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84cad9002ddca548db88de7a48a93d3e08ba5d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13 vaccins du calendrier n'a atteint une couverture de 90 % ou plus. La couverture vaccinale varie de 48 % à 84 %.
Depuis 2007, des estimations ont été faites pour 8 nouveaux vaccins. Le VPI2 est le vaccin le plus récent déclaré (2024), qui a atteint une couverture de 58 % en 2024.
En 2024, Djibouti n'a pas signalé de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58029"/>
              <a:ext cx="6444618" cy="1117276"/>
            </a:xfrm>
            <a:custGeom>
              <a:avLst/>
              <a:pathLst>
                <a:path w="6444618" h="1117276">
                  <a:moveTo>
                    <a:pt x="0" y="1077373"/>
                  </a:moveTo>
                  <a:lnTo>
                    <a:pt x="268525" y="1117276"/>
                  </a:lnTo>
                  <a:lnTo>
                    <a:pt x="537051" y="837957"/>
                  </a:lnTo>
                  <a:lnTo>
                    <a:pt x="805577" y="678346"/>
                  </a:lnTo>
                  <a:lnTo>
                    <a:pt x="1074103" y="478832"/>
                  </a:lnTo>
                  <a:lnTo>
                    <a:pt x="1342628" y="798054"/>
                  </a:lnTo>
                  <a:lnTo>
                    <a:pt x="1611154" y="678346"/>
                  </a:lnTo>
                  <a:lnTo>
                    <a:pt x="1879680" y="39902"/>
                  </a:lnTo>
                  <a:lnTo>
                    <a:pt x="2148206" y="119708"/>
                  </a:lnTo>
                  <a:lnTo>
                    <a:pt x="2416732" y="119708"/>
                  </a:lnTo>
                  <a:lnTo>
                    <a:pt x="2685257" y="119708"/>
                  </a:lnTo>
                  <a:lnTo>
                    <a:pt x="2953783" y="159610"/>
                  </a:lnTo>
                  <a:lnTo>
                    <a:pt x="3222309" y="319221"/>
                  </a:lnTo>
                  <a:lnTo>
                    <a:pt x="3490835" y="239416"/>
                  </a:lnTo>
                  <a:lnTo>
                    <a:pt x="3759360" y="0"/>
                  </a:lnTo>
                  <a:lnTo>
                    <a:pt x="4027886" y="119708"/>
                  </a:lnTo>
                  <a:lnTo>
                    <a:pt x="4296412" y="758151"/>
                  </a:lnTo>
                  <a:lnTo>
                    <a:pt x="4564938" y="399027"/>
                  </a:lnTo>
                  <a:lnTo>
                    <a:pt x="4833464" y="79805"/>
                  </a:lnTo>
                  <a:lnTo>
                    <a:pt x="5101989" y="79805"/>
                  </a:lnTo>
                  <a:lnTo>
                    <a:pt x="5370515" y="678346"/>
                  </a:lnTo>
                  <a:lnTo>
                    <a:pt x="5639041" y="917762"/>
                  </a:lnTo>
                  <a:lnTo>
                    <a:pt x="5907567" y="917762"/>
                  </a:lnTo>
                  <a:lnTo>
                    <a:pt x="6176092" y="638443"/>
                  </a:lnTo>
                  <a:lnTo>
                    <a:pt x="6444618" y="43892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17640"/>
              <a:ext cx="6444618" cy="1715817"/>
            </a:xfrm>
            <a:custGeom>
              <a:avLst/>
              <a:pathLst>
                <a:path w="6444618" h="1715817">
                  <a:moveTo>
                    <a:pt x="0" y="1715817"/>
                  </a:moveTo>
                  <a:lnTo>
                    <a:pt x="268525" y="1436498"/>
                  </a:lnTo>
                  <a:lnTo>
                    <a:pt x="537051" y="1077373"/>
                  </a:lnTo>
                  <a:lnTo>
                    <a:pt x="805577" y="837957"/>
                  </a:lnTo>
                  <a:lnTo>
                    <a:pt x="1074103" y="997568"/>
                  </a:lnTo>
                  <a:lnTo>
                    <a:pt x="1342628" y="718249"/>
                  </a:lnTo>
                  <a:lnTo>
                    <a:pt x="1611154" y="678346"/>
                  </a:lnTo>
                  <a:lnTo>
                    <a:pt x="1879680" y="39902"/>
                  </a:lnTo>
                  <a:lnTo>
                    <a:pt x="2148206" y="0"/>
                  </a:lnTo>
                  <a:lnTo>
                    <a:pt x="2416732" y="0"/>
                  </a:lnTo>
                  <a:lnTo>
                    <a:pt x="2685257" y="39902"/>
                  </a:lnTo>
                  <a:lnTo>
                    <a:pt x="2953783" y="79805"/>
                  </a:lnTo>
                  <a:lnTo>
                    <a:pt x="3222309" y="319221"/>
                  </a:lnTo>
                  <a:lnTo>
                    <a:pt x="3490835" y="279319"/>
                  </a:lnTo>
                  <a:lnTo>
                    <a:pt x="3759360" y="438929"/>
                  </a:lnTo>
                  <a:lnTo>
                    <a:pt x="4027886" y="199513"/>
                  </a:lnTo>
                  <a:lnTo>
                    <a:pt x="4296412" y="837957"/>
                  </a:lnTo>
                  <a:lnTo>
                    <a:pt x="4564938" y="518735"/>
                  </a:lnTo>
                  <a:lnTo>
                    <a:pt x="4833464" y="199513"/>
                  </a:lnTo>
                  <a:lnTo>
                    <a:pt x="5101989" y="159610"/>
                  </a:lnTo>
                  <a:lnTo>
                    <a:pt x="5370515" y="758151"/>
                  </a:lnTo>
                  <a:lnTo>
                    <a:pt x="5639041" y="1197081"/>
                  </a:lnTo>
                  <a:lnTo>
                    <a:pt x="5907567" y="1197081"/>
                  </a:lnTo>
                  <a:lnTo>
                    <a:pt x="6176092" y="678346"/>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37348"/>
              <a:ext cx="6444618" cy="1476400"/>
            </a:xfrm>
            <a:custGeom>
              <a:avLst/>
              <a:pathLst>
                <a:path w="6444618" h="1476400">
                  <a:moveTo>
                    <a:pt x="0" y="1436498"/>
                  </a:moveTo>
                  <a:lnTo>
                    <a:pt x="268525" y="1476400"/>
                  </a:lnTo>
                  <a:lnTo>
                    <a:pt x="537051" y="957665"/>
                  </a:lnTo>
                  <a:lnTo>
                    <a:pt x="805577" y="798054"/>
                  </a:lnTo>
                  <a:lnTo>
                    <a:pt x="1074103" y="1037470"/>
                  </a:lnTo>
                  <a:lnTo>
                    <a:pt x="1342628" y="837957"/>
                  </a:lnTo>
                  <a:lnTo>
                    <a:pt x="1611154" y="758151"/>
                  </a:lnTo>
                  <a:lnTo>
                    <a:pt x="1879680" y="478832"/>
                  </a:lnTo>
                  <a:lnTo>
                    <a:pt x="2148206" y="518735"/>
                  </a:lnTo>
                  <a:lnTo>
                    <a:pt x="2416732" y="79805"/>
                  </a:lnTo>
                  <a:lnTo>
                    <a:pt x="2685257" y="39902"/>
                  </a:lnTo>
                  <a:lnTo>
                    <a:pt x="2953783" y="79805"/>
                  </a:lnTo>
                  <a:lnTo>
                    <a:pt x="3222309" y="119708"/>
                  </a:lnTo>
                  <a:lnTo>
                    <a:pt x="3490835" y="239416"/>
                  </a:lnTo>
                  <a:lnTo>
                    <a:pt x="3759360" y="598540"/>
                  </a:lnTo>
                  <a:lnTo>
                    <a:pt x="4027886" y="478832"/>
                  </a:lnTo>
                  <a:lnTo>
                    <a:pt x="4296412" y="438929"/>
                  </a:lnTo>
                  <a:lnTo>
                    <a:pt x="4564938" y="199513"/>
                  </a:lnTo>
                  <a:lnTo>
                    <a:pt x="4833464" y="0"/>
                  </a:lnTo>
                  <a:lnTo>
                    <a:pt x="5101989" y="119708"/>
                  </a:lnTo>
                  <a:lnTo>
                    <a:pt x="5370515" y="957665"/>
                  </a:lnTo>
                  <a:lnTo>
                    <a:pt x="5639041" y="1436498"/>
                  </a:lnTo>
                  <a:lnTo>
                    <a:pt x="5907567" y="1436498"/>
                  </a:lnTo>
                  <a:lnTo>
                    <a:pt x="6176092" y="399027"/>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4670588" y="1996959"/>
              <a:ext cx="3222309" cy="1356692"/>
            </a:xfrm>
            <a:custGeom>
              <a:avLst/>
              <a:pathLst>
                <a:path w="3222309" h="1356692">
                  <a:moveTo>
                    <a:pt x="0" y="0"/>
                  </a:moveTo>
                  <a:lnTo>
                    <a:pt x="268525" y="0"/>
                  </a:lnTo>
                  <a:lnTo>
                    <a:pt x="537051" y="0"/>
                  </a:lnTo>
                  <a:lnTo>
                    <a:pt x="805577" y="0"/>
                  </a:lnTo>
                  <a:lnTo>
                    <a:pt x="1074103" y="39902"/>
                  </a:lnTo>
                  <a:lnTo>
                    <a:pt x="1342628" y="39902"/>
                  </a:lnTo>
                  <a:lnTo>
                    <a:pt x="1611154" y="39902"/>
                  </a:lnTo>
                  <a:lnTo>
                    <a:pt x="1879680" y="39902"/>
                  </a:lnTo>
                  <a:lnTo>
                    <a:pt x="2148206" y="877859"/>
                  </a:lnTo>
                  <a:lnTo>
                    <a:pt x="2416732" y="1356692"/>
                  </a:lnTo>
                  <a:lnTo>
                    <a:pt x="2685257" y="1356692"/>
                  </a:lnTo>
                  <a:lnTo>
                    <a:pt x="2953783" y="718249"/>
                  </a:lnTo>
                  <a:lnTo>
                    <a:pt x="3222309" y="135669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96" y="1892812"/>
              <a:ext cx="253126" cy="98174"/>
            </a:xfrm>
            <a:custGeom>
              <a:avLst/>
              <a:pathLst>
                <a:path w="253126" h="98174">
                  <a:moveTo>
                    <a:pt x="253126" y="0"/>
                  </a:moveTo>
                  <a:lnTo>
                    <a:pt x="0" y="98174"/>
                  </a:lnTo>
                </a:path>
              </a:pathLst>
            </a:custGeom>
          </p:spPr>
          <p:txBody>
            <a:bodyPr/>
            <a:lstStyle/>
            <a:p/>
          </p:txBody>
        </p:sp>
        <p:sp>
          <p:nvSpPr>
            <p:cNvPr id="41" name="pl41"/>
            <p:cNvSpPr/>
            <p:nvPr/>
          </p:nvSpPr>
          <p:spPr>
            <a:xfrm>
              <a:off x="7910683" y="2152013"/>
              <a:ext cx="250739" cy="41514"/>
            </a:xfrm>
            <a:custGeom>
              <a:avLst/>
              <a:pathLst>
                <a:path w="250739" h="41514">
                  <a:moveTo>
                    <a:pt x="250739" y="0"/>
                  </a:moveTo>
                  <a:lnTo>
                    <a:pt x="0" y="41514"/>
                  </a:lnTo>
                </a:path>
              </a:pathLst>
            </a:custGeom>
          </p:spPr>
          <p:txBody>
            <a:bodyPr/>
            <a:lstStyle/>
            <a:p/>
          </p:txBody>
        </p:sp>
        <p:sp>
          <p:nvSpPr>
            <p:cNvPr id="42" name="pl42"/>
            <p:cNvSpPr/>
            <p:nvPr/>
          </p:nvSpPr>
          <p:spPr>
            <a:xfrm>
              <a:off x="7907244" y="2283085"/>
              <a:ext cx="254178" cy="120597"/>
            </a:xfrm>
            <a:custGeom>
              <a:avLst/>
              <a:pathLst>
                <a:path w="254178" h="120597">
                  <a:moveTo>
                    <a:pt x="254178" y="120597"/>
                  </a:moveTo>
                  <a:lnTo>
                    <a:pt x="0" y="0"/>
                  </a:lnTo>
                </a:path>
              </a:pathLst>
            </a:custGeom>
          </p:spPr>
          <p:txBody>
            <a:bodyPr/>
            <a:lstStyle/>
            <a:p/>
          </p:txBody>
        </p:sp>
        <p:sp>
          <p:nvSpPr>
            <p:cNvPr id="43" name="pl43"/>
            <p:cNvSpPr/>
            <p:nvPr/>
          </p:nvSpPr>
          <p:spPr>
            <a:xfrm>
              <a:off x="7911385" y="3353652"/>
              <a:ext cx="250038" cy="5"/>
            </a:xfrm>
            <a:custGeom>
              <a:avLst/>
              <a:pathLst>
                <a:path w="250038" h="5">
                  <a:moveTo>
                    <a:pt x="250038" y="5"/>
                  </a:moveTo>
                  <a:lnTo>
                    <a:pt x="0" y="0"/>
                  </a:lnTo>
                </a:path>
              </a:pathLst>
            </a:custGeom>
          </p:spPr>
          <p:txBody>
            <a:bodyPr/>
            <a:lstStyle/>
            <a:p/>
          </p:txBody>
        </p:sp>
        <p:sp>
          <p:nvSpPr>
            <p:cNvPr id="44" name="pg44"/>
            <p:cNvSpPr/>
            <p:nvPr/>
          </p:nvSpPr>
          <p:spPr>
            <a:xfrm>
              <a:off x="8092843" y="17840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48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0591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99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332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741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0" name="pg50"/>
            <p:cNvSpPr/>
            <p:nvPr/>
          </p:nvSpPr>
          <p:spPr>
            <a:xfrm>
              <a:off x="8092843" y="32626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035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3302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Djibouti,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75 %.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2 vaccins, a diminué pour 2 autres et est restée inchangée pour aucun autre.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66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85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04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23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625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144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63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25407"/>
              <a:ext cx="249522" cy="685265"/>
            </a:xfrm>
            <a:prstGeom prst="rect">
              <a:avLst/>
            </a:prstGeom>
            <a:solidFill>
              <a:srgbClr val="1CABE2">
                <a:alpha val="100000"/>
              </a:srgbClr>
            </a:solidFill>
          </p:spPr>
          <p:txBody>
            <a:bodyPr/>
            <a:lstStyle/>
            <a:p/>
          </p:txBody>
        </p:sp>
        <p:sp>
          <p:nvSpPr>
            <p:cNvPr id="24" name="rc24"/>
            <p:cNvSpPr/>
            <p:nvPr/>
          </p:nvSpPr>
          <p:spPr>
            <a:xfrm>
              <a:off x="1573521" y="3186225"/>
              <a:ext cx="249522" cy="724448"/>
            </a:xfrm>
            <a:prstGeom prst="rect">
              <a:avLst/>
            </a:prstGeom>
            <a:solidFill>
              <a:srgbClr val="1CABE2">
                <a:alpha val="100000"/>
              </a:srgbClr>
            </a:solidFill>
          </p:spPr>
          <p:txBody>
            <a:bodyPr/>
            <a:lstStyle/>
            <a:p/>
          </p:txBody>
        </p:sp>
        <p:sp>
          <p:nvSpPr>
            <p:cNvPr id="25" name="rc25"/>
            <p:cNvSpPr/>
            <p:nvPr/>
          </p:nvSpPr>
          <p:spPr>
            <a:xfrm>
              <a:off x="1850769" y="3317087"/>
              <a:ext cx="249522" cy="593586"/>
            </a:xfrm>
            <a:prstGeom prst="rect">
              <a:avLst/>
            </a:prstGeom>
            <a:solidFill>
              <a:srgbClr val="1CABE2">
                <a:alpha val="100000"/>
              </a:srgbClr>
            </a:solidFill>
          </p:spPr>
          <p:txBody>
            <a:bodyPr/>
            <a:lstStyle/>
            <a:p/>
          </p:txBody>
        </p:sp>
        <p:sp>
          <p:nvSpPr>
            <p:cNvPr id="26" name="rc26"/>
            <p:cNvSpPr/>
            <p:nvPr/>
          </p:nvSpPr>
          <p:spPr>
            <a:xfrm>
              <a:off x="2128016" y="3395197"/>
              <a:ext cx="249522" cy="515475"/>
            </a:xfrm>
            <a:prstGeom prst="rect">
              <a:avLst/>
            </a:prstGeom>
            <a:solidFill>
              <a:srgbClr val="1CABE2">
                <a:alpha val="100000"/>
              </a:srgbClr>
            </a:solidFill>
          </p:spPr>
          <p:txBody>
            <a:bodyPr/>
            <a:lstStyle/>
            <a:p/>
          </p:txBody>
        </p:sp>
        <p:sp>
          <p:nvSpPr>
            <p:cNvPr id="27" name="rc27"/>
            <p:cNvSpPr/>
            <p:nvPr/>
          </p:nvSpPr>
          <p:spPr>
            <a:xfrm>
              <a:off x="2405264" y="3509691"/>
              <a:ext cx="249522" cy="400982"/>
            </a:xfrm>
            <a:prstGeom prst="rect">
              <a:avLst/>
            </a:prstGeom>
            <a:solidFill>
              <a:srgbClr val="1CABE2">
                <a:alpha val="100000"/>
              </a:srgbClr>
            </a:solidFill>
          </p:spPr>
          <p:txBody>
            <a:bodyPr/>
            <a:lstStyle/>
            <a:p/>
          </p:txBody>
        </p:sp>
        <p:sp>
          <p:nvSpPr>
            <p:cNvPr id="28" name="rc28"/>
            <p:cNvSpPr/>
            <p:nvPr/>
          </p:nvSpPr>
          <p:spPr>
            <a:xfrm>
              <a:off x="2682512" y="3350078"/>
              <a:ext cx="249522" cy="560594"/>
            </a:xfrm>
            <a:prstGeom prst="rect">
              <a:avLst/>
            </a:prstGeom>
            <a:solidFill>
              <a:srgbClr val="1CABE2">
                <a:alpha val="100000"/>
              </a:srgbClr>
            </a:solidFill>
          </p:spPr>
          <p:txBody>
            <a:bodyPr/>
            <a:lstStyle/>
            <a:p/>
          </p:txBody>
        </p:sp>
        <p:sp>
          <p:nvSpPr>
            <p:cNvPr id="29" name="rc29"/>
            <p:cNvSpPr/>
            <p:nvPr/>
          </p:nvSpPr>
          <p:spPr>
            <a:xfrm>
              <a:off x="2959759" y="3421658"/>
              <a:ext cx="249522" cy="489015"/>
            </a:xfrm>
            <a:prstGeom prst="rect">
              <a:avLst/>
            </a:prstGeom>
            <a:solidFill>
              <a:srgbClr val="1CABE2">
                <a:alpha val="100000"/>
              </a:srgbClr>
            </a:solidFill>
          </p:spPr>
          <p:txBody>
            <a:bodyPr/>
            <a:lstStyle/>
            <a:p/>
          </p:txBody>
        </p:sp>
        <p:sp>
          <p:nvSpPr>
            <p:cNvPr id="30" name="rc30"/>
            <p:cNvSpPr/>
            <p:nvPr/>
          </p:nvSpPr>
          <p:spPr>
            <a:xfrm>
              <a:off x="3237007" y="3749110"/>
              <a:ext cx="249522" cy="161563"/>
            </a:xfrm>
            <a:prstGeom prst="rect">
              <a:avLst/>
            </a:prstGeom>
            <a:solidFill>
              <a:srgbClr val="1CABE2">
                <a:alpha val="100000"/>
              </a:srgbClr>
            </a:solidFill>
          </p:spPr>
          <p:txBody>
            <a:bodyPr/>
            <a:lstStyle/>
            <a:p/>
          </p:txBody>
        </p:sp>
        <p:sp>
          <p:nvSpPr>
            <p:cNvPr id="31" name="rc31"/>
            <p:cNvSpPr/>
            <p:nvPr/>
          </p:nvSpPr>
          <p:spPr>
            <a:xfrm>
              <a:off x="3514255" y="3711030"/>
              <a:ext cx="249522" cy="199643"/>
            </a:xfrm>
            <a:prstGeom prst="rect">
              <a:avLst/>
            </a:prstGeom>
            <a:solidFill>
              <a:srgbClr val="1CABE2">
                <a:alpha val="100000"/>
              </a:srgbClr>
            </a:solidFill>
          </p:spPr>
          <p:txBody>
            <a:bodyPr/>
            <a:lstStyle/>
            <a:p/>
          </p:txBody>
        </p:sp>
        <p:sp>
          <p:nvSpPr>
            <p:cNvPr id="32" name="rc32"/>
            <p:cNvSpPr/>
            <p:nvPr/>
          </p:nvSpPr>
          <p:spPr>
            <a:xfrm>
              <a:off x="3791502" y="3711454"/>
              <a:ext cx="249522" cy="199218"/>
            </a:xfrm>
            <a:prstGeom prst="rect">
              <a:avLst/>
            </a:prstGeom>
            <a:solidFill>
              <a:srgbClr val="1CABE2">
                <a:alpha val="100000"/>
              </a:srgbClr>
            </a:solidFill>
          </p:spPr>
          <p:txBody>
            <a:bodyPr/>
            <a:lstStyle/>
            <a:p/>
          </p:txBody>
        </p:sp>
        <p:sp>
          <p:nvSpPr>
            <p:cNvPr id="33" name="rc33"/>
            <p:cNvSpPr/>
            <p:nvPr/>
          </p:nvSpPr>
          <p:spPr>
            <a:xfrm>
              <a:off x="4068750" y="3711793"/>
              <a:ext cx="249522" cy="198879"/>
            </a:xfrm>
            <a:prstGeom prst="rect">
              <a:avLst/>
            </a:prstGeom>
            <a:solidFill>
              <a:srgbClr val="1CABE2">
                <a:alpha val="100000"/>
              </a:srgbClr>
            </a:solidFill>
          </p:spPr>
          <p:txBody>
            <a:bodyPr/>
            <a:lstStyle/>
            <a:p/>
          </p:txBody>
        </p:sp>
        <p:sp>
          <p:nvSpPr>
            <p:cNvPr id="34" name="rc34"/>
            <p:cNvSpPr/>
            <p:nvPr/>
          </p:nvSpPr>
          <p:spPr>
            <a:xfrm>
              <a:off x="4345998" y="3692796"/>
              <a:ext cx="249522" cy="217877"/>
            </a:xfrm>
            <a:prstGeom prst="rect">
              <a:avLst/>
            </a:prstGeom>
            <a:solidFill>
              <a:srgbClr val="1CABE2">
                <a:alpha val="100000"/>
              </a:srgbClr>
            </a:solidFill>
          </p:spPr>
          <p:txBody>
            <a:bodyPr/>
            <a:lstStyle/>
            <a:p/>
          </p:txBody>
        </p:sp>
        <p:sp>
          <p:nvSpPr>
            <p:cNvPr id="35" name="rc35"/>
            <p:cNvSpPr/>
            <p:nvPr/>
          </p:nvSpPr>
          <p:spPr>
            <a:xfrm>
              <a:off x="4623245" y="3614685"/>
              <a:ext cx="249522" cy="295987"/>
            </a:xfrm>
            <a:prstGeom prst="rect">
              <a:avLst/>
            </a:prstGeom>
            <a:solidFill>
              <a:srgbClr val="1CABE2">
                <a:alpha val="100000"/>
              </a:srgbClr>
            </a:solidFill>
          </p:spPr>
          <p:txBody>
            <a:bodyPr/>
            <a:lstStyle/>
            <a:p/>
          </p:txBody>
        </p:sp>
        <p:sp>
          <p:nvSpPr>
            <p:cNvPr id="36" name="rc36"/>
            <p:cNvSpPr/>
            <p:nvPr/>
          </p:nvSpPr>
          <p:spPr>
            <a:xfrm>
              <a:off x="4900493" y="3654037"/>
              <a:ext cx="249522" cy="256635"/>
            </a:xfrm>
            <a:prstGeom prst="rect">
              <a:avLst/>
            </a:prstGeom>
            <a:solidFill>
              <a:srgbClr val="1CABE2">
                <a:alpha val="100000"/>
              </a:srgbClr>
            </a:solidFill>
          </p:spPr>
          <p:txBody>
            <a:bodyPr/>
            <a:lstStyle/>
            <a:p/>
          </p:txBody>
        </p:sp>
        <p:sp>
          <p:nvSpPr>
            <p:cNvPr id="37" name="rc37"/>
            <p:cNvSpPr/>
            <p:nvPr/>
          </p:nvSpPr>
          <p:spPr>
            <a:xfrm>
              <a:off x="5177741" y="3772687"/>
              <a:ext cx="249522" cy="137986"/>
            </a:xfrm>
            <a:prstGeom prst="rect">
              <a:avLst/>
            </a:prstGeom>
            <a:solidFill>
              <a:srgbClr val="1CABE2">
                <a:alpha val="100000"/>
              </a:srgbClr>
            </a:solidFill>
          </p:spPr>
          <p:txBody>
            <a:bodyPr/>
            <a:lstStyle/>
            <a:p/>
          </p:txBody>
        </p:sp>
        <p:sp>
          <p:nvSpPr>
            <p:cNvPr id="38" name="rc38"/>
            <p:cNvSpPr/>
            <p:nvPr/>
          </p:nvSpPr>
          <p:spPr>
            <a:xfrm>
              <a:off x="5454988" y="3714337"/>
              <a:ext cx="249522" cy="196335"/>
            </a:xfrm>
            <a:prstGeom prst="rect">
              <a:avLst/>
            </a:prstGeom>
            <a:solidFill>
              <a:srgbClr val="1CABE2">
                <a:alpha val="100000"/>
              </a:srgbClr>
            </a:solidFill>
          </p:spPr>
          <p:txBody>
            <a:bodyPr/>
            <a:lstStyle/>
            <a:p/>
          </p:txBody>
        </p:sp>
        <p:sp>
          <p:nvSpPr>
            <p:cNvPr id="39" name="rc39"/>
            <p:cNvSpPr/>
            <p:nvPr/>
          </p:nvSpPr>
          <p:spPr>
            <a:xfrm>
              <a:off x="5732236" y="3402151"/>
              <a:ext cx="249522" cy="508521"/>
            </a:xfrm>
            <a:prstGeom prst="rect">
              <a:avLst/>
            </a:prstGeom>
            <a:solidFill>
              <a:srgbClr val="1CABE2">
                <a:alpha val="100000"/>
              </a:srgbClr>
            </a:solidFill>
          </p:spPr>
          <p:txBody>
            <a:bodyPr/>
            <a:lstStyle/>
            <a:p/>
          </p:txBody>
        </p:sp>
        <p:sp>
          <p:nvSpPr>
            <p:cNvPr id="40" name="rc40"/>
            <p:cNvSpPr/>
            <p:nvPr/>
          </p:nvSpPr>
          <p:spPr>
            <a:xfrm>
              <a:off x="6009484" y="3577623"/>
              <a:ext cx="249522" cy="333049"/>
            </a:xfrm>
            <a:prstGeom prst="rect">
              <a:avLst/>
            </a:prstGeom>
            <a:solidFill>
              <a:srgbClr val="1CABE2">
                <a:alpha val="100000"/>
              </a:srgbClr>
            </a:solidFill>
          </p:spPr>
          <p:txBody>
            <a:bodyPr/>
            <a:lstStyle/>
            <a:p/>
          </p:txBody>
        </p:sp>
        <p:sp>
          <p:nvSpPr>
            <p:cNvPr id="41" name="rc41"/>
            <p:cNvSpPr/>
            <p:nvPr/>
          </p:nvSpPr>
          <p:spPr>
            <a:xfrm>
              <a:off x="6286731" y="3734437"/>
              <a:ext cx="249522" cy="176235"/>
            </a:xfrm>
            <a:prstGeom prst="rect">
              <a:avLst/>
            </a:prstGeom>
            <a:solidFill>
              <a:srgbClr val="1CABE2">
                <a:alpha val="100000"/>
              </a:srgbClr>
            </a:solidFill>
          </p:spPr>
          <p:txBody>
            <a:bodyPr/>
            <a:lstStyle/>
            <a:p/>
          </p:txBody>
        </p:sp>
        <p:sp>
          <p:nvSpPr>
            <p:cNvPr id="42" name="rc42"/>
            <p:cNvSpPr/>
            <p:nvPr/>
          </p:nvSpPr>
          <p:spPr>
            <a:xfrm>
              <a:off x="6563979" y="3734777"/>
              <a:ext cx="249522" cy="175896"/>
            </a:xfrm>
            <a:prstGeom prst="rect">
              <a:avLst/>
            </a:prstGeom>
            <a:solidFill>
              <a:srgbClr val="1CABE2">
                <a:alpha val="100000"/>
              </a:srgbClr>
            </a:solidFill>
          </p:spPr>
          <p:txBody>
            <a:bodyPr/>
            <a:lstStyle/>
            <a:p/>
          </p:txBody>
        </p:sp>
        <p:sp>
          <p:nvSpPr>
            <p:cNvPr id="43" name="rc43"/>
            <p:cNvSpPr/>
            <p:nvPr/>
          </p:nvSpPr>
          <p:spPr>
            <a:xfrm>
              <a:off x="6841227" y="3441418"/>
              <a:ext cx="249522" cy="469254"/>
            </a:xfrm>
            <a:prstGeom prst="rect">
              <a:avLst/>
            </a:prstGeom>
            <a:solidFill>
              <a:srgbClr val="1CABE2">
                <a:alpha val="100000"/>
              </a:srgbClr>
            </a:solidFill>
          </p:spPr>
          <p:txBody>
            <a:bodyPr/>
            <a:lstStyle/>
            <a:p/>
          </p:txBody>
        </p:sp>
        <p:sp>
          <p:nvSpPr>
            <p:cNvPr id="44" name="rc44"/>
            <p:cNvSpPr/>
            <p:nvPr/>
          </p:nvSpPr>
          <p:spPr>
            <a:xfrm>
              <a:off x="7118474" y="3322430"/>
              <a:ext cx="249522" cy="588243"/>
            </a:xfrm>
            <a:prstGeom prst="rect">
              <a:avLst/>
            </a:prstGeom>
            <a:solidFill>
              <a:srgbClr val="1CABE2">
                <a:alpha val="100000"/>
              </a:srgbClr>
            </a:solidFill>
          </p:spPr>
          <p:txBody>
            <a:bodyPr/>
            <a:lstStyle/>
            <a:p/>
          </p:txBody>
        </p:sp>
        <p:sp>
          <p:nvSpPr>
            <p:cNvPr id="45" name="rc45"/>
            <p:cNvSpPr/>
            <p:nvPr/>
          </p:nvSpPr>
          <p:spPr>
            <a:xfrm>
              <a:off x="7395722" y="3321497"/>
              <a:ext cx="249522" cy="589175"/>
            </a:xfrm>
            <a:prstGeom prst="rect">
              <a:avLst/>
            </a:prstGeom>
            <a:solidFill>
              <a:srgbClr val="1CABE2">
                <a:alpha val="100000"/>
              </a:srgbClr>
            </a:solidFill>
          </p:spPr>
          <p:txBody>
            <a:bodyPr/>
            <a:lstStyle/>
            <a:p/>
          </p:txBody>
        </p:sp>
        <p:sp>
          <p:nvSpPr>
            <p:cNvPr id="46" name="rc46"/>
            <p:cNvSpPr/>
            <p:nvPr/>
          </p:nvSpPr>
          <p:spPr>
            <a:xfrm>
              <a:off x="7672970" y="3458041"/>
              <a:ext cx="249522" cy="452631"/>
            </a:xfrm>
            <a:prstGeom prst="rect">
              <a:avLst/>
            </a:prstGeom>
            <a:solidFill>
              <a:srgbClr val="1CABE2">
                <a:alpha val="100000"/>
              </a:srgbClr>
            </a:solidFill>
          </p:spPr>
          <p:txBody>
            <a:bodyPr/>
            <a:lstStyle/>
            <a:p/>
          </p:txBody>
        </p:sp>
        <p:sp>
          <p:nvSpPr>
            <p:cNvPr id="47" name="rc47"/>
            <p:cNvSpPr/>
            <p:nvPr/>
          </p:nvSpPr>
          <p:spPr>
            <a:xfrm>
              <a:off x="7950217" y="3548534"/>
              <a:ext cx="249522" cy="362139"/>
            </a:xfrm>
            <a:prstGeom prst="rect">
              <a:avLst/>
            </a:prstGeom>
            <a:solidFill>
              <a:srgbClr val="1CABE2">
                <a:alpha val="100000"/>
              </a:srgbClr>
            </a:solidFill>
          </p:spPr>
          <p:txBody>
            <a:bodyPr/>
            <a:lstStyle/>
            <a:p/>
          </p:txBody>
        </p:sp>
        <p:sp>
          <p:nvSpPr>
            <p:cNvPr id="48" name="rc48"/>
            <p:cNvSpPr/>
            <p:nvPr/>
          </p:nvSpPr>
          <p:spPr>
            <a:xfrm>
              <a:off x="1296273" y="2822304"/>
              <a:ext cx="249522" cy="403102"/>
            </a:xfrm>
            <a:prstGeom prst="rect">
              <a:avLst/>
            </a:prstGeom>
            <a:solidFill>
              <a:srgbClr val="B3B3B3">
                <a:alpha val="100000"/>
              </a:srgbClr>
            </a:solidFill>
          </p:spPr>
          <p:txBody>
            <a:bodyPr/>
            <a:lstStyle/>
            <a:p/>
          </p:txBody>
        </p:sp>
        <p:sp>
          <p:nvSpPr>
            <p:cNvPr id="49" name="rc49"/>
            <p:cNvSpPr/>
            <p:nvPr/>
          </p:nvSpPr>
          <p:spPr>
            <a:xfrm>
              <a:off x="1573521" y="2937816"/>
              <a:ext cx="249522" cy="248408"/>
            </a:xfrm>
            <a:prstGeom prst="rect">
              <a:avLst/>
            </a:prstGeom>
            <a:solidFill>
              <a:srgbClr val="B3B3B3">
                <a:alpha val="100000"/>
              </a:srgbClr>
            </a:solidFill>
          </p:spPr>
          <p:txBody>
            <a:bodyPr/>
            <a:lstStyle/>
            <a:p/>
          </p:txBody>
        </p:sp>
        <p:sp>
          <p:nvSpPr>
            <p:cNvPr id="50" name="rc50"/>
            <p:cNvSpPr/>
            <p:nvPr/>
          </p:nvSpPr>
          <p:spPr>
            <a:xfrm>
              <a:off x="1850769" y="3105146"/>
              <a:ext cx="249522" cy="211940"/>
            </a:xfrm>
            <a:prstGeom prst="rect">
              <a:avLst/>
            </a:prstGeom>
            <a:solidFill>
              <a:srgbClr val="B3B3B3">
                <a:alpha val="100000"/>
              </a:srgbClr>
            </a:solidFill>
          </p:spPr>
          <p:txBody>
            <a:bodyPr/>
            <a:lstStyle/>
            <a:p/>
          </p:txBody>
        </p:sp>
        <p:sp>
          <p:nvSpPr>
            <p:cNvPr id="51" name="rc51"/>
            <p:cNvSpPr/>
            <p:nvPr/>
          </p:nvSpPr>
          <p:spPr>
            <a:xfrm>
              <a:off x="2128016" y="3223287"/>
              <a:ext cx="249522" cy="171910"/>
            </a:xfrm>
            <a:prstGeom prst="rect">
              <a:avLst/>
            </a:prstGeom>
            <a:solidFill>
              <a:srgbClr val="B3B3B3">
                <a:alpha val="100000"/>
              </a:srgbClr>
            </a:solidFill>
          </p:spPr>
          <p:txBody>
            <a:bodyPr/>
            <a:lstStyle/>
            <a:p/>
          </p:txBody>
        </p:sp>
        <p:sp>
          <p:nvSpPr>
            <p:cNvPr id="52" name="rc52"/>
            <p:cNvSpPr/>
            <p:nvPr/>
          </p:nvSpPr>
          <p:spPr>
            <a:xfrm>
              <a:off x="2405264" y="3150944"/>
              <a:ext cx="249522" cy="358746"/>
            </a:xfrm>
            <a:prstGeom prst="rect">
              <a:avLst/>
            </a:prstGeom>
            <a:solidFill>
              <a:srgbClr val="B3B3B3">
                <a:alpha val="100000"/>
              </a:srgbClr>
            </a:solidFill>
          </p:spPr>
          <p:txBody>
            <a:bodyPr/>
            <a:lstStyle/>
            <a:p/>
          </p:txBody>
        </p:sp>
        <p:sp>
          <p:nvSpPr>
            <p:cNvPr id="53" name="rc53"/>
            <p:cNvSpPr/>
            <p:nvPr/>
          </p:nvSpPr>
          <p:spPr>
            <a:xfrm>
              <a:off x="2682512" y="3308521"/>
              <a:ext cx="249522" cy="41556"/>
            </a:xfrm>
            <a:prstGeom prst="rect">
              <a:avLst/>
            </a:prstGeom>
            <a:solidFill>
              <a:srgbClr val="B3B3B3">
                <a:alpha val="100000"/>
              </a:srgbClr>
            </a:solidFill>
          </p:spPr>
          <p:txBody>
            <a:bodyPr/>
            <a:lstStyle/>
            <a:p/>
          </p:txBody>
        </p:sp>
        <p:sp>
          <p:nvSpPr>
            <p:cNvPr id="54" name="rc54"/>
            <p:cNvSpPr/>
            <p:nvPr/>
          </p:nvSpPr>
          <p:spPr>
            <a:xfrm>
              <a:off x="2959759" y="3340155"/>
              <a:ext cx="249522" cy="81502"/>
            </a:xfrm>
            <a:prstGeom prst="rect">
              <a:avLst/>
            </a:prstGeom>
            <a:solidFill>
              <a:srgbClr val="B3B3B3">
                <a:alpha val="100000"/>
              </a:srgbClr>
            </a:solidFill>
          </p:spPr>
          <p:txBody>
            <a:bodyPr/>
            <a:lstStyle/>
            <a:p/>
          </p:txBody>
        </p:sp>
        <p:sp>
          <p:nvSpPr>
            <p:cNvPr id="55" name="rc55"/>
            <p:cNvSpPr/>
            <p:nvPr/>
          </p:nvSpPr>
          <p:spPr>
            <a:xfrm>
              <a:off x="3237007" y="3668285"/>
              <a:ext cx="249522" cy="80824"/>
            </a:xfrm>
            <a:prstGeom prst="rect">
              <a:avLst/>
            </a:prstGeom>
            <a:solidFill>
              <a:srgbClr val="B3B3B3">
                <a:alpha val="100000"/>
              </a:srgbClr>
            </a:solidFill>
          </p:spPr>
          <p:txBody>
            <a:bodyPr/>
            <a:lstStyle/>
            <a:p/>
          </p:txBody>
        </p:sp>
        <p:sp>
          <p:nvSpPr>
            <p:cNvPr id="56" name="rc56"/>
            <p:cNvSpPr/>
            <p:nvPr/>
          </p:nvSpPr>
          <p:spPr>
            <a:xfrm>
              <a:off x="3514255" y="3691099"/>
              <a:ext cx="249522" cy="19930"/>
            </a:xfrm>
            <a:prstGeom prst="rect">
              <a:avLst/>
            </a:prstGeom>
            <a:solidFill>
              <a:srgbClr val="B3B3B3">
                <a:alpha val="100000"/>
              </a:srgbClr>
            </a:solidFill>
          </p:spPr>
          <p:txBody>
            <a:bodyPr/>
            <a:lstStyle/>
            <a:p/>
          </p:txBody>
        </p:sp>
        <p:sp>
          <p:nvSpPr>
            <p:cNvPr id="57" name="rc57"/>
            <p:cNvSpPr/>
            <p:nvPr/>
          </p:nvSpPr>
          <p:spPr>
            <a:xfrm>
              <a:off x="3791502" y="3691523"/>
              <a:ext cx="249522" cy="19930"/>
            </a:xfrm>
            <a:prstGeom prst="rect">
              <a:avLst/>
            </a:prstGeom>
            <a:solidFill>
              <a:srgbClr val="B3B3B3">
                <a:alpha val="100000"/>
              </a:srgbClr>
            </a:solidFill>
          </p:spPr>
          <p:txBody>
            <a:bodyPr/>
            <a:lstStyle/>
            <a:p/>
          </p:txBody>
        </p:sp>
        <p:sp>
          <p:nvSpPr>
            <p:cNvPr id="58" name="rc58"/>
            <p:cNvSpPr/>
            <p:nvPr/>
          </p:nvSpPr>
          <p:spPr>
            <a:xfrm>
              <a:off x="4068750" y="3672017"/>
              <a:ext cx="249522" cy="39775"/>
            </a:xfrm>
            <a:prstGeom prst="rect">
              <a:avLst/>
            </a:prstGeom>
            <a:solidFill>
              <a:srgbClr val="B3B3B3">
                <a:alpha val="100000"/>
              </a:srgbClr>
            </a:solidFill>
          </p:spPr>
          <p:txBody>
            <a:bodyPr/>
            <a:lstStyle/>
            <a:p/>
          </p:txBody>
        </p:sp>
        <p:sp>
          <p:nvSpPr>
            <p:cNvPr id="59" name="rc59"/>
            <p:cNvSpPr/>
            <p:nvPr/>
          </p:nvSpPr>
          <p:spPr>
            <a:xfrm>
              <a:off x="4345998" y="3653189"/>
              <a:ext cx="249522" cy="39606"/>
            </a:xfrm>
            <a:prstGeom prst="rect">
              <a:avLst/>
            </a:prstGeom>
            <a:solidFill>
              <a:srgbClr val="B3B3B3">
                <a:alpha val="100000"/>
              </a:srgbClr>
            </a:solidFill>
          </p:spPr>
          <p:txBody>
            <a:bodyPr/>
            <a:lstStyle/>
            <a:p/>
          </p:txBody>
        </p:sp>
        <p:sp>
          <p:nvSpPr>
            <p:cNvPr id="60" name="rc60"/>
            <p:cNvSpPr/>
            <p:nvPr/>
          </p:nvSpPr>
          <p:spPr>
            <a:xfrm>
              <a:off x="4623245" y="3535727"/>
              <a:ext cx="249522" cy="78958"/>
            </a:xfrm>
            <a:prstGeom prst="rect">
              <a:avLst/>
            </a:prstGeom>
            <a:solidFill>
              <a:srgbClr val="B3B3B3">
                <a:alpha val="100000"/>
              </a:srgbClr>
            </a:solidFill>
          </p:spPr>
          <p:txBody>
            <a:bodyPr/>
            <a:lstStyle/>
            <a:p/>
          </p:txBody>
        </p:sp>
        <p:sp>
          <p:nvSpPr>
            <p:cNvPr id="61" name="rc61"/>
            <p:cNvSpPr/>
            <p:nvPr/>
          </p:nvSpPr>
          <p:spPr>
            <a:xfrm>
              <a:off x="4900493" y="3555318"/>
              <a:ext cx="249522" cy="98718"/>
            </a:xfrm>
            <a:prstGeom prst="rect">
              <a:avLst/>
            </a:prstGeom>
            <a:solidFill>
              <a:srgbClr val="B3B3B3">
                <a:alpha val="100000"/>
              </a:srgbClr>
            </a:solidFill>
          </p:spPr>
          <p:txBody>
            <a:bodyPr/>
            <a:lstStyle/>
            <a:p/>
          </p:txBody>
        </p:sp>
        <p:sp>
          <p:nvSpPr>
            <p:cNvPr id="62" name="rc62"/>
            <p:cNvSpPr/>
            <p:nvPr/>
          </p:nvSpPr>
          <p:spPr>
            <a:xfrm>
              <a:off x="5177741" y="3476954"/>
              <a:ext cx="249522" cy="295732"/>
            </a:xfrm>
            <a:prstGeom prst="rect">
              <a:avLst/>
            </a:prstGeom>
            <a:solidFill>
              <a:srgbClr val="B3B3B3">
                <a:alpha val="100000"/>
              </a:srgbClr>
            </a:solidFill>
          </p:spPr>
          <p:txBody>
            <a:bodyPr/>
            <a:lstStyle/>
            <a:p/>
          </p:txBody>
        </p:sp>
        <p:sp>
          <p:nvSpPr>
            <p:cNvPr id="63" name="rc63"/>
            <p:cNvSpPr/>
            <p:nvPr/>
          </p:nvSpPr>
          <p:spPr>
            <a:xfrm>
              <a:off x="5454988" y="3596536"/>
              <a:ext cx="249522" cy="117801"/>
            </a:xfrm>
            <a:prstGeom prst="rect">
              <a:avLst/>
            </a:prstGeom>
            <a:solidFill>
              <a:srgbClr val="B3B3B3">
                <a:alpha val="100000"/>
              </a:srgbClr>
            </a:solidFill>
          </p:spPr>
          <p:txBody>
            <a:bodyPr/>
            <a:lstStyle/>
            <a:p/>
          </p:txBody>
        </p:sp>
        <p:sp>
          <p:nvSpPr>
            <p:cNvPr id="64" name="rc64"/>
            <p:cNvSpPr/>
            <p:nvPr/>
          </p:nvSpPr>
          <p:spPr>
            <a:xfrm>
              <a:off x="5732236" y="3284774"/>
              <a:ext cx="249522" cy="117377"/>
            </a:xfrm>
            <a:prstGeom prst="rect">
              <a:avLst/>
            </a:prstGeom>
            <a:solidFill>
              <a:srgbClr val="B3B3B3">
                <a:alpha val="100000"/>
              </a:srgbClr>
            </a:solidFill>
          </p:spPr>
          <p:txBody>
            <a:bodyPr/>
            <a:lstStyle/>
            <a:p/>
          </p:txBody>
        </p:sp>
        <p:sp>
          <p:nvSpPr>
            <p:cNvPr id="65" name="rc65"/>
            <p:cNvSpPr/>
            <p:nvPr/>
          </p:nvSpPr>
          <p:spPr>
            <a:xfrm>
              <a:off x="6009484" y="3440485"/>
              <a:ext cx="249522" cy="137137"/>
            </a:xfrm>
            <a:prstGeom prst="rect">
              <a:avLst/>
            </a:prstGeom>
            <a:solidFill>
              <a:srgbClr val="B3B3B3">
                <a:alpha val="100000"/>
              </a:srgbClr>
            </a:solidFill>
          </p:spPr>
          <p:txBody>
            <a:bodyPr/>
            <a:lstStyle/>
            <a:p/>
          </p:txBody>
        </p:sp>
        <p:sp>
          <p:nvSpPr>
            <p:cNvPr id="66" name="rc66"/>
            <p:cNvSpPr/>
            <p:nvPr/>
          </p:nvSpPr>
          <p:spPr>
            <a:xfrm>
              <a:off x="6286731" y="3597384"/>
              <a:ext cx="249522" cy="137053"/>
            </a:xfrm>
            <a:prstGeom prst="rect">
              <a:avLst/>
            </a:prstGeom>
            <a:solidFill>
              <a:srgbClr val="B3B3B3">
                <a:alpha val="100000"/>
              </a:srgbClr>
            </a:solidFill>
          </p:spPr>
          <p:txBody>
            <a:bodyPr/>
            <a:lstStyle/>
            <a:p/>
          </p:txBody>
        </p:sp>
        <p:sp>
          <p:nvSpPr>
            <p:cNvPr id="67" name="rc67"/>
            <p:cNvSpPr/>
            <p:nvPr/>
          </p:nvSpPr>
          <p:spPr>
            <a:xfrm>
              <a:off x="6563979" y="3617484"/>
              <a:ext cx="249522" cy="117292"/>
            </a:xfrm>
            <a:prstGeom prst="rect">
              <a:avLst/>
            </a:prstGeom>
            <a:solidFill>
              <a:srgbClr val="B3B3B3">
                <a:alpha val="100000"/>
              </a:srgbClr>
            </a:solidFill>
          </p:spPr>
          <p:txBody>
            <a:bodyPr/>
            <a:lstStyle/>
            <a:p/>
          </p:txBody>
        </p:sp>
        <p:sp>
          <p:nvSpPr>
            <p:cNvPr id="68" name="rc68"/>
            <p:cNvSpPr/>
            <p:nvPr/>
          </p:nvSpPr>
          <p:spPr>
            <a:xfrm>
              <a:off x="6841227" y="3324041"/>
              <a:ext cx="249522" cy="117377"/>
            </a:xfrm>
            <a:prstGeom prst="rect">
              <a:avLst/>
            </a:prstGeom>
            <a:solidFill>
              <a:srgbClr val="B3B3B3">
                <a:alpha val="100000"/>
              </a:srgbClr>
            </a:solidFill>
          </p:spPr>
          <p:txBody>
            <a:bodyPr/>
            <a:lstStyle/>
            <a:p/>
          </p:txBody>
        </p:sp>
        <p:sp>
          <p:nvSpPr>
            <p:cNvPr id="69" name="rc69"/>
            <p:cNvSpPr/>
            <p:nvPr/>
          </p:nvSpPr>
          <p:spPr>
            <a:xfrm>
              <a:off x="7118474" y="3106758"/>
              <a:ext cx="249522" cy="215672"/>
            </a:xfrm>
            <a:prstGeom prst="rect">
              <a:avLst/>
            </a:prstGeom>
            <a:solidFill>
              <a:srgbClr val="B3B3B3">
                <a:alpha val="100000"/>
              </a:srgbClr>
            </a:solidFill>
          </p:spPr>
          <p:txBody>
            <a:bodyPr/>
            <a:lstStyle/>
            <a:p/>
          </p:txBody>
        </p:sp>
        <p:sp>
          <p:nvSpPr>
            <p:cNvPr id="70" name="rc70"/>
            <p:cNvSpPr/>
            <p:nvPr/>
          </p:nvSpPr>
          <p:spPr>
            <a:xfrm>
              <a:off x="7395722" y="3105401"/>
              <a:ext cx="249522" cy="216096"/>
            </a:xfrm>
            <a:prstGeom prst="rect">
              <a:avLst/>
            </a:prstGeom>
            <a:solidFill>
              <a:srgbClr val="B3B3B3">
                <a:alpha val="100000"/>
              </a:srgbClr>
            </a:solidFill>
          </p:spPr>
          <p:txBody>
            <a:bodyPr/>
            <a:lstStyle/>
            <a:p/>
          </p:txBody>
        </p:sp>
        <p:sp>
          <p:nvSpPr>
            <p:cNvPr id="71" name="rc71"/>
            <p:cNvSpPr/>
            <p:nvPr/>
          </p:nvSpPr>
          <p:spPr>
            <a:xfrm>
              <a:off x="7672970" y="3359661"/>
              <a:ext cx="249522" cy="98379"/>
            </a:xfrm>
            <a:prstGeom prst="rect">
              <a:avLst/>
            </a:prstGeom>
            <a:solidFill>
              <a:srgbClr val="B3B3B3">
                <a:alpha val="100000"/>
              </a:srgbClr>
            </a:solidFill>
          </p:spPr>
          <p:txBody>
            <a:bodyPr/>
            <a:lstStyle/>
            <a:p/>
          </p:txBody>
        </p:sp>
        <p:sp>
          <p:nvSpPr>
            <p:cNvPr id="72" name="rc72"/>
            <p:cNvSpPr/>
            <p:nvPr/>
          </p:nvSpPr>
          <p:spPr>
            <a:xfrm>
              <a:off x="7950217" y="3447949"/>
              <a:ext cx="249522" cy="100584"/>
            </a:xfrm>
            <a:prstGeom prst="rect">
              <a:avLst/>
            </a:prstGeom>
            <a:solidFill>
              <a:srgbClr val="B3B3B3">
                <a:alpha val="100000"/>
              </a:srgbClr>
            </a:solidFill>
          </p:spPr>
          <p:txBody>
            <a:bodyPr/>
            <a:lstStyle/>
            <a:p/>
          </p:txBody>
        </p:sp>
        <p:sp>
          <p:nvSpPr>
            <p:cNvPr id="73" name="pl73"/>
            <p:cNvSpPr/>
            <p:nvPr/>
          </p:nvSpPr>
          <p:spPr>
            <a:xfrm>
              <a:off x="1421035" y="1380216"/>
              <a:ext cx="6653943" cy="761857"/>
            </a:xfrm>
            <a:custGeom>
              <a:avLst/>
              <a:pathLst>
                <a:path w="6653943" h="761857">
                  <a:moveTo>
                    <a:pt x="0" y="734648"/>
                  </a:moveTo>
                  <a:lnTo>
                    <a:pt x="277247" y="761857"/>
                  </a:lnTo>
                  <a:lnTo>
                    <a:pt x="554495" y="571393"/>
                  </a:lnTo>
                  <a:lnTo>
                    <a:pt x="831742" y="462556"/>
                  </a:lnTo>
                  <a:lnTo>
                    <a:pt x="1108990" y="326510"/>
                  </a:lnTo>
                  <a:lnTo>
                    <a:pt x="1386238" y="544184"/>
                  </a:lnTo>
                  <a:lnTo>
                    <a:pt x="1663485" y="462556"/>
                  </a:lnTo>
                  <a:lnTo>
                    <a:pt x="1940733" y="27209"/>
                  </a:lnTo>
                  <a:lnTo>
                    <a:pt x="2217981" y="81627"/>
                  </a:lnTo>
                  <a:lnTo>
                    <a:pt x="2495228" y="81627"/>
                  </a:lnTo>
                  <a:lnTo>
                    <a:pt x="2772476" y="81627"/>
                  </a:lnTo>
                  <a:lnTo>
                    <a:pt x="3049724" y="108836"/>
                  </a:lnTo>
                  <a:lnTo>
                    <a:pt x="3326971" y="217673"/>
                  </a:lnTo>
                  <a:lnTo>
                    <a:pt x="3604219" y="163255"/>
                  </a:lnTo>
                  <a:lnTo>
                    <a:pt x="3881467" y="0"/>
                  </a:lnTo>
                  <a:lnTo>
                    <a:pt x="4158714" y="81627"/>
                  </a:lnTo>
                  <a:lnTo>
                    <a:pt x="4435962" y="516974"/>
                  </a:lnTo>
                  <a:lnTo>
                    <a:pt x="4713210" y="272092"/>
                  </a:lnTo>
                  <a:lnTo>
                    <a:pt x="4990457" y="54418"/>
                  </a:lnTo>
                  <a:lnTo>
                    <a:pt x="5267705" y="54418"/>
                  </a:lnTo>
                  <a:lnTo>
                    <a:pt x="5544953" y="462556"/>
                  </a:lnTo>
                  <a:lnTo>
                    <a:pt x="5822200" y="625811"/>
                  </a:lnTo>
                  <a:lnTo>
                    <a:pt x="6099448" y="625811"/>
                  </a:lnTo>
                  <a:lnTo>
                    <a:pt x="6376696" y="435347"/>
                  </a:lnTo>
                  <a:lnTo>
                    <a:pt x="6653943" y="299301"/>
                  </a:lnTo>
                </a:path>
              </a:pathLst>
            </a:custGeom>
            <a:ln w="27101" cap="flat">
              <a:solidFill>
                <a:srgbClr val="0058AB">
                  <a:alpha val="50196"/>
                </a:srgbClr>
              </a:solidFill>
              <a:prstDash val="solid"/>
              <a:round/>
            </a:ln>
          </p:spPr>
          <p:txBody>
            <a:bodyPr/>
            <a:lstStyle/>
            <a:p/>
          </p:txBody>
        </p:sp>
        <p:sp>
          <p:nvSpPr>
            <p:cNvPr id="74" name="pl74"/>
            <p:cNvSpPr/>
            <p:nvPr/>
          </p:nvSpPr>
          <p:spPr>
            <a:xfrm>
              <a:off x="1421035" y="1489053"/>
              <a:ext cx="6653943" cy="1169995"/>
            </a:xfrm>
            <a:custGeom>
              <a:avLst/>
              <a:pathLst>
                <a:path w="6653943" h="1169995">
                  <a:moveTo>
                    <a:pt x="0" y="1169995"/>
                  </a:moveTo>
                  <a:lnTo>
                    <a:pt x="277247" y="979531"/>
                  </a:lnTo>
                  <a:lnTo>
                    <a:pt x="554495" y="734648"/>
                  </a:lnTo>
                  <a:lnTo>
                    <a:pt x="831742" y="571393"/>
                  </a:lnTo>
                  <a:lnTo>
                    <a:pt x="1108990" y="680230"/>
                  </a:lnTo>
                  <a:lnTo>
                    <a:pt x="1386238" y="489765"/>
                  </a:lnTo>
                  <a:lnTo>
                    <a:pt x="1663485" y="462556"/>
                  </a:lnTo>
                  <a:lnTo>
                    <a:pt x="1940733" y="27209"/>
                  </a:lnTo>
                  <a:lnTo>
                    <a:pt x="2217981" y="0"/>
                  </a:lnTo>
                  <a:lnTo>
                    <a:pt x="2495228" y="0"/>
                  </a:lnTo>
                  <a:lnTo>
                    <a:pt x="2772476" y="27209"/>
                  </a:lnTo>
                  <a:lnTo>
                    <a:pt x="3049724" y="54418"/>
                  </a:lnTo>
                  <a:lnTo>
                    <a:pt x="3326971" y="217673"/>
                  </a:lnTo>
                  <a:lnTo>
                    <a:pt x="3604219" y="190464"/>
                  </a:lnTo>
                  <a:lnTo>
                    <a:pt x="3881467" y="299301"/>
                  </a:lnTo>
                  <a:lnTo>
                    <a:pt x="4158714" y="136046"/>
                  </a:lnTo>
                  <a:lnTo>
                    <a:pt x="4435962" y="571393"/>
                  </a:lnTo>
                  <a:lnTo>
                    <a:pt x="4713210" y="353719"/>
                  </a:lnTo>
                  <a:lnTo>
                    <a:pt x="4990457" y="136046"/>
                  </a:lnTo>
                  <a:lnTo>
                    <a:pt x="5267705" y="108836"/>
                  </a:lnTo>
                  <a:lnTo>
                    <a:pt x="5544953" y="516974"/>
                  </a:lnTo>
                  <a:lnTo>
                    <a:pt x="5822200" y="816276"/>
                  </a:lnTo>
                  <a:lnTo>
                    <a:pt x="6099448" y="816276"/>
                  </a:lnTo>
                  <a:lnTo>
                    <a:pt x="6376696" y="462556"/>
                  </a:lnTo>
                  <a:lnTo>
                    <a:pt x="6653943" y="326510"/>
                  </a:lnTo>
                </a:path>
              </a:pathLst>
            </a:custGeom>
            <a:ln w="27101" cap="flat">
              <a:solidFill>
                <a:srgbClr val="333333">
                  <a:alpha val="50196"/>
                </a:srgbClr>
              </a:solidFill>
              <a:prstDash val="solid"/>
              <a:round/>
            </a:ln>
          </p:spPr>
          <p:txBody>
            <a:bodyPr/>
            <a:lstStyle/>
            <a:p/>
          </p:txBody>
        </p:sp>
        <p:sp>
          <p:nvSpPr>
            <p:cNvPr id="75" name="tx75"/>
            <p:cNvSpPr/>
            <p:nvPr/>
          </p:nvSpPr>
          <p:spPr>
            <a:xfrm>
              <a:off x="6628451"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905698" y="1685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7" name="tx77"/>
            <p:cNvSpPr/>
            <p:nvPr/>
          </p:nvSpPr>
          <p:spPr>
            <a:xfrm>
              <a:off x="7182946" y="1849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7460194" y="1849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737441"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8014689"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2" name="tx82"/>
            <p:cNvSpPr/>
            <p:nvPr/>
          </p:nvSpPr>
          <p:spPr>
            <a:xfrm>
              <a:off x="6905698"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2946" y="23580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4" name="tx84"/>
            <p:cNvSpPr/>
            <p:nvPr/>
          </p:nvSpPr>
          <p:spPr>
            <a:xfrm>
              <a:off x="7460194" y="23580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5" name="tx85"/>
            <p:cNvSpPr/>
            <p:nvPr/>
          </p:nvSpPr>
          <p:spPr>
            <a:xfrm>
              <a:off x="7737441"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8014689"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7" name="tx87"/>
            <p:cNvSpPr/>
            <p:nvPr/>
          </p:nvSpPr>
          <p:spPr>
            <a:xfrm>
              <a:off x="1345686" y="35276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8" name="tx88"/>
            <p:cNvSpPr/>
            <p:nvPr/>
          </p:nvSpPr>
          <p:spPr>
            <a:xfrm>
              <a:off x="2731924" y="35899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9" name="tx89"/>
            <p:cNvSpPr/>
            <p:nvPr/>
          </p:nvSpPr>
          <p:spPr>
            <a:xfrm>
              <a:off x="4118163" y="37721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5504401" y="37720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1" name="tx91"/>
            <p:cNvSpPr/>
            <p:nvPr/>
          </p:nvSpPr>
          <p:spPr>
            <a:xfrm>
              <a:off x="6613391" y="37836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6890639" y="363698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3" name="tx93"/>
            <p:cNvSpPr/>
            <p:nvPr/>
          </p:nvSpPr>
          <p:spPr>
            <a:xfrm>
              <a:off x="7167887" y="35761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7490339" y="35782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5" name="tx95"/>
            <p:cNvSpPr/>
            <p:nvPr/>
          </p:nvSpPr>
          <p:spPr>
            <a:xfrm>
              <a:off x="7722382" y="36438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7999630" y="36891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7" name="tx97"/>
            <p:cNvSpPr/>
            <p:nvPr/>
          </p:nvSpPr>
          <p:spPr>
            <a:xfrm>
              <a:off x="1345686" y="29834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 name="tx98"/>
            <p:cNvSpPr/>
            <p:nvPr/>
          </p:nvSpPr>
          <p:spPr>
            <a:xfrm>
              <a:off x="5504401" y="36163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613391" y="3637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6890639" y="33436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7167887" y="31741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2" name="tx102"/>
            <p:cNvSpPr/>
            <p:nvPr/>
          </p:nvSpPr>
          <p:spPr>
            <a:xfrm>
              <a:off x="7445134" y="31730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7722382" y="33697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7999630" y="34591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1315541" y="2704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06" name="tx106"/>
            <p:cNvSpPr/>
            <p:nvPr/>
          </p:nvSpPr>
          <p:spPr>
            <a:xfrm>
              <a:off x="2731924" y="31918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7" name="tx107"/>
            <p:cNvSpPr/>
            <p:nvPr/>
          </p:nvSpPr>
          <p:spPr>
            <a:xfrm>
              <a:off x="4118163" y="35539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8" name="tx108"/>
            <p:cNvSpPr/>
            <p:nvPr/>
          </p:nvSpPr>
          <p:spPr>
            <a:xfrm>
              <a:off x="5504401" y="34784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9" name="tx109"/>
            <p:cNvSpPr/>
            <p:nvPr/>
          </p:nvSpPr>
          <p:spPr>
            <a:xfrm>
              <a:off x="6613391" y="34993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0" name="tx110"/>
            <p:cNvSpPr/>
            <p:nvPr/>
          </p:nvSpPr>
          <p:spPr>
            <a:xfrm>
              <a:off x="6890639" y="32060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1" name="tx111"/>
            <p:cNvSpPr/>
            <p:nvPr/>
          </p:nvSpPr>
          <p:spPr>
            <a:xfrm>
              <a:off x="7167887" y="29887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 name="tx112"/>
            <p:cNvSpPr/>
            <p:nvPr/>
          </p:nvSpPr>
          <p:spPr>
            <a:xfrm>
              <a:off x="7445134" y="29873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 name="tx113"/>
            <p:cNvSpPr/>
            <p:nvPr/>
          </p:nvSpPr>
          <p:spPr>
            <a:xfrm>
              <a:off x="7722382" y="32416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4" name="tx114"/>
            <p:cNvSpPr/>
            <p:nvPr/>
          </p:nvSpPr>
          <p:spPr>
            <a:xfrm>
              <a:off x="7999630" y="333128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15" name="tx115"/>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104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16235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31418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5" name="tx135"/>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6" name="pl13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808891"/>
              <a:ext cx="201456" cy="201456"/>
            </a:xfrm>
            <a:prstGeom prst="rect">
              <a:avLst/>
            </a:prstGeom>
            <a:solidFill>
              <a:srgbClr val="B3B3B3">
                <a:alpha val="100000"/>
              </a:srgbClr>
            </a:solidFill>
          </p:spPr>
          <p:txBody>
            <a:bodyPr/>
            <a:lstStyle/>
            <a:p/>
          </p:txBody>
        </p:sp>
        <p:sp>
          <p:nvSpPr>
            <p:cNvPr id="141" name="rc141"/>
            <p:cNvSpPr/>
            <p:nvPr/>
          </p:nvSpPr>
          <p:spPr>
            <a:xfrm>
              <a:off x="5565324" y="4808891"/>
              <a:ext cx="201456" cy="201456"/>
            </a:xfrm>
            <a:prstGeom prst="rect">
              <a:avLst/>
            </a:prstGeom>
            <a:solidFill>
              <a:srgbClr val="1CABE2">
                <a:alpha val="100000"/>
              </a:srgbClr>
            </a:solidFill>
          </p:spPr>
          <p:txBody>
            <a:bodyPr/>
            <a:lstStyle/>
            <a:p/>
          </p:txBody>
        </p:sp>
        <p:sp>
          <p:nvSpPr>
            <p:cNvPr id="142" name="tx14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5" name="tx145"/>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46" name="pl146"/>
            <p:cNvSpPr/>
            <p:nvPr/>
          </p:nvSpPr>
          <p:spPr>
            <a:xfrm>
              <a:off x="235883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48396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60908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42139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54652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67164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60230"/>
              <a:ext cx="2203754" cy="157133"/>
            </a:xfrm>
            <a:prstGeom prst="rect">
              <a:avLst/>
            </a:prstGeom>
            <a:solidFill>
              <a:srgbClr val="1CABE2">
                <a:alpha val="100000"/>
              </a:srgbClr>
            </a:solidFill>
          </p:spPr>
          <p:txBody>
            <a:bodyPr/>
            <a:lstStyle/>
            <a:p/>
          </p:txBody>
        </p:sp>
        <p:sp>
          <p:nvSpPr>
            <p:cNvPr id="157" name="rc157"/>
            <p:cNvSpPr/>
            <p:nvPr/>
          </p:nvSpPr>
          <p:spPr>
            <a:xfrm>
              <a:off x="1296273" y="5463814"/>
              <a:ext cx="5670894" cy="157133"/>
            </a:xfrm>
            <a:prstGeom prst="rect">
              <a:avLst/>
            </a:prstGeom>
            <a:solidFill>
              <a:srgbClr val="1CABE2">
                <a:alpha val="100000"/>
              </a:srgbClr>
            </a:solidFill>
          </p:spPr>
          <p:txBody>
            <a:bodyPr/>
            <a:lstStyle/>
            <a:p/>
          </p:txBody>
        </p:sp>
        <p:sp>
          <p:nvSpPr>
            <p:cNvPr id="158" name="rc158"/>
            <p:cNvSpPr/>
            <p:nvPr/>
          </p:nvSpPr>
          <p:spPr>
            <a:xfrm>
              <a:off x="1296273" y="5267397"/>
              <a:ext cx="4537140" cy="157133"/>
            </a:xfrm>
            <a:prstGeom prst="rect">
              <a:avLst/>
            </a:prstGeom>
            <a:solidFill>
              <a:srgbClr val="1CABE2">
                <a:alpha val="100000"/>
              </a:srgbClr>
            </a:solidFill>
          </p:spPr>
          <p:txBody>
            <a:bodyPr/>
            <a:lstStyle/>
            <a:p/>
          </p:txBody>
        </p:sp>
        <p:sp>
          <p:nvSpPr>
            <p:cNvPr id="159" name="rc159"/>
            <p:cNvSpPr/>
            <p:nvPr/>
          </p:nvSpPr>
          <p:spPr>
            <a:xfrm>
              <a:off x="3500027" y="5660230"/>
              <a:ext cx="1469523" cy="157133"/>
            </a:xfrm>
            <a:prstGeom prst="rect">
              <a:avLst/>
            </a:prstGeom>
            <a:solidFill>
              <a:srgbClr val="B3B3B3">
                <a:alpha val="100000"/>
              </a:srgbClr>
            </a:solidFill>
          </p:spPr>
          <p:txBody>
            <a:bodyPr/>
            <a:lstStyle/>
            <a:p/>
          </p:txBody>
        </p:sp>
        <p:sp>
          <p:nvSpPr>
            <p:cNvPr id="160" name="rc160"/>
            <p:cNvSpPr/>
            <p:nvPr/>
          </p:nvSpPr>
          <p:spPr>
            <a:xfrm>
              <a:off x="6967168" y="5463814"/>
              <a:ext cx="1232572" cy="157133"/>
            </a:xfrm>
            <a:prstGeom prst="rect">
              <a:avLst/>
            </a:prstGeom>
            <a:solidFill>
              <a:srgbClr val="B3B3B3">
                <a:alpha val="100000"/>
              </a:srgbClr>
            </a:solidFill>
          </p:spPr>
          <p:txBody>
            <a:bodyPr/>
            <a:lstStyle/>
            <a:p/>
          </p:txBody>
        </p:sp>
        <p:sp>
          <p:nvSpPr>
            <p:cNvPr id="161" name="rc161"/>
            <p:cNvSpPr/>
            <p:nvPr/>
          </p:nvSpPr>
          <p:spPr>
            <a:xfrm>
              <a:off x="5833414" y="5267397"/>
              <a:ext cx="1260198" cy="157133"/>
            </a:xfrm>
            <a:prstGeom prst="rect">
              <a:avLst/>
            </a:prstGeom>
            <a:solidFill>
              <a:srgbClr val="B3B3B3">
                <a:alpha val="100000"/>
              </a:srgbClr>
            </a:solidFill>
          </p:spPr>
          <p:txBody>
            <a:bodyPr/>
            <a:lstStyle/>
            <a:p/>
          </p:txBody>
        </p:sp>
        <p:sp>
          <p:nvSpPr>
            <p:cNvPr id="162" name="tx162"/>
            <p:cNvSpPr/>
            <p:nvPr/>
          </p:nvSpPr>
          <p:spPr>
            <a:xfrm>
              <a:off x="5049923"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63" name="tx163"/>
            <p:cNvSpPr/>
            <p:nvPr/>
          </p:nvSpPr>
          <p:spPr>
            <a:xfrm>
              <a:off x="8280112"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4" name="tx164"/>
            <p:cNvSpPr/>
            <p:nvPr/>
          </p:nvSpPr>
          <p:spPr>
            <a:xfrm>
              <a:off x="7173985" y="5304296"/>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65" name="tx165"/>
            <p:cNvSpPr/>
            <p:nvPr/>
          </p:nvSpPr>
          <p:spPr>
            <a:xfrm>
              <a:off x="2317778"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6" name="tx166"/>
            <p:cNvSpPr/>
            <p:nvPr/>
          </p:nvSpPr>
          <p:spPr>
            <a:xfrm>
              <a:off x="4051349"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7" name="tx167"/>
            <p:cNvSpPr/>
            <p:nvPr/>
          </p:nvSpPr>
          <p:spPr>
            <a:xfrm>
              <a:off x="3484472" y="5302771"/>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8" name="tx168"/>
            <p:cNvSpPr/>
            <p:nvPr/>
          </p:nvSpPr>
          <p:spPr>
            <a:xfrm>
              <a:off x="4154417"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9" name="tx169"/>
            <p:cNvSpPr/>
            <p:nvPr/>
          </p:nvSpPr>
          <p:spPr>
            <a:xfrm>
              <a:off x="7503082" y="550065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0" name="tx170"/>
            <p:cNvSpPr/>
            <p:nvPr/>
          </p:nvSpPr>
          <p:spPr>
            <a:xfrm>
              <a:off x="6383141" y="5304239"/>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1" name="tx171"/>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335961"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6" name="tx176"/>
            <p:cNvSpPr/>
            <p:nvPr/>
          </p:nvSpPr>
          <p:spPr>
            <a:xfrm>
              <a:off x="5461086"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7" name="tx177"/>
            <p:cNvSpPr/>
            <p:nvPr/>
          </p:nvSpPr>
          <p:spPr>
            <a:xfrm>
              <a:off x="7586210"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8" name="tx178"/>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79" name="tx179"/>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0" name="tx180"/>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1" name="tx181"/>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Djibouti.
En 2024, la couverture du DTC1 à Djibouti est passée à 82%. Le nombre d'enfants n'ayant reçu aucune dose de vaccin DTC (enfants n'ayant reçu aucune dose) est passé de 5 000 en 2023 à 4 000 en 2024.
La couverture du DTC3 est passée à 77 % en 2024, laissant 5 000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93274"/>
              <a:ext cx="3397293" cy="775207"/>
            </a:xfrm>
            <a:custGeom>
              <a:avLst/>
              <a:pathLst>
                <a:path w="3397293" h="775207">
                  <a:moveTo>
                    <a:pt x="0" y="747521"/>
                  </a:moveTo>
                  <a:lnTo>
                    <a:pt x="141553" y="775207"/>
                  </a:lnTo>
                  <a:lnTo>
                    <a:pt x="283107" y="581405"/>
                  </a:lnTo>
                  <a:lnTo>
                    <a:pt x="424661" y="470661"/>
                  </a:lnTo>
                  <a:lnTo>
                    <a:pt x="566215" y="332231"/>
                  </a:lnTo>
                  <a:lnTo>
                    <a:pt x="707769" y="553719"/>
                  </a:lnTo>
                  <a:lnTo>
                    <a:pt x="849323" y="470661"/>
                  </a:lnTo>
                  <a:lnTo>
                    <a:pt x="990877" y="27685"/>
                  </a:lnTo>
                  <a:lnTo>
                    <a:pt x="1132431" y="83057"/>
                  </a:lnTo>
                  <a:lnTo>
                    <a:pt x="1273984" y="83057"/>
                  </a:lnTo>
                  <a:lnTo>
                    <a:pt x="1415538" y="83057"/>
                  </a:lnTo>
                  <a:lnTo>
                    <a:pt x="1557092" y="110743"/>
                  </a:lnTo>
                  <a:lnTo>
                    <a:pt x="1698646" y="221487"/>
                  </a:lnTo>
                  <a:lnTo>
                    <a:pt x="1840200" y="166115"/>
                  </a:lnTo>
                  <a:lnTo>
                    <a:pt x="1981754" y="0"/>
                  </a:lnTo>
                  <a:lnTo>
                    <a:pt x="2123308" y="83057"/>
                  </a:lnTo>
                  <a:lnTo>
                    <a:pt x="2264862" y="526033"/>
                  </a:lnTo>
                  <a:lnTo>
                    <a:pt x="2406416" y="276859"/>
                  </a:lnTo>
                  <a:lnTo>
                    <a:pt x="2547969" y="55371"/>
                  </a:lnTo>
                  <a:lnTo>
                    <a:pt x="2689523" y="55371"/>
                  </a:lnTo>
                  <a:lnTo>
                    <a:pt x="2831077" y="470661"/>
                  </a:lnTo>
                  <a:lnTo>
                    <a:pt x="2972631" y="636777"/>
                  </a:lnTo>
                  <a:lnTo>
                    <a:pt x="3114185" y="636777"/>
                  </a:lnTo>
                  <a:lnTo>
                    <a:pt x="3255739" y="442975"/>
                  </a:lnTo>
                  <a:lnTo>
                    <a:pt x="3397293" y="3045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04545"/>
            </a:xfrm>
            <a:custGeom>
              <a:avLst/>
              <a:pathLst>
                <a:path w="3397293" h="304545">
                  <a:moveTo>
                    <a:pt x="0" y="83057"/>
                  </a:moveTo>
                  <a:lnTo>
                    <a:pt x="141553" y="55371"/>
                  </a:lnTo>
                  <a:lnTo>
                    <a:pt x="283107" y="110743"/>
                  </a:lnTo>
                  <a:lnTo>
                    <a:pt x="424661" y="83057"/>
                  </a:lnTo>
                  <a:lnTo>
                    <a:pt x="566215" y="55371"/>
                  </a:lnTo>
                  <a:lnTo>
                    <a:pt x="707769" y="27685"/>
                  </a:lnTo>
                  <a:lnTo>
                    <a:pt x="849323" y="27685"/>
                  </a:lnTo>
                  <a:lnTo>
                    <a:pt x="990877" y="27685"/>
                  </a:lnTo>
                  <a:lnTo>
                    <a:pt x="1132431" y="0"/>
                  </a:lnTo>
                  <a:lnTo>
                    <a:pt x="1273984" y="0"/>
                  </a:lnTo>
                  <a:lnTo>
                    <a:pt x="1415538" y="0"/>
                  </a:lnTo>
                  <a:lnTo>
                    <a:pt x="1557092" y="0"/>
                  </a:lnTo>
                  <a:lnTo>
                    <a:pt x="1698646" y="27685"/>
                  </a:lnTo>
                  <a:lnTo>
                    <a:pt x="1840200" y="55371"/>
                  </a:lnTo>
                  <a:lnTo>
                    <a:pt x="1981754" y="55371"/>
                  </a:lnTo>
                  <a:lnTo>
                    <a:pt x="2123308" y="83057"/>
                  </a:lnTo>
                  <a:lnTo>
                    <a:pt x="2264862" y="110743"/>
                  </a:lnTo>
                  <a:lnTo>
                    <a:pt x="2406416" y="83057"/>
                  </a:lnTo>
                  <a:lnTo>
                    <a:pt x="2547969" y="83057"/>
                  </a:lnTo>
                  <a:lnTo>
                    <a:pt x="2689523" y="83057"/>
                  </a:lnTo>
                  <a:lnTo>
                    <a:pt x="2831077" y="138429"/>
                  </a:lnTo>
                  <a:lnTo>
                    <a:pt x="2972631" y="138429"/>
                  </a:lnTo>
                  <a:lnTo>
                    <a:pt x="3114185" y="83057"/>
                  </a:lnTo>
                  <a:lnTo>
                    <a:pt x="3255739" y="276859"/>
                  </a:lnTo>
                  <a:lnTo>
                    <a:pt x="3397293" y="30454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93274"/>
              <a:ext cx="3397293" cy="775207"/>
            </a:xfrm>
            <a:custGeom>
              <a:avLst/>
              <a:pathLst>
                <a:path w="3397293" h="775207">
                  <a:moveTo>
                    <a:pt x="0" y="747521"/>
                  </a:moveTo>
                  <a:lnTo>
                    <a:pt x="141553" y="775207"/>
                  </a:lnTo>
                  <a:lnTo>
                    <a:pt x="283107" y="581405"/>
                  </a:lnTo>
                  <a:lnTo>
                    <a:pt x="424661" y="470661"/>
                  </a:lnTo>
                  <a:lnTo>
                    <a:pt x="566215" y="332231"/>
                  </a:lnTo>
                  <a:lnTo>
                    <a:pt x="707769" y="553719"/>
                  </a:lnTo>
                  <a:lnTo>
                    <a:pt x="849323" y="470661"/>
                  </a:lnTo>
                  <a:lnTo>
                    <a:pt x="990877" y="27685"/>
                  </a:lnTo>
                  <a:lnTo>
                    <a:pt x="1132431" y="83057"/>
                  </a:lnTo>
                  <a:lnTo>
                    <a:pt x="1273984" y="83057"/>
                  </a:lnTo>
                  <a:lnTo>
                    <a:pt x="1415538" y="83057"/>
                  </a:lnTo>
                  <a:lnTo>
                    <a:pt x="1557092" y="110743"/>
                  </a:lnTo>
                  <a:lnTo>
                    <a:pt x="1698646" y="221487"/>
                  </a:lnTo>
                  <a:lnTo>
                    <a:pt x="1840200" y="166115"/>
                  </a:lnTo>
                  <a:lnTo>
                    <a:pt x="1981754" y="0"/>
                  </a:lnTo>
                  <a:lnTo>
                    <a:pt x="2123308" y="83057"/>
                  </a:lnTo>
                  <a:lnTo>
                    <a:pt x="2264862" y="526033"/>
                  </a:lnTo>
                  <a:lnTo>
                    <a:pt x="2406416" y="276859"/>
                  </a:lnTo>
                  <a:lnTo>
                    <a:pt x="2547969" y="55371"/>
                  </a:lnTo>
                  <a:lnTo>
                    <a:pt x="2689523" y="55371"/>
                  </a:lnTo>
                  <a:lnTo>
                    <a:pt x="2831077" y="470661"/>
                  </a:lnTo>
                  <a:lnTo>
                    <a:pt x="2972631" y="636777"/>
                  </a:lnTo>
                  <a:lnTo>
                    <a:pt x="3114185" y="636777"/>
                  </a:lnTo>
                  <a:lnTo>
                    <a:pt x="3255739" y="442975"/>
                  </a:lnTo>
                  <a:lnTo>
                    <a:pt x="3397293" y="3045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996695"/>
            </a:xfrm>
            <a:custGeom>
              <a:avLst/>
              <a:pathLst>
                <a:path w="0" h="996695">
                  <a:moveTo>
                    <a:pt x="0" y="0"/>
                  </a:moveTo>
                  <a:lnTo>
                    <a:pt x="0" y="99669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2" name="pl32"/>
            <p:cNvSpPr/>
            <p:nvPr/>
          </p:nvSpPr>
          <p:spPr>
            <a:xfrm>
              <a:off x="1120965" y="1193274"/>
              <a:ext cx="3397293" cy="775207"/>
            </a:xfrm>
            <a:custGeom>
              <a:avLst/>
              <a:pathLst>
                <a:path w="3397293" h="775207">
                  <a:moveTo>
                    <a:pt x="0" y="747521"/>
                  </a:moveTo>
                  <a:lnTo>
                    <a:pt x="141553" y="775207"/>
                  </a:lnTo>
                  <a:lnTo>
                    <a:pt x="283107" y="581405"/>
                  </a:lnTo>
                  <a:lnTo>
                    <a:pt x="424661" y="470661"/>
                  </a:lnTo>
                  <a:lnTo>
                    <a:pt x="566215" y="332231"/>
                  </a:lnTo>
                  <a:lnTo>
                    <a:pt x="707769" y="553719"/>
                  </a:lnTo>
                  <a:lnTo>
                    <a:pt x="849323" y="470661"/>
                  </a:lnTo>
                  <a:lnTo>
                    <a:pt x="990877" y="27685"/>
                  </a:lnTo>
                  <a:lnTo>
                    <a:pt x="1132431" y="83057"/>
                  </a:lnTo>
                  <a:lnTo>
                    <a:pt x="1273984" y="83057"/>
                  </a:lnTo>
                  <a:lnTo>
                    <a:pt x="1415538" y="83057"/>
                  </a:lnTo>
                  <a:lnTo>
                    <a:pt x="1557092" y="110743"/>
                  </a:lnTo>
                  <a:lnTo>
                    <a:pt x="1698646" y="221487"/>
                  </a:lnTo>
                  <a:lnTo>
                    <a:pt x="1840200" y="166115"/>
                  </a:lnTo>
                  <a:lnTo>
                    <a:pt x="1981754" y="0"/>
                  </a:lnTo>
                  <a:lnTo>
                    <a:pt x="2123308" y="83057"/>
                  </a:lnTo>
                  <a:lnTo>
                    <a:pt x="2264862" y="526033"/>
                  </a:lnTo>
                  <a:lnTo>
                    <a:pt x="2406416" y="276859"/>
                  </a:lnTo>
                  <a:lnTo>
                    <a:pt x="2547969" y="55371"/>
                  </a:lnTo>
                  <a:lnTo>
                    <a:pt x="2689523" y="55371"/>
                  </a:lnTo>
                  <a:lnTo>
                    <a:pt x="2831077" y="470661"/>
                  </a:lnTo>
                  <a:lnTo>
                    <a:pt x="2972631" y="636777"/>
                  </a:lnTo>
                  <a:lnTo>
                    <a:pt x="3114185" y="636777"/>
                  </a:lnTo>
                  <a:lnTo>
                    <a:pt x="3255739" y="442975"/>
                  </a:lnTo>
                  <a:lnTo>
                    <a:pt x="3397293" y="3045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Djibouti, 2000-2024</a:t>
              </a:r>
            </a:p>
          </p:txBody>
        </p:sp>
        <p:sp>
          <p:nvSpPr>
            <p:cNvPr id="63" name="pl63"/>
            <p:cNvSpPr/>
            <p:nvPr/>
          </p:nvSpPr>
          <p:spPr>
            <a:xfrm>
              <a:off x="5267799" y="36935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2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7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20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5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0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84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80973"/>
              <a:ext cx="3397293" cy="2087098"/>
            </a:xfrm>
            <a:custGeom>
              <a:avLst/>
              <a:pathLst>
                <a:path w="3397293" h="2087098">
                  <a:moveTo>
                    <a:pt x="0" y="2012558"/>
                  </a:moveTo>
                  <a:lnTo>
                    <a:pt x="141553" y="2087098"/>
                  </a:lnTo>
                  <a:lnTo>
                    <a:pt x="283107" y="1565323"/>
                  </a:lnTo>
                  <a:lnTo>
                    <a:pt x="424661" y="1267166"/>
                  </a:lnTo>
                  <a:lnTo>
                    <a:pt x="566215" y="894470"/>
                  </a:lnTo>
                  <a:lnTo>
                    <a:pt x="707769" y="1490784"/>
                  </a:lnTo>
                  <a:lnTo>
                    <a:pt x="849323" y="1267166"/>
                  </a:lnTo>
                  <a:lnTo>
                    <a:pt x="990877" y="74539"/>
                  </a:lnTo>
                  <a:lnTo>
                    <a:pt x="1132431" y="223617"/>
                  </a:lnTo>
                  <a:lnTo>
                    <a:pt x="1273984" y="223617"/>
                  </a:lnTo>
                  <a:lnTo>
                    <a:pt x="1415538" y="223617"/>
                  </a:lnTo>
                  <a:lnTo>
                    <a:pt x="1557092" y="298156"/>
                  </a:lnTo>
                  <a:lnTo>
                    <a:pt x="1698646" y="596313"/>
                  </a:lnTo>
                  <a:lnTo>
                    <a:pt x="1840200" y="447235"/>
                  </a:lnTo>
                  <a:lnTo>
                    <a:pt x="1981754" y="0"/>
                  </a:lnTo>
                  <a:lnTo>
                    <a:pt x="2123308" y="223617"/>
                  </a:lnTo>
                  <a:lnTo>
                    <a:pt x="2264862" y="1416245"/>
                  </a:lnTo>
                  <a:lnTo>
                    <a:pt x="2406416" y="745392"/>
                  </a:lnTo>
                  <a:lnTo>
                    <a:pt x="2547969" y="149078"/>
                  </a:lnTo>
                  <a:lnTo>
                    <a:pt x="2689523" y="149078"/>
                  </a:lnTo>
                  <a:lnTo>
                    <a:pt x="2831077" y="1267166"/>
                  </a:lnTo>
                  <a:lnTo>
                    <a:pt x="2972631" y="1714402"/>
                  </a:lnTo>
                  <a:lnTo>
                    <a:pt x="3114185" y="1714402"/>
                  </a:lnTo>
                  <a:lnTo>
                    <a:pt x="3255739" y="1192627"/>
                  </a:lnTo>
                  <a:lnTo>
                    <a:pt x="3397293" y="819931"/>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30051"/>
              <a:ext cx="3397293" cy="596313"/>
            </a:xfrm>
            <a:custGeom>
              <a:avLst/>
              <a:pathLst>
                <a:path w="3397293" h="596313">
                  <a:moveTo>
                    <a:pt x="0" y="596313"/>
                  </a:moveTo>
                  <a:lnTo>
                    <a:pt x="141553" y="521774"/>
                  </a:lnTo>
                  <a:lnTo>
                    <a:pt x="283107" y="521774"/>
                  </a:lnTo>
                  <a:lnTo>
                    <a:pt x="424661" y="447235"/>
                  </a:lnTo>
                  <a:lnTo>
                    <a:pt x="566215" y="372696"/>
                  </a:lnTo>
                  <a:lnTo>
                    <a:pt x="707769" y="298156"/>
                  </a:lnTo>
                  <a:lnTo>
                    <a:pt x="849323" y="223617"/>
                  </a:lnTo>
                  <a:lnTo>
                    <a:pt x="990877" y="223617"/>
                  </a:lnTo>
                  <a:lnTo>
                    <a:pt x="1132431" y="149078"/>
                  </a:lnTo>
                  <a:lnTo>
                    <a:pt x="1273984" y="74539"/>
                  </a:lnTo>
                  <a:lnTo>
                    <a:pt x="1415538" y="74539"/>
                  </a:lnTo>
                  <a:lnTo>
                    <a:pt x="1557092" y="74539"/>
                  </a:lnTo>
                  <a:lnTo>
                    <a:pt x="1698646" y="74539"/>
                  </a:lnTo>
                  <a:lnTo>
                    <a:pt x="1840200" y="74539"/>
                  </a:lnTo>
                  <a:lnTo>
                    <a:pt x="1981754" y="74539"/>
                  </a:lnTo>
                  <a:lnTo>
                    <a:pt x="2123308" y="74539"/>
                  </a:lnTo>
                  <a:lnTo>
                    <a:pt x="2264862" y="0"/>
                  </a:lnTo>
                  <a:lnTo>
                    <a:pt x="2406416" y="0"/>
                  </a:lnTo>
                  <a:lnTo>
                    <a:pt x="2547969" y="0"/>
                  </a:lnTo>
                  <a:lnTo>
                    <a:pt x="2689523" y="0"/>
                  </a:lnTo>
                  <a:lnTo>
                    <a:pt x="2831077" y="149078"/>
                  </a:lnTo>
                  <a:lnTo>
                    <a:pt x="2972631" y="223617"/>
                  </a:lnTo>
                  <a:lnTo>
                    <a:pt x="3114185" y="74539"/>
                  </a:lnTo>
                  <a:lnTo>
                    <a:pt x="3255739" y="74539"/>
                  </a:lnTo>
                  <a:lnTo>
                    <a:pt x="3397293" y="7453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06434"/>
              <a:ext cx="3397293" cy="819931"/>
            </a:xfrm>
            <a:custGeom>
              <a:avLst/>
              <a:pathLst>
                <a:path w="3397293" h="819931">
                  <a:moveTo>
                    <a:pt x="0" y="223617"/>
                  </a:moveTo>
                  <a:lnTo>
                    <a:pt x="141553" y="149078"/>
                  </a:lnTo>
                  <a:lnTo>
                    <a:pt x="283107" y="298156"/>
                  </a:lnTo>
                  <a:lnTo>
                    <a:pt x="424661" y="223617"/>
                  </a:lnTo>
                  <a:lnTo>
                    <a:pt x="566215" y="149078"/>
                  </a:lnTo>
                  <a:lnTo>
                    <a:pt x="707769" y="74539"/>
                  </a:lnTo>
                  <a:lnTo>
                    <a:pt x="849323" y="74539"/>
                  </a:lnTo>
                  <a:lnTo>
                    <a:pt x="990877" y="74539"/>
                  </a:lnTo>
                  <a:lnTo>
                    <a:pt x="1132431" y="0"/>
                  </a:lnTo>
                  <a:lnTo>
                    <a:pt x="1273984" y="0"/>
                  </a:lnTo>
                  <a:lnTo>
                    <a:pt x="1415538" y="0"/>
                  </a:lnTo>
                  <a:lnTo>
                    <a:pt x="1557092" y="0"/>
                  </a:lnTo>
                  <a:lnTo>
                    <a:pt x="1698646" y="74539"/>
                  </a:lnTo>
                  <a:lnTo>
                    <a:pt x="1840200" y="149078"/>
                  </a:lnTo>
                  <a:lnTo>
                    <a:pt x="1981754" y="149078"/>
                  </a:lnTo>
                  <a:lnTo>
                    <a:pt x="2123308" y="223617"/>
                  </a:lnTo>
                  <a:lnTo>
                    <a:pt x="2264862" y="298156"/>
                  </a:lnTo>
                  <a:lnTo>
                    <a:pt x="2406416" y="223617"/>
                  </a:lnTo>
                  <a:lnTo>
                    <a:pt x="2547969" y="223617"/>
                  </a:lnTo>
                  <a:lnTo>
                    <a:pt x="2689523" y="223617"/>
                  </a:lnTo>
                  <a:lnTo>
                    <a:pt x="2831077" y="372696"/>
                  </a:lnTo>
                  <a:lnTo>
                    <a:pt x="2972631" y="372696"/>
                  </a:lnTo>
                  <a:lnTo>
                    <a:pt x="3114185" y="223617"/>
                  </a:lnTo>
                  <a:lnTo>
                    <a:pt x="3255739" y="745392"/>
                  </a:lnTo>
                  <a:lnTo>
                    <a:pt x="3397293" y="819931"/>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300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80973"/>
              <a:ext cx="3397293" cy="2087098"/>
            </a:xfrm>
            <a:custGeom>
              <a:avLst/>
              <a:pathLst>
                <a:path w="3397293" h="2087098">
                  <a:moveTo>
                    <a:pt x="0" y="2012558"/>
                  </a:moveTo>
                  <a:lnTo>
                    <a:pt x="141553" y="2087098"/>
                  </a:lnTo>
                  <a:lnTo>
                    <a:pt x="283107" y="1565323"/>
                  </a:lnTo>
                  <a:lnTo>
                    <a:pt x="424661" y="1267166"/>
                  </a:lnTo>
                  <a:lnTo>
                    <a:pt x="566215" y="894470"/>
                  </a:lnTo>
                  <a:lnTo>
                    <a:pt x="707769" y="1490784"/>
                  </a:lnTo>
                  <a:lnTo>
                    <a:pt x="849323" y="1267166"/>
                  </a:lnTo>
                  <a:lnTo>
                    <a:pt x="990877" y="74539"/>
                  </a:lnTo>
                  <a:lnTo>
                    <a:pt x="1132431" y="223617"/>
                  </a:lnTo>
                  <a:lnTo>
                    <a:pt x="1273984" y="223617"/>
                  </a:lnTo>
                  <a:lnTo>
                    <a:pt x="1415538" y="223617"/>
                  </a:lnTo>
                  <a:lnTo>
                    <a:pt x="1557092" y="298156"/>
                  </a:lnTo>
                  <a:lnTo>
                    <a:pt x="1698646" y="596313"/>
                  </a:lnTo>
                  <a:lnTo>
                    <a:pt x="1840200" y="447235"/>
                  </a:lnTo>
                  <a:lnTo>
                    <a:pt x="1981754" y="0"/>
                  </a:lnTo>
                  <a:lnTo>
                    <a:pt x="2123308" y="223617"/>
                  </a:lnTo>
                  <a:lnTo>
                    <a:pt x="2264862" y="1416245"/>
                  </a:lnTo>
                  <a:lnTo>
                    <a:pt x="2406416" y="745392"/>
                  </a:lnTo>
                  <a:lnTo>
                    <a:pt x="2547969" y="149078"/>
                  </a:lnTo>
                  <a:lnTo>
                    <a:pt x="2689523" y="149078"/>
                  </a:lnTo>
                  <a:lnTo>
                    <a:pt x="2831077" y="1267166"/>
                  </a:lnTo>
                  <a:lnTo>
                    <a:pt x="2972631" y="1714402"/>
                  </a:lnTo>
                  <a:lnTo>
                    <a:pt x="3114185" y="1714402"/>
                  </a:lnTo>
                  <a:lnTo>
                    <a:pt x="3255739" y="1192627"/>
                  </a:lnTo>
                  <a:lnTo>
                    <a:pt x="3397293" y="81993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12632"/>
              <a:ext cx="0" cy="2280900"/>
            </a:xfrm>
            <a:custGeom>
              <a:avLst/>
              <a:pathLst>
                <a:path w="0" h="2280900">
                  <a:moveTo>
                    <a:pt x="0" y="228090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12632"/>
              <a:ext cx="0" cy="1759125"/>
            </a:xfrm>
            <a:custGeom>
              <a:avLst/>
              <a:pathLst>
                <a:path w="0" h="1759125">
                  <a:moveTo>
                    <a:pt x="0" y="17591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12632"/>
              <a:ext cx="0" cy="491958"/>
            </a:xfrm>
            <a:custGeom>
              <a:avLst/>
              <a:pathLst>
                <a:path w="0" h="491958">
                  <a:moveTo>
                    <a:pt x="0" y="4919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12632"/>
              <a:ext cx="0" cy="491958"/>
            </a:xfrm>
            <a:custGeom>
              <a:avLst/>
              <a:pathLst>
                <a:path w="0" h="491958">
                  <a:moveTo>
                    <a:pt x="0" y="4919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12632"/>
              <a:ext cx="0" cy="417419"/>
            </a:xfrm>
            <a:custGeom>
              <a:avLst/>
              <a:pathLst>
                <a:path w="0" h="417419">
                  <a:moveTo>
                    <a:pt x="0" y="4174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12632"/>
              <a:ext cx="0" cy="1460968"/>
            </a:xfrm>
            <a:custGeom>
              <a:avLst/>
              <a:pathLst>
                <a:path w="0" h="1460968">
                  <a:moveTo>
                    <a:pt x="0" y="14609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12632"/>
              <a:ext cx="0" cy="1088272"/>
            </a:xfrm>
            <a:custGeom>
              <a:avLst/>
              <a:pathLst>
                <a:path w="0" h="1088272">
                  <a:moveTo>
                    <a:pt x="0" y="10882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80973"/>
              <a:ext cx="3397293" cy="2087098"/>
            </a:xfrm>
            <a:custGeom>
              <a:avLst/>
              <a:pathLst>
                <a:path w="3397293" h="2087098">
                  <a:moveTo>
                    <a:pt x="0" y="2012558"/>
                  </a:moveTo>
                  <a:lnTo>
                    <a:pt x="141553" y="2087098"/>
                  </a:lnTo>
                  <a:lnTo>
                    <a:pt x="283107" y="1565323"/>
                  </a:lnTo>
                  <a:lnTo>
                    <a:pt x="424661" y="1267166"/>
                  </a:lnTo>
                  <a:lnTo>
                    <a:pt x="566215" y="894470"/>
                  </a:lnTo>
                  <a:lnTo>
                    <a:pt x="707769" y="1490784"/>
                  </a:lnTo>
                  <a:lnTo>
                    <a:pt x="849323" y="1267166"/>
                  </a:lnTo>
                  <a:lnTo>
                    <a:pt x="990877" y="74539"/>
                  </a:lnTo>
                  <a:lnTo>
                    <a:pt x="1132431" y="223617"/>
                  </a:lnTo>
                  <a:lnTo>
                    <a:pt x="1273984" y="223617"/>
                  </a:lnTo>
                  <a:lnTo>
                    <a:pt x="1415538" y="223617"/>
                  </a:lnTo>
                  <a:lnTo>
                    <a:pt x="1557092" y="298156"/>
                  </a:lnTo>
                  <a:lnTo>
                    <a:pt x="1698646" y="596313"/>
                  </a:lnTo>
                  <a:lnTo>
                    <a:pt x="1840200" y="447235"/>
                  </a:lnTo>
                  <a:lnTo>
                    <a:pt x="1981754" y="0"/>
                  </a:lnTo>
                  <a:lnTo>
                    <a:pt x="2123308" y="223617"/>
                  </a:lnTo>
                  <a:lnTo>
                    <a:pt x="2264862" y="1416245"/>
                  </a:lnTo>
                  <a:lnTo>
                    <a:pt x="2406416" y="745392"/>
                  </a:lnTo>
                  <a:lnTo>
                    <a:pt x="2547969" y="149078"/>
                  </a:lnTo>
                  <a:lnTo>
                    <a:pt x="2689523" y="149078"/>
                  </a:lnTo>
                  <a:lnTo>
                    <a:pt x="2831077" y="1267166"/>
                  </a:lnTo>
                  <a:lnTo>
                    <a:pt x="2972631" y="1714402"/>
                  </a:lnTo>
                  <a:lnTo>
                    <a:pt x="3114185" y="1714402"/>
                  </a:lnTo>
                  <a:lnTo>
                    <a:pt x="3255739" y="1192627"/>
                  </a:lnTo>
                  <a:lnTo>
                    <a:pt x="3397293" y="819931"/>
                  </a:lnTo>
                </a:path>
              </a:pathLst>
            </a:custGeom>
            <a:ln w="27101" cap="flat">
              <a:solidFill>
                <a:srgbClr val="0058AB">
                  <a:alpha val="100000"/>
                </a:srgbClr>
              </a:solidFill>
              <a:prstDash val="solid"/>
              <a:round/>
            </a:ln>
          </p:spPr>
          <p:txBody>
            <a:bodyPr/>
            <a:lstStyle/>
            <a:p/>
          </p:txBody>
        </p:sp>
        <p:sp>
          <p:nvSpPr>
            <p:cNvPr id="91" name="tx91"/>
            <p:cNvSpPr/>
            <p:nvPr/>
          </p:nvSpPr>
          <p:spPr>
            <a:xfrm>
              <a:off x="5359324" y="13423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2" name="tx92"/>
            <p:cNvSpPr/>
            <p:nvPr/>
          </p:nvSpPr>
          <p:spPr>
            <a:xfrm>
              <a:off x="6067093" y="13423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805008" y="1343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343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3423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3436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786762" y="13423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18654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3859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0" name="tx100"/>
            <p:cNvSpPr/>
            <p:nvPr/>
          </p:nvSpPr>
          <p:spPr>
            <a:xfrm>
              <a:off x="5003259" y="32687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233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779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32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6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7" name="tx117"/>
            <p:cNvSpPr/>
            <p:nvPr/>
          </p:nvSpPr>
          <p:spPr>
            <a:xfrm>
              <a:off x="711006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1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68902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3272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1764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6087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0457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2845217" cy="145351"/>
            </a:xfrm>
            <a:prstGeom prst="rect">
              <a:avLst/>
            </a:prstGeom>
            <a:solidFill>
              <a:srgbClr val="1CABE2">
                <a:alpha val="80000"/>
              </a:srgbClr>
            </a:solidFill>
          </p:spPr>
          <p:txBody>
            <a:bodyPr/>
            <a:lstStyle/>
            <a:p/>
          </p:txBody>
        </p:sp>
        <p:sp>
          <p:nvSpPr>
            <p:cNvPr id="130" name="rc130"/>
            <p:cNvSpPr/>
            <p:nvPr/>
          </p:nvSpPr>
          <p:spPr>
            <a:xfrm>
              <a:off x="1317178" y="5528559"/>
              <a:ext cx="7321564" cy="145351"/>
            </a:xfrm>
            <a:prstGeom prst="rect">
              <a:avLst/>
            </a:prstGeom>
            <a:solidFill>
              <a:srgbClr val="1CABE2">
                <a:alpha val="80000"/>
              </a:srgbClr>
            </a:solidFill>
          </p:spPr>
          <p:txBody>
            <a:bodyPr/>
            <a:lstStyle/>
            <a:p/>
          </p:txBody>
        </p:sp>
        <p:sp>
          <p:nvSpPr>
            <p:cNvPr id="131" name="rc131"/>
            <p:cNvSpPr/>
            <p:nvPr/>
          </p:nvSpPr>
          <p:spPr>
            <a:xfrm>
              <a:off x="1317178" y="5346869"/>
              <a:ext cx="5857800" cy="145351"/>
            </a:xfrm>
            <a:prstGeom prst="rect">
              <a:avLst/>
            </a:prstGeom>
            <a:solidFill>
              <a:srgbClr val="1CABE2">
                <a:alpha val="80000"/>
              </a:srgbClr>
            </a:solidFill>
          </p:spPr>
          <p:txBody>
            <a:bodyPr/>
            <a:lstStyle/>
            <a:p/>
          </p:txBody>
        </p:sp>
        <p:sp>
          <p:nvSpPr>
            <p:cNvPr id="132" name="tx13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1128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a:off x="645498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8" name="tx138"/>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39" name="tx13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à Djibouti (82%) était inférieure de 7 points de pourcentage à la moyenne mondiale (89%) et de 2 points de pourcentage à la moyenne de l'ensemble des pays du site MENA (84%).
La couverture nationale en DTC1 était inférieure de 9 points de pourcentage à celle de 2019 (91%).
Cela équivaut à 4 000 enfants recevant une dose zéro en 2024, contre 2 000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33609"/>
              <a:ext cx="368491" cy="15231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74943"/>
              <a:ext cx="368491" cy="16818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54681"/>
              <a:ext cx="368491" cy="26021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95958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14071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550150"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33609"/>
              <a:ext cx="368491" cy="1523193"/>
            </a:xfrm>
            <a:prstGeom prst="rect">
              <a:avLst/>
            </a:prstGeom>
            <a:solidFill>
              <a:srgbClr val="0083CF">
                <a:alpha val="100000"/>
              </a:srgbClr>
            </a:solidFill>
          </p:spPr>
          <p:txBody>
            <a:bodyPr/>
            <a:lstStyle/>
            <a:p/>
          </p:txBody>
        </p:sp>
        <p:sp>
          <p:nvSpPr>
            <p:cNvPr id="34" name="rc34"/>
            <p:cNvSpPr/>
            <p:nvPr/>
          </p:nvSpPr>
          <p:spPr>
            <a:xfrm>
              <a:off x="1274667" y="2474943"/>
              <a:ext cx="368491" cy="1681859"/>
            </a:xfrm>
            <a:prstGeom prst="rect">
              <a:avLst/>
            </a:prstGeom>
            <a:solidFill>
              <a:srgbClr val="0083CF">
                <a:alpha val="100000"/>
              </a:srgbClr>
            </a:solidFill>
          </p:spPr>
          <p:txBody>
            <a:bodyPr/>
            <a:lstStyle/>
            <a:p/>
          </p:txBody>
        </p:sp>
        <p:sp>
          <p:nvSpPr>
            <p:cNvPr id="35" name="rc35"/>
            <p:cNvSpPr/>
            <p:nvPr/>
          </p:nvSpPr>
          <p:spPr>
            <a:xfrm>
              <a:off x="1684102" y="1586414"/>
              <a:ext cx="368491" cy="2570388"/>
            </a:xfrm>
            <a:prstGeom prst="rect">
              <a:avLst/>
            </a:prstGeom>
            <a:solidFill>
              <a:srgbClr val="0083CF">
                <a:alpha val="100000"/>
              </a:srgbClr>
            </a:solidFill>
          </p:spPr>
          <p:txBody>
            <a:bodyPr/>
            <a:lstStyle/>
            <a:p/>
          </p:txBody>
        </p:sp>
        <p:sp>
          <p:nvSpPr>
            <p:cNvPr id="36" name="rc36"/>
            <p:cNvSpPr/>
            <p:nvPr/>
          </p:nvSpPr>
          <p:spPr>
            <a:xfrm>
              <a:off x="2502973" y="1427748"/>
              <a:ext cx="368491" cy="2729054"/>
            </a:xfrm>
            <a:prstGeom prst="rect">
              <a:avLst/>
            </a:prstGeom>
            <a:solidFill>
              <a:srgbClr val="0083CF">
                <a:alpha val="100000"/>
              </a:srgbClr>
            </a:solidFill>
          </p:spPr>
          <p:txBody>
            <a:bodyPr/>
            <a:lstStyle/>
            <a:p/>
          </p:txBody>
        </p:sp>
        <p:sp>
          <p:nvSpPr>
            <p:cNvPr id="37" name="rc37"/>
            <p:cNvSpPr/>
            <p:nvPr/>
          </p:nvSpPr>
          <p:spPr>
            <a:xfrm>
              <a:off x="2912409" y="1364282"/>
              <a:ext cx="368491" cy="2792520"/>
            </a:xfrm>
            <a:prstGeom prst="rect">
              <a:avLst/>
            </a:prstGeom>
            <a:solidFill>
              <a:srgbClr val="0083CF">
                <a:alpha val="100000"/>
              </a:srgbClr>
            </a:solidFill>
          </p:spPr>
          <p:txBody>
            <a:bodyPr/>
            <a:lstStyle/>
            <a:p/>
          </p:txBody>
        </p:sp>
        <p:sp>
          <p:nvSpPr>
            <p:cNvPr id="38" name="rc38"/>
            <p:cNvSpPr/>
            <p:nvPr/>
          </p:nvSpPr>
          <p:spPr>
            <a:xfrm>
              <a:off x="4959585" y="1078683"/>
              <a:ext cx="368491" cy="3078119"/>
            </a:xfrm>
            <a:prstGeom prst="rect">
              <a:avLst/>
            </a:prstGeom>
            <a:solidFill>
              <a:srgbClr val="0083CF">
                <a:alpha val="100000"/>
              </a:srgbClr>
            </a:solidFill>
          </p:spPr>
          <p:txBody>
            <a:bodyPr/>
            <a:lstStyle/>
            <a:p/>
          </p:txBody>
        </p:sp>
        <p:sp>
          <p:nvSpPr>
            <p:cNvPr id="39" name="rc39"/>
            <p:cNvSpPr/>
            <p:nvPr/>
          </p:nvSpPr>
          <p:spPr>
            <a:xfrm>
              <a:off x="4140715" y="1078683"/>
              <a:ext cx="368491" cy="3078119"/>
            </a:xfrm>
            <a:prstGeom prst="rect">
              <a:avLst/>
            </a:prstGeom>
            <a:solidFill>
              <a:srgbClr val="0083CF">
                <a:alpha val="100000"/>
              </a:srgbClr>
            </a:solidFill>
          </p:spPr>
          <p:txBody>
            <a:bodyPr/>
            <a:lstStyle/>
            <a:p/>
          </p:txBody>
        </p:sp>
        <p:sp>
          <p:nvSpPr>
            <p:cNvPr id="40" name="rc40"/>
            <p:cNvSpPr/>
            <p:nvPr/>
          </p:nvSpPr>
          <p:spPr>
            <a:xfrm>
              <a:off x="6597327" y="1046950"/>
              <a:ext cx="368491" cy="3109852"/>
            </a:xfrm>
            <a:prstGeom prst="rect">
              <a:avLst/>
            </a:prstGeom>
            <a:solidFill>
              <a:srgbClr val="0083CF">
                <a:alpha val="100000"/>
              </a:srgbClr>
            </a:solidFill>
          </p:spPr>
          <p:txBody>
            <a:bodyPr/>
            <a:lstStyle/>
            <a:p/>
          </p:txBody>
        </p:sp>
        <p:sp>
          <p:nvSpPr>
            <p:cNvPr id="41" name="rc41"/>
            <p:cNvSpPr/>
            <p:nvPr/>
          </p:nvSpPr>
          <p:spPr>
            <a:xfrm>
              <a:off x="6187891" y="1046950"/>
              <a:ext cx="368491" cy="3109852"/>
            </a:xfrm>
            <a:prstGeom prst="rect">
              <a:avLst/>
            </a:prstGeom>
            <a:solidFill>
              <a:srgbClr val="0083CF">
                <a:alpha val="100000"/>
              </a:srgbClr>
            </a:solidFill>
          </p:spPr>
          <p:txBody>
            <a:bodyPr/>
            <a:lstStyle/>
            <a:p/>
          </p:txBody>
        </p:sp>
        <p:sp>
          <p:nvSpPr>
            <p:cNvPr id="42" name="rc42"/>
            <p:cNvSpPr/>
            <p:nvPr/>
          </p:nvSpPr>
          <p:spPr>
            <a:xfrm>
              <a:off x="7416197" y="1015217"/>
              <a:ext cx="368491" cy="3141585"/>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729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693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33609"/>
              <a:ext cx="310941" cy="310941"/>
            </a:xfrm>
            <a:custGeom>
              <a:avLst/>
              <a:pathLst>
                <a:path w="310941" h="310941">
                  <a:moveTo>
                    <a:pt x="300580" y="0"/>
                  </a:moveTo>
                  <a:lnTo>
                    <a:pt x="310941" y="0"/>
                  </a:lnTo>
                  <a:lnTo>
                    <a:pt x="0" y="310941"/>
                  </a:lnTo>
                  <a:lnTo>
                    <a:pt x="0" y="300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33609"/>
              <a:ext cx="207333" cy="207333"/>
            </a:xfrm>
            <a:custGeom>
              <a:avLst/>
              <a:pathLst>
                <a:path w="207333" h="207333">
                  <a:moveTo>
                    <a:pt x="196973" y="0"/>
                  </a:moveTo>
                  <a:lnTo>
                    <a:pt x="207333" y="0"/>
                  </a:lnTo>
                  <a:lnTo>
                    <a:pt x="0" y="207333"/>
                  </a:lnTo>
                  <a:lnTo>
                    <a:pt x="0" y="196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33609"/>
              <a:ext cx="103726" cy="103726"/>
            </a:xfrm>
            <a:custGeom>
              <a:avLst/>
              <a:pathLst>
                <a:path w="103726" h="103726">
                  <a:moveTo>
                    <a:pt x="93365" y="0"/>
                  </a:moveTo>
                  <a:lnTo>
                    <a:pt x="103726" y="0"/>
                  </a:lnTo>
                  <a:lnTo>
                    <a:pt x="0" y="103726"/>
                  </a:lnTo>
                  <a:lnTo>
                    <a:pt x="0" y="93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147483648" y="-2147483648"/>
              <a:ext cx="-2147483648" cy="-2147483648"/>
            </a:xfrm>
            <a:custGeom>
              <a:avLst/>
              <a:pathLst>
                <a:path w="-2147483648" h="-2147483648">
                  <a:moveTo>
                    <a:pt x="-2147483648" y="-2147483648"/>
                  </a:move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743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5706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74943"/>
              <a:ext cx="368491" cy="370995"/>
            </a:xfrm>
            <a:custGeom>
              <a:avLst/>
              <a:pathLst>
                <a:path w="368491" h="370995">
                  <a:moveTo>
                    <a:pt x="360634" y="0"/>
                  </a:moveTo>
                  <a:lnTo>
                    <a:pt x="368491" y="0"/>
                  </a:lnTo>
                  <a:lnTo>
                    <a:pt x="368491" y="2503"/>
                  </a:lnTo>
                  <a:lnTo>
                    <a:pt x="0" y="370995"/>
                  </a:lnTo>
                  <a:lnTo>
                    <a:pt x="0" y="36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74943"/>
              <a:ext cx="267387" cy="267387"/>
            </a:xfrm>
            <a:custGeom>
              <a:avLst/>
              <a:pathLst>
                <a:path w="267387" h="267387">
                  <a:moveTo>
                    <a:pt x="257027" y="0"/>
                  </a:moveTo>
                  <a:lnTo>
                    <a:pt x="267387" y="0"/>
                  </a:lnTo>
                  <a:lnTo>
                    <a:pt x="0" y="267387"/>
                  </a:lnTo>
                  <a:lnTo>
                    <a:pt x="0" y="25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74943"/>
              <a:ext cx="163780" cy="163780"/>
            </a:xfrm>
            <a:custGeom>
              <a:avLst/>
              <a:pathLst>
                <a:path w="163780" h="163780">
                  <a:moveTo>
                    <a:pt x="153419" y="0"/>
                  </a:moveTo>
                  <a:lnTo>
                    <a:pt x="163780" y="0"/>
                  </a:lnTo>
                  <a:lnTo>
                    <a:pt x="0" y="163780"/>
                  </a:lnTo>
                  <a:lnTo>
                    <a:pt x="0" y="153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74667" y="2474943"/>
              <a:ext cx="60172" cy="60172"/>
            </a:xfrm>
            <a:custGeom>
              <a:avLst/>
              <a:pathLst>
                <a:path w="60172" h="60172">
                  <a:moveTo>
                    <a:pt x="49811" y="0"/>
                  </a:moveTo>
                  <a:lnTo>
                    <a:pt x="60172" y="0"/>
                  </a:lnTo>
                  <a:lnTo>
                    <a:pt x="0" y="60172"/>
                  </a:lnTo>
                  <a:lnTo>
                    <a:pt x="0" y="4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9540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8504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7468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6432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86414"/>
              <a:ext cx="332050" cy="332050"/>
            </a:xfrm>
            <a:custGeom>
              <a:avLst/>
              <a:pathLst>
                <a:path w="332050" h="332050">
                  <a:moveTo>
                    <a:pt x="321689" y="0"/>
                  </a:moveTo>
                  <a:lnTo>
                    <a:pt x="332050" y="0"/>
                  </a:lnTo>
                  <a:lnTo>
                    <a:pt x="0" y="332050"/>
                  </a:lnTo>
                  <a:lnTo>
                    <a:pt x="0" y="321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86414"/>
              <a:ext cx="228442" cy="228442"/>
            </a:xfrm>
            <a:custGeom>
              <a:avLst/>
              <a:pathLst>
                <a:path w="228442" h="228442">
                  <a:moveTo>
                    <a:pt x="218082" y="0"/>
                  </a:moveTo>
                  <a:lnTo>
                    <a:pt x="228442" y="0"/>
                  </a:lnTo>
                  <a:lnTo>
                    <a:pt x="0" y="228442"/>
                  </a:lnTo>
                  <a:lnTo>
                    <a:pt x="0" y="218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84102" y="1586414"/>
              <a:ext cx="124834" cy="124834"/>
            </a:xfrm>
            <a:custGeom>
              <a:avLst/>
              <a:pathLst>
                <a:path w="124834" h="124834">
                  <a:moveTo>
                    <a:pt x="114474" y="0"/>
                  </a:moveTo>
                  <a:lnTo>
                    <a:pt x="124834" y="0"/>
                  </a:lnTo>
                  <a:lnTo>
                    <a:pt x="0" y="124834"/>
                  </a:lnTo>
                  <a:lnTo>
                    <a:pt x="0" y="114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84102" y="1586414"/>
              <a:ext cx="21227" cy="21227"/>
            </a:xfrm>
            <a:custGeom>
              <a:avLst/>
              <a:pathLst>
                <a:path w="21227" h="21227">
                  <a:moveTo>
                    <a:pt x="10866" y="0"/>
                  </a:moveTo>
                  <a:lnTo>
                    <a:pt x="21227" y="0"/>
                  </a:lnTo>
                  <a:lnTo>
                    <a:pt x="0" y="21227"/>
                  </a:lnTo>
                  <a:lnTo>
                    <a:pt x="0" y="108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5496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459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27748"/>
              <a:ext cx="293492" cy="293492"/>
            </a:xfrm>
            <a:custGeom>
              <a:avLst/>
              <a:pathLst>
                <a:path w="293492" h="293492">
                  <a:moveTo>
                    <a:pt x="283131" y="0"/>
                  </a:moveTo>
                  <a:lnTo>
                    <a:pt x="293492" y="0"/>
                  </a:lnTo>
                  <a:lnTo>
                    <a:pt x="0" y="293492"/>
                  </a:lnTo>
                  <a:lnTo>
                    <a:pt x="0" y="283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02973" y="1427748"/>
              <a:ext cx="189884" cy="189884"/>
            </a:xfrm>
            <a:custGeom>
              <a:avLst/>
              <a:pathLst>
                <a:path w="189884" h="189884">
                  <a:moveTo>
                    <a:pt x="179524" y="0"/>
                  </a:moveTo>
                  <a:lnTo>
                    <a:pt x="189884" y="0"/>
                  </a:lnTo>
                  <a:lnTo>
                    <a:pt x="0" y="189884"/>
                  </a:lnTo>
                  <a:lnTo>
                    <a:pt x="0" y="179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02973" y="1427748"/>
              <a:ext cx="86277" cy="86277"/>
            </a:xfrm>
            <a:custGeom>
              <a:avLst/>
              <a:pathLst>
                <a:path w="86277" h="86277">
                  <a:moveTo>
                    <a:pt x="75916" y="0"/>
                  </a:moveTo>
                  <a:lnTo>
                    <a:pt x="86277" y="0"/>
                  </a:lnTo>
                  <a:lnTo>
                    <a:pt x="0" y="86277"/>
                  </a:lnTo>
                  <a:lnTo>
                    <a:pt x="0" y="75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4282"/>
              <a:ext cx="361954" cy="361954"/>
            </a:xfrm>
            <a:custGeom>
              <a:avLst/>
              <a:pathLst>
                <a:path w="361954" h="361954">
                  <a:moveTo>
                    <a:pt x="351594" y="0"/>
                  </a:moveTo>
                  <a:lnTo>
                    <a:pt x="361954" y="0"/>
                  </a:lnTo>
                  <a:lnTo>
                    <a:pt x="0" y="361954"/>
                  </a:lnTo>
                  <a:lnTo>
                    <a:pt x="0" y="351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4282"/>
              <a:ext cx="258347" cy="258347"/>
            </a:xfrm>
            <a:custGeom>
              <a:avLst/>
              <a:pathLst>
                <a:path w="258347" h="258347">
                  <a:moveTo>
                    <a:pt x="247986" y="0"/>
                  </a:moveTo>
                  <a:lnTo>
                    <a:pt x="258347" y="0"/>
                  </a:lnTo>
                  <a:lnTo>
                    <a:pt x="0" y="258347"/>
                  </a:lnTo>
                  <a:lnTo>
                    <a:pt x="0" y="247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1364282"/>
              <a:ext cx="154739" cy="154739"/>
            </a:xfrm>
            <a:custGeom>
              <a:avLst/>
              <a:pathLst>
                <a:path w="154739" h="154739">
                  <a:moveTo>
                    <a:pt x="144378" y="0"/>
                  </a:moveTo>
                  <a:lnTo>
                    <a:pt x="154739" y="0"/>
                  </a:lnTo>
                  <a:lnTo>
                    <a:pt x="0" y="154739"/>
                  </a:lnTo>
                  <a:lnTo>
                    <a:pt x="0" y="144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1364282"/>
              <a:ext cx="51131" cy="51131"/>
            </a:xfrm>
            <a:custGeom>
              <a:avLst/>
              <a:pathLst>
                <a:path w="51131" h="51131">
                  <a:moveTo>
                    <a:pt x="40770" y="0"/>
                  </a:moveTo>
                  <a:lnTo>
                    <a:pt x="51131" y="0"/>
                  </a:lnTo>
                  <a:lnTo>
                    <a:pt x="0" y="51131"/>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237441" y="4066166"/>
              <a:ext cx="90636" cy="90636"/>
            </a:xfrm>
            <a:custGeom>
              <a:avLst/>
              <a:pathLst>
                <a:path w="90636" h="90636">
                  <a:moveTo>
                    <a:pt x="90636" y="0"/>
                  </a:moveTo>
                  <a:lnTo>
                    <a:pt x="90636" y="10360"/>
                  </a:lnTo>
                  <a:lnTo>
                    <a:pt x="10360" y="90636"/>
                  </a:lnTo>
                  <a:lnTo>
                    <a:pt x="0" y="906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33833" y="3962558"/>
              <a:ext cx="194243" cy="194243"/>
            </a:xfrm>
            <a:custGeom>
              <a:avLst/>
              <a:pathLst>
                <a:path w="194243" h="194243">
                  <a:moveTo>
                    <a:pt x="194243" y="0"/>
                  </a:moveTo>
                  <a:lnTo>
                    <a:pt x="194243" y="10360"/>
                  </a:lnTo>
                  <a:lnTo>
                    <a:pt x="10360" y="194243"/>
                  </a:lnTo>
                  <a:lnTo>
                    <a:pt x="0" y="194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030225" y="3858951"/>
              <a:ext cx="297851" cy="297851"/>
            </a:xfrm>
            <a:custGeom>
              <a:avLst/>
              <a:pathLst>
                <a:path w="297851" h="297851">
                  <a:moveTo>
                    <a:pt x="297851" y="0"/>
                  </a:moveTo>
                  <a:lnTo>
                    <a:pt x="297851" y="10360"/>
                  </a:lnTo>
                  <a:lnTo>
                    <a:pt x="10360" y="297851"/>
                  </a:lnTo>
                  <a:lnTo>
                    <a:pt x="0" y="297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59585" y="3755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59585" y="3651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59585" y="3548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59585" y="3444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59585" y="33409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59585" y="32373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59585" y="31336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59585" y="30300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59585" y="29264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59585" y="28228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59585" y="27192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59585" y="26156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59585" y="25120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59585" y="24084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59585" y="23048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59585" y="22012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59585" y="20976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59585" y="19940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59585" y="18904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59585" y="17867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59585" y="16831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59585" y="15795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59585" y="14759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59585" y="1372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59585" y="1268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59585" y="1165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59585" y="1078683"/>
              <a:ext cx="361709" cy="361709"/>
            </a:xfrm>
            <a:custGeom>
              <a:avLst/>
              <a:pathLst>
                <a:path w="361709" h="361709">
                  <a:moveTo>
                    <a:pt x="351348" y="0"/>
                  </a:moveTo>
                  <a:lnTo>
                    <a:pt x="361709" y="0"/>
                  </a:lnTo>
                  <a:lnTo>
                    <a:pt x="0" y="361709"/>
                  </a:lnTo>
                  <a:lnTo>
                    <a:pt x="0" y="351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59585" y="1078683"/>
              <a:ext cx="258101" cy="258101"/>
            </a:xfrm>
            <a:custGeom>
              <a:avLst/>
              <a:pathLst>
                <a:path w="258101" h="258101">
                  <a:moveTo>
                    <a:pt x="247740" y="0"/>
                  </a:moveTo>
                  <a:lnTo>
                    <a:pt x="258101" y="0"/>
                  </a:lnTo>
                  <a:lnTo>
                    <a:pt x="0" y="258101"/>
                  </a:lnTo>
                  <a:lnTo>
                    <a:pt x="0" y="247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59585" y="1078683"/>
              <a:ext cx="154493" cy="154493"/>
            </a:xfrm>
            <a:custGeom>
              <a:avLst/>
              <a:pathLst>
                <a:path w="154493" h="154493">
                  <a:moveTo>
                    <a:pt x="144133" y="0"/>
                  </a:moveTo>
                  <a:lnTo>
                    <a:pt x="154493" y="0"/>
                  </a:lnTo>
                  <a:lnTo>
                    <a:pt x="0" y="154493"/>
                  </a:lnTo>
                  <a:lnTo>
                    <a:pt x="0" y="1441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59585" y="1078683"/>
              <a:ext cx="50886" cy="50886"/>
            </a:xfrm>
            <a:custGeom>
              <a:avLst/>
              <a:pathLst>
                <a:path w="50886" h="50886">
                  <a:moveTo>
                    <a:pt x="40525" y="0"/>
                  </a:moveTo>
                  <a:lnTo>
                    <a:pt x="50886" y="0"/>
                  </a:lnTo>
                  <a:lnTo>
                    <a:pt x="0" y="50886"/>
                  </a:lnTo>
                  <a:lnTo>
                    <a:pt x="0" y="405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1155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1078683"/>
              <a:ext cx="351717" cy="351717"/>
            </a:xfrm>
            <a:custGeom>
              <a:avLst/>
              <a:pathLst>
                <a:path w="351717" h="351717">
                  <a:moveTo>
                    <a:pt x="341357" y="0"/>
                  </a:moveTo>
                  <a:lnTo>
                    <a:pt x="351717" y="0"/>
                  </a:lnTo>
                  <a:lnTo>
                    <a:pt x="0" y="351717"/>
                  </a:lnTo>
                  <a:lnTo>
                    <a:pt x="0" y="341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1078683"/>
              <a:ext cx="248109" cy="248109"/>
            </a:xfrm>
            <a:custGeom>
              <a:avLst/>
              <a:pathLst>
                <a:path w="248109" h="248109">
                  <a:moveTo>
                    <a:pt x="237749" y="0"/>
                  </a:moveTo>
                  <a:lnTo>
                    <a:pt x="248109" y="0"/>
                  </a:lnTo>
                  <a:lnTo>
                    <a:pt x="0" y="248109"/>
                  </a:lnTo>
                  <a:lnTo>
                    <a:pt x="0" y="2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1078683"/>
              <a:ext cx="144502" cy="144502"/>
            </a:xfrm>
            <a:custGeom>
              <a:avLst/>
              <a:pathLst>
                <a:path w="144502" h="144502">
                  <a:moveTo>
                    <a:pt x="134141" y="0"/>
                  </a:moveTo>
                  <a:lnTo>
                    <a:pt x="144502" y="0"/>
                  </a:lnTo>
                  <a:lnTo>
                    <a:pt x="0" y="144502"/>
                  </a:lnTo>
                  <a:lnTo>
                    <a:pt x="0" y="134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1078683"/>
              <a:ext cx="40894" cy="40894"/>
            </a:xfrm>
            <a:custGeom>
              <a:avLst/>
              <a:pathLst>
                <a:path w="40894" h="40894">
                  <a:moveTo>
                    <a:pt x="30533" y="0"/>
                  </a:moveTo>
                  <a:lnTo>
                    <a:pt x="40894" y="0"/>
                  </a:lnTo>
                  <a:lnTo>
                    <a:pt x="0" y="40894"/>
                  </a:lnTo>
                  <a:lnTo>
                    <a:pt x="0" y="30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895166" y="4086150"/>
              <a:ext cx="70652" cy="70652"/>
            </a:xfrm>
            <a:custGeom>
              <a:avLst/>
              <a:pathLst>
                <a:path w="70652" h="70652">
                  <a:moveTo>
                    <a:pt x="70652" y="0"/>
                  </a:moveTo>
                  <a:lnTo>
                    <a:pt x="70652" y="10360"/>
                  </a:lnTo>
                  <a:lnTo>
                    <a:pt x="10360" y="70652"/>
                  </a:lnTo>
                  <a:lnTo>
                    <a:pt x="0" y="70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791558" y="3982542"/>
              <a:ext cx="174260" cy="174260"/>
            </a:xfrm>
            <a:custGeom>
              <a:avLst/>
              <a:pathLst>
                <a:path w="174260" h="174260">
                  <a:moveTo>
                    <a:pt x="174260" y="0"/>
                  </a:moveTo>
                  <a:lnTo>
                    <a:pt x="174260" y="10360"/>
                  </a:lnTo>
                  <a:lnTo>
                    <a:pt x="10360" y="174260"/>
                  </a:lnTo>
                  <a:lnTo>
                    <a:pt x="0" y="174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687950" y="3878934"/>
              <a:ext cx="277868" cy="277868"/>
            </a:xfrm>
            <a:custGeom>
              <a:avLst/>
              <a:pathLst>
                <a:path w="277868" h="277868">
                  <a:moveTo>
                    <a:pt x="277868" y="0"/>
                  </a:moveTo>
                  <a:lnTo>
                    <a:pt x="277868" y="10360"/>
                  </a:lnTo>
                  <a:lnTo>
                    <a:pt x="10360" y="277868"/>
                  </a:lnTo>
                  <a:lnTo>
                    <a:pt x="0" y="277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7753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6717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5681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4645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3608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2572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31536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30500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9464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8428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7392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6356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5320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4284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3248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2212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21176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0139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9103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8067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7031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5995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4959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392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288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185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81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6950"/>
              <a:ext cx="309818" cy="309818"/>
            </a:xfrm>
            <a:custGeom>
              <a:avLst/>
              <a:pathLst>
                <a:path w="309818" h="309818">
                  <a:moveTo>
                    <a:pt x="299457" y="0"/>
                  </a:moveTo>
                  <a:lnTo>
                    <a:pt x="309818" y="0"/>
                  </a:lnTo>
                  <a:lnTo>
                    <a:pt x="0" y="309818"/>
                  </a:lnTo>
                  <a:lnTo>
                    <a:pt x="0" y="299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6950"/>
              <a:ext cx="206210" cy="206210"/>
            </a:xfrm>
            <a:custGeom>
              <a:avLst/>
              <a:pathLst>
                <a:path w="206210" h="206210">
                  <a:moveTo>
                    <a:pt x="195849" y="0"/>
                  </a:moveTo>
                  <a:lnTo>
                    <a:pt x="206210" y="0"/>
                  </a:lnTo>
                  <a:lnTo>
                    <a:pt x="0" y="206210"/>
                  </a:lnTo>
                  <a:lnTo>
                    <a:pt x="0" y="19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046950"/>
              <a:ext cx="102602" cy="102602"/>
            </a:xfrm>
            <a:custGeom>
              <a:avLst/>
              <a:pathLst>
                <a:path w="102602" h="102602">
                  <a:moveTo>
                    <a:pt x="92241" y="0"/>
                  </a:moveTo>
                  <a:lnTo>
                    <a:pt x="102602" y="0"/>
                  </a:lnTo>
                  <a:lnTo>
                    <a:pt x="0" y="102602"/>
                  </a:lnTo>
                  <a:lnTo>
                    <a:pt x="0" y="92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480735" y="4081154"/>
              <a:ext cx="75648" cy="75648"/>
            </a:xfrm>
            <a:custGeom>
              <a:avLst/>
              <a:pathLst>
                <a:path w="75648" h="75648">
                  <a:moveTo>
                    <a:pt x="75648" y="0"/>
                  </a:moveTo>
                  <a:lnTo>
                    <a:pt x="75648" y="10360"/>
                  </a:lnTo>
                  <a:lnTo>
                    <a:pt x="10360" y="75648"/>
                  </a:lnTo>
                  <a:lnTo>
                    <a:pt x="0" y="75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77127" y="3977546"/>
              <a:ext cx="179256" cy="179256"/>
            </a:xfrm>
            <a:custGeom>
              <a:avLst/>
              <a:pathLst>
                <a:path w="179256" h="179256">
                  <a:moveTo>
                    <a:pt x="179256" y="0"/>
                  </a:moveTo>
                  <a:lnTo>
                    <a:pt x="179256" y="10360"/>
                  </a:lnTo>
                  <a:lnTo>
                    <a:pt x="10360" y="179256"/>
                  </a:lnTo>
                  <a:lnTo>
                    <a:pt x="0" y="179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273519" y="3873938"/>
              <a:ext cx="282864" cy="282864"/>
            </a:xfrm>
            <a:custGeom>
              <a:avLst/>
              <a:pathLst>
                <a:path w="282864" h="282864">
                  <a:moveTo>
                    <a:pt x="282864" y="0"/>
                  </a:moveTo>
                  <a:lnTo>
                    <a:pt x="282864" y="10360"/>
                  </a:lnTo>
                  <a:lnTo>
                    <a:pt x="10360" y="282864"/>
                  </a:lnTo>
                  <a:lnTo>
                    <a:pt x="0" y="282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703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6667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5631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4595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3558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2522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1486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30450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9414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8378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7342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6306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5270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4234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3198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2162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1126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20089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9053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8017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981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945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909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87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283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180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765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6950"/>
              <a:ext cx="304822" cy="304822"/>
            </a:xfrm>
            <a:custGeom>
              <a:avLst/>
              <a:pathLst>
                <a:path w="304822" h="304822">
                  <a:moveTo>
                    <a:pt x="294461" y="0"/>
                  </a:moveTo>
                  <a:lnTo>
                    <a:pt x="304822" y="0"/>
                  </a:lnTo>
                  <a:lnTo>
                    <a:pt x="0" y="304822"/>
                  </a:lnTo>
                  <a:lnTo>
                    <a:pt x="0" y="294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6950"/>
              <a:ext cx="201214" cy="201214"/>
            </a:xfrm>
            <a:custGeom>
              <a:avLst/>
              <a:pathLst>
                <a:path w="201214" h="201214">
                  <a:moveTo>
                    <a:pt x="190853" y="0"/>
                  </a:moveTo>
                  <a:lnTo>
                    <a:pt x="201214" y="0"/>
                  </a:lnTo>
                  <a:lnTo>
                    <a:pt x="0" y="201214"/>
                  </a:lnTo>
                  <a:lnTo>
                    <a:pt x="0" y="190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6950"/>
              <a:ext cx="97606" cy="97606"/>
            </a:xfrm>
            <a:custGeom>
              <a:avLst/>
              <a:pathLst>
                <a:path w="97606" h="97606">
                  <a:moveTo>
                    <a:pt x="87246" y="0"/>
                  </a:moveTo>
                  <a:lnTo>
                    <a:pt x="97606" y="0"/>
                  </a:lnTo>
                  <a:lnTo>
                    <a:pt x="0" y="97606"/>
                  </a:lnTo>
                  <a:lnTo>
                    <a:pt x="0" y="87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24028" y="4096141"/>
              <a:ext cx="60660" cy="60660"/>
            </a:xfrm>
            <a:custGeom>
              <a:avLst/>
              <a:pathLst>
                <a:path w="60660" h="60660">
                  <a:moveTo>
                    <a:pt x="60660" y="0"/>
                  </a:moveTo>
                  <a:lnTo>
                    <a:pt x="60660" y="10360"/>
                  </a:lnTo>
                  <a:lnTo>
                    <a:pt x="10360" y="60660"/>
                  </a:lnTo>
                  <a:lnTo>
                    <a:pt x="0" y="60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20420" y="3992534"/>
              <a:ext cx="164268" cy="164268"/>
            </a:xfrm>
            <a:custGeom>
              <a:avLst/>
              <a:pathLst>
                <a:path w="164268" h="164268">
                  <a:moveTo>
                    <a:pt x="164268" y="0"/>
                  </a:moveTo>
                  <a:lnTo>
                    <a:pt x="164268" y="10360"/>
                  </a:lnTo>
                  <a:lnTo>
                    <a:pt x="10360" y="164268"/>
                  </a:lnTo>
                  <a:lnTo>
                    <a:pt x="0" y="1642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16813" y="3888926"/>
              <a:ext cx="267876" cy="267876"/>
            </a:xfrm>
            <a:custGeom>
              <a:avLst/>
              <a:pathLst>
                <a:path w="267876" h="267876">
                  <a:moveTo>
                    <a:pt x="267876" y="0"/>
                  </a:moveTo>
                  <a:lnTo>
                    <a:pt x="267876" y="10360"/>
                  </a:lnTo>
                  <a:lnTo>
                    <a:pt x="10360" y="267876"/>
                  </a:lnTo>
                  <a:lnTo>
                    <a:pt x="0" y="267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16197" y="3785318"/>
              <a:ext cx="368491" cy="371484"/>
            </a:xfrm>
            <a:custGeom>
              <a:avLst/>
              <a:pathLst>
                <a:path w="368491" h="371484">
                  <a:moveTo>
                    <a:pt x="368491" y="0"/>
                  </a:moveTo>
                  <a:lnTo>
                    <a:pt x="368491" y="10360"/>
                  </a:lnTo>
                  <a:lnTo>
                    <a:pt x="7368" y="371484"/>
                  </a:lnTo>
                  <a:lnTo>
                    <a:pt x="0" y="37148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6817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5781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4744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3708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2672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1636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600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564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528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492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456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420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384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348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312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275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239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203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167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131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095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059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023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298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195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091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5217"/>
              <a:ext cx="351543" cy="351543"/>
            </a:xfrm>
            <a:custGeom>
              <a:avLst/>
              <a:pathLst>
                <a:path w="351543" h="351543">
                  <a:moveTo>
                    <a:pt x="341182" y="0"/>
                  </a:moveTo>
                  <a:lnTo>
                    <a:pt x="351543" y="0"/>
                  </a:lnTo>
                  <a:lnTo>
                    <a:pt x="0" y="351543"/>
                  </a:lnTo>
                  <a:lnTo>
                    <a:pt x="0" y="341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5217"/>
              <a:ext cx="247935" cy="247935"/>
            </a:xfrm>
            <a:custGeom>
              <a:avLst/>
              <a:pathLst>
                <a:path w="247935" h="247935">
                  <a:moveTo>
                    <a:pt x="237574" y="0"/>
                  </a:moveTo>
                  <a:lnTo>
                    <a:pt x="247935" y="0"/>
                  </a:lnTo>
                  <a:lnTo>
                    <a:pt x="0" y="247935"/>
                  </a:lnTo>
                  <a:lnTo>
                    <a:pt x="0" y="237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5217"/>
              <a:ext cx="144327" cy="144327"/>
            </a:xfrm>
            <a:custGeom>
              <a:avLst/>
              <a:pathLst>
                <a:path w="144327" h="144327">
                  <a:moveTo>
                    <a:pt x="133966" y="0"/>
                  </a:moveTo>
                  <a:lnTo>
                    <a:pt x="144327" y="0"/>
                  </a:lnTo>
                  <a:lnTo>
                    <a:pt x="0" y="144327"/>
                  </a:lnTo>
                  <a:lnTo>
                    <a:pt x="0" y="133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5217"/>
              <a:ext cx="40719" cy="40719"/>
            </a:xfrm>
            <a:custGeom>
              <a:avLst/>
              <a:pathLst>
                <a:path w="40719" h="40719">
                  <a:moveTo>
                    <a:pt x="30359" y="0"/>
                  </a:moveTo>
                  <a:lnTo>
                    <a:pt x="40719" y="0"/>
                  </a:lnTo>
                  <a:lnTo>
                    <a:pt x="0" y="40719"/>
                  </a:lnTo>
                  <a:lnTo>
                    <a:pt x="0" y="3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33609"/>
              <a:ext cx="368491" cy="1523193"/>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74943"/>
              <a:ext cx="368491" cy="1681859"/>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86414"/>
              <a:ext cx="368491" cy="2570388"/>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27748"/>
              <a:ext cx="368491" cy="2729054"/>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4282"/>
              <a:ext cx="368491" cy="2792520"/>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959585" y="1078683"/>
              <a:ext cx="368491" cy="3078119"/>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4140715" y="1078683"/>
              <a:ext cx="368491" cy="3078119"/>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6950"/>
              <a:ext cx="368491" cy="3109852"/>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6950"/>
              <a:ext cx="368491" cy="3109852"/>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5217"/>
              <a:ext cx="368491" cy="3141585"/>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4882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2004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446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5063445"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4244574"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65401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2921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243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12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45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6892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201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574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688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5081165"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5113686" y="25472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4262294"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4294816" y="2545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323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829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152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94" name="tx394"/>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95" name="tx395"/>
            <p:cNvSpPr/>
            <p:nvPr/>
          </p:nvSpPr>
          <p:spPr>
            <a:xfrm rot="-5400000">
              <a:off x="1577113"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96" name="tx396"/>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515493"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98" name="tx398"/>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99" name="tx399"/>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400" name="tx400"/>
            <p:cNvSpPr/>
            <p:nvPr/>
          </p:nvSpPr>
          <p:spPr>
            <a:xfrm rot="-5400000">
              <a:off x="3284829"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401" name="tx401"/>
            <p:cNvSpPr/>
            <p:nvPr/>
          </p:nvSpPr>
          <p:spPr>
            <a:xfrm rot="-5400000">
              <a:off x="3826188"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402" name="tx402"/>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403" name="tx403"/>
            <p:cNvSpPr/>
            <p:nvPr/>
          </p:nvSpPr>
          <p:spPr>
            <a:xfrm rot="-5400000">
              <a:off x="5026573"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404" name="tx404"/>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405" name="tx405"/>
            <p:cNvSpPr/>
            <p:nvPr/>
          </p:nvSpPr>
          <p:spPr>
            <a:xfrm rot="-5400000">
              <a:off x="5736713"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406" name="tx406"/>
            <p:cNvSpPr/>
            <p:nvPr/>
          </p:nvSpPr>
          <p:spPr>
            <a:xfrm rot="-5400000">
              <a:off x="6139736"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407" name="tx407"/>
            <p:cNvSpPr/>
            <p:nvPr/>
          </p:nvSpPr>
          <p:spPr>
            <a:xfrm rot="-5400000">
              <a:off x="6660392"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96124"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409" name="tx409"/>
            <p:cNvSpPr/>
            <p:nvPr/>
          </p:nvSpPr>
          <p:spPr>
            <a:xfrm rot="-5400000">
              <a:off x="7355661"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410" name="tx410"/>
            <p:cNvSpPr/>
            <p:nvPr/>
          </p:nvSpPr>
          <p:spPr>
            <a:xfrm rot="-5400000">
              <a:off x="7795213"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411" name="tx411"/>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4" name="rc414"/>
            <p:cNvSpPr/>
            <p:nvPr/>
          </p:nvSpPr>
          <p:spPr>
            <a:xfrm>
              <a:off x="4250968" y="5993415"/>
              <a:ext cx="219455" cy="219455"/>
            </a:xfrm>
            <a:prstGeom prst="rect">
              <a:avLst/>
            </a:prstGeom>
            <a:solidFill>
              <a:srgbClr val="FFFFFF">
                <a:alpha val="100000"/>
              </a:srgbClr>
            </a:solidFill>
          </p:spPr>
          <p:txBody>
            <a:bodyPr/>
            <a:lstStyle/>
            <a:p/>
          </p:txBody>
        </p:sp>
        <p:sp>
          <p:nvSpPr>
            <p:cNvPr id="415" name="pg415"/>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22" name="tx422"/>
            <p:cNvSpPr/>
            <p:nvPr/>
          </p:nvSpPr>
          <p:spPr>
            <a:xfrm>
              <a:off x="803816" y="399414"/>
              <a:ext cx="575845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MENA, 2024</a:t>
              </a:r>
            </a:p>
          </p:txBody>
        </p:sp>
        <p:sp>
          <p:nvSpPr>
            <p:cNvPr id="423" name="tx423"/>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4" name="tx424"/>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25" name="tx425"/>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2024, Djibouti se classera au quatrième rang sur 20 pays pour la plus faible couverture en DTC1 (sur la base d'un classement ex æquo).
Djibouti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55554"/>
              <a:ext cx="4155057" cy="755803"/>
            </a:xfrm>
            <a:custGeom>
              <a:avLst/>
              <a:pathLst>
                <a:path w="4155057" h="755803">
                  <a:moveTo>
                    <a:pt x="0" y="251793"/>
                  </a:moveTo>
                  <a:lnTo>
                    <a:pt x="13990" y="251778"/>
                  </a:lnTo>
                  <a:lnTo>
                    <a:pt x="27980" y="251761"/>
                  </a:lnTo>
                  <a:lnTo>
                    <a:pt x="41970" y="251740"/>
                  </a:lnTo>
                  <a:lnTo>
                    <a:pt x="55960" y="251716"/>
                  </a:lnTo>
                  <a:lnTo>
                    <a:pt x="69950" y="251688"/>
                  </a:lnTo>
                  <a:lnTo>
                    <a:pt x="83940" y="251655"/>
                  </a:lnTo>
                  <a:lnTo>
                    <a:pt x="97930" y="251616"/>
                  </a:lnTo>
                  <a:lnTo>
                    <a:pt x="111920" y="251570"/>
                  </a:lnTo>
                  <a:lnTo>
                    <a:pt x="125910" y="251516"/>
                  </a:lnTo>
                  <a:lnTo>
                    <a:pt x="139900" y="251453"/>
                  </a:lnTo>
                  <a:lnTo>
                    <a:pt x="153891" y="251378"/>
                  </a:lnTo>
                  <a:lnTo>
                    <a:pt x="167881" y="251291"/>
                  </a:lnTo>
                  <a:lnTo>
                    <a:pt x="181871" y="251189"/>
                  </a:lnTo>
                  <a:lnTo>
                    <a:pt x="195861" y="251068"/>
                  </a:lnTo>
                  <a:lnTo>
                    <a:pt x="209851" y="250927"/>
                  </a:lnTo>
                  <a:lnTo>
                    <a:pt x="223841" y="250761"/>
                  </a:lnTo>
                  <a:lnTo>
                    <a:pt x="237831" y="250566"/>
                  </a:lnTo>
                  <a:lnTo>
                    <a:pt x="251821" y="250337"/>
                  </a:lnTo>
                  <a:lnTo>
                    <a:pt x="265811" y="250069"/>
                  </a:lnTo>
                  <a:lnTo>
                    <a:pt x="279801" y="249754"/>
                  </a:lnTo>
                  <a:lnTo>
                    <a:pt x="293791" y="249385"/>
                  </a:lnTo>
                  <a:lnTo>
                    <a:pt x="307782" y="248953"/>
                  </a:lnTo>
                  <a:lnTo>
                    <a:pt x="321772" y="248447"/>
                  </a:lnTo>
                  <a:lnTo>
                    <a:pt x="335762" y="247855"/>
                  </a:lnTo>
                  <a:lnTo>
                    <a:pt x="349752" y="247162"/>
                  </a:lnTo>
                  <a:lnTo>
                    <a:pt x="363742" y="246353"/>
                  </a:lnTo>
                  <a:lnTo>
                    <a:pt x="377732" y="245409"/>
                  </a:lnTo>
                  <a:lnTo>
                    <a:pt x="391722" y="244309"/>
                  </a:lnTo>
                  <a:lnTo>
                    <a:pt x="405712" y="243028"/>
                  </a:lnTo>
                  <a:lnTo>
                    <a:pt x="419702" y="241539"/>
                  </a:lnTo>
                  <a:lnTo>
                    <a:pt x="433692" y="239813"/>
                  </a:lnTo>
                  <a:lnTo>
                    <a:pt x="447682" y="237814"/>
                  </a:lnTo>
                  <a:lnTo>
                    <a:pt x="461673" y="235508"/>
                  </a:lnTo>
                  <a:lnTo>
                    <a:pt x="475663" y="232853"/>
                  </a:lnTo>
                  <a:lnTo>
                    <a:pt x="489653" y="229808"/>
                  </a:lnTo>
                  <a:lnTo>
                    <a:pt x="503643" y="226330"/>
                  </a:lnTo>
                  <a:lnTo>
                    <a:pt x="517633" y="222373"/>
                  </a:lnTo>
                  <a:lnTo>
                    <a:pt x="531623" y="217896"/>
                  </a:lnTo>
                  <a:lnTo>
                    <a:pt x="545613" y="212858"/>
                  </a:lnTo>
                  <a:lnTo>
                    <a:pt x="559603" y="207227"/>
                  </a:lnTo>
                  <a:lnTo>
                    <a:pt x="573593" y="200977"/>
                  </a:lnTo>
                  <a:lnTo>
                    <a:pt x="587583" y="194096"/>
                  </a:lnTo>
                  <a:lnTo>
                    <a:pt x="601574" y="186587"/>
                  </a:lnTo>
                  <a:lnTo>
                    <a:pt x="615564" y="178471"/>
                  </a:lnTo>
                  <a:lnTo>
                    <a:pt x="629554" y="169790"/>
                  </a:lnTo>
                  <a:lnTo>
                    <a:pt x="643544" y="160607"/>
                  </a:lnTo>
                  <a:lnTo>
                    <a:pt x="657534" y="151006"/>
                  </a:lnTo>
                  <a:lnTo>
                    <a:pt x="671524" y="141092"/>
                  </a:lnTo>
                  <a:lnTo>
                    <a:pt x="685514" y="130984"/>
                  </a:lnTo>
                  <a:lnTo>
                    <a:pt x="699504" y="120809"/>
                  </a:lnTo>
                  <a:lnTo>
                    <a:pt x="713494" y="110700"/>
                  </a:lnTo>
                  <a:lnTo>
                    <a:pt x="727484" y="100786"/>
                  </a:lnTo>
                  <a:lnTo>
                    <a:pt x="741474" y="91186"/>
                  </a:lnTo>
                  <a:lnTo>
                    <a:pt x="755465" y="82003"/>
                  </a:lnTo>
                  <a:lnTo>
                    <a:pt x="769455" y="73322"/>
                  </a:lnTo>
                  <a:lnTo>
                    <a:pt x="783445" y="65206"/>
                  </a:lnTo>
                  <a:lnTo>
                    <a:pt x="797435" y="57697"/>
                  </a:lnTo>
                  <a:lnTo>
                    <a:pt x="811425" y="50816"/>
                  </a:lnTo>
                  <a:lnTo>
                    <a:pt x="825415" y="44566"/>
                  </a:lnTo>
                  <a:lnTo>
                    <a:pt x="839405" y="38934"/>
                  </a:lnTo>
                  <a:lnTo>
                    <a:pt x="853395" y="33897"/>
                  </a:lnTo>
                  <a:lnTo>
                    <a:pt x="867385" y="29419"/>
                  </a:lnTo>
                  <a:lnTo>
                    <a:pt x="881375" y="25463"/>
                  </a:lnTo>
                  <a:lnTo>
                    <a:pt x="895365" y="21984"/>
                  </a:lnTo>
                  <a:lnTo>
                    <a:pt x="909356" y="18939"/>
                  </a:lnTo>
                  <a:lnTo>
                    <a:pt x="923346" y="16285"/>
                  </a:lnTo>
                  <a:lnTo>
                    <a:pt x="937336" y="13978"/>
                  </a:lnTo>
                  <a:lnTo>
                    <a:pt x="951326" y="11980"/>
                  </a:lnTo>
                  <a:lnTo>
                    <a:pt x="965316" y="10253"/>
                  </a:lnTo>
                  <a:lnTo>
                    <a:pt x="979306" y="8765"/>
                  </a:lnTo>
                  <a:lnTo>
                    <a:pt x="993296" y="7484"/>
                  </a:lnTo>
                  <a:lnTo>
                    <a:pt x="1007286" y="6383"/>
                  </a:lnTo>
                  <a:lnTo>
                    <a:pt x="1021276" y="5439"/>
                  </a:lnTo>
                  <a:lnTo>
                    <a:pt x="1035266" y="4630"/>
                  </a:lnTo>
                  <a:lnTo>
                    <a:pt x="1049256" y="3938"/>
                  </a:lnTo>
                  <a:lnTo>
                    <a:pt x="1063247" y="3346"/>
                  </a:lnTo>
                  <a:lnTo>
                    <a:pt x="1077237" y="2840"/>
                  </a:lnTo>
                  <a:lnTo>
                    <a:pt x="1091227" y="2407"/>
                  </a:lnTo>
                  <a:lnTo>
                    <a:pt x="1105217" y="2039"/>
                  </a:lnTo>
                  <a:lnTo>
                    <a:pt x="1119207" y="1724"/>
                  </a:lnTo>
                  <a:lnTo>
                    <a:pt x="1133197" y="1456"/>
                  </a:lnTo>
                  <a:lnTo>
                    <a:pt x="1147187" y="1227"/>
                  </a:lnTo>
                  <a:lnTo>
                    <a:pt x="1161177" y="1032"/>
                  </a:lnTo>
                  <a:lnTo>
                    <a:pt x="1175167" y="866"/>
                  </a:lnTo>
                  <a:lnTo>
                    <a:pt x="1189157" y="725"/>
                  </a:lnTo>
                  <a:lnTo>
                    <a:pt x="1203148" y="604"/>
                  </a:lnTo>
                  <a:lnTo>
                    <a:pt x="1217138" y="501"/>
                  </a:lnTo>
                  <a:lnTo>
                    <a:pt x="1231128" y="414"/>
                  </a:lnTo>
                  <a:lnTo>
                    <a:pt x="1245118" y="340"/>
                  </a:lnTo>
                  <a:lnTo>
                    <a:pt x="1259108" y="276"/>
                  </a:lnTo>
                  <a:lnTo>
                    <a:pt x="1273098" y="223"/>
                  </a:lnTo>
                  <a:lnTo>
                    <a:pt x="1287088" y="177"/>
                  </a:lnTo>
                  <a:lnTo>
                    <a:pt x="1301078" y="138"/>
                  </a:lnTo>
                  <a:lnTo>
                    <a:pt x="1315068" y="104"/>
                  </a:lnTo>
                  <a:lnTo>
                    <a:pt x="1329058" y="76"/>
                  </a:lnTo>
                  <a:lnTo>
                    <a:pt x="1343048" y="52"/>
                  </a:lnTo>
                  <a:lnTo>
                    <a:pt x="1357039" y="32"/>
                  </a:lnTo>
                  <a:lnTo>
                    <a:pt x="1371029" y="14"/>
                  </a:lnTo>
                  <a:lnTo>
                    <a:pt x="1385019" y="0"/>
                  </a:lnTo>
                  <a:lnTo>
                    <a:pt x="1385019" y="168"/>
                  </a:lnTo>
                  <a:lnTo>
                    <a:pt x="1399009" y="213"/>
                  </a:lnTo>
                  <a:lnTo>
                    <a:pt x="1412999" y="265"/>
                  </a:lnTo>
                  <a:lnTo>
                    <a:pt x="1426989" y="327"/>
                  </a:lnTo>
                  <a:lnTo>
                    <a:pt x="1440979" y="399"/>
                  </a:lnTo>
                  <a:lnTo>
                    <a:pt x="1454969" y="483"/>
                  </a:lnTo>
                  <a:lnTo>
                    <a:pt x="1468959" y="583"/>
                  </a:lnTo>
                  <a:lnTo>
                    <a:pt x="1482949" y="700"/>
                  </a:lnTo>
                  <a:lnTo>
                    <a:pt x="1496939" y="838"/>
                  </a:lnTo>
                  <a:lnTo>
                    <a:pt x="1510930" y="999"/>
                  </a:lnTo>
                  <a:lnTo>
                    <a:pt x="1524920" y="1189"/>
                  </a:lnTo>
                  <a:lnTo>
                    <a:pt x="1538910" y="1412"/>
                  </a:lnTo>
                  <a:lnTo>
                    <a:pt x="1552900" y="1674"/>
                  </a:lnTo>
                  <a:lnTo>
                    <a:pt x="1566890" y="1982"/>
                  </a:lnTo>
                  <a:lnTo>
                    <a:pt x="1580880" y="2344"/>
                  </a:lnTo>
                  <a:lnTo>
                    <a:pt x="1594870" y="2768"/>
                  </a:lnTo>
                  <a:lnTo>
                    <a:pt x="1608860" y="3266"/>
                  </a:lnTo>
                  <a:lnTo>
                    <a:pt x="1622850" y="3851"/>
                  </a:lnTo>
                  <a:lnTo>
                    <a:pt x="1636840" y="4537"/>
                  </a:lnTo>
                  <a:lnTo>
                    <a:pt x="1650830" y="5342"/>
                  </a:lnTo>
                  <a:lnTo>
                    <a:pt x="1664821" y="6286"/>
                  </a:lnTo>
                  <a:lnTo>
                    <a:pt x="1678811" y="7392"/>
                  </a:lnTo>
                  <a:lnTo>
                    <a:pt x="1692801" y="8689"/>
                  </a:lnTo>
                  <a:lnTo>
                    <a:pt x="1706791" y="10207"/>
                  </a:lnTo>
                  <a:lnTo>
                    <a:pt x="1720781" y="11983"/>
                  </a:lnTo>
                  <a:lnTo>
                    <a:pt x="1734771" y="14061"/>
                  </a:lnTo>
                  <a:lnTo>
                    <a:pt x="1748761" y="16488"/>
                  </a:lnTo>
                  <a:lnTo>
                    <a:pt x="1762751" y="19320"/>
                  </a:lnTo>
                  <a:lnTo>
                    <a:pt x="1776741" y="22621"/>
                  </a:lnTo>
                  <a:lnTo>
                    <a:pt x="1790731" y="26464"/>
                  </a:lnTo>
                  <a:lnTo>
                    <a:pt x="1804722" y="30930"/>
                  </a:lnTo>
                  <a:lnTo>
                    <a:pt x="1818712" y="36110"/>
                  </a:lnTo>
                  <a:lnTo>
                    <a:pt x="1832702" y="42105"/>
                  </a:lnTo>
                  <a:lnTo>
                    <a:pt x="1846692" y="49024"/>
                  </a:lnTo>
                  <a:lnTo>
                    <a:pt x="1860682" y="56988"/>
                  </a:lnTo>
                  <a:lnTo>
                    <a:pt x="1874672" y="66123"/>
                  </a:lnTo>
                  <a:lnTo>
                    <a:pt x="1888662" y="76558"/>
                  </a:lnTo>
                  <a:lnTo>
                    <a:pt x="1902652" y="88428"/>
                  </a:lnTo>
                  <a:lnTo>
                    <a:pt x="1916642" y="101860"/>
                  </a:lnTo>
                  <a:lnTo>
                    <a:pt x="1930632" y="116973"/>
                  </a:lnTo>
                  <a:lnTo>
                    <a:pt x="1944622" y="133867"/>
                  </a:lnTo>
                  <a:lnTo>
                    <a:pt x="1958613" y="152617"/>
                  </a:lnTo>
                  <a:lnTo>
                    <a:pt x="1972603" y="173260"/>
                  </a:lnTo>
                  <a:lnTo>
                    <a:pt x="1986593" y="195787"/>
                  </a:lnTo>
                  <a:lnTo>
                    <a:pt x="2000583" y="220135"/>
                  </a:lnTo>
                  <a:lnTo>
                    <a:pt x="2014573" y="246178"/>
                  </a:lnTo>
                  <a:lnTo>
                    <a:pt x="2028563" y="273728"/>
                  </a:lnTo>
                  <a:lnTo>
                    <a:pt x="2042553" y="302529"/>
                  </a:lnTo>
                  <a:lnTo>
                    <a:pt x="2056543" y="332271"/>
                  </a:lnTo>
                  <a:lnTo>
                    <a:pt x="2070533" y="362597"/>
                  </a:lnTo>
                  <a:lnTo>
                    <a:pt x="2084523" y="393121"/>
                  </a:lnTo>
                  <a:lnTo>
                    <a:pt x="2098513" y="423447"/>
                  </a:lnTo>
                  <a:lnTo>
                    <a:pt x="2112504" y="453189"/>
                  </a:lnTo>
                  <a:lnTo>
                    <a:pt x="2126494" y="481990"/>
                  </a:lnTo>
                  <a:lnTo>
                    <a:pt x="2140484" y="509539"/>
                  </a:lnTo>
                  <a:lnTo>
                    <a:pt x="2154474" y="535583"/>
                  </a:lnTo>
                  <a:lnTo>
                    <a:pt x="2168464" y="559931"/>
                  </a:lnTo>
                  <a:lnTo>
                    <a:pt x="2182454" y="582458"/>
                  </a:lnTo>
                  <a:lnTo>
                    <a:pt x="2196444" y="603101"/>
                  </a:lnTo>
                  <a:lnTo>
                    <a:pt x="2210434" y="621851"/>
                  </a:lnTo>
                  <a:lnTo>
                    <a:pt x="2224424" y="638745"/>
                  </a:lnTo>
                  <a:lnTo>
                    <a:pt x="2238414" y="653858"/>
                  </a:lnTo>
                  <a:lnTo>
                    <a:pt x="2252404" y="667290"/>
                  </a:lnTo>
                  <a:lnTo>
                    <a:pt x="2266395" y="679159"/>
                  </a:lnTo>
                  <a:lnTo>
                    <a:pt x="2280385" y="689595"/>
                  </a:lnTo>
                  <a:lnTo>
                    <a:pt x="2294375" y="698730"/>
                  </a:lnTo>
                  <a:lnTo>
                    <a:pt x="2308365" y="706693"/>
                  </a:lnTo>
                  <a:lnTo>
                    <a:pt x="2322355" y="713613"/>
                  </a:lnTo>
                  <a:lnTo>
                    <a:pt x="2336345" y="719608"/>
                  </a:lnTo>
                  <a:lnTo>
                    <a:pt x="2350335" y="724787"/>
                  </a:lnTo>
                  <a:lnTo>
                    <a:pt x="2364325" y="729253"/>
                  </a:lnTo>
                  <a:lnTo>
                    <a:pt x="2378315" y="733096"/>
                  </a:lnTo>
                  <a:lnTo>
                    <a:pt x="2392305" y="736398"/>
                  </a:lnTo>
                  <a:lnTo>
                    <a:pt x="2406296" y="739230"/>
                  </a:lnTo>
                  <a:lnTo>
                    <a:pt x="2420286" y="741657"/>
                  </a:lnTo>
                  <a:lnTo>
                    <a:pt x="2434276" y="743734"/>
                  </a:lnTo>
                  <a:lnTo>
                    <a:pt x="2448266" y="745511"/>
                  </a:lnTo>
                  <a:lnTo>
                    <a:pt x="2462256" y="747029"/>
                  </a:lnTo>
                  <a:lnTo>
                    <a:pt x="2476246" y="748325"/>
                  </a:lnTo>
                  <a:lnTo>
                    <a:pt x="2490236" y="749432"/>
                  </a:lnTo>
                  <a:lnTo>
                    <a:pt x="2504226" y="750376"/>
                  </a:lnTo>
                  <a:lnTo>
                    <a:pt x="2518216" y="751181"/>
                  </a:lnTo>
                  <a:lnTo>
                    <a:pt x="2532206" y="751867"/>
                  </a:lnTo>
                  <a:lnTo>
                    <a:pt x="2546196" y="752452"/>
                  </a:lnTo>
                  <a:lnTo>
                    <a:pt x="2560187" y="752950"/>
                  </a:lnTo>
                  <a:lnTo>
                    <a:pt x="2574177" y="753374"/>
                  </a:lnTo>
                  <a:lnTo>
                    <a:pt x="2588167" y="753736"/>
                  </a:lnTo>
                  <a:lnTo>
                    <a:pt x="2602157" y="754043"/>
                  </a:lnTo>
                  <a:lnTo>
                    <a:pt x="2616147" y="754305"/>
                  </a:lnTo>
                  <a:lnTo>
                    <a:pt x="2630137" y="754529"/>
                  </a:lnTo>
                  <a:lnTo>
                    <a:pt x="2644127" y="754718"/>
                  </a:lnTo>
                  <a:lnTo>
                    <a:pt x="2658117" y="754880"/>
                  </a:lnTo>
                  <a:lnTo>
                    <a:pt x="2672107" y="755018"/>
                  </a:lnTo>
                  <a:lnTo>
                    <a:pt x="2686097" y="755135"/>
                  </a:lnTo>
                  <a:lnTo>
                    <a:pt x="2700087" y="755234"/>
                  </a:lnTo>
                  <a:lnTo>
                    <a:pt x="2714078" y="755319"/>
                  </a:lnTo>
                  <a:lnTo>
                    <a:pt x="2728068" y="755391"/>
                  </a:lnTo>
                  <a:lnTo>
                    <a:pt x="2742058" y="755453"/>
                  </a:lnTo>
                  <a:lnTo>
                    <a:pt x="2756048" y="755505"/>
                  </a:lnTo>
                  <a:lnTo>
                    <a:pt x="2770038" y="755549"/>
                  </a:lnTo>
                  <a:lnTo>
                    <a:pt x="2770038" y="755803"/>
                  </a:lnTo>
                  <a:lnTo>
                    <a:pt x="2784028" y="755803"/>
                  </a:lnTo>
                  <a:lnTo>
                    <a:pt x="2798018" y="755803"/>
                  </a:lnTo>
                  <a:lnTo>
                    <a:pt x="2812008" y="755803"/>
                  </a:lnTo>
                  <a:lnTo>
                    <a:pt x="2825998" y="755803"/>
                  </a:lnTo>
                  <a:lnTo>
                    <a:pt x="2839988" y="755803"/>
                  </a:lnTo>
                  <a:lnTo>
                    <a:pt x="2853978" y="755803"/>
                  </a:lnTo>
                  <a:lnTo>
                    <a:pt x="2867969" y="755803"/>
                  </a:lnTo>
                  <a:lnTo>
                    <a:pt x="2881959" y="755803"/>
                  </a:lnTo>
                  <a:lnTo>
                    <a:pt x="2895949" y="755803"/>
                  </a:lnTo>
                  <a:lnTo>
                    <a:pt x="2909939" y="755803"/>
                  </a:lnTo>
                  <a:lnTo>
                    <a:pt x="2923929" y="755803"/>
                  </a:lnTo>
                  <a:lnTo>
                    <a:pt x="2937919" y="755803"/>
                  </a:lnTo>
                  <a:lnTo>
                    <a:pt x="2951909" y="755803"/>
                  </a:lnTo>
                  <a:lnTo>
                    <a:pt x="2965899" y="755803"/>
                  </a:lnTo>
                  <a:lnTo>
                    <a:pt x="2979889" y="755803"/>
                  </a:lnTo>
                  <a:lnTo>
                    <a:pt x="2993879" y="755803"/>
                  </a:lnTo>
                  <a:lnTo>
                    <a:pt x="3007870" y="755803"/>
                  </a:lnTo>
                  <a:lnTo>
                    <a:pt x="3021860" y="755803"/>
                  </a:lnTo>
                  <a:lnTo>
                    <a:pt x="3035850" y="755803"/>
                  </a:lnTo>
                  <a:lnTo>
                    <a:pt x="3049840" y="755803"/>
                  </a:lnTo>
                  <a:lnTo>
                    <a:pt x="3063830" y="755803"/>
                  </a:lnTo>
                  <a:lnTo>
                    <a:pt x="3077820" y="755803"/>
                  </a:lnTo>
                  <a:lnTo>
                    <a:pt x="3091810" y="755803"/>
                  </a:lnTo>
                  <a:lnTo>
                    <a:pt x="3105800" y="755803"/>
                  </a:lnTo>
                  <a:lnTo>
                    <a:pt x="3119790" y="755803"/>
                  </a:lnTo>
                  <a:lnTo>
                    <a:pt x="3133780" y="755803"/>
                  </a:lnTo>
                  <a:lnTo>
                    <a:pt x="3147770" y="755803"/>
                  </a:lnTo>
                  <a:lnTo>
                    <a:pt x="3161761" y="755803"/>
                  </a:lnTo>
                  <a:lnTo>
                    <a:pt x="3175751" y="755803"/>
                  </a:lnTo>
                  <a:lnTo>
                    <a:pt x="3189741" y="755803"/>
                  </a:lnTo>
                  <a:lnTo>
                    <a:pt x="3203731" y="755803"/>
                  </a:lnTo>
                  <a:lnTo>
                    <a:pt x="3217721" y="755803"/>
                  </a:lnTo>
                  <a:lnTo>
                    <a:pt x="3231711" y="755803"/>
                  </a:lnTo>
                  <a:lnTo>
                    <a:pt x="3245701" y="755803"/>
                  </a:lnTo>
                  <a:lnTo>
                    <a:pt x="3259691" y="755803"/>
                  </a:lnTo>
                  <a:lnTo>
                    <a:pt x="3273681" y="755803"/>
                  </a:lnTo>
                  <a:lnTo>
                    <a:pt x="3287671" y="755803"/>
                  </a:lnTo>
                  <a:lnTo>
                    <a:pt x="3301661" y="755803"/>
                  </a:lnTo>
                  <a:lnTo>
                    <a:pt x="3315652" y="755803"/>
                  </a:lnTo>
                  <a:lnTo>
                    <a:pt x="3329642" y="755803"/>
                  </a:lnTo>
                  <a:lnTo>
                    <a:pt x="3343632" y="755803"/>
                  </a:lnTo>
                  <a:lnTo>
                    <a:pt x="3357622" y="755803"/>
                  </a:lnTo>
                  <a:lnTo>
                    <a:pt x="3371612" y="755803"/>
                  </a:lnTo>
                  <a:lnTo>
                    <a:pt x="3385602" y="755803"/>
                  </a:lnTo>
                  <a:lnTo>
                    <a:pt x="3399592" y="755803"/>
                  </a:lnTo>
                  <a:lnTo>
                    <a:pt x="3413582" y="755803"/>
                  </a:lnTo>
                  <a:lnTo>
                    <a:pt x="3427572" y="755803"/>
                  </a:lnTo>
                  <a:lnTo>
                    <a:pt x="3441562" y="755803"/>
                  </a:lnTo>
                  <a:lnTo>
                    <a:pt x="3455552" y="755803"/>
                  </a:lnTo>
                  <a:lnTo>
                    <a:pt x="3469543" y="755803"/>
                  </a:lnTo>
                  <a:lnTo>
                    <a:pt x="3483533" y="755803"/>
                  </a:lnTo>
                  <a:lnTo>
                    <a:pt x="3497523" y="755803"/>
                  </a:lnTo>
                  <a:lnTo>
                    <a:pt x="3511513" y="755803"/>
                  </a:lnTo>
                  <a:lnTo>
                    <a:pt x="3525503" y="755803"/>
                  </a:lnTo>
                  <a:lnTo>
                    <a:pt x="3539493" y="755803"/>
                  </a:lnTo>
                  <a:lnTo>
                    <a:pt x="3553483" y="755803"/>
                  </a:lnTo>
                  <a:lnTo>
                    <a:pt x="3567473" y="755803"/>
                  </a:lnTo>
                  <a:lnTo>
                    <a:pt x="3581463" y="755803"/>
                  </a:lnTo>
                  <a:lnTo>
                    <a:pt x="3595453" y="755803"/>
                  </a:lnTo>
                  <a:lnTo>
                    <a:pt x="3609444" y="755803"/>
                  </a:lnTo>
                  <a:lnTo>
                    <a:pt x="3623434" y="755803"/>
                  </a:lnTo>
                  <a:lnTo>
                    <a:pt x="3637424" y="755803"/>
                  </a:lnTo>
                  <a:lnTo>
                    <a:pt x="3651414" y="755803"/>
                  </a:lnTo>
                  <a:lnTo>
                    <a:pt x="3665404" y="755803"/>
                  </a:lnTo>
                  <a:lnTo>
                    <a:pt x="3679394" y="755803"/>
                  </a:lnTo>
                  <a:lnTo>
                    <a:pt x="3693384" y="755803"/>
                  </a:lnTo>
                  <a:lnTo>
                    <a:pt x="3707374" y="755803"/>
                  </a:lnTo>
                  <a:lnTo>
                    <a:pt x="3721364" y="755803"/>
                  </a:lnTo>
                  <a:lnTo>
                    <a:pt x="3735354" y="755803"/>
                  </a:lnTo>
                  <a:lnTo>
                    <a:pt x="3749344" y="755803"/>
                  </a:lnTo>
                  <a:lnTo>
                    <a:pt x="3763335" y="755803"/>
                  </a:lnTo>
                  <a:lnTo>
                    <a:pt x="3777325" y="755803"/>
                  </a:lnTo>
                  <a:lnTo>
                    <a:pt x="3791315" y="755803"/>
                  </a:lnTo>
                  <a:lnTo>
                    <a:pt x="3805305" y="755803"/>
                  </a:lnTo>
                  <a:lnTo>
                    <a:pt x="3819295" y="755803"/>
                  </a:lnTo>
                  <a:lnTo>
                    <a:pt x="3833285" y="755803"/>
                  </a:lnTo>
                  <a:lnTo>
                    <a:pt x="3847275" y="755803"/>
                  </a:lnTo>
                  <a:lnTo>
                    <a:pt x="3861265" y="755803"/>
                  </a:lnTo>
                  <a:lnTo>
                    <a:pt x="3875255" y="755803"/>
                  </a:lnTo>
                  <a:lnTo>
                    <a:pt x="3889245" y="755803"/>
                  </a:lnTo>
                  <a:lnTo>
                    <a:pt x="3903235" y="755803"/>
                  </a:lnTo>
                  <a:lnTo>
                    <a:pt x="3917226" y="755803"/>
                  </a:lnTo>
                  <a:lnTo>
                    <a:pt x="3931216" y="755803"/>
                  </a:lnTo>
                  <a:lnTo>
                    <a:pt x="3945206" y="755803"/>
                  </a:lnTo>
                  <a:lnTo>
                    <a:pt x="3959196" y="755803"/>
                  </a:lnTo>
                  <a:lnTo>
                    <a:pt x="3973186" y="755803"/>
                  </a:lnTo>
                  <a:lnTo>
                    <a:pt x="3987176" y="755803"/>
                  </a:lnTo>
                  <a:lnTo>
                    <a:pt x="4001166" y="755803"/>
                  </a:lnTo>
                  <a:lnTo>
                    <a:pt x="4015156" y="755803"/>
                  </a:lnTo>
                  <a:lnTo>
                    <a:pt x="4029146" y="755803"/>
                  </a:lnTo>
                  <a:lnTo>
                    <a:pt x="4043136" y="755803"/>
                  </a:lnTo>
                  <a:lnTo>
                    <a:pt x="4057126" y="755803"/>
                  </a:lnTo>
                  <a:lnTo>
                    <a:pt x="4071117" y="755803"/>
                  </a:lnTo>
                  <a:lnTo>
                    <a:pt x="4085107" y="755803"/>
                  </a:lnTo>
                  <a:lnTo>
                    <a:pt x="4099097" y="755803"/>
                  </a:lnTo>
                  <a:lnTo>
                    <a:pt x="4113087" y="755803"/>
                  </a:lnTo>
                  <a:lnTo>
                    <a:pt x="4127077" y="755803"/>
                  </a:lnTo>
                  <a:lnTo>
                    <a:pt x="4141067" y="755803"/>
                  </a:lnTo>
                  <a:lnTo>
                    <a:pt x="4155057" y="755803"/>
                  </a:lnTo>
                </a:path>
              </a:pathLst>
            </a:custGeom>
            <a:ln w="40651" cap="flat">
              <a:solidFill>
                <a:srgbClr val="D3D3D3">
                  <a:alpha val="100000"/>
                </a:srgbClr>
              </a:solidFill>
              <a:prstDash val="solid"/>
              <a:round/>
            </a:ln>
          </p:spPr>
          <p:txBody>
            <a:bodyPr/>
            <a:lstStyle/>
            <a:p/>
          </p:txBody>
        </p:sp>
        <p:sp>
          <p:nvSpPr>
            <p:cNvPr id="25" name="pl25"/>
            <p:cNvSpPr/>
            <p:nvPr/>
          </p:nvSpPr>
          <p:spPr>
            <a:xfrm>
              <a:off x="2737948" y="2915283"/>
              <a:ext cx="4155057" cy="503840"/>
            </a:xfrm>
            <a:custGeom>
              <a:avLst/>
              <a:pathLst>
                <a:path w="4155057" h="503840">
                  <a:moveTo>
                    <a:pt x="0" y="252047"/>
                  </a:moveTo>
                  <a:lnTo>
                    <a:pt x="13990" y="252061"/>
                  </a:lnTo>
                  <a:lnTo>
                    <a:pt x="27980" y="252079"/>
                  </a:lnTo>
                  <a:lnTo>
                    <a:pt x="41970" y="252099"/>
                  </a:lnTo>
                  <a:lnTo>
                    <a:pt x="55960" y="252123"/>
                  </a:lnTo>
                  <a:lnTo>
                    <a:pt x="69950" y="252152"/>
                  </a:lnTo>
                  <a:lnTo>
                    <a:pt x="83940" y="252185"/>
                  </a:lnTo>
                  <a:lnTo>
                    <a:pt x="97930" y="252224"/>
                  </a:lnTo>
                  <a:lnTo>
                    <a:pt x="111920" y="252270"/>
                  </a:lnTo>
                  <a:lnTo>
                    <a:pt x="125910" y="252324"/>
                  </a:lnTo>
                  <a:lnTo>
                    <a:pt x="139900" y="252387"/>
                  </a:lnTo>
                  <a:lnTo>
                    <a:pt x="153891" y="252461"/>
                  </a:lnTo>
                  <a:lnTo>
                    <a:pt x="167881" y="252549"/>
                  </a:lnTo>
                  <a:lnTo>
                    <a:pt x="181871" y="252651"/>
                  </a:lnTo>
                  <a:lnTo>
                    <a:pt x="195861" y="252772"/>
                  </a:lnTo>
                  <a:lnTo>
                    <a:pt x="209851" y="252913"/>
                  </a:lnTo>
                  <a:lnTo>
                    <a:pt x="223841" y="253079"/>
                  </a:lnTo>
                  <a:lnTo>
                    <a:pt x="237831" y="253274"/>
                  </a:lnTo>
                  <a:lnTo>
                    <a:pt x="251821" y="253503"/>
                  </a:lnTo>
                  <a:lnTo>
                    <a:pt x="265811" y="253771"/>
                  </a:lnTo>
                  <a:lnTo>
                    <a:pt x="279801" y="254086"/>
                  </a:lnTo>
                  <a:lnTo>
                    <a:pt x="293791" y="254455"/>
                  </a:lnTo>
                  <a:lnTo>
                    <a:pt x="307782" y="254887"/>
                  </a:lnTo>
                  <a:lnTo>
                    <a:pt x="321772" y="255393"/>
                  </a:lnTo>
                  <a:lnTo>
                    <a:pt x="335762" y="255985"/>
                  </a:lnTo>
                  <a:lnTo>
                    <a:pt x="349752" y="256677"/>
                  </a:lnTo>
                  <a:lnTo>
                    <a:pt x="363742" y="257486"/>
                  </a:lnTo>
                  <a:lnTo>
                    <a:pt x="377732" y="258430"/>
                  </a:lnTo>
                  <a:lnTo>
                    <a:pt x="391722" y="259531"/>
                  </a:lnTo>
                  <a:lnTo>
                    <a:pt x="405712" y="260812"/>
                  </a:lnTo>
                  <a:lnTo>
                    <a:pt x="419702" y="262301"/>
                  </a:lnTo>
                  <a:lnTo>
                    <a:pt x="433692" y="264027"/>
                  </a:lnTo>
                  <a:lnTo>
                    <a:pt x="447682" y="266025"/>
                  </a:lnTo>
                  <a:lnTo>
                    <a:pt x="461673" y="268332"/>
                  </a:lnTo>
                  <a:lnTo>
                    <a:pt x="475663" y="270986"/>
                  </a:lnTo>
                  <a:lnTo>
                    <a:pt x="489653" y="274031"/>
                  </a:lnTo>
                  <a:lnTo>
                    <a:pt x="503643" y="277510"/>
                  </a:lnTo>
                  <a:lnTo>
                    <a:pt x="517633" y="281466"/>
                  </a:lnTo>
                  <a:lnTo>
                    <a:pt x="531623" y="285944"/>
                  </a:lnTo>
                  <a:lnTo>
                    <a:pt x="545613" y="290981"/>
                  </a:lnTo>
                  <a:lnTo>
                    <a:pt x="559603" y="296613"/>
                  </a:lnTo>
                  <a:lnTo>
                    <a:pt x="573593" y="302863"/>
                  </a:lnTo>
                  <a:lnTo>
                    <a:pt x="587583" y="309744"/>
                  </a:lnTo>
                  <a:lnTo>
                    <a:pt x="601574" y="317253"/>
                  </a:lnTo>
                  <a:lnTo>
                    <a:pt x="615564" y="325369"/>
                  </a:lnTo>
                  <a:lnTo>
                    <a:pt x="629554" y="334050"/>
                  </a:lnTo>
                  <a:lnTo>
                    <a:pt x="643544" y="343233"/>
                  </a:lnTo>
                  <a:lnTo>
                    <a:pt x="657534" y="352833"/>
                  </a:lnTo>
                  <a:lnTo>
                    <a:pt x="671524" y="362747"/>
                  </a:lnTo>
                  <a:lnTo>
                    <a:pt x="685514" y="372856"/>
                  </a:lnTo>
                  <a:lnTo>
                    <a:pt x="699504" y="383031"/>
                  </a:lnTo>
                  <a:lnTo>
                    <a:pt x="713494" y="393139"/>
                  </a:lnTo>
                  <a:lnTo>
                    <a:pt x="727484" y="403053"/>
                  </a:lnTo>
                  <a:lnTo>
                    <a:pt x="741474" y="412654"/>
                  </a:lnTo>
                  <a:lnTo>
                    <a:pt x="755465" y="421837"/>
                  </a:lnTo>
                  <a:lnTo>
                    <a:pt x="769455" y="430518"/>
                  </a:lnTo>
                  <a:lnTo>
                    <a:pt x="783445" y="438634"/>
                  </a:lnTo>
                  <a:lnTo>
                    <a:pt x="797435" y="446143"/>
                  </a:lnTo>
                  <a:lnTo>
                    <a:pt x="811425" y="453024"/>
                  </a:lnTo>
                  <a:lnTo>
                    <a:pt x="825415" y="459274"/>
                  </a:lnTo>
                  <a:lnTo>
                    <a:pt x="839405" y="464905"/>
                  </a:lnTo>
                  <a:lnTo>
                    <a:pt x="853395" y="469943"/>
                  </a:lnTo>
                  <a:lnTo>
                    <a:pt x="867385" y="474420"/>
                  </a:lnTo>
                  <a:lnTo>
                    <a:pt x="881375" y="478377"/>
                  </a:lnTo>
                  <a:lnTo>
                    <a:pt x="895365" y="481856"/>
                  </a:lnTo>
                  <a:lnTo>
                    <a:pt x="909356" y="484900"/>
                  </a:lnTo>
                  <a:lnTo>
                    <a:pt x="923346" y="487555"/>
                  </a:lnTo>
                  <a:lnTo>
                    <a:pt x="937336" y="489861"/>
                  </a:lnTo>
                  <a:lnTo>
                    <a:pt x="951326" y="491860"/>
                  </a:lnTo>
                  <a:lnTo>
                    <a:pt x="965316" y="493586"/>
                  </a:lnTo>
                  <a:lnTo>
                    <a:pt x="979306" y="495075"/>
                  </a:lnTo>
                  <a:lnTo>
                    <a:pt x="993296" y="496356"/>
                  </a:lnTo>
                  <a:lnTo>
                    <a:pt x="1007286" y="497456"/>
                  </a:lnTo>
                  <a:lnTo>
                    <a:pt x="1021276" y="498401"/>
                  </a:lnTo>
                  <a:lnTo>
                    <a:pt x="1035266" y="499209"/>
                  </a:lnTo>
                  <a:lnTo>
                    <a:pt x="1049256" y="499902"/>
                  </a:lnTo>
                  <a:lnTo>
                    <a:pt x="1063247" y="500494"/>
                  </a:lnTo>
                  <a:lnTo>
                    <a:pt x="1077237" y="501000"/>
                  </a:lnTo>
                  <a:lnTo>
                    <a:pt x="1091227" y="501432"/>
                  </a:lnTo>
                  <a:lnTo>
                    <a:pt x="1105217" y="501801"/>
                  </a:lnTo>
                  <a:lnTo>
                    <a:pt x="1119207" y="502116"/>
                  </a:lnTo>
                  <a:lnTo>
                    <a:pt x="1133197" y="502384"/>
                  </a:lnTo>
                  <a:lnTo>
                    <a:pt x="1147187" y="502613"/>
                  </a:lnTo>
                  <a:lnTo>
                    <a:pt x="1161177" y="502808"/>
                  </a:lnTo>
                  <a:lnTo>
                    <a:pt x="1175167" y="502974"/>
                  </a:lnTo>
                  <a:lnTo>
                    <a:pt x="1189157" y="503115"/>
                  </a:lnTo>
                  <a:lnTo>
                    <a:pt x="1203148" y="503236"/>
                  </a:lnTo>
                  <a:lnTo>
                    <a:pt x="1217138" y="503338"/>
                  </a:lnTo>
                  <a:lnTo>
                    <a:pt x="1231128" y="503426"/>
                  </a:lnTo>
                  <a:lnTo>
                    <a:pt x="1245118" y="503500"/>
                  </a:lnTo>
                  <a:lnTo>
                    <a:pt x="1259108" y="503563"/>
                  </a:lnTo>
                  <a:lnTo>
                    <a:pt x="1273098" y="503617"/>
                  </a:lnTo>
                  <a:lnTo>
                    <a:pt x="1287088" y="503663"/>
                  </a:lnTo>
                  <a:lnTo>
                    <a:pt x="1301078" y="503702"/>
                  </a:lnTo>
                  <a:lnTo>
                    <a:pt x="1315068" y="503735"/>
                  </a:lnTo>
                  <a:lnTo>
                    <a:pt x="1329058" y="503763"/>
                  </a:lnTo>
                  <a:lnTo>
                    <a:pt x="1343048" y="503787"/>
                  </a:lnTo>
                  <a:lnTo>
                    <a:pt x="1357039" y="503808"/>
                  </a:lnTo>
                  <a:lnTo>
                    <a:pt x="1371029" y="503825"/>
                  </a:lnTo>
                  <a:lnTo>
                    <a:pt x="1385019" y="503840"/>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5183115"/>
              <a:ext cx="4155057" cy="503587"/>
            </a:xfrm>
            <a:custGeom>
              <a:avLst/>
              <a:pathLst>
                <a:path w="4155057" h="503587">
                  <a:moveTo>
                    <a:pt x="0" y="503587"/>
                  </a:moveTo>
                  <a:lnTo>
                    <a:pt x="13990" y="503557"/>
                  </a:lnTo>
                  <a:lnTo>
                    <a:pt x="27980" y="503522"/>
                  </a:lnTo>
                  <a:lnTo>
                    <a:pt x="41970" y="503481"/>
                  </a:lnTo>
                  <a:lnTo>
                    <a:pt x="55960" y="503433"/>
                  </a:lnTo>
                  <a:lnTo>
                    <a:pt x="69950" y="503377"/>
                  </a:lnTo>
                  <a:lnTo>
                    <a:pt x="83940" y="503310"/>
                  </a:lnTo>
                  <a:lnTo>
                    <a:pt x="97930" y="503232"/>
                  </a:lnTo>
                  <a:lnTo>
                    <a:pt x="111920" y="503141"/>
                  </a:lnTo>
                  <a:lnTo>
                    <a:pt x="125910" y="503033"/>
                  </a:lnTo>
                  <a:lnTo>
                    <a:pt x="139900" y="502906"/>
                  </a:lnTo>
                  <a:lnTo>
                    <a:pt x="153891" y="502757"/>
                  </a:lnTo>
                  <a:lnTo>
                    <a:pt x="167881" y="502583"/>
                  </a:lnTo>
                  <a:lnTo>
                    <a:pt x="181871" y="502378"/>
                  </a:lnTo>
                  <a:lnTo>
                    <a:pt x="195861" y="502137"/>
                  </a:lnTo>
                  <a:lnTo>
                    <a:pt x="209851" y="501854"/>
                  </a:lnTo>
                  <a:lnTo>
                    <a:pt x="223841" y="501522"/>
                  </a:lnTo>
                  <a:lnTo>
                    <a:pt x="237831" y="501132"/>
                  </a:lnTo>
                  <a:lnTo>
                    <a:pt x="251821" y="500674"/>
                  </a:lnTo>
                  <a:lnTo>
                    <a:pt x="265811" y="500138"/>
                  </a:lnTo>
                  <a:lnTo>
                    <a:pt x="279801" y="499508"/>
                  </a:lnTo>
                  <a:lnTo>
                    <a:pt x="293791" y="498771"/>
                  </a:lnTo>
                  <a:lnTo>
                    <a:pt x="307782" y="497906"/>
                  </a:lnTo>
                  <a:lnTo>
                    <a:pt x="321772" y="496894"/>
                  </a:lnTo>
                  <a:lnTo>
                    <a:pt x="335762" y="495710"/>
                  </a:lnTo>
                  <a:lnTo>
                    <a:pt x="349752" y="494325"/>
                  </a:lnTo>
                  <a:lnTo>
                    <a:pt x="363742" y="492707"/>
                  </a:lnTo>
                  <a:lnTo>
                    <a:pt x="377732" y="490819"/>
                  </a:lnTo>
                  <a:lnTo>
                    <a:pt x="391722" y="488618"/>
                  </a:lnTo>
                  <a:lnTo>
                    <a:pt x="405712" y="486056"/>
                  </a:lnTo>
                  <a:lnTo>
                    <a:pt x="419702" y="483079"/>
                  </a:lnTo>
                  <a:lnTo>
                    <a:pt x="433692" y="479626"/>
                  </a:lnTo>
                  <a:lnTo>
                    <a:pt x="447682" y="475629"/>
                  </a:lnTo>
                  <a:lnTo>
                    <a:pt x="461673" y="471016"/>
                  </a:lnTo>
                  <a:lnTo>
                    <a:pt x="475663" y="465707"/>
                  </a:lnTo>
                  <a:lnTo>
                    <a:pt x="489653" y="459617"/>
                  </a:lnTo>
                  <a:lnTo>
                    <a:pt x="503643" y="452660"/>
                  </a:lnTo>
                  <a:lnTo>
                    <a:pt x="517633" y="444747"/>
                  </a:lnTo>
                  <a:lnTo>
                    <a:pt x="531623" y="435792"/>
                  </a:lnTo>
                  <a:lnTo>
                    <a:pt x="545613" y="425717"/>
                  </a:lnTo>
                  <a:lnTo>
                    <a:pt x="559603" y="414454"/>
                  </a:lnTo>
                  <a:lnTo>
                    <a:pt x="573593" y="401954"/>
                  </a:lnTo>
                  <a:lnTo>
                    <a:pt x="587583" y="388193"/>
                  </a:lnTo>
                  <a:lnTo>
                    <a:pt x="601574" y="373175"/>
                  </a:lnTo>
                  <a:lnTo>
                    <a:pt x="615564" y="356943"/>
                  </a:lnTo>
                  <a:lnTo>
                    <a:pt x="629554" y="339580"/>
                  </a:lnTo>
                  <a:lnTo>
                    <a:pt x="643544" y="321214"/>
                  </a:lnTo>
                  <a:lnTo>
                    <a:pt x="657534" y="302013"/>
                  </a:lnTo>
                  <a:lnTo>
                    <a:pt x="671524" y="282185"/>
                  </a:lnTo>
                  <a:lnTo>
                    <a:pt x="685514" y="261968"/>
                  </a:lnTo>
                  <a:lnTo>
                    <a:pt x="699504" y="241618"/>
                  </a:lnTo>
                  <a:lnTo>
                    <a:pt x="713494" y="221401"/>
                  </a:lnTo>
                  <a:lnTo>
                    <a:pt x="727484" y="201573"/>
                  </a:lnTo>
                  <a:lnTo>
                    <a:pt x="741474" y="182372"/>
                  </a:lnTo>
                  <a:lnTo>
                    <a:pt x="755465" y="164006"/>
                  </a:lnTo>
                  <a:lnTo>
                    <a:pt x="769455" y="146644"/>
                  </a:lnTo>
                  <a:lnTo>
                    <a:pt x="783445" y="130412"/>
                  </a:lnTo>
                  <a:lnTo>
                    <a:pt x="797435" y="115394"/>
                  </a:lnTo>
                  <a:lnTo>
                    <a:pt x="811425" y="101632"/>
                  </a:lnTo>
                  <a:lnTo>
                    <a:pt x="825415" y="89132"/>
                  </a:lnTo>
                  <a:lnTo>
                    <a:pt x="839405" y="77869"/>
                  </a:lnTo>
                  <a:lnTo>
                    <a:pt x="853395" y="67794"/>
                  </a:lnTo>
                  <a:lnTo>
                    <a:pt x="867385" y="58839"/>
                  </a:lnTo>
                  <a:lnTo>
                    <a:pt x="881375" y="50926"/>
                  </a:lnTo>
                  <a:lnTo>
                    <a:pt x="895365" y="43969"/>
                  </a:lnTo>
                  <a:lnTo>
                    <a:pt x="909356" y="37879"/>
                  </a:lnTo>
                  <a:lnTo>
                    <a:pt x="923346" y="32570"/>
                  </a:lnTo>
                  <a:lnTo>
                    <a:pt x="937336" y="27957"/>
                  </a:lnTo>
                  <a:lnTo>
                    <a:pt x="951326" y="23961"/>
                  </a:lnTo>
                  <a:lnTo>
                    <a:pt x="965316" y="20507"/>
                  </a:lnTo>
                  <a:lnTo>
                    <a:pt x="979306" y="17530"/>
                  </a:lnTo>
                  <a:lnTo>
                    <a:pt x="993296" y="14968"/>
                  </a:lnTo>
                  <a:lnTo>
                    <a:pt x="1007286" y="12767"/>
                  </a:lnTo>
                  <a:lnTo>
                    <a:pt x="1021276" y="10879"/>
                  </a:lnTo>
                  <a:lnTo>
                    <a:pt x="1035266" y="9261"/>
                  </a:lnTo>
                  <a:lnTo>
                    <a:pt x="1049256" y="7876"/>
                  </a:lnTo>
                  <a:lnTo>
                    <a:pt x="1063247" y="6692"/>
                  </a:lnTo>
                  <a:lnTo>
                    <a:pt x="1077237" y="5680"/>
                  </a:lnTo>
                  <a:lnTo>
                    <a:pt x="1091227" y="4815"/>
                  </a:lnTo>
                  <a:lnTo>
                    <a:pt x="1105217" y="4078"/>
                  </a:lnTo>
                  <a:lnTo>
                    <a:pt x="1119207" y="3449"/>
                  </a:lnTo>
                  <a:lnTo>
                    <a:pt x="1133197" y="2912"/>
                  </a:lnTo>
                  <a:lnTo>
                    <a:pt x="1147187" y="2454"/>
                  </a:lnTo>
                  <a:lnTo>
                    <a:pt x="1161177" y="2065"/>
                  </a:lnTo>
                  <a:lnTo>
                    <a:pt x="1175167" y="1732"/>
                  </a:lnTo>
                  <a:lnTo>
                    <a:pt x="1189157" y="1450"/>
                  </a:lnTo>
                  <a:lnTo>
                    <a:pt x="1203148" y="1209"/>
                  </a:lnTo>
                  <a:lnTo>
                    <a:pt x="1217138" y="1003"/>
                  </a:lnTo>
                  <a:lnTo>
                    <a:pt x="1231128" y="829"/>
                  </a:lnTo>
                  <a:lnTo>
                    <a:pt x="1245118" y="680"/>
                  </a:lnTo>
                  <a:lnTo>
                    <a:pt x="1259108" y="553"/>
                  </a:lnTo>
                  <a:lnTo>
                    <a:pt x="1273098" y="446"/>
                  </a:lnTo>
                  <a:lnTo>
                    <a:pt x="1287088" y="354"/>
                  </a:lnTo>
                  <a:lnTo>
                    <a:pt x="1301078" y="276"/>
                  </a:lnTo>
                  <a:lnTo>
                    <a:pt x="1315068" y="209"/>
                  </a:lnTo>
                  <a:lnTo>
                    <a:pt x="1329058" y="153"/>
                  </a:lnTo>
                  <a:lnTo>
                    <a:pt x="1343048" y="105"/>
                  </a:lnTo>
                  <a:lnTo>
                    <a:pt x="1357039" y="64"/>
                  </a:lnTo>
                  <a:lnTo>
                    <a:pt x="1371029" y="29"/>
                  </a:lnTo>
                  <a:lnTo>
                    <a:pt x="1385019" y="0"/>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587"/>
                  </a:lnTo>
                  <a:lnTo>
                    <a:pt x="2784028" y="503557"/>
                  </a:lnTo>
                  <a:lnTo>
                    <a:pt x="2798018" y="503522"/>
                  </a:lnTo>
                  <a:lnTo>
                    <a:pt x="2812008" y="503481"/>
                  </a:lnTo>
                  <a:lnTo>
                    <a:pt x="2825998" y="503433"/>
                  </a:lnTo>
                  <a:lnTo>
                    <a:pt x="2839988" y="503377"/>
                  </a:lnTo>
                  <a:lnTo>
                    <a:pt x="2853978" y="503310"/>
                  </a:lnTo>
                  <a:lnTo>
                    <a:pt x="2867969" y="503232"/>
                  </a:lnTo>
                  <a:lnTo>
                    <a:pt x="2881959" y="503141"/>
                  </a:lnTo>
                  <a:lnTo>
                    <a:pt x="2895949" y="503033"/>
                  </a:lnTo>
                  <a:lnTo>
                    <a:pt x="2909939" y="502906"/>
                  </a:lnTo>
                  <a:lnTo>
                    <a:pt x="2923929" y="502757"/>
                  </a:lnTo>
                  <a:lnTo>
                    <a:pt x="2937919" y="502583"/>
                  </a:lnTo>
                  <a:lnTo>
                    <a:pt x="2951909" y="502378"/>
                  </a:lnTo>
                  <a:lnTo>
                    <a:pt x="2965899" y="502137"/>
                  </a:lnTo>
                  <a:lnTo>
                    <a:pt x="2979889" y="501854"/>
                  </a:lnTo>
                  <a:lnTo>
                    <a:pt x="2993879" y="501522"/>
                  </a:lnTo>
                  <a:lnTo>
                    <a:pt x="3007870" y="501132"/>
                  </a:lnTo>
                  <a:lnTo>
                    <a:pt x="3021860" y="500674"/>
                  </a:lnTo>
                  <a:lnTo>
                    <a:pt x="3035850" y="500138"/>
                  </a:lnTo>
                  <a:lnTo>
                    <a:pt x="3049840" y="499508"/>
                  </a:lnTo>
                  <a:lnTo>
                    <a:pt x="3063830" y="498771"/>
                  </a:lnTo>
                  <a:lnTo>
                    <a:pt x="3077820" y="497906"/>
                  </a:lnTo>
                  <a:lnTo>
                    <a:pt x="3091810" y="496894"/>
                  </a:lnTo>
                  <a:lnTo>
                    <a:pt x="3105800" y="495710"/>
                  </a:lnTo>
                  <a:lnTo>
                    <a:pt x="3119790" y="494325"/>
                  </a:lnTo>
                  <a:lnTo>
                    <a:pt x="3133780" y="492707"/>
                  </a:lnTo>
                  <a:lnTo>
                    <a:pt x="3147770" y="490819"/>
                  </a:lnTo>
                  <a:lnTo>
                    <a:pt x="3161761" y="488618"/>
                  </a:lnTo>
                  <a:lnTo>
                    <a:pt x="3175751" y="486056"/>
                  </a:lnTo>
                  <a:lnTo>
                    <a:pt x="3189741" y="483079"/>
                  </a:lnTo>
                  <a:lnTo>
                    <a:pt x="3203731" y="479626"/>
                  </a:lnTo>
                  <a:lnTo>
                    <a:pt x="3217721" y="475629"/>
                  </a:lnTo>
                  <a:lnTo>
                    <a:pt x="3231711" y="471016"/>
                  </a:lnTo>
                  <a:lnTo>
                    <a:pt x="3245701" y="465707"/>
                  </a:lnTo>
                  <a:lnTo>
                    <a:pt x="3259691" y="459617"/>
                  </a:lnTo>
                  <a:lnTo>
                    <a:pt x="3273681" y="452660"/>
                  </a:lnTo>
                  <a:lnTo>
                    <a:pt x="3287671" y="444747"/>
                  </a:lnTo>
                  <a:lnTo>
                    <a:pt x="3301661" y="435792"/>
                  </a:lnTo>
                  <a:lnTo>
                    <a:pt x="3315652" y="425717"/>
                  </a:lnTo>
                  <a:lnTo>
                    <a:pt x="3329642" y="414454"/>
                  </a:lnTo>
                  <a:lnTo>
                    <a:pt x="3343632" y="401954"/>
                  </a:lnTo>
                  <a:lnTo>
                    <a:pt x="3357622" y="388193"/>
                  </a:lnTo>
                  <a:lnTo>
                    <a:pt x="3371612" y="373175"/>
                  </a:lnTo>
                  <a:lnTo>
                    <a:pt x="3385602" y="356943"/>
                  </a:lnTo>
                  <a:lnTo>
                    <a:pt x="3399592" y="339580"/>
                  </a:lnTo>
                  <a:lnTo>
                    <a:pt x="3413582" y="321214"/>
                  </a:lnTo>
                  <a:lnTo>
                    <a:pt x="3427572" y="302013"/>
                  </a:lnTo>
                  <a:lnTo>
                    <a:pt x="3441562" y="282185"/>
                  </a:lnTo>
                  <a:lnTo>
                    <a:pt x="3455552" y="261968"/>
                  </a:lnTo>
                  <a:lnTo>
                    <a:pt x="3469543" y="241618"/>
                  </a:lnTo>
                  <a:lnTo>
                    <a:pt x="3483533" y="221401"/>
                  </a:lnTo>
                  <a:lnTo>
                    <a:pt x="3497523" y="201573"/>
                  </a:lnTo>
                  <a:lnTo>
                    <a:pt x="3511513" y="182372"/>
                  </a:lnTo>
                  <a:lnTo>
                    <a:pt x="3525503" y="164006"/>
                  </a:lnTo>
                  <a:lnTo>
                    <a:pt x="3539493" y="146644"/>
                  </a:lnTo>
                  <a:lnTo>
                    <a:pt x="3553483" y="130412"/>
                  </a:lnTo>
                  <a:lnTo>
                    <a:pt x="3567473" y="115394"/>
                  </a:lnTo>
                  <a:lnTo>
                    <a:pt x="3581463" y="101632"/>
                  </a:lnTo>
                  <a:lnTo>
                    <a:pt x="3595453" y="89132"/>
                  </a:lnTo>
                  <a:lnTo>
                    <a:pt x="3609444" y="77869"/>
                  </a:lnTo>
                  <a:lnTo>
                    <a:pt x="3623434" y="67794"/>
                  </a:lnTo>
                  <a:lnTo>
                    <a:pt x="3637424" y="58839"/>
                  </a:lnTo>
                  <a:lnTo>
                    <a:pt x="3651414" y="50926"/>
                  </a:lnTo>
                  <a:lnTo>
                    <a:pt x="3665404" y="43969"/>
                  </a:lnTo>
                  <a:lnTo>
                    <a:pt x="3679394" y="37879"/>
                  </a:lnTo>
                  <a:lnTo>
                    <a:pt x="3693384" y="32570"/>
                  </a:lnTo>
                  <a:lnTo>
                    <a:pt x="3707374" y="27957"/>
                  </a:lnTo>
                  <a:lnTo>
                    <a:pt x="3721364" y="23961"/>
                  </a:lnTo>
                  <a:lnTo>
                    <a:pt x="3735354" y="20507"/>
                  </a:lnTo>
                  <a:lnTo>
                    <a:pt x="3749344" y="17530"/>
                  </a:lnTo>
                  <a:lnTo>
                    <a:pt x="3763335" y="14968"/>
                  </a:lnTo>
                  <a:lnTo>
                    <a:pt x="3777325" y="12767"/>
                  </a:lnTo>
                  <a:lnTo>
                    <a:pt x="3791315" y="10879"/>
                  </a:lnTo>
                  <a:lnTo>
                    <a:pt x="3805305" y="9261"/>
                  </a:lnTo>
                  <a:lnTo>
                    <a:pt x="3819295" y="7876"/>
                  </a:lnTo>
                  <a:lnTo>
                    <a:pt x="3833285" y="6692"/>
                  </a:lnTo>
                  <a:lnTo>
                    <a:pt x="3847275" y="5680"/>
                  </a:lnTo>
                  <a:lnTo>
                    <a:pt x="3861265" y="4815"/>
                  </a:lnTo>
                  <a:lnTo>
                    <a:pt x="3875255" y="4078"/>
                  </a:lnTo>
                  <a:lnTo>
                    <a:pt x="3889245" y="3449"/>
                  </a:lnTo>
                  <a:lnTo>
                    <a:pt x="3903235" y="2912"/>
                  </a:lnTo>
                  <a:lnTo>
                    <a:pt x="3917226" y="2454"/>
                  </a:lnTo>
                  <a:lnTo>
                    <a:pt x="3931216" y="2065"/>
                  </a:lnTo>
                  <a:lnTo>
                    <a:pt x="3945206" y="1732"/>
                  </a:lnTo>
                  <a:lnTo>
                    <a:pt x="3959196" y="1450"/>
                  </a:lnTo>
                  <a:lnTo>
                    <a:pt x="3973186" y="1209"/>
                  </a:lnTo>
                  <a:lnTo>
                    <a:pt x="3987176" y="1003"/>
                  </a:lnTo>
                  <a:lnTo>
                    <a:pt x="4001166" y="829"/>
                  </a:lnTo>
                  <a:lnTo>
                    <a:pt x="4015156" y="680"/>
                  </a:lnTo>
                  <a:lnTo>
                    <a:pt x="4029146" y="553"/>
                  </a:lnTo>
                  <a:lnTo>
                    <a:pt x="4043136" y="446"/>
                  </a:lnTo>
                  <a:lnTo>
                    <a:pt x="4057126" y="354"/>
                  </a:lnTo>
                  <a:lnTo>
                    <a:pt x="4071117" y="276"/>
                  </a:lnTo>
                  <a:lnTo>
                    <a:pt x="4085107" y="209"/>
                  </a:lnTo>
                  <a:lnTo>
                    <a:pt x="4099097" y="153"/>
                  </a:lnTo>
                  <a:lnTo>
                    <a:pt x="4113087" y="105"/>
                  </a:lnTo>
                  <a:lnTo>
                    <a:pt x="4127077" y="64"/>
                  </a:lnTo>
                  <a:lnTo>
                    <a:pt x="4141067" y="29"/>
                  </a:lnTo>
                  <a:lnTo>
                    <a:pt x="4155057" y="0"/>
                  </a:lnTo>
                </a:path>
              </a:pathLst>
            </a:custGeom>
            <a:ln w="40651" cap="flat">
              <a:solidFill>
                <a:srgbClr val="D3D3D3">
                  <a:alpha val="100000"/>
                </a:srgbClr>
              </a:solidFill>
              <a:prstDash val="solid"/>
              <a:round/>
            </a:ln>
          </p:spPr>
          <p:txBody>
            <a:bodyPr/>
            <a:lstStyle/>
            <a:p/>
          </p:txBody>
        </p:sp>
        <p:sp>
          <p:nvSpPr>
            <p:cNvPr id="27" name="pl27"/>
            <p:cNvSpPr/>
            <p:nvPr/>
          </p:nvSpPr>
          <p:spPr>
            <a:xfrm>
              <a:off x="2737948" y="3671170"/>
              <a:ext cx="4155057" cy="1007681"/>
            </a:xfrm>
            <a:custGeom>
              <a:avLst/>
              <a:pathLst>
                <a:path w="4155057" h="100768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8"/>
                  </a:lnTo>
                  <a:lnTo>
                    <a:pt x="1399009" y="198"/>
                  </a:lnTo>
                  <a:lnTo>
                    <a:pt x="1412999" y="233"/>
                  </a:lnTo>
                  <a:lnTo>
                    <a:pt x="1426989" y="274"/>
                  </a:lnTo>
                  <a:lnTo>
                    <a:pt x="1440979" y="322"/>
                  </a:lnTo>
                  <a:lnTo>
                    <a:pt x="1454969" y="378"/>
                  </a:lnTo>
                  <a:lnTo>
                    <a:pt x="1468959" y="445"/>
                  </a:lnTo>
                  <a:lnTo>
                    <a:pt x="1482949" y="523"/>
                  </a:lnTo>
                  <a:lnTo>
                    <a:pt x="1496939" y="615"/>
                  </a:lnTo>
                  <a:lnTo>
                    <a:pt x="1510930" y="722"/>
                  </a:lnTo>
                  <a:lnTo>
                    <a:pt x="1524920" y="849"/>
                  </a:lnTo>
                  <a:lnTo>
                    <a:pt x="1538910" y="998"/>
                  </a:lnTo>
                  <a:lnTo>
                    <a:pt x="1552900" y="1172"/>
                  </a:lnTo>
                  <a:lnTo>
                    <a:pt x="1566890" y="1378"/>
                  </a:lnTo>
                  <a:lnTo>
                    <a:pt x="1580880" y="1619"/>
                  </a:lnTo>
                  <a:lnTo>
                    <a:pt x="1594870" y="1901"/>
                  </a:lnTo>
                  <a:lnTo>
                    <a:pt x="1608860" y="2234"/>
                  </a:lnTo>
                  <a:lnTo>
                    <a:pt x="1622850" y="2623"/>
                  </a:lnTo>
                  <a:lnTo>
                    <a:pt x="1636840" y="3081"/>
                  </a:lnTo>
                  <a:lnTo>
                    <a:pt x="1650830" y="3618"/>
                  </a:lnTo>
                  <a:lnTo>
                    <a:pt x="1664821" y="4247"/>
                  </a:lnTo>
                  <a:lnTo>
                    <a:pt x="1678811" y="4984"/>
                  </a:lnTo>
                  <a:lnTo>
                    <a:pt x="1692801" y="5849"/>
                  </a:lnTo>
                  <a:lnTo>
                    <a:pt x="1706791" y="6861"/>
                  </a:lnTo>
                  <a:lnTo>
                    <a:pt x="1720781" y="8045"/>
                  </a:lnTo>
                  <a:lnTo>
                    <a:pt x="1734771" y="9430"/>
                  </a:lnTo>
                  <a:lnTo>
                    <a:pt x="1748761" y="11048"/>
                  </a:lnTo>
                  <a:lnTo>
                    <a:pt x="1762751" y="12936"/>
                  </a:lnTo>
                  <a:lnTo>
                    <a:pt x="1776741" y="15137"/>
                  </a:lnTo>
                  <a:lnTo>
                    <a:pt x="1790731" y="17699"/>
                  </a:lnTo>
                  <a:lnTo>
                    <a:pt x="1804722" y="20676"/>
                  </a:lnTo>
                  <a:lnTo>
                    <a:pt x="1818712" y="24130"/>
                  </a:lnTo>
                  <a:lnTo>
                    <a:pt x="1832702" y="28126"/>
                  </a:lnTo>
                  <a:lnTo>
                    <a:pt x="1846692" y="32739"/>
                  </a:lnTo>
                  <a:lnTo>
                    <a:pt x="1860682" y="38048"/>
                  </a:lnTo>
                  <a:lnTo>
                    <a:pt x="1874672" y="44138"/>
                  </a:lnTo>
                  <a:lnTo>
                    <a:pt x="1888662" y="51095"/>
                  </a:lnTo>
                  <a:lnTo>
                    <a:pt x="1902652" y="59008"/>
                  </a:lnTo>
                  <a:lnTo>
                    <a:pt x="1916642" y="67963"/>
                  </a:lnTo>
                  <a:lnTo>
                    <a:pt x="1930632" y="78038"/>
                  </a:lnTo>
                  <a:lnTo>
                    <a:pt x="1944622" y="89301"/>
                  </a:lnTo>
                  <a:lnTo>
                    <a:pt x="1958613" y="101801"/>
                  </a:lnTo>
                  <a:lnTo>
                    <a:pt x="1972603" y="115563"/>
                  </a:lnTo>
                  <a:lnTo>
                    <a:pt x="1986593" y="130581"/>
                  </a:lnTo>
                  <a:lnTo>
                    <a:pt x="2000583" y="146813"/>
                  </a:lnTo>
                  <a:lnTo>
                    <a:pt x="2014573" y="164175"/>
                  </a:lnTo>
                  <a:lnTo>
                    <a:pt x="2028563" y="182541"/>
                  </a:lnTo>
                  <a:lnTo>
                    <a:pt x="2042553" y="201742"/>
                  </a:lnTo>
                  <a:lnTo>
                    <a:pt x="2056543" y="221570"/>
                  </a:lnTo>
                  <a:lnTo>
                    <a:pt x="2070533" y="241787"/>
                  </a:lnTo>
                  <a:lnTo>
                    <a:pt x="2084523" y="262137"/>
                  </a:lnTo>
                  <a:lnTo>
                    <a:pt x="2098513" y="282354"/>
                  </a:lnTo>
                  <a:lnTo>
                    <a:pt x="2112504" y="302182"/>
                  </a:lnTo>
                  <a:lnTo>
                    <a:pt x="2126494" y="321383"/>
                  </a:lnTo>
                  <a:lnTo>
                    <a:pt x="2140484" y="339749"/>
                  </a:lnTo>
                  <a:lnTo>
                    <a:pt x="2154474" y="357112"/>
                  </a:lnTo>
                  <a:lnTo>
                    <a:pt x="2168464" y="373343"/>
                  </a:lnTo>
                  <a:lnTo>
                    <a:pt x="2182454" y="388362"/>
                  </a:lnTo>
                  <a:lnTo>
                    <a:pt x="2196444" y="402123"/>
                  </a:lnTo>
                  <a:lnTo>
                    <a:pt x="2210434" y="414623"/>
                  </a:lnTo>
                  <a:lnTo>
                    <a:pt x="2224424" y="425886"/>
                  </a:lnTo>
                  <a:lnTo>
                    <a:pt x="2238414" y="435961"/>
                  </a:lnTo>
                  <a:lnTo>
                    <a:pt x="2252404" y="444916"/>
                  </a:lnTo>
                  <a:lnTo>
                    <a:pt x="2266395" y="452829"/>
                  </a:lnTo>
                  <a:lnTo>
                    <a:pt x="2280385" y="459786"/>
                  </a:lnTo>
                  <a:lnTo>
                    <a:pt x="2294375" y="465876"/>
                  </a:lnTo>
                  <a:lnTo>
                    <a:pt x="2308365" y="471185"/>
                  </a:lnTo>
                  <a:lnTo>
                    <a:pt x="2322355" y="475798"/>
                  </a:lnTo>
                  <a:lnTo>
                    <a:pt x="2336345" y="479795"/>
                  </a:lnTo>
                  <a:lnTo>
                    <a:pt x="2350335" y="483248"/>
                  </a:lnTo>
                  <a:lnTo>
                    <a:pt x="2364325" y="486225"/>
                  </a:lnTo>
                  <a:lnTo>
                    <a:pt x="2378315" y="488787"/>
                  </a:lnTo>
                  <a:lnTo>
                    <a:pt x="2392305" y="490988"/>
                  </a:lnTo>
                  <a:lnTo>
                    <a:pt x="2406296" y="492876"/>
                  </a:lnTo>
                  <a:lnTo>
                    <a:pt x="2420286" y="494494"/>
                  </a:lnTo>
                  <a:lnTo>
                    <a:pt x="2434276" y="495879"/>
                  </a:lnTo>
                  <a:lnTo>
                    <a:pt x="2448266" y="497063"/>
                  </a:lnTo>
                  <a:lnTo>
                    <a:pt x="2462256" y="498075"/>
                  </a:lnTo>
                  <a:lnTo>
                    <a:pt x="2476246" y="498940"/>
                  </a:lnTo>
                  <a:lnTo>
                    <a:pt x="2490236" y="499677"/>
                  </a:lnTo>
                  <a:lnTo>
                    <a:pt x="2504226" y="500307"/>
                  </a:lnTo>
                  <a:lnTo>
                    <a:pt x="2518216" y="500843"/>
                  </a:lnTo>
                  <a:lnTo>
                    <a:pt x="2532206" y="501301"/>
                  </a:lnTo>
                  <a:lnTo>
                    <a:pt x="2546196" y="501691"/>
                  </a:lnTo>
                  <a:lnTo>
                    <a:pt x="2560187" y="502023"/>
                  </a:lnTo>
                  <a:lnTo>
                    <a:pt x="2574177" y="502306"/>
                  </a:lnTo>
                  <a:lnTo>
                    <a:pt x="2588167" y="502547"/>
                  </a:lnTo>
                  <a:lnTo>
                    <a:pt x="2602157" y="502752"/>
                  </a:lnTo>
                  <a:lnTo>
                    <a:pt x="2616147" y="502926"/>
                  </a:lnTo>
                  <a:lnTo>
                    <a:pt x="2630137" y="503075"/>
                  </a:lnTo>
                  <a:lnTo>
                    <a:pt x="2644127" y="503202"/>
                  </a:lnTo>
                  <a:lnTo>
                    <a:pt x="2658117" y="503310"/>
                  </a:lnTo>
                  <a:lnTo>
                    <a:pt x="2672107" y="503401"/>
                  </a:lnTo>
                  <a:lnTo>
                    <a:pt x="2686097" y="503479"/>
                  </a:lnTo>
                  <a:lnTo>
                    <a:pt x="2700087" y="503546"/>
                  </a:lnTo>
                  <a:lnTo>
                    <a:pt x="2714078" y="503602"/>
                  </a:lnTo>
                  <a:lnTo>
                    <a:pt x="2728068" y="503650"/>
                  </a:lnTo>
                  <a:lnTo>
                    <a:pt x="2742058" y="503691"/>
                  </a:lnTo>
                  <a:lnTo>
                    <a:pt x="2756048" y="503726"/>
                  </a:lnTo>
                  <a:lnTo>
                    <a:pt x="2770038" y="503756"/>
                  </a:lnTo>
                  <a:lnTo>
                    <a:pt x="2770038" y="504094"/>
                  </a:lnTo>
                  <a:lnTo>
                    <a:pt x="2784028" y="504123"/>
                  </a:lnTo>
                  <a:lnTo>
                    <a:pt x="2798018" y="504158"/>
                  </a:lnTo>
                  <a:lnTo>
                    <a:pt x="2812008" y="504199"/>
                  </a:lnTo>
                  <a:lnTo>
                    <a:pt x="2825998" y="504247"/>
                  </a:lnTo>
                  <a:lnTo>
                    <a:pt x="2839988" y="504304"/>
                  </a:lnTo>
                  <a:lnTo>
                    <a:pt x="2853978" y="504370"/>
                  </a:lnTo>
                  <a:lnTo>
                    <a:pt x="2867969" y="504448"/>
                  </a:lnTo>
                  <a:lnTo>
                    <a:pt x="2881959" y="504540"/>
                  </a:lnTo>
                  <a:lnTo>
                    <a:pt x="2895949" y="504648"/>
                  </a:lnTo>
                  <a:lnTo>
                    <a:pt x="2909939" y="504774"/>
                  </a:lnTo>
                  <a:lnTo>
                    <a:pt x="2923929" y="504923"/>
                  </a:lnTo>
                  <a:lnTo>
                    <a:pt x="2937919" y="505098"/>
                  </a:lnTo>
                  <a:lnTo>
                    <a:pt x="2951909" y="505303"/>
                  </a:lnTo>
                  <a:lnTo>
                    <a:pt x="2965899" y="505544"/>
                  </a:lnTo>
                  <a:lnTo>
                    <a:pt x="2979889" y="505827"/>
                  </a:lnTo>
                  <a:lnTo>
                    <a:pt x="2993879" y="506159"/>
                  </a:lnTo>
                  <a:lnTo>
                    <a:pt x="3007870" y="506549"/>
                  </a:lnTo>
                  <a:lnTo>
                    <a:pt x="3021860" y="507006"/>
                  </a:lnTo>
                  <a:lnTo>
                    <a:pt x="3035850" y="507543"/>
                  </a:lnTo>
                  <a:lnTo>
                    <a:pt x="3049840" y="508172"/>
                  </a:lnTo>
                  <a:lnTo>
                    <a:pt x="3063830" y="508910"/>
                  </a:lnTo>
                  <a:lnTo>
                    <a:pt x="3077820" y="509774"/>
                  </a:lnTo>
                  <a:lnTo>
                    <a:pt x="3091810" y="510786"/>
                  </a:lnTo>
                  <a:lnTo>
                    <a:pt x="3105800" y="511970"/>
                  </a:lnTo>
                  <a:lnTo>
                    <a:pt x="3119790" y="513355"/>
                  </a:lnTo>
                  <a:lnTo>
                    <a:pt x="3133780" y="514973"/>
                  </a:lnTo>
                  <a:lnTo>
                    <a:pt x="3147770" y="516861"/>
                  </a:lnTo>
                  <a:lnTo>
                    <a:pt x="3161761" y="519062"/>
                  </a:lnTo>
                  <a:lnTo>
                    <a:pt x="3175751" y="521624"/>
                  </a:lnTo>
                  <a:lnTo>
                    <a:pt x="3189741" y="524602"/>
                  </a:lnTo>
                  <a:lnTo>
                    <a:pt x="3203731" y="528055"/>
                  </a:lnTo>
                  <a:lnTo>
                    <a:pt x="3217721" y="532051"/>
                  </a:lnTo>
                  <a:lnTo>
                    <a:pt x="3231711" y="536664"/>
                  </a:lnTo>
                  <a:lnTo>
                    <a:pt x="3245701" y="541973"/>
                  </a:lnTo>
                  <a:lnTo>
                    <a:pt x="3259691" y="548063"/>
                  </a:lnTo>
                  <a:lnTo>
                    <a:pt x="3273681" y="555020"/>
                  </a:lnTo>
                  <a:lnTo>
                    <a:pt x="3287671" y="562933"/>
                  </a:lnTo>
                  <a:lnTo>
                    <a:pt x="3301661" y="571888"/>
                  </a:lnTo>
                  <a:lnTo>
                    <a:pt x="3315652" y="581963"/>
                  </a:lnTo>
                  <a:lnTo>
                    <a:pt x="3329642" y="593226"/>
                  </a:lnTo>
                  <a:lnTo>
                    <a:pt x="3343632" y="605726"/>
                  </a:lnTo>
                  <a:lnTo>
                    <a:pt x="3357622" y="619488"/>
                  </a:lnTo>
                  <a:lnTo>
                    <a:pt x="3371612" y="634506"/>
                  </a:lnTo>
                  <a:lnTo>
                    <a:pt x="3385602" y="650738"/>
                  </a:lnTo>
                  <a:lnTo>
                    <a:pt x="3399592" y="668100"/>
                  </a:lnTo>
                  <a:lnTo>
                    <a:pt x="3413582" y="686466"/>
                  </a:lnTo>
                  <a:lnTo>
                    <a:pt x="3427572" y="705667"/>
                  </a:lnTo>
                  <a:lnTo>
                    <a:pt x="3441562" y="725495"/>
                  </a:lnTo>
                  <a:lnTo>
                    <a:pt x="3455552" y="745713"/>
                  </a:lnTo>
                  <a:lnTo>
                    <a:pt x="3469543" y="766062"/>
                  </a:lnTo>
                  <a:lnTo>
                    <a:pt x="3483533" y="786279"/>
                  </a:lnTo>
                  <a:lnTo>
                    <a:pt x="3497523" y="806107"/>
                  </a:lnTo>
                  <a:lnTo>
                    <a:pt x="3511513" y="825308"/>
                  </a:lnTo>
                  <a:lnTo>
                    <a:pt x="3525503" y="843674"/>
                  </a:lnTo>
                  <a:lnTo>
                    <a:pt x="3539493" y="861037"/>
                  </a:lnTo>
                  <a:lnTo>
                    <a:pt x="3553483" y="877269"/>
                  </a:lnTo>
                  <a:lnTo>
                    <a:pt x="3567473" y="892287"/>
                  </a:lnTo>
                  <a:lnTo>
                    <a:pt x="3581463" y="906049"/>
                  </a:lnTo>
                  <a:lnTo>
                    <a:pt x="3595453" y="918548"/>
                  </a:lnTo>
                  <a:lnTo>
                    <a:pt x="3609444" y="929811"/>
                  </a:lnTo>
                  <a:lnTo>
                    <a:pt x="3623434" y="939887"/>
                  </a:lnTo>
                  <a:lnTo>
                    <a:pt x="3637424" y="948841"/>
                  </a:lnTo>
                  <a:lnTo>
                    <a:pt x="3651414" y="956754"/>
                  </a:lnTo>
                  <a:lnTo>
                    <a:pt x="3665404" y="963712"/>
                  </a:lnTo>
                  <a:lnTo>
                    <a:pt x="3679394" y="969801"/>
                  </a:lnTo>
                  <a:lnTo>
                    <a:pt x="3693384" y="975110"/>
                  </a:lnTo>
                  <a:lnTo>
                    <a:pt x="3707374" y="979723"/>
                  </a:lnTo>
                  <a:lnTo>
                    <a:pt x="3721364" y="983720"/>
                  </a:lnTo>
                  <a:lnTo>
                    <a:pt x="3735354" y="987173"/>
                  </a:lnTo>
                  <a:lnTo>
                    <a:pt x="3749344" y="990150"/>
                  </a:lnTo>
                  <a:lnTo>
                    <a:pt x="3763335" y="992712"/>
                  </a:lnTo>
                  <a:lnTo>
                    <a:pt x="3777325" y="994913"/>
                  </a:lnTo>
                  <a:lnTo>
                    <a:pt x="3791315" y="996802"/>
                  </a:lnTo>
                  <a:lnTo>
                    <a:pt x="3805305" y="998419"/>
                  </a:lnTo>
                  <a:lnTo>
                    <a:pt x="3819295" y="999804"/>
                  </a:lnTo>
                  <a:lnTo>
                    <a:pt x="3833285" y="1000989"/>
                  </a:lnTo>
                  <a:lnTo>
                    <a:pt x="3847275" y="1002001"/>
                  </a:lnTo>
                  <a:lnTo>
                    <a:pt x="3861265" y="1002865"/>
                  </a:lnTo>
                  <a:lnTo>
                    <a:pt x="3875255" y="1003603"/>
                  </a:lnTo>
                  <a:lnTo>
                    <a:pt x="3889245" y="1004232"/>
                  </a:lnTo>
                  <a:lnTo>
                    <a:pt x="3903235" y="1004768"/>
                  </a:lnTo>
                  <a:lnTo>
                    <a:pt x="3917226" y="1005226"/>
                  </a:lnTo>
                  <a:lnTo>
                    <a:pt x="3931216" y="1005616"/>
                  </a:lnTo>
                  <a:lnTo>
                    <a:pt x="3945206" y="1005948"/>
                  </a:lnTo>
                  <a:lnTo>
                    <a:pt x="3959196" y="1006231"/>
                  </a:lnTo>
                  <a:lnTo>
                    <a:pt x="3973186" y="1006472"/>
                  </a:lnTo>
                  <a:lnTo>
                    <a:pt x="3987176" y="1006677"/>
                  </a:lnTo>
                  <a:lnTo>
                    <a:pt x="4001166" y="1006852"/>
                  </a:lnTo>
                  <a:lnTo>
                    <a:pt x="4015156" y="1007000"/>
                  </a:lnTo>
                  <a:lnTo>
                    <a:pt x="4029146" y="1007127"/>
                  </a:lnTo>
                  <a:lnTo>
                    <a:pt x="4043136" y="1007235"/>
                  </a:lnTo>
                  <a:lnTo>
                    <a:pt x="4057126" y="1007326"/>
                  </a:lnTo>
                  <a:lnTo>
                    <a:pt x="4071117" y="1007404"/>
                  </a:lnTo>
                  <a:lnTo>
                    <a:pt x="4085107" y="1007471"/>
                  </a:lnTo>
                  <a:lnTo>
                    <a:pt x="4099097" y="1007527"/>
                  </a:lnTo>
                  <a:lnTo>
                    <a:pt x="4113087" y="1007575"/>
                  </a:lnTo>
                  <a:lnTo>
                    <a:pt x="4127077" y="1007616"/>
                  </a:lnTo>
                  <a:lnTo>
                    <a:pt x="4141067" y="1007651"/>
                  </a:lnTo>
                  <a:lnTo>
                    <a:pt x="4155057" y="1007681"/>
                  </a:lnTo>
                </a:path>
              </a:pathLst>
            </a:custGeom>
            <a:ln w="40651" cap="flat">
              <a:solidFill>
                <a:srgbClr val="F26A21">
                  <a:alpha val="100000"/>
                </a:srgbClr>
              </a:solidFill>
              <a:prstDash val="solid"/>
              <a:round/>
            </a:ln>
          </p:spPr>
          <p:txBody>
            <a:bodyPr/>
            <a:lstStyle/>
            <a:p/>
          </p:txBody>
        </p:sp>
        <p:sp>
          <p:nvSpPr>
            <p:cNvPr id="28" name="pl28"/>
            <p:cNvSpPr/>
            <p:nvPr/>
          </p:nvSpPr>
          <p:spPr>
            <a:xfrm>
              <a:off x="2737948" y="1655554"/>
              <a:ext cx="4155057" cy="503756"/>
            </a:xfrm>
            <a:custGeom>
              <a:avLst/>
              <a:pathLst>
                <a:path w="4155057" h="503756">
                  <a:moveTo>
                    <a:pt x="0" y="503756"/>
                  </a:moveTo>
                  <a:lnTo>
                    <a:pt x="13990" y="503741"/>
                  </a:lnTo>
                  <a:lnTo>
                    <a:pt x="27980" y="503723"/>
                  </a:lnTo>
                  <a:lnTo>
                    <a:pt x="41970" y="503703"/>
                  </a:lnTo>
                  <a:lnTo>
                    <a:pt x="55960" y="503679"/>
                  </a:lnTo>
                  <a:lnTo>
                    <a:pt x="69950" y="503651"/>
                  </a:lnTo>
                  <a:lnTo>
                    <a:pt x="83940" y="503617"/>
                  </a:lnTo>
                  <a:lnTo>
                    <a:pt x="97930" y="503578"/>
                  </a:lnTo>
                  <a:lnTo>
                    <a:pt x="111920" y="503533"/>
                  </a:lnTo>
                  <a:lnTo>
                    <a:pt x="125910" y="503479"/>
                  </a:lnTo>
                  <a:lnTo>
                    <a:pt x="139900" y="503415"/>
                  </a:lnTo>
                  <a:lnTo>
                    <a:pt x="153891" y="503341"/>
                  </a:lnTo>
                  <a:lnTo>
                    <a:pt x="167881" y="503254"/>
                  </a:lnTo>
                  <a:lnTo>
                    <a:pt x="181871" y="503151"/>
                  </a:lnTo>
                  <a:lnTo>
                    <a:pt x="195861" y="503031"/>
                  </a:lnTo>
                  <a:lnTo>
                    <a:pt x="209851" y="502889"/>
                  </a:lnTo>
                  <a:lnTo>
                    <a:pt x="223841" y="502723"/>
                  </a:lnTo>
                  <a:lnTo>
                    <a:pt x="237831" y="502528"/>
                  </a:lnTo>
                  <a:lnTo>
                    <a:pt x="251821" y="502299"/>
                  </a:lnTo>
                  <a:lnTo>
                    <a:pt x="265811" y="502031"/>
                  </a:lnTo>
                  <a:lnTo>
                    <a:pt x="279801" y="501717"/>
                  </a:lnTo>
                  <a:lnTo>
                    <a:pt x="293791" y="501348"/>
                  </a:lnTo>
                  <a:lnTo>
                    <a:pt x="307782" y="500916"/>
                  </a:lnTo>
                  <a:lnTo>
                    <a:pt x="321772" y="500410"/>
                  </a:lnTo>
                  <a:lnTo>
                    <a:pt x="335762" y="499817"/>
                  </a:lnTo>
                  <a:lnTo>
                    <a:pt x="349752" y="499125"/>
                  </a:lnTo>
                  <a:lnTo>
                    <a:pt x="363742" y="498316"/>
                  </a:lnTo>
                  <a:lnTo>
                    <a:pt x="377732" y="497372"/>
                  </a:lnTo>
                  <a:lnTo>
                    <a:pt x="391722" y="496271"/>
                  </a:lnTo>
                  <a:lnTo>
                    <a:pt x="405712" y="494990"/>
                  </a:lnTo>
                  <a:lnTo>
                    <a:pt x="419702" y="493502"/>
                  </a:lnTo>
                  <a:lnTo>
                    <a:pt x="433692" y="491775"/>
                  </a:lnTo>
                  <a:lnTo>
                    <a:pt x="447682" y="489777"/>
                  </a:lnTo>
                  <a:lnTo>
                    <a:pt x="461673" y="487470"/>
                  </a:lnTo>
                  <a:lnTo>
                    <a:pt x="475663" y="484816"/>
                  </a:lnTo>
                  <a:lnTo>
                    <a:pt x="489653" y="481771"/>
                  </a:lnTo>
                  <a:lnTo>
                    <a:pt x="503643" y="478292"/>
                  </a:lnTo>
                  <a:lnTo>
                    <a:pt x="517633" y="474336"/>
                  </a:lnTo>
                  <a:lnTo>
                    <a:pt x="531623" y="469859"/>
                  </a:lnTo>
                  <a:lnTo>
                    <a:pt x="545613" y="464821"/>
                  </a:lnTo>
                  <a:lnTo>
                    <a:pt x="559603" y="459189"/>
                  </a:lnTo>
                  <a:lnTo>
                    <a:pt x="573593" y="452940"/>
                  </a:lnTo>
                  <a:lnTo>
                    <a:pt x="587583" y="446059"/>
                  </a:lnTo>
                  <a:lnTo>
                    <a:pt x="601574" y="438550"/>
                  </a:lnTo>
                  <a:lnTo>
                    <a:pt x="615564" y="430434"/>
                  </a:lnTo>
                  <a:lnTo>
                    <a:pt x="629554" y="421752"/>
                  </a:lnTo>
                  <a:lnTo>
                    <a:pt x="643544" y="412569"/>
                  </a:lnTo>
                  <a:lnTo>
                    <a:pt x="657534" y="402969"/>
                  </a:lnTo>
                  <a:lnTo>
                    <a:pt x="671524" y="393055"/>
                  </a:lnTo>
                  <a:lnTo>
                    <a:pt x="685514" y="382946"/>
                  </a:lnTo>
                  <a:lnTo>
                    <a:pt x="699504" y="372772"/>
                  </a:lnTo>
                  <a:lnTo>
                    <a:pt x="713494" y="362663"/>
                  </a:lnTo>
                  <a:lnTo>
                    <a:pt x="727484" y="352749"/>
                  </a:lnTo>
                  <a:lnTo>
                    <a:pt x="741474" y="343148"/>
                  </a:lnTo>
                  <a:lnTo>
                    <a:pt x="755465" y="333965"/>
                  </a:lnTo>
                  <a:lnTo>
                    <a:pt x="769455" y="325284"/>
                  </a:lnTo>
                  <a:lnTo>
                    <a:pt x="783445" y="317168"/>
                  </a:lnTo>
                  <a:lnTo>
                    <a:pt x="797435" y="309659"/>
                  </a:lnTo>
                  <a:lnTo>
                    <a:pt x="811425" y="302778"/>
                  </a:lnTo>
                  <a:lnTo>
                    <a:pt x="825415" y="296528"/>
                  </a:lnTo>
                  <a:lnTo>
                    <a:pt x="839405" y="290897"/>
                  </a:lnTo>
                  <a:lnTo>
                    <a:pt x="853395" y="285859"/>
                  </a:lnTo>
                  <a:lnTo>
                    <a:pt x="867385" y="281382"/>
                  </a:lnTo>
                  <a:lnTo>
                    <a:pt x="881375" y="277425"/>
                  </a:lnTo>
                  <a:lnTo>
                    <a:pt x="895365" y="273947"/>
                  </a:lnTo>
                  <a:lnTo>
                    <a:pt x="909356" y="270902"/>
                  </a:lnTo>
                  <a:lnTo>
                    <a:pt x="923346" y="268247"/>
                  </a:lnTo>
                  <a:lnTo>
                    <a:pt x="937336" y="265941"/>
                  </a:lnTo>
                  <a:lnTo>
                    <a:pt x="951326" y="263943"/>
                  </a:lnTo>
                  <a:lnTo>
                    <a:pt x="965316" y="262216"/>
                  </a:lnTo>
                  <a:lnTo>
                    <a:pt x="979306" y="260727"/>
                  </a:lnTo>
                  <a:lnTo>
                    <a:pt x="993296" y="259446"/>
                  </a:lnTo>
                  <a:lnTo>
                    <a:pt x="1007286" y="258346"/>
                  </a:lnTo>
                  <a:lnTo>
                    <a:pt x="1021276" y="257402"/>
                  </a:lnTo>
                  <a:lnTo>
                    <a:pt x="1035266" y="256593"/>
                  </a:lnTo>
                  <a:lnTo>
                    <a:pt x="1049256" y="255900"/>
                  </a:lnTo>
                  <a:lnTo>
                    <a:pt x="1063247" y="255308"/>
                  </a:lnTo>
                  <a:lnTo>
                    <a:pt x="1077237" y="254802"/>
                  </a:lnTo>
                  <a:lnTo>
                    <a:pt x="1091227" y="254370"/>
                  </a:lnTo>
                  <a:lnTo>
                    <a:pt x="1105217" y="254001"/>
                  </a:lnTo>
                  <a:lnTo>
                    <a:pt x="1119207" y="253687"/>
                  </a:lnTo>
                  <a:lnTo>
                    <a:pt x="1133197" y="253418"/>
                  </a:lnTo>
                  <a:lnTo>
                    <a:pt x="1147187" y="253190"/>
                  </a:lnTo>
                  <a:lnTo>
                    <a:pt x="1161177" y="252995"/>
                  </a:lnTo>
                  <a:lnTo>
                    <a:pt x="1175167" y="252829"/>
                  </a:lnTo>
                  <a:lnTo>
                    <a:pt x="1189157" y="252687"/>
                  </a:lnTo>
                  <a:lnTo>
                    <a:pt x="1203148" y="252567"/>
                  </a:lnTo>
                  <a:lnTo>
                    <a:pt x="1217138" y="252464"/>
                  </a:lnTo>
                  <a:lnTo>
                    <a:pt x="1231128" y="252377"/>
                  </a:lnTo>
                  <a:lnTo>
                    <a:pt x="1245118" y="252302"/>
                  </a:lnTo>
                  <a:lnTo>
                    <a:pt x="1259108" y="252239"/>
                  </a:lnTo>
                  <a:lnTo>
                    <a:pt x="1273098" y="252185"/>
                  </a:lnTo>
                  <a:lnTo>
                    <a:pt x="1287088" y="252139"/>
                  </a:lnTo>
                  <a:lnTo>
                    <a:pt x="1301078" y="252100"/>
                  </a:lnTo>
                  <a:lnTo>
                    <a:pt x="1315068" y="252067"/>
                  </a:lnTo>
                  <a:lnTo>
                    <a:pt x="1329058" y="252039"/>
                  </a:lnTo>
                  <a:lnTo>
                    <a:pt x="1343048" y="252015"/>
                  </a:lnTo>
                  <a:lnTo>
                    <a:pt x="1357039" y="251994"/>
                  </a:lnTo>
                  <a:lnTo>
                    <a:pt x="1371029" y="251977"/>
                  </a:lnTo>
                  <a:lnTo>
                    <a:pt x="1385019" y="251962"/>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29" name="pl29"/>
            <p:cNvSpPr/>
            <p:nvPr/>
          </p:nvSpPr>
          <p:spPr>
            <a:xfrm>
              <a:off x="2737948" y="4427058"/>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30" name="pl30"/>
            <p:cNvSpPr/>
            <p:nvPr/>
          </p:nvSpPr>
          <p:spPr>
            <a:xfrm>
              <a:off x="2737948" y="2663320"/>
              <a:ext cx="4155057" cy="2015700"/>
            </a:xfrm>
            <a:custGeom>
              <a:avLst/>
              <a:pathLst>
                <a:path w="4155057" h="2015700">
                  <a:moveTo>
                    <a:pt x="0" y="2015700"/>
                  </a:moveTo>
                  <a:lnTo>
                    <a:pt x="13990" y="2015700"/>
                  </a:lnTo>
                  <a:lnTo>
                    <a:pt x="27980" y="2015700"/>
                  </a:lnTo>
                  <a:lnTo>
                    <a:pt x="41970" y="2015700"/>
                  </a:lnTo>
                  <a:lnTo>
                    <a:pt x="55960" y="2015700"/>
                  </a:lnTo>
                  <a:lnTo>
                    <a:pt x="69950" y="2015700"/>
                  </a:lnTo>
                  <a:lnTo>
                    <a:pt x="83940" y="2015700"/>
                  </a:lnTo>
                  <a:lnTo>
                    <a:pt x="97930" y="2015700"/>
                  </a:lnTo>
                  <a:lnTo>
                    <a:pt x="111920" y="2015700"/>
                  </a:lnTo>
                  <a:lnTo>
                    <a:pt x="125910" y="2015700"/>
                  </a:lnTo>
                  <a:lnTo>
                    <a:pt x="139900" y="2015700"/>
                  </a:lnTo>
                  <a:lnTo>
                    <a:pt x="153891" y="2015700"/>
                  </a:lnTo>
                  <a:lnTo>
                    <a:pt x="167881" y="2015700"/>
                  </a:lnTo>
                  <a:lnTo>
                    <a:pt x="181871" y="2015700"/>
                  </a:lnTo>
                  <a:lnTo>
                    <a:pt x="195861" y="2015700"/>
                  </a:lnTo>
                  <a:lnTo>
                    <a:pt x="209851" y="2015700"/>
                  </a:lnTo>
                  <a:lnTo>
                    <a:pt x="223841" y="2015700"/>
                  </a:lnTo>
                  <a:lnTo>
                    <a:pt x="237831" y="2015700"/>
                  </a:lnTo>
                  <a:lnTo>
                    <a:pt x="251821" y="2015700"/>
                  </a:lnTo>
                  <a:lnTo>
                    <a:pt x="265811" y="2015700"/>
                  </a:lnTo>
                  <a:lnTo>
                    <a:pt x="279801" y="2015700"/>
                  </a:lnTo>
                  <a:lnTo>
                    <a:pt x="293791" y="2015700"/>
                  </a:lnTo>
                  <a:lnTo>
                    <a:pt x="307782" y="2015700"/>
                  </a:lnTo>
                  <a:lnTo>
                    <a:pt x="321772" y="2015700"/>
                  </a:lnTo>
                  <a:lnTo>
                    <a:pt x="335762" y="2015700"/>
                  </a:lnTo>
                  <a:lnTo>
                    <a:pt x="349752" y="2015700"/>
                  </a:lnTo>
                  <a:lnTo>
                    <a:pt x="363742" y="2015700"/>
                  </a:lnTo>
                  <a:lnTo>
                    <a:pt x="377732" y="2015700"/>
                  </a:lnTo>
                  <a:lnTo>
                    <a:pt x="391722" y="2015700"/>
                  </a:lnTo>
                  <a:lnTo>
                    <a:pt x="405712" y="2015700"/>
                  </a:lnTo>
                  <a:lnTo>
                    <a:pt x="419702" y="2015700"/>
                  </a:lnTo>
                  <a:lnTo>
                    <a:pt x="433692" y="2015700"/>
                  </a:lnTo>
                  <a:lnTo>
                    <a:pt x="447682" y="2015700"/>
                  </a:lnTo>
                  <a:lnTo>
                    <a:pt x="461673" y="2015700"/>
                  </a:lnTo>
                  <a:lnTo>
                    <a:pt x="475663" y="2015700"/>
                  </a:lnTo>
                  <a:lnTo>
                    <a:pt x="489653" y="2015700"/>
                  </a:lnTo>
                  <a:lnTo>
                    <a:pt x="503643" y="2015700"/>
                  </a:lnTo>
                  <a:lnTo>
                    <a:pt x="517633" y="2015700"/>
                  </a:lnTo>
                  <a:lnTo>
                    <a:pt x="531623" y="2015700"/>
                  </a:lnTo>
                  <a:lnTo>
                    <a:pt x="545613" y="2015700"/>
                  </a:lnTo>
                  <a:lnTo>
                    <a:pt x="559603" y="2015700"/>
                  </a:lnTo>
                  <a:lnTo>
                    <a:pt x="573593" y="2015700"/>
                  </a:lnTo>
                  <a:lnTo>
                    <a:pt x="587583" y="2015700"/>
                  </a:lnTo>
                  <a:lnTo>
                    <a:pt x="601574" y="2015700"/>
                  </a:lnTo>
                  <a:lnTo>
                    <a:pt x="615564" y="2015700"/>
                  </a:lnTo>
                  <a:lnTo>
                    <a:pt x="629554" y="2015700"/>
                  </a:lnTo>
                  <a:lnTo>
                    <a:pt x="643544" y="2015700"/>
                  </a:lnTo>
                  <a:lnTo>
                    <a:pt x="657534" y="2015700"/>
                  </a:lnTo>
                  <a:lnTo>
                    <a:pt x="671524" y="2015700"/>
                  </a:lnTo>
                  <a:lnTo>
                    <a:pt x="685514" y="2015700"/>
                  </a:lnTo>
                  <a:lnTo>
                    <a:pt x="699504" y="2015700"/>
                  </a:lnTo>
                  <a:lnTo>
                    <a:pt x="713494" y="2015700"/>
                  </a:lnTo>
                  <a:lnTo>
                    <a:pt x="727484" y="2015700"/>
                  </a:lnTo>
                  <a:lnTo>
                    <a:pt x="741474" y="2015700"/>
                  </a:lnTo>
                  <a:lnTo>
                    <a:pt x="755465" y="2015700"/>
                  </a:lnTo>
                  <a:lnTo>
                    <a:pt x="769455" y="2015700"/>
                  </a:lnTo>
                  <a:lnTo>
                    <a:pt x="783445" y="2015700"/>
                  </a:lnTo>
                  <a:lnTo>
                    <a:pt x="797435" y="2015700"/>
                  </a:lnTo>
                  <a:lnTo>
                    <a:pt x="811425" y="2015700"/>
                  </a:lnTo>
                  <a:lnTo>
                    <a:pt x="825415" y="2015700"/>
                  </a:lnTo>
                  <a:lnTo>
                    <a:pt x="839405" y="2015700"/>
                  </a:lnTo>
                  <a:lnTo>
                    <a:pt x="853395" y="2015700"/>
                  </a:lnTo>
                  <a:lnTo>
                    <a:pt x="867385" y="2015700"/>
                  </a:lnTo>
                  <a:lnTo>
                    <a:pt x="881375" y="2015700"/>
                  </a:lnTo>
                  <a:lnTo>
                    <a:pt x="895365" y="2015700"/>
                  </a:lnTo>
                  <a:lnTo>
                    <a:pt x="909356" y="2015700"/>
                  </a:lnTo>
                  <a:lnTo>
                    <a:pt x="923346" y="2015700"/>
                  </a:lnTo>
                  <a:lnTo>
                    <a:pt x="937336" y="2015700"/>
                  </a:lnTo>
                  <a:lnTo>
                    <a:pt x="951326" y="2015700"/>
                  </a:lnTo>
                  <a:lnTo>
                    <a:pt x="965316" y="2015700"/>
                  </a:lnTo>
                  <a:lnTo>
                    <a:pt x="979306" y="2015700"/>
                  </a:lnTo>
                  <a:lnTo>
                    <a:pt x="993296" y="2015700"/>
                  </a:lnTo>
                  <a:lnTo>
                    <a:pt x="1007286" y="2015700"/>
                  </a:lnTo>
                  <a:lnTo>
                    <a:pt x="1021276" y="2015700"/>
                  </a:lnTo>
                  <a:lnTo>
                    <a:pt x="1035266" y="2015700"/>
                  </a:lnTo>
                  <a:lnTo>
                    <a:pt x="1049256" y="2015700"/>
                  </a:lnTo>
                  <a:lnTo>
                    <a:pt x="1063247" y="2015700"/>
                  </a:lnTo>
                  <a:lnTo>
                    <a:pt x="1077237" y="2015700"/>
                  </a:lnTo>
                  <a:lnTo>
                    <a:pt x="1091227" y="2015700"/>
                  </a:lnTo>
                  <a:lnTo>
                    <a:pt x="1105217" y="2015700"/>
                  </a:lnTo>
                  <a:lnTo>
                    <a:pt x="1119207" y="2015700"/>
                  </a:lnTo>
                  <a:lnTo>
                    <a:pt x="1133197" y="2015700"/>
                  </a:lnTo>
                  <a:lnTo>
                    <a:pt x="1147187" y="2015700"/>
                  </a:lnTo>
                  <a:lnTo>
                    <a:pt x="1161177" y="2015700"/>
                  </a:lnTo>
                  <a:lnTo>
                    <a:pt x="1175167" y="2015700"/>
                  </a:lnTo>
                  <a:lnTo>
                    <a:pt x="1189157" y="2015700"/>
                  </a:lnTo>
                  <a:lnTo>
                    <a:pt x="1203148" y="2015700"/>
                  </a:lnTo>
                  <a:lnTo>
                    <a:pt x="1217138" y="2015700"/>
                  </a:lnTo>
                  <a:lnTo>
                    <a:pt x="1231128" y="2015700"/>
                  </a:lnTo>
                  <a:lnTo>
                    <a:pt x="1245118" y="2015700"/>
                  </a:lnTo>
                  <a:lnTo>
                    <a:pt x="1259108" y="2015700"/>
                  </a:lnTo>
                  <a:lnTo>
                    <a:pt x="1273098" y="2015700"/>
                  </a:lnTo>
                  <a:lnTo>
                    <a:pt x="1287088" y="2015700"/>
                  </a:lnTo>
                  <a:lnTo>
                    <a:pt x="1301078" y="2015700"/>
                  </a:lnTo>
                  <a:lnTo>
                    <a:pt x="1315068" y="2015700"/>
                  </a:lnTo>
                  <a:lnTo>
                    <a:pt x="1329058" y="2015700"/>
                  </a:lnTo>
                  <a:lnTo>
                    <a:pt x="1343048" y="2015700"/>
                  </a:lnTo>
                  <a:lnTo>
                    <a:pt x="1357039" y="2015700"/>
                  </a:lnTo>
                  <a:lnTo>
                    <a:pt x="1371029" y="2015700"/>
                  </a:lnTo>
                  <a:lnTo>
                    <a:pt x="1385019" y="2015700"/>
                  </a:lnTo>
                  <a:lnTo>
                    <a:pt x="1385019" y="2015024"/>
                  </a:lnTo>
                  <a:lnTo>
                    <a:pt x="1399009" y="2014906"/>
                  </a:lnTo>
                  <a:lnTo>
                    <a:pt x="1412999" y="2014766"/>
                  </a:lnTo>
                  <a:lnTo>
                    <a:pt x="1426989" y="2014603"/>
                  </a:lnTo>
                  <a:lnTo>
                    <a:pt x="1440979" y="2014410"/>
                  </a:lnTo>
                  <a:lnTo>
                    <a:pt x="1454969" y="2014184"/>
                  </a:lnTo>
                  <a:lnTo>
                    <a:pt x="1468959" y="2013919"/>
                  </a:lnTo>
                  <a:lnTo>
                    <a:pt x="1482949" y="2013606"/>
                  </a:lnTo>
                  <a:lnTo>
                    <a:pt x="1496939" y="2013240"/>
                  </a:lnTo>
                  <a:lnTo>
                    <a:pt x="1510930" y="2012809"/>
                  </a:lnTo>
                  <a:lnTo>
                    <a:pt x="1524920" y="2012302"/>
                  </a:lnTo>
                  <a:lnTo>
                    <a:pt x="1538910" y="2011707"/>
                  </a:lnTo>
                  <a:lnTo>
                    <a:pt x="1552900" y="2011009"/>
                  </a:lnTo>
                  <a:lnTo>
                    <a:pt x="1566890" y="2010188"/>
                  </a:lnTo>
                  <a:lnTo>
                    <a:pt x="1580880" y="2009224"/>
                  </a:lnTo>
                  <a:lnTo>
                    <a:pt x="1594870" y="2008092"/>
                  </a:lnTo>
                  <a:lnTo>
                    <a:pt x="1608860" y="2006764"/>
                  </a:lnTo>
                  <a:lnTo>
                    <a:pt x="1622850" y="2005204"/>
                  </a:lnTo>
                  <a:lnTo>
                    <a:pt x="1636840" y="2003375"/>
                  </a:lnTo>
                  <a:lnTo>
                    <a:pt x="1650830" y="2001228"/>
                  </a:lnTo>
                  <a:lnTo>
                    <a:pt x="1664821" y="1998711"/>
                  </a:lnTo>
                  <a:lnTo>
                    <a:pt x="1678811" y="1995760"/>
                  </a:lnTo>
                  <a:lnTo>
                    <a:pt x="1692801" y="1992303"/>
                  </a:lnTo>
                  <a:lnTo>
                    <a:pt x="1706791" y="1988255"/>
                  </a:lnTo>
                  <a:lnTo>
                    <a:pt x="1720781" y="1983518"/>
                  </a:lnTo>
                  <a:lnTo>
                    <a:pt x="1734771" y="1977979"/>
                  </a:lnTo>
                  <a:lnTo>
                    <a:pt x="1748761" y="1971507"/>
                  </a:lnTo>
                  <a:lnTo>
                    <a:pt x="1762751" y="1963954"/>
                  </a:lnTo>
                  <a:lnTo>
                    <a:pt x="1776741" y="1955150"/>
                  </a:lnTo>
                  <a:lnTo>
                    <a:pt x="1790731" y="1944902"/>
                  </a:lnTo>
                  <a:lnTo>
                    <a:pt x="1804722" y="1932993"/>
                  </a:lnTo>
                  <a:lnTo>
                    <a:pt x="1818712" y="1919180"/>
                  </a:lnTo>
                  <a:lnTo>
                    <a:pt x="1832702" y="1903194"/>
                  </a:lnTo>
                  <a:lnTo>
                    <a:pt x="1846692" y="1884742"/>
                  </a:lnTo>
                  <a:lnTo>
                    <a:pt x="1860682" y="1863505"/>
                  </a:lnTo>
                  <a:lnTo>
                    <a:pt x="1874672" y="1839147"/>
                  </a:lnTo>
                  <a:lnTo>
                    <a:pt x="1888662" y="1811318"/>
                  </a:lnTo>
                  <a:lnTo>
                    <a:pt x="1902652" y="1779666"/>
                  </a:lnTo>
                  <a:lnTo>
                    <a:pt x="1916642" y="1743847"/>
                  </a:lnTo>
                  <a:lnTo>
                    <a:pt x="1930632" y="1703546"/>
                  </a:lnTo>
                  <a:lnTo>
                    <a:pt x="1944622" y="1658494"/>
                  </a:lnTo>
                  <a:lnTo>
                    <a:pt x="1958613" y="1608495"/>
                  </a:lnTo>
                  <a:lnTo>
                    <a:pt x="1972603" y="1553448"/>
                  </a:lnTo>
                  <a:lnTo>
                    <a:pt x="1986593" y="1493375"/>
                  </a:lnTo>
                  <a:lnTo>
                    <a:pt x="2000583" y="1428448"/>
                  </a:lnTo>
                  <a:lnTo>
                    <a:pt x="2014573" y="1358998"/>
                  </a:lnTo>
                  <a:lnTo>
                    <a:pt x="2028563" y="1285533"/>
                  </a:lnTo>
                  <a:lnTo>
                    <a:pt x="2042553" y="1208731"/>
                  </a:lnTo>
                  <a:lnTo>
                    <a:pt x="2056543" y="1129419"/>
                  </a:lnTo>
                  <a:lnTo>
                    <a:pt x="2070533" y="1048549"/>
                  </a:lnTo>
                  <a:lnTo>
                    <a:pt x="2084523" y="967151"/>
                  </a:lnTo>
                  <a:lnTo>
                    <a:pt x="2098513" y="886281"/>
                  </a:lnTo>
                  <a:lnTo>
                    <a:pt x="2112504" y="806969"/>
                  </a:lnTo>
                  <a:lnTo>
                    <a:pt x="2126494" y="730166"/>
                  </a:lnTo>
                  <a:lnTo>
                    <a:pt x="2140484" y="656702"/>
                  </a:lnTo>
                  <a:lnTo>
                    <a:pt x="2154474" y="587252"/>
                  </a:lnTo>
                  <a:lnTo>
                    <a:pt x="2168464" y="522324"/>
                  </a:lnTo>
                  <a:lnTo>
                    <a:pt x="2182454" y="462252"/>
                  </a:lnTo>
                  <a:lnTo>
                    <a:pt x="2196444" y="407205"/>
                  </a:lnTo>
                  <a:lnTo>
                    <a:pt x="2210434" y="357205"/>
                  </a:lnTo>
                  <a:lnTo>
                    <a:pt x="2224424" y="312154"/>
                  </a:lnTo>
                  <a:lnTo>
                    <a:pt x="2238414" y="271853"/>
                  </a:lnTo>
                  <a:lnTo>
                    <a:pt x="2252404" y="236034"/>
                  </a:lnTo>
                  <a:lnTo>
                    <a:pt x="2266395" y="204382"/>
                  </a:lnTo>
                  <a:lnTo>
                    <a:pt x="2280385" y="176553"/>
                  </a:lnTo>
                  <a:lnTo>
                    <a:pt x="2294375" y="152195"/>
                  </a:lnTo>
                  <a:lnTo>
                    <a:pt x="2308365" y="130958"/>
                  </a:lnTo>
                  <a:lnTo>
                    <a:pt x="2322355" y="112505"/>
                  </a:lnTo>
                  <a:lnTo>
                    <a:pt x="2336345" y="96520"/>
                  </a:lnTo>
                  <a:lnTo>
                    <a:pt x="2350335" y="82707"/>
                  </a:lnTo>
                  <a:lnTo>
                    <a:pt x="2364325" y="70798"/>
                  </a:lnTo>
                  <a:lnTo>
                    <a:pt x="2378315" y="60550"/>
                  </a:lnTo>
                  <a:lnTo>
                    <a:pt x="2392305" y="51746"/>
                  </a:lnTo>
                  <a:lnTo>
                    <a:pt x="2406296" y="44193"/>
                  </a:lnTo>
                  <a:lnTo>
                    <a:pt x="2420286" y="37721"/>
                  </a:lnTo>
                  <a:lnTo>
                    <a:pt x="2434276" y="32182"/>
                  </a:lnTo>
                  <a:lnTo>
                    <a:pt x="2448266" y="27445"/>
                  </a:lnTo>
                  <a:lnTo>
                    <a:pt x="2462256" y="23396"/>
                  </a:lnTo>
                  <a:lnTo>
                    <a:pt x="2476246" y="19939"/>
                  </a:lnTo>
                  <a:lnTo>
                    <a:pt x="2490236" y="16989"/>
                  </a:lnTo>
                  <a:lnTo>
                    <a:pt x="2504226" y="14472"/>
                  </a:lnTo>
                  <a:lnTo>
                    <a:pt x="2518216" y="12325"/>
                  </a:lnTo>
                  <a:lnTo>
                    <a:pt x="2532206" y="10495"/>
                  </a:lnTo>
                  <a:lnTo>
                    <a:pt x="2546196" y="8936"/>
                  </a:lnTo>
                  <a:lnTo>
                    <a:pt x="2560187" y="7607"/>
                  </a:lnTo>
                  <a:lnTo>
                    <a:pt x="2574177" y="6476"/>
                  </a:lnTo>
                  <a:lnTo>
                    <a:pt x="2588167" y="5512"/>
                  </a:lnTo>
                  <a:lnTo>
                    <a:pt x="2602157" y="4691"/>
                  </a:lnTo>
                  <a:lnTo>
                    <a:pt x="2616147" y="3992"/>
                  </a:lnTo>
                  <a:lnTo>
                    <a:pt x="2630137" y="3398"/>
                  </a:lnTo>
                  <a:lnTo>
                    <a:pt x="2644127" y="2891"/>
                  </a:lnTo>
                  <a:lnTo>
                    <a:pt x="2658117" y="2460"/>
                  </a:lnTo>
                  <a:lnTo>
                    <a:pt x="2672107" y="2093"/>
                  </a:lnTo>
                  <a:lnTo>
                    <a:pt x="2686097" y="1781"/>
                  </a:lnTo>
                  <a:lnTo>
                    <a:pt x="2700087" y="1515"/>
                  </a:lnTo>
                  <a:lnTo>
                    <a:pt x="2714078" y="1289"/>
                  </a:lnTo>
                  <a:lnTo>
                    <a:pt x="2728068" y="1097"/>
                  </a:lnTo>
                  <a:lnTo>
                    <a:pt x="2742058" y="933"/>
                  </a:lnTo>
                  <a:lnTo>
                    <a:pt x="2756048" y="794"/>
                  </a:lnTo>
                  <a:lnTo>
                    <a:pt x="2770038" y="675"/>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1" name="pl31"/>
            <p:cNvSpPr/>
            <p:nvPr/>
          </p:nvSpPr>
          <p:spPr>
            <a:xfrm>
              <a:off x="2737948" y="1404099"/>
              <a:ext cx="4155057" cy="1762724"/>
            </a:xfrm>
            <a:custGeom>
              <a:avLst/>
              <a:pathLst>
                <a:path w="4155057" h="1762724">
                  <a:moveTo>
                    <a:pt x="0" y="0"/>
                  </a:moveTo>
                  <a:lnTo>
                    <a:pt x="13990" y="103"/>
                  </a:lnTo>
                  <a:lnTo>
                    <a:pt x="27980" y="225"/>
                  </a:lnTo>
                  <a:lnTo>
                    <a:pt x="41970" y="368"/>
                  </a:lnTo>
                  <a:lnTo>
                    <a:pt x="55960" y="537"/>
                  </a:lnTo>
                  <a:lnTo>
                    <a:pt x="69950" y="734"/>
                  </a:lnTo>
                  <a:lnTo>
                    <a:pt x="83940" y="967"/>
                  </a:lnTo>
                  <a:lnTo>
                    <a:pt x="97930" y="1240"/>
                  </a:lnTo>
                  <a:lnTo>
                    <a:pt x="111920" y="1561"/>
                  </a:lnTo>
                  <a:lnTo>
                    <a:pt x="125910" y="1938"/>
                  </a:lnTo>
                  <a:lnTo>
                    <a:pt x="139900" y="2381"/>
                  </a:lnTo>
                  <a:lnTo>
                    <a:pt x="153891" y="2902"/>
                  </a:lnTo>
                  <a:lnTo>
                    <a:pt x="167881" y="3513"/>
                  </a:lnTo>
                  <a:lnTo>
                    <a:pt x="181871" y="4231"/>
                  </a:lnTo>
                  <a:lnTo>
                    <a:pt x="195861" y="5075"/>
                  </a:lnTo>
                  <a:lnTo>
                    <a:pt x="209851" y="6065"/>
                  </a:lnTo>
                  <a:lnTo>
                    <a:pt x="223841" y="7227"/>
                  </a:lnTo>
                  <a:lnTo>
                    <a:pt x="237831" y="8592"/>
                  </a:lnTo>
                  <a:lnTo>
                    <a:pt x="251821" y="10193"/>
                  </a:lnTo>
                  <a:lnTo>
                    <a:pt x="265811" y="12071"/>
                  </a:lnTo>
                  <a:lnTo>
                    <a:pt x="279801" y="14274"/>
                  </a:lnTo>
                  <a:lnTo>
                    <a:pt x="293791" y="16855"/>
                  </a:lnTo>
                  <a:lnTo>
                    <a:pt x="307782" y="19880"/>
                  </a:lnTo>
                  <a:lnTo>
                    <a:pt x="321772" y="23422"/>
                  </a:lnTo>
                  <a:lnTo>
                    <a:pt x="335762" y="27568"/>
                  </a:lnTo>
                  <a:lnTo>
                    <a:pt x="349752" y="32414"/>
                  </a:lnTo>
                  <a:lnTo>
                    <a:pt x="363742" y="38077"/>
                  </a:lnTo>
                  <a:lnTo>
                    <a:pt x="377732" y="44686"/>
                  </a:lnTo>
                  <a:lnTo>
                    <a:pt x="391722" y="52390"/>
                  </a:lnTo>
                  <a:lnTo>
                    <a:pt x="405712" y="61357"/>
                  </a:lnTo>
                  <a:lnTo>
                    <a:pt x="419702" y="71777"/>
                  </a:lnTo>
                  <a:lnTo>
                    <a:pt x="433692" y="83863"/>
                  </a:lnTo>
                  <a:lnTo>
                    <a:pt x="447682" y="97851"/>
                  </a:lnTo>
                  <a:lnTo>
                    <a:pt x="461673" y="113997"/>
                  </a:lnTo>
                  <a:lnTo>
                    <a:pt x="475663" y="132579"/>
                  </a:lnTo>
                  <a:lnTo>
                    <a:pt x="489653" y="153892"/>
                  </a:lnTo>
                  <a:lnTo>
                    <a:pt x="503643" y="178243"/>
                  </a:lnTo>
                  <a:lnTo>
                    <a:pt x="517633" y="205938"/>
                  </a:lnTo>
                  <a:lnTo>
                    <a:pt x="531623" y="237280"/>
                  </a:lnTo>
                  <a:lnTo>
                    <a:pt x="545613" y="272543"/>
                  </a:lnTo>
                  <a:lnTo>
                    <a:pt x="559603" y="311963"/>
                  </a:lnTo>
                  <a:lnTo>
                    <a:pt x="573593" y="355713"/>
                  </a:lnTo>
                  <a:lnTo>
                    <a:pt x="587583" y="403879"/>
                  </a:lnTo>
                  <a:lnTo>
                    <a:pt x="601574" y="456442"/>
                  </a:lnTo>
                  <a:lnTo>
                    <a:pt x="615564" y="513254"/>
                  </a:lnTo>
                  <a:lnTo>
                    <a:pt x="629554" y="574022"/>
                  </a:lnTo>
                  <a:lnTo>
                    <a:pt x="643544" y="638304"/>
                  </a:lnTo>
                  <a:lnTo>
                    <a:pt x="657534" y="705506"/>
                  </a:lnTo>
                  <a:lnTo>
                    <a:pt x="671524" y="774904"/>
                  </a:lnTo>
                  <a:lnTo>
                    <a:pt x="685514" y="845665"/>
                  </a:lnTo>
                  <a:lnTo>
                    <a:pt x="699504" y="916889"/>
                  </a:lnTo>
                  <a:lnTo>
                    <a:pt x="713494" y="987650"/>
                  </a:lnTo>
                  <a:lnTo>
                    <a:pt x="727484" y="1057048"/>
                  </a:lnTo>
                  <a:lnTo>
                    <a:pt x="741474" y="1124250"/>
                  </a:lnTo>
                  <a:lnTo>
                    <a:pt x="755465" y="1188532"/>
                  </a:lnTo>
                  <a:lnTo>
                    <a:pt x="769455" y="1249300"/>
                  </a:lnTo>
                  <a:lnTo>
                    <a:pt x="783445" y="1306112"/>
                  </a:lnTo>
                  <a:lnTo>
                    <a:pt x="797435" y="1358675"/>
                  </a:lnTo>
                  <a:lnTo>
                    <a:pt x="811425" y="1406842"/>
                  </a:lnTo>
                  <a:lnTo>
                    <a:pt x="825415" y="1450591"/>
                  </a:lnTo>
                  <a:lnTo>
                    <a:pt x="839405" y="1490011"/>
                  </a:lnTo>
                  <a:lnTo>
                    <a:pt x="853395" y="1525274"/>
                  </a:lnTo>
                  <a:lnTo>
                    <a:pt x="867385" y="1556616"/>
                  </a:lnTo>
                  <a:lnTo>
                    <a:pt x="881375" y="1584312"/>
                  </a:lnTo>
                  <a:lnTo>
                    <a:pt x="895365" y="1608662"/>
                  </a:lnTo>
                  <a:lnTo>
                    <a:pt x="909356" y="1629975"/>
                  </a:lnTo>
                  <a:lnTo>
                    <a:pt x="923346" y="1648558"/>
                  </a:lnTo>
                  <a:lnTo>
                    <a:pt x="937336" y="1664703"/>
                  </a:lnTo>
                  <a:lnTo>
                    <a:pt x="951326" y="1678691"/>
                  </a:lnTo>
                  <a:lnTo>
                    <a:pt x="965316" y="1690777"/>
                  </a:lnTo>
                  <a:lnTo>
                    <a:pt x="979306" y="1701198"/>
                  </a:lnTo>
                  <a:lnTo>
                    <a:pt x="993296" y="1710165"/>
                  </a:lnTo>
                  <a:lnTo>
                    <a:pt x="1007286" y="1717868"/>
                  </a:lnTo>
                  <a:lnTo>
                    <a:pt x="1021276" y="1724477"/>
                  </a:lnTo>
                  <a:lnTo>
                    <a:pt x="1035266" y="1730140"/>
                  </a:lnTo>
                  <a:lnTo>
                    <a:pt x="1049256" y="1734987"/>
                  </a:lnTo>
                  <a:lnTo>
                    <a:pt x="1063247" y="1739132"/>
                  </a:lnTo>
                  <a:lnTo>
                    <a:pt x="1077237" y="1742674"/>
                  </a:lnTo>
                  <a:lnTo>
                    <a:pt x="1091227" y="1745699"/>
                  </a:lnTo>
                  <a:lnTo>
                    <a:pt x="1105217" y="1748281"/>
                  </a:lnTo>
                  <a:lnTo>
                    <a:pt x="1119207" y="1750483"/>
                  </a:lnTo>
                  <a:lnTo>
                    <a:pt x="1133197" y="1752361"/>
                  </a:lnTo>
                  <a:lnTo>
                    <a:pt x="1147187" y="1753962"/>
                  </a:lnTo>
                  <a:lnTo>
                    <a:pt x="1161177" y="1755327"/>
                  </a:lnTo>
                  <a:lnTo>
                    <a:pt x="1175167" y="1756489"/>
                  </a:lnTo>
                  <a:lnTo>
                    <a:pt x="1189157" y="1757480"/>
                  </a:lnTo>
                  <a:lnTo>
                    <a:pt x="1203148" y="1758323"/>
                  </a:lnTo>
                  <a:lnTo>
                    <a:pt x="1217138" y="1759041"/>
                  </a:lnTo>
                  <a:lnTo>
                    <a:pt x="1231128" y="1759652"/>
                  </a:lnTo>
                  <a:lnTo>
                    <a:pt x="1245118" y="1760173"/>
                  </a:lnTo>
                  <a:lnTo>
                    <a:pt x="1259108" y="1760616"/>
                  </a:lnTo>
                  <a:lnTo>
                    <a:pt x="1273098" y="1760993"/>
                  </a:lnTo>
                  <a:lnTo>
                    <a:pt x="1287088" y="1761314"/>
                  </a:lnTo>
                  <a:lnTo>
                    <a:pt x="1301078" y="1761587"/>
                  </a:lnTo>
                  <a:lnTo>
                    <a:pt x="1315068" y="1761820"/>
                  </a:lnTo>
                  <a:lnTo>
                    <a:pt x="1329058" y="1762018"/>
                  </a:lnTo>
                  <a:lnTo>
                    <a:pt x="1343048" y="1762186"/>
                  </a:lnTo>
                  <a:lnTo>
                    <a:pt x="1357039" y="1762329"/>
                  </a:lnTo>
                  <a:lnTo>
                    <a:pt x="1371029" y="1762451"/>
                  </a:lnTo>
                  <a:lnTo>
                    <a:pt x="1385019" y="1762555"/>
                  </a:lnTo>
                  <a:lnTo>
                    <a:pt x="1385019" y="1762724"/>
                  </a:lnTo>
                  <a:lnTo>
                    <a:pt x="1399009" y="1762650"/>
                  </a:lnTo>
                  <a:lnTo>
                    <a:pt x="1412999" y="1762563"/>
                  </a:lnTo>
                  <a:lnTo>
                    <a:pt x="1426989" y="1762460"/>
                  </a:lnTo>
                  <a:lnTo>
                    <a:pt x="1440979" y="1762340"/>
                  </a:lnTo>
                  <a:lnTo>
                    <a:pt x="1454969" y="1762199"/>
                  </a:lnTo>
                  <a:lnTo>
                    <a:pt x="1468959" y="1762033"/>
                  </a:lnTo>
                  <a:lnTo>
                    <a:pt x="1482949" y="1761838"/>
                  </a:lnTo>
                  <a:lnTo>
                    <a:pt x="1496939" y="1761608"/>
                  </a:lnTo>
                  <a:lnTo>
                    <a:pt x="1510930" y="1761339"/>
                  </a:lnTo>
                  <a:lnTo>
                    <a:pt x="1524920" y="1761022"/>
                  </a:lnTo>
                  <a:lnTo>
                    <a:pt x="1538910" y="1760651"/>
                  </a:lnTo>
                  <a:lnTo>
                    <a:pt x="1552900" y="1760214"/>
                  </a:lnTo>
                  <a:lnTo>
                    <a:pt x="1566890" y="1759701"/>
                  </a:lnTo>
                  <a:lnTo>
                    <a:pt x="1580880" y="1759099"/>
                  </a:lnTo>
                  <a:lnTo>
                    <a:pt x="1594870" y="1758391"/>
                  </a:lnTo>
                  <a:lnTo>
                    <a:pt x="1608860" y="1757561"/>
                  </a:lnTo>
                  <a:lnTo>
                    <a:pt x="1622850" y="1756586"/>
                  </a:lnTo>
                  <a:lnTo>
                    <a:pt x="1636840" y="1755443"/>
                  </a:lnTo>
                  <a:lnTo>
                    <a:pt x="1650830" y="1754101"/>
                  </a:lnTo>
                  <a:lnTo>
                    <a:pt x="1664821" y="1752528"/>
                  </a:lnTo>
                  <a:lnTo>
                    <a:pt x="1678811" y="1750684"/>
                  </a:lnTo>
                  <a:lnTo>
                    <a:pt x="1692801" y="1748523"/>
                  </a:lnTo>
                  <a:lnTo>
                    <a:pt x="1706791" y="1745993"/>
                  </a:lnTo>
                  <a:lnTo>
                    <a:pt x="1720781" y="1743032"/>
                  </a:lnTo>
                  <a:lnTo>
                    <a:pt x="1734771" y="1739570"/>
                  </a:lnTo>
                  <a:lnTo>
                    <a:pt x="1748761" y="1735525"/>
                  </a:lnTo>
                  <a:lnTo>
                    <a:pt x="1762751" y="1730805"/>
                  </a:lnTo>
                  <a:lnTo>
                    <a:pt x="1776741" y="1725302"/>
                  </a:lnTo>
                  <a:lnTo>
                    <a:pt x="1790731" y="1718897"/>
                  </a:lnTo>
                  <a:lnTo>
                    <a:pt x="1804722" y="1711454"/>
                  </a:lnTo>
                  <a:lnTo>
                    <a:pt x="1818712" y="1702821"/>
                  </a:lnTo>
                  <a:lnTo>
                    <a:pt x="1832702" y="1692830"/>
                  </a:lnTo>
                  <a:lnTo>
                    <a:pt x="1846692" y="1681297"/>
                  </a:lnTo>
                  <a:lnTo>
                    <a:pt x="1860682" y="1668024"/>
                  </a:lnTo>
                  <a:lnTo>
                    <a:pt x="1874672" y="1652800"/>
                  </a:lnTo>
                  <a:lnTo>
                    <a:pt x="1888662" y="1635407"/>
                  </a:lnTo>
                  <a:lnTo>
                    <a:pt x="1902652" y="1615624"/>
                  </a:lnTo>
                  <a:lnTo>
                    <a:pt x="1916642" y="1593238"/>
                  </a:lnTo>
                  <a:lnTo>
                    <a:pt x="1930632" y="1568050"/>
                  </a:lnTo>
                  <a:lnTo>
                    <a:pt x="1944622" y="1539893"/>
                  </a:lnTo>
                  <a:lnTo>
                    <a:pt x="1958613" y="1508643"/>
                  </a:lnTo>
                  <a:lnTo>
                    <a:pt x="1972603" y="1474238"/>
                  </a:lnTo>
                  <a:lnTo>
                    <a:pt x="1986593" y="1436693"/>
                  </a:lnTo>
                  <a:lnTo>
                    <a:pt x="2000583" y="1396113"/>
                  </a:lnTo>
                  <a:lnTo>
                    <a:pt x="2014573" y="1352707"/>
                  </a:lnTo>
                  <a:lnTo>
                    <a:pt x="2028563" y="1306792"/>
                  </a:lnTo>
                  <a:lnTo>
                    <a:pt x="2042553" y="1258790"/>
                  </a:lnTo>
                  <a:lnTo>
                    <a:pt x="2056543" y="1209220"/>
                  </a:lnTo>
                  <a:lnTo>
                    <a:pt x="2070533" y="1158677"/>
                  </a:lnTo>
                  <a:lnTo>
                    <a:pt x="2084523" y="1107803"/>
                  </a:lnTo>
                  <a:lnTo>
                    <a:pt x="2098513" y="1057259"/>
                  </a:lnTo>
                  <a:lnTo>
                    <a:pt x="2112504" y="1007689"/>
                  </a:lnTo>
                  <a:lnTo>
                    <a:pt x="2126494" y="959687"/>
                  </a:lnTo>
                  <a:lnTo>
                    <a:pt x="2140484" y="913772"/>
                  </a:lnTo>
                  <a:lnTo>
                    <a:pt x="2154474" y="870366"/>
                  </a:lnTo>
                  <a:lnTo>
                    <a:pt x="2168464" y="829786"/>
                  </a:lnTo>
                  <a:lnTo>
                    <a:pt x="2182454" y="792241"/>
                  </a:lnTo>
                  <a:lnTo>
                    <a:pt x="2196444" y="757836"/>
                  </a:lnTo>
                  <a:lnTo>
                    <a:pt x="2210434" y="726587"/>
                  </a:lnTo>
                  <a:lnTo>
                    <a:pt x="2224424" y="698430"/>
                  </a:lnTo>
                  <a:lnTo>
                    <a:pt x="2238414" y="673242"/>
                  </a:lnTo>
                  <a:lnTo>
                    <a:pt x="2252404" y="650855"/>
                  </a:lnTo>
                  <a:lnTo>
                    <a:pt x="2266395" y="631072"/>
                  </a:lnTo>
                  <a:lnTo>
                    <a:pt x="2280385" y="613679"/>
                  </a:lnTo>
                  <a:lnTo>
                    <a:pt x="2294375" y="598455"/>
                  </a:lnTo>
                  <a:lnTo>
                    <a:pt x="2308365" y="585182"/>
                  </a:lnTo>
                  <a:lnTo>
                    <a:pt x="2322355" y="573649"/>
                  </a:lnTo>
                  <a:lnTo>
                    <a:pt x="2336345" y="563658"/>
                  </a:lnTo>
                  <a:lnTo>
                    <a:pt x="2350335" y="555025"/>
                  </a:lnTo>
                  <a:lnTo>
                    <a:pt x="2364325" y="547582"/>
                  </a:lnTo>
                  <a:lnTo>
                    <a:pt x="2378315" y="541177"/>
                  </a:lnTo>
                  <a:lnTo>
                    <a:pt x="2392305" y="535675"/>
                  </a:lnTo>
                  <a:lnTo>
                    <a:pt x="2406296" y="530954"/>
                  </a:lnTo>
                  <a:lnTo>
                    <a:pt x="2420286" y="526909"/>
                  </a:lnTo>
                  <a:lnTo>
                    <a:pt x="2434276" y="523447"/>
                  </a:lnTo>
                  <a:lnTo>
                    <a:pt x="2448266" y="520486"/>
                  </a:lnTo>
                  <a:lnTo>
                    <a:pt x="2462256" y="517956"/>
                  </a:lnTo>
                  <a:lnTo>
                    <a:pt x="2476246" y="515796"/>
                  </a:lnTo>
                  <a:lnTo>
                    <a:pt x="2490236" y="513951"/>
                  </a:lnTo>
                  <a:lnTo>
                    <a:pt x="2504226" y="512378"/>
                  </a:lnTo>
                  <a:lnTo>
                    <a:pt x="2518216" y="511037"/>
                  </a:lnTo>
                  <a:lnTo>
                    <a:pt x="2532206" y="509893"/>
                  </a:lnTo>
                  <a:lnTo>
                    <a:pt x="2546196" y="508918"/>
                  </a:lnTo>
                  <a:lnTo>
                    <a:pt x="2560187" y="508088"/>
                  </a:lnTo>
                  <a:lnTo>
                    <a:pt x="2574177" y="507381"/>
                  </a:lnTo>
                  <a:lnTo>
                    <a:pt x="2588167" y="506778"/>
                  </a:lnTo>
                  <a:lnTo>
                    <a:pt x="2602157" y="506265"/>
                  </a:lnTo>
                  <a:lnTo>
                    <a:pt x="2616147" y="505829"/>
                  </a:lnTo>
                  <a:lnTo>
                    <a:pt x="2630137" y="505457"/>
                  </a:lnTo>
                  <a:lnTo>
                    <a:pt x="2644127" y="505141"/>
                  </a:lnTo>
                  <a:lnTo>
                    <a:pt x="2658117" y="504871"/>
                  </a:lnTo>
                  <a:lnTo>
                    <a:pt x="2672107" y="504642"/>
                  </a:lnTo>
                  <a:lnTo>
                    <a:pt x="2686097" y="504447"/>
                  </a:lnTo>
                  <a:lnTo>
                    <a:pt x="2700087" y="504281"/>
                  </a:lnTo>
                  <a:lnTo>
                    <a:pt x="2714078" y="504139"/>
                  </a:lnTo>
                  <a:lnTo>
                    <a:pt x="2728068" y="504019"/>
                  </a:lnTo>
                  <a:lnTo>
                    <a:pt x="2742058" y="503917"/>
                  </a:lnTo>
                  <a:lnTo>
                    <a:pt x="2756048" y="503830"/>
                  </a:lnTo>
                  <a:lnTo>
                    <a:pt x="2770038" y="503756"/>
                  </a:lnTo>
                  <a:lnTo>
                    <a:pt x="2770038" y="503249"/>
                  </a:lnTo>
                  <a:lnTo>
                    <a:pt x="2784028" y="503234"/>
                  </a:lnTo>
                  <a:lnTo>
                    <a:pt x="2798018" y="503216"/>
                  </a:lnTo>
                  <a:lnTo>
                    <a:pt x="2812008" y="503196"/>
                  </a:lnTo>
                  <a:lnTo>
                    <a:pt x="2825998" y="503172"/>
                  </a:lnTo>
                  <a:lnTo>
                    <a:pt x="2839988" y="503144"/>
                  </a:lnTo>
                  <a:lnTo>
                    <a:pt x="2853978" y="503111"/>
                  </a:lnTo>
                  <a:lnTo>
                    <a:pt x="2867969" y="503071"/>
                  </a:lnTo>
                  <a:lnTo>
                    <a:pt x="2881959" y="503026"/>
                  </a:lnTo>
                  <a:lnTo>
                    <a:pt x="2895949" y="502972"/>
                  </a:lnTo>
                  <a:lnTo>
                    <a:pt x="2909939" y="502908"/>
                  </a:lnTo>
                  <a:lnTo>
                    <a:pt x="2923929" y="502834"/>
                  </a:lnTo>
                  <a:lnTo>
                    <a:pt x="2937919" y="502747"/>
                  </a:lnTo>
                  <a:lnTo>
                    <a:pt x="2951909" y="502644"/>
                  </a:lnTo>
                  <a:lnTo>
                    <a:pt x="2965899" y="502524"/>
                  </a:lnTo>
                  <a:lnTo>
                    <a:pt x="2979889" y="502382"/>
                  </a:lnTo>
                  <a:lnTo>
                    <a:pt x="2993879" y="502216"/>
                  </a:lnTo>
                  <a:lnTo>
                    <a:pt x="3007870" y="502021"/>
                  </a:lnTo>
                  <a:lnTo>
                    <a:pt x="3021860" y="501793"/>
                  </a:lnTo>
                  <a:lnTo>
                    <a:pt x="3035850" y="501524"/>
                  </a:lnTo>
                  <a:lnTo>
                    <a:pt x="3049840" y="501210"/>
                  </a:lnTo>
                  <a:lnTo>
                    <a:pt x="3063830" y="500841"/>
                  </a:lnTo>
                  <a:lnTo>
                    <a:pt x="3077820" y="500409"/>
                  </a:lnTo>
                  <a:lnTo>
                    <a:pt x="3091810" y="499903"/>
                  </a:lnTo>
                  <a:lnTo>
                    <a:pt x="3105800" y="499310"/>
                  </a:lnTo>
                  <a:lnTo>
                    <a:pt x="3119790" y="498618"/>
                  </a:lnTo>
                  <a:lnTo>
                    <a:pt x="3133780" y="497809"/>
                  </a:lnTo>
                  <a:lnTo>
                    <a:pt x="3147770" y="496865"/>
                  </a:lnTo>
                  <a:lnTo>
                    <a:pt x="3161761" y="495764"/>
                  </a:lnTo>
                  <a:lnTo>
                    <a:pt x="3175751" y="494483"/>
                  </a:lnTo>
                  <a:lnTo>
                    <a:pt x="3189741" y="492995"/>
                  </a:lnTo>
                  <a:lnTo>
                    <a:pt x="3203731" y="491268"/>
                  </a:lnTo>
                  <a:lnTo>
                    <a:pt x="3217721" y="489270"/>
                  </a:lnTo>
                  <a:lnTo>
                    <a:pt x="3231711" y="486963"/>
                  </a:lnTo>
                  <a:lnTo>
                    <a:pt x="3245701" y="484309"/>
                  </a:lnTo>
                  <a:lnTo>
                    <a:pt x="3259691" y="481264"/>
                  </a:lnTo>
                  <a:lnTo>
                    <a:pt x="3273681" y="477785"/>
                  </a:lnTo>
                  <a:lnTo>
                    <a:pt x="3287671" y="473829"/>
                  </a:lnTo>
                  <a:lnTo>
                    <a:pt x="3301661" y="469352"/>
                  </a:lnTo>
                  <a:lnTo>
                    <a:pt x="3315652" y="464314"/>
                  </a:lnTo>
                  <a:lnTo>
                    <a:pt x="3329642" y="458682"/>
                  </a:lnTo>
                  <a:lnTo>
                    <a:pt x="3343632" y="452433"/>
                  </a:lnTo>
                  <a:lnTo>
                    <a:pt x="3357622" y="445552"/>
                  </a:lnTo>
                  <a:lnTo>
                    <a:pt x="3371612" y="438043"/>
                  </a:lnTo>
                  <a:lnTo>
                    <a:pt x="3385602" y="429927"/>
                  </a:lnTo>
                  <a:lnTo>
                    <a:pt x="3399592" y="421245"/>
                  </a:lnTo>
                  <a:lnTo>
                    <a:pt x="3413582" y="412062"/>
                  </a:lnTo>
                  <a:lnTo>
                    <a:pt x="3427572" y="402462"/>
                  </a:lnTo>
                  <a:lnTo>
                    <a:pt x="3441562" y="392548"/>
                  </a:lnTo>
                  <a:lnTo>
                    <a:pt x="3455552" y="382439"/>
                  </a:lnTo>
                  <a:lnTo>
                    <a:pt x="3469543" y="372265"/>
                  </a:lnTo>
                  <a:lnTo>
                    <a:pt x="3483533" y="362156"/>
                  </a:lnTo>
                  <a:lnTo>
                    <a:pt x="3497523" y="352242"/>
                  </a:lnTo>
                  <a:lnTo>
                    <a:pt x="3511513" y="342641"/>
                  </a:lnTo>
                  <a:lnTo>
                    <a:pt x="3525503" y="333458"/>
                  </a:lnTo>
                  <a:lnTo>
                    <a:pt x="3539493" y="324777"/>
                  </a:lnTo>
                  <a:lnTo>
                    <a:pt x="3553483" y="316661"/>
                  </a:lnTo>
                  <a:lnTo>
                    <a:pt x="3567473" y="309152"/>
                  </a:lnTo>
                  <a:lnTo>
                    <a:pt x="3581463" y="302271"/>
                  </a:lnTo>
                  <a:lnTo>
                    <a:pt x="3595453" y="296021"/>
                  </a:lnTo>
                  <a:lnTo>
                    <a:pt x="3609444" y="290390"/>
                  </a:lnTo>
                  <a:lnTo>
                    <a:pt x="3623434" y="285352"/>
                  </a:lnTo>
                  <a:lnTo>
                    <a:pt x="3637424" y="280875"/>
                  </a:lnTo>
                  <a:lnTo>
                    <a:pt x="3651414" y="276918"/>
                  </a:lnTo>
                  <a:lnTo>
                    <a:pt x="3665404" y="273440"/>
                  </a:lnTo>
                  <a:lnTo>
                    <a:pt x="3679394" y="270395"/>
                  </a:lnTo>
                  <a:lnTo>
                    <a:pt x="3693384" y="267740"/>
                  </a:lnTo>
                  <a:lnTo>
                    <a:pt x="3707374" y="265434"/>
                  </a:lnTo>
                  <a:lnTo>
                    <a:pt x="3721364" y="263436"/>
                  </a:lnTo>
                  <a:lnTo>
                    <a:pt x="3735354" y="261709"/>
                  </a:lnTo>
                  <a:lnTo>
                    <a:pt x="3749344" y="260220"/>
                  </a:lnTo>
                  <a:lnTo>
                    <a:pt x="3763335" y="258939"/>
                  </a:lnTo>
                  <a:lnTo>
                    <a:pt x="3777325" y="257839"/>
                  </a:lnTo>
                  <a:lnTo>
                    <a:pt x="3791315" y="256895"/>
                  </a:lnTo>
                  <a:lnTo>
                    <a:pt x="3805305" y="256086"/>
                  </a:lnTo>
                  <a:lnTo>
                    <a:pt x="3819295" y="255393"/>
                  </a:lnTo>
                  <a:lnTo>
                    <a:pt x="3833285" y="254801"/>
                  </a:lnTo>
                  <a:lnTo>
                    <a:pt x="3847275" y="254295"/>
                  </a:lnTo>
                  <a:lnTo>
                    <a:pt x="3861265" y="253863"/>
                  </a:lnTo>
                  <a:lnTo>
                    <a:pt x="3875255" y="253494"/>
                  </a:lnTo>
                  <a:lnTo>
                    <a:pt x="3889245" y="253180"/>
                  </a:lnTo>
                  <a:lnTo>
                    <a:pt x="3903235" y="252911"/>
                  </a:lnTo>
                  <a:lnTo>
                    <a:pt x="3917226" y="252683"/>
                  </a:lnTo>
                  <a:lnTo>
                    <a:pt x="3931216" y="252488"/>
                  </a:lnTo>
                  <a:lnTo>
                    <a:pt x="3945206" y="252322"/>
                  </a:lnTo>
                  <a:lnTo>
                    <a:pt x="3959196" y="252180"/>
                  </a:lnTo>
                  <a:lnTo>
                    <a:pt x="3973186" y="252060"/>
                  </a:lnTo>
                  <a:lnTo>
                    <a:pt x="3987176" y="251957"/>
                  </a:lnTo>
                  <a:lnTo>
                    <a:pt x="4001166" y="251870"/>
                  </a:lnTo>
                  <a:lnTo>
                    <a:pt x="4015156" y="251795"/>
                  </a:lnTo>
                  <a:lnTo>
                    <a:pt x="4029146" y="251732"/>
                  </a:lnTo>
                  <a:lnTo>
                    <a:pt x="4043136" y="251678"/>
                  </a:lnTo>
                  <a:lnTo>
                    <a:pt x="4057126" y="251632"/>
                  </a:lnTo>
                  <a:lnTo>
                    <a:pt x="4071117" y="251593"/>
                  </a:lnTo>
                  <a:lnTo>
                    <a:pt x="4085107" y="251560"/>
                  </a:lnTo>
                  <a:lnTo>
                    <a:pt x="4099097" y="251532"/>
                  </a:lnTo>
                  <a:lnTo>
                    <a:pt x="4113087" y="251508"/>
                  </a:lnTo>
                  <a:lnTo>
                    <a:pt x="4127077" y="251487"/>
                  </a:lnTo>
                  <a:lnTo>
                    <a:pt x="4141067" y="251470"/>
                  </a:lnTo>
                  <a:lnTo>
                    <a:pt x="4155057" y="251455"/>
                  </a:lnTo>
                </a:path>
              </a:pathLst>
            </a:custGeom>
            <a:ln w="40651" cap="flat">
              <a:solidFill>
                <a:srgbClr val="D3D3D3">
                  <a:alpha val="100000"/>
                </a:srgbClr>
              </a:solidFill>
              <a:prstDash val="solid"/>
              <a:round/>
            </a:ln>
          </p:spPr>
          <p:txBody>
            <a:bodyPr/>
            <a:lstStyle/>
            <a:p/>
          </p:txBody>
        </p:sp>
        <p:sp>
          <p:nvSpPr>
            <p:cNvPr id="32" name="pl32"/>
            <p:cNvSpPr/>
            <p:nvPr/>
          </p:nvSpPr>
          <p:spPr>
            <a:xfrm>
              <a:off x="2737948" y="2159902"/>
              <a:ext cx="4155057" cy="1511015"/>
            </a:xfrm>
            <a:custGeom>
              <a:avLst/>
              <a:pathLst>
                <a:path w="4155057" h="1511015">
                  <a:moveTo>
                    <a:pt x="0" y="755380"/>
                  </a:moveTo>
                  <a:lnTo>
                    <a:pt x="13990" y="755380"/>
                  </a:lnTo>
                  <a:lnTo>
                    <a:pt x="27980" y="755380"/>
                  </a:lnTo>
                  <a:lnTo>
                    <a:pt x="41970" y="755380"/>
                  </a:lnTo>
                  <a:lnTo>
                    <a:pt x="55960" y="755380"/>
                  </a:lnTo>
                  <a:lnTo>
                    <a:pt x="69950" y="755380"/>
                  </a:lnTo>
                  <a:lnTo>
                    <a:pt x="83940" y="755380"/>
                  </a:lnTo>
                  <a:lnTo>
                    <a:pt x="97930" y="755380"/>
                  </a:lnTo>
                  <a:lnTo>
                    <a:pt x="111920" y="755380"/>
                  </a:lnTo>
                  <a:lnTo>
                    <a:pt x="125910" y="755380"/>
                  </a:lnTo>
                  <a:lnTo>
                    <a:pt x="139900" y="755380"/>
                  </a:lnTo>
                  <a:lnTo>
                    <a:pt x="153891" y="755380"/>
                  </a:lnTo>
                  <a:lnTo>
                    <a:pt x="167881" y="755380"/>
                  </a:lnTo>
                  <a:lnTo>
                    <a:pt x="181871" y="755380"/>
                  </a:lnTo>
                  <a:lnTo>
                    <a:pt x="195861" y="755380"/>
                  </a:lnTo>
                  <a:lnTo>
                    <a:pt x="209851" y="755380"/>
                  </a:lnTo>
                  <a:lnTo>
                    <a:pt x="223841" y="755380"/>
                  </a:lnTo>
                  <a:lnTo>
                    <a:pt x="237831" y="755380"/>
                  </a:lnTo>
                  <a:lnTo>
                    <a:pt x="251821" y="755380"/>
                  </a:lnTo>
                  <a:lnTo>
                    <a:pt x="265811" y="755380"/>
                  </a:lnTo>
                  <a:lnTo>
                    <a:pt x="279801" y="755380"/>
                  </a:lnTo>
                  <a:lnTo>
                    <a:pt x="293791" y="755380"/>
                  </a:lnTo>
                  <a:lnTo>
                    <a:pt x="307782" y="755380"/>
                  </a:lnTo>
                  <a:lnTo>
                    <a:pt x="321772" y="755380"/>
                  </a:lnTo>
                  <a:lnTo>
                    <a:pt x="335762" y="755380"/>
                  </a:lnTo>
                  <a:lnTo>
                    <a:pt x="349752" y="755380"/>
                  </a:lnTo>
                  <a:lnTo>
                    <a:pt x="363742" y="755380"/>
                  </a:lnTo>
                  <a:lnTo>
                    <a:pt x="377732" y="755380"/>
                  </a:lnTo>
                  <a:lnTo>
                    <a:pt x="391722" y="755380"/>
                  </a:lnTo>
                  <a:lnTo>
                    <a:pt x="405712" y="755380"/>
                  </a:lnTo>
                  <a:lnTo>
                    <a:pt x="419702" y="755380"/>
                  </a:lnTo>
                  <a:lnTo>
                    <a:pt x="433692" y="755380"/>
                  </a:lnTo>
                  <a:lnTo>
                    <a:pt x="447682" y="755380"/>
                  </a:lnTo>
                  <a:lnTo>
                    <a:pt x="461673" y="755380"/>
                  </a:lnTo>
                  <a:lnTo>
                    <a:pt x="475663" y="755380"/>
                  </a:lnTo>
                  <a:lnTo>
                    <a:pt x="489653" y="755380"/>
                  </a:lnTo>
                  <a:lnTo>
                    <a:pt x="503643" y="755380"/>
                  </a:lnTo>
                  <a:lnTo>
                    <a:pt x="517633" y="755380"/>
                  </a:lnTo>
                  <a:lnTo>
                    <a:pt x="531623" y="755380"/>
                  </a:lnTo>
                  <a:lnTo>
                    <a:pt x="545613" y="755380"/>
                  </a:lnTo>
                  <a:lnTo>
                    <a:pt x="559603" y="755380"/>
                  </a:lnTo>
                  <a:lnTo>
                    <a:pt x="573593" y="755380"/>
                  </a:lnTo>
                  <a:lnTo>
                    <a:pt x="587583" y="755380"/>
                  </a:lnTo>
                  <a:lnTo>
                    <a:pt x="601574" y="755380"/>
                  </a:lnTo>
                  <a:lnTo>
                    <a:pt x="615564" y="755380"/>
                  </a:lnTo>
                  <a:lnTo>
                    <a:pt x="629554" y="755380"/>
                  </a:lnTo>
                  <a:lnTo>
                    <a:pt x="643544" y="755380"/>
                  </a:lnTo>
                  <a:lnTo>
                    <a:pt x="657534" y="755380"/>
                  </a:lnTo>
                  <a:lnTo>
                    <a:pt x="671524" y="755380"/>
                  </a:lnTo>
                  <a:lnTo>
                    <a:pt x="685514" y="755380"/>
                  </a:lnTo>
                  <a:lnTo>
                    <a:pt x="699504" y="755380"/>
                  </a:lnTo>
                  <a:lnTo>
                    <a:pt x="713494" y="755380"/>
                  </a:lnTo>
                  <a:lnTo>
                    <a:pt x="727484" y="755380"/>
                  </a:lnTo>
                  <a:lnTo>
                    <a:pt x="741474" y="755380"/>
                  </a:lnTo>
                  <a:lnTo>
                    <a:pt x="755465" y="755380"/>
                  </a:lnTo>
                  <a:lnTo>
                    <a:pt x="769455" y="755380"/>
                  </a:lnTo>
                  <a:lnTo>
                    <a:pt x="783445" y="755380"/>
                  </a:lnTo>
                  <a:lnTo>
                    <a:pt x="797435" y="755380"/>
                  </a:lnTo>
                  <a:lnTo>
                    <a:pt x="811425" y="755380"/>
                  </a:lnTo>
                  <a:lnTo>
                    <a:pt x="825415" y="755380"/>
                  </a:lnTo>
                  <a:lnTo>
                    <a:pt x="839405" y="755380"/>
                  </a:lnTo>
                  <a:lnTo>
                    <a:pt x="853395" y="755380"/>
                  </a:lnTo>
                  <a:lnTo>
                    <a:pt x="867385" y="755380"/>
                  </a:lnTo>
                  <a:lnTo>
                    <a:pt x="881375" y="755380"/>
                  </a:lnTo>
                  <a:lnTo>
                    <a:pt x="895365" y="755380"/>
                  </a:lnTo>
                  <a:lnTo>
                    <a:pt x="909356" y="755380"/>
                  </a:lnTo>
                  <a:lnTo>
                    <a:pt x="923346" y="755380"/>
                  </a:lnTo>
                  <a:lnTo>
                    <a:pt x="937336" y="755380"/>
                  </a:lnTo>
                  <a:lnTo>
                    <a:pt x="951326" y="755380"/>
                  </a:lnTo>
                  <a:lnTo>
                    <a:pt x="965316" y="755380"/>
                  </a:lnTo>
                  <a:lnTo>
                    <a:pt x="979306" y="755380"/>
                  </a:lnTo>
                  <a:lnTo>
                    <a:pt x="993296" y="755380"/>
                  </a:lnTo>
                  <a:lnTo>
                    <a:pt x="1007286" y="755380"/>
                  </a:lnTo>
                  <a:lnTo>
                    <a:pt x="1021276" y="755380"/>
                  </a:lnTo>
                  <a:lnTo>
                    <a:pt x="1035266" y="755380"/>
                  </a:lnTo>
                  <a:lnTo>
                    <a:pt x="1049256" y="755380"/>
                  </a:lnTo>
                  <a:lnTo>
                    <a:pt x="1063247" y="755380"/>
                  </a:lnTo>
                  <a:lnTo>
                    <a:pt x="1077237" y="755380"/>
                  </a:lnTo>
                  <a:lnTo>
                    <a:pt x="1091227" y="755380"/>
                  </a:lnTo>
                  <a:lnTo>
                    <a:pt x="1105217" y="755380"/>
                  </a:lnTo>
                  <a:lnTo>
                    <a:pt x="1119207" y="755380"/>
                  </a:lnTo>
                  <a:lnTo>
                    <a:pt x="1133197" y="755380"/>
                  </a:lnTo>
                  <a:lnTo>
                    <a:pt x="1147187" y="755380"/>
                  </a:lnTo>
                  <a:lnTo>
                    <a:pt x="1161177" y="755380"/>
                  </a:lnTo>
                  <a:lnTo>
                    <a:pt x="1175167" y="755380"/>
                  </a:lnTo>
                  <a:lnTo>
                    <a:pt x="1189157" y="755380"/>
                  </a:lnTo>
                  <a:lnTo>
                    <a:pt x="1203148" y="755380"/>
                  </a:lnTo>
                  <a:lnTo>
                    <a:pt x="1217138" y="755380"/>
                  </a:lnTo>
                  <a:lnTo>
                    <a:pt x="1231128" y="755380"/>
                  </a:lnTo>
                  <a:lnTo>
                    <a:pt x="1245118" y="755380"/>
                  </a:lnTo>
                  <a:lnTo>
                    <a:pt x="1259108" y="755380"/>
                  </a:lnTo>
                  <a:lnTo>
                    <a:pt x="1273098" y="755380"/>
                  </a:lnTo>
                  <a:lnTo>
                    <a:pt x="1287088" y="755380"/>
                  </a:lnTo>
                  <a:lnTo>
                    <a:pt x="1301078" y="755380"/>
                  </a:lnTo>
                  <a:lnTo>
                    <a:pt x="1315068" y="755380"/>
                  </a:lnTo>
                  <a:lnTo>
                    <a:pt x="1329058" y="755380"/>
                  </a:lnTo>
                  <a:lnTo>
                    <a:pt x="1343048" y="755380"/>
                  </a:lnTo>
                  <a:lnTo>
                    <a:pt x="1357039" y="755380"/>
                  </a:lnTo>
                  <a:lnTo>
                    <a:pt x="1371029" y="755380"/>
                  </a:lnTo>
                  <a:lnTo>
                    <a:pt x="1385019" y="755380"/>
                  </a:lnTo>
                  <a:lnTo>
                    <a:pt x="1385019" y="755634"/>
                  </a:lnTo>
                  <a:lnTo>
                    <a:pt x="1399009" y="755678"/>
                  </a:lnTo>
                  <a:lnTo>
                    <a:pt x="1412999" y="755730"/>
                  </a:lnTo>
                  <a:lnTo>
                    <a:pt x="1426989" y="755792"/>
                  </a:lnTo>
                  <a:lnTo>
                    <a:pt x="1440979" y="755864"/>
                  </a:lnTo>
                  <a:lnTo>
                    <a:pt x="1454969" y="755949"/>
                  </a:lnTo>
                  <a:lnTo>
                    <a:pt x="1468959" y="756048"/>
                  </a:lnTo>
                  <a:lnTo>
                    <a:pt x="1482949" y="756165"/>
                  </a:lnTo>
                  <a:lnTo>
                    <a:pt x="1496939" y="756303"/>
                  </a:lnTo>
                  <a:lnTo>
                    <a:pt x="1510930" y="756465"/>
                  </a:lnTo>
                  <a:lnTo>
                    <a:pt x="1524920" y="756655"/>
                  </a:lnTo>
                  <a:lnTo>
                    <a:pt x="1538910" y="756878"/>
                  </a:lnTo>
                  <a:lnTo>
                    <a:pt x="1552900" y="757140"/>
                  </a:lnTo>
                  <a:lnTo>
                    <a:pt x="1566890" y="757447"/>
                  </a:lnTo>
                  <a:lnTo>
                    <a:pt x="1580880" y="757809"/>
                  </a:lnTo>
                  <a:lnTo>
                    <a:pt x="1594870" y="758233"/>
                  </a:lnTo>
                  <a:lnTo>
                    <a:pt x="1608860" y="758731"/>
                  </a:lnTo>
                  <a:lnTo>
                    <a:pt x="1622850" y="759316"/>
                  </a:lnTo>
                  <a:lnTo>
                    <a:pt x="1636840" y="760002"/>
                  </a:lnTo>
                  <a:lnTo>
                    <a:pt x="1650830" y="760807"/>
                  </a:lnTo>
                  <a:lnTo>
                    <a:pt x="1664821" y="761751"/>
                  </a:lnTo>
                  <a:lnTo>
                    <a:pt x="1678811" y="762858"/>
                  </a:lnTo>
                  <a:lnTo>
                    <a:pt x="1692801" y="764154"/>
                  </a:lnTo>
                  <a:lnTo>
                    <a:pt x="1706791" y="765672"/>
                  </a:lnTo>
                  <a:lnTo>
                    <a:pt x="1720781" y="767449"/>
                  </a:lnTo>
                  <a:lnTo>
                    <a:pt x="1734771" y="769526"/>
                  </a:lnTo>
                  <a:lnTo>
                    <a:pt x="1748761" y="771953"/>
                  </a:lnTo>
                  <a:lnTo>
                    <a:pt x="1762751" y="774785"/>
                  </a:lnTo>
                  <a:lnTo>
                    <a:pt x="1776741" y="778087"/>
                  </a:lnTo>
                  <a:lnTo>
                    <a:pt x="1790731" y="781930"/>
                  </a:lnTo>
                  <a:lnTo>
                    <a:pt x="1804722" y="786396"/>
                  </a:lnTo>
                  <a:lnTo>
                    <a:pt x="1818712" y="791575"/>
                  </a:lnTo>
                  <a:lnTo>
                    <a:pt x="1832702" y="797570"/>
                  </a:lnTo>
                  <a:lnTo>
                    <a:pt x="1846692" y="804490"/>
                  </a:lnTo>
                  <a:lnTo>
                    <a:pt x="1860682" y="812454"/>
                  </a:lnTo>
                  <a:lnTo>
                    <a:pt x="1874672" y="821588"/>
                  </a:lnTo>
                  <a:lnTo>
                    <a:pt x="1888662" y="832024"/>
                  </a:lnTo>
                  <a:lnTo>
                    <a:pt x="1902652" y="843893"/>
                  </a:lnTo>
                  <a:lnTo>
                    <a:pt x="1916642" y="857325"/>
                  </a:lnTo>
                  <a:lnTo>
                    <a:pt x="1930632" y="872438"/>
                  </a:lnTo>
                  <a:lnTo>
                    <a:pt x="1944622" y="889332"/>
                  </a:lnTo>
                  <a:lnTo>
                    <a:pt x="1958613" y="908082"/>
                  </a:lnTo>
                  <a:lnTo>
                    <a:pt x="1972603" y="928725"/>
                  </a:lnTo>
                  <a:lnTo>
                    <a:pt x="1986593" y="951252"/>
                  </a:lnTo>
                  <a:lnTo>
                    <a:pt x="2000583" y="975600"/>
                  </a:lnTo>
                  <a:lnTo>
                    <a:pt x="2014573" y="1001644"/>
                  </a:lnTo>
                  <a:lnTo>
                    <a:pt x="2028563" y="1029193"/>
                  </a:lnTo>
                  <a:lnTo>
                    <a:pt x="2042553" y="1057994"/>
                  </a:lnTo>
                  <a:lnTo>
                    <a:pt x="2056543" y="1087736"/>
                  </a:lnTo>
                  <a:lnTo>
                    <a:pt x="2070533" y="1118062"/>
                  </a:lnTo>
                  <a:lnTo>
                    <a:pt x="2084523" y="1148586"/>
                  </a:lnTo>
                  <a:lnTo>
                    <a:pt x="2098513" y="1178913"/>
                  </a:lnTo>
                  <a:lnTo>
                    <a:pt x="2112504" y="1208654"/>
                  </a:lnTo>
                  <a:lnTo>
                    <a:pt x="2126494" y="1237456"/>
                  </a:lnTo>
                  <a:lnTo>
                    <a:pt x="2140484" y="1265005"/>
                  </a:lnTo>
                  <a:lnTo>
                    <a:pt x="2154474" y="1291048"/>
                  </a:lnTo>
                  <a:lnTo>
                    <a:pt x="2168464" y="1315396"/>
                  </a:lnTo>
                  <a:lnTo>
                    <a:pt x="2182454" y="1337923"/>
                  </a:lnTo>
                  <a:lnTo>
                    <a:pt x="2196444" y="1358566"/>
                  </a:lnTo>
                  <a:lnTo>
                    <a:pt x="2210434" y="1377316"/>
                  </a:lnTo>
                  <a:lnTo>
                    <a:pt x="2224424" y="1394210"/>
                  </a:lnTo>
                  <a:lnTo>
                    <a:pt x="2238414" y="1409323"/>
                  </a:lnTo>
                  <a:lnTo>
                    <a:pt x="2252404" y="1422755"/>
                  </a:lnTo>
                  <a:lnTo>
                    <a:pt x="2266395" y="1434625"/>
                  </a:lnTo>
                  <a:lnTo>
                    <a:pt x="2280385" y="1445061"/>
                  </a:lnTo>
                  <a:lnTo>
                    <a:pt x="2294375" y="1454195"/>
                  </a:lnTo>
                  <a:lnTo>
                    <a:pt x="2308365" y="1462159"/>
                  </a:lnTo>
                  <a:lnTo>
                    <a:pt x="2322355" y="1469078"/>
                  </a:lnTo>
                  <a:lnTo>
                    <a:pt x="2336345" y="1475073"/>
                  </a:lnTo>
                  <a:lnTo>
                    <a:pt x="2350335" y="1480253"/>
                  </a:lnTo>
                  <a:lnTo>
                    <a:pt x="2364325" y="1484719"/>
                  </a:lnTo>
                  <a:lnTo>
                    <a:pt x="2378315" y="1488562"/>
                  </a:lnTo>
                  <a:lnTo>
                    <a:pt x="2392305" y="1491863"/>
                  </a:lnTo>
                  <a:lnTo>
                    <a:pt x="2406296" y="1494696"/>
                  </a:lnTo>
                  <a:lnTo>
                    <a:pt x="2420286" y="1497122"/>
                  </a:lnTo>
                  <a:lnTo>
                    <a:pt x="2434276" y="1499200"/>
                  </a:lnTo>
                  <a:lnTo>
                    <a:pt x="2448266" y="1500976"/>
                  </a:lnTo>
                  <a:lnTo>
                    <a:pt x="2462256" y="1502494"/>
                  </a:lnTo>
                  <a:lnTo>
                    <a:pt x="2476246" y="1503791"/>
                  </a:lnTo>
                  <a:lnTo>
                    <a:pt x="2490236" y="1504897"/>
                  </a:lnTo>
                  <a:lnTo>
                    <a:pt x="2504226" y="1505841"/>
                  </a:lnTo>
                  <a:lnTo>
                    <a:pt x="2518216" y="1506646"/>
                  </a:lnTo>
                  <a:lnTo>
                    <a:pt x="2532206" y="1507332"/>
                  </a:lnTo>
                  <a:lnTo>
                    <a:pt x="2546196" y="1507917"/>
                  </a:lnTo>
                  <a:lnTo>
                    <a:pt x="2560187" y="1508415"/>
                  </a:lnTo>
                  <a:lnTo>
                    <a:pt x="2574177" y="1508840"/>
                  </a:lnTo>
                  <a:lnTo>
                    <a:pt x="2588167" y="1509201"/>
                  </a:lnTo>
                  <a:lnTo>
                    <a:pt x="2602157" y="1509509"/>
                  </a:lnTo>
                  <a:lnTo>
                    <a:pt x="2616147" y="1509771"/>
                  </a:lnTo>
                  <a:lnTo>
                    <a:pt x="2630137" y="1509994"/>
                  </a:lnTo>
                  <a:lnTo>
                    <a:pt x="2644127" y="1510184"/>
                  </a:lnTo>
                  <a:lnTo>
                    <a:pt x="2658117" y="1510345"/>
                  </a:lnTo>
                  <a:lnTo>
                    <a:pt x="2672107" y="1510483"/>
                  </a:lnTo>
                  <a:lnTo>
                    <a:pt x="2686097" y="1510600"/>
                  </a:lnTo>
                  <a:lnTo>
                    <a:pt x="2700087" y="1510700"/>
                  </a:lnTo>
                  <a:lnTo>
                    <a:pt x="2714078" y="1510784"/>
                  </a:lnTo>
                  <a:lnTo>
                    <a:pt x="2728068" y="1510857"/>
                  </a:lnTo>
                  <a:lnTo>
                    <a:pt x="2742058" y="1510918"/>
                  </a:lnTo>
                  <a:lnTo>
                    <a:pt x="2756048" y="1510970"/>
                  </a:lnTo>
                  <a:lnTo>
                    <a:pt x="2770038" y="1511015"/>
                  </a:lnTo>
                  <a:lnTo>
                    <a:pt x="2770038" y="1510761"/>
                  </a:lnTo>
                  <a:lnTo>
                    <a:pt x="2784028" y="1510672"/>
                  </a:lnTo>
                  <a:lnTo>
                    <a:pt x="2798018" y="1510568"/>
                  </a:lnTo>
                  <a:lnTo>
                    <a:pt x="2812008" y="1510445"/>
                  </a:lnTo>
                  <a:lnTo>
                    <a:pt x="2825998" y="1510301"/>
                  </a:lnTo>
                  <a:lnTo>
                    <a:pt x="2839988" y="1510131"/>
                  </a:lnTo>
                  <a:lnTo>
                    <a:pt x="2853978" y="1509932"/>
                  </a:lnTo>
                  <a:lnTo>
                    <a:pt x="2867969" y="1509698"/>
                  </a:lnTo>
                  <a:lnTo>
                    <a:pt x="2881959" y="1509423"/>
                  </a:lnTo>
                  <a:lnTo>
                    <a:pt x="2895949" y="1509099"/>
                  </a:lnTo>
                  <a:lnTo>
                    <a:pt x="2909939" y="1508720"/>
                  </a:lnTo>
                  <a:lnTo>
                    <a:pt x="2923929" y="1508273"/>
                  </a:lnTo>
                  <a:lnTo>
                    <a:pt x="2937919" y="1507749"/>
                  </a:lnTo>
                  <a:lnTo>
                    <a:pt x="2951909" y="1507134"/>
                  </a:lnTo>
                  <a:lnTo>
                    <a:pt x="2965899" y="1506411"/>
                  </a:lnTo>
                  <a:lnTo>
                    <a:pt x="2979889" y="1505562"/>
                  </a:lnTo>
                  <a:lnTo>
                    <a:pt x="2993879" y="1504566"/>
                  </a:lnTo>
                  <a:lnTo>
                    <a:pt x="3007870" y="1503396"/>
                  </a:lnTo>
                  <a:lnTo>
                    <a:pt x="3021860" y="1502024"/>
                  </a:lnTo>
                  <a:lnTo>
                    <a:pt x="3035850" y="1500414"/>
                  </a:lnTo>
                  <a:lnTo>
                    <a:pt x="3049840" y="1498526"/>
                  </a:lnTo>
                  <a:lnTo>
                    <a:pt x="3063830" y="1496313"/>
                  </a:lnTo>
                  <a:lnTo>
                    <a:pt x="3077820" y="1493720"/>
                  </a:lnTo>
                  <a:lnTo>
                    <a:pt x="3091810" y="1490684"/>
                  </a:lnTo>
                  <a:lnTo>
                    <a:pt x="3105800" y="1487131"/>
                  </a:lnTo>
                  <a:lnTo>
                    <a:pt x="3119790" y="1482977"/>
                  </a:lnTo>
                  <a:lnTo>
                    <a:pt x="3133780" y="1478123"/>
                  </a:lnTo>
                  <a:lnTo>
                    <a:pt x="3147770" y="1472458"/>
                  </a:lnTo>
                  <a:lnTo>
                    <a:pt x="3161761" y="1465855"/>
                  </a:lnTo>
                  <a:lnTo>
                    <a:pt x="3175751" y="1458169"/>
                  </a:lnTo>
                  <a:lnTo>
                    <a:pt x="3189741" y="1449237"/>
                  </a:lnTo>
                  <a:lnTo>
                    <a:pt x="3203731" y="1438878"/>
                  </a:lnTo>
                  <a:lnTo>
                    <a:pt x="3217721" y="1426889"/>
                  </a:lnTo>
                  <a:lnTo>
                    <a:pt x="3231711" y="1413049"/>
                  </a:lnTo>
                  <a:lnTo>
                    <a:pt x="3245701" y="1397122"/>
                  </a:lnTo>
                  <a:lnTo>
                    <a:pt x="3259691" y="1378853"/>
                  </a:lnTo>
                  <a:lnTo>
                    <a:pt x="3273681" y="1357981"/>
                  </a:lnTo>
                  <a:lnTo>
                    <a:pt x="3287671" y="1334242"/>
                  </a:lnTo>
                  <a:lnTo>
                    <a:pt x="3301661" y="1307378"/>
                  </a:lnTo>
                  <a:lnTo>
                    <a:pt x="3315652" y="1277152"/>
                  </a:lnTo>
                  <a:lnTo>
                    <a:pt x="3329642" y="1243364"/>
                  </a:lnTo>
                  <a:lnTo>
                    <a:pt x="3343632" y="1205864"/>
                  </a:lnTo>
                  <a:lnTo>
                    <a:pt x="3357622" y="1164579"/>
                  </a:lnTo>
                  <a:lnTo>
                    <a:pt x="3371612" y="1119525"/>
                  </a:lnTo>
                  <a:lnTo>
                    <a:pt x="3385602" y="1070829"/>
                  </a:lnTo>
                  <a:lnTo>
                    <a:pt x="3399592" y="1018741"/>
                  </a:lnTo>
                  <a:lnTo>
                    <a:pt x="3413582" y="963643"/>
                  </a:lnTo>
                  <a:lnTo>
                    <a:pt x="3427572" y="906041"/>
                  </a:lnTo>
                  <a:lnTo>
                    <a:pt x="3441562" y="846557"/>
                  </a:lnTo>
                  <a:lnTo>
                    <a:pt x="3455552" y="785905"/>
                  </a:lnTo>
                  <a:lnTo>
                    <a:pt x="3469543" y="724856"/>
                  </a:lnTo>
                  <a:lnTo>
                    <a:pt x="3483533" y="664204"/>
                  </a:lnTo>
                  <a:lnTo>
                    <a:pt x="3497523" y="604720"/>
                  </a:lnTo>
                  <a:lnTo>
                    <a:pt x="3511513" y="547118"/>
                  </a:lnTo>
                  <a:lnTo>
                    <a:pt x="3525503" y="492019"/>
                  </a:lnTo>
                  <a:lnTo>
                    <a:pt x="3539493" y="439932"/>
                  </a:lnTo>
                  <a:lnTo>
                    <a:pt x="3553483" y="391236"/>
                  </a:lnTo>
                  <a:lnTo>
                    <a:pt x="3567473" y="346182"/>
                  </a:lnTo>
                  <a:lnTo>
                    <a:pt x="3581463" y="304896"/>
                  </a:lnTo>
                  <a:lnTo>
                    <a:pt x="3595453" y="267397"/>
                  </a:lnTo>
                  <a:lnTo>
                    <a:pt x="3609444" y="233608"/>
                  </a:lnTo>
                  <a:lnTo>
                    <a:pt x="3623434" y="203383"/>
                  </a:lnTo>
                  <a:lnTo>
                    <a:pt x="3637424" y="176519"/>
                  </a:lnTo>
                  <a:lnTo>
                    <a:pt x="3651414" y="152779"/>
                  </a:lnTo>
                  <a:lnTo>
                    <a:pt x="3665404" y="131908"/>
                  </a:lnTo>
                  <a:lnTo>
                    <a:pt x="3679394" y="113639"/>
                  </a:lnTo>
                  <a:lnTo>
                    <a:pt x="3693384" y="97711"/>
                  </a:lnTo>
                  <a:lnTo>
                    <a:pt x="3707374" y="83872"/>
                  </a:lnTo>
                  <a:lnTo>
                    <a:pt x="3721364" y="71883"/>
                  </a:lnTo>
                  <a:lnTo>
                    <a:pt x="3735354" y="61523"/>
                  </a:lnTo>
                  <a:lnTo>
                    <a:pt x="3749344" y="52591"/>
                  </a:lnTo>
                  <a:lnTo>
                    <a:pt x="3763335" y="44905"/>
                  </a:lnTo>
                  <a:lnTo>
                    <a:pt x="3777325" y="38302"/>
                  </a:lnTo>
                  <a:lnTo>
                    <a:pt x="3791315" y="32638"/>
                  </a:lnTo>
                  <a:lnTo>
                    <a:pt x="3805305" y="27784"/>
                  </a:lnTo>
                  <a:lnTo>
                    <a:pt x="3819295" y="23629"/>
                  </a:lnTo>
                  <a:lnTo>
                    <a:pt x="3833285" y="20076"/>
                  </a:lnTo>
                  <a:lnTo>
                    <a:pt x="3847275" y="17040"/>
                  </a:lnTo>
                  <a:lnTo>
                    <a:pt x="3861265" y="14447"/>
                  </a:lnTo>
                  <a:lnTo>
                    <a:pt x="3875255" y="12234"/>
                  </a:lnTo>
                  <a:lnTo>
                    <a:pt x="3889245" y="10347"/>
                  </a:lnTo>
                  <a:lnTo>
                    <a:pt x="3903235" y="8737"/>
                  </a:lnTo>
                  <a:lnTo>
                    <a:pt x="3917226" y="7364"/>
                  </a:lnTo>
                  <a:lnTo>
                    <a:pt x="3931216" y="6195"/>
                  </a:lnTo>
                  <a:lnTo>
                    <a:pt x="3945206" y="5198"/>
                  </a:lnTo>
                  <a:lnTo>
                    <a:pt x="3959196" y="4350"/>
                  </a:lnTo>
                  <a:lnTo>
                    <a:pt x="3973186" y="3627"/>
                  </a:lnTo>
                  <a:lnTo>
                    <a:pt x="3987176" y="3011"/>
                  </a:lnTo>
                  <a:lnTo>
                    <a:pt x="4001166" y="2487"/>
                  </a:lnTo>
                  <a:lnTo>
                    <a:pt x="4015156" y="2041"/>
                  </a:lnTo>
                  <a:lnTo>
                    <a:pt x="4029146" y="1661"/>
                  </a:lnTo>
                  <a:lnTo>
                    <a:pt x="4043136" y="1338"/>
                  </a:lnTo>
                  <a:lnTo>
                    <a:pt x="4057126" y="1063"/>
                  </a:lnTo>
                  <a:lnTo>
                    <a:pt x="4071117" y="829"/>
                  </a:lnTo>
                  <a:lnTo>
                    <a:pt x="4085107" y="629"/>
                  </a:lnTo>
                  <a:lnTo>
                    <a:pt x="4099097" y="460"/>
                  </a:lnTo>
                  <a:lnTo>
                    <a:pt x="4113087" y="316"/>
                  </a:lnTo>
                  <a:lnTo>
                    <a:pt x="4127077" y="193"/>
                  </a:lnTo>
                  <a:lnTo>
                    <a:pt x="4141067" y="88"/>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411357"/>
              <a:ext cx="4155057" cy="1511775"/>
            </a:xfrm>
            <a:custGeom>
              <a:avLst/>
              <a:pathLst>
                <a:path w="4155057" h="151177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06"/>
                  </a:lnTo>
                  <a:lnTo>
                    <a:pt x="1399009" y="595"/>
                  </a:lnTo>
                  <a:lnTo>
                    <a:pt x="1412999" y="700"/>
                  </a:lnTo>
                  <a:lnTo>
                    <a:pt x="1426989" y="823"/>
                  </a:lnTo>
                  <a:lnTo>
                    <a:pt x="1440979" y="967"/>
                  </a:lnTo>
                  <a:lnTo>
                    <a:pt x="1454969" y="1136"/>
                  </a:lnTo>
                  <a:lnTo>
                    <a:pt x="1468959" y="1336"/>
                  </a:lnTo>
                  <a:lnTo>
                    <a:pt x="1482949" y="1570"/>
                  </a:lnTo>
                  <a:lnTo>
                    <a:pt x="1496939" y="1845"/>
                  </a:lnTo>
                  <a:lnTo>
                    <a:pt x="1510930" y="2168"/>
                  </a:lnTo>
                  <a:lnTo>
                    <a:pt x="1524920" y="2548"/>
                  </a:lnTo>
                  <a:lnTo>
                    <a:pt x="1538910" y="2994"/>
                  </a:lnTo>
                  <a:lnTo>
                    <a:pt x="1552900" y="3518"/>
                  </a:lnTo>
                  <a:lnTo>
                    <a:pt x="1566890" y="4134"/>
                  </a:lnTo>
                  <a:lnTo>
                    <a:pt x="1580880" y="4857"/>
                  </a:lnTo>
                  <a:lnTo>
                    <a:pt x="1594870" y="5705"/>
                  </a:lnTo>
                  <a:lnTo>
                    <a:pt x="1608860" y="6702"/>
                  </a:lnTo>
                  <a:lnTo>
                    <a:pt x="1622850" y="7871"/>
                  </a:lnTo>
                  <a:lnTo>
                    <a:pt x="1636840" y="9244"/>
                  </a:lnTo>
                  <a:lnTo>
                    <a:pt x="1650830" y="10854"/>
                  </a:lnTo>
                  <a:lnTo>
                    <a:pt x="1664821" y="12741"/>
                  </a:lnTo>
                  <a:lnTo>
                    <a:pt x="1678811" y="14954"/>
                  </a:lnTo>
                  <a:lnTo>
                    <a:pt x="1692801" y="17547"/>
                  </a:lnTo>
                  <a:lnTo>
                    <a:pt x="1706791" y="20583"/>
                  </a:lnTo>
                  <a:lnTo>
                    <a:pt x="1720781" y="24136"/>
                  </a:lnTo>
                  <a:lnTo>
                    <a:pt x="1734771" y="28291"/>
                  </a:lnTo>
                  <a:lnTo>
                    <a:pt x="1748761" y="33144"/>
                  </a:lnTo>
                  <a:lnTo>
                    <a:pt x="1762751" y="38809"/>
                  </a:lnTo>
                  <a:lnTo>
                    <a:pt x="1776741" y="45412"/>
                  </a:lnTo>
                  <a:lnTo>
                    <a:pt x="1790731" y="53098"/>
                  </a:lnTo>
                  <a:lnTo>
                    <a:pt x="1804722" y="62030"/>
                  </a:lnTo>
                  <a:lnTo>
                    <a:pt x="1818712" y="72390"/>
                  </a:lnTo>
                  <a:lnTo>
                    <a:pt x="1832702" y="84379"/>
                  </a:lnTo>
                  <a:lnTo>
                    <a:pt x="1846692" y="98218"/>
                  </a:lnTo>
                  <a:lnTo>
                    <a:pt x="1860682" y="114146"/>
                  </a:lnTo>
                  <a:lnTo>
                    <a:pt x="1874672" y="132415"/>
                  </a:lnTo>
                  <a:lnTo>
                    <a:pt x="1888662" y="153286"/>
                  </a:lnTo>
                  <a:lnTo>
                    <a:pt x="1902652" y="177026"/>
                  </a:lnTo>
                  <a:lnTo>
                    <a:pt x="1916642" y="203890"/>
                  </a:lnTo>
                  <a:lnTo>
                    <a:pt x="1930632" y="234115"/>
                  </a:lnTo>
                  <a:lnTo>
                    <a:pt x="1944622" y="267904"/>
                  </a:lnTo>
                  <a:lnTo>
                    <a:pt x="1958613" y="305403"/>
                  </a:lnTo>
                  <a:lnTo>
                    <a:pt x="1972603" y="346689"/>
                  </a:lnTo>
                  <a:lnTo>
                    <a:pt x="1986593" y="391743"/>
                  </a:lnTo>
                  <a:lnTo>
                    <a:pt x="2000583" y="440439"/>
                  </a:lnTo>
                  <a:lnTo>
                    <a:pt x="2014573" y="492526"/>
                  </a:lnTo>
                  <a:lnTo>
                    <a:pt x="2028563" y="547625"/>
                  </a:lnTo>
                  <a:lnTo>
                    <a:pt x="2042553" y="605227"/>
                  </a:lnTo>
                  <a:lnTo>
                    <a:pt x="2056543" y="664711"/>
                  </a:lnTo>
                  <a:lnTo>
                    <a:pt x="2070533" y="725363"/>
                  </a:lnTo>
                  <a:lnTo>
                    <a:pt x="2084523" y="786412"/>
                  </a:lnTo>
                  <a:lnTo>
                    <a:pt x="2098513" y="847064"/>
                  </a:lnTo>
                  <a:lnTo>
                    <a:pt x="2112504" y="906548"/>
                  </a:lnTo>
                  <a:lnTo>
                    <a:pt x="2126494" y="964150"/>
                  </a:lnTo>
                  <a:lnTo>
                    <a:pt x="2140484" y="1019248"/>
                  </a:lnTo>
                  <a:lnTo>
                    <a:pt x="2154474" y="1071336"/>
                  </a:lnTo>
                  <a:lnTo>
                    <a:pt x="2168464" y="1120031"/>
                  </a:lnTo>
                  <a:lnTo>
                    <a:pt x="2182454" y="1165086"/>
                  </a:lnTo>
                  <a:lnTo>
                    <a:pt x="2196444" y="1206371"/>
                  </a:lnTo>
                  <a:lnTo>
                    <a:pt x="2210434" y="1243871"/>
                  </a:lnTo>
                  <a:lnTo>
                    <a:pt x="2224424" y="1277659"/>
                  </a:lnTo>
                  <a:lnTo>
                    <a:pt x="2238414" y="1307885"/>
                  </a:lnTo>
                  <a:lnTo>
                    <a:pt x="2252404" y="1334749"/>
                  </a:lnTo>
                  <a:lnTo>
                    <a:pt x="2266395" y="1358488"/>
                  </a:lnTo>
                  <a:lnTo>
                    <a:pt x="2280385" y="1379360"/>
                  </a:lnTo>
                  <a:lnTo>
                    <a:pt x="2294375" y="1397629"/>
                  </a:lnTo>
                  <a:lnTo>
                    <a:pt x="2308365" y="1413556"/>
                  </a:lnTo>
                  <a:lnTo>
                    <a:pt x="2322355" y="1427396"/>
                  </a:lnTo>
                  <a:lnTo>
                    <a:pt x="2336345" y="1439385"/>
                  </a:lnTo>
                  <a:lnTo>
                    <a:pt x="2350335" y="1449744"/>
                  </a:lnTo>
                  <a:lnTo>
                    <a:pt x="2364325" y="1458676"/>
                  </a:lnTo>
                  <a:lnTo>
                    <a:pt x="2378315" y="1466362"/>
                  </a:lnTo>
                  <a:lnTo>
                    <a:pt x="2392305" y="1472965"/>
                  </a:lnTo>
                  <a:lnTo>
                    <a:pt x="2406296" y="1478630"/>
                  </a:lnTo>
                  <a:lnTo>
                    <a:pt x="2420286" y="1483484"/>
                  </a:lnTo>
                  <a:lnTo>
                    <a:pt x="2434276" y="1487638"/>
                  </a:lnTo>
                  <a:lnTo>
                    <a:pt x="2448266" y="1491191"/>
                  </a:lnTo>
                  <a:lnTo>
                    <a:pt x="2462256" y="1494227"/>
                  </a:lnTo>
                  <a:lnTo>
                    <a:pt x="2476246" y="1496820"/>
                  </a:lnTo>
                  <a:lnTo>
                    <a:pt x="2490236" y="1499033"/>
                  </a:lnTo>
                  <a:lnTo>
                    <a:pt x="2504226" y="1500921"/>
                  </a:lnTo>
                  <a:lnTo>
                    <a:pt x="2518216" y="1502531"/>
                  </a:lnTo>
                  <a:lnTo>
                    <a:pt x="2532206" y="1503903"/>
                  </a:lnTo>
                  <a:lnTo>
                    <a:pt x="2546196" y="1505073"/>
                  </a:lnTo>
                  <a:lnTo>
                    <a:pt x="2560187" y="1506069"/>
                  </a:lnTo>
                  <a:lnTo>
                    <a:pt x="2574177" y="1506918"/>
                  </a:lnTo>
                  <a:lnTo>
                    <a:pt x="2588167" y="1507641"/>
                  </a:lnTo>
                  <a:lnTo>
                    <a:pt x="2602157" y="1508256"/>
                  </a:lnTo>
                  <a:lnTo>
                    <a:pt x="2616147" y="1508780"/>
                  </a:lnTo>
                  <a:lnTo>
                    <a:pt x="2630137" y="1509227"/>
                  </a:lnTo>
                  <a:lnTo>
                    <a:pt x="2644127" y="1509606"/>
                  </a:lnTo>
                  <a:lnTo>
                    <a:pt x="2658117" y="1509930"/>
                  </a:lnTo>
                  <a:lnTo>
                    <a:pt x="2672107" y="1510205"/>
                  </a:lnTo>
                  <a:lnTo>
                    <a:pt x="2686097" y="1510439"/>
                  </a:lnTo>
                  <a:lnTo>
                    <a:pt x="2700087" y="1510638"/>
                  </a:lnTo>
                  <a:lnTo>
                    <a:pt x="2714078" y="1510808"/>
                  </a:lnTo>
                  <a:lnTo>
                    <a:pt x="2728068" y="1510952"/>
                  </a:lnTo>
                  <a:lnTo>
                    <a:pt x="2742058" y="1511075"/>
                  </a:lnTo>
                  <a:lnTo>
                    <a:pt x="2756048" y="1511179"/>
                  </a:lnTo>
                  <a:lnTo>
                    <a:pt x="2770038" y="1511268"/>
                  </a:lnTo>
                  <a:lnTo>
                    <a:pt x="2770038" y="1511775"/>
                  </a:lnTo>
                  <a:lnTo>
                    <a:pt x="2784028" y="1511775"/>
                  </a:lnTo>
                  <a:lnTo>
                    <a:pt x="2798018" y="1511775"/>
                  </a:lnTo>
                  <a:lnTo>
                    <a:pt x="2812008" y="1511775"/>
                  </a:lnTo>
                  <a:lnTo>
                    <a:pt x="2825998" y="1511775"/>
                  </a:lnTo>
                  <a:lnTo>
                    <a:pt x="2839988" y="1511775"/>
                  </a:lnTo>
                  <a:lnTo>
                    <a:pt x="2853978" y="1511775"/>
                  </a:lnTo>
                  <a:lnTo>
                    <a:pt x="2867969" y="1511775"/>
                  </a:lnTo>
                  <a:lnTo>
                    <a:pt x="2881959" y="1511775"/>
                  </a:lnTo>
                  <a:lnTo>
                    <a:pt x="2895949" y="1511775"/>
                  </a:lnTo>
                  <a:lnTo>
                    <a:pt x="2909939" y="1511775"/>
                  </a:lnTo>
                  <a:lnTo>
                    <a:pt x="2923929" y="1511775"/>
                  </a:lnTo>
                  <a:lnTo>
                    <a:pt x="2937919" y="1511775"/>
                  </a:lnTo>
                  <a:lnTo>
                    <a:pt x="2951909" y="1511775"/>
                  </a:lnTo>
                  <a:lnTo>
                    <a:pt x="2965899" y="1511775"/>
                  </a:lnTo>
                  <a:lnTo>
                    <a:pt x="2979889" y="1511775"/>
                  </a:lnTo>
                  <a:lnTo>
                    <a:pt x="2993879" y="1511775"/>
                  </a:lnTo>
                  <a:lnTo>
                    <a:pt x="3007870" y="1511775"/>
                  </a:lnTo>
                  <a:lnTo>
                    <a:pt x="3021860" y="1511775"/>
                  </a:lnTo>
                  <a:lnTo>
                    <a:pt x="3035850" y="1511775"/>
                  </a:lnTo>
                  <a:lnTo>
                    <a:pt x="3049840" y="1511775"/>
                  </a:lnTo>
                  <a:lnTo>
                    <a:pt x="3063830" y="1511775"/>
                  </a:lnTo>
                  <a:lnTo>
                    <a:pt x="3077820" y="1511775"/>
                  </a:lnTo>
                  <a:lnTo>
                    <a:pt x="3091810" y="1511775"/>
                  </a:lnTo>
                  <a:lnTo>
                    <a:pt x="3105800" y="1511775"/>
                  </a:lnTo>
                  <a:lnTo>
                    <a:pt x="3119790" y="1511775"/>
                  </a:lnTo>
                  <a:lnTo>
                    <a:pt x="3133780" y="1511775"/>
                  </a:lnTo>
                  <a:lnTo>
                    <a:pt x="3147770" y="1511775"/>
                  </a:lnTo>
                  <a:lnTo>
                    <a:pt x="3161761" y="1511775"/>
                  </a:lnTo>
                  <a:lnTo>
                    <a:pt x="3175751" y="1511775"/>
                  </a:lnTo>
                  <a:lnTo>
                    <a:pt x="3189741" y="1511775"/>
                  </a:lnTo>
                  <a:lnTo>
                    <a:pt x="3203731" y="1511775"/>
                  </a:lnTo>
                  <a:lnTo>
                    <a:pt x="3217721" y="1511775"/>
                  </a:lnTo>
                  <a:lnTo>
                    <a:pt x="3231711" y="1511775"/>
                  </a:lnTo>
                  <a:lnTo>
                    <a:pt x="3245701" y="1511775"/>
                  </a:lnTo>
                  <a:lnTo>
                    <a:pt x="3259691" y="1511775"/>
                  </a:lnTo>
                  <a:lnTo>
                    <a:pt x="3273681" y="1511775"/>
                  </a:lnTo>
                  <a:lnTo>
                    <a:pt x="3287671" y="1511775"/>
                  </a:lnTo>
                  <a:lnTo>
                    <a:pt x="3301661" y="1511775"/>
                  </a:lnTo>
                  <a:lnTo>
                    <a:pt x="3315652" y="1511775"/>
                  </a:lnTo>
                  <a:lnTo>
                    <a:pt x="3329642" y="1511775"/>
                  </a:lnTo>
                  <a:lnTo>
                    <a:pt x="3343632" y="1511775"/>
                  </a:lnTo>
                  <a:lnTo>
                    <a:pt x="3357622" y="1511775"/>
                  </a:lnTo>
                  <a:lnTo>
                    <a:pt x="3371612" y="1511775"/>
                  </a:lnTo>
                  <a:lnTo>
                    <a:pt x="3385602" y="1511775"/>
                  </a:lnTo>
                  <a:lnTo>
                    <a:pt x="3399592" y="1511775"/>
                  </a:lnTo>
                  <a:lnTo>
                    <a:pt x="3413582" y="1511775"/>
                  </a:lnTo>
                  <a:lnTo>
                    <a:pt x="3427572" y="1511775"/>
                  </a:lnTo>
                  <a:lnTo>
                    <a:pt x="3441562" y="1511775"/>
                  </a:lnTo>
                  <a:lnTo>
                    <a:pt x="3455552" y="1511775"/>
                  </a:lnTo>
                  <a:lnTo>
                    <a:pt x="3469543" y="1511775"/>
                  </a:lnTo>
                  <a:lnTo>
                    <a:pt x="3483533" y="1511775"/>
                  </a:lnTo>
                  <a:lnTo>
                    <a:pt x="3497523" y="1511775"/>
                  </a:lnTo>
                  <a:lnTo>
                    <a:pt x="3511513" y="1511775"/>
                  </a:lnTo>
                  <a:lnTo>
                    <a:pt x="3525503" y="1511775"/>
                  </a:lnTo>
                  <a:lnTo>
                    <a:pt x="3539493" y="1511775"/>
                  </a:lnTo>
                  <a:lnTo>
                    <a:pt x="3553483" y="1511775"/>
                  </a:lnTo>
                  <a:lnTo>
                    <a:pt x="3567473" y="1511775"/>
                  </a:lnTo>
                  <a:lnTo>
                    <a:pt x="3581463" y="1511775"/>
                  </a:lnTo>
                  <a:lnTo>
                    <a:pt x="3595453" y="1511775"/>
                  </a:lnTo>
                  <a:lnTo>
                    <a:pt x="3609444" y="1511775"/>
                  </a:lnTo>
                  <a:lnTo>
                    <a:pt x="3623434" y="1511775"/>
                  </a:lnTo>
                  <a:lnTo>
                    <a:pt x="3637424" y="1511775"/>
                  </a:lnTo>
                  <a:lnTo>
                    <a:pt x="3651414" y="1511775"/>
                  </a:lnTo>
                  <a:lnTo>
                    <a:pt x="3665404" y="1511775"/>
                  </a:lnTo>
                  <a:lnTo>
                    <a:pt x="3679394" y="1511775"/>
                  </a:lnTo>
                  <a:lnTo>
                    <a:pt x="3693384" y="1511775"/>
                  </a:lnTo>
                  <a:lnTo>
                    <a:pt x="3707374" y="1511775"/>
                  </a:lnTo>
                  <a:lnTo>
                    <a:pt x="3721364" y="1511775"/>
                  </a:lnTo>
                  <a:lnTo>
                    <a:pt x="3735354" y="1511775"/>
                  </a:lnTo>
                  <a:lnTo>
                    <a:pt x="3749344" y="1511775"/>
                  </a:lnTo>
                  <a:lnTo>
                    <a:pt x="3763335" y="1511775"/>
                  </a:lnTo>
                  <a:lnTo>
                    <a:pt x="3777325" y="1511775"/>
                  </a:lnTo>
                  <a:lnTo>
                    <a:pt x="3791315" y="1511775"/>
                  </a:lnTo>
                  <a:lnTo>
                    <a:pt x="3805305" y="1511775"/>
                  </a:lnTo>
                  <a:lnTo>
                    <a:pt x="3819295" y="1511775"/>
                  </a:lnTo>
                  <a:lnTo>
                    <a:pt x="3833285" y="1511775"/>
                  </a:lnTo>
                  <a:lnTo>
                    <a:pt x="3847275" y="1511775"/>
                  </a:lnTo>
                  <a:lnTo>
                    <a:pt x="3861265" y="1511775"/>
                  </a:lnTo>
                  <a:lnTo>
                    <a:pt x="3875255" y="1511775"/>
                  </a:lnTo>
                  <a:lnTo>
                    <a:pt x="3889245" y="1511775"/>
                  </a:lnTo>
                  <a:lnTo>
                    <a:pt x="3903235" y="1511775"/>
                  </a:lnTo>
                  <a:lnTo>
                    <a:pt x="3917226" y="1511775"/>
                  </a:lnTo>
                  <a:lnTo>
                    <a:pt x="3931216" y="1511775"/>
                  </a:lnTo>
                  <a:lnTo>
                    <a:pt x="3945206" y="1511775"/>
                  </a:lnTo>
                  <a:lnTo>
                    <a:pt x="3959196" y="1511775"/>
                  </a:lnTo>
                  <a:lnTo>
                    <a:pt x="3973186" y="1511775"/>
                  </a:lnTo>
                  <a:lnTo>
                    <a:pt x="3987176" y="1511775"/>
                  </a:lnTo>
                  <a:lnTo>
                    <a:pt x="4001166" y="1511775"/>
                  </a:lnTo>
                  <a:lnTo>
                    <a:pt x="4015156" y="1511775"/>
                  </a:lnTo>
                  <a:lnTo>
                    <a:pt x="4029146" y="1511775"/>
                  </a:lnTo>
                  <a:lnTo>
                    <a:pt x="4043136" y="1511775"/>
                  </a:lnTo>
                  <a:lnTo>
                    <a:pt x="4057126" y="1511775"/>
                  </a:lnTo>
                  <a:lnTo>
                    <a:pt x="4071117" y="1511775"/>
                  </a:lnTo>
                  <a:lnTo>
                    <a:pt x="4085107" y="1511775"/>
                  </a:lnTo>
                  <a:lnTo>
                    <a:pt x="4099097" y="1511775"/>
                  </a:lnTo>
                  <a:lnTo>
                    <a:pt x="4113087" y="1511775"/>
                  </a:lnTo>
                  <a:lnTo>
                    <a:pt x="4127077" y="1511775"/>
                  </a:lnTo>
                  <a:lnTo>
                    <a:pt x="4141067" y="1511775"/>
                  </a:lnTo>
                  <a:lnTo>
                    <a:pt x="4155057" y="1511775"/>
                  </a:lnTo>
                </a:path>
              </a:pathLst>
            </a:custGeom>
            <a:ln w="40651" cap="flat">
              <a:solidFill>
                <a:srgbClr val="D3D3D3">
                  <a:alpha val="100000"/>
                </a:srgbClr>
              </a:solidFill>
              <a:prstDash val="solid"/>
              <a:round/>
            </a:ln>
          </p:spPr>
          <p:txBody>
            <a:bodyPr/>
            <a:lstStyle/>
            <a:p/>
          </p:txBody>
        </p:sp>
        <p:sp>
          <p:nvSpPr>
            <p:cNvPr id="34" name="pl34"/>
            <p:cNvSpPr/>
            <p:nvPr/>
          </p:nvSpPr>
          <p:spPr>
            <a:xfrm>
              <a:off x="2737948" y="5183030"/>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35" name="pl35"/>
            <p:cNvSpPr/>
            <p:nvPr/>
          </p:nvSpPr>
          <p:spPr>
            <a:xfrm>
              <a:off x="2737948" y="2663489"/>
              <a:ext cx="4155057" cy="755465"/>
            </a:xfrm>
            <a:custGeom>
              <a:avLst/>
              <a:pathLst>
                <a:path w="4155057" h="755465">
                  <a:moveTo>
                    <a:pt x="0" y="755465"/>
                  </a:moveTo>
                  <a:lnTo>
                    <a:pt x="13990" y="755420"/>
                  </a:lnTo>
                  <a:lnTo>
                    <a:pt x="27980" y="755368"/>
                  </a:lnTo>
                  <a:lnTo>
                    <a:pt x="41970" y="755307"/>
                  </a:lnTo>
                  <a:lnTo>
                    <a:pt x="55960" y="755235"/>
                  </a:lnTo>
                  <a:lnTo>
                    <a:pt x="69950" y="755150"/>
                  </a:lnTo>
                  <a:lnTo>
                    <a:pt x="83940" y="755050"/>
                  </a:lnTo>
                  <a:lnTo>
                    <a:pt x="97930" y="754933"/>
                  </a:lnTo>
                  <a:lnTo>
                    <a:pt x="111920" y="754796"/>
                  </a:lnTo>
                  <a:lnTo>
                    <a:pt x="125910" y="754634"/>
                  </a:lnTo>
                  <a:lnTo>
                    <a:pt x="139900" y="754444"/>
                  </a:lnTo>
                  <a:lnTo>
                    <a:pt x="153891" y="754221"/>
                  </a:lnTo>
                  <a:lnTo>
                    <a:pt x="167881" y="753959"/>
                  </a:lnTo>
                  <a:lnTo>
                    <a:pt x="181871" y="753651"/>
                  </a:lnTo>
                  <a:lnTo>
                    <a:pt x="195861" y="753290"/>
                  </a:lnTo>
                  <a:lnTo>
                    <a:pt x="209851" y="752865"/>
                  </a:lnTo>
                  <a:lnTo>
                    <a:pt x="223841" y="752367"/>
                  </a:lnTo>
                  <a:lnTo>
                    <a:pt x="237831" y="751782"/>
                  </a:lnTo>
                  <a:lnTo>
                    <a:pt x="251821" y="751096"/>
                  </a:lnTo>
                  <a:lnTo>
                    <a:pt x="265811" y="750291"/>
                  </a:lnTo>
                  <a:lnTo>
                    <a:pt x="279801" y="749347"/>
                  </a:lnTo>
                  <a:lnTo>
                    <a:pt x="293791" y="748241"/>
                  </a:lnTo>
                  <a:lnTo>
                    <a:pt x="307782" y="746944"/>
                  </a:lnTo>
                  <a:lnTo>
                    <a:pt x="321772" y="745426"/>
                  </a:lnTo>
                  <a:lnTo>
                    <a:pt x="335762" y="743650"/>
                  </a:lnTo>
                  <a:lnTo>
                    <a:pt x="349752" y="741573"/>
                  </a:lnTo>
                  <a:lnTo>
                    <a:pt x="363742" y="739146"/>
                  </a:lnTo>
                  <a:lnTo>
                    <a:pt x="377732" y="736313"/>
                  </a:lnTo>
                  <a:lnTo>
                    <a:pt x="391722" y="733012"/>
                  </a:lnTo>
                  <a:lnTo>
                    <a:pt x="405712" y="729169"/>
                  </a:lnTo>
                  <a:lnTo>
                    <a:pt x="419702" y="724703"/>
                  </a:lnTo>
                  <a:lnTo>
                    <a:pt x="433692" y="719523"/>
                  </a:lnTo>
                  <a:lnTo>
                    <a:pt x="447682" y="713529"/>
                  </a:lnTo>
                  <a:lnTo>
                    <a:pt x="461673" y="706609"/>
                  </a:lnTo>
                  <a:lnTo>
                    <a:pt x="475663" y="698645"/>
                  </a:lnTo>
                  <a:lnTo>
                    <a:pt x="489653" y="689511"/>
                  </a:lnTo>
                  <a:lnTo>
                    <a:pt x="503643" y="679075"/>
                  </a:lnTo>
                  <a:lnTo>
                    <a:pt x="517633" y="667205"/>
                  </a:lnTo>
                  <a:lnTo>
                    <a:pt x="531623" y="653773"/>
                  </a:lnTo>
                  <a:lnTo>
                    <a:pt x="545613" y="638660"/>
                  </a:lnTo>
                  <a:lnTo>
                    <a:pt x="559603" y="621766"/>
                  </a:lnTo>
                  <a:lnTo>
                    <a:pt x="573593" y="603016"/>
                  </a:lnTo>
                  <a:lnTo>
                    <a:pt x="587583" y="582374"/>
                  </a:lnTo>
                  <a:lnTo>
                    <a:pt x="601574" y="559846"/>
                  </a:lnTo>
                  <a:lnTo>
                    <a:pt x="615564" y="535499"/>
                  </a:lnTo>
                  <a:lnTo>
                    <a:pt x="629554" y="509455"/>
                  </a:lnTo>
                  <a:lnTo>
                    <a:pt x="643544" y="481906"/>
                  </a:lnTo>
                  <a:lnTo>
                    <a:pt x="657534" y="453105"/>
                  </a:lnTo>
                  <a:lnTo>
                    <a:pt x="671524" y="423363"/>
                  </a:lnTo>
                  <a:lnTo>
                    <a:pt x="685514" y="393037"/>
                  </a:lnTo>
                  <a:lnTo>
                    <a:pt x="699504" y="362512"/>
                  </a:lnTo>
                  <a:lnTo>
                    <a:pt x="713494" y="332186"/>
                  </a:lnTo>
                  <a:lnTo>
                    <a:pt x="727484" y="302444"/>
                  </a:lnTo>
                  <a:lnTo>
                    <a:pt x="741474" y="273643"/>
                  </a:lnTo>
                  <a:lnTo>
                    <a:pt x="755465" y="246094"/>
                  </a:lnTo>
                  <a:lnTo>
                    <a:pt x="769455" y="220050"/>
                  </a:lnTo>
                  <a:lnTo>
                    <a:pt x="783445" y="195702"/>
                  </a:lnTo>
                  <a:lnTo>
                    <a:pt x="797435" y="173175"/>
                  </a:lnTo>
                  <a:lnTo>
                    <a:pt x="811425" y="152532"/>
                  </a:lnTo>
                  <a:lnTo>
                    <a:pt x="825415" y="133783"/>
                  </a:lnTo>
                  <a:lnTo>
                    <a:pt x="839405" y="116888"/>
                  </a:lnTo>
                  <a:lnTo>
                    <a:pt x="853395" y="101776"/>
                  </a:lnTo>
                  <a:lnTo>
                    <a:pt x="867385" y="88344"/>
                  </a:lnTo>
                  <a:lnTo>
                    <a:pt x="881375" y="76474"/>
                  </a:lnTo>
                  <a:lnTo>
                    <a:pt x="895365" y="66038"/>
                  </a:lnTo>
                  <a:lnTo>
                    <a:pt x="909356" y="56904"/>
                  </a:lnTo>
                  <a:lnTo>
                    <a:pt x="923346" y="48940"/>
                  </a:lnTo>
                  <a:lnTo>
                    <a:pt x="937336" y="42020"/>
                  </a:lnTo>
                  <a:lnTo>
                    <a:pt x="951326" y="36026"/>
                  </a:lnTo>
                  <a:lnTo>
                    <a:pt x="965316" y="30846"/>
                  </a:lnTo>
                  <a:lnTo>
                    <a:pt x="979306" y="26380"/>
                  </a:lnTo>
                  <a:lnTo>
                    <a:pt x="993296" y="22537"/>
                  </a:lnTo>
                  <a:lnTo>
                    <a:pt x="1007286" y="19235"/>
                  </a:lnTo>
                  <a:lnTo>
                    <a:pt x="1021276" y="16403"/>
                  </a:lnTo>
                  <a:lnTo>
                    <a:pt x="1035266" y="13976"/>
                  </a:lnTo>
                  <a:lnTo>
                    <a:pt x="1049256" y="11899"/>
                  </a:lnTo>
                  <a:lnTo>
                    <a:pt x="1063247" y="10122"/>
                  </a:lnTo>
                  <a:lnTo>
                    <a:pt x="1077237" y="8604"/>
                  </a:lnTo>
                  <a:lnTo>
                    <a:pt x="1091227" y="7308"/>
                  </a:lnTo>
                  <a:lnTo>
                    <a:pt x="1105217" y="6201"/>
                  </a:lnTo>
                  <a:lnTo>
                    <a:pt x="1119207" y="5258"/>
                  </a:lnTo>
                  <a:lnTo>
                    <a:pt x="1133197" y="4453"/>
                  </a:lnTo>
                  <a:lnTo>
                    <a:pt x="1147187" y="3766"/>
                  </a:lnTo>
                  <a:lnTo>
                    <a:pt x="1161177" y="3182"/>
                  </a:lnTo>
                  <a:lnTo>
                    <a:pt x="1175167" y="2683"/>
                  </a:lnTo>
                  <a:lnTo>
                    <a:pt x="1189157" y="2259"/>
                  </a:lnTo>
                  <a:lnTo>
                    <a:pt x="1203148" y="1898"/>
                  </a:lnTo>
                  <a:lnTo>
                    <a:pt x="1217138" y="1590"/>
                  </a:lnTo>
                  <a:lnTo>
                    <a:pt x="1231128" y="1328"/>
                  </a:lnTo>
                  <a:lnTo>
                    <a:pt x="1245118" y="1105"/>
                  </a:lnTo>
                  <a:lnTo>
                    <a:pt x="1259108" y="915"/>
                  </a:lnTo>
                  <a:lnTo>
                    <a:pt x="1273098" y="753"/>
                  </a:lnTo>
                  <a:lnTo>
                    <a:pt x="1287088" y="616"/>
                  </a:lnTo>
                  <a:lnTo>
                    <a:pt x="1301078" y="499"/>
                  </a:lnTo>
                  <a:lnTo>
                    <a:pt x="1315068" y="399"/>
                  </a:lnTo>
                  <a:lnTo>
                    <a:pt x="1329058" y="314"/>
                  </a:lnTo>
                  <a:lnTo>
                    <a:pt x="1343048" y="242"/>
                  </a:lnTo>
                  <a:lnTo>
                    <a:pt x="1357039" y="181"/>
                  </a:lnTo>
                  <a:lnTo>
                    <a:pt x="1371029" y="128"/>
                  </a:lnTo>
                  <a:lnTo>
                    <a:pt x="1385019" y="84"/>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756"/>
                  </a:lnTo>
                  <a:lnTo>
                    <a:pt x="2784028" y="503756"/>
                  </a:lnTo>
                  <a:lnTo>
                    <a:pt x="2798018" y="503756"/>
                  </a:lnTo>
                  <a:lnTo>
                    <a:pt x="2812008" y="503756"/>
                  </a:lnTo>
                  <a:lnTo>
                    <a:pt x="2825998" y="503756"/>
                  </a:lnTo>
                  <a:lnTo>
                    <a:pt x="2839988" y="503756"/>
                  </a:lnTo>
                  <a:lnTo>
                    <a:pt x="2853978" y="503756"/>
                  </a:lnTo>
                  <a:lnTo>
                    <a:pt x="2867969" y="503756"/>
                  </a:lnTo>
                  <a:lnTo>
                    <a:pt x="2881959" y="503756"/>
                  </a:lnTo>
                  <a:lnTo>
                    <a:pt x="2895949" y="503756"/>
                  </a:lnTo>
                  <a:lnTo>
                    <a:pt x="2909939" y="503756"/>
                  </a:lnTo>
                  <a:lnTo>
                    <a:pt x="2923929" y="503756"/>
                  </a:lnTo>
                  <a:lnTo>
                    <a:pt x="2937919" y="503756"/>
                  </a:lnTo>
                  <a:lnTo>
                    <a:pt x="2951909" y="503756"/>
                  </a:lnTo>
                  <a:lnTo>
                    <a:pt x="2965899" y="503756"/>
                  </a:lnTo>
                  <a:lnTo>
                    <a:pt x="2979889" y="503756"/>
                  </a:lnTo>
                  <a:lnTo>
                    <a:pt x="2993879" y="503756"/>
                  </a:lnTo>
                  <a:lnTo>
                    <a:pt x="3007870" y="503756"/>
                  </a:lnTo>
                  <a:lnTo>
                    <a:pt x="3021860" y="503756"/>
                  </a:lnTo>
                  <a:lnTo>
                    <a:pt x="3035850" y="503756"/>
                  </a:lnTo>
                  <a:lnTo>
                    <a:pt x="3049840" y="503756"/>
                  </a:lnTo>
                  <a:lnTo>
                    <a:pt x="3063830" y="503756"/>
                  </a:lnTo>
                  <a:lnTo>
                    <a:pt x="3077820" y="503756"/>
                  </a:lnTo>
                  <a:lnTo>
                    <a:pt x="3091810" y="503756"/>
                  </a:lnTo>
                  <a:lnTo>
                    <a:pt x="3105800" y="503756"/>
                  </a:lnTo>
                  <a:lnTo>
                    <a:pt x="3119790" y="503756"/>
                  </a:lnTo>
                  <a:lnTo>
                    <a:pt x="3133780" y="503756"/>
                  </a:lnTo>
                  <a:lnTo>
                    <a:pt x="3147770" y="503756"/>
                  </a:lnTo>
                  <a:lnTo>
                    <a:pt x="3161761" y="503756"/>
                  </a:lnTo>
                  <a:lnTo>
                    <a:pt x="3175751" y="503756"/>
                  </a:lnTo>
                  <a:lnTo>
                    <a:pt x="3189741" y="503756"/>
                  </a:lnTo>
                  <a:lnTo>
                    <a:pt x="3203731" y="503756"/>
                  </a:lnTo>
                  <a:lnTo>
                    <a:pt x="3217721" y="503756"/>
                  </a:lnTo>
                  <a:lnTo>
                    <a:pt x="3231711" y="503756"/>
                  </a:lnTo>
                  <a:lnTo>
                    <a:pt x="3245701" y="503756"/>
                  </a:lnTo>
                  <a:lnTo>
                    <a:pt x="3259691" y="503756"/>
                  </a:lnTo>
                  <a:lnTo>
                    <a:pt x="3273681" y="503756"/>
                  </a:lnTo>
                  <a:lnTo>
                    <a:pt x="3287671" y="503756"/>
                  </a:lnTo>
                  <a:lnTo>
                    <a:pt x="3301661" y="503756"/>
                  </a:lnTo>
                  <a:lnTo>
                    <a:pt x="3315652" y="503756"/>
                  </a:lnTo>
                  <a:lnTo>
                    <a:pt x="3329642" y="503756"/>
                  </a:lnTo>
                  <a:lnTo>
                    <a:pt x="3343632" y="503756"/>
                  </a:lnTo>
                  <a:lnTo>
                    <a:pt x="3357622" y="503756"/>
                  </a:lnTo>
                  <a:lnTo>
                    <a:pt x="3371612" y="503756"/>
                  </a:lnTo>
                  <a:lnTo>
                    <a:pt x="3385602" y="503756"/>
                  </a:lnTo>
                  <a:lnTo>
                    <a:pt x="3399592" y="503756"/>
                  </a:lnTo>
                  <a:lnTo>
                    <a:pt x="3413582" y="503756"/>
                  </a:lnTo>
                  <a:lnTo>
                    <a:pt x="3427572" y="503756"/>
                  </a:lnTo>
                  <a:lnTo>
                    <a:pt x="3441562" y="503756"/>
                  </a:lnTo>
                  <a:lnTo>
                    <a:pt x="3455552" y="503756"/>
                  </a:lnTo>
                  <a:lnTo>
                    <a:pt x="3469543" y="503756"/>
                  </a:lnTo>
                  <a:lnTo>
                    <a:pt x="3483533" y="503756"/>
                  </a:lnTo>
                  <a:lnTo>
                    <a:pt x="3497523" y="503756"/>
                  </a:lnTo>
                  <a:lnTo>
                    <a:pt x="3511513" y="503756"/>
                  </a:lnTo>
                  <a:lnTo>
                    <a:pt x="3525503" y="503756"/>
                  </a:lnTo>
                  <a:lnTo>
                    <a:pt x="3539493" y="503756"/>
                  </a:lnTo>
                  <a:lnTo>
                    <a:pt x="3553483" y="503756"/>
                  </a:lnTo>
                  <a:lnTo>
                    <a:pt x="3567473" y="503756"/>
                  </a:lnTo>
                  <a:lnTo>
                    <a:pt x="3581463" y="503756"/>
                  </a:lnTo>
                  <a:lnTo>
                    <a:pt x="3595453" y="503756"/>
                  </a:lnTo>
                  <a:lnTo>
                    <a:pt x="3609444" y="503756"/>
                  </a:lnTo>
                  <a:lnTo>
                    <a:pt x="3623434" y="503756"/>
                  </a:lnTo>
                  <a:lnTo>
                    <a:pt x="3637424" y="503756"/>
                  </a:lnTo>
                  <a:lnTo>
                    <a:pt x="3651414" y="503756"/>
                  </a:lnTo>
                  <a:lnTo>
                    <a:pt x="3665404" y="503756"/>
                  </a:lnTo>
                  <a:lnTo>
                    <a:pt x="3679394" y="503756"/>
                  </a:lnTo>
                  <a:lnTo>
                    <a:pt x="3693384" y="503756"/>
                  </a:lnTo>
                  <a:lnTo>
                    <a:pt x="3707374" y="503756"/>
                  </a:lnTo>
                  <a:lnTo>
                    <a:pt x="3721364" y="503756"/>
                  </a:lnTo>
                  <a:lnTo>
                    <a:pt x="3735354" y="503756"/>
                  </a:lnTo>
                  <a:lnTo>
                    <a:pt x="3749344" y="503756"/>
                  </a:lnTo>
                  <a:lnTo>
                    <a:pt x="3763335" y="503756"/>
                  </a:lnTo>
                  <a:lnTo>
                    <a:pt x="3777325" y="503756"/>
                  </a:lnTo>
                  <a:lnTo>
                    <a:pt x="3791315" y="503756"/>
                  </a:lnTo>
                  <a:lnTo>
                    <a:pt x="3805305" y="503756"/>
                  </a:lnTo>
                  <a:lnTo>
                    <a:pt x="3819295" y="503756"/>
                  </a:lnTo>
                  <a:lnTo>
                    <a:pt x="3833285" y="503756"/>
                  </a:lnTo>
                  <a:lnTo>
                    <a:pt x="3847275" y="503756"/>
                  </a:lnTo>
                  <a:lnTo>
                    <a:pt x="3861265" y="503756"/>
                  </a:lnTo>
                  <a:lnTo>
                    <a:pt x="3875255" y="503756"/>
                  </a:lnTo>
                  <a:lnTo>
                    <a:pt x="3889245" y="503756"/>
                  </a:lnTo>
                  <a:lnTo>
                    <a:pt x="3903235" y="503756"/>
                  </a:lnTo>
                  <a:lnTo>
                    <a:pt x="3917226" y="503756"/>
                  </a:lnTo>
                  <a:lnTo>
                    <a:pt x="3931216" y="503756"/>
                  </a:lnTo>
                  <a:lnTo>
                    <a:pt x="3945206" y="503756"/>
                  </a:lnTo>
                  <a:lnTo>
                    <a:pt x="3959196" y="503756"/>
                  </a:lnTo>
                  <a:lnTo>
                    <a:pt x="3973186" y="503756"/>
                  </a:lnTo>
                  <a:lnTo>
                    <a:pt x="3987176" y="503756"/>
                  </a:lnTo>
                  <a:lnTo>
                    <a:pt x="4001166" y="503756"/>
                  </a:lnTo>
                  <a:lnTo>
                    <a:pt x="4015156" y="503756"/>
                  </a:lnTo>
                  <a:lnTo>
                    <a:pt x="4029146" y="503756"/>
                  </a:lnTo>
                  <a:lnTo>
                    <a:pt x="4043136" y="503756"/>
                  </a:lnTo>
                  <a:lnTo>
                    <a:pt x="4057126" y="503756"/>
                  </a:lnTo>
                  <a:lnTo>
                    <a:pt x="4071117" y="503756"/>
                  </a:lnTo>
                  <a:lnTo>
                    <a:pt x="4085107" y="503756"/>
                  </a:lnTo>
                  <a:lnTo>
                    <a:pt x="4099097" y="503756"/>
                  </a:lnTo>
                  <a:lnTo>
                    <a:pt x="4113087" y="503756"/>
                  </a:lnTo>
                  <a:lnTo>
                    <a:pt x="4127077" y="503756"/>
                  </a:lnTo>
                  <a:lnTo>
                    <a:pt x="4141067" y="503756"/>
                  </a:lnTo>
                  <a:lnTo>
                    <a:pt x="4155057" y="503756"/>
                  </a:lnTo>
                </a:path>
              </a:pathLst>
            </a:custGeom>
            <a:ln w="40651" cap="flat">
              <a:solidFill>
                <a:srgbClr val="D3D3D3">
                  <a:alpha val="100000"/>
                </a:srgbClr>
              </a:solidFill>
              <a:prstDash val="solid"/>
              <a:round/>
            </a:ln>
          </p:spPr>
          <p:txBody>
            <a:bodyPr/>
            <a:lstStyle/>
            <a:p/>
          </p:txBody>
        </p:sp>
        <p:sp>
          <p:nvSpPr>
            <p:cNvPr id="36" name="pl36"/>
            <p:cNvSpPr/>
            <p:nvPr/>
          </p:nvSpPr>
          <p:spPr>
            <a:xfrm>
              <a:off x="2737948" y="2159395"/>
              <a:ext cx="4155057" cy="1511268"/>
            </a:xfrm>
            <a:custGeom>
              <a:avLst/>
              <a:pathLst>
                <a:path w="4155057" h="1511268">
                  <a:moveTo>
                    <a:pt x="0" y="503756"/>
                  </a:moveTo>
                  <a:lnTo>
                    <a:pt x="13990" y="503726"/>
                  </a:lnTo>
                  <a:lnTo>
                    <a:pt x="27980" y="503691"/>
                  </a:lnTo>
                  <a:lnTo>
                    <a:pt x="41970" y="503650"/>
                  </a:lnTo>
                  <a:lnTo>
                    <a:pt x="55960" y="503602"/>
                  </a:lnTo>
                  <a:lnTo>
                    <a:pt x="69950" y="503546"/>
                  </a:lnTo>
                  <a:lnTo>
                    <a:pt x="83940" y="503479"/>
                  </a:lnTo>
                  <a:lnTo>
                    <a:pt x="97930" y="503401"/>
                  </a:lnTo>
                  <a:lnTo>
                    <a:pt x="111920" y="503310"/>
                  </a:lnTo>
                  <a:lnTo>
                    <a:pt x="125910" y="503202"/>
                  </a:lnTo>
                  <a:lnTo>
                    <a:pt x="139900" y="503075"/>
                  </a:lnTo>
                  <a:lnTo>
                    <a:pt x="153891" y="502926"/>
                  </a:lnTo>
                  <a:lnTo>
                    <a:pt x="167881" y="502752"/>
                  </a:lnTo>
                  <a:lnTo>
                    <a:pt x="181871" y="502547"/>
                  </a:lnTo>
                  <a:lnTo>
                    <a:pt x="195861" y="502306"/>
                  </a:lnTo>
                  <a:lnTo>
                    <a:pt x="209851" y="502023"/>
                  </a:lnTo>
                  <a:lnTo>
                    <a:pt x="223841" y="501691"/>
                  </a:lnTo>
                  <a:lnTo>
                    <a:pt x="237831" y="501301"/>
                  </a:lnTo>
                  <a:lnTo>
                    <a:pt x="251821" y="500843"/>
                  </a:lnTo>
                  <a:lnTo>
                    <a:pt x="265811" y="500307"/>
                  </a:lnTo>
                  <a:lnTo>
                    <a:pt x="279801" y="499677"/>
                  </a:lnTo>
                  <a:lnTo>
                    <a:pt x="293791" y="498940"/>
                  </a:lnTo>
                  <a:lnTo>
                    <a:pt x="307782" y="498075"/>
                  </a:lnTo>
                  <a:lnTo>
                    <a:pt x="321772" y="497063"/>
                  </a:lnTo>
                  <a:lnTo>
                    <a:pt x="335762" y="495879"/>
                  </a:lnTo>
                  <a:lnTo>
                    <a:pt x="349752" y="494494"/>
                  </a:lnTo>
                  <a:lnTo>
                    <a:pt x="363742" y="492876"/>
                  </a:lnTo>
                  <a:lnTo>
                    <a:pt x="377732" y="490988"/>
                  </a:lnTo>
                  <a:lnTo>
                    <a:pt x="391722" y="488787"/>
                  </a:lnTo>
                  <a:lnTo>
                    <a:pt x="405712" y="486225"/>
                  </a:lnTo>
                  <a:lnTo>
                    <a:pt x="419702" y="483248"/>
                  </a:lnTo>
                  <a:lnTo>
                    <a:pt x="433692" y="479795"/>
                  </a:lnTo>
                  <a:lnTo>
                    <a:pt x="447682" y="475798"/>
                  </a:lnTo>
                  <a:lnTo>
                    <a:pt x="461673" y="471185"/>
                  </a:lnTo>
                  <a:lnTo>
                    <a:pt x="475663" y="465876"/>
                  </a:lnTo>
                  <a:lnTo>
                    <a:pt x="489653" y="459786"/>
                  </a:lnTo>
                  <a:lnTo>
                    <a:pt x="503643" y="452829"/>
                  </a:lnTo>
                  <a:lnTo>
                    <a:pt x="517633" y="444916"/>
                  </a:lnTo>
                  <a:lnTo>
                    <a:pt x="531623" y="435961"/>
                  </a:lnTo>
                  <a:lnTo>
                    <a:pt x="545613" y="425886"/>
                  </a:lnTo>
                  <a:lnTo>
                    <a:pt x="559603" y="414623"/>
                  </a:lnTo>
                  <a:lnTo>
                    <a:pt x="573593" y="402123"/>
                  </a:lnTo>
                  <a:lnTo>
                    <a:pt x="587583" y="388362"/>
                  </a:lnTo>
                  <a:lnTo>
                    <a:pt x="601574" y="373343"/>
                  </a:lnTo>
                  <a:lnTo>
                    <a:pt x="615564" y="357112"/>
                  </a:lnTo>
                  <a:lnTo>
                    <a:pt x="629554" y="339749"/>
                  </a:lnTo>
                  <a:lnTo>
                    <a:pt x="643544" y="321383"/>
                  </a:lnTo>
                  <a:lnTo>
                    <a:pt x="657534" y="302182"/>
                  </a:lnTo>
                  <a:lnTo>
                    <a:pt x="671524" y="282354"/>
                  </a:lnTo>
                  <a:lnTo>
                    <a:pt x="685514" y="262137"/>
                  </a:lnTo>
                  <a:lnTo>
                    <a:pt x="699504" y="241787"/>
                  </a:lnTo>
                  <a:lnTo>
                    <a:pt x="713494" y="221570"/>
                  </a:lnTo>
                  <a:lnTo>
                    <a:pt x="727484" y="201742"/>
                  </a:lnTo>
                  <a:lnTo>
                    <a:pt x="741474" y="182541"/>
                  </a:lnTo>
                  <a:lnTo>
                    <a:pt x="755465" y="164175"/>
                  </a:lnTo>
                  <a:lnTo>
                    <a:pt x="769455" y="146813"/>
                  </a:lnTo>
                  <a:lnTo>
                    <a:pt x="783445" y="130581"/>
                  </a:lnTo>
                  <a:lnTo>
                    <a:pt x="797435" y="115563"/>
                  </a:lnTo>
                  <a:lnTo>
                    <a:pt x="811425" y="101801"/>
                  </a:lnTo>
                  <a:lnTo>
                    <a:pt x="825415" y="89301"/>
                  </a:lnTo>
                  <a:lnTo>
                    <a:pt x="839405" y="78038"/>
                  </a:lnTo>
                  <a:lnTo>
                    <a:pt x="853395" y="67963"/>
                  </a:lnTo>
                  <a:lnTo>
                    <a:pt x="867385" y="59008"/>
                  </a:lnTo>
                  <a:lnTo>
                    <a:pt x="881375" y="51095"/>
                  </a:lnTo>
                  <a:lnTo>
                    <a:pt x="895365" y="44138"/>
                  </a:lnTo>
                  <a:lnTo>
                    <a:pt x="909356" y="38048"/>
                  </a:lnTo>
                  <a:lnTo>
                    <a:pt x="923346" y="32739"/>
                  </a:lnTo>
                  <a:lnTo>
                    <a:pt x="937336" y="28126"/>
                  </a:lnTo>
                  <a:lnTo>
                    <a:pt x="951326" y="24130"/>
                  </a:lnTo>
                  <a:lnTo>
                    <a:pt x="965316" y="20676"/>
                  </a:lnTo>
                  <a:lnTo>
                    <a:pt x="979306" y="17699"/>
                  </a:lnTo>
                  <a:lnTo>
                    <a:pt x="993296" y="15137"/>
                  </a:lnTo>
                  <a:lnTo>
                    <a:pt x="1007286" y="12936"/>
                  </a:lnTo>
                  <a:lnTo>
                    <a:pt x="1021276" y="11048"/>
                  </a:lnTo>
                  <a:lnTo>
                    <a:pt x="1035266" y="9430"/>
                  </a:lnTo>
                  <a:lnTo>
                    <a:pt x="1049256" y="8045"/>
                  </a:lnTo>
                  <a:lnTo>
                    <a:pt x="1063247" y="6861"/>
                  </a:lnTo>
                  <a:lnTo>
                    <a:pt x="1077237" y="5849"/>
                  </a:lnTo>
                  <a:lnTo>
                    <a:pt x="1091227" y="4984"/>
                  </a:lnTo>
                  <a:lnTo>
                    <a:pt x="1105217" y="4247"/>
                  </a:lnTo>
                  <a:lnTo>
                    <a:pt x="1119207" y="3618"/>
                  </a:lnTo>
                  <a:lnTo>
                    <a:pt x="1133197" y="3081"/>
                  </a:lnTo>
                  <a:lnTo>
                    <a:pt x="1147187" y="2623"/>
                  </a:lnTo>
                  <a:lnTo>
                    <a:pt x="1161177" y="2234"/>
                  </a:lnTo>
                  <a:lnTo>
                    <a:pt x="1175167" y="1901"/>
                  </a:lnTo>
                  <a:lnTo>
                    <a:pt x="1189157" y="1619"/>
                  </a:lnTo>
                  <a:lnTo>
                    <a:pt x="1203148" y="1378"/>
                  </a:lnTo>
                  <a:lnTo>
                    <a:pt x="1217138" y="1172"/>
                  </a:lnTo>
                  <a:lnTo>
                    <a:pt x="1231128" y="998"/>
                  </a:lnTo>
                  <a:lnTo>
                    <a:pt x="1245118" y="849"/>
                  </a:lnTo>
                  <a:lnTo>
                    <a:pt x="1259108" y="722"/>
                  </a:lnTo>
                  <a:lnTo>
                    <a:pt x="1273098" y="615"/>
                  </a:lnTo>
                  <a:lnTo>
                    <a:pt x="1287088" y="523"/>
                  </a:lnTo>
                  <a:lnTo>
                    <a:pt x="1301078" y="445"/>
                  </a:lnTo>
                  <a:lnTo>
                    <a:pt x="1315068" y="378"/>
                  </a:lnTo>
                  <a:lnTo>
                    <a:pt x="1329058" y="322"/>
                  </a:lnTo>
                  <a:lnTo>
                    <a:pt x="1343048" y="274"/>
                  </a:lnTo>
                  <a:lnTo>
                    <a:pt x="1357039" y="233"/>
                  </a:lnTo>
                  <a:lnTo>
                    <a:pt x="1371029" y="198"/>
                  </a:lnTo>
                  <a:lnTo>
                    <a:pt x="1385019" y="168"/>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06"/>
                  </a:lnTo>
                  <a:lnTo>
                    <a:pt x="2784028" y="595"/>
                  </a:lnTo>
                  <a:lnTo>
                    <a:pt x="2798018" y="700"/>
                  </a:lnTo>
                  <a:lnTo>
                    <a:pt x="2812008" y="823"/>
                  </a:lnTo>
                  <a:lnTo>
                    <a:pt x="2825998" y="967"/>
                  </a:lnTo>
                  <a:lnTo>
                    <a:pt x="2839988" y="1136"/>
                  </a:lnTo>
                  <a:lnTo>
                    <a:pt x="2853978" y="1336"/>
                  </a:lnTo>
                  <a:lnTo>
                    <a:pt x="2867969" y="1570"/>
                  </a:lnTo>
                  <a:lnTo>
                    <a:pt x="2881959" y="1845"/>
                  </a:lnTo>
                  <a:lnTo>
                    <a:pt x="2895949" y="2168"/>
                  </a:lnTo>
                  <a:lnTo>
                    <a:pt x="2909939" y="2548"/>
                  </a:lnTo>
                  <a:lnTo>
                    <a:pt x="2923929" y="2994"/>
                  </a:lnTo>
                  <a:lnTo>
                    <a:pt x="2937919" y="3518"/>
                  </a:lnTo>
                  <a:lnTo>
                    <a:pt x="2951909" y="4134"/>
                  </a:lnTo>
                  <a:lnTo>
                    <a:pt x="2965899" y="4857"/>
                  </a:lnTo>
                  <a:lnTo>
                    <a:pt x="2979889" y="5705"/>
                  </a:lnTo>
                  <a:lnTo>
                    <a:pt x="2993879" y="6702"/>
                  </a:lnTo>
                  <a:lnTo>
                    <a:pt x="3007870" y="7871"/>
                  </a:lnTo>
                  <a:lnTo>
                    <a:pt x="3021860" y="9244"/>
                  </a:lnTo>
                  <a:lnTo>
                    <a:pt x="3035850" y="10854"/>
                  </a:lnTo>
                  <a:lnTo>
                    <a:pt x="3049840" y="12741"/>
                  </a:lnTo>
                  <a:lnTo>
                    <a:pt x="3063830" y="14954"/>
                  </a:lnTo>
                  <a:lnTo>
                    <a:pt x="3077820" y="17547"/>
                  </a:lnTo>
                  <a:lnTo>
                    <a:pt x="3091810" y="20583"/>
                  </a:lnTo>
                  <a:lnTo>
                    <a:pt x="3105800" y="24136"/>
                  </a:lnTo>
                  <a:lnTo>
                    <a:pt x="3119790" y="28291"/>
                  </a:lnTo>
                  <a:lnTo>
                    <a:pt x="3133780" y="33144"/>
                  </a:lnTo>
                  <a:lnTo>
                    <a:pt x="3147770" y="38809"/>
                  </a:lnTo>
                  <a:lnTo>
                    <a:pt x="3161761" y="45412"/>
                  </a:lnTo>
                  <a:lnTo>
                    <a:pt x="3175751" y="53098"/>
                  </a:lnTo>
                  <a:lnTo>
                    <a:pt x="3189741" y="62030"/>
                  </a:lnTo>
                  <a:lnTo>
                    <a:pt x="3203731" y="72390"/>
                  </a:lnTo>
                  <a:lnTo>
                    <a:pt x="3217721" y="84379"/>
                  </a:lnTo>
                  <a:lnTo>
                    <a:pt x="3231711" y="98218"/>
                  </a:lnTo>
                  <a:lnTo>
                    <a:pt x="3245701" y="114146"/>
                  </a:lnTo>
                  <a:lnTo>
                    <a:pt x="3259691" y="132415"/>
                  </a:lnTo>
                  <a:lnTo>
                    <a:pt x="3273681" y="153286"/>
                  </a:lnTo>
                  <a:lnTo>
                    <a:pt x="3287671" y="177026"/>
                  </a:lnTo>
                  <a:lnTo>
                    <a:pt x="3301661" y="203890"/>
                  </a:lnTo>
                  <a:lnTo>
                    <a:pt x="3315652" y="234115"/>
                  </a:lnTo>
                  <a:lnTo>
                    <a:pt x="3329642" y="267904"/>
                  </a:lnTo>
                  <a:lnTo>
                    <a:pt x="3343632" y="305403"/>
                  </a:lnTo>
                  <a:lnTo>
                    <a:pt x="3357622" y="346689"/>
                  </a:lnTo>
                  <a:lnTo>
                    <a:pt x="3371612" y="391743"/>
                  </a:lnTo>
                  <a:lnTo>
                    <a:pt x="3385602" y="440439"/>
                  </a:lnTo>
                  <a:lnTo>
                    <a:pt x="3399592" y="492526"/>
                  </a:lnTo>
                  <a:lnTo>
                    <a:pt x="3413582" y="547625"/>
                  </a:lnTo>
                  <a:lnTo>
                    <a:pt x="3427572" y="605227"/>
                  </a:lnTo>
                  <a:lnTo>
                    <a:pt x="3441562" y="664711"/>
                  </a:lnTo>
                  <a:lnTo>
                    <a:pt x="3455552" y="725363"/>
                  </a:lnTo>
                  <a:lnTo>
                    <a:pt x="3469543" y="786412"/>
                  </a:lnTo>
                  <a:lnTo>
                    <a:pt x="3483533" y="847064"/>
                  </a:lnTo>
                  <a:lnTo>
                    <a:pt x="3497523" y="906548"/>
                  </a:lnTo>
                  <a:lnTo>
                    <a:pt x="3511513" y="964150"/>
                  </a:lnTo>
                  <a:lnTo>
                    <a:pt x="3525503" y="1019248"/>
                  </a:lnTo>
                  <a:lnTo>
                    <a:pt x="3539493" y="1071336"/>
                  </a:lnTo>
                  <a:lnTo>
                    <a:pt x="3553483" y="1120031"/>
                  </a:lnTo>
                  <a:lnTo>
                    <a:pt x="3567473" y="1165086"/>
                  </a:lnTo>
                  <a:lnTo>
                    <a:pt x="3581463" y="1206371"/>
                  </a:lnTo>
                  <a:lnTo>
                    <a:pt x="3595453" y="1243871"/>
                  </a:lnTo>
                  <a:lnTo>
                    <a:pt x="3609444" y="1277659"/>
                  </a:lnTo>
                  <a:lnTo>
                    <a:pt x="3623434" y="1307885"/>
                  </a:lnTo>
                  <a:lnTo>
                    <a:pt x="3637424" y="1334749"/>
                  </a:lnTo>
                  <a:lnTo>
                    <a:pt x="3651414" y="1358488"/>
                  </a:lnTo>
                  <a:lnTo>
                    <a:pt x="3665404" y="1379360"/>
                  </a:lnTo>
                  <a:lnTo>
                    <a:pt x="3679394" y="1397629"/>
                  </a:lnTo>
                  <a:lnTo>
                    <a:pt x="3693384" y="1413556"/>
                  </a:lnTo>
                  <a:lnTo>
                    <a:pt x="3707374" y="1427396"/>
                  </a:lnTo>
                  <a:lnTo>
                    <a:pt x="3721364" y="1439385"/>
                  </a:lnTo>
                  <a:lnTo>
                    <a:pt x="3735354" y="1449744"/>
                  </a:lnTo>
                  <a:lnTo>
                    <a:pt x="3749344" y="1458676"/>
                  </a:lnTo>
                  <a:lnTo>
                    <a:pt x="3763335" y="1466362"/>
                  </a:lnTo>
                  <a:lnTo>
                    <a:pt x="3777325" y="1472965"/>
                  </a:lnTo>
                  <a:lnTo>
                    <a:pt x="3791315" y="1478630"/>
                  </a:lnTo>
                  <a:lnTo>
                    <a:pt x="3805305" y="1483484"/>
                  </a:lnTo>
                  <a:lnTo>
                    <a:pt x="3819295" y="1487638"/>
                  </a:lnTo>
                  <a:lnTo>
                    <a:pt x="3833285" y="1491191"/>
                  </a:lnTo>
                  <a:lnTo>
                    <a:pt x="3847275" y="1494227"/>
                  </a:lnTo>
                  <a:lnTo>
                    <a:pt x="3861265" y="1496820"/>
                  </a:lnTo>
                  <a:lnTo>
                    <a:pt x="3875255" y="1499033"/>
                  </a:lnTo>
                  <a:lnTo>
                    <a:pt x="3889245" y="1500921"/>
                  </a:lnTo>
                  <a:lnTo>
                    <a:pt x="3903235" y="1502531"/>
                  </a:lnTo>
                  <a:lnTo>
                    <a:pt x="3917226" y="1503903"/>
                  </a:lnTo>
                  <a:lnTo>
                    <a:pt x="3931216" y="1505073"/>
                  </a:lnTo>
                  <a:lnTo>
                    <a:pt x="3945206" y="1506069"/>
                  </a:lnTo>
                  <a:lnTo>
                    <a:pt x="3959196" y="1506918"/>
                  </a:lnTo>
                  <a:lnTo>
                    <a:pt x="3973186" y="1507641"/>
                  </a:lnTo>
                  <a:lnTo>
                    <a:pt x="3987176" y="1508256"/>
                  </a:lnTo>
                  <a:lnTo>
                    <a:pt x="4001166" y="1508780"/>
                  </a:lnTo>
                  <a:lnTo>
                    <a:pt x="4015156" y="1509227"/>
                  </a:lnTo>
                  <a:lnTo>
                    <a:pt x="4029146" y="1509606"/>
                  </a:lnTo>
                  <a:lnTo>
                    <a:pt x="4043136" y="1509930"/>
                  </a:lnTo>
                  <a:lnTo>
                    <a:pt x="4057126" y="1510205"/>
                  </a:lnTo>
                  <a:lnTo>
                    <a:pt x="4071117" y="1510439"/>
                  </a:lnTo>
                  <a:lnTo>
                    <a:pt x="4085107" y="1510638"/>
                  </a:lnTo>
                  <a:lnTo>
                    <a:pt x="4099097" y="1510808"/>
                  </a:lnTo>
                  <a:lnTo>
                    <a:pt x="4113087" y="1510952"/>
                  </a:lnTo>
                  <a:lnTo>
                    <a:pt x="4127077" y="1511075"/>
                  </a:lnTo>
                  <a:lnTo>
                    <a:pt x="4141067" y="1511179"/>
                  </a:lnTo>
                  <a:lnTo>
                    <a:pt x="4155057" y="1511268"/>
                  </a:lnTo>
                </a:path>
              </a:pathLst>
            </a:custGeom>
            <a:ln w="40651" cap="flat">
              <a:solidFill>
                <a:srgbClr val="D3D3D3">
                  <a:alpha val="100000"/>
                </a:srgbClr>
              </a:solidFill>
              <a:prstDash val="solid"/>
              <a:round/>
            </a:ln>
          </p:spPr>
          <p:txBody>
            <a:bodyPr/>
            <a:lstStyle/>
            <a:p/>
          </p:txBody>
        </p:sp>
        <p:sp>
          <p:nvSpPr>
            <p:cNvPr id="37" name="pl37"/>
            <p:cNvSpPr/>
            <p:nvPr/>
          </p:nvSpPr>
          <p:spPr>
            <a:xfrm>
              <a:off x="2737948" y="3419208"/>
              <a:ext cx="4155057" cy="503925"/>
            </a:xfrm>
            <a:custGeom>
              <a:avLst/>
              <a:pathLst>
                <a:path w="4155057" h="503925">
                  <a:moveTo>
                    <a:pt x="0" y="503925"/>
                  </a:moveTo>
                  <a:lnTo>
                    <a:pt x="13990" y="503925"/>
                  </a:lnTo>
                  <a:lnTo>
                    <a:pt x="27980" y="503925"/>
                  </a:lnTo>
                  <a:lnTo>
                    <a:pt x="41970" y="503925"/>
                  </a:lnTo>
                  <a:lnTo>
                    <a:pt x="55960" y="503925"/>
                  </a:lnTo>
                  <a:lnTo>
                    <a:pt x="69950" y="503925"/>
                  </a:lnTo>
                  <a:lnTo>
                    <a:pt x="83940" y="503925"/>
                  </a:lnTo>
                  <a:lnTo>
                    <a:pt x="97930" y="503925"/>
                  </a:lnTo>
                  <a:lnTo>
                    <a:pt x="111920" y="503925"/>
                  </a:lnTo>
                  <a:lnTo>
                    <a:pt x="125910" y="503925"/>
                  </a:lnTo>
                  <a:lnTo>
                    <a:pt x="139900" y="503925"/>
                  </a:lnTo>
                  <a:lnTo>
                    <a:pt x="153891" y="503925"/>
                  </a:lnTo>
                  <a:lnTo>
                    <a:pt x="167881" y="503925"/>
                  </a:lnTo>
                  <a:lnTo>
                    <a:pt x="181871" y="503925"/>
                  </a:lnTo>
                  <a:lnTo>
                    <a:pt x="195861" y="503925"/>
                  </a:lnTo>
                  <a:lnTo>
                    <a:pt x="209851" y="503925"/>
                  </a:lnTo>
                  <a:lnTo>
                    <a:pt x="223841" y="503925"/>
                  </a:lnTo>
                  <a:lnTo>
                    <a:pt x="237831" y="503925"/>
                  </a:lnTo>
                  <a:lnTo>
                    <a:pt x="251821" y="503925"/>
                  </a:lnTo>
                  <a:lnTo>
                    <a:pt x="265811" y="503925"/>
                  </a:lnTo>
                  <a:lnTo>
                    <a:pt x="279801" y="503925"/>
                  </a:lnTo>
                  <a:lnTo>
                    <a:pt x="293791" y="503925"/>
                  </a:lnTo>
                  <a:lnTo>
                    <a:pt x="307782" y="503925"/>
                  </a:lnTo>
                  <a:lnTo>
                    <a:pt x="321772" y="503925"/>
                  </a:lnTo>
                  <a:lnTo>
                    <a:pt x="335762" y="503925"/>
                  </a:lnTo>
                  <a:lnTo>
                    <a:pt x="349752" y="503925"/>
                  </a:lnTo>
                  <a:lnTo>
                    <a:pt x="363742" y="503925"/>
                  </a:lnTo>
                  <a:lnTo>
                    <a:pt x="377732" y="503925"/>
                  </a:lnTo>
                  <a:lnTo>
                    <a:pt x="391722" y="503925"/>
                  </a:lnTo>
                  <a:lnTo>
                    <a:pt x="405712" y="503925"/>
                  </a:lnTo>
                  <a:lnTo>
                    <a:pt x="419702" y="503925"/>
                  </a:lnTo>
                  <a:lnTo>
                    <a:pt x="433692" y="503925"/>
                  </a:lnTo>
                  <a:lnTo>
                    <a:pt x="447682" y="503925"/>
                  </a:lnTo>
                  <a:lnTo>
                    <a:pt x="461673" y="503925"/>
                  </a:lnTo>
                  <a:lnTo>
                    <a:pt x="475663" y="503925"/>
                  </a:lnTo>
                  <a:lnTo>
                    <a:pt x="489653" y="503925"/>
                  </a:lnTo>
                  <a:lnTo>
                    <a:pt x="503643" y="503925"/>
                  </a:lnTo>
                  <a:lnTo>
                    <a:pt x="517633" y="503925"/>
                  </a:lnTo>
                  <a:lnTo>
                    <a:pt x="531623" y="503925"/>
                  </a:lnTo>
                  <a:lnTo>
                    <a:pt x="545613" y="503925"/>
                  </a:lnTo>
                  <a:lnTo>
                    <a:pt x="559603" y="503925"/>
                  </a:lnTo>
                  <a:lnTo>
                    <a:pt x="573593" y="503925"/>
                  </a:lnTo>
                  <a:lnTo>
                    <a:pt x="587583" y="503925"/>
                  </a:lnTo>
                  <a:lnTo>
                    <a:pt x="601574" y="503925"/>
                  </a:lnTo>
                  <a:lnTo>
                    <a:pt x="615564" y="503925"/>
                  </a:lnTo>
                  <a:lnTo>
                    <a:pt x="629554" y="503925"/>
                  </a:lnTo>
                  <a:lnTo>
                    <a:pt x="643544" y="503925"/>
                  </a:lnTo>
                  <a:lnTo>
                    <a:pt x="657534" y="503925"/>
                  </a:lnTo>
                  <a:lnTo>
                    <a:pt x="671524" y="503925"/>
                  </a:lnTo>
                  <a:lnTo>
                    <a:pt x="685514" y="503925"/>
                  </a:lnTo>
                  <a:lnTo>
                    <a:pt x="699504" y="503925"/>
                  </a:lnTo>
                  <a:lnTo>
                    <a:pt x="713494" y="503925"/>
                  </a:lnTo>
                  <a:lnTo>
                    <a:pt x="727484" y="503925"/>
                  </a:lnTo>
                  <a:lnTo>
                    <a:pt x="741474" y="503925"/>
                  </a:lnTo>
                  <a:lnTo>
                    <a:pt x="755465" y="503925"/>
                  </a:lnTo>
                  <a:lnTo>
                    <a:pt x="769455" y="503925"/>
                  </a:lnTo>
                  <a:lnTo>
                    <a:pt x="783445" y="503925"/>
                  </a:lnTo>
                  <a:lnTo>
                    <a:pt x="797435" y="503925"/>
                  </a:lnTo>
                  <a:lnTo>
                    <a:pt x="811425" y="503925"/>
                  </a:lnTo>
                  <a:lnTo>
                    <a:pt x="825415" y="503925"/>
                  </a:lnTo>
                  <a:lnTo>
                    <a:pt x="839405" y="503925"/>
                  </a:lnTo>
                  <a:lnTo>
                    <a:pt x="853395" y="503925"/>
                  </a:lnTo>
                  <a:lnTo>
                    <a:pt x="867385" y="503925"/>
                  </a:lnTo>
                  <a:lnTo>
                    <a:pt x="881375" y="503925"/>
                  </a:lnTo>
                  <a:lnTo>
                    <a:pt x="895365" y="503925"/>
                  </a:lnTo>
                  <a:lnTo>
                    <a:pt x="909356" y="503925"/>
                  </a:lnTo>
                  <a:lnTo>
                    <a:pt x="923346" y="503925"/>
                  </a:lnTo>
                  <a:lnTo>
                    <a:pt x="937336" y="503925"/>
                  </a:lnTo>
                  <a:lnTo>
                    <a:pt x="951326" y="503925"/>
                  </a:lnTo>
                  <a:lnTo>
                    <a:pt x="965316" y="503925"/>
                  </a:lnTo>
                  <a:lnTo>
                    <a:pt x="979306" y="503925"/>
                  </a:lnTo>
                  <a:lnTo>
                    <a:pt x="993296" y="503925"/>
                  </a:lnTo>
                  <a:lnTo>
                    <a:pt x="1007286" y="503925"/>
                  </a:lnTo>
                  <a:lnTo>
                    <a:pt x="1021276" y="503925"/>
                  </a:lnTo>
                  <a:lnTo>
                    <a:pt x="1035266" y="503925"/>
                  </a:lnTo>
                  <a:lnTo>
                    <a:pt x="1049256" y="503925"/>
                  </a:lnTo>
                  <a:lnTo>
                    <a:pt x="1063247" y="503925"/>
                  </a:lnTo>
                  <a:lnTo>
                    <a:pt x="1077237" y="503925"/>
                  </a:lnTo>
                  <a:lnTo>
                    <a:pt x="1091227" y="503925"/>
                  </a:lnTo>
                  <a:lnTo>
                    <a:pt x="1105217" y="503925"/>
                  </a:lnTo>
                  <a:lnTo>
                    <a:pt x="1119207" y="503925"/>
                  </a:lnTo>
                  <a:lnTo>
                    <a:pt x="1133197" y="503925"/>
                  </a:lnTo>
                  <a:lnTo>
                    <a:pt x="1147187" y="503925"/>
                  </a:lnTo>
                  <a:lnTo>
                    <a:pt x="1161177" y="503925"/>
                  </a:lnTo>
                  <a:lnTo>
                    <a:pt x="1175167" y="503925"/>
                  </a:lnTo>
                  <a:lnTo>
                    <a:pt x="1189157" y="503925"/>
                  </a:lnTo>
                  <a:lnTo>
                    <a:pt x="1203148" y="503925"/>
                  </a:lnTo>
                  <a:lnTo>
                    <a:pt x="1217138" y="503925"/>
                  </a:lnTo>
                  <a:lnTo>
                    <a:pt x="1231128" y="503925"/>
                  </a:lnTo>
                  <a:lnTo>
                    <a:pt x="1245118" y="503925"/>
                  </a:lnTo>
                  <a:lnTo>
                    <a:pt x="1259108" y="503925"/>
                  </a:lnTo>
                  <a:lnTo>
                    <a:pt x="1273098" y="503925"/>
                  </a:lnTo>
                  <a:lnTo>
                    <a:pt x="1287088" y="503925"/>
                  </a:lnTo>
                  <a:lnTo>
                    <a:pt x="1301078" y="503925"/>
                  </a:lnTo>
                  <a:lnTo>
                    <a:pt x="1315068" y="503925"/>
                  </a:lnTo>
                  <a:lnTo>
                    <a:pt x="1329058" y="503925"/>
                  </a:lnTo>
                  <a:lnTo>
                    <a:pt x="1343048" y="503925"/>
                  </a:lnTo>
                  <a:lnTo>
                    <a:pt x="1357039" y="503925"/>
                  </a:lnTo>
                  <a:lnTo>
                    <a:pt x="1371029" y="503925"/>
                  </a:lnTo>
                  <a:lnTo>
                    <a:pt x="1385019" y="503925"/>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9309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5434993"/>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40" name="pl40"/>
            <p:cNvSpPr/>
            <p:nvPr/>
          </p:nvSpPr>
          <p:spPr>
            <a:xfrm>
              <a:off x="2737948" y="899582"/>
              <a:ext cx="4155057" cy="755803"/>
            </a:xfrm>
            <a:custGeom>
              <a:avLst/>
              <a:pathLst>
                <a:path w="4155057" h="755803">
                  <a:moveTo>
                    <a:pt x="0" y="755803"/>
                  </a:moveTo>
                  <a:lnTo>
                    <a:pt x="13990" y="755788"/>
                  </a:lnTo>
                  <a:lnTo>
                    <a:pt x="27980" y="755771"/>
                  </a:lnTo>
                  <a:lnTo>
                    <a:pt x="41970" y="755750"/>
                  </a:lnTo>
                  <a:lnTo>
                    <a:pt x="55960" y="755726"/>
                  </a:lnTo>
                  <a:lnTo>
                    <a:pt x="69950" y="755698"/>
                  </a:lnTo>
                  <a:lnTo>
                    <a:pt x="83940" y="755665"/>
                  </a:lnTo>
                  <a:lnTo>
                    <a:pt x="97930" y="755626"/>
                  </a:lnTo>
                  <a:lnTo>
                    <a:pt x="111920" y="755580"/>
                  </a:lnTo>
                  <a:lnTo>
                    <a:pt x="125910" y="755526"/>
                  </a:lnTo>
                  <a:lnTo>
                    <a:pt x="139900" y="755463"/>
                  </a:lnTo>
                  <a:lnTo>
                    <a:pt x="153891" y="755388"/>
                  </a:lnTo>
                  <a:lnTo>
                    <a:pt x="167881" y="755301"/>
                  </a:lnTo>
                  <a:lnTo>
                    <a:pt x="181871" y="755198"/>
                  </a:lnTo>
                  <a:lnTo>
                    <a:pt x="195861" y="755078"/>
                  </a:lnTo>
                  <a:lnTo>
                    <a:pt x="209851" y="754936"/>
                  </a:lnTo>
                  <a:lnTo>
                    <a:pt x="223841" y="754770"/>
                  </a:lnTo>
                  <a:lnTo>
                    <a:pt x="237831" y="754575"/>
                  </a:lnTo>
                  <a:lnTo>
                    <a:pt x="251821" y="754347"/>
                  </a:lnTo>
                  <a:lnTo>
                    <a:pt x="265811" y="754078"/>
                  </a:lnTo>
                  <a:lnTo>
                    <a:pt x="279801" y="753764"/>
                  </a:lnTo>
                  <a:lnTo>
                    <a:pt x="293791" y="753395"/>
                  </a:lnTo>
                  <a:lnTo>
                    <a:pt x="307782" y="752963"/>
                  </a:lnTo>
                  <a:lnTo>
                    <a:pt x="321772" y="752457"/>
                  </a:lnTo>
                  <a:lnTo>
                    <a:pt x="335762" y="751864"/>
                  </a:lnTo>
                  <a:lnTo>
                    <a:pt x="349752" y="751172"/>
                  </a:lnTo>
                  <a:lnTo>
                    <a:pt x="363742" y="750363"/>
                  </a:lnTo>
                  <a:lnTo>
                    <a:pt x="377732" y="749419"/>
                  </a:lnTo>
                  <a:lnTo>
                    <a:pt x="391722" y="748318"/>
                  </a:lnTo>
                  <a:lnTo>
                    <a:pt x="405712" y="747037"/>
                  </a:lnTo>
                  <a:lnTo>
                    <a:pt x="419702" y="745549"/>
                  </a:lnTo>
                  <a:lnTo>
                    <a:pt x="433692" y="743822"/>
                  </a:lnTo>
                  <a:lnTo>
                    <a:pt x="447682" y="741824"/>
                  </a:lnTo>
                  <a:lnTo>
                    <a:pt x="461673" y="739517"/>
                  </a:lnTo>
                  <a:lnTo>
                    <a:pt x="475663" y="736863"/>
                  </a:lnTo>
                  <a:lnTo>
                    <a:pt x="489653" y="733818"/>
                  </a:lnTo>
                  <a:lnTo>
                    <a:pt x="503643" y="730339"/>
                  </a:lnTo>
                  <a:lnTo>
                    <a:pt x="517633" y="726383"/>
                  </a:lnTo>
                  <a:lnTo>
                    <a:pt x="531623" y="721906"/>
                  </a:lnTo>
                  <a:lnTo>
                    <a:pt x="545613" y="716868"/>
                  </a:lnTo>
                  <a:lnTo>
                    <a:pt x="559603" y="711237"/>
                  </a:lnTo>
                  <a:lnTo>
                    <a:pt x="573593" y="704987"/>
                  </a:lnTo>
                  <a:lnTo>
                    <a:pt x="587583" y="698106"/>
                  </a:lnTo>
                  <a:lnTo>
                    <a:pt x="601574" y="690597"/>
                  </a:lnTo>
                  <a:lnTo>
                    <a:pt x="615564" y="682481"/>
                  </a:lnTo>
                  <a:lnTo>
                    <a:pt x="629554" y="673800"/>
                  </a:lnTo>
                  <a:lnTo>
                    <a:pt x="643544" y="664616"/>
                  </a:lnTo>
                  <a:lnTo>
                    <a:pt x="657534" y="655016"/>
                  </a:lnTo>
                  <a:lnTo>
                    <a:pt x="671524" y="645102"/>
                  </a:lnTo>
                  <a:lnTo>
                    <a:pt x="685514" y="634993"/>
                  </a:lnTo>
                  <a:lnTo>
                    <a:pt x="699504" y="624819"/>
                  </a:lnTo>
                  <a:lnTo>
                    <a:pt x="713494" y="614710"/>
                  </a:lnTo>
                  <a:lnTo>
                    <a:pt x="727484" y="604796"/>
                  </a:lnTo>
                  <a:lnTo>
                    <a:pt x="741474" y="595196"/>
                  </a:lnTo>
                  <a:lnTo>
                    <a:pt x="755465" y="586012"/>
                  </a:lnTo>
                  <a:lnTo>
                    <a:pt x="769455" y="577331"/>
                  </a:lnTo>
                  <a:lnTo>
                    <a:pt x="783445" y="569215"/>
                  </a:lnTo>
                  <a:lnTo>
                    <a:pt x="797435" y="561706"/>
                  </a:lnTo>
                  <a:lnTo>
                    <a:pt x="811425" y="554825"/>
                  </a:lnTo>
                  <a:lnTo>
                    <a:pt x="825415" y="548575"/>
                  </a:lnTo>
                  <a:lnTo>
                    <a:pt x="839405" y="542944"/>
                  </a:lnTo>
                  <a:lnTo>
                    <a:pt x="853395" y="537906"/>
                  </a:lnTo>
                  <a:lnTo>
                    <a:pt x="867385" y="533429"/>
                  </a:lnTo>
                  <a:lnTo>
                    <a:pt x="881375" y="529472"/>
                  </a:lnTo>
                  <a:lnTo>
                    <a:pt x="895365" y="525994"/>
                  </a:lnTo>
                  <a:lnTo>
                    <a:pt x="909356" y="522949"/>
                  </a:lnTo>
                  <a:lnTo>
                    <a:pt x="923346" y="520294"/>
                  </a:lnTo>
                  <a:lnTo>
                    <a:pt x="937336" y="517988"/>
                  </a:lnTo>
                  <a:lnTo>
                    <a:pt x="951326" y="515990"/>
                  </a:lnTo>
                  <a:lnTo>
                    <a:pt x="965316" y="514263"/>
                  </a:lnTo>
                  <a:lnTo>
                    <a:pt x="979306" y="512774"/>
                  </a:lnTo>
                  <a:lnTo>
                    <a:pt x="993296" y="511493"/>
                  </a:lnTo>
                  <a:lnTo>
                    <a:pt x="1007286" y="510393"/>
                  </a:lnTo>
                  <a:lnTo>
                    <a:pt x="1021276" y="509449"/>
                  </a:lnTo>
                  <a:lnTo>
                    <a:pt x="1035266" y="508640"/>
                  </a:lnTo>
                  <a:lnTo>
                    <a:pt x="1049256" y="507947"/>
                  </a:lnTo>
                  <a:lnTo>
                    <a:pt x="1063247" y="507355"/>
                  </a:lnTo>
                  <a:lnTo>
                    <a:pt x="1077237" y="506849"/>
                  </a:lnTo>
                  <a:lnTo>
                    <a:pt x="1091227" y="506417"/>
                  </a:lnTo>
                  <a:lnTo>
                    <a:pt x="1105217" y="506048"/>
                  </a:lnTo>
                  <a:lnTo>
                    <a:pt x="1119207" y="505734"/>
                  </a:lnTo>
                  <a:lnTo>
                    <a:pt x="1133197" y="505465"/>
                  </a:lnTo>
                  <a:lnTo>
                    <a:pt x="1147187" y="505237"/>
                  </a:lnTo>
                  <a:lnTo>
                    <a:pt x="1161177" y="505042"/>
                  </a:lnTo>
                  <a:lnTo>
                    <a:pt x="1175167" y="504876"/>
                  </a:lnTo>
                  <a:lnTo>
                    <a:pt x="1189157" y="504734"/>
                  </a:lnTo>
                  <a:lnTo>
                    <a:pt x="1203148" y="504614"/>
                  </a:lnTo>
                  <a:lnTo>
                    <a:pt x="1217138" y="504511"/>
                  </a:lnTo>
                  <a:lnTo>
                    <a:pt x="1231128" y="504424"/>
                  </a:lnTo>
                  <a:lnTo>
                    <a:pt x="1245118" y="504349"/>
                  </a:lnTo>
                  <a:lnTo>
                    <a:pt x="1259108" y="504286"/>
                  </a:lnTo>
                  <a:lnTo>
                    <a:pt x="1273098" y="504232"/>
                  </a:lnTo>
                  <a:lnTo>
                    <a:pt x="1287088" y="504186"/>
                  </a:lnTo>
                  <a:lnTo>
                    <a:pt x="1301078" y="504147"/>
                  </a:lnTo>
                  <a:lnTo>
                    <a:pt x="1315068" y="504114"/>
                  </a:lnTo>
                  <a:lnTo>
                    <a:pt x="1329058" y="504086"/>
                  </a:lnTo>
                  <a:lnTo>
                    <a:pt x="1343048" y="504062"/>
                  </a:lnTo>
                  <a:lnTo>
                    <a:pt x="1357039" y="504041"/>
                  </a:lnTo>
                  <a:lnTo>
                    <a:pt x="1371029" y="504024"/>
                  </a:lnTo>
                  <a:lnTo>
                    <a:pt x="1385019" y="504009"/>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151544"/>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175096"/>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43" name="pl43"/>
            <p:cNvSpPr/>
            <p:nvPr/>
          </p:nvSpPr>
          <p:spPr>
            <a:xfrm>
              <a:off x="2737948" y="899582"/>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124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679245" y="36124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679245"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6203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544928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25" name="tx125"/>
            <p:cNvSpPr/>
            <p:nvPr/>
          </p:nvSpPr>
          <p:spPr>
            <a:xfrm>
              <a:off x="1523750"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26" name="tx126"/>
            <p:cNvSpPr/>
            <p:nvPr/>
          </p:nvSpPr>
          <p:spPr>
            <a:xfrm>
              <a:off x="1812080"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27" name="tx127"/>
            <p:cNvSpPr/>
            <p:nvPr/>
          </p:nvSpPr>
          <p:spPr>
            <a:xfrm>
              <a:off x="1586863"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28" name="tx128"/>
            <p:cNvSpPr/>
            <p:nvPr/>
          </p:nvSpPr>
          <p:spPr>
            <a:xfrm>
              <a:off x="1699564"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29" name="tx129"/>
            <p:cNvSpPr/>
            <p:nvPr/>
          </p:nvSpPr>
          <p:spPr>
            <a:xfrm>
              <a:off x="1699502"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30" name="tx130"/>
            <p:cNvSpPr/>
            <p:nvPr/>
          </p:nvSpPr>
          <p:spPr>
            <a:xfrm>
              <a:off x="1608106"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31" name="tx131"/>
            <p:cNvSpPr/>
            <p:nvPr/>
          </p:nvSpPr>
          <p:spPr>
            <a:xfrm>
              <a:off x="1790899"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32" name="tx132"/>
            <p:cNvSpPr/>
            <p:nvPr/>
          </p:nvSpPr>
          <p:spPr>
            <a:xfrm>
              <a:off x="1875316"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193242"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34" name="tx134"/>
            <p:cNvSpPr/>
            <p:nvPr/>
          </p:nvSpPr>
          <p:spPr>
            <a:xfrm>
              <a:off x="1783797"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35" name="tx135"/>
            <p:cNvSpPr/>
            <p:nvPr/>
          </p:nvSpPr>
          <p:spPr>
            <a:xfrm>
              <a:off x="1741804"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812204"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37" name="tx137"/>
            <p:cNvSpPr/>
            <p:nvPr/>
          </p:nvSpPr>
          <p:spPr>
            <a:xfrm>
              <a:off x="1755884"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38" name="tx138"/>
            <p:cNvSpPr/>
            <p:nvPr/>
          </p:nvSpPr>
          <p:spPr>
            <a:xfrm>
              <a:off x="1045958"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39" name="tx139"/>
            <p:cNvSpPr/>
            <p:nvPr/>
          </p:nvSpPr>
          <p:spPr>
            <a:xfrm>
              <a:off x="1207384"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40" name="tx140"/>
            <p:cNvSpPr/>
            <p:nvPr/>
          </p:nvSpPr>
          <p:spPr>
            <a:xfrm>
              <a:off x="1745324"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08560"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42" name="tx142"/>
            <p:cNvSpPr/>
            <p:nvPr/>
          </p:nvSpPr>
          <p:spPr>
            <a:xfrm>
              <a:off x="1878898"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2240"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44" name="tx144"/>
            <p:cNvSpPr/>
            <p:nvPr/>
          </p:nvSpPr>
          <p:spPr>
            <a:xfrm>
              <a:off x="7031507" y="826156"/>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(838,000)</a:t>
              </a:r>
            </a:p>
          </p:txBody>
        </p:sp>
        <p:sp>
          <p:nvSpPr>
            <p:cNvPr id="145" name="tx145"/>
            <p:cNvSpPr/>
            <p:nvPr/>
          </p:nvSpPr>
          <p:spPr>
            <a:xfrm>
              <a:off x="7031507" y="1078119"/>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(637,000)</a:t>
              </a:r>
            </a:p>
          </p:txBody>
        </p:sp>
        <p:sp>
          <p:nvSpPr>
            <p:cNvPr id="146" name="tx146"/>
            <p:cNvSpPr/>
            <p:nvPr/>
          </p:nvSpPr>
          <p:spPr>
            <a:xfrm>
              <a:off x="7031507"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(107,000)</a:t>
              </a:r>
            </a:p>
          </p:txBody>
        </p:sp>
        <p:sp>
          <p:nvSpPr>
            <p:cNvPr id="147" name="tx147"/>
            <p:cNvSpPr/>
            <p:nvPr/>
          </p:nvSpPr>
          <p:spPr>
            <a:xfrm>
              <a:off x="7031507"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(35,000)</a:t>
              </a:r>
            </a:p>
          </p:txBody>
        </p:sp>
        <p:sp>
          <p:nvSpPr>
            <p:cNvPr id="148" name="tx148"/>
            <p:cNvSpPr/>
            <p:nvPr/>
          </p:nvSpPr>
          <p:spPr>
            <a:xfrm>
              <a:off x="7031507"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49" name="tx149"/>
            <p:cNvSpPr/>
            <p:nvPr/>
          </p:nvSpPr>
          <p:spPr>
            <a:xfrm>
              <a:off x="7031507" y="2085969"/>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3793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(17,000)</a:t>
              </a:r>
            </a:p>
          </p:txBody>
        </p:sp>
        <p:sp>
          <p:nvSpPr>
            <p:cNvPr id="151" name="tx151"/>
            <p:cNvSpPr/>
            <p:nvPr/>
          </p:nvSpPr>
          <p:spPr>
            <a:xfrm>
              <a:off x="7031507" y="2568589"/>
              <a:ext cx="1462400"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(17,000)</a:t>
              </a:r>
            </a:p>
          </p:txBody>
        </p:sp>
        <p:sp>
          <p:nvSpPr>
            <p:cNvPr id="152" name="tx152"/>
            <p:cNvSpPr/>
            <p:nvPr/>
          </p:nvSpPr>
          <p:spPr>
            <a:xfrm>
              <a:off x="7031507" y="2841857"/>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(17,000)</a:t>
              </a:r>
            </a:p>
          </p:txBody>
        </p:sp>
        <p:sp>
          <p:nvSpPr>
            <p:cNvPr id="153" name="tx153"/>
            <p:cNvSpPr/>
            <p:nvPr/>
          </p:nvSpPr>
          <p:spPr>
            <a:xfrm>
              <a:off x="7031507" y="3093820"/>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(13,000)</a:t>
              </a:r>
            </a:p>
          </p:txBody>
        </p:sp>
        <p:sp>
          <p:nvSpPr>
            <p:cNvPr id="154" name="tx154"/>
            <p:cNvSpPr/>
            <p:nvPr/>
          </p:nvSpPr>
          <p:spPr>
            <a:xfrm>
              <a:off x="7031507" y="3345782"/>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55" name="tx155"/>
            <p:cNvSpPr/>
            <p:nvPr/>
          </p:nvSpPr>
          <p:spPr>
            <a:xfrm>
              <a:off x="7031507" y="3597745"/>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(12,000)</a:t>
              </a:r>
            </a:p>
          </p:txBody>
        </p:sp>
        <p:sp>
          <p:nvSpPr>
            <p:cNvPr id="156" name="tx156"/>
            <p:cNvSpPr/>
            <p:nvPr/>
          </p:nvSpPr>
          <p:spPr>
            <a:xfrm>
              <a:off x="7031507" y="3849707"/>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(7,000)</a:t>
              </a:r>
            </a:p>
          </p:txBody>
        </p:sp>
        <p:sp>
          <p:nvSpPr>
            <p:cNvPr id="157" name="tx157"/>
            <p:cNvSpPr/>
            <p:nvPr/>
          </p:nvSpPr>
          <p:spPr>
            <a:xfrm>
              <a:off x="7031507"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7031507"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7031507" y="460559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109520"/>
              <a:ext cx="952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(&lt;1,000)</a:t>
              </a:r>
            </a:p>
          </p:txBody>
        </p:sp>
        <p:sp>
          <p:nvSpPr>
            <p:cNvPr id="162" name="tx162"/>
            <p:cNvSpPr/>
            <p:nvPr/>
          </p:nvSpPr>
          <p:spPr>
            <a:xfrm>
              <a:off x="7031507" y="5361483"/>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3" name="tx163"/>
            <p:cNvSpPr/>
            <p:nvPr/>
          </p:nvSpPr>
          <p:spPr>
            <a:xfrm>
              <a:off x="7031507" y="5613384"/>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2021-2024</a:t>
              </a:r>
            </a:p>
          </p:txBody>
        </p:sp>
        <p:sp>
          <p:nvSpPr>
            <p:cNvPr id="189" name="tx189"/>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191" name="tx191"/>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&lt;keep&gt;MENA&lt;/keep&gt; en fonction du nombre absolu d'enfants n'ayant reçu aucune dose, le rang 1 représentant le pays comptant le plus grand nombre d'enfants n'ayant reçu aucune dose.
En 2021, Djibouti se classait au 12e rang sur 20 pays, avec 7 000 enfants ne recevant aucune dose.
En 2024, Djibouti se classe 16e sur 20 pays avec 4 000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5793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9229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266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6101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9537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7407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97511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0947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4383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7819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1255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903753"/>
              <a:ext cx="204851" cy="836996"/>
            </a:xfrm>
            <a:prstGeom prst="rect">
              <a:avLst/>
            </a:prstGeom>
            <a:solidFill>
              <a:srgbClr val="80BD41">
                <a:alpha val="100000"/>
              </a:srgbClr>
            </a:solidFill>
          </p:spPr>
          <p:txBody>
            <a:bodyPr/>
            <a:lstStyle/>
            <a:p/>
          </p:txBody>
        </p:sp>
        <p:sp>
          <p:nvSpPr>
            <p:cNvPr id="29" name="rc29"/>
            <p:cNvSpPr/>
            <p:nvPr/>
          </p:nvSpPr>
          <p:spPr>
            <a:xfrm>
              <a:off x="1271992" y="2921209"/>
              <a:ext cx="204851" cy="618635"/>
            </a:xfrm>
            <a:prstGeom prst="rect">
              <a:avLst/>
            </a:prstGeom>
            <a:solidFill>
              <a:srgbClr val="0058AB">
                <a:alpha val="100000"/>
              </a:srgbClr>
            </a:solidFill>
          </p:spPr>
          <p:txBody>
            <a:bodyPr/>
            <a:lstStyle/>
            <a:p/>
          </p:txBody>
        </p:sp>
        <p:sp>
          <p:nvSpPr>
            <p:cNvPr id="30" name="rc30"/>
            <p:cNvSpPr/>
            <p:nvPr/>
          </p:nvSpPr>
          <p:spPr>
            <a:xfrm>
              <a:off x="1271992" y="3539845"/>
              <a:ext cx="204851" cy="363908"/>
            </a:xfrm>
            <a:prstGeom prst="rect">
              <a:avLst/>
            </a:prstGeom>
            <a:solidFill>
              <a:srgbClr val="1CABE2">
                <a:alpha val="100000"/>
              </a:srgbClr>
            </a:solidFill>
          </p:spPr>
          <p:txBody>
            <a:bodyPr/>
            <a:lstStyle/>
            <a:p/>
          </p:txBody>
        </p:sp>
        <p:sp>
          <p:nvSpPr>
            <p:cNvPr id="31" name="rc31"/>
            <p:cNvSpPr/>
            <p:nvPr/>
          </p:nvSpPr>
          <p:spPr>
            <a:xfrm>
              <a:off x="1499604" y="3750396"/>
              <a:ext cx="204851" cy="990353"/>
            </a:xfrm>
            <a:prstGeom prst="rect">
              <a:avLst/>
            </a:prstGeom>
            <a:solidFill>
              <a:srgbClr val="80BD41">
                <a:alpha val="100000"/>
              </a:srgbClr>
            </a:solidFill>
          </p:spPr>
          <p:txBody>
            <a:bodyPr/>
            <a:lstStyle/>
            <a:p/>
          </p:txBody>
        </p:sp>
        <p:sp>
          <p:nvSpPr>
            <p:cNvPr id="32" name="rc32"/>
            <p:cNvSpPr/>
            <p:nvPr/>
          </p:nvSpPr>
          <p:spPr>
            <a:xfrm>
              <a:off x="1499604" y="2872132"/>
              <a:ext cx="204851" cy="654008"/>
            </a:xfrm>
            <a:prstGeom prst="rect">
              <a:avLst/>
            </a:prstGeom>
            <a:solidFill>
              <a:srgbClr val="0058AB">
                <a:alpha val="100000"/>
              </a:srgbClr>
            </a:solidFill>
          </p:spPr>
          <p:txBody>
            <a:bodyPr/>
            <a:lstStyle/>
            <a:p/>
          </p:txBody>
        </p:sp>
        <p:sp>
          <p:nvSpPr>
            <p:cNvPr id="33" name="rc33"/>
            <p:cNvSpPr/>
            <p:nvPr/>
          </p:nvSpPr>
          <p:spPr>
            <a:xfrm>
              <a:off x="1499604" y="3526140"/>
              <a:ext cx="204851" cy="224255"/>
            </a:xfrm>
            <a:prstGeom prst="rect">
              <a:avLst/>
            </a:prstGeom>
            <a:solidFill>
              <a:srgbClr val="1CABE2">
                <a:alpha val="100000"/>
              </a:srgbClr>
            </a:solidFill>
          </p:spPr>
          <p:txBody>
            <a:bodyPr/>
            <a:lstStyle/>
            <a:p/>
          </p:txBody>
        </p:sp>
        <p:sp>
          <p:nvSpPr>
            <p:cNvPr id="34" name="rc34"/>
            <p:cNvSpPr/>
            <p:nvPr/>
          </p:nvSpPr>
          <p:spPr>
            <a:xfrm>
              <a:off x="1727217" y="3554163"/>
              <a:ext cx="204851" cy="1186586"/>
            </a:xfrm>
            <a:prstGeom prst="rect">
              <a:avLst/>
            </a:prstGeom>
            <a:solidFill>
              <a:srgbClr val="80BD41">
                <a:alpha val="100000"/>
              </a:srgbClr>
            </a:solidFill>
          </p:spPr>
          <p:txBody>
            <a:bodyPr/>
            <a:lstStyle/>
            <a:p/>
          </p:txBody>
        </p:sp>
        <p:sp>
          <p:nvSpPr>
            <p:cNvPr id="35" name="rc35"/>
            <p:cNvSpPr/>
            <p:nvPr/>
          </p:nvSpPr>
          <p:spPr>
            <a:xfrm>
              <a:off x="1727217" y="2826959"/>
              <a:ext cx="204851" cy="535870"/>
            </a:xfrm>
            <a:prstGeom prst="rect">
              <a:avLst/>
            </a:prstGeom>
            <a:solidFill>
              <a:srgbClr val="0058AB">
                <a:alpha val="100000"/>
              </a:srgbClr>
            </a:solidFill>
          </p:spPr>
          <p:txBody>
            <a:bodyPr/>
            <a:lstStyle/>
            <a:p/>
          </p:txBody>
        </p:sp>
        <p:sp>
          <p:nvSpPr>
            <p:cNvPr id="36" name="rc36"/>
            <p:cNvSpPr/>
            <p:nvPr/>
          </p:nvSpPr>
          <p:spPr>
            <a:xfrm>
              <a:off x="1727217" y="3362830"/>
              <a:ext cx="204851" cy="191333"/>
            </a:xfrm>
            <a:prstGeom prst="rect">
              <a:avLst/>
            </a:prstGeom>
            <a:solidFill>
              <a:srgbClr val="1CABE2">
                <a:alpha val="100000"/>
              </a:srgbClr>
            </a:solidFill>
          </p:spPr>
          <p:txBody>
            <a:bodyPr/>
            <a:lstStyle/>
            <a:p/>
          </p:txBody>
        </p:sp>
        <p:sp>
          <p:nvSpPr>
            <p:cNvPr id="37" name="rc37"/>
            <p:cNvSpPr/>
            <p:nvPr/>
          </p:nvSpPr>
          <p:spPr>
            <a:xfrm>
              <a:off x="1954829" y="3422167"/>
              <a:ext cx="204851" cy="1318582"/>
            </a:xfrm>
            <a:prstGeom prst="rect">
              <a:avLst/>
            </a:prstGeom>
            <a:solidFill>
              <a:srgbClr val="80BD41">
                <a:alpha val="100000"/>
              </a:srgbClr>
            </a:solidFill>
          </p:spPr>
          <p:txBody>
            <a:bodyPr/>
            <a:lstStyle/>
            <a:p/>
          </p:txBody>
        </p:sp>
        <p:sp>
          <p:nvSpPr>
            <p:cNvPr id="38" name="rc38"/>
            <p:cNvSpPr/>
            <p:nvPr/>
          </p:nvSpPr>
          <p:spPr>
            <a:xfrm>
              <a:off x="1954829" y="2801617"/>
              <a:ext cx="204851" cy="465355"/>
            </a:xfrm>
            <a:prstGeom prst="rect">
              <a:avLst/>
            </a:prstGeom>
            <a:solidFill>
              <a:srgbClr val="0058AB">
                <a:alpha val="100000"/>
              </a:srgbClr>
            </a:solidFill>
          </p:spPr>
          <p:txBody>
            <a:bodyPr/>
            <a:lstStyle/>
            <a:p/>
          </p:txBody>
        </p:sp>
        <p:sp>
          <p:nvSpPr>
            <p:cNvPr id="39" name="rc39"/>
            <p:cNvSpPr/>
            <p:nvPr/>
          </p:nvSpPr>
          <p:spPr>
            <a:xfrm>
              <a:off x="1954829" y="3266972"/>
              <a:ext cx="204851" cy="155194"/>
            </a:xfrm>
            <a:prstGeom prst="rect">
              <a:avLst/>
            </a:prstGeom>
            <a:solidFill>
              <a:srgbClr val="1CABE2">
                <a:alpha val="100000"/>
              </a:srgbClr>
            </a:solidFill>
          </p:spPr>
          <p:txBody>
            <a:bodyPr/>
            <a:lstStyle/>
            <a:p/>
          </p:txBody>
        </p:sp>
        <p:sp>
          <p:nvSpPr>
            <p:cNvPr id="40" name="rc40"/>
            <p:cNvSpPr/>
            <p:nvPr/>
          </p:nvSpPr>
          <p:spPr>
            <a:xfrm>
              <a:off x="2182442" y="3521470"/>
              <a:ext cx="204851" cy="1219279"/>
            </a:xfrm>
            <a:prstGeom prst="rect">
              <a:avLst/>
            </a:prstGeom>
            <a:solidFill>
              <a:srgbClr val="80BD41">
                <a:alpha val="100000"/>
              </a:srgbClr>
            </a:solidFill>
          </p:spPr>
          <p:txBody>
            <a:bodyPr/>
            <a:lstStyle/>
            <a:p/>
          </p:txBody>
        </p:sp>
        <p:sp>
          <p:nvSpPr>
            <p:cNvPr id="41" name="rc41"/>
            <p:cNvSpPr/>
            <p:nvPr/>
          </p:nvSpPr>
          <p:spPr>
            <a:xfrm>
              <a:off x="2182442" y="2835611"/>
              <a:ext cx="204851" cy="361993"/>
            </a:xfrm>
            <a:prstGeom prst="rect">
              <a:avLst/>
            </a:prstGeom>
            <a:solidFill>
              <a:srgbClr val="0058AB">
                <a:alpha val="100000"/>
              </a:srgbClr>
            </a:solidFill>
          </p:spPr>
          <p:txBody>
            <a:bodyPr/>
            <a:lstStyle/>
            <a:p/>
          </p:txBody>
        </p:sp>
        <p:sp>
          <p:nvSpPr>
            <p:cNvPr id="42" name="rc42"/>
            <p:cNvSpPr/>
            <p:nvPr/>
          </p:nvSpPr>
          <p:spPr>
            <a:xfrm>
              <a:off x="2182442" y="3197605"/>
              <a:ext cx="204851" cy="323865"/>
            </a:xfrm>
            <a:prstGeom prst="rect">
              <a:avLst/>
            </a:prstGeom>
            <a:solidFill>
              <a:srgbClr val="1CABE2">
                <a:alpha val="100000"/>
              </a:srgbClr>
            </a:solidFill>
          </p:spPr>
          <p:txBody>
            <a:bodyPr/>
            <a:lstStyle/>
            <a:p/>
          </p:txBody>
        </p:sp>
        <p:sp>
          <p:nvSpPr>
            <p:cNvPr id="43" name="rc43"/>
            <p:cNvSpPr/>
            <p:nvPr/>
          </p:nvSpPr>
          <p:spPr>
            <a:xfrm>
              <a:off x="2410055" y="3409840"/>
              <a:ext cx="204851" cy="1330909"/>
            </a:xfrm>
            <a:prstGeom prst="rect">
              <a:avLst/>
            </a:prstGeom>
            <a:solidFill>
              <a:srgbClr val="80BD41">
                <a:alpha val="100000"/>
              </a:srgbClr>
            </a:solidFill>
          </p:spPr>
          <p:txBody>
            <a:bodyPr/>
            <a:lstStyle/>
            <a:p/>
          </p:txBody>
        </p:sp>
        <p:sp>
          <p:nvSpPr>
            <p:cNvPr id="44" name="rc44"/>
            <p:cNvSpPr/>
            <p:nvPr/>
          </p:nvSpPr>
          <p:spPr>
            <a:xfrm>
              <a:off x="2410055" y="2866236"/>
              <a:ext cx="204851" cy="506087"/>
            </a:xfrm>
            <a:prstGeom prst="rect">
              <a:avLst/>
            </a:prstGeom>
            <a:solidFill>
              <a:srgbClr val="0058AB">
                <a:alpha val="100000"/>
              </a:srgbClr>
            </a:solidFill>
          </p:spPr>
          <p:txBody>
            <a:bodyPr/>
            <a:lstStyle/>
            <a:p/>
          </p:txBody>
        </p:sp>
        <p:sp>
          <p:nvSpPr>
            <p:cNvPr id="45" name="rc45"/>
            <p:cNvSpPr/>
            <p:nvPr/>
          </p:nvSpPr>
          <p:spPr>
            <a:xfrm>
              <a:off x="2410055" y="3372324"/>
              <a:ext cx="204851" cy="37516"/>
            </a:xfrm>
            <a:prstGeom prst="rect">
              <a:avLst/>
            </a:prstGeom>
            <a:solidFill>
              <a:srgbClr val="1CABE2">
                <a:alpha val="100000"/>
              </a:srgbClr>
            </a:solidFill>
          </p:spPr>
          <p:txBody>
            <a:bodyPr/>
            <a:lstStyle/>
            <a:p/>
          </p:txBody>
        </p:sp>
        <p:sp>
          <p:nvSpPr>
            <p:cNvPr id="46" name="rc46"/>
            <p:cNvSpPr/>
            <p:nvPr/>
          </p:nvSpPr>
          <p:spPr>
            <a:xfrm>
              <a:off x="2637667" y="3416271"/>
              <a:ext cx="204851" cy="1324478"/>
            </a:xfrm>
            <a:prstGeom prst="rect">
              <a:avLst/>
            </a:prstGeom>
            <a:solidFill>
              <a:srgbClr val="80BD41">
                <a:alpha val="100000"/>
              </a:srgbClr>
            </a:solidFill>
          </p:spPr>
          <p:txBody>
            <a:bodyPr/>
            <a:lstStyle/>
            <a:p/>
          </p:txBody>
        </p:sp>
        <p:sp>
          <p:nvSpPr>
            <p:cNvPr id="47" name="rc47"/>
            <p:cNvSpPr/>
            <p:nvPr/>
          </p:nvSpPr>
          <p:spPr>
            <a:xfrm>
              <a:off x="2637667" y="2901226"/>
              <a:ext cx="204851" cy="441467"/>
            </a:xfrm>
            <a:prstGeom prst="rect">
              <a:avLst/>
            </a:prstGeom>
            <a:solidFill>
              <a:srgbClr val="0058AB">
                <a:alpha val="100000"/>
              </a:srgbClr>
            </a:solidFill>
          </p:spPr>
          <p:txBody>
            <a:bodyPr/>
            <a:lstStyle/>
            <a:p/>
          </p:txBody>
        </p:sp>
        <p:sp>
          <p:nvSpPr>
            <p:cNvPr id="48" name="rc48"/>
            <p:cNvSpPr/>
            <p:nvPr/>
          </p:nvSpPr>
          <p:spPr>
            <a:xfrm>
              <a:off x="2637667" y="3342693"/>
              <a:ext cx="204851" cy="73577"/>
            </a:xfrm>
            <a:prstGeom prst="rect">
              <a:avLst/>
            </a:prstGeom>
            <a:solidFill>
              <a:srgbClr val="1CABE2">
                <a:alpha val="100000"/>
              </a:srgbClr>
            </a:solidFill>
          </p:spPr>
          <p:txBody>
            <a:bodyPr/>
            <a:lstStyle/>
            <a:p/>
          </p:txBody>
        </p:sp>
        <p:sp>
          <p:nvSpPr>
            <p:cNvPr id="49" name="rc49"/>
            <p:cNvSpPr/>
            <p:nvPr/>
          </p:nvSpPr>
          <p:spPr>
            <a:xfrm>
              <a:off x="2865280" y="3136048"/>
              <a:ext cx="204851" cy="1604701"/>
            </a:xfrm>
            <a:prstGeom prst="rect">
              <a:avLst/>
            </a:prstGeom>
            <a:solidFill>
              <a:srgbClr val="80BD41">
                <a:alpha val="100000"/>
              </a:srgbClr>
            </a:solidFill>
          </p:spPr>
          <p:txBody>
            <a:bodyPr/>
            <a:lstStyle/>
            <a:p/>
          </p:txBody>
        </p:sp>
        <p:sp>
          <p:nvSpPr>
            <p:cNvPr id="50" name="rc50"/>
            <p:cNvSpPr/>
            <p:nvPr/>
          </p:nvSpPr>
          <p:spPr>
            <a:xfrm>
              <a:off x="2865280" y="2917228"/>
              <a:ext cx="204851" cy="145854"/>
            </a:xfrm>
            <a:prstGeom prst="rect">
              <a:avLst/>
            </a:prstGeom>
            <a:solidFill>
              <a:srgbClr val="0058AB">
                <a:alpha val="100000"/>
              </a:srgbClr>
            </a:solidFill>
          </p:spPr>
          <p:txBody>
            <a:bodyPr/>
            <a:lstStyle/>
            <a:p/>
          </p:txBody>
        </p:sp>
        <p:sp>
          <p:nvSpPr>
            <p:cNvPr id="51" name="rc51"/>
            <p:cNvSpPr/>
            <p:nvPr/>
          </p:nvSpPr>
          <p:spPr>
            <a:xfrm>
              <a:off x="2865280" y="3063082"/>
              <a:ext cx="204851" cy="72965"/>
            </a:xfrm>
            <a:prstGeom prst="rect">
              <a:avLst/>
            </a:prstGeom>
            <a:solidFill>
              <a:srgbClr val="1CABE2">
                <a:alpha val="100000"/>
              </a:srgbClr>
            </a:solidFill>
          </p:spPr>
          <p:txBody>
            <a:bodyPr/>
            <a:lstStyle/>
            <a:p/>
          </p:txBody>
        </p:sp>
        <p:sp>
          <p:nvSpPr>
            <p:cNvPr id="52" name="rc52"/>
            <p:cNvSpPr/>
            <p:nvPr/>
          </p:nvSpPr>
          <p:spPr>
            <a:xfrm>
              <a:off x="3092892" y="3136660"/>
              <a:ext cx="204851" cy="1604089"/>
            </a:xfrm>
            <a:prstGeom prst="rect">
              <a:avLst/>
            </a:prstGeom>
            <a:solidFill>
              <a:srgbClr val="80BD41">
                <a:alpha val="100000"/>
              </a:srgbClr>
            </a:solidFill>
          </p:spPr>
          <p:txBody>
            <a:bodyPr/>
            <a:lstStyle/>
            <a:p/>
          </p:txBody>
        </p:sp>
        <p:sp>
          <p:nvSpPr>
            <p:cNvPr id="53" name="rc53"/>
            <p:cNvSpPr/>
            <p:nvPr/>
          </p:nvSpPr>
          <p:spPr>
            <a:xfrm>
              <a:off x="3092892" y="2938436"/>
              <a:ext cx="204851" cy="180231"/>
            </a:xfrm>
            <a:prstGeom prst="rect">
              <a:avLst/>
            </a:prstGeom>
            <a:solidFill>
              <a:srgbClr val="0058AB">
                <a:alpha val="100000"/>
              </a:srgbClr>
            </a:solidFill>
          </p:spPr>
          <p:txBody>
            <a:bodyPr/>
            <a:lstStyle/>
            <a:p/>
          </p:txBody>
        </p:sp>
        <p:sp>
          <p:nvSpPr>
            <p:cNvPr id="54" name="rc54"/>
            <p:cNvSpPr/>
            <p:nvPr/>
          </p:nvSpPr>
          <p:spPr>
            <a:xfrm>
              <a:off x="3092892" y="3118668"/>
              <a:ext cx="204851" cy="17992"/>
            </a:xfrm>
            <a:prstGeom prst="rect">
              <a:avLst/>
            </a:prstGeom>
            <a:solidFill>
              <a:srgbClr val="1CABE2">
                <a:alpha val="100000"/>
              </a:srgbClr>
            </a:solidFill>
          </p:spPr>
          <p:txBody>
            <a:bodyPr/>
            <a:lstStyle/>
            <a:p/>
          </p:txBody>
        </p:sp>
        <p:sp>
          <p:nvSpPr>
            <p:cNvPr id="55" name="rc55"/>
            <p:cNvSpPr/>
            <p:nvPr/>
          </p:nvSpPr>
          <p:spPr>
            <a:xfrm>
              <a:off x="3320505" y="3140029"/>
              <a:ext cx="204851" cy="1600720"/>
            </a:xfrm>
            <a:prstGeom prst="rect">
              <a:avLst/>
            </a:prstGeom>
            <a:solidFill>
              <a:srgbClr val="80BD41">
                <a:alpha val="100000"/>
              </a:srgbClr>
            </a:solidFill>
          </p:spPr>
          <p:txBody>
            <a:bodyPr/>
            <a:lstStyle/>
            <a:p/>
          </p:txBody>
        </p:sp>
        <p:sp>
          <p:nvSpPr>
            <p:cNvPr id="56" name="rc56"/>
            <p:cNvSpPr/>
            <p:nvPr/>
          </p:nvSpPr>
          <p:spPr>
            <a:xfrm>
              <a:off x="3320505" y="2942188"/>
              <a:ext cx="204851" cy="179848"/>
            </a:xfrm>
            <a:prstGeom prst="rect">
              <a:avLst/>
            </a:prstGeom>
            <a:solidFill>
              <a:srgbClr val="0058AB">
                <a:alpha val="100000"/>
              </a:srgbClr>
            </a:solidFill>
          </p:spPr>
          <p:txBody>
            <a:bodyPr/>
            <a:lstStyle/>
            <a:p/>
          </p:txBody>
        </p:sp>
        <p:sp>
          <p:nvSpPr>
            <p:cNvPr id="57" name="rc57"/>
            <p:cNvSpPr/>
            <p:nvPr/>
          </p:nvSpPr>
          <p:spPr>
            <a:xfrm>
              <a:off x="3320505" y="3122036"/>
              <a:ext cx="204851" cy="17992"/>
            </a:xfrm>
            <a:prstGeom prst="rect">
              <a:avLst/>
            </a:prstGeom>
            <a:solidFill>
              <a:srgbClr val="1CABE2">
                <a:alpha val="100000"/>
              </a:srgbClr>
            </a:solidFill>
          </p:spPr>
          <p:txBody>
            <a:bodyPr/>
            <a:lstStyle/>
            <a:p/>
          </p:txBody>
        </p:sp>
        <p:sp>
          <p:nvSpPr>
            <p:cNvPr id="58" name="rc58"/>
            <p:cNvSpPr/>
            <p:nvPr/>
          </p:nvSpPr>
          <p:spPr>
            <a:xfrm>
              <a:off x="3548117" y="3161007"/>
              <a:ext cx="204851" cy="1579742"/>
            </a:xfrm>
            <a:prstGeom prst="rect">
              <a:avLst/>
            </a:prstGeom>
            <a:solidFill>
              <a:srgbClr val="80BD41">
                <a:alpha val="100000"/>
              </a:srgbClr>
            </a:solidFill>
          </p:spPr>
          <p:txBody>
            <a:bodyPr/>
            <a:lstStyle/>
            <a:p/>
          </p:txBody>
        </p:sp>
        <p:sp>
          <p:nvSpPr>
            <p:cNvPr id="59" name="rc59"/>
            <p:cNvSpPr/>
            <p:nvPr/>
          </p:nvSpPr>
          <p:spPr>
            <a:xfrm>
              <a:off x="3548117" y="2945557"/>
              <a:ext cx="204851" cy="179542"/>
            </a:xfrm>
            <a:prstGeom prst="rect">
              <a:avLst/>
            </a:prstGeom>
            <a:solidFill>
              <a:srgbClr val="0058AB">
                <a:alpha val="100000"/>
              </a:srgbClr>
            </a:solidFill>
          </p:spPr>
          <p:txBody>
            <a:bodyPr/>
            <a:lstStyle/>
            <a:p/>
          </p:txBody>
        </p:sp>
        <p:sp>
          <p:nvSpPr>
            <p:cNvPr id="60" name="rc60"/>
            <p:cNvSpPr/>
            <p:nvPr/>
          </p:nvSpPr>
          <p:spPr>
            <a:xfrm>
              <a:off x="3548117" y="3125099"/>
              <a:ext cx="204851" cy="35908"/>
            </a:xfrm>
            <a:prstGeom prst="rect">
              <a:avLst/>
            </a:prstGeom>
            <a:solidFill>
              <a:srgbClr val="1CABE2">
                <a:alpha val="100000"/>
              </a:srgbClr>
            </a:solidFill>
          </p:spPr>
          <p:txBody>
            <a:bodyPr/>
            <a:lstStyle/>
            <a:p/>
          </p:txBody>
        </p:sp>
        <p:sp>
          <p:nvSpPr>
            <p:cNvPr id="61" name="rc61"/>
            <p:cNvSpPr/>
            <p:nvPr/>
          </p:nvSpPr>
          <p:spPr>
            <a:xfrm>
              <a:off x="3775730" y="3185125"/>
              <a:ext cx="204851" cy="1555624"/>
            </a:xfrm>
            <a:prstGeom prst="rect">
              <a:avLst/>
            </a:prstGeom>
            <a:solidFill>
              <a:srgbClr val="80BD41">
                <a:alpha val="100000"/>
              </a:srgbClr>
            </a:solidFill>
          </p:spPr>
          <p:txBody>
            <a:bodyPr/>
            <a:lstStyle/>
            <a:p/>
          </p:txBody>
        </p:sp>
        <p:sp>
          <p:nvSpPr>
            <p:cNvPr id="62" name="rc62"/>
            <p:cNvSpPr/>
            <p:nvPr/>
          </p:nvSpPr>
          <p:spPr>
            <a:xfrm>
              <a:off x="3775730" y="2952677"/>
              <a:ext cx="204851" cy="196692"/>
            </a:xfrm>
            <a:prstGeom prst="rect">
              <a:avLst/>
            </a:prstGeom>
            <a:solidFill>
              <a:srgbClr val="0058AB">
                <a:alpha val="100000"/>
              </a:srgbClr>
            </a:solidFill>
          </p:spPr>
          <p:txBody>
            <a:bodyPr/>
            <a:lstStyle/>
            <a:p/>
          </p:txBody>
        </p:sp>
        <p:sp>
          <p:nvSpPr>
            <p:cNvPr id="63" name="rc63"/>
            <p:cNvSpPr/>
            <p:nvPr/>
          </p:nvSpPr>
          <p:spPr>
            <a:xfrm>
              <a:off x="3775730" y="3149370"/>
              <a:ext cx="204851" cy="35755"/>
            </a:xfrm>
            <a:prstGeom prst="rect">
              <a:avLst/>
            </a:prstGeom>
            <a:solidFill>
              <a:srgbClr val="1CABE2">
                <a:alpha val="100000"/>
              </a:srgbClr>
            </a:solidFill>
          </p:spPr>
          <p:txBody>
            <a:bodyPr/>
            <a:lstStyle/>
            <a:p/>
          </p:txBody>
        </p:sp>
        <p:sp>
          <p:nvSpPr>
            <p:cNvPr id="64" name="rc64"/>
            <p:cNvSpPr/>
            <p:nvPr/>
          </p:nvSpPr>
          <p:spPr>
            <a:xfrm>
              <a:off x="4003342" y="3297674"/>
              <a:ext cx="204851" cy="1443075"/>
            </a:xfrm>
            <a:prstGeom prst="rect">
              <a:avLst/>
            </a:prstGeom>
            <a:solidFill>
              <a:srgbClr val="80BD41">
                <a:alpha val="100000"/>
              </a:srgbClr>
            </a:solidFill>
          </p:spPr>
          <p:txBody>
            <a:bodyPr/>
            <a:lstStyle/>
            <a:p/>
          </p:txBody>
        </p:sp>
        <p:sp>
          <p:nvSpPr>
            <p:cNvPr id="65" name="rc65"/>
            <p:cNvSpPr/>
            <p:nvPr/>
          </p:nvSpPr>
          <p:spPr>
            <a:xfrm>
              <a:off x="4003342" y="2959185"/>
              <a:ext cx="204851" cy="267207"/>
            </a:xfrm>
            <a:prstGeom prst="rect">
              <a:avLst/>
            </a:prstGeom>
            <a:solidFill>
              <a:srgbClr val="0058AB">
                <a:alpha val="100000"/>
              </a:srgbClr>
            </a:solidFill>
          </p:spPr>
          <p:txBody>
            <a:bodyPr/>
            <a:lstStyle/>
            <a:p/>
          </p:txBody>
        </p:sp>
        <p:sp>
          <p:nvSpPr>
            <p:cNvPr id="66" name="rc66"/>
            <p:cNvSpPr/>
            <p:nvPr/>
          </p:nvSpPr>
          <p:spPr>
            <a:xfrm>
              <a:off x="4003342" y="3226393"/>
              <a:ext cx="204851" cy="71280"/>
            </a:xfrm>
            <a:prstGeom prst="rect">
              <a:avLst/>
            </a:prstGeom>
            <a:solidFill>
              <a:srgbClr val="1CABE2">
                <a:alpha val="100000"/>
              </a:srgbClr>
            </a:solidFill>
          </p:spPr>
          <p:txBody>
            <a:bodyPr/>
            <a:lstStyle/>
            <a:p/>
          </p:txBody>
        </p:sp>
        <p:sp>
          <p:nvSpPr>
            <p:cNvPr id="67" name="rc67"/>
            <p:cNvSpPr/>
            <p:nvPr/>
          </p:nvSpPr>
          <p:spPr>
            <a:xfrm>
              <a:off x="4230955" y="3279145"/>
              <a:ext cx="204851" cy="1461604"/>
            </a:xfrm>
            <a:prstGeom prst="rect">
              <a:avLst/>
            </a:prstGeom>
            <a:solidFill>
              <a:srgbClr val="80BD41">
                <a:alpha val="100000"/>
              </a:srgbClr>
            </a:solidFill>
          </p:spPr>
          <p:txBody>
            <a:bodyPr/>
            <a:lstStyle/>
            <a:p/>
          </p:txBody>
        </p:sp>
        <p:sp>
          <p:nvSpPr>
            <p:cNvPr id="68" name="rc68"/>
            <p:cNvSpPr/>
            <p:nvPr/>
          </p:nvSpPr>
          <p:spPr>
            <a:xfrm>
              <a:off x="4230955" y="2958343"/>
              <a:ext cx="204851" cy="231682"/>
            </a:xfrm>
            <a:prstGeom prst="rect">
              <a:avLst/>
            </a:prstGeom>
            <a:solidFill>
              <a:srgbClr val="0058AB">
                <a:alpha val="100000"/>
              </a:srgbClr>
            </a:solidFill>
          </p:spPr>
          <p:txBody>
            <a:bodyPr/>
            <a:lstStyle/>
            <a:p/>
          </p:txBody>
        </p:sp>
        <p:sp>
          <p:nvSpPr>
            <p:cNvPr id="69" name="rc69"/>
            <p:cNvSpPr/>
            <p:nvPr/>
          </p:nvSpPr>
          <p:spPr>
            <a:xfrm>
              <a:off x="4230955" y="3190025"/>
              <a:ext cx="204851" cy="89120"/>
            </a:xfrm>
            <a:prstGeom prst="rect">
              <a:avLst/>
            </a:prstGeom>
            <a:solidFill>
              <a:srgbClr val="1CABE2">
                <a:alpha val="100000"/>
              </a:srgbClr>
            </a:solidFill>
          </p:spPr>
          <p:txBody>
            <a:bodyPr/>
            <a:lstStyle/>
            <a:p/>
          </p:txBody>
        </p:sp>
        <p:sp>
          <p:nvSpPr>
            <p:cNvPr id="70" name="rc70"/>
            <p:cNvSpPr/>
            <p:nvPr/>
          </p:nvSpPr>
          <p:spPr>
            <a:xfrm>
              <a:off x="4458568" y="3352647"/>
              <a:ext cx="204851" cy="1388102"/>
            </a:xfrm>
            <a:prstGeom prst="rect">
              <a:avLst/>
            </a:prstGeom>
            <a:solidFill>
              <a:srgbClr val="80BD41">
                <a:alpha val="100000"/>
              </a:srgbClr>
            </a:solidFill>
          </p:spPr>
          <p:txBody>
            <a:bodyPr/>
            <a:lstStyle/>
            <a:p/>
          </p:txBody>
        </p:sp>
        <p:sp>
          <p:nvSpPr>
            <p:cNvPr id="71" name="rc71"/>
            <p:cNvSpPr/>
            <p:nvPr/>
          </p:nvSpPr>
          <p:spPr>
            <a:xfrm>
              <a:off x="4458568" y="2961099"/>
              <a:ext cx="204851" cy="124569"/>
            </a:xfrm>
            <a:prstGeom prst="rect">
              <a:avLst/>
            </a:prstGeom>
            <a:solidFill>
              <a:srgbClr val="0058AB">
                <a:alpha val="100000"/>
              </a:srgbClr>
            </a:solidFill>
          </p:spPr>
          <p:txBody>
            <a:bodyPr/>
            <a:lstStyle/>
            <a:p/>
          </p:txBody>
        </p:sp>
        <p:sp>
          <p:nvSpPr>
            <p:cNvPr id="72" name="rc72"/>
            <p:cNvSpPr/>
            <p:nvPr/>
          </p:nvSpPr>
          <p:spPr>
            <a:xfrm>
              <a:off x="4458568" y="3085669"/>
              <a:ext cx="204851" cy="266978"/>
            </a:xfrm>
            <a:prstGeom prst="rect">
              <a:avLst/>
            </a:prstGeom>
            <a:solidFill>
              <a:srgbClr val="1CABE2">
                <a:alpha val="100000"/>
              </a:srgbClr>
            </a:solidFill>
          </p:spPr>
          <p:txBody>
            <a:bodyPr/>
            <a:lstStyle/>
            <a:p/>
          </p:txBody>
        </p:sp>
        <p:sp>
          <p:nvSpPr>
            <p:cNvPr id="73" name="rc73"/>
            <p:cNvSpPr/>
            <p:nvPr/>
          </p:nvSpPr>
          <p:spPr>
            <a:xfrm>
              <a:off x="4686180" y="3251659"/>
              <a:ext cx="204851" cy="1489090"/>
            </a:xfrm>
            <a:prstGeom prst="rect">
              <a:avLst/>
            </a:prstGeom>
            <a:solidFill>
              <a:srgbClr val="80BD41">
                <a:alpha val="100000"/>
              </a:srgbClr>
            </a:solidFill>
          </p:spPr>
          <p:txBody>
            <a:bodyPr/>
            <a:lstStyle/>
            <a:p/>
          </p:txBody>
        </p:sp>
        <p:sp>
          <p:nvSpPr>
            <p:cNvPr id="74" name="rc74"/>
            <p:cNvSpPr/>
            <p:nvPr/>
          </p:nvSpPr>
          <p:spPr>
            <a:xfrm>
              <a:off x="4686180" y="2968066"/>
              <a:ext cx="204851" cy="177245"/>
            </a:xfrm>
            <a:prstGeom prst="rect">
              <a:avLst/>
            </a:prstGeom>
            <a:solidFill>
              <a:srgbClr val="0058AB">
                <a:alpha val="100000"/>
              </a:srgbClr>
            </a:solidFill>
          </p:spPr>
          <p:txBody>
            <a:bodyPr/>
            <a:lstStyle/>
            <a:p/>
          </p:txBody>
        </p:sp>
        <p:sp>
          <p:nvSpPr>
            <p:cNvPr id="75" name="rc75"/>
            <p:cNvSpPr/>
            <p:nvPr/>
          </p:nvSpPr>
          <p:spPr>
            <a:xfrm>
              <a:off x="4686180" y="3145312"/>
              <a:ext cx="204851" cy="106347"/>
            </a:xfrm>
            <a:prstGeom prst="rect">
              <a:avLst/>
            </a:prstGeom>
            <a:solidFill>
              <a:srgbClr val="1CABE2">
                <a:alpha val="100000"/>
              </a:srgbClr>
            </a:solidFill>
          </p:spPr>
          <p:txBody>
            <a:bodyPr/>
            <a:lstStyle/>
            <a:p/>
          </p:txBody>
        </p:sp>
        <p:sp>
          <p:nvSpPr>
            <p:cNvPr id="76" name="rc76"/>
            <p:cNvSpPr/>
            <p:nvPr/>
          </p:nvSpPr>
          <p:spPr>
            <a:xfrm>
              <a:off x="4913793" y="3540152"/>
              <a:ext cx="204851" cy="1200597"/>
            </a:xfrm>
            <a:prstGeom prst="rect">
              <a:avLst/>
            </a:prstGeom>
            <a:solidFill>
              <a:srgbClr val="80BD41">
                <a:alpha val="100000"/>
              </a:srgbClr>
            </a:solidFill>
          </p:spPr>
          <p:txBody>
            <a:bodyPr/>
            <a:lstStyle/>
            <a:p/>
          </p:txBody>
        </p:sp>
        <p:sp>
          <p:nvSpPr>
            <p:cNvPr id="77" name="rc77"/>
            <p:cNvSpPr/>
            <p:nvPr/>
          </p:nvSpPr>
          <p:spPr>
            <a:xfrm>
              <a:off x="4913793" y="2975110"/>
              <a:ext cx="204851" cy="459076"/>
            </a:xfrm>
            <a:prstGeom prst="rect">
              <a:avLst/>
            </a:prstGeom>
            <a:solidFill>
              <a:srgbClr val="0058AB">
                <a:alpha val="100000"/>
              </a:srgbClr>
            </a:solidFill>
          </p:spPr>
          <p:txBody>
            <a:bodyPr/>
            <a:lstStyle/>
            <a:p/>
          </p:txBody>
        </p:sp>
        <p:sp>
          <p:nvSpPr>
            <p:cNvPr id="78" name="rc78"/>
            <p:cNvSpPr/>
            <p:nvPr/>
          </p:nvSpPr>
          <p:spPr>
            <a:xfrm>
              <a:off x="4913793" y="3434187"/>
              <a:ext cx="204851" cy="105964"/>
            </a:xfrm>
            <a:prstGeom prst="rect">
              <a:avLst/>
            </a:prstGeom>
            <a:solidFill>
              <a:srgbClr val="1CABE2">
                <a:alpha val="100000"/>
              </a:srgbClr>
            </a:solidFill>
          </p:spPr>
          <p:txBody>
            <a:bodyPr/>
            <a:lstStyle/>
            <a:p/>
          </p:txBody>
        </p:sp>
        <p:sp>
          <p:nvSpPr>
            <p:cNvPr id="79" name="rc79"/>
            <p:cNvSpPr/>
            <p:nvPr/>
          </p:nvSpPr>
          <p:spPr>
            <a:xfrm>
              <a:off x="5141405" y="3396747"/>
              <a:ext cx="204851" cy="1344002"/>
            </a:xfrm>
            <a:prstGeom prst="rect">
              <a:avLst/>
            </a:prstGeom>
            <a:solidFill>
              <a:srgbClr val="80BD41">
                <a:alpha val="100000"/>
              </a:srgbClr>
            </a:solidFill>
          </p:spPr>
          <p:txBody>
            <a:bodyPr/>
            <a:lstStyle/>
            <a:p/>
          </p:txBody>
        </p:sp>
        <p:sp>
          <p:nvSpPr>
            <p:cNvPr id="80" name="rc80"/>
            <p:cNvSpPr/>
            <p:nvPr/>
          </p:nvSpPr>
          <p:spPr>
            <a:xfrm>
              <a:off x="5141405" y="2972277"/>
              <a:ext cx="204851" cy="300666"/>
            </a:xfrm>
            <a:prstGeom prst="rect">
              <a:avLst/>
            </a:prstGeom>
            <a:solidFill>
              <a:srgbClr val="0058AB">
                <a:alpha val="100000"/>
              </a:srgbClr>
            </a:solidFill>
          </p:spPr>
          <p:txBody>
            <a:bodyPr/>
            <a:lstStyle/>
            <a:p/>
          </p:txBody>
        </p:sp>
        <p:sp>
          <p:nvSpPr>
            <p:cNvPr id="81" name="rc81"/>
            <p:cNvSpPr/>
            <p:nvPr/>
          </p:nvSpPr>
          <p:spPr>
            <a:xfrm>
              <a:off x="5141405" y="3272944"/>
              <a:ext cx="204851" cy="123803"/>
            </a:xfrm>
            <a:prstGeom prst="rect">
              <a:avLst/>
            </a:prstGeom>
            <a:solidFill>
              <a:srgbClr val="1CABE2">
                <a:alpha val="100000"/>
              </a:srgbClr>
            </a:solidFill>
          </p:spPr>
          <p:txBody>
            <a:bodyPr/>
            <a:lstStyle/>
            <a:p/>
          </p:txBody>
        </p:sp>
        <p:sp>
          <p:nvSpPr>
            <p:cNvPr id="82" name="rc82"/>
            <p:cNvSpPr/>
            <p:nvPr/>
          </p:nvSpPr>
          <p:spPr>
            <a:xfrm>
              <a:off x="5369018" y="3256023"/>
              <a:ext cx="204851" cy="1484726"/>
            </a:xfrm>
            <a:prstGeom prst="rect">
              <a:avLst/>
            </a:prstGeom>
            <a:solidFill>
              <a:srgbClr val="80BD41">
                <a:alpha val="100000"/>
              </a:srgbClr>
            </a:solidFill>
          </p:spPr>
          <p:txBody>
            <a:bodyPr/>
            <a:lstStyle/>
            <a:p/>
          </p:txBody>
        </p:sp>
        <p:sp>
          <p:nvSpPr>
            <p:cNvPr id="83" name="rc83"/>
            <p:cNvSpPr/>
            <p:nvPr/>
          </p:nvSpPr>
          <p:spPr>
            <a:xfrm>
              <a:off x="5369018" y="2973196"/>
              <a:ext cx="204851" cy="159099"/>
            </a:xfrm>
            <a:prstGeom prst="rect">
              <a:avLst/>
            </a:prstGeom>
            <a:solidFill>
              <a:srgbClr val="0058AB">
                <a:alpha val="100000"/>
              </a:srgbClr>
            </a:solidFill>
          </p:spPr>
          <p:txBody>
            <a:bodyPr/>
            <a:lstStyle/>
            <a:p/>
          </p:txBody>
        </p:sp>
        <p:sp>
          <p:nvSpPr>
            <p:cNvPr id="84" name="rc84"/>
            <p:cNvSpPr/>
            <p:nvPr/>
          </p:nvSpPr>
          <p:spPr>
            <a:xfrm>
              <a:off x="5369018" y="3132296"/>
              <a:ext cx="204851" cy="123727"/>
            </a:xfrm>
            <a:prstGeom prst="rect">
              <a:avLst/>
            </a:prstGeom>
            <a:solidFill>
              <a:srgbClr val="1CABE2">
                <a:alpha val="100000"/>
              </a:srgbClr>
            </a:solidFill>
          </p:spPr>
          <p:txBody>
            <a:bodyPr/>
            <a:lstStyle/>
            <a:p/>
          </p:txBody>
        </p:sp>
        <p:sp>
          <p:nvSpPr>
            <p:cNvPr id="85" name="rc85"/>
            <p:cNvSpPr/>
            <p:nvPr/>
          </p:nvSpPr>
          <p:spPr>
            <a:xfrm>
              <a:off x="5596630" y="3240940"/>
              <a:ext cx="204851" cy="1499809"/>
            </a:xfrm>
            <a:prstGeom prst="rect">
              <a:avLst/>
            </a:prstGeom>
            <a:solidFill>
              <a:srgbClr val="80BD41">
                <a:alpha val="100000"/>
              </a:srgbClr>
            </a:solidFill>
          </p:spPr>
          <p:txBody>
            <a:bodyPr/>
            <a:lstStyle/>
            <a:p/>
          </p:txBody>
        </p:sp>
        <p:sp>
          <p:nvSpPr>
            <p:cNvPr id="86" name="rc86"/>
            <p:cNvSpPr/>
            <p:nvPr/>
          </p:nvSpPr>
          <p:spPr>
            <a:xfrm>
              <a:off x="5596630" y="2976259"/>
              <a:ext cx="204851" cy="158793"/>
            </a:xfrm>
            <a:prstGeom prst="rect">
              <a:avLst/>
            </a:prstGeom>
            <a:solidFill>
              <a:srgbClr val="0058AB">
                <a:alpha val="100000"/>
              </a:srgbClr>
            </a:solidFill>
          </p:spPr>
          <p:txBody>
            <a:bodyPr/>
            <a:lstStyle/>
            <a:p/>
          </p:txBody>
        </p:sp>
        <p:sp>
          <p:nvSpPr>
            <p:cNvPr id="87" name="rc87"/>
            <p:cNvSpPr/>
            <p:nvPr/>
          </p:nvSpPr>
          <p:spPr>
            <a:xfrm>
              <a:off x="5596630" y="3135052"/>
              <a:ext cx="204851" cy="105887"/>
            </a:xfrm>
            <a:prstGeom prst="rect">
              <a:avLst/>
            </a:prstGeom>
            <a:solidFill>
              <a:srgbClr val="1CABE2">
                <a:alpha val="100000"/>
              </a:srgbClr>
            </a:solidFill>
          </p:spPr>
          <p:txBody>
            <a:bodyPr/>
            <a:lstStyle/>
            <a:p/>
          </p:txBody>
        </p:sp>
        <p:sp>
          <p:nvSpPr>
            <p:cNvPr id="88" name="rc88"/>
            <p:cNvSpPr/>
            <p:nvPr/>
          </p:nvSpPr>
          <p:spPr>
            <a:xfrm>
              <a:off x="5824243" y="3505085"/>
              <a:ext cx="204851" cy="1235664"/>
            </a:xfrm>
            <a:prstGeom prst="rect">
              <a:avLst/>
            </a:prstGeom>
            <a:solidFill>
              <a:srgbClr val="80BD41">
                <a:alpha val="100000"/>
              </a:srgbClr>
            </a:solidFill>
          </p:spPr>
          <p:txBody>
            <a:bodyPr/>
            <a:lstStyle/>
            <a:p/>
          </p:txBody>
        </p:sp>
        <p:sp>
          <p:nvSpPr>
            <p:cNvPr id="89" name="rc89"/>
            <p:cNvSpPr/>
            <p:nvPr/>
          </p:nvSpPr>
          <p:spPr>
            <a:xfrm>
              <a:off x="5824243" y="2975493"/>
              <a:ext cx="204851" cy="423627"/>
            </a:xfrm>
            <a:prstGeom prst="rect">
              <a:avLst/>
            </a:prstGeom>
            <a:solidFill>
              <a:srgbClr val="0058AB">
                <a:alpha val="100000"/>
              </a:srgbClr>
            </a:solidFill>
          </p:spPr>
          <p:txBody>
            <a:bodyPr/>
            <a:lstStyle/>
            <a:p/>
          </p:txBody>
        </p:sp>
        <p:sp>
          <p:nvSpPr>
            <p:cNvPr id="90" name="rc90"/>
            <p:cNvSpPr/>
            <p:nvPr/>
          </p:nvSpPr>
          <p:spPr>
            <a:xfrm>
              <a:off x="5824243" y="3399121"/>
              <a:ext cx="204851" cy="105964"/>
            </a:xfrm>
            <a:prstGeom prst="rect">
              <a:avLst/>
            </a:prstGeom>
            <a:solidFill>
              <a:srgbClr val="1CABE2">
                <a:alpha val="100000"/>
              </a:srgbClr>
            </a:solidFill>
          </p:spPr>
          <p:txBody>
            <a:bodyPr/>
            <a:lstStyle/>
            <a:p/>
          </p:txBody>
        </p:sp>
        <p:sp>
          <p:nvSpPr>
            <p:cNvPr id="91" name="rc91"/>
            <p:cNvSpPr/>
            <p:nvPr/>
          </p:nvSpPr>
          <p:spPr>
            <a:xfrm>
              <a:off x="6051856" y="3696418"/>
              <a:ext cx="204851" cy="1044331"/>
            </a:xfrm>
            <a:prstGeom prst="rect">
              <a:avLst/>
            </a:prstGeom>
            <a:solidFill>
              <a:srgbClr val="80BD41">
                <a:alpha val="100000"/>
              </a:srgbClr>
            </a:solidFill>
          </p:spPr>
          <p:txBody>
            <a:bodyPr/>
            <a:lstStyle/>
            <a:p/>
          </p:txBody>
        </p:sp>
        <p:sp>
          <p:nvSpPr>
            <p:cNvPr id="92" name="rc92"/>
            <p:cNvSpPr/>
            <p:nvPr/>
          </p:nvSpPr>
          <p:spPr>
            <a:xfrm>
              <a:off x="6051856" y="2970670"/>
              <a:ext cx="204851" cy="531046"/>
            </a:xfrm>
            <a:prstGeom prst="rect">
              <a:avLst/>
            </a:prstGeom>
            <a:solidFill>
              <a:srgbClr val="0058AB">
                <a:alpha val="100000"/>
              </a:srgbClr>
            </a:solidFill>
          </p:spPr>
          <p:txBody>
            <a:bodyPr/>
            <a:lstStyle/>
            <a:p/>
          </p:txBody>
        </p:sp>
        <p:sp>
          <p:nvSpPr>
            <p:cNvPr id="93" name="rc93"/>
            <p:cNvSpPr/>
            <p:nvPr/>
          </p:nvSpPr>
          <p:spPr>
            <a:xfrm>
              <a:off x="6051856" y="3501717"/>
              <a:ext cx="204851" cy="194701"/>
            </a:xfrm>
            <a:prstGeom prst="rect">
              <a:avLst/>
            </a:prstGeom>
            <a:solidFill>
              <a:srgbClr val="1CABE2">
                <a:alpha val="100000"/>
              </a:srgbClr>
            </a:solidFill>
          </p:spPr>
          <p:txBody>
            <a:bodyPr/>
            <a:lstStyle/>
            <a:p/>
          </p:txBody>
        </p:sp>
        <p:sp>
          <p:nvSpPr>
            <p:cNvPr id="94" name="rc94"/>
            <p:cNvSpPr/>
            <p:nvPr/>
          </p:nvSpPr>
          <p:spPr>
            <a:xfrm>
              <a:off x="6279468" y="3694657"/>
              <a:ext cx="204851" cy="1046092"/>
            </a:xfrm>
            <a:prstGeom prst="rect">
              <a:avLst/>
            </a:prstGeom>
            <a:solidFill>
              <a:srgbClr val="80BD41">
                <a:alpha val="100000"/>
              </a:srgbClr>
            </a:solidFill>
          </p:spPr>
          <p:txBody>
            <a:bodyPr/>
            <a:lstStyle/>
            <a:p/>
          </p:txBody>
        </p:sp>
        <p:sp>
          <p:nvSpPr>
            <p:cNvPr id="95" name="rc95"/>
            <p:cNvSpPr/>
            <p:nvPr/>
          </p:nvSpPr>
          <p:spPr>
            <a:xfrm>
              <a:off x="6279468" y="2967684"/>
              <a:ext cx="204851" cy="531889"/>
            </a:xfrm>
            <a:prstGeom prst="rect">
              <a:avLst/>
            </a:prstGeom>
            <a:solidFill>
              <a:srgbClr val="0058AB">
                <a:alpha val="100000"/>
              </a:srgbClr>
            </a:solidFill>
          </p:spPr>
          <p:txBody>
            <a:bodyPr/>
            <a:lstStyle/>
            <a:p/>
          </p:txBody>
        </p:sp>
        <p:sp>
          <p:nvSpPr>
            <p:cNvPr id="96" name="rc96"/>
            <p:cNvSpPr/>
            <p:nvPr/>
          </p:nvSpPr>
          <p:spPr>
            <a:xfrm>
              <a:off x="6279468" y="3499573"/>
              <a:ext cx="204851" cy="195084"/>
            </a:xfrm>
            <a:prstGeom prst="rect">
              <a:avLst/>
            </a:prstGeom>
            <a:solidFill>
              <a:srgbClr val="1CABE2">
                <a:alpha val="100000"/>
              </a:srgbClr>
            </a:solidFill>
          </p:spPr>
          <p:txBody>
            <a:bodyPr/>
            <a:lstStyle/>
            <a:p/>
          </p:txBody>
        </p:sp>
        <p:sp>
          <p:nvSpPr>
            <p:cNvPr id="97" name="rc97"/>
            <p:cNvSpPr/>
            <p:nvPr/>
          </p:nvSpPr>
          <p:spPr>
            <a:xfrm>
              <a:off x="6507081" y="3461597"/>
              <a:ext cx="204851" cy="1279152"/>
            </a:xfrm>
            <a:prstGeom prst="rect">
              <a:avLst/>
            </a:prstGeom>
            <a:solidFill>
              <a:srgbClr val="80BD41">
                <a:alpha val="100000"/>
              </a:srgbClr>
            </a:solidFill>
          </p:spPr>
          <p:txBody>
            <a:bodyPr/>
            <a:lstStyle/>
            <a:p/>
          </p:txBody>
        </p:sp>
        <p:sp>
          <p:nvSpPr>
            <p:cNvPr id="98" name="rc98"/>
            <p:cNvSpPr/>
            <p:nvPr/>
          </p:nvSpPr>
          <p:spPr>
            <a:xfrm>
              <a:off x="6507081" y="2964162"/>
              <a:ext cx="204851" cy="408621"/>
            </a:xfrm>
            <a:prstGeom prst="rect">
              <a:avLst/>
            </a:prstGeom>
            <a:solidFill>
              <a:srgbClr val="0058AB">
                <a:alpha val="100000"/>
              </a:srgbClr>
            </a:solidFill>
          </p:spPr>
          <p:txBody>
            <a:bodyPr/>
            <a:lstStyle/>
            <a:p/>
          </p:txBody>
        </p:sp>
        <p:sp>
          <p:nvSpPr>
            <p:cNvPr id="99" name="rc99"/>
            <p:cNvSpPr/>
            <p:nvPr/>
          </p:nvSpPr>
          <p:spPr>
            <a:xfrm>
              <a:off x="6507081" y="3372783"/>
              <a:ext cx="204851" cy="88814"/>
            </a:xfrm>
            <a:prstGeom prst="rect">
              <a:avLst/>
            </a:prstGeom>
            <a:solidFill>
              <a:srgbClr val="1CABE2">
                <a:alpha val="100000"/>
              </a:srgbClr>
            </a:solidFill>
          </p:spPr>
          <p:txBody>
            <a:bodyPr/>
            <a:lstStyle/>
            <a:p/>
          </p:txBody>
        </p:sp>
        <p:sp>
          <p:nvSpPr>
            <p:cNvPr id="100" name="rc100"/>
            <p:cNvSpPr/>
            <p:nvPr/>
          </p:nvSpPr>
          <p:spPr>
            <a:xfrm>
              <a:off x="6734693" y="3342387"/>
              <a:ext cx="204851" cy="1398362"/>
            </a:xfrm>
            <a:prstGeom prst="rect">
              <a:avLst/>
            </a:prstGeom>
            <a:solidFill>
              <a:srgbClr val="80BD41">
                <a:alpha val="100000"/>
              </a:srgbClr>
            </a:solidFill>
          </p:spPr>
          <p:txBody>
            <a:bodyPr/>
            <a:lstStyle/>
            <a:p/>
          </p:txBody>
        </p:sp>
        <p:sp>
          <p:nvSpPr>
            <p:cNvPr id="101" name="rc101"/>
            <p:cNvSpPr/>
            <p:nvPr/>
          </p:nvSpPr>
          <p:spPr>
            <a:xfrm>
              <a:off x="6734693" y="2924655"/>
              <a:ext cx="204851" cy="326927"/>
            </a:xfrm>
            <a:prstGeom prst="rect">
              <a:avLst/>
            </a:prstGeom>
            <a:solidFill>
              <a:srgbClr val="0058AB">
                <a:alpha val="100000"/>
              </a:srgbClr>
            </a:solidFill>
          </p:spPr>
          <p:txBody>
            <a:bodyPr/>
            <a:lstStyle/>
            <a:p/>
          </p:txBody>
        </p:sp>
        <p:sp>
          <p:nvSpPr>
            <p:cNvPr id="102" name="rc102"/>
            <p:cNvSpPr/>
            <p:nvPr/>
          </p:nvSpPr>
          <p:spPr>
            <a:xfrm>
              <a:off x="6734693" y="3251582"/>
              <a:ext cx="204851" cy="90804"/>
            </a:xfrm>
            <a:prstGeom prst="rect">
              <a:avLst/>
            </a:prstGeom>
            <a:solidFill>
              <a:srgbClr val="1CABE2">
                <a:alpha val="100000"/>
              </a:srgbClr>
            </a:solidFill>
          </p:spPr>
          <p:txBody>
            <a:bodyPr/>
            <a:lstStyle/>
            <a:p/>
          </p:txBody>
        </p:sp>
        <p:sp>
          <p:nvSpPr>
            <p:cNvPr id="103" name="rc103"/>
            <p:cNvSpPr/>
            <p:nvPr/>
          </p:nvSpPr>
          <p:spPr>
            <a:xfrm>
              <a:off x="6962306" y="2922205"/>
              <a:ext cx="204851" cy="258232"/>
            </a:xfrm>
            <a:prstGeom prst="rect">
              <a:avLst/>
            </a:prstGeom>
            <a:solidFill>
              <a:srgbClr val="F26A21">
                <a:alpha val="100000"/>
              </a:srgbClr>
            </a:solidFill>
          </p:spPr>
          <p:txBody>
            <a:bodyPr/>
            <a:lstStyle/>
            <a:p/>
          </p:txBody>
        </p:sp>
        <p:sp>
          <p:nvSpPr>
            <p:cNvPr id="104" name="rc104"/>
            <p:cNvSpPr/>
            <p:nvPr/>
          </p:nvSpPr>
          <p:spPr>
            <a:xfrm>
              <a:off x="6962306" y="3180437"/>
              <a:ext cx="204851" cy="1560312"/>
            </a:xfrm>
            <a:prstGeom prst="rect">
              <a:avLst/>
            </a:prstGeom>
            <a:solidFill>
              <a:srgbClr val="FFC20E">
                <a:alpha val="100000"/>
              </a:srgbClr>
            </a:solidFill>
          </p:spPr>
          <p:txBody>
            <a:bodyPr/>
            <a:lstStyle/>
            <a:p/>
          </p:txBody>
        </p:sp>
        <p:sp>
          <p:nvSpPr>
            <p:cNvPr id="105" name="rc105"/>
            <p:cNvSpPr/>
            <p:nvPr/>
          </p:nvSpPr>
          <p:spPr>
            <a:xfrm>
              <a:off x="7189918" y="2920214"/>
              <a:ext cx="204851" cy="203971"/>
            </a:xfrm>
            <a:prstGeom prst="rect">
              <a:avLst/>
            </a:prstGeom>
            <a:solidFill>
              <a:srgbClr val="F26A21">
                <a:alpha val="100000"/>
              </a:srgbClr>
            </a:solidFill>
          </p:spPr>
          <p:txBody>
            <a:bodyPr/>
            <a:lstStyle/>
            <a:p/>
          </p:txBody>
        </p:sp>
        <p:sp>
          <p:nvSpPr>
            <p:cNvPr id="106" name="rc106"/>
            <p:cNvSpPr/>
            <p:nvPr/>
          </p:nvSpPr>
          <p:spPr>
            <a:xfrm>
              <a:off x="7189918" y="3124185"/>
              <a:ext cx="204851" cy="1616564"/>
            </a:xfrm>
            <a:prstGeom prst="rect">
              <a:avLst/>
            </a:prstGeom>
            <a:solidFill>
              <a:srgbClr val="FFC20E">
                <a:alpha val="100000"/>
              </a:srgbClr>
            </a:solidFill>
          </p:spPr>
          <p:txBody>
            <a:bodyPr/>
            <a:lstStyle/>
            <a:p/>
          </p:txBody>
        </p:sp>
        <p:sp>
          <p:nvSpPr>
            <p:cNvPr id="107" name="rc107"/>
            <p:cNvSpPr/>
            <p:nvPr/>
          </p:nvSpPr>
          <p:spPr>
            <a:xfrm>
              <a:off x="7417531" y="2914548"/>
              <a:ext cx="204851" cy="161111"/>
            </a:xfrm>
            <a:prstGeom prst="rect">
              <a:avLst/>
            </a:prstGeom>
            <a:solidFill>
              <a:srgbClr val="F26A21">
                <a:alpha val="100000"/>
              </a:srgbClr>
            </a:solidFill>
          </p:spPr>
          <p:txBody>
            <a:bodyPr/>
            <a:lstStyle/>
            <a:p/>
          </p:txBody>
        </p:sp>
        <p:sp>
          <p:nvSpPr>
            <p:cNvPr id="108" name="rc108"/>
            <p:cNvSpPr/>
            <p:nvPr/>
          </p:nvSpPr>
          <p:spPr>
            <a:xfrm>
              <a:off x="7417531" y="3075660"/>
              <a:ext cx="204851" cy="1665089"/>
            </a:xfrm>
            <a:prstGeom prst="rect">
              <a:avLst/>
            </a:prstGeom>
            <a:solidFill>
              <a:srgbClr val="FFC20E">
                <a:alpha val="100000"/>
              </a:srgbClr>
            </a:solidFill>
          </p:spPr>
          <p:txBody>
            <a:bodyPr/>
            <a:lstStyle/>
            <a:p/>
          </p:txBody>
        </p:sp>
        <p:sp>
          <p:nvSpPr>
            <p:cNvPr id="109" name="rc109"/>
            <p:cNvSpPr/>
            <p:nvPr/>
          </p:nvSpPr>
          <p:spPr>
            <a:xfrm>
              <a:off x="7645143" y="2908806"/>
              <a:ext cx="204851" cy="127258"/>
            </a:xfrm>
            <a:prstGeom prst="rect">
              <a:avLst/>
            </a:prstGeom>
            <a:solidFill>
              <a:srgbClr val="F26A21">
                <a:alpha val="100000"/>
              </a:srgbClr>
            </a:solidFill>
          </p:spPr>
          <p:txBody>
            <a:bodyPr/>
            <a:lstStyle/>
            <a:p/>
          </p:txBody>
        </p:sp>
        <p:sp>
          <p:nvSpPr>
            <p:cNvPr id="110" name="rc110"/>
            <p:cNvSpPr/>
            <p:nvPr/>
          </p:nvSpPr>
          <p:spPr>
            <a:xfrm>
              <a:off x="7645143" y="3036064"/>
              <a:ext cx="204851" cy="1704685"/>
            </a:xfrm>
            <a:prstGeom prst="rect">
              <a:avLst/>
            </a:prstGeom>
            <a:solidFill>
              <a:srgbClr val="FFC20E">
                <a:alpha val="100000"/>
              </a:srgbClr>
            </a:solidFill>
          </p:spPr>
          <p:txBody>
            <a:bodyPr/>
            <a:lstStyle/>
            <a:p/>
          </p:txBody>
        </p:sp>
        <p:sp>
          <p:nvSpPr>
            <p:cNvPr id="111" name="rc111"/>
            <p:cNvSpPr/>
            <p:nvPr/>
          </p:nvSpPr>
          <p:spPr>
            <a:xfrm>
              <a:off x="7872756" y="2901150"/>
              <a:ext cx="204851" cy="100518"/>
            </a:xfrm>
            <a:prstGeom prst="rect">
              <a:avLst/>
            </a:prstGeom>
            <a:solidFill>
              <a:srgbClr val="F26A21">
                <a:alpha val="100000"/>
              </a:srgbClr>
            </a:solidFill>
          </p:spPr>
          <p:txBody>
            <a:bodyPr/>
            <a:lstStyle/>
            <a:p/>
          </p:txBody>
        </p:sp>
        <p:sp>
          <p:nvSpPr>
            <p:cNvPr id="112" name="rc112"/>
            <p:cNvSpPr/>
            <p:nvPr/>
          </p:nvSpPr>
          <p:spPr>
            <a:xfrm>
              <a:off x="7872756" y="3001668"/>
              <a:ext cx="204851" cy="1739081"/>
            </a:xfrm>
            <a:prstGeom prst="rect">
              <a:avLst/>
            </a:prstGeom>
            <a:solidFill>
              <a:srgbClr val="FFC20E">
                <a:alpha val="100000"/>
              </a:srgbClr>
            </a:solidFill>
          </p:spPr>
          <p:txBody>
            <a:bodyPr/>
            <a:lstStyle/>
            <a:p/>
          </p:txBody>
        </p:sp>
        <p:sp>
          <p:nvSpPr>
            <p:cNvPr id="113" name="rc113"/>
            <p:cNvSpPr/>
            <p:nvPr/>
          </p:nvSpPr>
          <p:spPr>
            <a:xfrm>
              <a:off x="8100369" y="2892881"/>
              <a:ext cx="204851" cy="79396"/>
            </a:xfrm>
            <a:prstGeom prst="rect">
              <a:avLst/>
            </a:prstGeom>
            <a:solidFill>
              <a:srgbClr val="F26A21">
                <a:alpha val="100000"/>
              </a:srgbClr>
            </a:solidFill>
          </p:spPr>
          <p:txBody>
            <a:bodyPr/>
            <a:lstStyle/>
            <a:p/>
          </p:txBody>
        </p:sp>
        <p:sp>
          <p:nvSpPr>
            <p:cNvPr id="114" name="rc114"/>
            <p:cNvSpPr/>
            <p:nvPr/>
          </p:nvSpPr>
          <p:spPr>
            <a:xfrm>
              <a:off x="8100369" y="2972277"/>
              <a:ext cx="204851" cy="1768472"/>
            </a:xfrm>
            <a:prstGeom prst="rect">
              <a:avLst/>
            </a:prstGeom>
            <a:solidFill>
              <a:srgbClr val="FFC20E">
                <a:alpha val="100000"/>
              </a:srgbClr>
            </a:solidFill>
          </p:spPr>
          <p:txBody>
            <a:bodyPr/>
            <a:lstStyle/>
            <a:p/>
          </p:txBody>
        </p:sp>
        <p:sp>
          <p:nvSpPr>
            <p:cNvPr id="115" name="pl115"/>
            <p:cNvSpPr/>
            <p:nvPr/>
          </p:nvSpPr>
          <p:spPr>
            <a:xfrm>
              <a:off x="1374417" y="1451391"/>
              <a:ext cx="5462701" cy="990344"/>
            </a:xfrm>
            <a:custGeom>
              <a:avLst/>
              <a:pathLst>
                <a:path w="5462701" h="990344">
                  <a:moveTo>
                    <a:pt x="0" y="954974"/>
                  </a:moveTo>
                  <a:lnTo>
                    <a:pt x="227612" y="990344"/>
                  </a:lnTo>
                  <a:lnTo>
                    <a:pt x="455225" y="742758"/>
                  </a:lnTo>
                  <a:lnTo>
                    <a:pt x="682837" y="601280"/>
                  </a:lnTo>
                  <a:lnTo>
                    <a:pt x="910450" y="424433"/>
                  </a:lnTo>
                  <a:lnTo>
                    <a:pt x="1138062" y="707388"/>
                  </a:lnTo>
                  <a:lnTo>
                    <a:pt x="1365675" y="601280"/>
                  </a:lnTo>
                  <a:lnTo>
                    <a:pt x="1593287" y="35369"/>
                  </a:lnTo>
                  <a:lnTo>
                    <a:pt x="1820900" y="106108"/>
                  </a:lnTo>
                  <a:lnTo>
                    <a:pt x="2048513" y="106108"/>
                  </a:lnTo>
                  <a:lnTo>
                    <a:pt x="2276125" y="106108"/>
                  </a:lnTo>
                  <a:lnTo>
                    <a:pt x="2503738" y="141477"/>
                  </a:lnTo>
                  <a:lnTo>
                    <a:pt x="2731350" y="282955"/>
                  </a:lnTo>
                  <a:lnTo>
                    <a:pt x="2958963" y="212216"/>
                  </a:lnTo>
                  <a:lnTo>
                    <a:pt x="3186575" y="0"/>
                  </a:lnTo>
                  <a:lnTo>
                    <a:pt x="3414188" y="106108"/>
                  </a:lnTo>
                  <a:lnTo>
                    <a:pt x="3641800" y="672019"/>
                  </a:lnTo>
                  <a:lnTo>
                    <a:pt x="3869413" y="353694"/>
                  </a:lnTo>
                  <a:lnTo>
                    <a:pt x="4097026" y="70738"/>
                  </a:lnTo>
                  <a:lnTo>
                    <a:pt x="4324638" y="70738"/>
                  </a:lnTo>
                  <a:lnTo>
                    <a:pt x="4552251" y="601280"/>
                  </a:lnTo>
                  <a:lnTo>
                    <a:pt x="4779863" y="813497"/>
                  </a:lnTo>
                  <a:lnTo>
                    <a:pt x="5007476" y="813497"/>
                  </a:lnTo>
                  <a:lnTo>
                    <a:pt x="5235088" y="565911"/>
                  </a:lnTo>
                  <a:lnTo>
                    <a:pt x="5462701" y="389063"/>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1592869"/>
              <a:ext cx="5462701" cy="1520885"/>
            </a:xfrm>
            <a:custGeom>
              <a:avLst/>
              <a:pathLst>
                <a:path w="5462701" h="1520885">
                  <a:moveTo>
                    <a:pt x="0" y="1520885"/>
                  </a:moveTo>
                  <a:lnTo>
                    <a:pt x="227612" y="1273299"/>
                  </a:lnTo>
                  <a:lnTo>
                    <a:pt x="455225" y="954974"/>
                  </a:lnTo>
                  <a:lnTo>
                    <a:pt x="682837" y="742758"/>
                  </a:lnTo>
                  <a:lnTo>
                    <a:pt x="910450" y="884236"/>
                  </a:lnTo>
                  <a:lnTo>
                    <a:pt x="1138062" y="636649"/>
                  </a:lnTo>
                  <a:lnTo>
                    <a:pt x="1365675" y="601280"/>
                  </a:lnTo>
                  <a:lnTo>
                    <a:pt x="1593287" y="35369"/>
                  </a:lnTo>
                  <a:lnTo>
                    <a:pt x="1820900" y="0"/>
                  </a:lnTo>
                  <a:lnTo>
                    <a:pt x="2048513" y="0"/>
                  </a:lnTo>
                  <a:lnTo>
                    <a:pt x="2276125" y="35369"/>
                  </a:lnTo>
                  <a:lnTo>
                    <a:pt x="2503738" y="70738"/>
                  </a:lnTo>
                  <a:lnTo>
                    <a:pt x="2731350" y="282955"/>
                  </a:lnTo>
                  <a:lnTo>
                    <a:pt x="2958963" y="247586"/>
                  </a:lnTo>
                  <a:lnTo>
                    <a:pt x="3186575" y="389063"/>
                  </a:lnTo>
                  <a:lnTo>
                    <a:pt x="3414188" y="176847"/>
                  </a:lnTo>
                  <a:lnTo>
                    <a:pt x="3641800" y="742758"/>
                  </a:lnTo>
                  <a:lnTo>
                    <a:pt x="3869413" y="459802"/>
                  </a:lnTo>
                  <a:lnTo>
                    <a:pt x="4097026" y="176847"/>
                  </a:lnTo>
                  <a:lnTo>
                    <a:pt x="4324638" y="141477"/>
                  </a:lnTo>
                  <a:lnTo>
                    <a:pt x="4552251" y="672019"/>
                  </a:lnTo>
                  <a:lnTo>
                    <a:pt x="4779863" y="1061083"/>
                  </a:lnTo>
                  <a:lnTo>
                    <a:pt x="5007476" y="1061083"/>
                  </a:lnTo>
                  <a:lnTo>
                    <a:pt x="5235088" y="601280"/>
                  </a:lnTo>
                  <a:lnTo>
                    <a:pt x="5462701" y="424433"/>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2022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18" name="tx118"/>
            <p:cNvSpPr/>
            <p:nvPr/>
          </p:nvSpPr>
          <p:spPr>
            <a:xfrm>
              <a:off x="2444152"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9" name="tx119"/>
            <p:cNvSpPr/>
            <p:nvPr/>
          </p:nvSpPr>
          <p:spPr>
            <a:xfrm>
              <a:off x="3582215" y="1353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4720277" y="1353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5630728"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5858340" y="18485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085953" y="20607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6313565" y="20607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6541178"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6768791"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306089" y="31822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8" name="tx128"/>
            <p:cNvSpPr/>
            <p:nvPr/>
          </p:nvSpPr>
          <p:spPr>
            <a:xfrm>
              <a:off x="2444152" y="229951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3582215" y="16967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4720277" y="18382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5630728" y="18028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5858340"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085953" y="2722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4" name="tx134"/>
            <p:cNvSpPr/>
            <p:nvPr/>
          </p:nvSpPr>
          <p:spPr>
            <a:xfrm>
              <a:off x="6313565" y="2722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5" name="tx135"/>
            <p:cNvSpPr/>
            <p:nvPr/>
          </p:nvSpPr>
          <p:spPr>
            <a:xfrm>
              <a:off x="6541178" y="226414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6768791"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794132"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9176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31520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3864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508103" y="162076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2" name="tx142"/>
            <p:cNvSpPr/>
            <p:nvPr/>
          </p:nvSpPr>
          <p:spPr>
            <a:xfrm>
              <a:off x="508103" y="8551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2464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38447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2254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60604"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3673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4765"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7105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2628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538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81477"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0911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272477" y="5625304"/>
              <a:ext cx="201455" cy="201456"/>
            </a:xfrm>
            <a:prstGeom prst="rect">
              <a:avLst/>
            </a:prstGeom>
            <a:solidFill>
              <a:srgbClr val="80BD41">
                <a:alpha val="100000"/>
              </a:srgbClr>
            </a:solidFill>
          </p:spPr>
          <p:txBody>
            <a:bodyPr/>
            <a:lstStyle/>
            <a:p/>
          </p:txBody>
        </p:sp>
        <p:sp>
          <p:nvSpPr>
            <p:cNvPr id="164" name="rc164"/>
            <p:cNvSpPr/>
            <p:nvPr/>
          </p:nvSpPr>
          <p:spPr>
            <a:xfrm>
              <a:off x="3246051" y="5625304"/>
              <a:ext cx="201456" cy="201456"/>
            </a:xfrm>
            <a:prstGeom prst="rect">
              <a:avLst/>
            </a:prstGeom>
            <a:solidFill>
              <a:srgbClr val="1CABE2">
                <a:alpha val="100000"/>
              </a:srgbClr>
            </a:solidFill>
          </p:spPr>
          <p:txBody>
            <a:bodyPr/>
            <a:lstStyle/>
            <a:p/>
          </p:txBody>
        </p:sp>
        <p:sp>
          <p:nvSpPr>
            <p:cNvPr id="165" name="rc165"/>
            <p:cNvSpPr/>
            <p:nvPr/>
          </p:nvSpPr>
          <p:spPr>
            <a:xfrm>
              <a:off x="4303390" y="5625304"/>
              <a:ext cx="201456" cy="201456"/>
            </a:xfrm>
            <a:prstGeom prst="rect">
              <a:avLst/>
            </a:prstGeom>
            <a:solidFill>
              <a:srgbClr val="0058AB">
                <a:alpha val="100000"/>
              </a:srgbClr>
            </a:solidFill>
          </p:spPr>
          <p:txBody>
            <a:bodyPr/>
            <a:lstStyle/>
            <a:p/>
          </p:txBody>
        </p:sp>
        <p:sp>
          <p:nvSpPr>
            <p:cNvPr id="166" name="rc166"/>
            <p:cNvSpPr/>
            <p:nvPr/>
          </p:nvSpPr>
          <p:spPr>
            <a:xfrm>
              <a:off x="5291015" y="5625304"/>
              <a:ext cx="201456" cy="201456"/>
            </a:xfrm>
            <a:prstGeom prst="rect">
              <a:avLst/>
            </a:prstGeom>
            <a:solidFill>
              <a:srgbClr val="FFC20E">
                <a:alpha val="100000"/>
              </a:srgbClr>
            </a:solidFill>
          </p:spPr>
          <p:txBody>
            <a:bodyPr/>
            <a:lstStyle/>
            <a:p/>
          </p:txBody>
        </p:sp>
        <p:sp>
          <p:nvSpPr>
            <p:cNvPr id="167" name="rc167"/>
            <p:cNvSpPr/>
            <p:nvPr/>
          </p:nvSpPr>
          <p:spPr>
            <a:xfrm>
              <a:off x="7039760" y="5625304"/>
              <a:ext cx="201455" cy="201456"/>
            </a:xfrm>
            <a:prstGeom prst="rect">
              <a:avLst/>
            </a:prstGeom>
            <a:solidFill>
              <a:srgbClr val="F26A21">
                <a:alpha val="100000"/>
              </a:srgbClr>
            </a:solidFill>
          </p:spPr>
          <p:txBody>
            <a:bodyPr/>
            <a:lstStyle/>
            <a:p/>
          </p:txBody>
        </p:sp>
        <p:sp>
          <p:nvSpPr>
            <p:cNvPr id="168" name="tx168"/>
            <p:cNvSpPr/>
            <p:nvPr/>
          </p:nvSpPr>
          <p:spPr>
            <a:xfrm>
              <a:off x="1552522"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526096"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583435"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571060"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19805"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430776"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697876"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12445"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920330"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8" name="tx178"/>
            <p:cNvSpPr/>
            <p:nvPr/>
          </p:nvSpPr>
          <p:spPr>
            <a:xfrm>
              <a:off x="920330" y="579074"/>
              <a:ext cx="48220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Djibouti</a:t>
              </a:r>
            </a:p>
          </p:txBody>
        </p:sp>
        <p:sp>
          <p:nvSpPr>
            <p:cNvPr id="179" name="tx179"/>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80" name="tx180"/>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Djibouti devrait connaître une faible augmentation (&amp;lt;10 000) du nombre de nourrissons survivants d'ici 2030. Par conséquent, pour atteindre l'objectif ZD de l'IA2030, davantage d'enfants (~2,91%) doivent être vaccinés avec le DTC1 chaque année.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8806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131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3814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76319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7005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2562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3506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078080"/>
              <a:ext cx="217589" cy="3797465"/>
            </a:xfrm>
            <a:prstGeom prst="rect">
              <a:avLst/>
            </a:prstGeom>
            <a:solidFill>
              <a:srgbClr val="0058AB">
                <a:alpha val="100000"/>
              </a:srgbClr>
            </a:solidFill>
          </p:spPr>
          <p:txBody>
            <a:bodyPr/>
            <a:lstStyle/>
            <a:p/>
          </p:txBody>
        </p:sp>
        <p:sp>
          <p:nvSpPr>
            <p:cNvPr id="40" name="rc40"/>
            <p:cNvSpPr/>
            <p:nvPr/>
          </p:nvSpPr>
          <p:spPr>
            <a:xfrm>
              <a:off x="1472058" y="860947"/>
              <a:ext cx="217589" cy="4014597"/>
            </a:xfrm>
            <a:prstGeom prst="rect">
              <a:avLst/>
            </a:prstGeom>
            <a:solidFill>
              <a:srgbClr val="0058AB">
                <a:alpha val="100000"/>
              </a:srgbClr>
            </a:solidFill>
          </p:spPr>
          <p:txBody>
            <a:bodyPr/>
            <a:lstStyle/>
            <a:p/>
          </p:txBody>
        </p:sp>
        <p:sp>
          <p:nvSpPr>
            <p:cNvPr id="41" name="rc41"/>
            <p:cNvSpPr/>
            <p:nvPr/>
          </p:nvSpPr>
          <p:spPr>
            <a:xfrm>
              <a:off x="1713825" y="1586132"/>
              <a:ext cx="217589" cy="3289413"/>
            </a:xfrm>
            <a:prstGeom prst="rect">
              <a:avLst/>
            </a:prstGeom>
            <a:solidFill>
              <a:srgbClr val="0058AB">
                <a:alpha val="100000"/>
              </a:srgbClr>
            </a:solidFill>
          </p:spPr>
          <p:txBody>
            <a:bodyPr/>
            <a:lstStyle/>
            <a:p/>
          </p:txBody>
        </p:sp>
        <p:sp>
          <p:nvSpPr>
            <p:cNvPr id="42" name="rc42"/>
            <p:cNvSpPr/>
            <p:nvPr/>
          </p:nvSpPr>
          <p:spPr>
            <a:xfrm>
              <a:off x="1955592" y="2018986"/>
              <a:ext cx="217589" cy="2856558"/>
            </a:xfrm>
            <a:prstGeom prst="rect">
              <a:avLst/>
            </a:prstGeom>
            <a:solidFill>
              <a:srgbClr val="0058AB">
                <a:alpha val="100000"/>
              </a:srgbClr>
            </a:solidFill>
          </p:spPr>
          <p:txBody>
            <a:bodyPr/>
            <a:lstStyle/>
            <a:p/>
          </p:txBody>
        </p:sp>
        <p:sp>
          <p:nvSpPr>
            <p:cNvPr id="43" name="rc43"/>
            <p:cNvSpPr/>
            <p:nvPr/>
          </p:nvSpPr>
          <p:spPr>
            <a:xfrm>
              <a:off x="2197358" y="2653464"/>
              <a:ext cx="217589" cy="2222081"/>
            </a:xfrm>
            <a:prstGeom prst="rect">
              <a:avLst/>
            </a:prstGeom>
            <a:solidFill>
              <a:srgbClr val="0058AB">
                <a:alpha val="100000"/>
              </a:srgbClr>
            </a:solidFill>
          </p:spPr>
          <p:txBody>
            <a:bodyPr/>
            <a:lstStyle/>
            <a:p/>
          </p:txBody>
        </p:sp>
        <p:sp>
          <p:nvSpPr>
            <p:cNvPr id="44" name="rc44"/>
            <p:cNvSpPr/>
            <p:nvPr/>
          </p:nvSpPr>
          <p:spPr>
            <a:xfrm>
              <a:off x="2439125" y="1768955"/>
              <a:ext cx="217589" cy="3106590"/>
            </a:xfrm>
            <a:prstGeom prst="rect">
              <a:avLst/>
            </a:prstGeom>
            <a:solidFill>
              <a:srgbClr val="0058AB">
                <a:alpha val="100000"/>
              </a:srgbClr>
            </a:solidFill>
          </p:spPr>
          <p:txBody>
            <a:bodyPr/>
            <a:lstStyle/>
            <a:p/>
          </p:txBody>
        </p:sp>
        <p:sp>
          <p:nvSpPr>
            <p:cNvPr id="45" name="rc45"/>
            <p:cNvSpPr/>
            <p:nvPr/>
          </p:nvSpPr>
          <p:spPr>
            <a:xfrm>
              <a:off x="2680891" y="2165621"/>
              <a:ext cx="217589" cy="2709924"/>
            </a:xfrm>
            <a:prstGeom prst="rect">
              <a:avLst/>
            </a:prstGeom>
            <a:solidFill>
              <a:srgbClr val="0058AB">
                <a:alpha val="100000"/>
              </a:srgbClr>
            </a:solidFill>
          </p:spPr>
          <p:txBody>
            <a:bodyPr/>
            <a:lstStyle/>
            <a:p/>
          </p:txBody>
        </p:sp>
        <p:sp>
          <p:nvSpPr>
            <p:cNvPr id="46" name="rc46"/>
            <p:cNvSpPr/>
            <p:nvPr/>
          </p:nvSpPr>
          <p:spPr>
            <a:xfrm>
              <a:off x="2922658" y="3980227"/>
              <a:ext cx="217589" cy="895318"/>
            </a:xfrm>
            <a:prstGeom prst="rect">
              <a:avLst/>
            </a:prstGeom>
            <a:solidFill>
              <a:srgbClr val="0058AB">
                <a:alpha val="100000"/>
              </a:srgbClr>
            </a:solidFill>
          </p:spPr>
          <p:txBody>
            <a:bodyPr/>
            <a:lstStyle/>
            <a:p/>
          </p:txBody>
        </p:sp>
        <p:sp>
          <p:nvSpPr>
            <p:cNvPr id="47" name="rc47"/>
            <p:cNvSpPr/>
            <p:nvPr/>
          </p:nvSpPr>
          <p:spPr>
            <a:xfrm>
              <a:off x="3164425" y="3769204"/>
              <a:ext cx="217589" cy="1106340"/>
            </a:xfrm>
            <a:prstGeom prst="rect">
              <a:avLst/>
            </a:prstGeom>
            <a:solidFill>
              <a:srgbClr val="0058AB">
                <a:alpha val="100000"/>
              </a:srgbClr>
            </a:solidFill>
          </p:spPr>
          <p:txBody>
            <a:bodyPr/>
            <a:lstStyle/>
            <a:p/>
          </p:txBody>
        </p:sp>
        <p:sp>
          <p:nvSpPr>
            <p:cNvPr id="48" name="rc48"/>
            <p:cNvSpPr/>
            <p:nvPr/>
          </p:nvSpPr>
          <p:spPr>
            <a:xfrm>
              <a:off x="3406191" y="3771554"/>
              <a:ext cx="217589" cy="1103990"/>
            </a:xfrm>
            <a:prstGeom prst="rect">
              <a:avLst/>
            </a:prstGeom>
            <a:solidFill>
              <a:srgbClr val="0058AB">
                <a:alpha val="100000"/>
              </a:srgbClr>
            </a:solidFill>
          </p:spPr>
          <p:txBody>
            <a:bodyPr/>
            <a:lstStyle/>
            <a:p/>
          </p:txBody>
        </p:sp>
        <p:sp>
          <p:nvSpPr>
            <p:cNvPr id="49" name="rc49"/>
            <p:cNvSpPr/>
            <p:nvPr/>
          </p:nvSpPr>
          <p:spPr>
            <a:xfrm>
              <a:off x="3647958" y="3773434"/>
              <a:ext cx="217589" cy="1102110"/>
            </a:xfrm>
            <a:prstGeom prst="rect">
              <a:avLst/>
            </a:prstGeom>
            <a:solidFill>
              <a:srgbClr val="0058AB">
                <a:alpha val="100000"/>
              </a:srgbClr>
            </a:solidFill>
          </p:spPr>
          <p:txBody>
            <a:bodyPr/>
            <a:lstStyle/>
            <a:p/>
          </p:txBody>
        </p:sp>
        <p:sp>
          <p:nvSpPr>
            <p:cNvPr id="50" name="rc50"/>
            <p:cNvSpPr/>
            <p:nvPr/>
          </p:nvSpPr>
          <p:spPr>
            <a:xfrm>
              <a:off x="3889725" y="3668158"/>
              <a:ext cx="217589" cy="1207387"/>
            </a:xfrm>
            <a:prstGeom prst="rect">
              <a:avLst/>
            </a:prstGeom>
            <a:solidFill>
              <a:srgbClr val="0058AB">
                <a:alpha val="100000"/>
              </a:srgbClr>
            </a:solidFill>
          </p:spPr>
          <p:txBody>
            <a:bodyPr/>
            <a:lstStyle/>
            <a:p/>
          </p:txBody>
        </p:sp>
        <p:sp>
          <p:nvSpPr>
            <p:cNvPr id="51" name="rc51"/>
            <p:cNvSpPr/>
            <p:nvPr/>
          </p:nvSpPr>
          <p:spPr>
            <a:xfrm>
              <a:off x="4131491" y="3235303"/>
              <a:ext cx="217589" cy="1640241"/>
            </a:xfrm>
            <a:prstGeom prst="rect">
              <a:avLst/>
            </a:prstGeom>
            <a:solidFill>
              <a:srgbClr val="0058AB">
                <a:alpha val="100000"/>
              </a:srgbClr>
            </a:solidFill>
          </p:spPr>
          <p:txBody>
            <a:bodyPr/>
            <a:lstStyle/>
            <a:p/>
          </p:txBody>
        </p:sp>
        <p:sp>
          <p:nvSpPr>
            <p:cNvPr id="52" name="rc52"/>
            <p:cNvSpPr/>
            <p:nvPr/>
          </p:nvSpPr>
          <p:spPr>
            <a:xfrm>
              <a:off x="4373258" y="3453376"/>
              <a:ext cx="217589" cy="1422169"/>
            </a:xfrm>
            <a:prstGeom prst="rect">
              <a:avLst/>
            </a:prstGeom>
            <a:solidFill>
              <a:srgbClr val="0058AB">
                <a:alpha val="100000"/>
              </a:srgbClr>
            </a:solidFill>
          </p:spPr>
          <p:txBody>
            <a:bodyPr/>
            <a:lstStyle/>
            <a:p/>
          </p:txBody>
        </p:sp>
        <p:sp>
          <p:nvSpPr>
            <p:cNvPr id="53" name="rc53"/>
            <p:cNvSpPr/>
            <p:nvPr/>
          </p:nvSpPr>
          <p:spPr>
            <a:xfrm>
              <a:off x="4615025" y="4110882"/>
              <a:ext cx="217589" cy="764662"/>
            </a:xfrm>
            <a:prstGeom prst="rect">
              <a:avLst/>
            </a:prstGeom>
            <a:solidFill>
              <a:srgbClr val="0058AB">
                <a:alpha val="100000"/>
              </a:srgbClr>
            </a:solidFill>
          </p:spPr>
          <p:txBody>
            <a:bodyPr/>
            <a:lstStyle/>
            <a:p/>
          </p:txBody>
        </p:sp>
        <p:sp>
          <p:nvSpPr>
            <p:cNvPr id="54" name="rc54"/>
            <p:cNvSpPr/>
            <p:nvPr/>
          </p:nvSpPr>
          <p:spPr>
            <a:xfrm>
              <a:off x="4856791" y="3787534"/>
              <a:ext cx="217589" cy="1088011"/>
            </a:xfrm>
            <a:prstGeom prst="rect">
              <a:avLst/>
            </a:prstGeom>
            <a:solidFill>
              <a:srgbClr val="0058AB">
                <a:alpha val="100000"/>
              </a:srgbClr>
            </a:solidFill>
          </p:spPr>
          <p:txBody>
            <a:bodyPr/>
            <a:lstStyle/>
            <a:p/>
          </p:txBody>
        </p:sp>
        <p:sp>
          <p:nvSpPr>
            <p:cNvPr id="55" name="rc55"/>
            <p:cNvSpPr/>
            <p:nvPr/>
          </p:nvSpPr>
          <p:spPr>
            <a:xfrm>
              <a:off x="5098558" y="2057525"/>
              <a:ext cx="217589" cy="2818020"/>
            </a:xfrm>
            <a:prstGeom prst="rect">
              <a:avLst/>
            </a:prstGeom>
            <a:solidFill>
              <a:srgbClr val="0058AB">
                <a:alpha val="100000"/>
              </a:srgbClr>
            </a:solidFill>
          </p:spPr>
          <p:txBody>
            <a:bodyPr/>
            <a:lstStyle/>
            <a:p/>
          </p:txBody>
        </p:sp>
        <p:sp>
          <p:nvSpPr>
            <p:cNvPr id="56" name="rc56"/>
            <p:cNvSpPr/>
            <p:nvPr/>
          </p:nvSpPr>
          <p:spPr>
            <a:xfrm>
              <a:off x="5340325" y="3029921"/>
              <a:ext cx="217589" cy="1845624"/>
            </a:xfrm>
            <a:prstGeom prst="rect">
              <a:avLst/>
            </a:prstGeom>
            <a:solidFill>
              <a:srgbClr val="0058AB">
                <a:alpha val="100000"/>
              </a:srgbClr>
            </a:solidFill>
          </p:spPr>
          <p:txBody>
            <a:bodyPr/>
            <a:lstStyle/>
            <a:p/>
          </p:txBody>
        </p:sp>
        <p:sp>
          <p:nvSpPr>
            <p:cNvPr id="57" name="rc57"/>
            <p:cNvSpPr/>
            <p:nvPr/>
          </p:nvSpPr>
          <p:spPr>
            <a:xfrm>
              <a:off x="5582091" y="3898920"/>
              <a:ext cx="217589" cy="976625"/>
            </a:xfrm>
            <a:prstGeom prst="rect">
              <a:avLst/>
            </a:prstGeom>
            <a:solidFill>
              <a:srgbClr val="0058AB">
                <a:alpha val="100000"/>
              </a:srgbClr>
            </a:solidFill>
          </p:spPr>
          <p:txBody>
            <a:bodyPr/>
            <a:lstStyle/>
            <a:p/>
          </p:txBody>
        </p:sp>
        <p:sp>
          <p:nvSpPr>
            <p:cNvPr id="58" name="rc58"/>
            <p:cNvSpPr/>
            <p:nvPr/>
          </p:nvSpPr>
          <p:spPr>
            <a:xfrm>
              <a:off x="5823858" y="3900800"/>
              <a:ext cx="217589" cy="974745"/>
            </a:xfrm>
            <a:prstGeom prst="rect">
              <a:avLst/>
            </a:prstGeom>
            <a:solidFill>
              <a:srgbClr val="0058AB">
                <a:alpha val="100000"/>
              </a:srgbClr>
            </a:solidFill>
          </p:spPr>
          <p:txBody>
            <a:bodyPr/>
            <a:lstStyle/>
            <a:p/>
          </p:txBody>
        </p:sp>
        <p:sp>
          <p:nvSpPr>
            <p:cNvPr id="59" name="rc59"/>
            <p:cNvSpPr/>
            <p:nvPr/>
          </p:nvSpPr>
          <p:spPr>
            <a:xfrm>
              <a:off x="6065625" y="2275127"/>
              <a:ext cx="217589" cy="2600417"/>
            </a:xfrm>
            <a:prstGeom prst="rect">
              <a:avLst/>
            </a:prstGeom>
            <a:solidFill>
              <a:srgbClr val="0058AB">
                <a:alpha val="100000"/>
              </a:srgbClr>
            </a:solidFill>
          </p:spPr>
          <p:txBody>
            <a:bodyPr/>
            <a:lstStyle/>
            <a:p/>
          </p:txBody>
        </p:sp>
        <p:sp>
          <p:nvSpPr>
            <p:cNvPr id="60" name="rc60"/>
            <p:cNvSpPr/>
            <p:nvPr/>
          </p:nvSpPr>
          <p:spPr>
            <a:xfrm>
              <a:off x="6307391" y="1615741"/>
              <a:ext cx="217589" cy="3259804"/>
            </a:xfrm>
            <a:prstGeom prst="rect">
              <a:avLst/>
            </a:prstGeom>
            <a:solidFill>
              <a:srgbClr val="0058AB">
                <a:alpha val="100000"/>
              </a:srgbClr>
            </a:solidFill>
          </p:spPr>
          <p:txBody>
            <a:bodyPr/>
            <a:lstStyle/>
            <a:p/>
          </p:txBody>
        </p:sp>
        <p:sp>
          <p:nvSpPr>
            <p:cNvPr id="61" name="rc61"/>
            <p:cNvSpPr/>
            <p:nvPr/>
          </p:nvSpPr>
          <p:spPr>
            <a:xfrm>
              <a:off x="6549158" y="1610571"/>
              <a:ext cx="217589" cy="3264974"/>
            </a:xfrm>
            <a:prstGeom prst="rect">
              <a:avLst/>
            </a:prstGeom>
            <a:solidFill>
              <a:srgbClr val="0058AB">
                <a:alpha val="100000"/>
              </a:srgbClr>
            </a:solidFill>
          </p:spPr>
          <p:txBody>
            <a:bodyPr/>
            <a:lstStyle/>
            <a:p/>
          </p:txBody>
        </p:sp>
        <p:sp>
          <p:nvSpPr>
            <p:cNvPr id="62" name="rc62"/>
            <p:cNvSpPr/>
            <p:nvPr/>
          </p:nvSpPr>
          <p:spPr>
            <a:xfrm>
              <a:off x="6790924" y="2367244"/>
              <a:ext cx="217589" cy="2508301"/>
            </a:xfrm>
            <a:prstGeom prst="rect">
              <a:avLst/>
            </a:prstGeom>
            <a:solidFill>
              <a:srgbClr val="0058AB">
                <a:alpha val="100000"/>
              </a:srgbClr>
            </a:solidFill>
          </p:spPr>
          <p:txBody>
            <a:bodyPr/>
            <a:lstStyle/>
            <a:p/>
          </p:txBody>
        </p:sp>
        <p:sp>
          <p:nvSpPr>
            <p:cNvPr id="63" name="rc63"/>
            <p:cNvSpPr/>
            <p:nvPr/>
          </p:nvSpPr>
          <p:spPr>
            <a:xfrm>
              <a:off x="7032691" y="2868716"/>
              <a:ext cx="217589" cy="2006828"/>
            </a:xfrm>
            <a:prstGeom prst="rect">
              <a:avLst/>
            </a:prstGeom>
            <a:solidFill>
              <a:srgbClr val="0058AB">
                <a:alpha val="100000"/>
              </a:srgbClr>
            </a:solidFill>
          </p:spPr>
          <p:txBody>
            <a:bodyPr/>
            <a:lstStyle/>
            <a:p/>
          </p:txBody>
        </p:sp>
        <p:sp>
          <p:nvSpPr>
            <p:cNvPr id="64" name="rc64"/>
            <p:cNvSpPr/>
            <p:nvPr/>
          </p:nvSpPr>
          <p:spPr>
            <a:xfrm>
              <a:off x="8483291" y="4388172"/>
              <a:ext cx="217589" cy="487372"/>
            </a:xfrm>
            <a:prstGeom prst="rect">
              <a:avLst/>
            </a:prstGeom>
            <a:solidFill>
              <a:srgbClr val="69DBFF">
                <a:alpha val="100000"/>
              </a:srgbClr>
            </a:solidFill>
          </p:spPr>
          <p:txBody>
            <a:bodyPr/>
            <a:lstStyle/>
            <a:p/>
          </p:txBody>
        </p:sp>
        <p:sp>
          <p:nvSpPr>
            <p:cNvPr id="65" name="pl65"/>
            <p:cNvSpPr/>
            <p:nvPr/>
          </p:nvSpPr>
          <p:spPr>
            <a:xfrm>
              <a:off x="6174420" y="3900800"/>
              <a:ext cx="2417666" cy="487372"/>
            </a:xfrm>
            <a:custGeom>
              <a:avLst/>
              <a:pathLst>
                <a:path w="2417666" h="487372">
                  <a:moveTo>
                    <a:pt x="0" y="0"/>
                  </a:moveTo>
                  <a:lnTo>
                    <a:pt x="241766" y="48737"/>
                  </a:lnTo>
                  <a:lnTo>
                    <a:pt x="483533" y="97474"/>
                  </a:lnTo>
                  <a:lnTo>
                    <a:pt x="725299" y="146211"/>
                  </a:lnTo>
                  <a:lnTo>
                    <a:pt x="967066" y="194949"/>
                  </a:lnTo>
                  <a:lnTo>
                    <a:pt x="1208833" y="243686"/>
                  </a:lnTo>
                  <a:lnTo>
                    <a:pt x="1450599" y="292423"/>
                  </a:lnTo>
                  <a:lnTo>
                    <a:pt x="1692366" y="341160"/>
                  </a:lnTo>
                  <a:lnTo>
                    <a:pt x="1934133" y="389898"/>
                  </a:lnTo>
                  <a:lnTo>
                    <a:pt x="2175899" y="438635"/>
                  </a:lnTo>
                  <a:lnTo>
                    <a:pt x="2417666" y="487372"/>
                  </a:lnTo>
                </a:path>
              </a:pathLst>
            </a:custGeom>
            <a:ln w="13550" cap="flat">
              <a:solidFill>
                <a:srgbClr val="000000">
                  <a:alpha val="100000"/>
                </a:srgbClr>
              </a:solidFill>
              <a:prstDash val="solid"/>
              <a:round/>
            </a:ln>
          </p:spPr>
          <p:txBody>
            <a:bodyPr/>
            <a:lstStyle/>
            <a:p/>
          </p:txBody>
        </p:sp>
        <p:sp>
          <p:nvSpPr>
            <p:cNvPr id="66" name="pt66"/>
            <p:cNvSpPr/>
            <p:nvPr/>
          </p:nvSpPr>
          <p:spPr>
            <a:xfrm>
              <a:off x="6149594" y="38759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9247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9734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022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070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119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168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217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265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314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3633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431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79" name="tx79"/>
            <p:cNvSpPr/>
            <p:nvPr/>
          </p:nvSpPr>
          <p:spPr>
            <a:xfrm>
              <a:off x="508103" y="246819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12932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1" name="tx81"/>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29600" y="5761013"/>
              <a:ext cx="201456" cy="201456"/>
            </a:xfrm>
            <a:prstGeom prst="rect">
              <a:avLst/>
            </a:prstGeom>
            <a:solidFill>
              <a:srgbClr val="0058AB">
                <a:alpha val="100000"/>
              </a:srgbClr>
            </a:solidFill>
          </p:spPr>
          <p:txBody>
            <a:bodyPr/>
            <a:lstStyle/>
            <a:p/>
          </p:txBody>
        </p:sp>
        <p:sp>
          <p:nvSpPr>
            <p:cNvPr id="110" name="rc110"/>
            <p:cNvSpPr/>
            <p:nvPr/>
          </p:nvSpPr>
          <p:spPr>
            <a:xfrm>
              <a:off x="4531686" y="5761013"/>
              <a:ext cx="201456" cy="201456"/>
            </a:xfrm>
            <a:prstGeom prst="rect">
              <a:avLst/>
            </a:prstGeom>
            <a:solidFill>
              <a:srgbClr val="69DBFF">
                <a:alpha val="100000"/>
              </a:srgbClr>
            </a:solidFill>
          </p:spPr>
          <p:txBody>
            <a:bodyPr/>
            <a:lstStyle/>
            <a:p/>
          </p:txBody>
        </p:sp>
        <p:sp>
          <p:nvSpPr>
            <p:cNvPr id="111" name="tx111"/>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252377" y="398022"/>
              <a:ext cx="7426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Djibouti</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environ 157 % plus élevé que le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0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6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3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59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85296"/>
              <a:ext cx="249522" cy="717400"/>
            </a:xfrm>
            <a:prstGeom prst="rect">
              <a:avLst/>
            </a:prstGeom>
            <a:solidFill>
              <a:srgbClr val="80BD41">
                <a:alpha val="100000"/>
              </a:srgbClr>
            </a:solidFill>
          </p:spPr>
          <p:txBody>
            <a:bodyPr/>
            <a:lstStyle/>
            <a:p/>
          </p:txBody>
        </p:sp>
        <p:sp>
          <p:nvSpPr>
            <p:cNvPr id="23" name="rc23"/>
            <p:cNvSpPr/>
            <p:nvPr/>
          </p:nvSpPr>
          <p:spPr>
            <a:xfrm>
              <a:off x="1296273" y="3015851"/>
              <a:ext cx="249522" cy="369445"/>
            </a:xfrm>
            <a:prstGeom prst="rect">
              <a:avLst/>
            </a:prstGeom>
            <a:solidFill>
              <a:srgbClr val="1CABE2">
                <a:alpha val="100000"/>
              </a:srgbClr>
            </a:solidFill>
          </p:spPr>
          <p:txBody>
            <a:bodyPr/>
            <a:lstStyle/>
            <a:p/>
          </p:txBody>
        </p:sp>
        <p:sp>
          <p:nvSpPr>
            <p:cNvPr id="24" name="rc24"/>
            <p:cNvSpPr/>
            <p:nvPr/>
          </p:nvSpPr>
          <p:spPr>
            <a:xfrm>
              <a:off x="1573521" y="3377523"/>
              <a:ext cx="249522" cy="725173"/>
            </a:xfrm>
            <a:prstGeom prst="rect">
              <a:avLst/>
            </a:prstGeom>
            <a:solidFill>
              <a:srgbClr val="80BD41">
                <a:alpha val="100000"/>
              </a:srgbClr>
            </a:solidFill>
          </p:spPr>
          <p:txBody>
            <a:bodyPr/>
            <a:lstStyle/>
            <a:p/>
          </p:txBody>
        </p:sp>
        <p:sp>
          <p:nvSpPr>
            <p:cNvPr id="25" name="rc25"/>
            <p:cNvSpPr/>
            <p:nvPr/>
          </p:nvSpPr>
          <p:spPr>
            <a:xfrm>
              <a:off x="1573521" y="2987046"/>
              <a:ext cx="249522" cy="390477"/>
            </a:xfrm>
            <a:prstGeom prst="rect">
              <a:avLst/>
            </a:prstGeom>
            <a:solidFill>
              <a:srgbClr val="1CABE2">
                <a:alpha val="100000"/>
              </a:srgbClr>
            </a:solidFill>
          </p:spPr>
          <p:txBody>
            <a:bodyPr/>
            <a:lstStyle/>
            <a:p/>
          </p:txBody>
        </p:sp>
        <p:sp>
          <p:nvSpPr>
            <p:cNvPr id="26" name="rc26"/>
            <p:cNvSpPr/>
            <p:nvPr/>
          </p:nvSpPr>
          <p:spPr>
            <a:xfrm>
              <a:off x="1850769" y="3279675"/>
              <a:ext cx="249522" cy="823021"/>
            </a:xfrm>
            <a:prstGeom prst="rect">
              <a:avLst/>
            </a:prstGeom>
            <a:solidFill>
              <a:srgbClr val="80BD41">
                <a:alpha val="100000"/>
              </a:srgbClr>
            </a:solidFill>
          </p:spPr>
          <p:txBody>
            <a:bodyPr/>
            <a:lstStyle/>
            <a:p/>
          </p:txBody>
        </p:sp>
        <p:sp>
          <p:nvSpPr>
            <p:cNvPr id="27" name="rc27"/>
            <p:cNvSpPr/>
            <p:nvPr/>
          </p:nvSpPr>
          <p:spPr>
            <a:xfrm>
              <a:off x="1850769" y="2959611"/>
              <a:ext cx="249522" cy="320063"/>
            </a:xfrm>
            <a:prstGeom prst="rect">
              <a:avLst/>
            </a:prstGeom>
            <a:solidFill>
              <a:srgbClr val="1CABE2">
                <a:alpha val="100000"/>
              </a:srgbClr>
            </a:solidFill>
          </p:spPr>
          <p:txBody>
            <a:bodyPr/>
            <a:lstStyle/>
            <a:p/>
          </p:txBody>
        </p:sp>
        <p:sp>
          <p:nvSpPr>
            <p:cNvPr id="28" name="rc28"/>
            <p:cNvSpPr/>
            <p:nvPr/>
          </p:nvSpPr>
          <p:spPr>
            <a:xfrm>
              <a:off x="2128016" y="3222521"/>
              <a:ext cx="249522" cy="880175"/>
            </a:xfrm>
            <a:prstGeom prst="rect">
              <a:avLst/>
            </a:prstGeom>
            <a:solidFill>
              <a:srgbClr val="80BD41">
                <a:alpha val="100000"/>
              </a:srgbClr>
            </a:solidFill>
          </p:spPr>
          <p:txBody>
            <a:bodyPr/>
            <a:lstStyle/>
            <a:p/>
          </p:txBody>
        </p:sp>
        <p:sp>
          <p:nvSpPr>
            <p:cNvPr id="29" name="rc29"/>
            <p:cNvSpPr/>
            <p:nvPr/>
          </p:nvSpPr>
          <p:spPr>
            <a:xfrm>
              <a:off x="2128016" y="2944523"/>
              <a:ext cx="249522" cy="277998"/>
            </a:xfrm>
            <a:prstGeom prst="rect">
              <a:avLst/>
            </a:prstGeom>
            <a:solidFill>
              <a:srgbClr val="1CABE2">
                <a:alpha val="100000"/>
              </a:srgbClr>
            </a:solidFill>
          </p:spPr>
          <p:txBody>
            <a:bodyPr/>
            <a:lstStyle/>
            <a:p/>
          </p:txBody>
        </p:sp>
        <p:sp>
          <p:nvSpPr>
            <p:cNvPr id="30" name="rc30"/>
            <p:cNvSpPr/>
            <p:nvPr/>
          </p:nvSpPr>
          <p:spPr>
            <a:xfrm>
              <a:off x="2405264" y="3180913"/>
              <a:ext cx="249522" cy="921784"/>
            </a:xfrm>
            <a:prstGeom prst="rect">
              <a:avLst/>
            </a:prstGeom>
            <a:solidFill>
              <a:srgbClr val="80BD41">
                <a:alpha val="100000"/>
              </a:srgbClr>
            </a:solidFill>
          </p:spPr>
          <p:txBody>
            <a:bodyPr/>
            <a:lstStyle/>
            <a:p/>
          </p:txBody>
        </p:sp>
        <p:sp>
          <p:nvSpPr>
            <p:cNvPr id="31" name="rc31"/>
            <p:cNvSpPr/>
            <p:nvPr/>
          </p:nvSpPr>
          <p:spPr>
            <a:xfrm>
              <a:off x="2405264" y="2964641"/>
              <a:ext cx="249522" cy="216271"/>
            </a:xfrm>
            <a:prstGeom prst="rect">
              <a:avLst/>
            </a:prstGeom>
            <a:solidFill>
              <a:srgbClr val="1CABE2">
                <a:alpha val="100000"/>
              </a:srgbClr>
            </a:solidFill>
          </p:spPr>
          <p:txBody>
            <a:bodyPr/>
            <a:lstStyle/>
            <a:p/>
          </p:txBody>
        </p:sp>
        <p:sp>
          <p:nvSpPr>
            <p:cNvPr id="32" name="rc32"/>
            <p:cNvSpPr/>
            <p:nvPr/>
          </p:nvSpPr>
          <p:spPr>
            <a:xfrm>
              <a:off x="2682512" y="3285619"/>
              <a:ext cx="249522" cy="817077"/>
            </a:xfrm>
            <a:prstGeom prst="rect">
              <a:avLst/>
            </a:prstGeom>
            <a:solidFill>
              <a:srgbClr val="80BD41">
                <a:alpha val="100000"/>
              </a:srgbClr>
            </a:solidFill>
          </p:spPr>
          <p:txBody>
            <a:bodyPr/>
            <a:lstStyle/>
            <a:p/>
          </p:txBody>
        </p:sp>
        <p:sp>
          <p:nvSpPr>
            <p:cNvPr id="33" name="rc33"/>
            <p:cNvSpPr/>
            <p:nvPr/>
          </p:nvSpPr>
          <p:spPr>
            <a:xfrm>
              <a:off x="2682512" y="2983388"/>
              <a:ext cx="249522" cy="302231"/>
            </a:xfrm>
            <a:prstGeom prst="rect">
              <a:avLst/>
            </a:prstGeom>
            <a:solidFill>
              <a:srgbClr val="1CABE2">
                <a:alpha val="100000"/>
              </a:srgbClr>
            </a:solidFill>
          </p:spPr>
          <p:txBody>
            <a:bodyPr/>
            <a:lstStyle/>
            <a:p/>
          </p:txBody>
        </p:sp>
        <p:sp>
          <p:nvSpPr>
            <p:cNvPr id="34" name="rc34"/>
            <p:cNvSpPr/>
            <p:nvPr/>
          </p:nvSpPr>
          <p:spPr>
            <a:xfrm>
              <a:off x="2959759" y="3267787"/>
              <a:ext cx="249522" cy="834909"/>
            </a:xfrm>
            <a:prstGeom prst="rect">
              <a:avLst/>
            </a:prstGeom>
            <a:solidFill>
              <a:srgbClr val="80BD41">
                <a:alpha val="100000"/>
              </a:srgbClr>
            </a:solidFill>
          </p:spPr>
          <p:txBody>
            <a:bodyPr/>
            <a:lstStyle/>
            <a:p/>
          </p:txBody>
        </p:sp>
        <p:sp>
          <p:nvSpPr>
            <p:cNvPr id="35" name="rc35"/>
            <p:cNvSpPr/>
            <p:nvPr/>
          </p:nvSpPr>
          <p:spPr>
            <a:xfrm>
              <a:off x="2959759" y="3003963"/>
              <a:ext cx="249522" cy="263824"/>
            </a:xfrm>
            <a:prstGeom prst="rect">
              <a:avLst/>
            </a:prstGeom>
            <a:solidFill>
              <a:srgbClr val="1CABE2">
                <a:alpha val="100000"/>
              </a:srgbClr>
            </a:solidFill>
          </p:spPr>
          <p:txBody>
            <a:bodyPr/>
            <a:lstStyle/>
            <a:p/>
          </p:txBody>
        </p:sp>
        <p:sp>
          <p:nvSpPr>
            <p:cNvPr id="36" name="rc36"/>
            <p:cNvSpPr/>
            <p:nvPr/>
          </p:nvSpPr>
          <p:spPr>
            <a:xfrm>
              <a:off x="3237007" y="3100897"/>
              <a:ext cx="249522" cy="1001799"/>
            </a:xfrm>
            <a:prstGeom prst="rect">
              <a:avLst/>
            </a:prstGeom>
            <a:solidFill>
              <a:srgbClr val="80BD41">
                <a:alpha val="100000"/>
              </a:srgbClr>
            </a:solidFill>
          </p:spPr>
          <p:txBody>
            <a:bodyPr/>
            <a:lstStyle/>
            <a:p/>
          </p:txBody>
        </p:sp>
        <p:sp>
          <p:nvSpPr>
            <p:cNvPr id="37" name="rc37"/>
            <p:cNvSpPr/>
            <p:nvPr/>
          </p:nvSpPr>
          <p:spPr>
            <a:xfrm>
              <a:off x="3237007" y="3013565"/>
              <a:ext cx="249522" cy="87331"/>
            </a:xfrm>
            <a:prstGeom prst="rect">
              <a:avLst/>
            </a:prstGeom>
            <a:solidFill>
              <a:srgbClr val="1CABE2">
                <a:alpha val="100000"/>
              </a:srgbClr>
            </a:solidFill>
          </p:spPr>
          <p:txBody>
            <a:bodyPr/>
            <a:lstStyle/>
            <a:p/>
          </p:txBody>
        </p:sp>
        <p:sp>
          <p:nvSpPr>
            <p:cNvPr id="38" name="rc38"/>
            <p:cNvSpPr/>
            <p:nvPr/>
          </p:nvSpPr>
          <p:spPr>
            <a:xfrm>
              <a:off x="3514255" y="3133818"/>
              <a:ext cx="249522" cy="968879"/>
            </a:xfrm>
            <a:prstGeom prst="rect">
              <a:avLst/>
            </a:prstGeom>
            <a:solidFill>
              <a:srgbClr val="80BD41">
                <a:alpha val="100000"/>
              </a:srgbClr>
            </a:solidFill>
          </p:spPr>
          <p:txBody>
            <a:bodyPr/>
            <a:lstStyle/>
            <a:p/>
          </p:txBody>
        </p:sp>
        <p:sp>
          <p:nvSpPr>
            <p:cNvPr id="39" name="rc39"/>
            <p:cNvSpPr/>
            <p:nvPr/>
          </p:nvSpPr>
          <p:spPr>
            <a:xfrm>
              <a:off x="3514255" y="3026368"/>
              <a:ext cx="249522" cy="107450"/>
            </a:xfrm>
            <a:prstGeom prst="rect">
              <a:avLst/>
            </a:prstGeom>
            <a:solidFill>
              <a:srgbClr val="1CABE2">
                <a:alpha val="100000"/>
              </a:srgbClr>
            </a:solidFill>
          </p:spPr>
          <p:txBody>
            <a:bodyPr/>
            <a:lstStyle/>
            <a:p/>
          </p:txBody>
        </p:sp>
        <p:sp>
          <p:nvSpPr>
            <p:cNvPr id="40" name="rc40"/>
            <p:cNvSpPr/>
            <p:nvPr/>
          </p:nvSpPr>
          <p:spPr>
            <a:xfrm>
              <a:off x="3791502" y="3136104"/>
              <a:ext cx="249522" cy="966592"/>
            </a:xfrm>
            <a:prstGeom prst="rect">
              <a:avLst/>
            </a:prstGeom>
            <a:solidFill>
              <a:srgbClr val="80BD41">
                <a:alpha val="100000"/>
              </a:srgbClr>
            </a:solidFill>
          </p:spPr>
          <p:txBody>
            <a:bodyPr/>
            <a:lstStyle/>
            <a:p/>
          </p:txBody>
        </p:sp>
        <p:sp>
          <p:nvSpPr>
            <p:cNvPr id="41" name="rc41"/>
            <p:cNvSpPr/>
            <p:nvPr/>
          </p:nvSpPr>
          <p:spPr>
            <a:xfrm>
              <a:off x="3791502" y="3028654"/>
              <a:ext cx="249522" cy="107450"/>
            </a:xfrm>
            <a:prstGeom prst="rect">
              <a:avLst/>
            </a:prstGeom>
            <a:solidFill>
              <a:srgbClr val="1CABE2">
                <a:alpha val="100000"/>
              </a:srgbClr>
            </a:solidFill>
          </p:spPr>
          <p:txBody>
            <a:bodyPr/>
            <a:lstStyle/>
            <a:p/>
          </p:txBody>
        </p:sp>
        <p:sp>
          <p:nvSpPr>
            <p:cNvPr id="42" name="rc42"/>
            <p:cNvSpPr/>
            <p:nvPr/>
          </p:nvSpPr>
          <p:spPr>
            <a:xfrm>
              <a:off x="4068750" y="3137933"/>
              <a:ext cx="249522" cy="964764"/>
            </a:xfrm>
            <a:prstGeom prst="rect">
              <a:avLst/>
            </a:prstGeom>
            <a:solidFill>
              <a:srgbClr val="80BD41">
                <a:alpha val="100000"/>
              </a:srgbClr>
            </a:solidFill>
          </p:spPr>
          <p:txBody>
            <a:bodyPr/>
            <a:lstStyle/>
            <a:p/>
          </p:txBody>
        </p:sp>
        <p:sp>
          <p:nvSpPr>
            <p:cNvPr id="43" name="rc43"/>
            <p:cNvSpPr/>
            <p:nvPr/>
          </p:nvSpPr>
          <p:spPr>
            <a:xfrm>
              <a:off x="4068750" y="3030483"/>
              <a:ext cx="249522" cy="107450"/>
            </a:xfrm>
            <a:prstGeom prst="rect">
              <a:avLst/>
            </a:prstGeom>
            <a:solidFill>
              <a:srgbClr val="1CABE2">
                <a:alpha val="100000"/>
              </a:srgbClr>
            </a:solidFill>
          </p:spPr>
          <p:txBody>
            <a:bodyPr/>
            <a:lstStyle/>
            <a:p/>
          </p:txBody>
        </p:sp>
        <p:sp>
          <p:nvSpPr>
            <p:cNvPr id="44" name="rc44"/>
            <p:cNvSpPr/>
            <p:nvPr/>
          </p:nvSpPr>
          <p:spPr>
            <a:xfrm>
              <a:off x="4345998" y="3152564"/>
              <a:ext cx="249522" cy="950132"/>
            </a:xfrm>
            <a:prstGeom prst="rect">
              <a:avLst/>
            </a:prstGeom>
            <a:solidFill>
              <a:srgbClr val="80BD41">
                <a:alpha val="100000"/>
              </a:srgbClr>
            </a:solidFill>
          </p:spPr>
          <p:txBody>
            <a:bodyPr/>
            <a:lstStyle/>
            <a:p/>
          </p:txBody>
        </p:sp>
        <p:sp>
          <p:nvSpPr>
            <p:cNvPr id="45" name="rc45"/>
            <p:cNvSpPr/>
            <p:nvPr/>
          </p:nvSpPr>
          <p:spPr>
            <a:xfrm>
              <a:off x="4345998" y="3035055"/>
              <a:ext cx="249522" cy="117509"/>
            </a:xfrm>
            <a:prstGeom prst="rect">
              <a:avLst/>
            </a:prstGeom>
            <a:solidFill>
              <a:srgbClr val="1CABE2">
                <a:alpha val="100000"/>
              </a:srgbClr>
            </a:solidFill>
          </p:spPr>
          <p:txBody>
            <a:bodyPr/>
            <a:lstStyle/>
            <a:p/>
          </p:txBody>
        </p:sp>
        <p:sp>
          <p:nvSpPr>
            <p:cNvPr id="46" name="rc46"/>
            <p:cNvSpPr/>
            <p:nvPr/>
          </p:nvSpPr>
          <p:spPr>
            <a:xfrm>
              <a:off x="4623245" y="3198288"/>
              <a:ext cx="249522" cy="904409"/>
            </a:xfrm>
            <a:prstGeom prst="rect">
              <a:avLst/>
            </a:prstGeom>
            <a:solidFill>
              <a:srgbClr val="80BD41">
                <a:alpha val="100000"/>
              </a:srgbClr>
            </a:solidFill>
          </p:spPr>
          <p:txBody>
            <a:bodyPr/>
            <a:lstStyle/>
            <a:p/>
          </p:txBody>
        </p:sp>
        <p:sp>
          <p:nvSpPr>
            <p:cNvPr id="47" name="rc47"/>
            <p:cNvSpPr/>
            <p:nvPr/>
          </p:nvSpPr>
          <p:spPr>
            <a:xfrm>
              <a:off x="4623245" y="3038713"/>
              <a:ext cx="249522" cy="159574"/>
            </a:xfrm>
            <a:prstGeom prst="rect">
              <a:avLst/>
            </a:prstGeom>
            <a:solidFill>
              <a:srgbClr val="1CABE2">
                <a:alpha val="100000"/>
              </a:srgbClr>
            </a:solidFill>
          </p:spPr>
          <p:txBody>
            <a:bodyPr/>
            <a:lstStyle/>
            <a:p/>
          </p:txBody>
        </p:sp>
        <p:sp>
          <p:nvSpPr>
            <p:cNvPr id="48" name="rc48"/>
            <p:cNvSpPr/>
            <p:nvPr/>
          </p:nvSpPr>
          <p:spPr>
            <a:xfrm>
              <a:off x="4900493" y="3176798"/>
              <a:ext cx="249522" cy="925899"/>
            </a:xfrm>
            <a:prstGeom prst="rect">
              <a:avLst/>
            </a:prstGeom>
            <a:solidFill>
              <a:srgbClr val="80BD41">
                <a:alpha val="100000"/>
              </a:srgbClr>
            </a:solidFill>
          </p:spPr>
          <p:txBody>
            <a:bodyPr/>
            <a:lstStyle/>
            <a:p/>
          </p:txBody>
        </p:sp>
        <p:sp>
          <p:nvSpPr>
            <p:cNvPr id="49" name="rc49"/>
            <p:cNvSpPr/>
            <p:nvPr/>
          </p:nvSpPr>
          <p:spPr>
            <a:xfrm>
              <a:off x="4900493" y="3038256"/>
              <a:ext cx="249522" cy="138541"/>
            </a:xfrm>
            <a:prstGeom prst="rect">
              <a:avLst/>
            </a:prstGeom>
            <a:solidFill>
              <a:srgbClr val="1CABE2">
                <a:alpha val="100000"/>
              </a:srgbClr>
            </a:solidFill>
          </p:spPr>
          <p:txBody>
            <a:bodyPr/>
            <a:lstStyle/>
            <a:p/>
          </p:txBody>
        </p:sp>
        <p:sp>
          <p:nvSpPr>
            <p:cNvPr id="50" name="rc50"/>
            <p:cNvSpPr/>
            <p:nvPr/>
          </p:nvSpPr>
          <p:spPr>
            <a:xfrm>
              <a:off x="5177741" y="3114157"/>
              <a:ext cx="249522" cy="988540"/>
            </a:xfrm>
            <a:prstGeom prst="rect">
              <a:avLst/>
            </a:prstGeom>
            <a:solidFill>
              <a:srgbClr val="80BD41">
                <a:alpha val="100000"/>
              </a:srgbClr>
            </a:solidFill>
          </p:spPr>
          <p:txBody>
            <a:bodyPr/>
            <a:lstStyle/>
            <a:p/>
          </p:txBody>
        </p:sp>
        <p:sp>
          <p:nvSpPr>
            <p:cNvPr id="51" name="rc51"/>
            <p:cNvSpPr/>
            <p:nvPr/>
          </p:nvSpPr>
          <p:spPr>
            <a:xfrm>
              <a:off x="5177741" y="3039627"/>
              <a:ext cx="249522" cy="74529"/>
            </a:xfrm>
            <a:prstGeom prst="rect">
              <a:avLst/>
            </a:prstGeom>
            <a:solidFill>
              <a:srgbClr val="1CABE2">
                <a:alpha val="100000"/>
              </a:srgbClr>
            </a:solidFill>
          </p:spPr>
          <p:txBody>
            <a:bodyPr/>
            <a:lstStyle/>
            <a:p/>
          </p:txBody>
        </p:sp>
        <p:sp>
          <p:nvSpPr>
            <p:cNvPr id="52" name="rc52"/>
            <p:cNvSpPr/>
            <p:nvPr/>
          </p:nvSpPr>
          <p:spPr>
            <a:xfrm>
              <a:off x="5454988" y="3149821"/>
              <a:ext cx="249522" cy="952875"/>
            </a:xfrm>
            <a:prstGeom prst="rect">
              <a:avLst/>
            </a:prstGeom>
            <a:solidFill>
              <a:srgbClr val="80BD41">
                <a:alpha val="100000"/>
              </a:srgbClr>
            </a:solidFill>
          </p:spPr>
          <p:txBody>
            <a:bodyPr/>
            <a:lstStyle/>
            <a:p/>
          </p:txBody>
        </p:sp>
        <p:sp>
          <p:nvSpPr>
            <p:cNvPr id="53" name="rc53"/>
            <p:cNvSpPr/>
            <p:nvPr/>
          </p:nvSpPr>
          <p:spPr>
            <a:xfrm>
              <a:off x="5454988" y="3043743"/>
              <a:ext cx="249522" cy="106078"/>
            </a:xfrm>
            <a:prstGeom prst="rect">
              <a:avLst/>
            </a:prstGeom>
            <a:solidFill>
              <a:srgbClr val="1CABE2">
                <a:alpha val="100000"/>
              </a:srgbClr>
            </a:solidFill>
          </p:spPr>
          <p:txBody>
            <a:bodyPr/>
            <a:lstStyle/>
            <a:p/>
          </p:txBody>
        </p:sp>
        <p:sp>
          <p:nvSpPr>
            <p:cNvPr id="54" name="rc54"/>
            <p:cNvSpPr/>
            <p:nvPr/>
          </p:nvSpPr>
          <p:spPr>
            <a:xfrm>
              <a:off x="5732236" y="3322198"/>
              <a:ext cx="249522" cy="780498"/>
            </a:xfrm>
            <a:prstGeom prst="rect">
              <a:avLst/>
            </a:prstGeom>
            <a:solidFill>
              <a:srgbClr val="80BD41">
                <a:alpha val="100000"/>
              </a:srgbClr>
            </a:solidFill>
          </p:spPr>
          <p:txBody>
            <a:bodyPr/>
            <a:lstStyle/>
            <a:p/>
          </p:txBody>
        </p:sp>
        <p:sp>
          <p:nvSpPr>
            <p:cNvPr id="55" name="rc55"/>
            <p:cNvSpPr/>
            <p:nvPr/>
          </p:nvSpPr>
          <p:spPr>
            <a:xfrm>
              <a:off x="5732236" y="3047858"/>
              <a:ext cx="249522" cy="274340"/>
            </a:xfrm>
            <a:prstGeom prst="rect">
              <a:avLst/>
            </a:prstGeom>
            <a:solidFill>
              <a:srgbClr val="1CABE2">
                <a:alpha val="100000"/>
              </a:srgbClr>
            </a:solidFill>
          </p:spPr>
          <p:txBody>
            <a:bodyPr/>
            <a:lstStyle/>
            <a:p/>
          </p:txBody>
        </p:sp>
        <p:sp>
          <p:nvSpPr>
            <p:cNvPr id="56" name="rc56"/>
            <p:cNvSpPr/>
            <p:nvPr/>
          </p:nvSpPr>
          <p:spPr>
            <a:xfrm>
              <a:off x="6009484" y="3226179"/>
              <a:ext cx="249522" cy="876517"/>
            </a:xfrm>
            <a:prstGeom prst="rect">
              <a:avLst/>
            </a:prstGeom>
            <a:solidFill>
              <a:srgbClr val="80BD41">
                <a:alpha val="100000"/>
              </a:srgbClr>
            </a:solidFill>
          </p:spPr>
          <p:txBody>
            <a:bodyPr/>
            <a:lstStyle/>
            <a:p/>
          </p:txBody>
        </p:sp>
        <p:sp>
          <p:nvSpPr>
            <p:cNvPr id="57" name="rc57"/>
            <p:cNvSpPr/>
            <p:nvPr/>
          </p:nvSpPr>
          <p:spPr>
            <a:xfrm>
              <a:off x="6009484" y="3046486"/>
              <a:ext cx="249522" cy="179693"/>
            </a:xfrm>
            <a:prstGeom prst="rect">
              <a:avLst/>
            </a:prstGeom>
            <a:solidFill>
              <a:srgbClr val="1CABE2">
                <a:alpha val="100000"/>
              </a:srgbClr>
            </a:solidFill>
          </p:spPr>
          <p:txBody>
            <a:bodyPr/>
            <a:lstStyle/>
            <a:p/>
          </p:txBody>
        </p:sp>
        <p:sp>
          <p:nvSpPr>
            <p:cNvPr id="58" name="rc58"/>
            <p:cNvSpPr/>
            <p:nvPr/>
          </p:nvSpPr>
          <p:spPr>
            <a:xfrm>
              <a:off x="6286731" y="3142048"/>
              <a:ext cx="249522" cy="960648"/>
            </a:xfrm>
            <a:prstGeom prst="rect">
              <a:avLst/>
            </a:prstGeom>
            <a:solidFill>
              <a:srgbClr val="80BD41">
                <a:alpha val="100000"/>
              </a:srgbClr>
            </a:solidFill>
          </p:spPr>
          <p:txBody>
            <a:bodyPr/>
            <a:lstStyle/>
            <a:p/>
          </p:txBody>
        </p:sp>
        <p:sp>
          <p:nvSpPr>
            <p:cNvPr id="59" name="rc59"/>
            <p:cNvSpPr/>
            <p:nvPr/>
          </p:nvSpPr>
          <p:spPr>
            <a:xfrm>
              <a:off x="6286731" y="3046943"/>
              <a:ext cx="249522" cy="95104"/>
            </a:xfrm>
            <a:prstGeom prst="rect">
              <a:avLst/>
            </a:prstGeom>
            <a:solidFill>
              <a:srgbClr val="1CABE2">
                <a:alpha val="100000"/>
              </a:srgbClr>
            </a:solidFill>
          </p:spPr>
          <p:txBody>
            <a:bodyPr/>
            <a:lstStyle/>
            <a:p/>
          </p:txBody>
        </p:sp>
        <p:sp>
          <p:nvSpPr>
            <p:cNvPr id="60" name="rc60"/>
            <p:cNvSpPr/>
            <p:nvPr/>
          </p:nvSpPr>
          <p:spPr>
            <a:xfrm>
              <a:off x="6563979" y="3143877"/>
              <a:ext cx="249522" cy="958819"/>
            </a:xfrm>
            <a:prstGeom prst="rect">
              <a:avLst/>
            </a:prstGeom>
            <a:solidFill>
              <a:srgbClr val="80BD41">
                <a:alpha val="100000"/>
              </a:srgbClr>
            </a:solidFill>
          </p:spPr>
          <p:txBody>
            <a:bodyPr/>
            <a:lstStyle/>
            <a:p/>
          </p:txBody>
        </p:sp>
        <p:sp>
          <p:nvSpPr>
            <p:cNvPr id="61" name="rc61"/>
            <p:cNvSpPr/>
            <p:nvPr/>
          </p:nvSpPr>
          <p:spPr>
            <a:xfrm>
              <a:off x="6563979" y="3049229"/>
              <a:ext cx="249522" cy="94647"/>
            </a:xfrm>
            <a:prstGeom prst="rect">
              <a:avLst/>
            </a:prstGeom>
            <a:solidFill>
              <a:srgbClr val="1CABE2">
                <a:alpha val="100000"/>
              </a:srgbClr>
            </a:solidFill>
          </p:spPr>
          <p:txBody>
            <a:bodyPr/>
            <a:lstStyle/>
            <a:p/>
          </p:txBody>
        </p:sp>
        <p:sp>
          <p:nvSpPr>
            <p:cNvPr id="62" name="rc62"/>
            <p:cNvSpPr/>
            <p:nvPr/>
          </p:nvSpPr>
          <p:spPr>
            <a:xfrm>
              <a:off x="6841227" y="3301623"/>
              <a:ext cx="249522" cy="801074"/>
            </a:xfrm>
            <a:prstGeom prst="rect">
              <a:avLst/>
            </a:prstGeom>
            <a:solidFill>
              <a:srgbClr val="80BD41">
                <a:alpha val="100000"/>
              </a:srgbClr>
            </a:solidFill>
          </p:spPr>
          <p:txBody>
            <a:bodyPr/>
            <a:lstStyle/>
            <a:p/>
          </p:txBody>
        </p:sp>
        <p:sp>
          <p:nvSpPr>
            <p:cNvPr id="63" name="rc63"/>
            <p:cNvSpPr/>
            <p:nvPr/>
          </p:nvSpPr>
          <p:spPr>
            <a:xfrm>
              <a:off x="6841227" y="3048772"/>
              <a:ext cx="249522" cy="252850"/>
            </a:xfrm>
            <a:prstGeom prst="rect">
              <a:avLst/>
            </a:prstGeom>
            <a:solidFill>
              <a:srgbClr val="1CABE2">
                <a:alpha val="100000"/>
              </a:srgbClr>
            </a:solidFill>
          </p:spPr>
          <p:txBody>
            <a:bodyPr/>
            <a:lstStyle/>
            <a:p/>
          </p:txBody>
        </p:sp>
        <p:sp>
          <p:nvSpPr>
            <p:cNvPr id="64" name="rc64"/>
            <p:cNvSpPr/>
            <p:nvPr/>
          </p:nvSpPr>
          <p:spPr>
            <a:xfrm>
              <a:off x="7118474" y="3362892"/>
              <a:ext cx="249522" cy="739804"/>
            </a:xfrm>
            <a:prstGeom prst="rect">
              <a:avLst/>
            </a:prstGeom>
            <a:solidFill>
              <a:srgbClr val="80BD41">
                <a:alpha val="100000"/>
              </a:srgbClr>
            </a:solidFill>
          </p:spPr>
          <p:txBody>
            <a:bodyPr/>
            <a:lstStyle/>
            <a:p/>
          </p:txBody>
        </p:sp>
        <p:sp>
          <p:nvSpPr>
            <p:cNvPr id="65" name="rc65"/>
            <p:cNvSpPr/>
            <p:nvPr/>
          </p:nvSpPr>
          <p:spPr>
            <a:xfrm>
              <a:off x="7118474" y="3045571"/>
              <a:ext cx="249522" cy="317320"/>
            </a:xfrm>
            <a:prstGeom prst="rect">
              <a:avLst/>
            </a:prstGeom>
            <a:solidFill>
              <a:srgbClr val="1CABE2">
                <a:alpha val="100000"/>
              </a:srgbClr>
            </a:solidFill>
          </p:spPr>
          <p:txBody>
            <a:bodyPr/>
            <a:lstStyle/>
            <a:p/>
          </p:txBody>
        </p:sp>
        <p:sp>
          <p:nvSpPr>
            <p:cNvPr id="66" name="rc66"/>
            <p:cNvSpPr/>
            <p:nvPr/>
          </p:nvSpPr>
          <p:spPr>
            <a:xfrm>
              <a:off x="7395722" y="3361520"/>
              <a:ext cx="249522" cy="741176"/>
            </a:xfrm>
            <a:prstGeom prst="rect">
              <a:avLst/>
            </a:prstGeom>
            <a:solidFill>
              <a:srgbClr val="80BD41">
                <a:alpha val="100000"/>
              </a:srgbClr>
            </a:solidFill>
          </p:spPr>
          <p:txBody>
            <a:bodyPr/>
            <a:lstStyle/>
            <a:p/>
          </p:txBody>
        </p:sp>
        <p:sp>
          <p:nvSpPr>
            <p:cNvPr id="67" name="rc67"/>
            <p:cNvSpPr/>
            <p:nvPr/>
          </p:nvSpPr>
          <p:spPr>
            <a:xfrm>
              <a:off x="7395722" y="3043743"/>
              <a:ext cx="249522" cy="317777"/>
            </a:xfrm>
            <a:prstGeom prst="rect">
              <a:avLst/>
            </a:prstGeom>
            <a:solidFill>
              <a:srgbClr val="1CABE2">
                <a:alpha val="100000"/>
              </a:srgbClr>
            </a:solidFill>
          </p:spPr>
          <p:txBody>
            <a:bodyPr/>
            <a:lstStyle/>
            <a:p/>
          </p:txBody>
        </p:sp>
        <p:sp>
          <p:nvSpPr>
            <p:cNvPr id="68" name="rc68"/>
            <p:cNvSpPr/>
            <p:nvPr/>
          </p:nvSpPr>
          <p:spPr>
            <a:xfrm>
              <a:off x="7672970" y="3285619"/>
              <a:ext cx="249522" cy="817077"/>
            </a:xfrm>
            <a:prstGeom prst="rect">
              <a:avLst/>
            </a:prstGeom>
            <a:solidFill>
              <a:srgbClr val="80BD41">
                <a:alpha val="100000"/>
              </a:srgbClr>
            </a:solidFill>
          </p:spPr>
          <p:txBody>
            <a:bodyPr/>
            <a:lstStyle/>
            <a:p/>
          </p:txBody>
        </p:sp>
        <p:sp>
          <p:nvSpPr>
            <p:cNvPr id="69" name="rc69"/>
            <p:cNvSpPr/>
            <p:nvPr/>
          </p:nvSpPr>
          <p:spPr>
            <a:xfrm>
              <a:off x="7672970" y="3041456"/>
              <a:ext cx="249522" cy="244163"/>
            </a:xfrm>
            <a:prstGeom prst="rect">
              <a:avLst/>
            </a:prstGeom>
            <a:solidFill>
              <a:srgbClr val="1CABE2">
                <a:alpha val="100000"/>
              </a:srgbClr>
            </a:solidFill>
          </p:spPr>
          <p:txBody>
            <a:bodyPr/>
            <a:lstStyle/>
            <a:p/>
          </p:txBody>
        </p:sp>
        <p:sp>
          <p:nvSpPr>
            <p:cNvPr id="70" name="rc70"/>
            <p:cNvSpPr/>
            <p:nvPr/>
          </p:nvSpPr>
          <p:spPr>
            <a:xfrm>
              <a:off x="7950217" y="3213376"/>
              <a:ext cx="249522" cy="889320"/>
            </a:xfrm>
            <a:prstGeom prst="rect">
              <a:avLst/>
            </a:prstGeom>
            <a:solidFill>
              <a:srgbClr val="80BD41">
                <a:alpha val="100000"/>
              </a:srgbClr>
            </a:solidFill>
          </p:spPr>
          <p:txBody>
            <a:bodyPr/>
            <a:lstStyle/>
            <a:p/>
          </p:txBody>
        </p:sp>
        <p:sp>
          <p:nvSpPr>
            <p:cNvPr id="71" name="rc71"/>
            <p:cNvSpPr/>
            <p:nvPr/>
          </p:nvSpPr>
          <p:spPr>
            <a:xfrm>
              <a:off x="7950217" y="3018137"/>
              <a:ext cx="249522" cy="195238"/>
            </a:xfrm>
            <a:prstGeom prst="rect">
              <a:avLst/>
            </a:prstGeom>
            <a:solidFill>
              <a:srgbClr val="1CABE2">
                <a:alpha val="100000"/>
              </a:srgbClr>
            </a:solidFill>
          </p:spPr>
          <p:txBody>
            <a:bodyPr/>
            <a:lstStyle/>
            <a:p/>
          </p:txBody>
        </p:sp>
        <p:sp>
          <p:nvSpPr>
            <p:cNvPr id="72" name="pl72"/>
            <p:cNvSpPr/>
            <p:nvPr/>
          </p:nvSpPr>
          <p:spPr>
            <a:xfrm>
              <a:off x="1421035" y="1410261"/>
              <a:ext cx="6653943" cy="810625"/>
            </a:xfrm>
            <a:custGeom>
              <a:avLst/>
              <a:pathLst>
                <a:path w="6653943" h="810625">
                  <a:moveTo>
                    <a:pt x="0" y="781674"/>
                  </a:moveTo>
                  <a:lnTo>
                    <a:pt x="277247" y="810625"/>
                  </a:lnTo>
                  <a:lnTo>
                    <a:pt x="554495" y="607969"/>
                  </a:lnTo>
                  <a:lnTo>
                    <a:pt x="831742" y="492165"/>
                  </a:lnTo>
                  <a:lnTo>
                    <a:pt x="1108990" y="347411"/>
                  </a:lnTo>
                  <a:lnTo>
                    <a:pt x="1386238" y="579018"/>
                  </a:lnTo>
                  <a:lnTo>
                    <a:pt x="1663485" y="492165"/>
                  </a:lnTo>
                  <a:lnTo>
                    <a:pt x="1940733" y="28950"/>
                  </a:lnTo>
                  <a:lnTo>
                    <a:pt x="2217981" y="86852"/>
                  </a:lnTo>
                  <a:lnTo>
                    <a:pt x="2495228" y="86852"/>
                  </a:lnTo>
                  <a:lnTo>
                    <a:pt x="2772476" y="86852"/>
                  </a:lnTo>
                  <a:lnTo>
                    <a:pt x="3049724" y="115803"/>
                  </a:lnTo>
                  <a:lnTo>
                    <a:pt x="3326971" y="231607"/>
                  </a:lnTo>
                  <a:lnTo>
                    <a:pt x="3604219" y="173705"/>
                  </a:lnTo>
                  <a:lnTo>
                    <a:pt x="3881467" y="0"/>
                  </a:lnTo>
                  <a:lnTo>
                    <a:pt x="4158714" y="86852"/>
                  </a:lnTo>
                  <a:lnTo>
                    <a:pt x="4435962" y="550067"/>
                  </a:lnTo>
                  <a:lnTo>
                    <a:pt x="4713210" y="289509"/>
                  </a:lnTo>
                  <a:lnTo>
                    <a:pt x="4990457" y="57901"/>
                  </a:lnTo>
                  <a:lnTo>
                    <a:pt x="5267705" y="57901"/>
                  </a:lnTo>
                  <a:lnTo>
                    <a:pt x="5544953" y="492165"/>
                  </a:lnTo>
                  <a:lnTo>
                    <a:pt x="5822200" y="665871"/>
                  </a:lnTo>
                  <a:lnTo>
                    <a:pt x="6099448" y="665871"/>
                  </a:lnTo>
                  <a:lnTo>
                    <a:pt x="6376696" y="463214"/>
                  </a:lnTo>
                  <a:lnTo>
                    <a:pt x="6653943" y="3184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73744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1329607" y="288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847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94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908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91280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912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909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907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905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82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08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04" name="tx104"/>
            <p:cNvSpPr/>
            <p:nvPr/>
          </p:nvSpPr>
          <p:spPr>
            <a:xfrm>
              <a:off x="1355732" y="3165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05" name="tx105"/>
            <p:cNvSpPr/>
            <p:nvPr/>
          </p:nvSpPr>
          <p:spPr>
            <a:xfrm>
              <a:off x="2715845" y="3659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6" name="tx106"/>
            <p:cNvSpPr/>
            <p:nvPr/>
          </p:nvSpPr>
          <p:spPr>
            <a:xfrm>
              <a:off x="2741971" y="3099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07" name="tx107"/>
            <p:cNvSpPr/>
            <p:nvPr/>
          </p:nvSpPr>
          <p:spPr>
            <a:xfrm>
              <a:off x="4102084" y="35864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08" name="tx108"/>
            <p:cNvSpPr/>
            <p:nvPr/>
          </p:nvSpPr>
          <p:spPr>
            <a:xfrm>
              <a:off x="4128209" y="30503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9" name="tx109"/>
            <p:cNvSpPr/>
            <p:nvPr/>
          </p:nvSpPr>
          <p:spPr>
            <a:xfrm>
              <a:off x="5488322" y="3591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5514447" y="30616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1" name="tx111"/>
            <p:cNvSpPr/>
            <p:nvPr/>
          </p:nvSpPr>
          <p:spPr>
            <a:xfrm>
              <a:off x="6636489" y="358938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2" name="tx112"/>
            <p:cNvSpPr/>
            <p:nvPr/>
          </p:nvSpPr>
          <p:spPr>
            <a:xfrm>
              <a:off x="6623438" y="30626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3" name="tx113"/>
            <p:cNvSpPr/>
            <p:nvPr/>
          </p:nvSpPr>
          <p:spPr>
            <a:xfrm>
              <a:off x="6874560" y="3667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4" name="tx114"/>
            <p:cNvSpPr/>
            <p:nvPr/>
          </p:nvSpPr>
          <p:spPr>
            <a:xfrm>
              <a:off x="6900686" y="314134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5" name="tx115"/>
            <p:cNvSpPr/>
            <p:nvPr/>
          </p:nvSpPr>
          <p:spPr>
            <a:xfrm>
              <a:off x="7151808" y="3697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6" name="tx116"/>
            <p:cNvSpPr/>
            <p:nvPr/>
          </p:nvSpPr>
          <p:spPr>
            <a:xfrm>
              <a:off x="7177933" y="31691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7" name="tx117"/>
            <p:cNvSpPr/>
            <p:nvPr/>
          </p:nvSpPr>
          <p:spPr>
            <a:xfrm>
              <a:off x="7429055" y="3697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8" name="tx118"/>
            <p:cNvSpPr/>
            <p:nvPr/>
          </p:nvSpPr>
          <p:spPr>
            <a:xfrm>
              <a:off x="7494358" y="316987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9" name="tx119"/>
            <p:cNvSpPr/>
            <p:nvPr/>
          </p:nvSpPr>
          <p:spPr>
            <a:xfrm>
              <a:off x="7706303" y="3659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0" name="tx120"/>
            <p:cNvSpPr/>
            <p:nvPr/>
          </p:nvSpPr>
          <p:spPr>
            <a:xfrm>
              <a:off x="7732429" y="31284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1" name="tx121"/>
            <p:cNvSpPr/>
            <p:nvPr/>
          </p:nvSpPr>
          <p:spPr>
            <a:xfrm>
              <a:off x="7983551" y="3622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2" name="tx122"/>
            <p:cNvSpPr/>
            <p:nvPr/>
          </p:nvSpPr>
          <p:spPr>
            <a:xfrm>
              <a:off x="8009676" y="30806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361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2216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3071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6" name="rc146"/>
            <p:cNvSpPr/>
            <p:nvPr/>
          </p:nvSpPr>
          <p:spPr>
            <a:xfrm>
              <a:off x="4157761" y="5010059"/>
              <a:ext cx="201456" cy="201456"/>
            </a:xfrm>
            <a:prstGeom prst="rect">
              <a:avLst/>
            </a:prstGeom>
            <a:solidFill>
              <a:srgbClr val="1CABE2">
                <a:alpha val="100000"/>
              </a:srgbClr>
            </a:solidFill>
          </p:spPr>
          <p:txBody>
            <a:bodyPr/>
            <a:lstStyle/>
            <a:p/>
          </p:txBody>
        </p:sp>
        <p:sp>
          <p:nvSpPr>
            <p:cNvPr id="147" name="rc147"/>
            <p:cNvSpPr/>
            <p:nvPr/>
          </p:nvSpPr>
          <p:spPr>
            <a:xfrm>
              <a:off x="6123695" y="5010059"/>
              <a:ext cx="201456" cy="201456"/>
            </a:xfrm>
            <a:prstGeom prst="rect">
              <a:avLst/>
            </a:prstGeom>
            <a:solidFill>
              <a:srgbClr val="80BD41">
                <a:alpha val="100000"/>
              </a:srgbClr>
            </a:solidFill>
          </p:spPr>
          <p:txBody>
            <a:bodyPr/>
            <a:lstStyle/>
            <a:p/>
          </p:txBody>
        </p:sp>
        <p:sp>
          <p:nvSpPr>
            <p:cNvPr id="148" name="tx148"/>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9" name="tx149"/>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812482" cy="167191"/>
            </a:xfrm>
            <a:prstGeom prst="rect">
              <a:avLst/>
            </a:prstGeom>
            <a:solidFill>
              <a:srgbClr val="80BD41">
                <a:alpha val="100000"/>
              </a:srgbClr>
            </a:solidFill>
          </p:spPr>
          <p:txBody>
            <a:bodyPr/>
            <a:lstStyle/>
            <a:p/>
          </p:txBody>
        </p:sp>
        <p:sp>
          <p:nvSpPr>
            <p:cNvPr id="167" name="rc167"/>
            <p:cNvSpPr/>
            <p:nvPr/>
          </p:nvSpPr>
          <p:spPr>
            <a:xfrm>
              <a:off x="7108756" y="5889059"/>
              <a:ext cx="573764" cy="167191"/>
            </a:xfrm>
            <a:prstGeom prst="rect">
              <a:avLst/>
            </a:prstGeom>
            <a:solidFill>
              <a:srgbClr val="1CABE2">
                <a:alpha val="100000"/>
              </a:srgbClr>
            </a:solidFill>
          </p:spPr>
          <p:txBody>
            <a:bodyPr/>
            <a:lstStyle/>
            <a:p/>
          </p:txBody>
        </p:sp>
        <p:sp>
          <p:nvSpPr>
            <p:cNvPr id="168" name="rc168"/>
            <p:cNvSpPr/>
            <p:nvPr/>
          </p:nvSpPr>
          <p:spPr>
            <a:xfrm>
              <a:off x="1296273" y="5680069"/>
              <a:ext cx="4953222" cy="167191"/>
            </a:xfrm>
            <a:prstGeom prst="rect">
              <a:avLst/>
            </a:prstGeom>
            <a:solidFill>
              <a:srgbClr val="80BD41">
                <a:alpha val="100000"/>
              </a:srgbClr>
            </a:solidFill>
          </p:spPr>
          <p:txBody>
            <a:bodyPr/>
            <a:lstStyle/>
            <a:p/>
          </p:txBody>
        </p:sp>
        <p:sp>
          <p:nvSpPr>
            <p:cNvPr id="169" name="rc169"/>
            <p:cNvSpPr/>
            <p:nvPr/>
          </p:nvSpPr>
          <p:spPr>
            <a:xfrm>
              <a:off x="6249496" y="5680069"/>
              <a:ext cx="1480145" cy="167191"/>
            </a:xfrm>
            <a:prstGeom prst="rect">
              <a:avLst/>
            </a:prstGeom>
            <a:solidFill>
              <a:srgbClr val="1CABE2">
                <a:alpha val="100000"/>
              </a:srgbClr>
            </a:solidFill>
          </p:spPr>
          <p:txBody>
            <a:bodyPr/>
            <a:lstStyle/>
            <a:p/>
          </p:txBody>
        </p:sp>
        <p:sp>
          <p:nvSpPr>
            <p:cNvPr id="170" name="rc170"/>
            <p:cNvSpPr/>
            <p:nvPr/>
          </p:nvSpPr>
          <p:spPr>
            <a:xfrm>
              <a:off x="1296273" y="5471080"/>
              <a:ext cx="5391167" cy="167191"/>
            </a:xfrm>
            <a:prstGeom prst="rect">
              <a:avLst/>
            </a:prstGeom>
            <a:solidFill>
              <a:srgbClr val="80BD41">
                <a:alpha val="100000"/>
              </a:srgbClr>
            </a:solidFill>
          </p:spPr>
          <p:txBody>
            <a:bodyPr/>
            <a:lstStyle/>
            <a:p/>
          </p:txBody>
        </p:sp>
        <p:sp>
          <p:nvSpPr>
            <p:cNvPr id="171" name="rc171"/>
            <p:cNvSpPr/>
            <p:nvPr/>
          </p:nvSpPr>
          <p:spPr>
            <a:xfrm>
              <a:off x="6687441" y="5471080"/>
              <a:ext cx="1183562" cy="167191"/>
            </a:xfrm>
            <a:prstGeom prst="rect">
              <a:avLst/>
            </a:prstGeom>
            <a:solidFill>
              <a:srgbClr val="1CABE2">
                <a:alpha val="100000"/>
              </a:srgbClr>
            </a:solidFill>
          </p:spPr>
          <p:txBody>
            <a:bodyPr/>
            <a:lstStyle/>
            <a:p/>
          </p:txBody>
        </p:sp>
        <p:sp>
          <p:nvSpPr>
            <p:cNvPr id="172" name="tx172"/>
            <p:cNvSpPr/>
            <p:nvPr/>
          </p:nvSpPr>
          <p:spPr>
            <a:xfrm>
              <a:off x="7940434" y="5929462"/>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4142225" y="59335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6" name="tx176"/>
            <p:cNvSpPr/>
            <p:nvPr/>
          </p:nvSpPr>
          <p:spPr>
            <a:xfrm>
              <a:off x="7320290"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7" name="tx177"/>
            <p:cNvSpPr/>
            <p:nvPr/>
          </p:nvSpPr>
          <p:spPr>
            <a:xfrm>
              <a:off x="366739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8" name="tx178"/>
            <p:cNvSpPr/>
            <p:nvPr/>
          </p:nvSpPr>
          <p:spPr>
            <a:xfrm>
              <a:off x="6914220"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9" name="tx179"/>
            <p:cNvSpPr/>
            <p:nvPr/>
          </p:nvSpPr>
          <p:spPr>
            <a:xfrm>
              <a:off x="388636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0" name="tx180"/>
            <p:cNvSpPr/>
            <p:nvPr/>
          </p:nvSpPr>
          <p:spPr>
            <a:xfrm>
              <a:off x="720387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(82 %) était plus faible qu'en 2019 (91 %).
Le nombre d'enfants vaccinés avec le DTP1 a diminué de 7% par rapport à 2019.
Le nombre de nourrissons survivants a augmenté d'environ 3 %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Djibouti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04018"/>
              <a:ext cx="3397293" cy="1190497"/>
            </a:xfrm>
            <a:custGeom>
              <a:avLst/>
              <a:pathLst>
                <a:path w="3397293" h="1190497">
                  <a:moveTo>
                    <a:pt x="0" y="1190497"/>
                  </a:moveTo>
                  <a:lnTo>
                    <a:pt x="141553" y="996695"/>
                  </a:lnTo>
                  <a:lnTo>
                    <a:pt x="283107" y="747521"/>
                  </a:lnTo>
                  <a:lnTo>
                    <a:pt x="424661" y="581405"/>
                  </a:lnTo>
                  <a:lnTo>
                    <a:pt x="566215" y="692149"/>
                  </a:lnTo>
                  <a:lnTo>
                    <a:pt x="707769" y="498347"/>
                  </a:lnTo>
                  <a:lnTo>
                    <a:pt x="849323" y="470661"/>
                  </a:lnTo>
                  <a:lnTo>
                    <a:pt x="990877" y="27685"/>
                  </a:lnTo>
                  <a:lnTo>
                    <a:pt x="1132431" y="0"/>
                  </a:lnTo>
                  <a:lnTo>
                    <a:pt x="1273984" y="0"/>
                  </a:lnTo>
                  <a:lnTo>
                    <a:pt x="1415538" y="27685"/>
                  </a:lnTo>
                  <a:lnTo>
                    <a:pt x="1557092" y="55371"/>
                  </a:lnTo>
                  <a:lnTo>
                    <a:pt x="1698646" y="221487"/>
                  </a:lnTo>
                  <a:lnTo>
                    <a:pt x="1840200" y="193801"/>
                  </a:lnTo>
                  <a:lnTo>
                    <a:pt x="1981754" y="304545"/>
                  </a:lnTo>
                  <a:lnTo>
                    <a:pt x="2123308" y="138429"/>
                  </a:lnTo>
                  <a:lnTo>
                    <a:pt x="2264862" y="581405"/>
                  </a:lnTo>
                  <a:lnTo>
                    <a:pt x="2406416" y="359917"/>
                  </a:lnTo>
                  <a:lnTo>
                    <a:pt x="2547969" y="138429"/>
                  </a:lnTo>
                  <a:lnTo>
                    <a:pt x="2689523" y="110743"/>
                  </a:lnTo>
                  <a:lnTo>
                    <a:pt x="2831077" y="526033"/>
                  </a:lnTo>
                  <a:lnTo>
                    <a:pt x="2972631" y="830579"/>
                  </a:lnTo>
                  <a:lnTo>
                    <a:pt x="3114185" y="830579"/>
                  </a:lnTo>
                  <a:lnTo>
                    <a:pt x="3255739" y="470661"/>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332231"/>
            </a:xfrm>
            <a:custGeom>
              <a:avLst/>
              <a:pathLst>
                <a:path w="3397293" h="332231">
                  <a:moveTo>
                    <a:pt x="0" y="138429"/>
                  </a:moveTo>
                  <a:lnTo>
                    <a:pt x="141553" y="110743"/>
                  </a:lnTo>
                  <a:lnTo>
                    <a:pt x="283107" y="166115"/>
                  </a:lnTo>
                  <a:lnTo>
                    <a:pt x="424661" y="138429"/>
                  </a:lnTo>
                  <a:lnTo>
                    <a:pt x="566215" y="110743"/>
                  </a:lnTo>
                  <a:lnTo>
                    <a:pt x="707769" y="83057"/>
                  </a:lnTo>
                  <a:lnTo>
                    <a:pt x="849323" y="83057"/>
                  </a:lnTo>
                  <a:lnTo>
                    <a:pt x="990877" y="55371"/>
                  </a:lnTo>
                  <a:lnTo>
                    <a:pt x="1132431" y="27685"/>
                  </a:lnTo>
                  <a:lnTo>
                    <a:pt x="1273984" y="27685"/>
                  </a:lnTo>
                  <a:lnTo>
                    <a:pt x="1415538" y="0"/>
                  </a:lnTo>
                  <a:lnTo>
                    <a:pt x="1557092" y="0"/>
                  </a:lnTo>
                  <a:lnTo>
                    <a:pt x="1698646" y="83057"/>
                  </a:lnTo>
                  <a:lnTo>
                    <a:pt x="1840200" y="27685"/>
                  </a:lnTo>
                  <a:lnTo>
                    <a:pt x="1981754" y="27685"/>
                  </a:lnTo>
                  <a:lnTo>
                    <a:pt x="2123308" y="83057"/>
                  </a:lnTo>
                  <a:lnTo>
                    <a:pt x="2264862" y="55371"/>
                  </a:lnTo>
                  <a:lnTo>
                    <a:pt x="2406416" y="27685"/>
                  </a:lnTo>
                  <a:lnTo>
                    <a:pt x="2547969" y="55371"/>
                  </a:lnTo>
                  <a:lnTo>
                    <a:pt x="2689523" y="55371"/>
                  </a:lnTo>
                  <a:lnTo>
                    <a:pt x="2831077" y="166115"/>
                  </a:lnTo>
                  <a:lnTo>
                    <a:pt x="2972631" y="166115"/>
                  </a:lnTo>
                  <a:lnTo>
                    <a:pt x="3114185" y="13842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04018"/>
              <a:ext cx="3397293" cy="1190497"/>
            </a:xfrm>
            <a:custGeom>
              <a:avLst/>
              <a:pathLst>
                <a:path w="3397293" h="1190497">
                  <a:moveTo>
                    <a:pt x="0" y="1190497"/>
                  </a:moveTo>
                  <a:lnTo>
                    <a:pt x="141553" y="996695"/>
                  </a:lnTo>
                  <a:lnTo>
                    <a:pt x="283107" y="747521"/>
                  </a:lnTo>
                  <a:lnTo>
                    <a:pt x="424661" y="581405"/>
                  </a:lnTo>
                  <a:lnTo>
                    <a:pt x="566215" y="692149"/>
                  </a:lnTo>
                  <a:lnTo>
                    <a:pt x="707769" y="498347"/>
                  </a:lnTo>
                  <a:lnTo>
                    <a:pt x="849323" y="470661"/>
                  </a:lnTo>
                  <a:lnTo>
                    <a:pt x="990877" y="27685"/>
                  </a:lnTo>
                  <a:lnTo>
                    <a:pt x="1132431" y="0"/>
                  </a:lnTo>
                  <a:lnTo>
                    <a:pt x="1273984" y="0"/>
                  </a:lnTo>
                  <a:lnTo>
                    <a:pt x="1415538" y="27685"/>
                  </a:lnTo>
                  <a:lnTo>
                    <a:pt x="1557092" y="55371"/>
                  </a:lnTo>
                  <a:lnTo>
                    <a:pt x="1698646" y="221487"/>
                  </a:lnTo>
                  <a:lnTo>
                    <a:pt x="1840200" y="193801"/>
                  </a:lnTo>
                  <a:lnTo>
                    <a:pt x="1981754" y="304545"/>
                  </a:lnTo>
                  <a:lnTo>
                    <a:pt x="2123308" y="138429"/>
                  </a:lnTo>
                  <a:lnTo>
                    <a:pt x="2264862" y="581405"/>
                  </a:lnTo>
                  <a:lnTo>
                    <a:pt x="2406416" y="359917"/>
                  </a:lnTo>
                  <a:lnTo>
                    <a:pt x="2547969" y="138429"/>
                  </a:lnTo>
                  <a:lnTo>
                    <a:pt x="2689523" y="110743"/>
                  </a:lnTo>
                  <a:lnTo>
                    <a:pt x="2831077" y="526033"/>
                  </a:lnTo>
                  <a:lnTo>
                    <a:pt x="2972631" y="830579"/>
                  </a:lnTo>
                  <a:lnTo>
                    <a:pt x="3114185" y="830579"/>
                  </a:lnTo>
                  <a:lnTo>
                    <a:pt x="3255739" y="470661"/>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50415"/>
            </a:xfrm>
            <a:custGeom>
              <a:avLst/>
              <a:pathLst>
                <a:path w="0" h="1550415">
                  <a:moveTo>
                    <a:pt x="0" y="0"/>
                  </a:moveTo>
                  <a:lnTo>
                    <a:pt x="0" y="155041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2" name="pl32"/>
            <p:cNvSpPr/>
            <p:nvPr/>
          </p:nvSpPr>
          <p:spPr>
            <a:xfrm>
              <a:off x="1120965" y="1304018"/>
              <a:ext cx="3397293" cy="1190497"/>
            </a:xfrm>
            <a:custGeom>
              <a:avLst/>
              <a:pathLst>
                <a:path w="3397293" h="1190497">
                  <a:moveTo>
                    <a:pt x="0" y="1190497"/>
                  </a:moveTo>
                  <a:lnTo>
                    <a:pt x="141553" y="996695"/>
                  </a:lnTo>
                  <a:lnTo>
                    <a:pt x="283107" y="747521"/>
                  </a:lnTo>
                  <a:lnTo>
                    <a:pt x="424661" y="581405"/>
                  </a:lnTo>
                  <a:lnTo>
                    <a:pt x="566215" y="692149"/>
                  </a:lnTo>
                  <a:lnTo>
                    <a:pt x="707769" y="498347"/>
                  </a:lnTo>
                  <a:lnTo>
                    <a:pt x="849323" y="470661"/>
                  </a:lnTo>
                  <a:lnTo>
                    <a:pt x="990877" y="27685"/>
                  </a:lnTo>
                  <a:lnTo>
                    <a:pt x="1132431" y="0"/>
                  </a:lnTo>
                  <a:lnTo>
                    <a:pt x="1273984" y="0"/>
                  </a:lnTo>
                  <a:lnTo>
                    <a:pt x="1415538" y="27685"/>
                  </a:lnTo>
                  <a:lnTo>
                    <a:pt x="1557092" y="55371"/>
                  </a:lnTo>
                  <a:lnTo>
                    <a:pt x="1698646" y="221487"/>
                  </a:lnTo>
                  <a:lnTo>
                    <a:pt x="1840200" y="193801"/>
                  </a:lnTo>
                  <a:lnTo>
                    <a:pt x="1981754" y="304545"/>
                  </a:lnTo>
                  <a:lnTo>
                    <a:pt x="2123308" y="138429"/>
                  </a:lnTo>
                  <a:lnTo>
                    <a:pt x="2264862" y="581405"/>
                  </a:lnTo>
                  <a:lnTo>
                    <a:pt x="2406416" y="359917"/>
                  </a:lnTo>
                  <a:lnTo>
                    <a:pt x="2547969" y="138429"/>
                  </a:lnTo>
                  <a:lnTo>
                    <a:pt x="2689523" y="110743"/>
                  </a:lnTo>
                  <a:lnTo>
                    <a:pt x="2831077" y="526033"/>
                  </a:lnTo>
                  <a:lnTo>
                    <a:pt x="2972631" y="830579"/>
                  </a:lnTo>
                  <a:lnTo>
                    <a:pt x="3114185" y="830579"/>
                  </a:lnTo>
                  <a:lnTo>
                    <a:pt x="3255739" y="470661"/>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Djibouti, 2000-2024</a:t>
              </a:r>
            </a:p>
          </p:txBody>
        </p:sp>
        <p:sp>
          <p:nvSpPr>
            <p:cNvPr id="63" name="pl63"/>
            <p:cNvSpPr/>
            <p:nvPr/>
          </p:nvSpPr>
          <p:spPr>
            <a:xfrm>
              <a:off x="5267799" y="32744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77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804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22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259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289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09538"/>
              <a:ext cx="3397293" cy="2358533"/>
            </a:xfrm>
            <a:custGeom>
              <a:avLst/>
              <a:pathLst>
                <a:path w="3397293" h="2358533">
                  <a:moveTo>
                    <a:pt x="0" y="2358533"/>
                  </a:moveTo>
                  <a:lnTo>
                    <a:pt x="141553" y="1974586"/>
                  </a:lnTo>
                  <a:lnTo>
                    <a:pt x="283107" y="1480939"/>
                  </a:lnTo>
                  <a:lnTo>
                    <a:pt x="424661" y="1151841"/>
                  </a:lnTo>
                  <a:lnTo>
                    <a:pt x="566215" y="1371240"/>
                  </a:lnTo>
                  <a:lnTo>
                    <a:pt x="707769" y="987293"/>
                  </a:lnTo>
                  <a:lnTo>
                    <a:pt x="849323" y="932443"/>
                  </a:lnTo>
                  <a:lnTo>
                    <a:pt x="990877" y="54849"/>
                  </a:lnTo>
                  <a:lnTo>
                    <a:pt x="1132431" y="0"/>
                  </a:lnTo>
                  <a:lnTo>
                    <a:pt x="1273984" y="0"/>
                  </a:lnTo>
                  <a:lnTo>
                    <a:pt x="1415538" y="54849"/>
                  </a:lnTo>
                  <a:lnTo>
                    <a:pt x="1557092" y="109699"/>
                  </a:lnTo>
                  <a:lnTo>
                    <a:pt x="1698646" y="438796"/>
                  </a:lnTo>
                  <a:lnTo>
                    <a:pt x="1840200" y="383947"/>
                  </a:lnTo>
                  <a:lnTo>
                    <a:pt x="1981754" y="603345"/>
                  </a:lnTo>
                  <a:lnTo>
                    <a:pt x="2123308" y="274248"/>
                  </a:lnTo>
                  <a:lnTo>
                    <a:pt x="2264862" y="1151841"/>
                  </a:lnTo>
                  <a:lnTo>
                    <a:pt x="2406416" y="713044"/>
                  </a:lnTo>
                  <a:lnTo>
                    <a:pt x="2547969" y="274248"/>
                  </a:lnTo>
                  <a:lnTo>
                    <a:pt x="2689523" y="219398"/>
                  </a:lnTo>
                  <a:lnTo>
                    <a:pt x="2831077" y="1042142"/>
                  </a:lnTo>
                  <a:lnTo>
                    <a:pt x="2972631" y="1645488"/>
                  </a:lnTo>
                  <a:lnTo>
                    <a:pt x="3114185" y="1645488"/>
                  </a:lnTo>
                  <a:lnTo>
                    <a:pt x="3255739" y="932443"/>
                  </a:lnTo>
                  <a:lnTo>
                    <a:pt x="3397293" y="658195"/>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28936"/>
              <a:ext cx="3397293" cy="767894"/>
            </a:xfrm>
            <a:custGeom>
              <a:avLst/>
              <a:pathLst>
                <a:path w="3397293" h="767894">
                  <a:moveTo>
                    <a:pt x="0" y="767894"/>
                  </a:moveTo>
                  <a:lnTo>
                    <a:pt x="141553" y="767894"/>
                  </a:lnTo>
                  <a:lnTo>
                    <a:pt x="283107" y="767894"/>
                  </a:lnTo>
                  <a:lnTo>
                    <a:pt x="424661" y="658195"/>
                  </a:lnTo>
                  <a:lnTo>
                    <a:pt x="566215" y="548496"/>
                  </a:lnTo>
                  <a:lnTo>
                    <a:pt x="707769" y="493646"/>
                  </a:lnTo>
                  <a:lnTo>
                    <a:pt x="849323" y="438796"/>
                  </a:lnTo>
                  <a:lnTo>
                    <a:pt x="990877" y="438796"/>
                  </a:lnTo>
                  <a:lnTo>
                    <a:pt x="1132431" y="274248"/>
                  </a:lnTo>
                  <a:lnTo>
                    <a:pt x="1273984" y="164548"/>
                  </a:lnTo>
                  <a:lnTo>
                    <a:pt x="1415538" y="164548"/>
                  </a:lnTo>
                  <a:lnTo>
                    <a:pt x="1557092" y="109699"/>
                  </a:lnTo>
                  <a:lnTo>
                    <a:pt x="1698646" y="109699"/>
                  </a:lnTo>
                  <a:lnTo>
                    <a:pt x="1840200" y="164548"/>
                  </a:lnTo>
                  <a:lnTo>
                    <a:pt x="1981754" y="109699"/>
                  </a:lnTo>
                  <a:lnTo>
                    <a:pt x="2123308" y="54849"/>
                  </a:lnTo>
                  <a:lnTo>
                    <a:pt x="2264862" y="0"/>
                  </a:lnTo>
                  <a:lnTo>
                    <a:pt x="2406416" y="0"/>
                  </a:lnTo>
                  <a:lnTo>
                    <a:pt x="2547969" y="0"/>
                  </a:lnTo>
                  <a:lnTo>
                    <a:pt x="2689523" y="0"/>
                  </a:lnTo>
                  <a:lnTo>
                    <a:pt x="2831077" y="164548"/>
                  </a:lnTo>
                  <a:lnTo>
                    <a:pt x="2972631" y="219398"/>
                  </a:lnTo>
                  <a:lnTo>
                    <a:pt x="3114185" y="54849"/>
                  </a:lnTo>
                  <a:lnTo>
                    <a:pt x="3255739" y="109699"/>
                  </a:lnTo>
                  <a:lnTo>
                    <a:pt x="3397293" y="548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19237"/>
              <a:ext cx="3397293" cy="658195"/>
            </a:xfrm>
            <a:custGeom>
              <a:avLst/>
              <a:pathLst>
                <a:path w="3397293" h="658195">
                  <a:moveTo>
                    <a:pt x="0" y="274248"/>
                  </a:moveTo>
                  <a:lnTo>
                    <a:pt x="141553" y="219398"/>
                  </a:lnTo>
                  <a:lnTo>
                    <a:pt x="283107" y="329097"/>
                  </a:lnTo>
                  <a:lnTo>
                    <a:pt x="424661" y="274248"/>
                  </a:lnTo>
                  <a:lnTo>
                    <a:pt x="566215" y="219398"/>
                  </a:lnTo>
                  <a:lnTo>
                    <a:pt x="707769" y="164548"/>
                  </a:lnTo>
                  <a:lnTo>
                    <a:pt x="849323" y="164548"/>
                  </a:lnTo>
                  <a:lnTo>
                    <a:pt x="990877" y="109699"/>
                  </a:lnTo>
                  <a:lnTo>
                    <a:pt x="1132431" y="54849"/>
                  </a:lnTo>
                  <a:lnTo>
                    <a:pt x="1273984" y="54849"/>
                  </a:lnTo>
                  <a:lnTo>
                    <a:pt x="1415538" y="0"/>
                  </a:lnTo>
                  <a:lnTo>
                    <a:pt x="1557092" y="0"/>
                  </a:lnTo>
                  <a:lnTo>
                    <a:pt x="1698646" y="164548"/>
                  </a:lnTo>
                  <a:lnTo>
                    <a:pt x="1840200" y="54849"/>
                  </a:lnTo>
                  <a:lnTo>
                    <a:pt x="1981754" y="54849"/>
                  </a:lnTo>
                  <a:lnTo>
                    <a:pt x="2123308" y="164548"/>
                  </a:lnTo>
                  <a:lnTo>
                    <a:pt x="2264862" y="109699"/>
                  </a:lnTo>
                  <a:lnTo>
                    <a:pt x="2406416" y="54849"/>
                  </a:lnTo>
                  <a:lnTo>
                    <a:pt x="2547969" y="109699"/>
                  </a:lnTo>
                  <a:lnTo>
                    <a:pt x="2689523" y="109699"/>
                  </a:lnTo>
                  <a:lnTo>
                    <a:pt x="2831077" y="329097"/>
                  </a:lnTo>
                  <a:lnTo>
                    <a:pt x="2972631" y="329097"/>
                  </a:lnTo>
                  <a:lnTo>
                    <a:pt x="3114185" y="274248"/>
                  </a:lnTo>
                  <a:lnTo>
                    <a:pt x="3255739" y="548496"/>
                  </a:lnTo>
                  <a:lnTo>
                    <a:pt x="3397293" y="658195"/>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2893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09538"/>
              <a:ext cx="3397293" cy="2358533"/>
            </a:xfrm>
            <a:custGeom>
              <a:avLst/>
              <a:pathLst>
                <a:path w="3397293" h="2358533">
                  <a:moveTo>
                    <a:pt x="0" y="2358533"/>
                  </a:moveTo>
                  <a:lnTo>
                    <a:pt x="141553" y="1974586"/>
                  </a:lnTo>
                  <a:lnTo>
                    <a:pt x="283107" y="1480939"/>
                  </a:lnTo>
                  <a:lnTo>
                    <a:pt x="424661" y="1151841"/>
                  </a:lnTo>
                  <a:lnTo>
                    <a:pt x="566215" y="1371240"/>
                  </a:lnTo>
                  <a:lnTo>
                    <a:pt x="707769" y="987293"/>
                  </a:lnTo>
                  <a:lnTo>
                    <a:pt x="849323" y="932443"/>
                  </a:lnTo>
                  <a:lnTo>
                    <a:pt x="990877" y="54849"/>
                  </a:lnTo>
                  <a:lnTo>
                    <a:pt x="1132431" y="0"/>
                  </a:lnTo>
                  <a:lnTo>
                    <a:pt x="1273984" y="0"/>
                  </a:lnTo>
                  <a:lnTo>
                    <a:pt x="1415538" y="54849"/>
                  </a:lnTo>
                  <a:lnTo>
                    <a:pt x="1557092" y="109699"/>
                  </a:lnTo>
                  <a:lnTo>
                    <a:pt x="1698646" y="438796"/>
                  </a:lnTo>
                  <a:lnTo>
                    <a:pt x="1840200" y="383947"/>
                  </a:lnTo>
                  <a:lnTo>
                    <a:pt x="1981754" y="603345"/>
                  </a:lnTo>
                  <a:lnTo>
                    <a:pt x="2123308" y="274248"/>
                  </a:lnTo>
                  <a:lnTo>
                    <a:pt x="2264862" y="1151841"/>
                  </a:lnTo>
                  <a:lnTo>
                    <a:pt x="2406416" y="713044"/>
                  </a:lnTo>
                  <a:lnTo>
                    <a:pt x="2547969" y="274248"/>
                  </a:lnTo>
                  <a:lnTo>
                    <a:pt x="2689523" y="219398"/>
                  </a:lnTo>
                  <a:lnTo>
                    <a:pt x="2831077" y="1042142"/>
                  </a:lnTo>
                  <a:lnTo>
                    <a:pt x="2972631" y="1645488"/>
                  </a:lnTo>
                  <a:lnTo>
                    <a:pt x="3114185" y="1645488"/>
                  </a:lnTo>
                  <a:lnTo>
                    <a:pt x="3255739" y="932443"/>
                  </a:lnTo>
                  <a:lnTo>
                    <a:pt x="3397293" y="65819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21778"/>
              <a:ext cx="0" cy="2446292"/>
            </a:xfrm>
            <a:custGeom>
              <a:avLst/>
              <a:pathLst>
                <a:path w="0" h="2446292">
                  <a:moveTo>
                    <a:pt x="0" y="244629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21778"/>
              <a:ext cx="0" cy="1075052"/>
            </a:xfrm>
            <a:custGeom>
              <a:avLst/>
              <a:pathLst>
                <a:path w="0" h="1075052">
                  <a:moveTo>
                    <a:pt x="0" y="107505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21778"/>
              <a:ext cx="0" cy="142608"/>
            </a:xfrm>
            <a:custGeom>
              <a:avLst/>
              <a:pathLst>
                <a:path w="0" h="142608">
                  <a:moveTo>
                    <a:pt x="0" y="1426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21778"/>
              <a:ext cx="0" cy="362007"/>
            </a:xfrm>
            <a:custGeom>
              <a:avLst/>
              <a:pathLst>
                <a:path w="0" h="362007">
                  <a:moveTo>
                    <a:pt x="0" y="3620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21778"/>
              <a:ext cx="0" cy="307157"/>
            </a:xfrm>
            <a:custGeom>
              <a:avLst/>
              <a:pathLst>
                <a:path w="0" h="307157">
                  <a:moveTo>
                    <a:pt x="0" y="3071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21778"/>
              <a:ext cx="0" cy="1020202"/>
            </a:xfrm>
            <a:custGeom>
              <a:avLst/>
              <a:pathLst>
                <a:path w="0" h="1020202">
                  <a:moveTo>
                    <a:pt x="0" y="10202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21778"/>
              <a:ext cx="0" cy="745954"/>
            </a:xfrm>
            <a:custGeom>
              <a:avLst/>
              <a:pathLst>
                <a:path w="0" h="745954">
                  <a:moveTo>
                    <a:pt x="0" y="7459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09538"/>
              <a:ext cx="3397293" cy="2358533"/>
            </a:xfrm>
            <a:custGeom>
              <a:avLst/>
              <a:pathLst>
                <a:path w="3397293" h="2358533">
                  <a:moveTo>
                    <a:pt x="0" y="2358533"/>
                  </a:moveTo>
                  <a:lnTo>
                    <a:pt x="141553" y="1974586"/>
                  </a:lnTo>
                  <a:lnTo>
                    <a:pt x="283107" y="1480939"/>
                  </a:lnTo>
                  <a:lnTo>
                    <a:pt x="424661" y="1151841"/>
                  </a:lnTo>
                  <a:lnTo>
                    <a:pt x="566215" y="1371240"/>
                  </a:lnTo>
                  <a:lnTo>
                    <a:pt x="707769" y="987293"/>
                  </a:lnTo>
                  <a:lnTo>
                    <a:pt x="849323" y="932443"/>
                  </a:lnTo>
                  <a:lnTo>
                    <a:pt x="990877" y="54849"/>
                  </a:lnTo>
                  <a:lnTo>
                    <a:pt x="1132431" y="0"/>
                  </a:lnTo>
                  <a:lnTo>
                    <a:pt x="1273984" y="0"/>
                  </a:lnTo>
                  <a:lnTo>
                    <a:pt x="1415538" y="54849"/>
                  </a:lnTo>
                  <a:lnTo>
                    <a:pt x="1557092" y="109699"/>
                  </a:lnTo>
                  <a:lnTo>
                    <a:pt x="1698646" y="438796"/>
                  </a:lnTo>
                  <a:lnTo>
                    <a:pt x="1840200" y="383947"/>
                  </a:lnTo>
                  <a:lnTo>
                    <a:pt x="1981754" y="603345"/>
                  </a:lnTo>
                  <a:lnTo>
                    <a:pt x="2123308" y="274248"/>
                  </a:lnTo>
                  <a:lnTo>
                    <a:pt x="2264862" y="1151841"/>
                  </a:lnTo>
                  <a:lnTo>
                    <a:pt x="2406416" y="713044"/>
                  </a:lnTo>
                  <a:lnTo>
                    <a:pt x="2547969" y="274248"/>
                  </a:lnTo>
                  <a:lnTo>
                    <a:pt x="2689523" y="219398"/>
                  </a:lnTo>
                  <a:lnTo>
                    <a:pt x="2831077" y="1042142"/>
                  </a:lnTo>
                  <a:lnTo>
                    <a:pt x="2972631" y="1645488"/>
                  </a:lnTo>
                  <a:lnTo>
                    <a:pt x="3114185" y="1645488"/>
                  </a:lnTo>
                  <a:lnTo>
                    <a:pt x="3255739" y="932443"/>
                  </a:lnTo>
                  <a:lnTo>
                    <a:pt x="3397293" y="658195"/>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5934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67093" y="126072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823058" y="12593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12777" y="12607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2593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25934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86762" y="12593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902429" y="16446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44632" y="213699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98" name="tx98"/>
            <p:cNvSpPr/>
            <p:nvPr/>
          </p:nvSpPr>
          <p:spPr>
            <a:xfrm>
              <a:off x="5003259" y="37708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738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768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4296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054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534"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4" name="tx114"/>
            <p:cNvSpPr/>
            <p:nvPr/>
          </p:nvSpPr>
          <p:spPr>
            <a:xfrm>
              <a:off x="711006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7251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44409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69792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9517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7100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248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7866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710248"/>
              <a:ext cx="3895744" cy="145351"/>
            </a:xfrm>
            <a:prstGeom prst="rect">
              <a:avLst/>
            </a:prstGeom>
            <a:solidFill>
              <a:srgbClr val="1CABE2">
                <a:alpha val="80000"/>
              </a:srgbClr>
            </a:solidFill>
          </p:spPr>
          <p:txBody>
            <a:bodyPr/>
            <a:lstStyle/>
            <a:p/>
          </p:txBody>
        </p:sp>
        <p:sp>
          <p:nvSpPr>
            <p:cNvPr id="128" name="rc128"/>
            <p:cNvSpPr/>
            <p:nvPr/>
          </p:nvSpPr>
          <p:spPr>
            <a:xfrm>
              <a:off x="1317178" y="5528559"/>
              <a:ext cx="7321564" cy="145351"/>
            </a:xfrm>
            <a:prstGeom prst="rect">
              <a:avLst/>
            </a:prstGeom>
            <a:solidFill>
              <a:srgbClr val="1CABE2">
                <a:alpha val="80000"/>
              </a:srgbClr>
            </a:solidFill>
          </p:spPr>
          <p:txBody>
            <a:bodyPr/>
            <a:lstStyle/>
            <a:p/>
          </p:txBody>
        </p:sp>
        <p:sp>
          <p:nvSpPr>
            <p:cNvPr id="129" name="rc129"/>
            <p:cNvSpPr/>
            <p:nvPr/>
          </p:nvSpPr>
          <p:spPr>
            <a:xfrm>
              <a:off x="1317178" y="5346869"/>
              <a:ext cx="6148446" cy="145351"/>
            </a:xfrm>
            <a:prstGeom prst="rect">
              <a:avLst/>
            </a:prstGeom>
            <a:solidFill>
              <a:srgbClr val="1CABE2">
                <a:alpha val="80000"/>
              </a:srgbClr>
            </a:solidFill>
          </p:spPr>
          <p:txBody>
            <a:bodyPr/>
            <a:lstStyle/>
            <a:p/>
          </p:txBody>
        </p:sp>
        <p:sp>
          <p:nvSpPr>
            <p:cNvPr id="130" name="tx130"/>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2141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47524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72907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38" name="tx13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9" name="tx13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0" name="tx14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à Djibouti (77%) était inférieure de 8 points de pourcentage à la moyenne mondiale (85%) et de 2 points de pourcentage à la moyenne de l'ensemble des pays du site MENA (79%).
La couverture nationale en DTP3 était inférieure de 8 points de pourcentage à celle de 2019 (85%).
Cela équivaut à 5 000 enfants non vaccinés et sous-vaccinés en 2024 contre 3 000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19208"/>
              <a:ext cx="368491" cy="12375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24008"/>
              <a:ext cx="368491" cy="13327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01876"/>
              <a:ext cx="368491" cy="15549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0280"/>
              <a:ext cx="368491" cy="23165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13347"/>
              <a:ext cx="368491" cy="24434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37349"/>
              <a:ext cx="368491" cy="29194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778456"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7006762"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59732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19208"/>
              <a:ext cx="368491" cy="1237594"/>
            </a:xfrm>
            <a:prstGeom prst="rect">
              <a:avLst/>
            </a:prstGeom>
            <a:solidFill>
              <a:srgbClr val="0083CF">
                <a:alpha val="100000"/>
              </a:srgbClr>
            </a:solidFill>
          </p:spPr>
          <p:txBody>
            <a:bodyPr/>
            <a:lstStyle/>
            <a:p/>
          </p:txBody>
        </p:sp>
        <p:sp>
          <p:nvSpPr>
            <p:cNvPr id="34" name="rc34"/>
            <p:cNvSpPr/>
            <p:nvPr/>
          </p:nvSpPr>
          <p:spPr>
            <a:xfrm>
              <a:off x="1274667" y="2824008"/>
              <a:ext cx="368491" cy="1332793"/>
            </a:xfrm>
            <a:prstGeom prst="rect">
              <a:avLst/>
            </a:prstGeom>
            <a:solidFill>
              <a:srgbClr val="0083CF">
                <a:alpha val="100000"/>
              </a:srgbClr>
            </a:solidFill>
          </p:spPr>
          <p:txBody>
            <a:bodyPr/>
            <a:lstStyle/>
            <a:p/>
          </p:txBody>
        </p:sp>
        <p:sp>
          <p:nvSpPr>
            <p:cNvPr id="35" name="rc35"/>
            <p:cNvSpPr/>
            <p:nvPr/>
          </p:nvSpPr>
          <p:spPr>
            <a:xfrm>
              <a:off x="1684102" y="2601876"/>
              <a:ext cx="368491" cy="1554926"/>
            </a:xfrm>
            <a:prstGeom prst="rect">
              <a:avLst/>
            </a:prstGeom>
            <a:solidFill>
              <a:srgbClr val="0083CF">
                <a:alpha val="100000"/>
              </a:srgbClr>
            </a:solidFill>
          </p:spPr>
          <p:txBody>
            <a:bodyPr/>
            <a:lstStyle/>
            <a:p/>
          </p:txBody>
        </p:sp>
        <p:sp>
          <p:nvSpPr>
            <p:cNvPr id="36" name="rc36"/>
            <p:cNvSpPr/>
            <p:nvPr/>
          </p:nvSpPr>
          <p:spPr>
            <a:xfrm>
              <a:off x="2093538" y="1840280"/>
              <a:ext cx="368491" cy="2316522"/>
            </a:xfrm>
            <a:prstGeom prst="rect">
              <a:avLst/>
            </a:prstGeom>
            <a:solidFill>
              <a:srgbClr val="0083CF">
                <a:alpha val="100000"/>
              </a:srgbClr>
            </a:solidFill>
          </p:spPr>
          <p:txBody>
            <a:bodyPr/>
            <a:lstStyle/>
            <a:p/>
          </p:txBody>
        </p:sp>
        <p:sp>
          <p:nvSpPr>
            <p:cNvPr id="37" name="rc37"/>
            <p:cNvSpPr/>
            <p:nvPr/>
          </p:nvSpPr>
          <p:spPr>
            <a:xfrm>
              <a:off x="3321844" y="1364282"/>
              <a:ext cx="368491" cy="2792520"/>
            </a:xfrm>
            <a:prstGeom prst="rect">
              <a:avLst/>
            </a:prstGeom>
            <a:solidFill>
              <a:srgbClr val="0083CF">
                <a:alpha val="100000"/>
              </a:srgbClr>
            </a:solidFill>
          </p:spPr>
          <p:txBody>
            <a:bodyPr/>
            <a:lstStyle/>
            <a:p/>
          </p:txBody>
        </p:sp>
        <p:sp>
          <p:nvSpPr>
            <p:cNvPr id="38" name="rc38"/>
            <p:cNvSpPr/>
            <p:nvPr/>
          </p:nvSpPr>
          <p:spPr>
            <a:xfrm>
              <a:off x="3731279" y="1300815"/>
              <a:ext cx="368491" cy="2855987"/>
            </a:xfrm>
            <a:prstGeom prst="rect">
              <a:avLst/>
            </a:prstGeom>
            <a:solidFill>
              <a:srgbClr val="0083CF">
                <a:alpha val="100000"/>
              </a:srgbClr>
            </a:solidFill>
          </p:spPr>
          <p:txBody>
            <a:bodyPr/>
            <a:lstStyle/>
            <a:p/>
          </p:txBody>
        </p:sp>
        <p:sp>
          <p:nvSpPr>
            <p:cNvPr id="39" name="rc39"/>
            <p:cNvSpPr/>
            <p:nvPr/>
          </p:nvSpPr>
          <p:spPr>
            <a:xfrm>
              <a:off x="4140715" y="1237349"/>
              <a:ext cx="368491" cy="2919453"/>
            </a:xfrm>
            <a:prstGeom prst="rect">
              <a:avLst/>
            </a:prstGeom>
            <a:solidFill>
              <a:srgbClr val="0083CF">
                <a:alpha val="100000"/>
              </a:srgbClr>
            </a:solidFill>
          </p:spPr>
          <p:txBody>
            <a:bodyPr/>
            <a:lstStyle/>
            <a:p/>
          </p:txBody>
        </p:sp>
        <p:sp>
          <p:nvSpPr>
            <p:cNvPr id="40" name="rc40"/>
            <p:cNvSpPr/>
            <p:nvPr/>
          </p:nvSpPr>
          <p:spPr>
            <a:xfrm>
              <a:off x="5778456" y="1110416"/>
              <a:ext cx="368491" cy="3046386"/>
            </a:xfrm>
            <a:prstGeom prst="rect">
              <a:avLst/>
            </a:prstGeom>
            <a:solidFill>
              <a:srgbClr val="0083CF">
                <a:alpha val="100000"/>
              </a:srgbClr>
            </a:solidFill>
          </p:spPr>
          <p:txBody>
            <a:bodyPr/>
            <a:lstStyle/>
            <a:p/>
          </p:txBody>
        </p:sp>
        <p:sp>
          <p:nvSpPr>
            <p:cNvPr id="41" name="rc41"/>
            <p:cNvSpPr/>
            <p:nvPr/>
          </p:nvSpPr>
          <p:spPr>
            <a:xfrm>
              <a:off x="7006762" y="1078683"/>
              <a:ext cx="368491" cy="3078119"/>
            </a:xfrm>
            <a:prstGeom prst="rect">
              <a:avLst/>
            </a:prstGeom>
            <a:solidFill>
              <a:srgbClr val="0083CF">
                <a:alpha val="100000"/>
              </a:srgbClr>
            </a:solidFill>
          </p:spPr>
          <p:txBody>
            <a:bodyPr/>
            <a:lstStyle/>
            <a:p/>
          </p:txBody>
        </p:sp>
        <p:sp>
          <p:nvSpPr>
            <p:cNvPr id="42" name="rc42"/>
            <p:cNvSpPr/>
            <p:nvPr/>
          </p:nvSpPr>
          <p:spPr>
            <a:xfrm>
              <a:off x="7825633" y="1046950"/>
              <a:ext cx="368491" cy="3109852"/>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19208"/>
              <a:ext cx="336166" cy="336166"/>
            </a:xfrm>
            <a:custGeom>
              <a:avLst/>
              <a:pathLst>
                <a:path w="336166" h="336166">
                  <a:moveTo>
                    <a:pt x="325805" y="0"/>
                  </a:moveTo>
                  <a:lnTo>
                    <a:pt x="336166" y="0"/>
                  </a:lnTo>
                  <a:lnTo>
                    <a:pt x="0" y="336166"/>
                  </a:lnTo>
                  <a:lnTo>
                    <a:pt x="0" y="325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19208"/>
              <a:ext cx="232558" cy="232558"/>
            </a:xfrm>
            <a:custGeom>
              <a:avLst/>
              <a:pathLst>
                <a:path w="232558" h="232558">
                  <a:moveTo>
                    <a:pt x="222197" y="0"/>
                  </a:moveTo>
                  <a:lnTo>
                    <a:pt x="232558" y="0"/>
                  </a:lnTo>
                  <a:lnTo>
                    <a:pt x="0" y="232558"/>
                  </a:lnTo>
                  <a:lnTo>
                    <a:pt x="0" y="222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19208"/>
              <a:ext cx="128950" cy="128950"/>
            </a:xfrm>
            <a:custGeom>
              <a:avLst/>
              <a:pathLst>
                <a:path w="128950" h="128950">
                  <a:moveTo>
                    <a:pt x="118589" y="0"/>
                  </a:moveTo>
                  <a:lnTo>
                    <a:pt x="128950" y="0"/>
                  </a:lnTo>
                  <a:lnTo>
                    <a:pt x="0" y="128950"/>
                  </a:lnTo>
                  <a:lnTo>
                    <a:pt x="0" y="118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919208"/>
              <a:ext cx="25342" cy="25342"/>
            </a:xfrm>
            <a:custGeom>
              <a:avLst/>
              <a:pathLst>
                <a:path w="25342" h="25342">
                  <a:moveTo>
                    <a:pt x="14982" y="0"/>
                  </a:moveTo>
                  <a:lnTo>
                    <a:pt x="25342" y="0"/>
                  </a:lnTo>
                  <a:lnTo>
                    <a:pt x="0" y="25342"/>
                  </a:lnTo>
                  <a:lnTo>
                    <a:pt x="0" y="14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24008"/>
              <a:ext cx="332753" cy="332753"/>
            </a:xfrm>
            <a:custGeom>
              <a:avLst/>
              <a:pathLst>
                <a:path w="332753" h="332753">
                  <a:moveTo>
                    <a:pt x="322393" y="0"/>
                  </a:moveTo>
                  <a:lnTo>
                    <a:pt x="332753" y="0"/>
                  </a:lnTo>
                  <a:lnTo>
                    <a:pt x="0" y="332753"/>
                  </a:lnTo>
                  <a:lnTo>
                    <a:pt x="0" y="322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24008"/>
              <a:ext cx="229146" cy="229146"/>
            </a:xfrm>
            <a:custGeom>
              <a:avLst/>
              <a:pathLst>
                <a:path w="229146" h="229146">
                  <a:moveTo>
                    <a:pt x="218785" y="0"/>
                  </a:moveTo>
                  <a:lnTo>
                    <a:pt x="229146" y="0"/>
                  </a:lnTo>
                  <a:lnTo>
                    <a:pt x="0" y="229146"/>
                  </a:lnTo>
                  <a:lnTo>
                    <a:pt x="0" y="218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24008"/>
              <a:ext cx="125538" cy="125538"/>
            </a:xfrm>
            <a:custGeom>
              <a:avLst/>
              <a:pathLst>
                <a:path w="125538" h="125538">
                  <a:moveTo>
                    <a:pt x="115177" y="0"/>
                  </a:moveTo>
                  <a:lnTo>
                    <a:pt x="125538" y="0"/>
                  </a:lnTo>
                  <a:lnTo>
                    <a:pt x="0" y="125538"/>
                  </a:lnTo>
                  <a:lnTo>
                    <a:pt x="0" y="115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824008"/>
              <a:ext cx="21930" cy="21930"/>
            </a:xfrm>
            <a:custGeom>
              <a:avLst/>
              <a:pathLst>
                <a:path w="21930" h="21930">
                  <a:moveTo>
                    <a:pt x="11569" y="0"/>
                  </a:moveTo>
                  <a:lnTo>
                    <a:pt x="21930" y="0"/>
                  </a:lnTo>
                  <a:lnTo>
                    <a:pt x="0" y="21930"/>
                  </a:lnTo>
                  <a:lnTo>
                    <a:pt x="0" y="11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01876"/>
              <a:ext cx="352666" cy="352666"/>
            </a:xfrm>
            <a:custGeom>
              <a:avLst/>
              <a:pathLst>
                <a:path w="352666" h="352666">
                  <a:moveTo>
                    <a:pt x="342305" y="0"/>
                  </a:moveTo>
                  <a:lnTo>
                    <a:pt x="352666" y="0"/>
                  </a:lnTo>
                  <a:lnTo>
                    <a:pt x="0" y="352666"/>
                  </a:lnTo>
                  <a:lnTo>
                    <a:pt x="0" y="342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01876"/>
              <a:ext cx="249058" cy="249058"/>
            </a:xfrm>
            <a:custGeom>
              <a:avLst/>
              <a:pathLst>
                <a:path w="249058" h="249058">
                  <a:moveTo>
                    <a:pt x="238697" y="0"/>
                  </a:moveTo>
                  <a:lnTo>
                    <a:pt x="249058" y="0"/>
                  </a:lnTo>
                  <a:lnTo>
                    <a:pt x="0" y="249058"/>
                  </a:lnTo>
                  <a:lnTo>
                    <a:pt x="0" y="238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601876"/>
              <a:ext cx="145450" cy="145450"/>
            </a:xfrm>
            <a:custGeom>
              <a:avLst/>
              <a:pathLst>
                <a:path w="145450" h="145450">
                  <a:moveTo>
                    <a:pt x="135090" y="0"/>
                  </a:moveTo>
                  <a:lnTo>
                    <a:pt x="145450" y="0"/>
                  </a:lnTo>
                  <a:lnTo>
                    <a:pt x="0" y="145450"/>
                  </a:lnTo>
                  <a:lnTo>
                    <a:pt x="0" y="135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601876"/>
              <a:ext cx="41843" cy="41843"/>
            </a:xfrm>
            <a:custGeom>
              <a:avLst/>
              <a:pathLst>
                <a:path w="41843" h="41843">
                  <a:moveTo>
                    <a:pt x="31482" y="0"/>
                  </a:moveTo>
                  <a:lnTo>
                    <a:pt x="41843" y="0"/>
                  </a:lnTo>
                  <a:lnTo>
                    <a:pt x="0" y="41843"/>
                  </a:lnTo>
                  <a:lnTo>
                    <a:pt x="0" y="314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440030" y="4134803"/>
              <a:ext cx="21999" cy="21999"/>
            </a:xfrm>
            <a:custGeom>
              <a:avLst/>
              <a:pathLst>
                <a:path w="21999" h="21999">
                  <a:moveTo>
                    <a:pt x="21999" y="0"/>
                  </a:moveTo>
                  <a:lnTo>
                    <a:pt x="21999" y="10360"/>
                  </a:lnTo>
                  <a:lnTo>
                    <a:pt x="10360" y="21999"/>
                  </a:lnTo>
                  <a:lnTo>
                    <a:pt x="0" y="21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336422" y="4031195"/>
              <a:ext cx="125607" cy="125607"/>
            </a:xfrm>
            <a:custGeom>
              <a:avLst/>
              <a:pathLst>
                <a:path w="125607" h="125607">
                  <a:moveTo>
                    <a:pt x="125607" y="0"/>
                  </a:moveTo>
                  <a:lnTo>
                    <a:pt x="125607" y="10360"/>
                  </a:lnTo>
                  <a:lnTo>
                    <a:pt x="10360" y="125607"/>
                  </a:lnTo>
                  <a:lnTo>
                    <a:pt x="0" y="125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232815" y="3927587"/>
              <a:ext cx="229215" cy="229215"/>
            </a:xfrm>
            <a:custGeom>
              <a:avLst/>
              <a:pathLst>
                <a:path w="229215" h="229215">
                  <a:moveTo>
                    <a:pt x="229215" y="0"/>
                  </a:moveTo>
                  <a:lnTo>
                    <a:pt x="229215" y="10360"/>
                  </a:lnTo>
                  <a:lnTo>
                    <a:pt x="10360" y="229215"/>
                  </a:lnTo>
                  <a:lnTo>
                    <a:pt x="0" y="229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129207" y="3823980"/>
              <a:ext cx="332822" cy="332822"/>
            </a:xfrm>
            <a:custGeom>
              <a:avLst/>
              <a:pathLst>
                <a:path w="332822" h="332822">
                  <a:moveTo>
                    <a:pt x="332822" y="0"/>
                  </a:moveTo>
                  <a:lnTo>
                    <a:pt x="332822" y="10360"/>
                  </a:lnTo>
                  <a:lnTo>
                    <a:pt x="10360" y="332822"/>
                  </a:lnTo>
                  <a:lnTo>
                    <a:pt x="0" y="332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720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616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513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4095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3059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32023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30987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9951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8915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7879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6842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5806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4770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3734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2698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21662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20626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9590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554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0280"/>
              <a:ext cx="290396" cy="290396"/>
            </a:xfrm>
            <a:custGeom>
              <a:avLst/>
              <a:pathLst>
                <a:path w="290396" h="290396">
                  <a:moveTo>
                    <a:pt x="280035" y="0"/>
                  </a:moveTo>
                  <a:lnTo>
                    <a:pt x="290396" y="0"/>
                  </a:lnTo>
                  <a:lnTo>
                    <a:pt x="0" y="290396"/>
                  </a:lnTo>
                  <a:lnTo>
                    <a:pt x="0" y="280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93538" y="1840280"/>
              <a:ext cx="186788" cy="186788"/>
            </a:xfrm>
            <a:custGeom>
              <a:avLst/>
              <a:pathLst>
                <a:path w="186788" h="186788">
                  <a:moveTo>
                    <a:pt x="176427" y="0"/>
                  </a:moveTo>
                  <a:lnTo>
                    <a:pt x="186788" y="0"/>
                  </a:lnTo>
                  <a:lnTo>
                    <a:pt x="0" y="186788"/>
                  </a:lnTo>
                  <a:lnTo>
                    <a:pt x="0" y="176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93538" y="1840280"/>
              <a:ext cx="83180" cy="83180"/>
            </a:xfrm>
            <a:custGeom>
              <a:avLst/>
              <a:pathLst>
                <a:path w="83180" h="83180">
                  <a:moveTo>
                    <a:pt x="72820" y="0"/>
                  </a:moveTo>
                  <a:lnTo>
                    <a:pt x="83180" y="0"/>
                  </a:lnTo>
                  <a:lnTo>
                    <a:pt x="0" y="83180"/>
                  </a:lnTo>
                  <a:lnTo>
                    <a:pt x="0" y="72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4282"/>
              <a:ext cx="366950" cy="366950"/>
            </a:xfrm>
            <a:custGeom>
              <a:avLst/>
              <a:pathLst>
                <a:path w="366950" h="366950">
                  <a:moveTo>
                    <a:pt x="356589" y="0"/>
                  </a:moveTo>
                  <a:lnTo>
                    <a:pt x="366950" y="0"/>
                  </a:lnTo>
                  <a:lnTo>
                    <a:pt x="0" y="366950"/>
                  </a:lnTo>
                  <a:lnTo>
                    <a:pt x="0" y="356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4282"/>
              <a:ext cx="263342" cy="263342"/>
            </a:xfrm>
            <a:custGeom>
              <a:avLst/>
              <a:pathLst>
                <a:path w="263342" h="263342">
                  <a:moveTo>
                    <a:pt x="252982" y="0"/>
                  </a:moveTo>
                  <a:lnTo>
                    <a:pt x="263342" y="0"/>
                  </a:lnTo>
                  <a:lnTo>
                    <a:pt x="0" y="263342"/>
                  </a:lnTo>
                  <a:lnTo>
                    <a:pt x="0" y="252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1364282"/>
              <a:ext cx="159735" cy="159735"/>
            </a:xfrm>
            <a:custGeom>
              <a:avLst/>
              <a:pathLst>
                <a:path w="159735" h="159735">
                  <a:moveTo>
                    <a:pt x="149374" y="0"/>
                  </a:moveTo>
                  <a:lnTo>
                    <a:pt x="159735" y="0"/>
                  </a:lnTo>
                  <a:lnTo>
                    <a:pt x="0" y="159735"/>
                  </a:lnTo>
                  <a:lnTo>
                    <a:pt x="0" y="1493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364282"/>
              <a:ext cx="56127" cy="56127"/>
            </a:xfrm>
            <a:custGeom>
              <a:avLst/>
              <a:pathLst>
                <a:path w="56127" h="56127">
                  <a:moveTo>
                    <a:pt x="45766" y="0"/>
                  </a:moveTo>
                  <a:lnTo>
                    <a:pt x="56127" y="0"/>
                  </a:lnTo>
                  <a:lnTo>
                    <a:pt x="0" y="56127"/>
                  </a:lnTo>
                  <a:lnTo>
                    <a:pt x="0" y="4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0815"/>
              <a:ext cx="331805" cy="331805"/>
            </a:xfrm>
            <a:custGeom>
              <a:avLst/>
              <a:pathLst>
                <a:path w="331805" h="331805">
                  <a:moveTo>
                    <a:pt x="321444" y="0"/>
                  </a:moveTo>
                  <a:lnTo>
                    <a:pt x="331805" y="0"/>
                  </a:lnTo>
                  <a:lnTo>
                    <a:pt x="0" y="331805"/>
                  </a:lnTo>
                  <a:lnTo>
                    <a:pt x="0" y="321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0815"/>
              <a:ext cx="228197" cy="228197"/>
            </a:xfrm>
            <a:custGeom>
              <a:avLst/>
              <a:pathLst>
                <a:path w="228197" h="228197">
                  <a:moveTo>
                    <a:pt x="217836" y="0"/>
                  </a:moveTo>
                  <a:lnTo>
                    <a:pt x="228197" y="0"/>
                  </a:lnTo>
                  <a:lnTo>
                    <a:pt x="0" y="228197"/>
                  </a:lnTo>
                  <a:lnTo>
                    <a:pt x="0" y="217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31279" y="1300815"/>
              <a:ext cx="124589" cy="124589"/>
            </a:xfrm>
            <a:custGeom>
              <a:avLst/>
              <a:pathLst>
                <a:path w="124589" h="124589">
                  <a:moveTo>
                    <a:pt x="114228" y="0"/>
                  </a:moveTo>
                  <a:lnTo>
                    <a:pt x="124589" y="0"/>
                  </a:lnTo>
                  <a:lnTo>
                    <a:pt x="0" y="124589"/>
                  </a:lnTo>
                  <a:lnTo>
                    <a:pt x="0" y="11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731279" y="1300815"/>
              <a:ext cx="20981" cy="20981"/>
            </a:xfrm>
            <a:custGeom>
              <a:avLst/>
              <a:pathLst>
                <a:path w="20981" h="20981">
                  <a:moveTo>
                    <a:pt x="10621" y="0"/>
                  </a:moveTo>
                  <a:lnTo>
                    <a:pt x="20981" y="0"/>
                  </a:lnTo>
                  <a:lnTo>
                    <a:pt x="0" y="20981"/>
                  </a:lnTo>
                  <a:lnTo>
                    <a:pt x="0" y="10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37349"/>
              <a:ext cx="296659" cy="296659"/>
            </a:xfrm>
            <a:custGeom>
              <a:avLst/>
              <a:pathLst>
                <a:path w="296659" h="296659">
                  <a:moveTo>
                    <a:pt x="286298" y="0"/>
                  </a:moveTo>
                  <a:lnTo>
                    <a:pt x="296659" y="0"/>
                  </a:lnTo>
                  <a:lnTo>
                    <a:pt x="0" y="296659"/>
                  </a:lnTo>
                  <a:lnTo>
                    <a:pt x="0" y="2862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37349"/>
              <a:ext cx="193051" cy="193051"/>
            </a:xfrm>
            <a:custGeom>
              <a:avLst/>
              <a:pathLst>
                <a:path w="193051" h="193051">
                  <a:moveTo>
                    <a:pt x="182691" y="0"/>
                  </a:moveTo>
                  <a:lnTo>
                    <a:pt x="193051" y="0"/>
                  </a:lnTo>
                  <a:lnTo>
                    <a:pt x="0" y="193051"/>
                  </a:lnTo>
                  <a:lnTo>
                    <a:pt x="0" y="18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1237349"/>
              <a:ext cx="89444" cy="89444"/>
            </a:xfrm>
            <a:custGeom>
              <a:avLst/>
              <a:pathLst>
                <a:path w="89444" h="89444">
                  <a:moveTo>
                    <a:pt x="79083" y="0"/>
                  </a:moveTo>
                  <a:lnTo>
                    <a:pt x="89444" y="0"/>
                  </a:lnTo>
                  <a:lnTo>
                    <a:pt x="0" y="89444"/>
                  </a:lnTo>
                  <a:lnTo>
                    <a:pt x="0" y="79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6066303" y="4076158"/>
              <a:ext cx="80644" cy="80644"/>
            </a:xfrm>
            <a:custGeom>
              <a:avLst/>
              <a:pathLst>
                <a:path w="80644" h="80644">
                  <a:moveTo>
                    <a:pt x="80644" y="0"/>
                  </a:moveTo>
                  <a:lnTo>
                    <a:pt x="80644" y="10360"/>
                  </a:lnTo>
                  <a:lnTo>
                    <a:pt x="10360" y="80644"/>
                  </a:lnTo>
                  <a:lnTo>
                    <a:pt x="0" y="80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962695" y="3972550"/>
              <a:ext cx="184252" cy="184252"/>
            </a:xfrm>
            <a:custGeom>
              <a:avLst/>
              <a:pathLst>
                <a:path w="184252" h="184252">
                  <a:moveTo>
                    <a:pt x="184252" y="0"/>
                  </a:moveTo>
                  <a:lnTo>
                    <a:pt x="184252" y="10360"/>
                  </a:lnTo>
                  <a:lnTo>
                    <a:pt x="10360" y="184252"/>
                  </a:lnTo>
                  <a:lnTo>
                    <a:pt x="0" y="184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859088" y="3868942"/>
              <a:ext cx="287860" cy="287860"/>
            </a:xfrm>
            <a:custGeom>
              <a:avLst/>
              <a:pathLst>
                <a:path w="287860" h="287860">
                  <a:moveTo>
                    <a:pt x="287860" y="0"/>
                  </a:moveTo>
                  <a:lnTo>
                    <a:pt x="287860" y="10360"/>
                  </a:lnTo>
                  <a:lnTo>
                    <a:pt x="10360" y="287860"/>
                  </a:lnTo>
                  <a:lnTo>
                    <a:pt x="0" y="287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778456" y="3765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778456" y="3661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778456" y="3558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778456" y="3454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778456" y="33509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778456" y="32472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778456" y="31436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778456" y="30400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778456" y="29364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778456" y="28328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778456" y="27292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778456" y="26256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778456" y="25220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778456" y="24184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778456" y="23148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778456" y="22112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778456" y="21076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778456" y="20040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78456" y="19003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778456" y="17967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78456" y="16931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778456" y="15895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778456" y="14859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778456" y="1382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778456" y="1278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778456" y="11751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778456" y="1110416"/>
              <a:ext cx="339968" cy="339968"/>
            </a:xfrm>
            <a:custGeom>
              <a:avLst/>
              <a:pathLst>
                <a:path w="339968" h="339968">
                  <a:moveTo>
                    <a:pt x="329607" y="0"/>
                  </a:moveTo>
                  <a:lnTo>
                    <a:pt x="339968" y="0"/>
                  </a:lnTo>
                  <a:lnTo>
                    <a:pt x="0" y="339968"/>
                  </a:lnTo>
                  <a:lnTo>
                    <a:pt x="0" y="329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778456" y="1110416"/>
              <a:ext cx="236360" cy="236360"/>
            </a:xfrm>
            <a:custGeom>
              <a:avLst/>
              <a:pathLst>
                <a:path w="236360" h="236360">
                  <a:moveTo>
                    <a:pt x="225999" y="0"/>
                  </a:moveTo>
                  <a:lnTo>
                    <a:pt x="236360" y="0"/>
                  </a:lnTo>
                  <a:lnTo>
                    <a:pt x="0" y="236360"/>
                  </a:lnTo>
                  <a:lnTo>
                    <a:pt x="0" y="225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778456" y="1110416"/>
              <a:ext cx="132752" cy="132752"/>
            </a:xfrm>
            <a:custGeom>
              <a:avLst/>
              <a:pathLst>
                <a:path w="132752" h="132752">
                  <a:moveTo>
                    <a:pt x="122391" y="0"/>
                  </a:moveTo>
                  <a:lnTo>
                    <a:pt x="132752" y="0"/>
                  </a:lnTo>
                  <a:lnTo>
                    <a:pt x="0" y="132752"/>
                  </a:lnTo>
                  <a:lnTo>
                    <a:pt x="0" y="122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778456" y="1110416"/>
              <a:ext cx="29144" cy="29144"/>
            </a:xfrm>
            <a:custGeom>
              <a:avLst/>
              <a:pathLst>
                <a:path w="29144" h="29144">
                  <a:moveTo>
                    <a:pt x="18783" y="0"/>
                  </a:moveTo>
                  <a:lnTo>
                    <a:pt x="29144" y="0"/>
                  </a:lnTo>
                  <a:lnTo>
                    <a:pt x="0" y="29144"/>
                  </a:lnTo>
                  <a:lnTo>
                    <a:pt x="0" y="18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309597" y="4091145"/>
              <a:ext cx="65656" cy="65656"/>
            </a:xfrm>
            <a:custGeom>
              <a:avLst/>
              <a:pathLst>
                <a:path w="65656" h="65656">
                  <a:moveTo>
                    <a:pt x="65656" y="0"/>
                  </a:moveTo>
                  <a:lnTo>
                    <a:pt x="65656" y="10360"/>
                  </a:lnTo>
                  <a:lnTo>
                    <a:pt x="10360" y="65656"/>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205989" y="3987538"/>
              <a:ext cx="169264" cy="169264"/>
            </a:xfrm>
            <a:custGeom>
              <a:avLst/>
              <a:pathLst>
                <a:path w="169264" h="169264">
                  <a:moveTo>
                    <a:pt x="169264" y="0"/>
                  </a:moveTo>
                  <a:lnTo>
                    <a:pt x="169264" y="10360"/>
                  </a:lnTo>
                  <a:lnTo>
                    <a:pt x="10360" y="169264"/>
                  </a:lnTo>
                  <a:lnTo>
                    <a:pt x="0" y="169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2381" y="3883930"/>
              <a:ext cx="272872" cy="272872"/>
            </a:xfrm>
            <a:custGeom>
              <a:avLst/>
              <a:pathLst>
                <a:path w="272872" h="272872">
                  <a:moveTo>
                    <a:pt x="272872" y="0"/>
                  </a:moveTo>
                  <a:lnTo>
                    <a:pt x="272872" y="10360"/>
                  </a:lnTo>
                  <a:lnTo>
                    <a:pt x="10360" y="272872"/>
                  </a:lnTo>
                  <a:lnTo>
                    <a:pt x="0" y="272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006762" y="3780322"/>
              <a:ext cx="368491" cy="376480"/>
            </a:xfrm>
            <a:custGeom>
              <a:avLst/>
              <a:pathLst>
                <a:path w="368491" h="376480">
                  <a:moveTo>
                    <a:pt x="368491" y="0"/>
                  </a:moveTo>
                  <a:lnTo>
                    <a:pt x="368491" y="10360"/>
                  </a:lnTo>
                  <a:lnTo>
                    <a:pt x="2372" y="376480"/>
                  </a:lnTo>
                  <a:lnTo>
                    <a:pt x="0" y="37648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006762" y="36767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006762" y="35731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006762" y="34694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006762" y="33658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006762" y="32622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006762" y="31586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006762" y="30550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006762" y="29514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006762" y="28478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006762" y="27442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006762" y="26406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006762" y="25370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006762" y="24334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006762" y="23298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006762" y="22262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006762" y="21225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006762" y="20189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006762" y="19153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006762" y="18117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006762" y="17081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006762" y="16045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006762" y="15009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006762" y="1397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006762" y="1293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006762" y="1190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006762" y="1086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006762" y="1078683"/>
              <a:ext cx="283081" cy="283081"/>
            </a:xfrm>
            <a:custGeom>
              <a:avLst/>
              <a:pathLst>
                <a:path w="283081" h="283081">
                  <a:moveTo>
                    <a:pt x="272720" y="0"/>
                  </a:moveTo>
                  <a:lnTo>
                    <a:pt x="283081" y="0"/>
                  </a:lnTo>
                  <a:lnTo>
                    <a:pt x="0" y="283081"/>
                  </a:lnTo>
                  <a:lnTo>
                    <a:pt x="0" y="272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006762" y="1078683"/>
              <a:ext cx="179473" cy="179473"/>
            </a:xfrm>
            <a:custGeom>
              <a:avLst/>
              <a:pathLst>
                <a:path w="179473" h="179473">
                  <a:moveTo>
                    <a:pt x="169112" y="0"/>
                  </a:moveTo>
                  <a:lnTo>
                    <a:pt x="179473" y="0"/>
                  </a:lnTo>
                  <a:lnTo>
                    <a:pt x="0" y="179473"/>
                  </a:lnTo>
                  <a:lnTo>
                    <a:pt x="0" y="169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006762" y="1078683"/>
              <a:ext cx="75865" cy="75865"/>
            </a:xfrm>
            <a:custGeom>
              <a:avLst/>
              <a:pathLst>
                <a:path w="75865" h="75865">
                  <a:moveTo>
                    <a:pt x="65504" y="0"/>
                  </a:moveTo>
                  <a:lnTo>
                    <a:pt x="75865" y="0"/>
                  </a:lnTo>
                  <a:lnTo>
                    <a:pt x="0" y="75865"/>
                  </a:lnTo>
                  <a:lnTo>
                    <a:pt x="0" y="65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138459" y="4101137"/>
              <a:ext cx="55665" cy="55665"/>
            </a:xfrm>
            <a:custGeom>
              <a:avLst/>
              <a:pathLst>
                <a:path w="55665" h="55665">
                  <a:moveTo>
                    <a:pt x="55665" y="0"/>
                  </a:moveTo>
                  <a:lnTo>
                    <a:pt x="55665" y="10360"/>
                  </a:lnTo>
                  <a:lnTo>
                    <a:pt x="10360" y="55665"/>
                  </a:lnTo>
                  <a:lnTo>
                    <a:pt x="0" y="55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8034852" y="3997529"/>
              <a:ext cx="159272" cy="159272"/>
            </a:xfrm>
            <a:custGeom>
              <a:avLst/>
              <a:pathLst>
                <a:path w="159272" h="159272">
                  <a:moveTo>
                    <a:pt x="159272" y="0"/>
                  </a:moveTo>
                  <a:lnTo>
                    <a:pt x="159272" y="10360"/>
                  </a:lnTo>
                  <a:lnTo>
                    <a:pt x="10360" y="159272"/>
                  </a:lnTo>
                  <a:lnTo>
                    <a:pt x="0" y="15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931244" y="3893922"/>
              <a:ext cx="262880" cy="262880"/>
            </a:xfrm>
            <a:custGeom>
              <a:avLst/>
              <a:pathLst>
                <a:path w="262880" h="262880">
                  <a:moveTo>
                    <a:pt x="262880" y="0"/>
                  </a:moveTo>
                  <a:lnTo>
                    <a:pt x="262880" y="10360"/>
                  </a:lnTo>
                  <a:lnTo>
                    <a:pt x="10360" y="262880"/>
                  </a:lnTo>
                  <a:lnTo>
                    <a:pt x="0" y="262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7636" y="3790314"/>
              <a:ext cx="366488" cy="366488"/>
            </a:xfrm>
            <a:custGeom>
              <a:avLst/>
              <a:pathLst>
                <a:path w="366488" h="366488">
                  <a:moveTo>
                    <a:pt x="366488" y="0"/>
                  </a:moveTo>
                  <a:lnTo>
                    <a:pt x="366488" y="10360"/>
                  </a:lnTo>
                  <a:lnTo>
                    <a:pt x="10360" y="366488"/>
                  </a:lnTo>
                  <a:lnTo>
                    <a:pt x="0" y="3664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867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830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794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758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722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686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650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9614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8578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7542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6506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5470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4434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3398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2361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1325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20289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9253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8217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7181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6145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5109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407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303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200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96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6950"/>
              <a:ext cx="324805" cy="324805"/>
            </a:xfrm>
            <a:custGeom>
              <a:avLst/>
              <a:pathLst>
                <a:path w="324805" h="324805">
                  <a:moveTo>
                    <a:pt x="314445" y="0"/>
                  </a:moveTo>
                  <a:lnTo>
                    <a:pt x="324805" y="0"/>
                  </a:lnTo>
                  <a:lnTo>
                    <a:pt x="0" y="324805"/>
                  </a:lnTo>
                  <a:lnTo>
                    <a:pt x="0" y="314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6950"/>
              <a:ext cx="221198" cy="221198"/>
            </a:xfrm>
            <a:custGeom>
              <a:avLst/>
              <a:pathLst>
                <a:path w="221198" h="221198">
                  <a:moveTo>
                    <a:pt x="210837" y="0"/>
                  </a:moveTo>
                  <a:lnTo>
                    <a:pt x="221198" y="0"/>
                  </a:lnTo>
                  <a:lnTo>
                    <a:pt x="0" y="221198"/>
                  </a:lnTo>
                  <a:lnTo>
                    <a:pt x="0" y="210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6950"/>
              <a:ext cx="117590" cy="117590"/>
            </a:xfrm>
            <a:custGeom>
              <a:avLst/>
              <a:pathLst>
                <a:path w="117590" h="117590">
                  <a:moveTo>
                    <a:pt x="107229" y="0"/>
                  </a:moveTo>
                  <a:lnTo>
                    <a:pt x="117590" y="0"/>
                  </a:lnTo>
                  <a:lnTo>
                    <a:pt x="0" y="117590"/>
                  </a:lnTo>
                  <a:lnTo>
                    <a:pt x="0" y="107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25633" y="1046950"/>
              <a:ext cx="13982" cy="13982"/>
            </a:xfrm>
            <a:custGeom>
              <a:avLst/>
              <a:pathLst>
                <a:path w="13982" h="13982">
                  <a:moveTo>
                    <a:pt x="3621" y="0"/>
                  </a:moveTo>
                  <a:lnTo>
                    <a:pt x="13982" y="0"/>
                  </a:lnTo>
                  <a:lnTo>
                    <a:pt x="0" y="13982"/>
                  </a:lnTo>
                  <a:lnTo>
                    <a:pt x="0" y="3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rc315"/>
            <p:cNvSpPr/>
            <p:nvPr/>
          </p:nvSpPr>
          <p:spPr>
            <a:xfrm>
              <a:off x="865232" y="2919208"/>
              <a:ext cx="368491" cy="1237594"/>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274667" y="2824008"/>
              <a:ext cx="368491" cy="133279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1684102" y="2601876"/>
              <a:ext cx="368491" cy="1554926"/>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2093538" y="1840280"/>
              <a:ext cx="368491" cy="2316522"/>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321844" y="1364282"/>
              <a:ext cx="368491" cy="2792520"/>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3731279" y="1300815"/>
              <a:ext cx="368491" cy="2855987"/>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4140715" y="1237349"/>
              <a:ext cx="368491" cy="2919453"/>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5778456" y="1110416"/>
              <a:ext cx="368491" cy="304638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006762" y="1078683"/>
              <a:ext cx="368491" cy="307811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7825633" y="1046950"/>
              <a:ext cx="368491" cy="3109852"/>
            </a:xfrm>
            <a:prstGeom prst="rect">
              <a:avLst/>
            </a:prstGeom>
            <a:ln w="1355" cap="flat">
              <a:solidFill>
                <a:srgbClr val="000000">
                  <a:alpha val="100000"/>
                </a:srgbClr>
              </a:solidFill>
              <a:prstDash val="solid"/>
              <a:miter/>
            </a:ln>
          </p:spPr>
          <p:txBody>
            <a:bodyPr/>
            <a:lstStyle/>
            <a:p/>
          </p:txBody>
        </p:sp>
        <p:sp>
          <p:nvSpPr>
            <p:cNvPr id="325" name="tx325"/>
            <p:cNvSpPr/>
            <p:nvPr/>
          </p:nvSpPr>
          <p:spPr>
            <a:xfrm>
              <a:off x="969091" y="279096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6" name="tx326"/>
            <p:cNvSpPr/>
            <p:nvPr/>
          </p:nvSpPr>
          <p:spPr>
            <a:xfrm>
              <a:off x="1378527" y="269188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7" name="tx327"/>
            <p:cNvSpPr/>
            <p:nvPr/>
          </p:nvSpPr>
          <p:spPr>
            <a:xfrm>
              <a:off x="1787962" y="2454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8" name="tx328"/>
            <p:cNvSpPr/>
            <p:nvPr/>
          </p:nvSpPr>
          <p:spPr>
            <a:xfrm>
              <a:off x="2197397" y="164729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9" name="tx329"/>
            <p:cNvSpPr/>
            <p:nvPr/>
          </p:nvSpPr>
          <p:spPr>
            <a:xfrm>
              <a:off x="2606833" y="1516348"/>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0" name="tx330"/>
            <p:cNvSpPr/>
            <p:nvPr/>
          </p:nvSpPr>
          <p:spPr>
            <a:xfrm>
              <a:off x="3016268"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1" name="tx331"/>
            <p:cNvSpPr/>
            <p:nvPr/>
          </p:nvSpPr>
          <p:spPr>
            <a:xfrm>
              <a:off x="3425704"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2" name="tx332"/>
            <p:cNvSpPr/>
            <p:nvPr/>
          </p:nvSpPr>
          <p:spPr>
            <a:xfrm>
              <a:off x="3835139"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3" name="tx333"/>
            <p:cNvSpPr/>
            <p:nvPr/>
          </p:nvSpPr>
          <p:spPr>
            <a:xfrm>
              <a:off x="4244574" y="10082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4" name="tx334"/>
            <p:cNvSpPr/>
            <p:nvPr/>
          </p:nvSpPr>
          <p:spPr>
            <a:xfrm>
              <a:off x="5882316"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547288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6291751"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9" name="tx339"/>
            <p:cNvSpPr/>
            <p:nvPr/>
          </p:nvSpPr>
          <p:spPr>
            <a:xfrm>
              <a:off x="7110622"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670118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520057"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2" name="tx342"/>
            <p:cNvSpPr/>
            <p:nvPr/>
          </p:nvSpPr>
          <p:spPr>
            <a:xfrm>
              <a:off x="792949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3" name="tx343"/>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tx344"/>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5" name="pg345"/>
            <p:cNvSpPr/>
            <p:nvPr/>
          </p:nvSpPr>
          <p:spPr>
            <a:xfrm>
              <a:off x="986811" y="34349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019333" y="34671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1396247" y="3387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1428768" y="3419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9" name="pg349"/>
            <p:cNvSpPr/>
            <p:nvPr/>
          </p:nvSpPr>
          <p:spPr>
            <a:xfrm>
              <a:off x="1805682" y="32762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1838204" y="33098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1" name="pg351"/>
            <p:cNvSpPr/>
            <p:nvPr/>
          </p:nvSpPr>
          <p:spPr>
            <a:xfrm>
              <a:off x="2215117" y="28954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247639" y="29263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3413279" y="265748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445800" y="2688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5" name="pg355"/>
            <p:cNvSpPr/>
            <p:nvPr/>
          </p:nvSpPr>
          <p:spPr>
            <a:xfrm>
              <a:off x="3852859" y="26257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3885380" y="26582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4262294" y="25940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4294816" y="2624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9" name="pg359"/>
            <p:cNvSpPr/>
            <p:nvPr/>
          </p:nvSpPr>
          <p:spPr>
            <a:xfrm>
              <a:off x="5900035"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5932557"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7128342"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7160863"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7947212"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7979734"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6" name="tx366"/>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7" name="tx367"/>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8" name="tx368"/>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9" name="tx369"/>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0" name="tx370"/>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1" name="tx371"/>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2" name="tx372"/>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73" name="tx373"/>
            <p:cNvSpPr/>
            <p:nvPr/>
          </p:nvSpPr>
          <p:spPr>
            <a:xfrm rot="-5400000">
              <a:off x="1986549"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74" name="tx374"/>
            <p:cNvSpPr/>
            <p:nvPr/>
          </p:nvSpPr>
          <p:spPr>
            <a:xfrm rot="-5400000">
              <a:off x="2439572"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5" name="tx375"/>
            <p:cNvSpPr/>
            <p:nvPr/>
          </p:nvSpPr>
          <p:spPr>
            <a:xfrm rot="-5400000">
              <a:off x="2914969"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76" name="tx376"/>
            <p:cNvSpPr/>
            <p:nvPr/>
          </p:nvSpPr>
          <p:spPr>
            <a:xfrm rot="-5400000">
              <a:off x="2964548"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77" name="tx377"/>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78" name="tx378"/>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79" name="tx379"/>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80" name="tx380"/>
            <p:cNvSpPr/>
            <p:nvPr/>
          </p:nvSpPr>
          <p:spPr>
            <a:xfrm rot="-5400000">
              <a:off x="451313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81" name="tx381"/>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82" name="tx382"/>
            <p:cNvSpPr/>
            <p:nvPr/>
          </p:nvSpPr>
          <p:spPr>
            <a:xfrm rot="-5400000">
              <a:off x="576781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83" name="tx383"/>
            <p:cNvSpPr/>
            <p:nvPr/>
          </p:nvSpPr>
          <p:spPr>
            <a:xfrm rot="-5400000">
              <a:off x="6192669"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4" name="tx384"/>
            <p:cNvSpPr/>
            <p:nvPr/>
          </p:nvSpPr>
          <p:spPr>
            <a:xfrm rot="-5400000">
              <a:off x="6282800"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5" name="tx385"/>
            <p:cNvSpPr/>
            <p:nvPr/>
          </p:nvSpPr>
          <p:spPr>
            <a:xfrm rot="-5400000">
              <a:off x="6946226"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6" name="tx386"/>
            <p:cNvSpPr/>
            <p:nvPr/>
          </p:nvSpPr>
          <p:spPr>
            <a:xfrm rot="-5400000">
              <a:off x="7374454"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7" name="tx387"/>
            <p:cNvSpPr/>
            <p:nvPr/>
          </p:nvSpPr>
          <p:spPr>
            <a:xfrm rot="-5400000">
              <a:off x="7888698"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8" name="tx388"/>
            <p:cNvSpPr/>
            <p:nvPr/>
          </p:nvSpPr>
          <p:spPr>
            <a:xfrm rot="-5400000">
              <a:off x="8204648"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89" name="tx389"/>
            <p:cNvSpPr/>
            <p:nvPr/>
          </p:nvSpPr>
          <p:spPr>
            <a:xfrm rot="-5400000">
              <a:off x="8636798"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0" name="tx390"/>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1" name="rc391"/>
            <p:cNvSpPr/>
            <p:nvPr/>
          </p:nvSpPr>
          <p:spPr>
            <a:xfrm>
              <a:off x="3680231" y="5993415"/>
              <a:ext cx="219455" cy="219455"/>
            </a:xfrm>
            <a:prstGeom prst="rect">
              <a:avLst/>
            </a:prstGeom>
            <a:solidFill>
              <a:srgbClr val="FFFFFF">
                <a:alpha val="100000"/>
              </a:srgbClr>
            </a:solidFill>
          </p:spPr>
          <p:txBody>
            <a:bodyPr/>
            <a:lstStyle/>
            <a:p/>
          </p:txBody>
        </p:sp>
        <p:sp>
          <p:nvSpPr>
            <p:cNvPr id="392" name="pg392"/>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rc397"/>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8" name="tx398"/>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9" name="tx399"/>
            <p:cNvSpPr/>
            <p:nvPr/>
          </p:nvSpPr>
          <p:spPr>
            <a:xfrm>
              <a:off x="803816" y="399414"/>
              <a:ext cx="7128219"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MENA, 2024</a:t>
              </a:r>
            </a:p>
          </p:txBody>
        </p:sp>
        <p:sp>
          <p:nvSpPr>
            <p:cNvPr id="400" name="tx40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1" name="tx401"/>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2" name="tx402"/>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2024, Djibouti se classera au cinquième rang des 20 pays où la couverture en DTC3 est la plus faible (sur la base d'un classement ex æquo).
Djibouti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6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89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9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32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4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21961"/>
              <a:ext cx="249522" cy="484723"/>
            </a:xfrm>
            <a:prstGeom prst="rect">
              <a:avLst/>
            </a:prstGeom>
            <a:solidFill>
              <a:srgbClr val="80BD41">
                <a:alpha val="100000"/>
              </a:srgbClr>
            </a:solidFill>
          </p:spPr>
          <p:txBody>
            <a:bodyPr/>
            <a:lstStyle/>
            <a:p/>
          </p:txBody>
        </p:sp>
        <p:sp>
          <p:nvSpPr>
            <p:cNvPr id="23" name="rc23"/>
            <p:cNvSpPr/>
            <p:nvPr/>
          </p:nvSpPr>
          <p:spPr>
            <a:xfrm>
              <a:off x="1296273" y="2952976"/>
              <a:ext cx="249522" cy="568985"/>
            </a:xfrm>
            <a:prstGeom prst="rect">
              <a:avLst/>
            </a:prstGeom>
            <a:solidFill>
              <a:srgbClr val="1CABE2">
                <a:alpha val="100000"/>
              </a:srgbClr>
            </a:solidFill>
          </p:spPr>
          <p:txBody>
            <a:bodyPr/>
            <a:lstStyle/>
            <a:p/>
          </p:txBody>
        </p:sp>
        <p:sp>
          <p:nvSpPr>
            <p:cNvPr id="24" name="rc24"/>
            <p:cNvSpPr/>
            <p:nvPr/>
          </p:nvSpPr>
          <p:spPr>
            <a:xfrm>
              <a:off x="1573521" y="3432821"/>
              <a:ext cx="249522" cy="573863"/>
            </a:xfrm>
            <a:prstGeom prst="rect">
              <a:avLst/>
            </a:prstGeom>
            <a:solidFill>
              <a:srgbClr val="80BD41">
                <a:alpha val="100000"/>
              </a:srgbClr>
            </a:solidFill>
          </p:spPr>
          <p:txBody>
            <a:bodyPr/>
            <a:lstStyle/>
            <a:p/>
          </p:txBody>
        </p:sp>
        <p:sp>
          <p:nvSpPr>
            <p:cNvPr id="25" name="rc25"/>
            <p:cNvSpPr/>
            <p:nvPr/>
          </p:nvSpPr>
          <p:spPr>
            <a:xfrm>
              <a:off x="1573521" y="2924149"/>
              <a:ext cx="249522" cy="508671"/>
            </a:xfrm>
            <a:prstGeom prst="rect">
              <a:avLst/>
            </a:prstGeom>
            <a:solidFill>
              <a:srgbClr val="1CABE2">
                <a:alpha val="100000"/>
              </a:srgbClr>
            </a:solidFill>
          </p:spPr>
          <p:txBody>
            <a:bodyPr/>
            <a:lstStyle/>
            <a:p/>
          </p:txBody>
        </p:sp>
        <p:sp>
          <p:nvSpPr>
            <p:cNvPr id="26" name="rc26"/>
            <p:cNvSpPr/>
            <p:nvPr/>
          </p:nvSpPr>
          <p:spPr>
            <a:xfrm>
              <a:off x="1850769" y="3319290"/>
              <a:ext cx="249522" cy="687394"/>
            </a:xfrm>
            <a:prstGeom prst="rect">
              <a:avLst/>
            </a:prstGeom>
            <a:solidFill>
              <a:srgbClr val="80BD41">
                <a:alpha val="100000"/>
              </a:srgbClr>
            </a:solidFill>
          </p:spPr>
          <p:txBody>
            <a:bodyPr/>
            <a:lstStyle/>
            <a:p/>
          </p:txBody>
        </p:sp>
        <p:sp>
          <p:nvSpPr>
            <p:cNvPr id="27" name="rc27"/>
            <p:cNvSpPr/>
            <p:nvPr/>
          </p:nvSpPr>
          <p:spPr>
            <a:xfrm>
              <a:off x="1850769" y="2897984"/>
              <a:ext cx="249522" cy="421306"/>
            </a:xfrm>
            <a:prstGeom prst="rect">
              <a:avLst/>
            </a:prstGeom>
            <a:solidFill>
              <a:srgbClr val="1CABE2">
                <a:alpha val="100000"/>
              </a:srgbClr>
            </a:solidFill>
          </p:spPr>
          <p:txBody>
            <a:bodyPr/>
            <a:lstStyle/>
            <a:p/>
          </p:txBody>
        </p:sp>
        <p:sp>
          <p:nvSpPr>
            <p:cNvPr id="28" name="rc28"/>
            <p:cNvSpPr/>
            <p:nvPr/>
          </p:nvSpPr>
          <p:spPr>
            <a:xfrm>
              <a:off x="2128016" y="3243012"/>
              <a:ext cx="249522" cy="763673"/>
            </a:xfrm>
            <a:prstGeom prst="rect">
              <a:avLst/>
            </a:prstGeom>
            <a:solidFill>
              <a:srgbClr val="80BD41">
                <a:alpha val="100000"/>
              </a:srgbClr>
            </a:solidFill>
          </p:spPr>
          <p:txBody>
            <a:bodyPr/>
            <a:lstStyle/>
            <a:p/>
          </p:txBody>
        </p:sp>
        <p:sp>
          <p:nvSpPr>
            <p:cNvPr id="29" name="rc29"/>
            <p:cNvSpPr/>
            <p:nvPr/>
          </p:nvSpPr>
          <p:spPr>
            <a:xfrm>
              <a:off x="2128016" y="2883349"/>
              <a:ext cx="249522" cy="359662"/>
            </a:xfrm>
            <a:prstGeom prst="rect">
              <a:avLst/>
            </a:prstGeom>
            <a:solidFill>
              <a:srgbClr val="1CABE2">
                <a:alpha val="100000"/>
              </a:srgbClr>
            </a:solidFill>
          </p:spPr>
          <p:txBody>
            <a:bodyPr/>
            <a:lstStyle/>
            <a:p/>
          </p:txBody>
        </p:sp>
        <p:sp>
          <p:nvSpPr>
            <p:cNvPr id="30" name="rc30"/>
            <p:cNvSpPr/>
            <p:nvPr/>
          </p:nvSpPr>
          <p:spPr>
            <a:xfrm>
              <a:off x="2405264" y="3300221"/>
              <a:ext cx="249522" cy="706464"/>
            </a:xfrm>
            <a:prstGeom prst="rect">
              <a:avLst/>
            </a:prstGeom>
            <a:solidFill>
              <a:srgbClr val="80BD41">
                <a:alpha val="100000"/>
              </a:srgbClr>
            </a:solidFill>
          </p:spPr>
          <p:txBody>
            <a:bodyPr/>
            <a:lstStyle/>
            <a:p/>
          </p:txBody>
        </p:sp>
        <p:sp>
          <p:nvSpPr>
            <p:cNvPr id="31" name="rc31"/>
            <p:cNvSpPr/>
            <p:nvPr/>
          </p:nvSpPr>
          <p:spPr>
            <a:xfrm>
              <a:off x="2405264" y="2902862"/>
              <a:ext cx="249522" cy="397358"/>
            </a:xfrm>
            <a:prstGeom prst="rect">
              <a:avLst/>
            </a:prstGeom>
            <a:solidFill>
              <a:srgbClr val="1CABE2">
                <a:alpha val="100000"/>
              </a:srgbClr>
            </a:solidFill>
          </p:spPr>
          <p:txBody>
            <a:bodyPr/>
            <a:lstStyle/>
            <a:p/>
          </p:txBody>
        </p:sp>
        <p:sp>
          <p:nvSpPr>
            <p:cNvPr id="32" name="rc32"/>
            <p:cNvSpPr/>
            <p:nvPr/>
          </p:nvSpPr>
          <p:spPr>
            <a:xfrm>
              <a:off x="2682512" y="3235916"/>
              <a:ext cx="249522" cy="770768"/>
            </a:xfrm>
            <a:prstGeom prst="rect">
              <a:avLst/>
            </a:prstGeom>
            <a:solidFill>
              <a:srgbClr val="80BD41">
                <a:alpha val="100000"/>
              </a:srgbClr>
            </a:solidFill>
          </p:spPr>
          <p:txBody>
            <a:bodyPr/>
            <a:lstStyle/>
            <a:p/>
          </p:txBody>
        </p:sp>
        <p:sp>
          <p:nvSpPr>
            <p:cNvPr id="33" name="rc33"/>
            <p:cNvSpPr/>
            <p:nvPr/>
          </p:nvSpPr>
          <p:spPr>
            <a:xfrm>
              <a:off x="2682512" y="2921045"/>
              <a:ext cx="249522" cy="314871"/>
            </a:xfrm>
            <a:prstGeom prst="rect">
              <a:avLst/>
            </a:prstGeom>
            <a:solidFill>
              <a:srgbClr val="1CABE2">
                <a:alpha val="100000"/>
              </a:srgbClr>
            </a:solidFill>
          </p:spPr>
          <p:txBody>
            <a:bodyPr/>
            <a:lstStyle/>
            <a:p/>
          </p:txBody>
        </p:sp>
        <p:sp>
          <p:nvSpPr>
            <p:cNvPr id="34" name="rc34"/>
            <p:cNvSpPr/>
            <p:nvPr/>
          </p:nvSpPr>
          <p:spPr>
            <a:xfrm>
              <a:off x="2959759" y="3239464"/>
              <a:ext cx="249522" cy="767220"/>
            </a:xfrm>
            <a:prstGeom prst="rect">
              <a:avLst/>
            </a:prstGeom>
            <a:solidFill>
              <a:srgbClr val="80BD41">
                <a:alpha val="100000"/>
              </a:srgbClr>
            </a:solidFill>
          </p:spPr>
          <p:txBody>
            <a:bodyPr/>
            <a:lstStyle/>
            <a:p/>
          </p:txBody>
        </p:sp>
        <p:sp>
          <p:nvSpPr>
            <p:cNvPr id="35" name="rc35"/>
            <p:cNvSpPr/>
            <p:nvPr/>
          </p:nvSpPr>
          <p:spPr>
            <a:xfrm>
              <a:off x="2959759" y="2941002"/>
              <a:ext cx="249522" cy="298462"/>
            </a:xfrm>
            <a:prstGeom prst="rect">
              <a:avLst/>
            </a:prstGeom>
            <a:solidFill>
              <a:srgbClr val="1CABE2">
                <a:alpha val="100000"/>
              </a:srgbClr>
            </a:solidFill>
          </p:spPr>
          <p:txBody>
            <a:bodyPr/>
            <a:lstStyle/>
            <a:p/>
          </p:txBody>
        </p:sp>
        <p:sp>
          <p:nvSpPr>
            <p:cNvPr id="36" name="rc36"/>
            <p:cNvSpPr/>
            <p:nvPr/>
          </p:nvSpPr>
          <p:spPr>
            <a:xfrm>
              <a:off x="3237007" y="3077150"/>
              <a:ext cx="249522" cy="929534"/>
            </a:xfrm>
            <a:prstGeom prst="rect">
              <a:avLst/>
            </a:prstGeom>
            <a:solidFill>
              <a:srgbClr val="80BD41">
                <a:alpha val="100000"/>
              </a:srgbClr>
            </a:solidFill>
          </p:spPr>
          <p:txBody>
            <a:bodyPr/>
            <a:lstStyle/>
            <a:p/>
          </p:txBody>
        </p:sp>
        <p:sp>
          <p:nvSpPr>
            <p:cNvPr id="37" name="rc37"/>
            <p:cNvSpPr/>
            <p:nvPr/>
          </p:nvSpPr>
          <p:spPr>
            <a:xfrm>
              <a:off x="3237007" y="2950315"/>
              <a:ext cx="249522" cy="126835"/>
            </a:xfrm>
            <a:prstGeom prst="rect">
              <a:avLst/>
            </a:prstGeom>
            <a:solidFill>
              <a:srgbClr val="1CABE2">
                <a:alpha val="100000"/>
              </a:srgbClr>
            </a:solidFill>
          </p:spPr>
          <p:txBody>
            <a:bodyPr/>
            <a:lstStyle/>
            <a:p/>
          </p:txBody>
        </p:sp>
        <p:sp>
          <p:nvSpPr>
            <p:cNvPr id="38" name="rc38"/>
            <p:cNvSpPr/>
            <p:nvPr/>
          </p:nvSpPr>
          <p:spPr>
            <a:xfrm>
              <a:off x="3514255" y="3077594"/>
              <a:ext cx="249522" cy="929091"/>
            </a:xfrm>
            <a:prstGeom prst="rect">
              <a:avLst/>
            </a:prstGeom>
            <a:solidFill>
              <a:srgbClr val="80BD41">
                <a:alpha val="100000"/>
              </a:srgbClr>
            </a:solidFill>
          </p:spPr>
          <p:txBody>
            <a:bodyPr/>
            <a:lstStyle/>
            <a:p/>
          </p:txBody>
        </p:sp>
        <p:sp>
          <p:nvSpPr>
            <p:cNvPr id="39" name="rc39"/>
            <p:cNvSpPr/>
            <p:nvPr/>
          </p:nvSpPr>
          <p:spPr>
            <a:xfrm>
              <a:off x="3514255" y="2962732"/>
              <a:ext cx="249522" cy="114861"/>
            </a:xfrm>
            <a:prstGeom prst="rect">
              <a:avLst/>
            </a:prstGeom>
            <a:solidFill>
              <a:srgbClr val="1CABE2">
                <a:alpha val="100000"/>
              </a:srgbClr>
            </a:solidFill>
          </p:spPr>
          <p:txBody>
            <a:bodyPr/>
            <a:lstStyle/>
            <a:p/>
          </p:txBody>
        </p:sp>
        <p:sp>
          <p:nvSpPr>
            <p:cNvPr id="40" name="rc40"/>
            <p:cNvSpPr/>
            <p:nvPr/>
          </p:nvSpPr>
          <p:spPr>
            <a:xfrm>
              <a:off x="3791502" y="3079367"/>
              <a:ext cx="249522" cy="927317"/>
            </a:xfrm>
            <a:prstGeom prst="rect">
              <a:avLst/>
            </a:prstGeom>
            <a:solidFill>
              <a:srgbClr val="80BD41">
                <a:alpha val="100000"/>
              </a:srgbClr>
            </a:solidFill>
          </p:spPr>
          <p:txBody>
            <a:bodyPr/>
            <a:lstStyle/>
            <a:p/>
          </p:txBody>
        </p:sp>
        <p:sp>
          <p:nvSpPr>
            <p:cNvPr id="41" name="rc41"/>
            <p:cNvSpPr/>
            <p:nvPr/>
          </p:nvSpPr>
          <p:spPr>
            <a:xfrm>
              <a:off x="3791502" y="2964950"/>
              <a:ext cx="249522" cy="114417"/>
            </a:xfrm>
            <a:prstGeom prst="rect">
              <a:avLst/>
            </a:prstGeom>
            <a:solidFill>
              <a:srgbClr val="1CABE2">
                <a:alpha val="100000"/>
              </a:srgbClr>
            </a:solidFill>
          </p:spPr>
          <p:txBody>
            <a:bodyPr/>
            <a:lstStyle/>
            <a:p/>
          </p:txBody>
        </p:sp>
        <p:sp>
          <p:nvSpPr>
            <p:cNvPr id="42" name="rc42"/>
            <p:cNvSpPr/>
            <p:nvPr/>
          </p:nvSpPr>
          <p:spPr>
            <a:xfrm>
              <a:off x="4068750" y="3091785"/>
              <a:ext cx="249522" cy="914899"/>
            </a:xfrm>
            <a:prstGeom prst="rect">
              <a:avLst/>
            </a:prstGeom>
            <a:solidFill>
              <a:srgbClr val="80BD41">
                <a:alpha val="100000"/>
              </a:srgbClr>
            </a:solidFill>
          </p:spPr>
          <p:txBody>
            <a:bodyPr/>
            <a:lstStyle/>
            <a:p/>
          </p:txBody>
        </p:sp>
        <p:sp>
          <p:nvSpPr>
            <p:cNvPr id="43" name="rc43"/>
            <p:cNvSpPr/>
            <p:nvPr/>
          </p:nvSpPr>
          <p:spPr>
            <a:xfrm>
              <a:off x="4068750" y="2967167"/>
              <a:ext cx="249522" cy="124617"/>
            </a:xfrm>
            <a:prstGeom prst="rect">
              <a:avLst/>
            </a:prstGeom>
            <a:solidFill>
              <a:srgbClr val="1CABE2">
                <a:alpha val="100000"/>
              </a:srgbClr>
            </a:solidFill>
          </p:spPr>
          <p:txBody>
            <a:bodyPr/>
            <a:lstStyle/>
            <a:p/>
          </p:txBody>
        </p:sp>
        <p:sp>
          <p:nvSpPr>
            <p:cNvPr id="44" name="rc44"/>
            <p:cNvSpPr/>
            <p:nvPr/>
          </p:nvSpPr>
          <p:spPr>
            <a:xfrm>
              <a:off x="4345998" y="3105533"/>
              <a:ext cx="249522" cy="901152"/>
            </a:xfrm>
            <a:prstGeom prst="rect">
              <a:avLst/>
            </a:prstGeom>
            <a:solidFill>
              <a:srgbClr val="80BD41">
                <a:alpha val="100000"/>
              </a:srgbClr>
            </a:solidFill>
          </p:spPr>
          <p:txBody>
            <a:bodyPr/>
            <a:lstStyle/>
            <a:p/>
          </p:txBody>
        </p:sp>
        <p:sp>
          <p:nvSpPr>
            <p:cNvPr id="45" name="rc45"/>
            <p:cNvSpPr/>
            <p:nvPr/>
          </p:nvSpPr>
          <p:spPr>
            <a:xfrm>
              <a:off x="4345998" y="2970715"/>
              <a:ext cx="249522" cy="134818"/>
            </a:xfrm>
            <a:prstGeom prst="rect">
              <a:avLst/>
            </a:prstGeom>
            <a:solidFill>
              <a:srgbClr val="1CABE2">
                <a:alpha val="100000"/>
              </a:srgbClr>
            </a:solidFill>
          </p:spPr>
          <p:txBody>
            <a:bodyPr/>
            <a:lstStyle/>
            <a:p/>
          </p:txBody>
        </p:sp>
        <p:sp>
          <p:nvSpPr>
            <p:cNvPr id="46" name="rc46"/>
            <p:cNvSpPr/>
            <p:nvPr/>
          </p:nvSpPr>
          <p:spPr>
            <a:xfrm>
              <a:off x="4623245" y="3170724"/>
              <a:ext cx="249522" cy="835960"/>
            </a:xfrm>
            <a:prstGeom prst="rect">
              <a:avLst/>
            </a:prstGeom>
            <a:solidFill>
              <a:srgbClr val="80BD41">
                <a:alpha val="100000"/>
              </a:srgbClr>
            </a:solidFill>
          </p:spPr>
          <p:txBody>
            <a:bodyPr/>
            <a:lstStyle/>
            <a:p/>
          </p:txBody>
        </p:sp>
        <p:sp>
          <p:nvSpPr>
            <p:cNvPr id="47" name="rc47"/>
            <p:cNvSpPr/>
            <p:nvPr/>
          </p:nvSpPr>
          <p:spPr>
            <a:xfrm>
              <a:off x="4623245" y="2974706"/>
              <a:ext cx="249522" cy="196018"/>
            </a:xfrm>
            <a:prstGeom prst="rect">
              <a:avLst/>
            </a:prstGeom>
            <a:solidFill>
              <a:srgbClr val="1CABE2">
                <a:alpha val="100000"/>
              </a:srgbClr>
            </a:solidFill>
          </p:spPr>
          <p:txBody>
            <a:bodyPr/>
            <a:lstStyle/>
            <a:p/>
          </p:txBody>
        </p:sp>
        <p:sp>
          <p:nvSpPr>
            <p:cNvPr id="48" name="rc48"/>
            <p:cNvSpPr/>
            <p:nvPr/>
          </p:nvSpPr>
          <p:spPr>
            <a:xfrm>
              <a:off x="4900493" y="3160081"/>
              <a:ext cx="249522" cy="846603"/>
            </a:xfrm>
            <a:prstGeom prst="rect">
              <a:avLst/>
            </a:prstGeom>
            <a:solidFill>
              <a:srgbClr val="80BD41">
                <a:alpha val="100000"/>
              </a:srgbClr>
            </a:solidFill>
          </p:spPr>
          <p:txBody>
            <a:bodyPr/>
            <a:lstStyle/>
            <a:p/>
          </p:txBody>
        </p:sp>
        <p:sp>
          <p:nvSpPr>
            <p:cNvPr id="49" name="rc49"/>
            <p:cNvSpPr/>
            <p:nvPr/>
          </p:nvSpPr>
          <p:spPr>
            <a:xfrm>
              <a:off x="4900493" y="2974263"/>
              <a:ext cx="249522" cy="185818"/>
            </a:xfrm>
            <a:prstGeom prst="rect">
              <a:avLst/>
            </a:prstGeom>
            <a:solidFill>
              <a:srgbClr val="1CABE2">
                <a:alpha val="100000"/>
              </a:srgbClr>
            </a:solidFill>
          </p:spPr>
          <p:txBody>
            <a:bodyPr/>
            <a:lstStyle/>
            <a:p/>
          </p:txBody>
        </p:sp>
        <p:sp>
          <p:nvSpPr>
            <p:cNvPr id="50" name="rc50"/>
            <p:cNvSpPr/>
            <p:nvPr/>
          </p:nvSpPr>
          <p:spPr>
            <a:xfrm>
              <a:off x="5177741" y="3202655"/>
              <a:ext cx="249522" cy="804029"/>
            </a:xfrm>
            <a:prstGeom prst="rect">
              <a:avLst/>
            </a:prstGeom>
            <a:solidFill>
              <a:srgbClr val="80BD41">
                <a:alpha val="100000"/>
              </a:srgbClr>
            </a:solidFill>
          </p:spPr>
          <p:txBody>
            <a:bodyPr/>
            <a:lstStyle/>
            <a:p/>
          </p:txBody>
        </p:sp>
        <p:sp>
          <p:nvSpPr>
            <p:cNvPr id="51" name="rc51"/>
            <p:cNvSpPr/>
            <p:nvPr/>
          </p:nvSpPr>
          <p:spPr>
            <a:xfrm>
              <a:off x="5177741" y="2976037"/>
              <a:ext cx="249522" cy="226618"/>
            </a:xfrm>
            <a:prstGeom prst="rect">
              <a:avLst/>
            </a:prstGeom>
            <a:solidFill>
              <a:srgbClr val="1CABE2">
                <a:alpha val="100000"/>
              </a:srgbClr>
            </a:solidFill>
          </p:spPr>
          <p:txBody>
            <a:bodyPr/>
            <a:lstStyle/>
            <a:p/>
          </p:txBody>
        </p:sp>
        <p:sp>
          <p:nvSpPr>
            <p:cNvPr id="52" name="rc52"/>
            <p:cNvSpPr/>
            <p:nvPr/>
          </p:nvSpPr>
          <p:spPr>
            <a:xfrm>
              <a:off x="5454988" y="3144116"/>
              <a:ext cx="249522" cy="862569"/>
            </a:xfrm>
            <a:prstGeom prst="rect">
              <a:avLst/>
            </a:prstGeom>
            <a:solidFill>
              <a:srgbClr val="80BD41">
                <a:alpha val="100000"/>
              </a:srgbClr>
            </a:solidFill>
          </p:spPr>
          <p:txBody>
            <a:bodyPr/>
            <a:lstStyle/>
            <a:p/>
          </p:txBody>
        </p:sp>
        <p:sp>
          <p:nvSpPr>
            <p:cNvPr id="53" name="rc53"/>
            <p:cNvSpPr/>
            <p:nvPr/>
          </p:nvSpPr>
          <p:spPr>
            <a:xfrm>
              <a:off x="5454988" y="2980028"/>
              <a:ext cx="249522" cy="164087"/>
            </a:xfrm>
            <a:prstGeom prst="rect">
              <a:avLst/>
            </a:prstGeom>
            <a:solidFill>
              <a:srgbClr val="1CABE2">
                <a:alpha val="100000"/>
              </a:srgbClr>
            </a:solidFill>
          </p:spPr>
          <p:txBody>
            <a:bodyPr/>
            <a:lstStyle/>
            <a:p/>
          </p:txBody>
        </p:sp>
        <p:sp>
          <p:nvSpPr>
            <p:cNvPr id="54" name="rc54"/>
            <p:cNvSpPr/>
            <p:nvPr/>
          </p:nvSpPr>
          <p:spPr>
            <a:xfrm>
              <a:off x="5732236" y="3311308"/>
              <a:ext cx="249522" cy="695377"/>
            </a:xfrm>
            <a:prstGeom prst="rect">
              <a:avLst/>
            </a:prstGeom>
            <a:solidFill>
              <a:srgbClr val="80BD41">
                <a:alpha val="100000"/>
              </a:srgbClr>
            </a:solidFill>
          </p:spPr>
          <p:txBody>
            <a:bodyPr/>
            <a:lstStyle/>
            <a:p/>
          </p:txBody>
        </p:sp>
        <p:sp>
          <p:nvSpPr>
            <p:cNvPr id="55" name="rc55"/>
            <p:cNvSpPr/>
            <p:nvPr/>
          </p:nvSpPr>
          <p:spPr>
            <a:xfrm>
              <a:off x="5732236" y="2984019"/>
              <a:ext cx="249522" cy="327288"/>
            </a:xfrm>
            <a:prstGeom prst="rect">
              <a:avLst/>
            </a:prstGeom>
            <a:solidFill>
              <a:srgbClr val="1CABE2">
                <a:alpha val="100000"/>
              </a:srgbClr>
            </a:solidFill>
          </p:spPr>
          <p:txBody>
            <a:bodyPr/>
            <a:lstStyle/>
            <a:p/>
          </p:txBody>
        </p:sp>
        <p:sp>
          <p:nvSpPr>
            <p:cNvPr id="56" name="rc56"/>
            <p:cNvSpPr/>
            <p:nvPr/>
          </p:nvSpPr>
          <p:spPr>
            <a:xfrm>
              <a:off x="6009484" y="3228377"/>
              <a:ext cx="249522" cy="778307"/>
            </a:xfrm>
            <a:prstGeom prst="rect">
              <a:avLst/>
            </a:prstGeom>
            <a:solidFill>
              <a:srgbClr val="80BD41">
                <a:alpha val="100000"/>
              </a:srgbClr>
            </a:solidFill>
          </p:spPr>
          <p:txBody>
            <a:bodyPr/>
            <a:lstStyle/>
            <a:p/>
          </p:txBody>
        </p:sp>
        <p:sp>
          <p:nvSpPr>
            <p:cNvPr id="57" name="rc57"/>
            <p:cNvSpPr/>
            <p:nvPr/>
          </p:nvSpPr>
          <p:spPr>
            <a:xfrm>
              <a:off x="6009484" y="2982689"/>
              <a:ext cx="249522" cy="245688"/>
            </a:xfrm>
            <a:prstGeom prst="rect">
              <a:avLst/>
            </a:prstGeom>
            <a:solidFill>
              <a:srgbClr val="1CABE2">
                <a:alpha val="100000"/>
              </a:srgbClr>
            </a:solidFill>
          </p:spPr>
          <p:txBody>
            <a:bodyPr/>
            <a:lstStyle/>
            <a:p/>
          </p:txBody>
        </p:sp>
        <p:sp>
          <p:nvSpPr>
            <p:cNvPr id="58" name="rc58"/>
            <p:cNvSpPr/>
            <p:nvPr/>
          </p:nvSpPr>
          <p:spPr>
            <a:xfrm>
              <a:off x="6286731" y="3146776"/>
              <a:ext cx="249522" cy="859908"/>
            </a:xfrm>
            <a:prstGeom prst="rect">
              <a:avLst/>
            </a:prstGeom>
            <a:solidFill>
              <a:srgbClr val="80BD41">
                <a:alpha val="100000"/>
              </a:srgbClr>
            </a:solidFill>
          </p:spPr>
          <p:txBody>
            <a:bodyPr/>
            <a:lstStyle/>
            <a:p/>
          </p:txBody>
        </p:sp>
        <p:sp>
          <p:nvSpPr>
            <p:cNvPr id="59" name="rc59"/>
            <p:cNvSpPr/>
            <p:nvPr/>
          </p:nvSpPr>
          <p:spPr>
            <a:xfrm>
              <a:off x="6286731" y="2983132"/>
              <a:ext cx="249522" cy="163644"/>
            </a:xfrm>
            <a:prstGeom prst="rect">
              <a:avLst/>
            </a:prstGeom>
            <a:solidFill>
              <a:srgbClr val="1CABE2">
                <a:alpha val="100000"/>
              </a:srgbClr>
            </a:solidFill>
          </p:spPr>
          <p:txBody>
            <a:bodyPr/>
            <a:lstStyle/>
            <a:p/>
          </p:txBody>
        </p:sp>
        <p:sp>
          <p:nvSpPr>
            <p:cNvPr id="60" name="rc60"/>
            <p:cNvSpPr/>
            <p:nvPr/>
          </p:nvSpPr>
          <p:spPr>
            <a:xfrm>
              <a:off x="6563979" y="3137907"/>
              <a:ext cx="249522" cy="868777"/>
            </a:xfrm>
            <a:prstGeom prst="rect">
              <a:avLst/>
            </a:prstGeom>
            <a:solidFill>
              <a:srgbClr val="80BD41">
                <a:alpha val="100000"/>
              </a:srgbClr>
            </a:solidFill>
          </p:spPr>
          <p:txBody>
            <a:bodyPr/>
            <a:lstStyle/>
            <a:p/>
          </p:txBody>
        </p:sp>
        <p:sp>
          <p:nvSpPr>
            <p:cNvPr id="61" name="rc61"/>
            <p:cNvSpPr/>
            <p:nvPr/>
          </p:nvSpPr>
          <p:spPr>
            <a:xfrm>
              <a:off x="6563979" y="2984463"/>
              <a:ext cx="249522" cy="153444"/>
            </a:xfrm>
            <a:prstGeom prst="rect">
              <a:avLst/>
            </a:prstGeom>
            <a:solidFill>
              <a:srgbClr val="1CABE2">
                <a:alpha val="100000"/>
              </a:srgbClr>
            </a:solidFill>
          </p:spPr>
          <p:txBody>
            <a:bodyPr/>
            <a:lstStyle/>
            <a:p/>
          </p:txBody>
        </p:sp>
        <p:sp>
          <p:nvSpPr>
            <p:cNvPr id="62" name="rc62"/>
            <p:cNvSpPr/>
            <p:nvPr/>
          </p:nvSpPr>
          <p:spPr>
            <a:xfrm>
              <a:off x="6841227" y="3290908"/>
              <a:ext cx="249522" cy="715777"/>
            </a:xfrm>
            <a:prstGeom prst="rect">
              <a:avLst/>
            </a:prstGeom>
            <a:solidFill>
              <a:srgbClr val="80BD41">
                <a:alpha val="100000"/>
              </a:srgbClr>
            </a:solidFill>
          </p:spPr>
          <p:txBody>
            <a:bodyPr/>
            <a:lstStyle/>
            <a:p/>
          </p:txBody>
        </p:sp>
        <p:sp>
          <p:nvSpPr>
            <p:cNvPr id="63" name="rc63"/>
            <p:cNvSpPr/>
            <p:nvPr/>
          </p:nvSpPr>
          <p:spPr>
            <a:xfrm>
              <a:off x="6841227" y="2984019"/>
              <a:ext cx="249522" cy="306888"/>
            </a:xfrm>
            <a:prstGeom prst="rect">
              <a:avLst/>
            </a:prstGeom>
            <a:solidFill>
              <a:srgbClr val="1CABE2">
                <a:alpha val="100000"/>
              </a:srgbClr>
            </a:solidFill>
          </p:spPr>
          <p:txBody>
            <a:bodyPr/>
            <a:lstStyle/>
            <a:p/>
          </p:txBody>
        </p:sp>
        <p:sp>
          <p:nvSpPr>
            <p:cNvPr id="64" name="rc64"/>
            <p:cNvSpPr/>
            <p:nvPr/>
          </p:nvSpPr>
          <p:spPr>
            <a:xfrm>
              <a:off x="7118474" y="3401778"/>
              <a:ext cx="249522" cy="604907"/>
            </a:xfrm>
            <a:prstGeom prst="rect">
              <a:avLst/>
            </a:prstGeom>
            <a:solidFill>
              <a:srgbClr val="80BD41">
                <a:alpha val="100000"/>
              </a:srgbClr>
            </a:solidFill>
          </p:spPr>
          <p:txBody>
            <a:bodyPr/>
            <a:lstStyle/>
            <a:p/>
          </p:txBody>
        </p:sp>
        <p:sp>
          <p:nvSpPr>
            <p:cNvPr id="65" name="rc65"/>
            <p:cNvSpPr/>
            <p:nvPr/>
          </p:nvSpPr>
          <p:spPr>
            <a:xfrm>
              <a:off x="7118474" y="2981358"/>
              <a:ext cx="249522" cy="420419"/>
            </a:xfrm>
            <a:prstGeom prst="rect">
              <a:avLst/>
            </a:prstGeom>
            <a:solidFill>
              <a:srgbClr val="1CABE2">
                <a:alpha val="100000"/>
              </a:srgbClr>
            </a:solidFill>
          </p:spPr>
          <p:txBody>
            <a:bodyPr/>
            <a:lstStyle/>
            <a:p/>
          </p:txBody>
        </p:sp>
        <p:sp>
          <p:nvSpPr>
            <p:cNvPr id="66" name="rc66"/>
            <p:cNvSpPr/>
            <p:nvPr/>
          </p:nvSpPr>
          <p:spPr>
            <a:xfrm>
              <a:off x="7395722" y="3400891"/>
              <a:ext cx="249522" cy="605794"/>
            </a:xfrm>
            <a:prstGeom prst="rect">
              <a:avLst/>
            </a:prstGeom>
            <a:solidFill>
              <a:srgbClr val="80BD41">
                <a:alpha val="100000"/>
              </a:srgbClr>
            </a:solidFill>
          </p:spPr>
          <p:txBody>
            <a:bodyPr/>
            <a:lstStyle/>
            <a:p/>
          </p:txBody>
        </p:sp>
        <p:sp>
          <p:nvSpPr>
            <p:cNvPr id="67" name="rc67"/>
            <p:cNvSpPr/>
            <p:nvPr/>
          </p:nvSpPr>
          <p:spPr>
            <a:xfrm>
              <a:off x="7395722" y="2980028"/>
              <a:ext cx="249522" cy="420862"/>
            </a:xfrm>
            <a:prstGeom prst="rect">
              <a:avLst/>
            </a:prstGeom>
            <a:solidFill>
              <a:srgbClr val="1CABE2">
                <a:alpha val="100000"/>
              </a:srgbClr>
            </a:solidFill>
          </p:spPr>
          <p:txBody>
            <a:bodyPr/>
            <a:lstStyle/>
            <a:p/>
          </p:txBody>
        </p:sp>
        <p:sp>
          <p:nvSpPr>
            <p:cNvPr id="68" name="rc68"/>
            <p:cNvSpPr/>
            <p:nvPr/>
          </p:nvSpPr>
          <p:spPr>
            <a:xfrm>
              <a:off x="7672970" y="3265629"/>
              <a:ext cx="249522" cy="741055"/>
            </a:xfrm>
            <a:prstGeom prst="rect">
              <a:avLst/>
            </a:prstGeom>
            <a:solidFill>
              <a:srgbClr val="80BD41">
                <a:alpha val="100000"/>
              </a:srgbClr>
            </a:solidFill>
          </p:spPr>
          <p:txBody>
            <a:bodyPr/>
            <a:lstStyle/>
            <a:p/>
          </p:txBody>
        </p:sp>
        <p:sp>
          <p:nvSpPr>
            <p:cNvPr id="69" name="rc69"/>
            <p:cNvSpPr/>
            <p:nvPr/>
          </p:nvSpPr>
          <p:spPr>
            <a:xfrm>
              <a:off x="7672970" y="2977367"/>
              <a:ext cx="249522" cy="288262"/>
            </a:xfrm>
            <a:prstGeom prst="rect">
              <a:avLst/>
            </a:prstGeom>
            <a:solidFill>
              <a:srgbClr val="1CABE2">
                <a:alpha val="100000"/>
              </a:srgbClr>
            </a:solidFill>
          </p:spPr>
          <p:txBody>
            <a:bodyPr/>
            <a:lstStyle/>
            <a:p/>
          </p:txBody>
        </p:sp>
        <p:sp>
          <p:nvSpPr>
            <p:cNvPr id="70" name="rc70"/>
            <p:cNvSpPr/>
            <p:nvPr/>
          </p:nvSpPr>
          <p:spPr>
            <a:xfrm>
              <a:off x="7950217" y="3196890"/>
              <a:ext cx="249522" cy="809795"/>
            </a:xfrm>
            <a:prstGeom prst="rect">
              <a:avLst/>
            </a:prstGeom>
            <a:solidFill>
              <a:srgbClr val="80BD41">
                <a:alpha val="100000"/>
              </a:srgbClr>
            </a:solidFill>
          </p:spPr>
          <p:txBody>
            <a:bodyPr/>
            <a:lstStyle/>
            <a:p/>
          </p:txBody>
        </p:sp>
        <p:sp>
          <p:nvSpPr>
            <p:cNvPr id="71" name="rc71"/>
            <p:cNvSpPr/>
            <p:nvPr/>
          </p:nvSpPr>
          <p:spPr>
            <a:xfrm>
              <a:off x="7950217" y="2954749"/>
              <a:ext cx="249522" cy="242140"/>
            </a:xfrm>
            <a:prstGeom prst="rect">
              <a:avLst/>
            </a:prstGeom>
            <a:solidFill>
              <a:srgbClr val="1CABE2">
                <a:alpha val="100000"/>
              </a:srgbClr>
            </a:solidFill>
          </p:spPr>
          <p:txBody>
            <a:bodyPr/>
            <a:lstStyle/>
            <a:p/>
          </p:txBody>
        </p:sp>
        <p:sp>
          <p:nvSpPr>
            <p:cNvPr id="72" name="pl72"/>
            <p:cNvSpPr/>
            <p:nvPr/>
          </p:nvSpPr>
          <p:spPr>
            <a:xfrm>
              <a:off x="1421035" y="1507559"/>
              <a:ext cx="6653943" cy="1207442"/>
            </a:xfrm>
            <a:custGeom>
              <a:avLst/>
              <a:pathLst>
                <a:path w="6653943" h="1207442">
                  <a:moveTo>
                    <a:pt x="0" y="1207442"/>
                  </a:moveTo>
                  <a:lnTo>
                    <a:pt x="277247" y="1010882"/>
                  </a:lnTo>
                  <a:lnTo>
                    <a:pt x="554495" y="758161"/>
                  </a:lnTo>
                  <a:lnTo>
                    <a:pt x="831742" y="589681"/>
                  </a:lnTo>
                  <a:lnTo>
                    <a:pt x="1108990" y="702001"/>
                  </a:lnTo>
                  <a:lnTo>
                    <a:pt x="1386238" y="505441"/>
                  </a:lnTo>
                  <a:lnTo>
                    <a:pt x="1663485" y="477361"/>
                  </a:lnTo>
                  <a:lnTo>
                    <a:pt x="1940733" y="28080"/>
                  </a:lnTo>
                  <a:lnTo>
                    <a:pt x="2217981" y="0"/>
                  </a:lnTo>
                  <a:lnTo>
                    <a:pt x="2495228" y="0"/>
                  </a:lnTo>
                  <a:lnTo>
                    <a:pt x="2772476" y="28080"/>
                  </a:lnTo>
                  <a:lnTo>
                    <a:pt x="3049724" y="56160"/>
                  </a:lnTo>
                  <a:lnTo>
                    <a:pt x="3326971" y="224640"/>
                  </a:lnTo>
                  <a:lnTo>
                    <a:pt x="3604219" y="196560"/>
                  </a:lnTo>
                  <a:lnTo>
                    <a:pt x="3881467" y="308880"/>
                  </a:lnTo>
                  <a:lnTo>
                    <a:pt x="4158714" y="140400"/>
                  </a:lnTo>
                  <a:lnTo>
                    <a:pt x="4435962" y="589681"/>
                  </a:lnTo>
                  <a:lnTo>
                    <a:pt x="4713210" y="365040"/>
                  </a:lnTo>
                  <a:lnTo>
                    <a:pt x="4990457" y="140400"/>
                  </a:lnTo>
                  <a:lnTo>
                    <a:pt x="5267705" y="112320"/>
                  </a:lnTo>
                  <a:lnTo>
                    <a:pt x="5544953" y="533521"/>
                  </a:lnTo>
                  <a:lnTo>
                    <a:pt x="5822200" y="842401"/>
                  </a:lnTo>
                  <a:lnTo>
                    <a:pt x="6099448" y="842401"/>
                  </a:lnTo>
                  <a:lnTo>
                    <a:pt x="6376696" y="477361"/>
                  </a:lnTo>
                  <a:lnTo>
                    <a:pt x="6653943" y="3369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4" name="tx74"/>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801468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1329607" y="28170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785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30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844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84849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848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845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843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841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18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29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4" name="tx104"/>
            <p:cNvSpPr/>
            <p:nvPr/>
          </p:nvSpPr>
          <p:spPr>
            <a:xfrm>
              <a:off x="1329607" y="3202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5" name="tx105"/>
            <p:cNvSpPr/>
            <p:nvPr/>
          </p:nvSpPr>
          <p:spPr>
            <a:xfrm>
              <a:off x="2715845" y="35873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06" name="tx106"/>
            <p:cNvSpPr/>
            <p:nvPr/>
          </p:nvSpPr>
          <p:spPr>
            <a:xfrm>
              <a:off x="2741971" y="30445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7" name="tx107"/>
            <p:cNvSpPr/>
            <p:nvPr/>
          </p:nvSpPr>
          <p:spPr>
            <a:xfrm>
              <a:off x="4102084" y="3514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8" name="tx108"/>
            <p:cNvSpPr/>
            <p:nvPr/>
          </p:nvSpPr>
          <p:spPr>
            <a:xfrm>
              <a:off x="4128209" y="2994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5488322" y="3540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0" name="tx110"/>
            <p:cNvSpPr/>
            <p:nvPr/>
          </p:nvSpPr>
          <p:spPr>
            <a:xfrm>
              <a:off x="5514447" y="30269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1" name="tx111"/>
            <p:cNvSpPr/>
            <p:nvPr/>
          </p:nvSpPr>
          <p:spPr>
            <a:xfrm>
              <a:off x="6597312" y="3537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2" name="tx112"/>
            <p:cNvSpPr/>
            <p:nvPr/>
          </p:nvSpPr>
          <p:spPr>
            <a:xfrm>
              <a:off x="6623438" y="30260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3" name="tx113"/>
            <p:cNvSpPr/>
            <p:nvPr/>
          </p:nvSpPr>
          <p:spPr>
            <a:xfrm>
              <a:off x="6874560" y="3613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6900686" y="31024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5" name="tx115"/>
            <p:cNvSpPr/>
            <p:nvPr/>
          </p:nvSpPr>
          <p:spPr>
            <a:xfrm>
              <a:off x="7151808" y="36691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6" name="tx116"/>
            <p:cNvSpPr/>
            <p:nvPr/>
          </p:nvSpPr>
          <p:spPr>
            <a:xfrm>
              <a:off x="7177933" y="31565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7" name="tx117"/>
            <p:cNvSpPr/>
            <p:nvPr/>
          </p:nvSpPr>
          <p:spPr>
            <a:xfrm>
              <a:off x="7429055" y="36686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8" name="tx118"/>
            <p:cNvSpPr/>
            <p:nvPr/>
          </p:nvSpPr>
          <p:spPr>
            <a:xfrm>
              <a:off x="7455181" y="3155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9" name="tx119"/>
            <p:cNvSpPr/>
            <p:nvPr/>
          </p:nvSpPr>
          <p:spPr>
            <a:xfrm>
              <a:off x="7706303" y="3601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0" name="tx120"/>
            <p:cNvSpPr/>
            <p:nvPr/>
          </p:nvSpPr>
          <p:spPr>
            <a:xfrm>
              <a:off x="7732429" y="3086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1" name="tx121"/>
            <p:cNvSpPr/>
            <p:nvPr/>
          </p:nvSpPr>
          <p:spPr>
            <a:xfrm>
              <a:off x="7983551" y="3566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2" name="tx122"/>
            <p:cNvSpPr/>
            <p:nvPr/>
          </p:nvSpPr>
          <p:spPr>
            <a:xfrm>
              <a:off x="8009676" y="30419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676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180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2936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6" name="rc146"/>
            <p:cNvSpPr/>
            <p:nvPr/>
          </p:nvSpPr>
          <p:spPr>
            <a:xfrm>
              <a:off x="4530442" y="4909475"/>
              <a:ext cx="201456" cy="201456"/>
            </a:xfrm>
            <a:prstGeom prst="rect">
              <a:avLst/>
            </a:prstGeom>
            <a:solidFill>
              <a:srgbClr val="1CABE2">
                <a:alpha val="100000"/>
              </a:srgbClr>
            </a:solidFill>
          </p:spPr>
          <p:txBody>
            <a:bodyPr/>
            <a:lstStyle/>
            <a:p/>
          </p:txBody>
        </p:sp>
        <p:sp>
          <p:nvSpPr>
            <p:cNvPr id="147" name="rc147"/>
            <p:cNvSpPr/>
            <p:nvPr/>
          </p:nvSpPr>
          <p:spPr>
            <a:xfrm>
              <a:off x="5751014" y="4909475"/>
              <a:ext cx="201456" cy="201456"/>
            </a:xfrm>
            <a:prstGeom prst="rect">
              <a:avLst/>
            </a:prstGeom>
            <a:solidFill>
              <a:srgbClr val="80BD41">
                <a:alpha val="100000"/>
              </a:srgbClr>
            </a:solidFill>
          </p:spPr>
          <p:txBody>
            <a:bodyPr/>
            <a:lstStyle/>
            <a:p/>
          </p:txBody>
        </p:sp>
        <p:sp>
          <p:nvSpPr>
            <p:cNvPr id="148" name="tx148"/>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429973" cy="162162"/>
            </a:xfrm>
            <a:prstGeom prst="rect">
              <a:avLst/>
            </a:prstGeom>
            <a:solidFill>
              <a:srgbClr val="80BD41">
                <a:alpha val="100000"/>
              </a:srgbClr>
            </a:solidFill>
          </p:spPr>
          <p:txBody>
            <a:bodyPr/>
            <a:lstStyle/>
            <a:p/>
          </p:txBody>
        </p:sp>
        <p:sp>
          <p:nvSpPr>
            <p:cNvPr id="167" name="rc167"/>
            <p:cNvSpPr/>
            <p:nvPr/>
          </p:nvSpPr>
          <p:spPr>
            <a:xfrm>
              <a:off x="6726247" y="5774644"/>
              <a:ext cx="959045" cy="162162"/>
            </a:xfrm>
            <a:prstGeom prst="rect">
              <a:avLst/>
            </a:prstGeom>
            <a:solidFill>
              <a:srgbClr val="1CABE2">
                <a:alpha val="100000"/>
              </a:srgbClr>
            </a:solidFill>
          </p:spPr>
          <p:txBody>
            <a:bodyPr/>
            <a:lstStyle/>
            <a:p/>
          </p:txBody>
        </p:sp>
        <p:sp>
          <p:nvSpPr>
            <p:cNvPr id="168" name="rc168"/>
            <p:cNvSpPr/>
            <p:nvPr/>
          </p:nvSpPr>
          <p:spPr>
            <a:xfrm>
              <a:off x="1296273" y="5571941"/>
              <a:ext cx="4631692" cy="162162"/>
            </a:xfrm>
            <a:prstGeom prst="rect">
              <a:avLst/>
            </a:prstGeom>
            <a:solidFill>
              <a:srgbClr val="80BD41">
                <a:alpha val="100000"/>
              </a:srgbClr>
            </a:solidFill>
          </p:spPr>
          <p:txBody>
            <a:bodyPr/>
            <a:lstStyle/>
            <a:p/>
          </p:txBody>
        </p:sp>
        <p:sp>
          <p:nvSpPr>
            <p:cNvPr id="169" name="rc169"/>
            <p:cNvSpPr/>
            <p:nvPr/>
          </p:nvSpPr>
          <p:spPr>
            <a:xfrm>
              <a:off x="5927966" y="5571941"/>
              <a:ext cx="1801675" cy="162162"/>
            </a:xfrm>
            <a:prstGeom prst="rect">
              <a:avLst/>
            </a:prstGeom>
            <a:solidFill>
              <a:srgbClr val="1CABE2">
                <a:alpha val="100000"/>
              </a:srgbClr>
            </a:solidFill>
          </p:spPr>
          <p:txBody>
            <a:bodyPr/>
            <a:lstStyle/>
            <a:p/>
          </p:txBody>
        </p:sp>
        <p:sp>
          <p:nvSpPr>
            <p:cNvPr id="170" name="rc170"/>
            <p:cNvSpPr/>
            <p:nvPr/>
          </p:nvSpPr>
          <p:spPr>
            <a:xfrm>
              <a:off x="1296273" y="5369238"/>
              <a:ext cx="5061322" cy="162162"/>
            </a:xfrm>
            <a:prstGeom prst="rect">
              <a:avLst/>
            </a:prstGeom>
            <a:solidFill>
              <a:srgbClr val="80BD41">
                <a:alpha val="100000"/>
              </a:srgbClr>
            </a:solidFill>
          </p:spPr>
          <p:txBody>
            <a:bodyPr/>
            <a:lstStyle/>
            <a:p/>
          </p:txBody>
        </p:sp>
        <p:sp>
          <p:nvSpPr>
            <p:cNvPr id="171" name="rc171"/>
            <p:cNvSpPr/>
            <p:nvPr/>
          </p:nvSpPr>
          <p:spPr>
            <a:xfrm>
              <a:off x="6357596" y="5369238"/>
              <a:ext cx="1513407" cy="162162"/>
            </a:xfrm>
            <a:prstGeom prst="rect">
              <a:avLst/>
            </a:prstGeom>
            <a:solidFill>
              <a:srgbClr val="1CABE2">
                <a:alpha val="100000"/>
              </a:srgbClr>
            </a:solidFill>
          </p:spPr>
          <p:txBody>
            <a:bodyPr/>
            <a:lstStyle/>
            <a:p/>
          </p:txBody>
        </p:sp>
        <p:sp>
          <p:nvSpPr>
            <p:cNvPr id="172" name="tx172"/>
            <p:cNvSpPr/>
            <p:nvPr/>
          </p:nvSpPr>
          <p:spPr>
            <a:xfrm>
              <a:off x="7940434" y="581253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90576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6" name="tx176"/>
            <p:cNvSpPr/>
            <p:nvPr/>
          </p:nvSpPr>
          <p:spPr>
            <a:xfrm>
              <a:off x="7130421"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7" name="tx177"/>
            <p:cNvSpPr/>
            <p:nvPr/>
          </p:nvSpPr>
          <p:spPr>
            <a:xfrm>
              <a:off x="35066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78" name="tx178"/>
            <p:cNvSpPr/>
            <p:nvPr/>
          </p:nvSpPr>
          <p:spPr>
            <a:xfrm>
              <a:off x="6753455"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79" name="tx179"/>
            <p:cNvSpPr/>
            <p:nvPr/>
          </p:nvSpPr>
          <p:spPr>
            <a:xfrm>
              <a:off x="372144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80" name="tx180"/>
            <p:cNvSpPr/>
            <p:nvPr/>
          </p:nvSpPr>
          <p:spPr>
            <a:xfrm>
              <a:off x="7038951" y="541125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2" name="tx192"/>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(77 %) était plus faible qu'en 2019 (85 %).
Le nombre d'enfants vaccinés avec le DTP3 a diminué de 7% par rapport à 2019.
Le nombre de nourrissons survivants a augmenté d'environ 3 %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54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3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07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4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19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99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34467"/>
              <a:ext cx="249522" cy="1072217"/>
            </a:xfrm>
            <a:prstGeom prst="rect">
              <a:avLst/>
            </a:prstGeom>
            <a:solidFill>
              <a:srgbClr val="E2231A">
                <a:alpha val="100000"/>
              </a:srgbClr>
            </a:solidFill>
          </p:spPr>
          <p:txBody>
            <a:bodyPr/>
            <a:lstStyle/>
            <a:p/>
          </p:txBody>
        </p:sp>
        <p:sp>
          <p:nvSpPr>
            <p:cNvPr id="23" name="rc23"/>
            <p:cNvSpPr/>
            <p:nvPr/>
          </p:nvSpPr>
          <p:spPr>
            <a:xfrm>
              <a:off x="1573521" y="2883482"/>
              <a:ext cx="249522" cy="1123202"/>
            </a:xfrm>
            <a:prstGeom prst="rect">
              <a:avLst/>
            </a:prstGeom>
            <a:solidFill>
              <a:srgbClr val="E2231A">
                <a:alpha val="100000"/>
              </a:srgbClr>
            </a:solidFill>
          </p:spPr>
          <p:txBody>
            <a:bodyPr/>
            <a:lstStyle/>
            <a:p/>
          </p:txBody>
        </p:sp>
        <p:sp>
          <p:nvSpPr>
            <p:cNvPr id="24" name="rc24"/>
            <p:cNvSpPr/>
            <p:nvPr/>
          </p:nvSpPr>
          <p:spPr>
            <a:xfrm>
              <a:off x="1850769" y="3149596"/>
              <a:ext cx="249522" cy="857088"/>
            </a:xfrm>
            <a:prstGeom prst="rect">
              <a:avLst/>
            </a:prstGeom>
            <a:solidFill>
              <a:srgbClr val="E2231A">
                <a:alpha val="100000"/>
              </a:srgbClr>
            </a:solidFill>
          </p:spPr>
          <p:txBody>
            <a:bodyPr/>
            <a:lstStyle/>
            <a:p/>
          </p:txBody>
        </p:sp>
        <p:sp>
          <p:nvSpPr>
            <p:cNvPr id="25" name="rc25"/>
            <p:cNvSpPr/>
            <p:nvPr/>
          </p:nvSpPr>
          <p:spPr>
            <a:xfrm>
              <a:off x="2128016" y="3229638"/>
              <a:ext cx="249522" cy="777046"/>
            </a:xfrm>
            <a:prstGeom prst="rect">
              <a:avLst/>
            </a:prstGeom>
            <a:solidFill>
              <a:srgbClr val="E2231A">
                <a:alpha val="100000"/>
              </a:srgbClr>
            </a:solidFill>
          </p:spPr>
          <p:txBody>
            <a:bodyPr/>
            <a:lstStyle/>
            <a:p/>
          </p:txBody>
        </p:sp>
        <p:sp>
          <p:nvSpPr>
            <p:cNvPr id="26" name="rc26"/>
            <p:cNvSpPr/>
            <p:nvPr/>
          </p:nvSpPr>
          <p:spPr>
            <a:xfrm>
              <a:off x="2405264" y="3108538"/>
              <a:ext cx="249522" cy="898146"/>
            </a:xfrm>
            <a:prstGeom prst="rect">
              <a:avLst/>
            </a:prstGeom>
            <a:solidFill>
              <a:srgbClr val="E2231A">
                <a:alpha val="100000"/>
              </a:srgbClr>
            </a:solidFill>
          </p:spPr>
          <p:txBody>
            <a:bodyPr/>
            <a:lstStyle/>
            <a:p/>
          </p:txBody>
        </p:sp>
        <p:sp>
          <p:nvSpPr>
            <p:cNvPr id="27" name="rc27"/>
            <p:cNvSpPr/>
            <p:nvPr/>
          </p:nvSpPr>
          <p:spPr>
            <a:xfrm>
              <a:off x="2682512" y="3233428"/>
              <a:ext cx="249522" cy="773256"/>
            </a:xfrm>
            <a:prstGeom prst="rect">
              <a:avLst/>
            </a:prstGeom>
            <a:solidFill>
              <a:srgbClr val="E2231A">
                <a:alpha val="100000"/>
              </a:srgbClr>
            </a:solidFill>
          </p:spPr>
          <p:txBody>
            <a:bodyPr/>
            <a:lstStyle/>
            <a:p/>
          </p:txBody>
        </p:sp>
        <p:sp>
          <p:nvSpPr>
            <p:cNvPr id="28" name="rc28"/>
            <p:cNvSpPr/>
            <p:nvPr/>
          </p:nvSpPr>
          <p:spPr>
            <a:xfrm>
              <a:off x="2959759" y="3291181"/>
              <a:ext cx="249522" cy="715503"/>
            </a:xfrm>
            <a:prstGeom prst="rect">
              <a:avLst/>
            </a:prstGeom>
            <a:solidFill>
              <a:srgbClr val="E2231A">
                <a:alpha val="100000"/>
              </a:srgbClr>
            </a:solidFill>
          </p:spPr>
          <p:txBody>
            <a:bodyPr/>
            <a:lstStyle/>
            <a:p/>
          </p:txBody>
        </p:sp>
        <p:sp>
          <p:nvSpPr>
            <p:cNvPr id="29" name="rc29"/>
            <p:cNvSpPr/>
            <p:nvPr/>
          </p:nvSpPr>
          <p:spPr>
            <a:xfrm>
              <a:off x="3237007" y="3447926"/>
              <a:ext cx="249522" cy="558758"/>
            </a:xfrm>
            <a:prstGeom prst="rect">
              <a:avLst/>
            </a:prstGeom>
            <a:solidFill>
              <a:srgbClr val="E2231A">
                <a:alpha val="100000"/>
              </a:srgbClr>
            </a:solidFill>
          </p:spPr>
          <p:txBody>
            <a:bodyPr/>
            <a:lstStyle/>
            <a:p/>
          </p:txBody>
        </p:sp>
        <p:sp>
          <p:nvSpPr>
            <p:cNvPr id="30" name="rc30"/>
            <p:cNvSpPr/>
            <p:nvPr/>
          </p:nvSpPr>
          <p:spPr>
            <a:xfrm>
              <a:off x="3514255" y="3433127"/>
              <a:ext cx="249522" cy="573557"/>
            </a:xfrm>
            <a:prstGeom prst="rect">
              <a:avLst/>
            </a:prstGeom>
            <a:solidFill>
              <a:srgbClr val="E2231A">
                <a:alpha val="100000"/>
              </a:srgbClr>
            </a:solidFill>
          </p:spPr>
          <p:txBody>
            <a:bodyPr/>
            <a:lstStyle/>
            <a:p/>
          </p:txBody>
        </p:sp>
        <p:sp>
          <p:nvSpPr>
            <p:cNvPr id="31" name="rc31"/>
            <p:cNvSpPr/>
            <p:nvPr/>
          </p:nvSpPr>
          <p:spPr>
            <a:xfrm>
              <a:off x="3791502" y="3667477"/>
              <a:ext cx="249522" cy="339207"/>
            </a:xfrm>
            <a:prstGeom prst="rect">
              <a:avLst/>
            </a:prstGeom>
            <a:solidFill>
              <a:srgbClr val="E2231A">
                <a:alpha val="100000"/>
              </a:srgbClr>
            </a:solidFill>
          </p:spPr>
          <p:txBody>
            <a:bodyPr/>
            <a:lstStyle/>
            <a:p/>
          </p:txBody>
        </p:sp>
        <p:sp>
          <p:nvSpPr>
            <p:cNvPr id="32" name="rc32"/>
            <p:cNvSpPr/>
            <p:nvPr/>
          </p:nvSpPr>
          <p:spPr>
            <a:xfrm>
              <a:off x="4068750" y="3689315"/>
              <a:ext cx="249522" cy="317369"/>
            </a:xfrm>
            <a:prstGeom prst="rect">
              <a:avLst/>
            </a:prstGeom>
            <a:solidFill>
              <a:srgbClr val="E2231A">
                <a:alpha val="100000"/>
              </a:srgbClr>
            </a:solidFill>
          </p:spPr>
          <p:txBody>
            <a:bodyPr/>
            <a:lstStyle/>
            <a:p/>
          </p:txBody>
        </p:sp>
        <p:sp>
          <p:nvSpPr>
            <p:cNvPr id="33" name="rc33"/>
            <p:cNvSpPr/>
            <p:nvPr/>
          </p:nvSpPr>
          <p:spPr>
            <a:xfrm>
              <a:off x="4345998" y="3669462"/>
              <a:ext cx="249522" cy="337222"/>
            </a:xfrm>
            <a:prstGeom prst="rect">
              <a:avLst/>
            </a:prstGeom>
            <a:solidFill>
              <a:srgbClr val="E2231A">
                <a:alpha val="100000"/>
              </a:srgbClr>
            </a:solidFill>
          </p:spPr>
          <p:txBody>
            <a:bodyPr/>
            <a:lstStyle/>
            <a:p/>
          </p:txBody>
        </p:sp>
        <p:sp>
          <p:nvSpPr>
            <p:cNvPr id="34" name="rc34"/>
            <p:cNvSpPr/>
            <p:nvPr/>
          </p:nvSpPr>
          <p:spPr>
            <a:xfrm>
              <a:off x="4623245" y="3649700"/>
              <a:ext cx="249522" cy="356984"/>
            </a:xfrm>
            <a:prstGeom prst="rect">
              <a:avLst/>
            </a:prstGeom>
            <a:solidFill>
              <a:srgbClr val="E2231A">
                <a:alpha val="100000"/>
              </a:srgbClr>
            </a:solidFill>
          </p:spPr>
          <p:txBody>
            <a:bodyPr/>
            <a:lstStyle/>
            <a:p/>
          </p:txBody>
        </p:sp>
        <p:sp>
          <p:nvSpPr>
            <p:cNvPr id="35" name="rc35"/>
            <p:cNvSpPr/>
            <p:nvPr/>
          </p:nvSpPr>
          <p:spPr>
            <a:xfrm>
              <a:off x="4900493" y="3586533"/>
              <a:ext cx="249522" cy="420151"/>
            </a:xfrm>
            <a:prstGeom prst="rect">
              <a:avLst/>
            </a:prstGeom>
            <a:solidFill>
              <a:srgbClr val="E2231A">
                <a:alpha val="100000"/>
              </a:srgbClr>
            </a:solidFill>
          </p:spPr>
          <p:txBody>
            <a:bodyPr/>
            <a:lstStyle/>
            <a:p/>
          </p:txBody>
        </p:sp>
        <p:sp>
          <p:nvSpPr>
            <p:cNvPr id="36" name="rc36"/>
            <p:cNvSpPr/>
            <p:nvPr/>
          </p:nvSpPr>
          <p:spPr>
            <a:xfrm>
              <a:off x="5177741" y="3398385"/>
              <a:ext cx="249522" cy="608299"/>
            </a:xfrm>
            <a:prstGeom prst="rect">
              <a:avLst/>
            </a:prstGeom>
            <a:solidFill>
              <a:srgbClr val="E2231A">
                <a:alpha val="100000"/>
              </a:srgbClr>
            </a:solidFill>
          </p:spPr>
          <p:txBody>
            <a:bodyPr/>
            <a:lstStyle/>
            <a:p/>
          </p:txBody>
        </p:sp>
        <p:sp>
          <p:nvSpPr>
            <p:cNvPr id="37" name="rc37"/>
            <p:cNvSpPr/>
            <p:nvPr/>
          </p:nvSpPr>
          <p:spPr>
            <a:xfrm>
              <a:off x="5454988" y="3463447"/>
              <a:ext cx="249522" cy="543237"/>
            </a:xfrm>
            <a:prstGeom prst="rect">
              <a:avLst/>
            </a:prstGeom>
            <a:solidFill>
              <a:srgbClr val="E2231A">
                <a:alpha val="100000"/>
              </a:srgbClr>
            </a:solidFill>
          </p:spPr>
          <p:txBody>
            <a:bodyPr/>
            <a:lstStyle/>
            <a:p/>
          </p:txBody>
        </p:sp>
        <p:sp>
          <p:nvSpPr>
            <p:cNvPr id="38" name="rc38"/>
            <p:cNvSpPr/>
            <p:nvPr/>
          </p:nvSpPr>
          <p:spPr>
            <a:xfrm>
              <a:off x="5732236" y="3486458"/>
              <a:ext cx="249522" cy="520226"/>
            </a:xfrm>
            <a:prstGeom prst="rect">
              <a:avLst/>
            </a:prstGeom>
            <a:solidFill>
              <a:srgbClr val="E2231A">
                <a:alpha val="100000"/>
              </a:srgbClr>
            </a:solidFill>
          </p:spPr>
          <p:txBody>
            <a:bodyPr/>
            <a:lstStyle/>
            <a:p/>
          </p:txBody>
        </p:sp>
        <p:sp>
          <p:nvSpPr>
            <p:cNvPr id="39" name="rc39"/>
            <p:cNvSpPr/>
            <p:nvPr/>
          </p:nvSpPr>
          <p:spPr>
            <a:xfrm>
              <a:off x="6009484" y="3610627"/>
              <a:ext cx="249522" cy="396058"/>
            </a:xfrm>
            <a:prstGeom prst="rect">
              <a:avLst/>
            </a:prstGeom>
            <a:solidFill>
              <a:srgbClr val="E2231A">
                <a:alpha val="100000"/>
              </a:srgbClr>
            </a:solidFill>
          </p:spPr>
          <p:txBody>
            <a:bodyPr/>
            <a:lstStyle/>
            <a:p/>
          </p:txBody>
        </p:sp>
        <p:sp>
          <p:nvSpPr>
            <p:cNvPr id="40" name="rc40"/>
            <p:cNvSpPr/>
            <p:nvPr/>
          </p:nvSpPr>
          <p:spPr>
            <a:xfrm>
              <a:off x="6286731" y="3715033"/>
              <a:ext cx="249522" cy="291651"/>
            </a:xfrm>
            <a:prstGeom prst="rect">
              <a:avLst/>
            </a:prstGeom>
            <a:solidFill>
              <a:srgbClr val="E2231A">
                <a:alpha val="100000"/>
              </a:srgbClr>
            </a:solidFill>
          </p:spPr>
          <p:txBody>
            <a:bodyPr/>
            <a:lstStyle/>
            <a:p/>
          </p:txBody>
        </p:sp>
        <p:sp>
          <p:nvSpPr>
            <p:cNvPr id="41" name="rc41"/>
            <p:cNvSpPr/>
            <p:nvPr/>
          </p:nvSpPr>
          <p:spPr>
            <a:xfrm>
              <a:off x="6563979" y="3653129"/>
              <a:ext cx="249522" cy="353555"/>
            </a:xfrm>
            <a:prstGeom prst="rect">
              <a:avLst/>
            </a:prstGeom>
            <a:solidFill>
              <a:srgbClr val="E2231A">
                <a:alpha val="100000"/>
              </a:srgbClr>
            </a:solidFill>
          </p:spPr>
          <p:txBody>
            <a:bodyPr/>
            <a:lstStyle/>
            <a:p/>
          </p:txBody>
        </p:sp>
        <p:sp>
          <p:nvSpPr>
            <p:cNvPr id="42" name="rc42"/>
            <p:cNvSpPr/>
            <p:nvPr/>
          </p:nvSpPr>
          <p:spPr>
            <a:xfrm>
              <a:off x="6841227" y="3216102"/>
              <a:ext cx="249522" cy="790582"/>
            </a:xfrm>
            <a:prstGeom prst="rect">
              <a:avLst/>
            </a:prstGeom>
            <a:solidFill>
              <a:srgbClr val="E2231A">
                <a:alpha val="100000"/>
              </a:srgbClr>
            </a:solidFill>
          </p:spPr>
          <p:txBody>
            <a:bodyPr/>
            <a:lstStyle/>
            <a:p/>
          </p:txBody>
        </p:sp>
        <p:sp>
          <p:nvSpPr>
            <p:cNvPr id="43" name="rc43"/>
            <p:cNvSpPr/>
            <p:nvPr/>
          </p:nvSpPr>
          <p:spPr>
            <a:xfrm>
              <a:off x="7118474" y="2963614"/>
              <a:ext cx="249522" cy="1043070"/>
            </a:xfrm>
            <a:prstGeom prst="rect">
              <a:avLst/>
            </a:prstGeom>
            <a:solidFill>
              <a:srgbClr val="E2231A">
                <a:alpha val="100000"/>
              </a:srgbClr>
            </a:solidFill>
          </p:spPr>
          <p:txBody>
            <a:bodyPr/>
            <a:lstStyle/>
            <a:p/>
          </p:txBody>
        </p:sp>
        <p:sp>
          <p:nvSpPr>
            <p:cNvPr id="44" name="rc44"/>
            <p:cNvSpPr/>
            <p:nvPr/>
          </p:nvSpPr>
          <p:spPr>
            <a:xfrm>
              <a:off x="7395722" y="2961810"/>
              <a:ext cx="249522" cy="1044875"/>
            </a:xfrm>
            <a:prstGeom prst="rect">
              <a:avLst/>
            </a:prstGeom>
            <a:solidFill>
              <a:srgbClr val="E2231A">
                <a:alpha val="100000"/>
              </a:srgbClr>
            </a:solidFill>
          </p:spPr>
          <p:txBody>
            <a:bodyPr/>
            <a:lstStyle/>
            <a:p/>
          </p:txBody>
        </p:sp>
        <p:sp>
          <p:nvSpPr>
            <p:cNvPr id="45" name="rc45"/>
            <p:cNvSpPr/>
            <p:nvPr/>
          </p:nvSpPr>
          <p:spPr>
            <a:xfrm>
              <a:off x="7672970" y="3504145"/>
              <a:ext cx="249522" cy="502539"/>
            </a:xfrm>
            <a:prstGeom prst="rect">
              <a:avLst/>
            </a:prstGeom>
            <a:solidFill>
              <a:srgbClr val="E2231A">
                <a:alpha val="100000"/>
              </a:srgbClr>
            </a:solidFill>
          </p:spPr>
          <p:txBody>
            <a:bodyPr/>
            <a:lstStyle/>
            <a:p/>
          </p:txBody>
        </p:sp>
        <p:sp>
          <p:nvSpPr>
            <p:cNvPr id="46" name="rc46"/>
            <p:cNvSpPr/>
            <p:nvPr/>
          </p:nvSpPr>
          <p:spPr>
            <a:xfrm>
              <a:off x="7950217" y="3471569"/>
              <a:ext cx="249522" cy="535116"/>
            </a:xfrm>
            <a:prstGeom prst="rect">
              <a:avLst/>
            </a:prstGeom>
            <a:solidFill>
              <a:srgbClr val="E2231A">
                <a:alpha val="100000"/>
              </a:srgbClr>
            </a:solidFill>
          </p:spPr>
          <p:txBody>
            <a:bodyPr/>
            <a:lstStyle/>
            <a:p/>
          </p:txBody>
        </p:sp>
        <p:sp>
          <p:nvSpPr>
            <p:cNvPr id="47" name="rc47"/>
            <p:cNvSpPr/>
            <p:nvPr/>
          </p:nvSpPr>
          <p:spPr>
            <a:xfrm>
              <a:off x="4623245" y="3630479"/>
              <a:ext cx="249522" cy="19220"/>
            </a:xfrm>
            <a:prstGeom prst="rect">
              <a:avLst/>
            </a:prstGeom>
            <a:solidFill>
              <a:srgbClr val="B3B3B3">
                <a:alpha val="100000"/>
              </a:srgbClr>
            </a:solidFill>
          </p:spPr>
          <p:txBody>
            <a:bodyPr/>
            <a:lstStyle/>
            <a:p/>
          </p:txBody>
        </p:sp>
        <p:sp>
          <p:nvSpPr>
            <p:cNvPr id="48" name="rc48"/>
            <p:cNvSpPr/>
            <p:nvPr/>
          </p:nvSpPr>
          <p:spPr>
            <a:xfrm>
              <a:off x="6286731" y="3614868"/>
              <a:ext cx="249522" cy="100165"/>
            </a:xfrm>
            <a:prstGeom prst="rect">
              <a:avLst/>
            </a:prstGeom>
            <a:solidFill>
              <a:srgbClr val="B3B3B3">
                <a:alpha val="100000"/>
              </a:srgbClr>
            </a:solidFill>
          </p:spPr>
          <p:txBody>
            <a:bodyPr/>
            <a:lstStyle/>
            <a:p/>
          </p:txBody>
        </p:sp>
        <p:sp>
          <p:nvSpPr>
            <p:cNvPr id="49" name="rc49"/>
            <p:cNvSpPr/>
            <p:nvPr/>
          </p:nvSpPr>
          <p:spPr>
            <a:xfrm>
              <a:off x="6563979" y="3615139"/>
              <a:ext cx="249522" cy="37990"/>
            </a:xfrm>
            <a:prstGeom prst="rect">
              <a:avLst/>
            </a:prstGeom>
            <a:solidFill>
              <a:srgbClr val="B3B3B3">
                <a:alpha val="100000"/>
              </a:srgbClr>
            </a:solidFill>
          </p:spPr>
          <p:txBody>
            <a:bodyPr/>
            <a:lstStyle/>
            <a:p/>
          </p:txBody>
        </p:sp>
        <p:sp>
          <p:nvSpPr>
            <p:cNvPr id="50" name="rc50"/>
            <p:cNvSpPr/>
            <p:nvPr/>
          </p:nvSpPr>
          <p:spPr>
            <a:xfrm>
              <a:off x="6841227" y="3181722"/>
              <a:ext cx="249522" cy="34380"/>
            </a:xfrm>
            <a:prstGeom prst="rect">
              <a:avLst/>
            </a:prstGeom>
            <a:solidFill>
              <a:srgbClr val="B3B3B3">
                <a:alpha val="100000"/>
              </a:srgbClr>
            </a:solidFill>
          </p:spPr>
          <p:txBody>
            <a:bodyPr/>
            <a:lstStyle/>
            <a:p/>
          </p:txBody>
        </p:sp>
        <p:sp>
          <p:nvSpPr>
            <p:cNvPr id="51" name="rc51"/>
            <p:cNvSpPr/>
            <p:nvPr/>
          </p:nvSpPr>
          <p:spPr>
            <a:xfrm>
              <a:off x="7118474" y="2934918"/>
              <a:ext cx="249522" cy="28695"/>
            </a:xfrm>
            <a:prstGeom prst="rect">
              <a:avLst/>
            </a:prstGeom>
            <a:solidFill>
              <a:srgbClr val="B3B3B3">
                <a:alpha val="100000"/>
              </a:srgbClr>
            </a:solidFill>
          </p:spPr>
          <p:txBody>
            <a:bodyPr/>
            <a:lstStyle/>
            <a:p/>
          </p:txBody>
        </p:sp>
        <p:sp>
          <p:nvSpPr>
            <p:cNvPr id="52" name="rc52"/>
            <p:cNvSpPr/>
            <p:nvPr/>
          </p:nvSpPr>
          <p:spPr>
            <a:xfrm>
              <a:off x="7395722" y="2935370"/>
              <a:ext cx="249522" cy="26439"/>
            </a:xfrm>
            <a:prstGeom prst="rect">
              <a:avLst/>
            </a:prstGeom>
            <a:solidFill>
              <a:srgbClr val="B3B3B3">
                <a:alpha val="100000"/>
              </a:srgbClr>
            </a:solidFill>
          </p:spPr>
          <p:txBody>
            <a:bodyPr/>
            <a:lstStyle/>
            <a:p/>
          </p:txBody>
        </p:sp>
        <p:sp>
          <p:nvSpPr>
            <p:cNvPr id="53" name="rc53"/>
            <p:cNvSpPr/>
            <p:nvPr/>
          </p:nvSpPr>
          <p:spPr>
            <a:xfrm>
              <a:off x="7672970" y="3263929"/>
              <a:ext cx="249522" cy="240215"/>
            </a:xfrm>
            <a:prstGeom prst="rect">
              <a:avLst/>
            </a:prstGeom>
            <a:solidFill>
              <a:srgbClr val="B3B3B3">
                <a:alpha val="100000"/>
              </a:srgbClr>
            </a:solidFill>
          </p:spPr>
          <p:txBody>
            <a:bodyPr/>
            <a:lstStyle/>
            <a:p/>
          </p:txBody>
        </p:sp>
        <p:sp>
          <p:nvSpPr>
            <p:cNvPr id="54" name="rc54"/>
            <p:cNvSpPr/>
            <p:nvPr/>
          </p:nvSpPr>
          <p:spPr>
            <a:xfrm>
              <a:off x="7950217" y="2931940"/>
              <a:ext cx="249522" cy="539628"/>
            </a:xfrm>
            <a:prstGeom prst="rect">
              <a:avLst/>
            </a:prstGeom>
            <a:solidFill>
              <a:srgbClr val="B3B3B3">
                <a:alpha val="100000"/>
              </a:srgbClr>
            </a:solidFill>
          </p:spPr>
          <p:txBody>
            <a:bodyPr/>
            <a:lstStyle/>
            <a:p/>
          </p:txBody>
        </p:sp>
        <p:sp>
          <p:nvSpPr>
            <p:cNvPr id="55" name="pl55"/>
            <p:cNvSpPr/>
            <p:nvPr/>
          </p:nvSpPr>
          <p:spPr>
            <a:xfrm>
              <a:off x="1421035" y="1591799"/>
              <a:ext cx="6653943" cy="1038962"/>
            </a:xfrm>
            <a:custGeom>
              <a:avLst/>
              <a:pathLst>
                <a:path w="6653943" h="1038962">
                  <a:moveTo>
                    <a:pt x="0" y="1010882"/>
                  </a:moveTo>
                  <a:lnTo>
                    <a:pt x="277247" y="1038962"/>
                  </a:lnTo>
                  <a:lnTo>
                    <a:pt x="554495" y="673921"/>
                  </a:lnTo>
                  <a:lnTo>
                    <a:pt x="831742" y="561601"/>
                  </a:lnTo>
                  <a:lnTo>
                    <a:pt x="1108990" y="730081"/>
                  </a:lnTo>
                  <a:lnTo>
                    <a:pt x="1386238" y="589681"/>
                  </a:lnTo>
                  <a:lnTo>
                    <a:pt x="1663485" y="533521"/>
                  </a:lnTo>
                  <a:lnTo>
                    <a:pt x="1940733" y="336960"/>
                  </a:lnTo>
                  <a:lnTo>
                    <a:pt x="2217981" y="365040"/>
                  </a:lnTo>
                  <a:lnTo>
                    <a:pt x="2495228" y="56160"/>
                  </a:lnTo>
                  <a:lnTo>
                    <a:pt x="2772476" y="28080"/>
                  </a:lnTo>
                  <a:lnTo>
                    <a:pt x="3049724" y="56160"/>
                  </a:lnTo>
                  <a:lnTo>
                    <a:pt x="3326971" y="84240"/>
                  </a:lnTo>
                  <a:lnTo>
                    <a:pt x="3604219" y="168480"/>
                  </a:lnTo>
                  <a:lnTo>
                    <a:pt x="3881467" y="421200"/>
                  </a:lnTo>
                  <a:lnTo>
                    <a:pt x="4158714" y="336960"/>
                  </a:lnTo>
                  <a:lnTo>
                    <a:pt x="4435962" y="308880"/>
                  </a:lnTo>
                  <a:lnTo>
                    <a:pt x="4713210" y="140400"/>
                  </a:lnTo>
                  <a:lnTo>
                    <a:pt x="4990457" y="0"/>
                  </a:lnTo>
                  <a:lnTo>
                    <a:pt x="5267705" y="84240"/>
                  </a:lnTo>
                  <a:lnTo>
                    <a:pt x="5544953" y="673921"/>
                  </a:lnTo>
                  <a:lnTo>
                    <a:pt x="5822200" y="1010882"/>
                  </a:lnTo>
                  <a:lnTo>
                    <a:pt x="6099448" y="1010882"/>
                  </a:lnTo>
                  <a:lnTo>
                    <a:pt x="6376696" y="280800"/>
                  </a:lnTo>
                  <a:lnTo>
                    <a:pt x="6653943" y="308880"/>
                  </a:lnTo>
                </a:path>
              </a:pathLst>
            </a:custGeom>
            <a:ln w="27101" cap="flat">
              <a:solidFill>
                <a:srgbClr val="0058AB">
                  <a:alpha val="100000"/>
                </a:srgbClr>
              </a:solidFill>
              <a:prstDash val="solid"/>
              <a:round/>
            </a:ln>
          </p:spPr>
          <p:txBody>
            <a:bodyPr/>
            <a:lstStyle/>
            <a:p/>
          </p:txBody>
        </p:sp>
        <p:sp>
          <p:nvSpPr>
            <p:cNvPr id="56" name="pl56"/>
            <p:cNvSpPr/>
            <p:nvPr/>
          </p:nvSpPr>
          <p:spPr>
            <a:xfrm>
              <a:off x="4748007" y="1704119"/>
              <a:ext cx="3326971" cy="954722"/>
            </a:xfrm>
            <a:custGeom>
              <a:avLst/>
              <a:pathLst>
                <a:path w="3326971" h="954722">
                  <a:moveTo>
                    <a:pt x="0" y="0"/>
                  </a:moveTo>
                  <a:lnTo>
                    <a:pt x="277247" y="0"/>
                  </a:lnTo>
                  <a:lnTo>
                    <a:pt x="554495" y="0"/>
                  </a:lnTo>
                  <a:lnTo>
                    <a:pt x="831742" y="0"/>
                  </a:lnTo>
                  <a:lnTo>
                    <a:pt x="1108990" y="28080"/>
                  </a:lnTo>
                  <a:lnTo>
                    <a:pt x="1386238" y="28080"/>
                  </a:lnTo>
                  <a:lnTo>
                    <a:pt x="1663485" y="28080"/>
                  </a:lnTo>
                  <a:lnTo>
                    <a:pt x="1940733" y="28080"/>
                  </a:lnTo>
                  <a:lnTo>
                    <a:pt x="2217981" y="617761"/>
                  </a:lnTo>
                  <a:lnTo>
                    <a:pt x="2495228" y="954722"/>
                  </a:lnTo>
                  <a:lnTo>
                    <a:pt x="2772476" y="954722"/>
                  </a:lnTo>
                  <a:lnTo>
                    <a:pt x="3049724" y="505441"/>
                  </a:lnTo>
                  <a:lnTo>
                    <a:pt x="3326971" y="954722"/>
                  </a:lnTo>
                </a:path>
              </a:pathLst>
            </a:custGeom>
            <a:ln w="27101" cap="flat">
              <a:solidFill>
                <a:srgbClr val="333333">
                  <a:alpha val="100000"/>
                </a:srgbClr>
              </a:solidFill>
              <a:prstDash val="solid"/>
              <a:round/>
            </a:ln>
          </p:spPr>
          <p:txBody>
            <a:bodyPr/>
            <a:lstStyle/>
            <a:p/>
          </p:txBody>
        </p:sp>
        <p:sp>
          <p:nvSpPr>
            <p:cNvPr id="57" name="tx57"/>
            <p:cNvSpPr/>
            <p:nvPr/>
          </p:nvSpPr>
          <p:spPr>
            <a:xfrm>
              <a:off x="6618402"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58" name="tx58"/>
            <p:cNvSpPr/>
            <p:nvPr/>
          </p:nvSpPr>
          <p:spPr>
            <a:xfrm>
              <a:off x="6895650"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9" name="tx59"/>
            <p:cNvSpPr/>
            <p:nvPr/>
          </p:nvSpPr>
          <p:spPr>
            <a:xfrm>
              <a:off x="7172898"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60" name="tx60"/>
            <p:cNvSpPr/>
            <p:nvPr/>
          </p:nvSpPr>
          <p:spPr>
            <a:xfrm>
              <a:off x="7450145"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61" name="tx61"/>
            <p:cNvSpPr/>
            <p:nvPr/>
          </p:nvSpPr>
          <p:spPr>
            <a:xfrm>
              <a:off x="7727393"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2" name="tx62"/>
            <p:cNvSpPr/>
            <p:nvPr/>
          </p:nvSpPr>
          <p:spPr>
            <a:xfrm>
              <a:off x="8004641"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63" name="tx63"/>
            <p:cNvSpPr/>
            <p:nvPr/>
          </p:nvSpPr>
          <p:spPr>
            <a:xfrm>
              <a:off x="6618402"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64" name="tx64"/>
            <p:cNvSpPr/>
            <p:nvPr/>
          </p:nvSpPr>
          <p:spPr>
            <a:xfrm>
              <a:off x="6895650"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5" name="tx65"/>
            <p:cNvSpPr/>
            <p:nvPr/>
          </p:nvSpPr>
          <p:spPr>
            <a:xfrm>
              <a:off x="7172898"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6" name="tx66"/>
            <p:cNvSpPr/>
            <p:nvPr/>
          </p:nvSpPr>
          <p:spPr>
            <a:xfrm>
              <a:off x="7450145"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7" name="tx67"/>
            <p:cNvSpPr/>
            <p:nvPr/>
          </p:nvSpPr>
          <p:spPr>
            <a:xfrm>
              <a:off x="7727393"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68" name="tx68"/>
            <p:cNvSpPr/>
            <p:nvPr/>
          </p:nvSpPr>
          <p:spPr>
            <a:xfrm>
              <a:off x="8004641"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9" name="tx69"/>
            <p:cNvSpPr/>
            <p:nvPr/>
          </p:nvSpPr>
          <p:spPr>
            <a:xfrm>
              <a:off x="1315541" y="343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70" name="tx70"/>
            <p:cNvSpPr/>
            <p:nvPr/>
          </p:nvSpPr>
          <p:spPr>
            <a:xfrm>
              <a:off x="2731924" y="3579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1" name="tx71"/>
            <p:cNvSpPr/>
            <p:nvPr/>
          </p:nvSpPr>
          <p:spPr>
            <a:xfrm>
              <a:off x="4118163" y="38075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2" name="tx72"/>
            <p:cNvSpPr/>
            <p:nvPr/>
          </p:nvSpPr>
          <p:spPr>
            <a:xfrm>
              <a:off x="5549605" y="3694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3" name="tx73"/>
            <p:cNvSpPr/>
            <p:nvPr/>
          </p:nvSpPr>
          <p:spPr>
            <a:xfrm>
              <a:off x="6613391" y="37894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4" name="tx74"/>
            <p:cNvSpPr/>
            <p:nvPr/>
          </p:nvSpPr>
          <p:spPr>
            <a:xfrm>
              <a:off x="6890639" y="35709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5" name="tx75"/>
            <p:cNvSpPr/>
            <p:nvPr/>
          </p:nvSpPr>
          <p:spPr>
            <a:xfrm>
              <a:off x="7137742" y="34447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6" name="tx76"/>
            <p:cNvSpPr/>
            <p:nvPr/>
          </p:nvSpPr>
          <p:spPr>
            <a:xfrm>
              <a:off x="7414990" y="34438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7" name="tx77"/>
            <p:cNvSpPr/>
            <p:nvPr/>
          </p:nvSpPr>
          <p:spPr>
            <a:xfrm>
              <a:off x="7722382" y="3714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8" name="tx78"/>
            <p:cNvSpPr/>
            <p:nvPr/>
          </p:nvSpPr>
          <p:spPr>
            <a:xfrm>
              <a:off x="7999630" y="36986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9" name="tx79"/>
            <p:cNvSpPr/>
            <p:nvPr/>
          </p:nvSpPr>
          <p:spPr>
            <a:xfrm>
              <a:off x="7722382" y="33449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0" name="tx80"/>
            <p:cNvSpPr/>
            <p:nvPr/>
          </p:nvSpPr>
          <p:spPr>
            <a:xfrm>
              <a:off x="8044834" y="31613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1" name="tx81"/>
            <p:cNvSpPr/>
            <p:nvPr/>
          </p:nvSpPr>
          <p:spPr>
            <a:xfrm>
              <a:off x="6620926" y="350885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2" name="tx82"/>
            <p:cNvSpPr/>
            <p:nvPr/>
          </p:nvSpPr>
          <p:spPr>
            <a:xfrm>
              <a:off x="6898174" y="30754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3" name="tx83"/>
            <p:cNvSpPr/>
            <p:nvPr/>
          </p:nvSpPr>
          <p:spPr>
            <a:xfrm>
              <a:off x="7148291" y="282868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4" name="tx84"/>
            <p:cNvSpPr/>
            <p:nvPr/>
          </p:nvSpPr>
          <p:spPr>
            <a:xfrm>
              <a:off x="7425539" y="282913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5" name="tx85"/>
            <p:cNvSpPr/>
            <p:nvPr/>
          </p:nvSpPr>
          <p:spPr>
            <a:xfrm>
              <a:off x="7729917" y="315769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tx86"/>
            <p:cNvSpPr/>
            <p:nvPr/>
          </p:nvSpPr>
          <p:spPr>
            <a:xfrm>
              <a:off x="7980034" y="282570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7" name="tx87"/>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8" name="tx88"/>
            <p:cNvSpPr/>
            <p:nvPr/>
          </p:nvSpPr>
          <p:spPr>
            <a:xfrm>
              <a:off x="639902" y="30521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9" name="tx89"/>
            <p:cNvSpPr/>
            <p:nvPr/>
          </p:nvSpPr>
          <p:spPr>
            <a:xfrm>
              <a:off x="639902" y="21497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0" name="tx90"/>
            <p:cNvSpPr/>
            <p:nvPr/>
          </p:nvSpPr>
          <p:spPr>
            <a:xfrm>
              <a:off x="639902" y="124733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7" name="tx107"/>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7" name="tx117"/>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18" name="pl118"/>
            <p:cNvSpPr/>
            <p:nvPr/>
          </p:nvSpPr>
          <p:spPr>
            <a:xfrm>
              <a:off x="20208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699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189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680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171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453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944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435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92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417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774644"/>
              <a:ext cx="2271014" cy="162162"/>
            </a:xfrm>
            <a:prstGeom prst="rect">
              <a:avLst/>
            </a:prstGeom>
            <a:solidFill>
              <a:srgbClr val="E2231A">
                <a:alpha val="100000"/>
              </a:srgbClr>
            </a:solidFill>
          </p:spPr>
          <p:txBody>
            <a:bodyPr/>
            <a:lstStyle/>
            <a:p/>
          </p:txBody>
        </p:sp>
        <p:sp>
          <p:nvSpPr>
            <p:cNvPr id="133" name="rc133"/>
            <p:cNvSpPr/>
            <p:nvPr/>
          </p:nvSpPr>
          <p:spPr>
            <a:xfrm>
              <a:off x="1296273" y="5571941"/>
              <a:ext cx="3227993" cy="162162"/>
            </a:xfrm>
            <a:prstGeom prst="rect">
              <a:avLst/>
            </a:prstGeom>
            <a:solidFill>
              <a:srgbClr val="E2231A">
                <a:alpha val="100000"/>
              </a:srgbClr>
            </a:solidFill>
          </p:spPr>
          <p:txBody>
            <a:bodyPr/>
            <a:lstStyle/>
            <a:p/>
          </p:txBody>
        </p:sp>
        <p:sp>
          <p:nvSpPr>
            <p:cNvPr id="134" name="rc134"/>
            <p:cNvSpPr/>
            <p:nvPr/>
          </p:nvSpPr>
          <p:spPr>
            <a:xfrm>
              <a:off x="1296273" y="5369238"/>
              <a:ext cx="3437242" cy="162162"/>
            </a:xfrm>
            <a:prstGeom prst="rect">
              <a:avLst/>
            </a:prstGeom>
            <a:solidFill>
              <a:srgbClr val="E2231A">
                <a:alpha val="100000"/>
              </a:srgbClr>
            </a:solidFill>
          </p:spPr>
          <p:txBody>
            <a:bodyPr/>
            <a:lstStyle/>
            <a:p/>
          </p:txBody>
        </p:sp>
        <p:sp>
          <p:nvSpPr>
            <p:cNvPr id="135" name="rc135"/>
            <p:cNvSpPr/>
            <p:nvPr/>
          </p:nvSpPr>
          <p:spPr>
            <a:xfrm>
              <a:off x="3567288" y="5774644"/>
              <a:ext cx="244026" cy="162162"/>
            </a:xfrm>
            <a:prstGeom prst="rect">
              <a:avLst/>
            </a:prstGeom>
            <a:solidFill>
              <a:srgbClr val="B3B3B3">
                <a:alpha val="100000"/>
              </a:srgbClr>
            </a:solidFill>
          </p:spPr>
          <p:txBody>
            <a:bodyPr/>
            <a:lstStyle/>
            <a:p/>
          </p:txBody>
        </p:sp>
        <p:sp>
          <p:nvSpPr>
            <p:cNvPr id="136" name="rc136"/>
            <p:cNvSpPr/>
            <p:nvPr/>
          </p:nvSpPr>
          <p:spPr>
            <a:xfrm>
              <a:off x="4524267" y="5571941"/>
              <a:ext cx="1542991" cy="162162"/>
            </a:xfrm>
            <a:prstGeom prst="rect">
              <a:avLst/>
            </a:prstGeom>
            <a:solidFill>
              <a:srgbClr val="B3B3B3">
                <a:alpha val="100000"/>
              </a:srgbClr>
            </a:solidFill>
          </p:spPr>
          <p:txBody>
            <a:bodyPr/>
            <a:lstStyle/>
            <a:p/>
          </p:txBody>
        </p:sp>
        <p:sp>
          <p:nvSpPr>
            <p:cNvPr id="137" name="rc137"/>
            <p:cNvSpPr/>
            <p:nvPr/>
          </p:nvSpPr>
          <p:spPr>
            <a:xfrm>
              <a:off x="4733516" y="5369238"/>
              <a:ext cx="3466224" cy="162162"/>
            </a:xfrm>
            <a:prstGeom prst="rect">
              <a:avLst/>
            </a:prstGeom>
            <a:solidFill>
              <a:srgbClr val="B3B3B3">
                <a:alpha val="100000"/>
              </a:srgbClr>
            </a:solidFill>
          </p:spPr>
          <p:txBody>
            <a:bodyPr/>
            <a:lstStyle/>
            <a:p/>
          </p:txBody>
        </p:sp>
        <p:sp>
          <p:nvSpPr>
            <p:cNvPr id="138" name="tx138"/>
            <p:cNvSpPr/>
            <p:nvPr/>
          </p:nvSpPr>
          <p:spPr>
            <a:xfrm>
              <a:off x="389168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39" name="tx139"/>
            <p:cNvSpPr/>
            <p:nvPr/>
          </p:nvSpPr>
          <p:spPr>
            <a:xfrm>
              <a:off x="614763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40" name="tx140"/>
            <p:cNvSpPr/>
            <p:nvPr/>
          </p:nvSpPr>
          <p:spPr>
            <a:xfrm>
              <a:off x="831226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a:t>
              </a:r>
            </a:p>
          </p:txBody>
        </p:sp>
        <p:sp>
          <p:nvSpPr>
            <p:cNvPr id="141" name="tx141"/>
            <p:cNvSpPr/>
            <p:nvPr/>
          </p:nvSpPr>
          <p:spPr>
            <a:xfrm>
              <a:off x="235140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2" name="tx142"/>
            <p:cNvSpPr/>
            <p:nvPr/>
          </p:nvSpPr>
          <p:spPr>
            <a:xfrm>
              <a:off x="282989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43" name="tx143"/>
            <p:cNvSpPr/>
            <p:nvPr/>
          </p:nvSpPr>
          <p:spPr>
            <a:xfrm>
              <a:off x="293452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44" name="tx144"/>
            <p:cNvSpPr/>
            <p:nvPr/>
          </p:nvSpPr>
          <p:spPr>
            <a:xfrm>
              <a:off x="3575165"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5215391"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46" name="tx146"/>
            <p:cNvSpPr/>
            <p:nvPr/>
          </p:nvSpPr>
          <p:spPr>
            <a:xfrm>
              <a:off x="6434473" y="540718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47" name="tx14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1" name="tx151"/>
            <p:cNvSpPr/>
            <p:nvPr/>
          </p:nvSpPr>
          <p:spPr>
            <a:xfrm>
              <a:off x="260167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2" name="tx152"/>
            <p:cNvSpPr/>
            <p:nvPr/>
          </p:nvSpPr>
          <p:spPr>
            <a:xfrm>
              <a:off x="405076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5499854"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4" name="tx154"/>
            <p:cNvSpPr/>
            <p:nvPr/>
          </p:nvSpPr>
          <p:spPr>
            <a:xfrm>
              <a:off x="6910097"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5" name="tx155"/>
            <p:cNvSpPr/>
            <p:nvPr/>
          </p:nvSpPr>
          <p:spPr>
            <a:xfrm>
              <a:off x="8359188"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56" name="tx156"/>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7" name="tx15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8" name="tx158"/>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relativement constant (à 1% près) à 75%. Ce chiffre est inférieur à celui de 2019, où la couverture était de 83 %.
6 000 enfants ont manqué leur première dose systématique de vaccin contre la rougeole.
Le MCV2 est généralement administré aux enfants âgés de 18 mois à cinq ans. La couverture par le MCV2 a baissé à 48 %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87076"/>
              <a:ext cx="3397293" cy="1024381"/>
            </a:xfrm>
            <a:custGeom>
              <a:avLst/>
              <a:pathLst>
                <a:path w="3397293" h="1024381">
                  <a:moveTo>
                    <a:pt x="0" y="996695"/>
                  </a:moveTo>
                  <a:lnTo>
                    <a:pt x="141553" y="1024381"/>
                  </a:lnTo>
                  <a:lnTo>
                    <a:pt x="283107" y="664463"/>
                  </a:lnTo>
                  <a:lnTo>
                    <a:pt x="424661" y="553719"/>
                  </a:lnTo>
                  <a:lnTo>
                    <a:pt x="566215" y="719835"/>
                  </a:lnTo>
                  <a:lnTo>
                    <a:pt x="707769" y="581405"/>
                  </a:lnTo>
                  <a:lnTo>
                    <a:pt x="849323" y="526033"/>
                  </a:lnTo>
                  <a:lnTo>
                    <a:pt x="990877" y="332231"/>
                  </a:lnTo>
                  <a:lnTo>
                    <a:pt x="1132431" y="359917"/>
                  </a:lnTo>
                  <a:lnTo>
                    <a:pt x="1273984" y="55371"/>
                  </a:lnTo>
                  <a:lnTo>
                    <a:pt x="1415538" y="27685"/>
                  </a:lnTo>
                  <a:lnTo>
                    <a:pt x="1557092" y="55371"/>
                  </a:lnTo>
                  <a:lnTo>
                    <a:pt x="1698646" y="83057"/>
                  </a:lnTo>
                  <a:lnTo>
                    <a:pt x="1840200" y="166115"/>
                  </a:lnTo>
                  <a:lnTo>
                    <a:pt x="1981754" y="415289"/>
                  </a:lnTo>
                  <a:lnTo>
                    <a:pt x="2123308" y="332231"/>
                  </a:lnTo>
                  <a:lnTo>
                    <a:pt x="2264862" y="304545"/>
                  </a:lnTo>
                  <a:lnTo>
                    <a:pt x="2406416" y="138429"/>
                  </a:lnTo>
                  <a:lnTo>
                    <a:pt x="2547969" y="0"/>
                  </a:lnTo>
                  <a:lnTo>
                    <a:pt x="2689523" y="83057"/>
                  </a:lnTo>
                  <a:lnTo>
                    <a:pt x="2831077" y="664463"/>
                  </a:lnTo>
                  <a:lnTo>
                    <a:pt x="2972631" y="996695"/>
                  </a:lnTo>
                  <a:lnTo>
                    <a:pt x="3114185" y="996695"/>
                  </a:lnTo>
                  <a:lnTo>
                    <a:pt x="3255739" y="276859"/>
                  </a:lnTo>
                  <a:lnTo>
                    <a:pt x="3397293" y="3045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276859"/>
            </a:xfrm>
            <a:custGeom>
              <a:avLst/>
              <a:pathLst>
                <a:path w="3397293" h="276859">
                  <a:moveTo>
                    <a:pt x="0" y="166115"/>
                  </a:moveTo>
                  <a:lnTo>
                    <a:pt x="141553" y="166115"/>
                  </a:lnTo>
                  <a:lnTo>
                    <a:pt x="283107" y="193801"/>
                  </a:lnTo>
                  <a:lnTo>
                    <a:pt x="424661" y="193801"/>
                  </a:lnTo>
                  <a:lnTo>
                    <a:pt x="566215" y="166115"/>
                  </a:lnTo>
                  <a:lnTo>
                    <a:pt x="707769" y="138429"/>
                  </a:lnTo>
                  <a:lnTo>
                    <a:pt x="849323" y="138429"/>
                  </a:lnTo>
                  <a:lnTo>
                    <a:pt x="990877" y="110743"/>
                  </a:lnTo>
                  <a:lnTo>
                    <a:pt x="1132431" y="110743"/>
                  </a:lnTo>
                  <a:lnTo>
                    <a:pt x="1273984" y="55371"/>
                  </a:lnTo>
                  <a:lnTo>
                    <a:pt x="1415538" y="0"/>
                  </a:lnTo>
                  <a:lnTo>
                    <a:pt x="1557092" y="27685"/>
                  </a:lnTo>
                  <a:lnTo>
                    <a:pt x="1698646" y="83057"/>
                  </a:lnTo>
                  <a:lnTo>
                    <a:pt x="1840200" y="55371"/>
                  </a:lnTo>
                  <a:lnTo>
                    <a:pt x="1981754" y="83057"/>
                  </a:lnTo>
                  <a:lnTo>
                    <a:pt x="2123308" y="83057"/>
                  </a:lnTo>
                  <a:lnTo>
                    <a:pt x="2264862" y="27685"/>
                  </a:lnTo>
                  <a:lnTo>
                    <a:pt x="2406416" y="55371"/>
                  </a:lnTo>
                  <a:lnTo>
                    <a:pt x="2547969" y="110743"/>
                  </a:lnTo>
                  <a:lnTo>
                    <a:pt x="2689523" y="110743"/>
                  </a:lnTo>
                  <a:lnTo>
                    <a:pt x="2831077" y="138429"/>
                  </a:lnTo>
                  <a:lnTo>
                    <a:pt x="2972631" y="166115"/>
                  </a:lnTo>
                  <a:lnTo>
                    <a:pt x="3114185" y="166115"/>
                  </a:lnTo>
                  <a:lnTo>
                    <a:pt x="3255739" y="221487"/>
                  </a:lnTo>
                  <a:lnTo>
                    <a:pt x="3397293" y="27685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87076"/>
              <a:ext cx="3397293" cy="1024381"/>
            </a:xfrm>
            <a:custGeom>
              <a:avLst/>
              <a:pathLst>
                <a:path w="3397293" h="1024381">
                  <a:moveTo>
                    <a:pt x="0" y="996695"/>
                  </a:moveTo>
                  <a:lnTo>
                    <a:pt x="141553" y="1024381"/>
                  </a:lnTo>
                  <a:lnTo>
                    <a:pt x="283107" y="664463"/>
                  </a:lnTo>
                  <a:lnTo>
                    <a:pt x="424661" y="553719"/>
                  </a:lnTo>
                  <a:lnTo>
                    <a:pt x="566215" y="719835"/>
                  </a:lnTo>
                  <a:lnTo>
                    <a:pt x="707769" y="581405"/>
                  </a:lnTo>
                  <a:lnTo>
                    <a:pt x="849323" y="526033"/>
                  </a:lnTo>
                  <a:lnTo>
                    <a:pt x="990877" y="332231"/>
                  </a:lnTo>
                  <a:lnTo>
                    <a:pt x="1132431" y="359917"/>
                  </a:lnTo>
                  <a:lnTo>
                    <a:pt x="1273984" y="55371"/>
                  </a:lnTo>
                  <a:lnTo>
                    <a:pt x="1415538" y="27685"/>
                  </a:lnTo>
                  <a:lnTo>
                    <a:pt x="1557092" y="55371"/>
                  </a:lnTo>
                  <a:lnTo>
                    <a:pt x="1698646" y="83057"/>
                  </a:lnTo>
                  <a:lnTo>
                    <a:pt x="1840200" y="166115"/>
                  </a:lnTo>
                  <a:lnTo>
                    <a:pt x="1981754" y="415289"/>
                  </a:lnTo>
                  <a:lnTo>
                    <a:pt x="2123308" y="332231"/>
                  </a:lnTo>
                  <a:lnTo>
                    <a:pt x="2264862" y="304545"/>
                  </a:lnTo>
                  <a:lnTo>
                    <a:pt x="2406416" y="138429"/>
                  </a:lnTo>
                  <a:lnTo>
                    <a:pt x="2547969" y="0"/>
                  </a:lnTo>
                  <a:lnTo>
                    <a:pt x="2689523" y="83057"/>
                  </a:lnTo>
                  <a:lnTo>
                    <a:pt x="2831077" y="664463"/>
                  </a:lnTo>
                  <a:lnTo>
                    <a:pt x="2972631" y="996695"/>
                  </a:lnTo>
                  <a:lnTo>
                    <a:pt x="3114185" y="996695"/>
                  </a:lnTo>
                  <a:lnTo>
                    <a:pt x="3255739" y="276859"/>
                  </a:lnTo>
                  <a:lnTo>
                    <a:pt x="3397293" y="3045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439671"/>
            </a:xfrm>
            <a:custGeom>
              <a:avLst/>
              <a:pathLst>
                <a:path w="0" h="1439671">
                  <a:moveTo>
                    <a:pt x="0" y="0"/>
                  </a:moveTo>
                  <a:lnTo>
                    <a:pt x="0" y="143967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024381"/>
            </a:xfrm>
            <a:custGeom>
              <a:avLst/>
              <a:pathLst>
                <a:path w="0" h="1024381">
                  <a:moveTo>
                    <a:pt x="0" y="0"/>
                  </a:moveTo>
                  <a:lnTo>
                    <a:pt x="0" y="102438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2" name="pl32"/>
            <p:cNvSpPr/>
            <p:nvPr/>
          </p:nvSpPr>
          <p:spPr>
            <a:xfrm>
              <a:off x="1120965" y="1387076"/>
              <a:ext cx="3397293" cy="1024381"/>
            </a:xfrm>
            <a:custGeom>
              <a:avLst/>
              <a:pathLst>
                <a:path w="3397293" h="1024381">
                  <a:moveTo>
                    <a:pt x="0" y="996695"/>
                  </a:moveTo>
                  <a:lnTo>
                    <a:pt x="141553" y="1024381"/>
                  </a:lnTo>
                  <a:lnTo>
                    <a:pt x="283107" y="664463"/>
                  </a:lnTo>
                  <a:lnTo>
                    <a:pt x="424661" y="553719"/>
                  </a:lnTo>
                  <a:lnTo>
                    <a:pt x="566215" y="719835"/>
                  </a:lnTo>
                  <a:lnTo>
                    <a:pt x="707769" y="581405"/>
                  </a:lnTo>
                  <a:lnTo>
                    <a:pt x="849323" y="526033"/>
                  </a:lnTo>
                  <a:lnTo>
                    <a:pt x="990877" y="332231"/>
                  </a:lnTo>
                  <a:lnTo>
                    <a:pt x="1132431" y="359917"/>
                  </a:lnTo>
                  <a:lnTo>
                    <a:pt x="1273984" y="55371"/>
                  </a:lnTo>
                  <a:lnTo>
                    <a:pt x="1415538" y="27685"/>
                  </a:lnTo>
                  <a:lnTo>
                    <a:pt x="1557092" y="55371"/>
                  </a:lnTo>
                  <a:lnTo>
                    <a:pt x="1698646" y="83057"/>
                  </a:lnTo>
                  <a:lnTo>
                    <a:pt x="1840200" y="166115"/>
                  </a:lnTo>
                  <a:lnTo>
                    <a:pt x="1981754" y="415289"/>
                  </a:lnTo>
                  <a:lnTo>
                    <a:pt x="2123308" y="332231"/>
                  </a:lnTo>
                  <a:lnTo>
                    <a:pt x="2264862" y="304545"/>
                  </a:lnTo>
                  <a:lnTo>
                    <a:pt x="2406416" y="138429"/>
                  </a:lnTo>
                  <a:lnTo>
                    <a:pt x="2547969" y="0"/>
                  </a:lnTo>
                  <a:lnTo>
                    <a:pt x="2689523" y="83057"/>
                  </a:lnTo>
                  <a:lnTo>
                    <a:pt x="2831077" y="664463"/>
                  </a:lnTo>
                  <a:lnTo>
                    <a:pt x="2972631" y="996695"/>
                  </a:lnTo>
                  <a:lnTo>
                    <a:pt x="3114185" y="996695"/>
                  </a:lnTo>
                  <a:lnTo>
                    <a:pt x="3255739" y="276859"/>
                  </a:lnTo>
                  <a:lnTo>
                    <a:pt x="3397293" y="3045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23504" y="471005"/>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Djibouti, 2000-2024</a:t>
              </a:r>
            </a:p>
          </p:txBody>
        </p:sp>
        <p:sp>
          <p:nvSpPr>
            <p:cNvPr id="63" name="pl63"/>
            <p:cNvSpPr/>
            <p:nvPr/>
          </p:nvSpPr>
          <p:spPr>
            <a:xfrm>
              <a:off x="5267799" y="3828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30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73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1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061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0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25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201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14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8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03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27236"/>
              <a:ext cx="3397293" cy="2240835"/>
            </a:xfrm>
            <a:custGeom>
              <a:avLst/>
              <a:pathLst>
                <a:path w="3397293" h="2240835">
                  <a:moveTo>
                    <a:pt x="0" y="2180272"/>
                  </a:moveTo>
                  <a:lnTo>
                    <a:pt x="141553" y="2240835"/>
                  </a:lnTo>
                  <a:lnTo>
                    <a:pt x="283107" y="1453514"/>
                  </a:lnTo>
                  <a:lnTo>
                    <a:pt x="424661" y="1211262"/>
                  </a:lnTo>
                  <a:lnTo>
                    <a:pt x="566215" y="1574641"/>
                  </a:lnTo>
                  <a:lnTo>
                    <a:pt x="707769" y="1271825"/>
                  </a:lnTo>
                  <a:lnTo>
                    <a:pt x="849323" y="1150699"/>
                  </a:lnTo>
                  <a:lnTo>
                    <a:pt x="990877" y="726757"/>
                  </a:lnTo>
                  <a:lnTo>
                    <a:pt x="1132431" y="787320"/>
                  </a:lnTo>
                  <a:lnTo>
                    <a:pt x="1273984" y="121126"/>
                  </a:lnTo>
                  <a:lnTo>
                    <a:pt x="1415538" y="60563"/>
                  </a:lnTo>
                  <a:lnTo>
                    <a:pt x="1557092" y="121126"/>
                  </a:lnTo>
                  <a:lnTo>
                    <a:pt x="1698646" y="181689"/>
                  </a:lnTo>
                  <a:lnTo>
                    <a:pt x="1840200" y="363378"/>
                  </a:lnTo>
                  <a:lnTo>
                    <a:pt x="1981754" y="908446"/>
                  </a:lnTo>
                  <a:lnTo>
                    <a:pt x="2123308" y="726757"/>
                  </a:lnTo>
                  <a:lnTo>
                    <a:pt x="2264862" y="666194"/>
                  </a:lnTo>
                  <a:lnTo>
                    <a:pt x="2406416" y="302815"/>
                  </a:lnTo>
                  <a:lnTo>
                    <a:pt x="2547969" y="0"/>
                  </a:lnTo>
                  <a:lnTo>
                    <a:pt x="2689523" y="181689"/>
                  </a:lnTo>
                  <a:lnTo>
                    <a:pt x="2831077" y="1453514"/>
                  </a:lnTo>
                  <a:lnTo>
                    <a:pt x="2972631" y="2180272"/>
                  </a:lnTo>
                  <a:lnTo>
                    <a:pt x="3114185" y="2180272"/>
                  </a:lnTo>
                  <a:lnTo>
                    <a:pt x="3255739" y="605631"/>
                  </a:lnTo>
                  <a:lnTo>
                    <a:pt x="3397293" y="666194"/>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08925"/>
              <a:ext cx="3397293" cy="908446"/>
            </a:xfrm>
            <a:custGeom>
              <a:avLst/>
              <a:pathLst>
                <a:path w="3397293" h="908446">
                  <a:moveTo>
                    <a:pt x="0" y="908446"/>
                  </a:moveTo>
                  <a:lnTo>
                    <a:pt x="141553" y="847883"/>
                  </a:lnTo>
                  <a:lnTo>
                    <a:pt x="283107" y="847883"/>
                  </a:lnTo>
                  <a:lnTo>
                    <a:pt x="424661" y="787320"/>
                  </a:lnTo>
                  <a:lnTo>
                    <a:pt x="566215" y="666194"/>
                  </a:lnTo>
                  <a:lnTo>
                    <a:pt x="707769" y="545068"/>
                  </a:lnTo>
                  <a:lnTo>
                    <a:pt x="849323" y="423941"/>
                  </a:lnTo>
                  <a:lnTo>
                    <a:pt x="990877" y="423941"/>
                  </a:lnTo>
                  <a:lnTo>
                    <a:pt x="1132431" y="302815"/>
                  </a:lnTo>
                  <a:lnTo>
                    <a:pt x="1273984" y="181689"/>
                  </a:lnTo>
                  <a:lnTo>
                    <a:pt x="1415538" y="121126"/>
                  </a:lnTo>
                  <a:lnTo>
                    <a:pt x="1557092" y="121126"/>
                  </a:lnTo>
                  <a:lnTo>
                    <a:pt x="1698646" y="121126"/>
                  </a:lnTo>
                  <a:lnTo>
                    <a:pt x="1840200" y="121126"/>
                  </a:lnTo>
                  <a:lnTo>
                    <a:pt x="1981754" y="121126"/>
                  </a:lnTo>
                  <a:lnTo>
                    <a:pt x="2123308" y="121126"/>
                  </a:lnTo>
                  <a:lnTo>
                    <a:pt x="2264862" y="60563"/>
                  </a:lnTo>
                  <a:lnTo>
                    <a:pt x="2406416" y="60563"/>
                  </a:lnTo>
                  <a:lnTo>
                    <a:pt x="2547969" y="0"/>
                  </a:lnTo>
                  <a:lnTo>
                    <a:pt x="2689523" y="0"/>
                  </a:lnTo>
                  <a:lnTo>
                    <a:pt x="2831077" y="181689"/>
                  </a:lnTo>
                  <a:lnTo>
                    <a:pt x="2972631" y="302815"/>
                  </a:lnTo>
                  <a:lnTo>
                    <a:pt x="3114185" y="181689"/>
                  </a:lnTo>
                  <a:lnTo>
                    <a:pt x="3255739" y="181689"/>
                  </a:lnTo>
                  <a:lnTo>
                    <a:pt x="3397293" y="121126"/>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66673"/>
              <a:ext cx="3397293" cy="605631"/>
            </a:xfrm>
            <a:custGeom>
              <a:avLst/>
              <a:pathLst>
                <a:path w="3397293" h="605631">
                  <a:moveTo>
                    <a:pt x="0" y="363378"/>
                  </a:moveTo>
                  <a:lnTo>
                    <a:pt x="141553" y="363378"/>
                  </a:lnTo>
                  <a:lnTo>
                    <a:pt x="283107" y="423941"/>
                  </a:lnTo>
                  <a:lnTo>
                    <a:pt x="424661" y="423941"/>
                  </a:lnTo>
                  <a:lnTo>
                    <a:pt x="566215" y="363378"/>
                  </a:lnTo>
                  <a:lnTo>
                    <a:pt x="707769" y="302815"/>
                  </a:lnTo>
                  <a:lnTo>
                    <a:pt x="849323" y="302815"/>
                  </a:lnTo>
                  <a:lnTo>
                    <a:pt x="990877" y="242252"/>
                  </a:lnTo>
                  <a:lnTo>
                    <a:pt x="1132431" y="242252"/>
                  </a:lnTo>
                  <a:lnTo>
                    <a:pt x="1273984" y="121126"/>
                  </a:lnTo>
                  <a:lnTo>
                    <a:pt x="1415538" y="0"/>
                  </a:lnTo>
                  <a:lnTo>
                    <a:pt x="1557092" y="60563"/>
                  </a:lnTo>
                  <a:lnTo>
                    <a:pt x="1698646" y="181689"/>
                  </a:lnTo>
                  <a:lnTo>
                    <a:pt x="1840200" y="121126"/>
                  </a:lnTo>
                  <a:lnTo>
                    <a:pt x="1981754" y="181689"/>
                  </a:lnTo>
                  <a:lnTo>
                    <a:pt x="2123308" y="181689"/>
                  </a:lnTo>
                  <a:lnTo>
                    <a:pt x="2264862" y="60563"/>
                  </a:lnTo>
                  <a:lnTo>
                    <a:pt x="2406416" y="121126"/>
                  </a:lnTo>
                  <a:lnTo>
                    <a:pt x="2547969" y="242252"/>
                  </a:lnTo>
                  <a:lnTo>
                    <a:pt x="2689523" y="242252"/>
                  </a:lnTo>
                  <a:lnTo>
                    <a:pt x="2831077" y="302815"/>
                  </a:lnTo>
                  <a:lnTo>
                    <a:pt x="2972631" y="363378"/>
                  </a:lnTo>
                  <a:lnTo>
                    <a:pt x="3114185" y="363378"/>
                  </a:lnTo>
                  <a:lnTo>
                    <a:pt x="3255739" y="484504"/>
                  </a:lnTo>
                  <a:lnTo>
                    <a:pt x="3397293" y="605631"/>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089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27236"/>
              <a:ext cx="3397293" cy="2240835"/>
            </a:xfrm>
            <a:custGeom>
              <a:avLst/>
              <a:pathLst>
                <a:path w="3397293" h="2240835">
                  <a:moveTo>
                    <a:pt x="0" y="2180272"/>
                  </a:moveTo>
                  <a:lnTo>
                    <a:pt x="141553" y="2240835"/>
                  </a:lnTo>
                  <a:lnTo>
                    <a:pt x="283107" y="1453514"/>
                  </a:lnTo>
                  <a:lnTo>
                    <a:pt x="424661" y="1211262"/>
                  </a:lnTo>
                  <a:lnTo>
                    <a:pt x="566215" y="1574641"/>
                  </a:lnTo>
                  <a:lnTo>
                    <a:pt x="707769" y="1271825"/>
                  </a:lnTo>
                  <a:lnTo>
                    <a:pt x="849323" y="1150699"/>
                  </a:lnTo>
                  <a:lnTo>
                    <a:pt x="990877" y="726757"/>
                  </a:lnTo>
                  <a:lnTo>
                    <a:pt x="1132431" y="787320"/>
                  </a:lnTo>
                  <a:lnTo>
                    <a:pt x="1273984" y="121126"/>
                  </a:lnTo>
                  <a:lnTo>
                    <a:pt x="1415538" y="60563"/>
                  </a:lnTo>
                  <a:lnTo>
                    <a:pt x="1557092" y="121126"/>
                  </a:lnTo>
                  <a:lnTo>
                    <a:pt x="1698646" y="181689"/>
                  </a:lnTo>
                  <a:lnTo>
                    <a:pt x="1840200" y="363378"/>
                  </a:lnTo>
                  <a:lnTo>
                    <a:pt x="1981754" y="908446"/>
                  </a:lnTo>
                  <a:lnTo>
                    <a:pt x="2123308" y="726757"/>
                  </a:lnTo>
                  <a:lnTo>
                    <a:pt x="2264862" y="666194"/>
                  </a:lnTo>
                  <a:lnTo>
                    <a:pt x="2406416" y="302815"/>
                  </a:lnTo>
                  <a:lnTo>
                    <a:pt x="2547969" y="0"/>
                  </a:lnTo>
                  <a:lnTo>
                    <a:pt x="2689523" y="181689"/>
                  </a:lnTo>
                  <a:lnTo>
                    <a:pt x="2831077" y="1453514"/>
                  </a:lnTo>
                  <a:lnTo>
                    <a:pt x="2972631" y="2180272"/>
                  </a:lnTo>
                  <a:lnTo>
                    <a:pt x="3114185" y="2180272"/>
                  </a:lnTo>
                  <a:lnTo>
                    <a:pt x="3255739" y="605631"/>
                  </a:lnTo>
                  <a:lnTo>
                    <a:pt x="3397293" y="66619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69772"/>
              <a:ext cx="0" cy="2337736"/>
            </a:xfrm>
            <a:custGeom>
              <a:avLst/>
              <a:pathLst>
                <a:path w="0" h="2337736">
                  <a:moveTo>
                    <a:pt x="0" y="23377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69772"/>
              <a:ext cx="0" cy="1429289"/>
            </a:xfrm>
            <a:custGeom>
              <a:avLst/>
              <a:pathLst>
                <a:path w="0" h="1429289">
                  <a:moveTo>
                    <a:pt x="0" y="14292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69772"/>
              <a:ext cx="0" cy="218027"/>
            </a:xfrm>
            <a:custGeom>
              <a:avLst/>
              <a:pathLst>
                <a:path w="0" h="218027">
                  <a:moveTo>
                    <a:pt x="0" y="2180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69772"/>
              <a:ext cx="0" cy="884221"/>
            </a:xfrm>
            <a:custGeom>
              <a:avLst/>
              <a:pathLst>
                <a:path w="0" h="884221">
                  <a:moveTo>
                    <a:pt x="0" y="8842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69772"/>
              <a:ext cx="0" cy="339153"/>
            </a:xfrm>
            <a:custGeom>
              <a:avLst/>
              <a:pathLst>
                <a:path w="0" h="339153">
                  <a:moveTo>
                    <a:pt x="0" y="3391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69772"/>
              <a:ext cx="0" cy="763095"/>
            </a:xfrm>
            <a:custGeom>
              <a:avLst/>
              <a:pathLst>
                <a:path w="0" h="763095">
                  <a:moveTo>
                    <a:pt x="0" y="76309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69772"/>
              <a:ext cx="0" cy="823658"/>
            </a:xfrm>
            <a:custGeom>
              <a:avLst/>
              <a:pathLst>
                <a:path w="0" h="823658">
                  <a:moveTo>
                    <a:pt x="0" y="8236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27236"/>
              <a:ext cx="3397293" cy="2240835"/>
            </a:xfrm>
            <a:custGeom>
              <a:avLst/>
              <a:pathLst>
                <a:path w="3397293" h="2240835">
                  <a:moveTo>
                    <a:pt x="0" y="2180272"/>
                  </a:moveTo>
                  <a:lnTo>
                    <a:pt x="141553" y="2240835"/>
                  </a:lnTo>
                  <a:lnTo>
                    <a:pt x="283107" y="1453514"/>
                  </a:lnTo>
                  <a:lnTo>
                    <a:pt x="424661" y="1211262"/>
                  </a:lnTo>
                  <a:lnTo>
                    <a:pt x="566215" y="1574641"/>
                  </a:lnTo>
                  <a:lnTo>
                    <a:pt x="707769" y="1271825"/>
                  </a:lnTo>
                  <a:lnTo>
                    <a:pt x="849323" y="1150699"/>
                  </a:lnTo>
                  <a:lnTo>
                    <a:pt x="990877" y="726757"/>
                  </a:lnTo>
                  <a:lnTo>
                    <a:pt x="1132431" y="787320"/>
                  </a:lnTo>
                  <a:lnTo>
                    <a:pt x="1273984" y="121126"/>
                  </a:lnTo>
                  <a:lnTo>
                    <a:pt x="1415538" y="60563"/>
                  </a:lnTo>
                  <a:lnTo>
                    <a:pt x="1557092" y="121126"/>
                  </a:lnTo>
                  <a:lnTo>
                    <a:pt x="1698646" y="181689"/>
                  </a:lnTo>
                  <a:lnTo>
                    <a:pt x="1840200" y="363378"/>
                  </a:lnTo>
                  <a:lnTo>
                    <a:pt x="1981754" y="908446"/>
                  </a:lnTo>
                  <a:lnTo>
                    <a:pt x="2123308" y="726757"/>
                  </a:lnTo>
                  <a:lnTo>
                    <a:pt x="2264862" y="666194"/>
                  </a:lnTo>
                  <a:lnTo>
                    <a:pt x="2406416" y="302815"/>
                  </a:lnTo>
                  <a:lnTo>
                    <a:pt x="2547969" y="0"/>
                  </a:lnTo>
                  <a:lnTo>
                    <a:pt x="2689523" y="181689"/>
                  </a:lnTo>
                  <a:lnTo>
                    <a:pt x="2831077" y="1453514"/>
                  </a:lnTo>
                  <a:lnTo>
                    <a:pt x="2972631" y="2180272"/>
                  </a:lnTo>
                  <a:lnTo>
                    <a:pt x="3114185" y="2180272"/>
                  </a:lnTo>
                  <a:lnTo>
                    <a:pt x="3255739" y="605631"/>
                  </a:lnTo>
                  <a:lnTo>
                    <a:pt x="3397293" y="666194"/>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0505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67093" y="13051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823058" y="13064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12777" y="13051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305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0775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86762" y="13051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03186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3" name="tx103"/>
            <p:cNvSpPr/>
            <p:nvPr/>
          </p:nvSpPr>
          <p:spPr>
            <a:xfrm>
              <a:off x="5003259" y="347363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8680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262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568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511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843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296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54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5534" y="47018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21" name="tx121"/>
            <p:cNvSpPr/>
            <p:nvPr/>
          </p:nvSpPr>
          <p:spPr>
            <a:xfrm>
              <a:off x="711006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251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5518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117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9050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650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558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2517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4837418" cy="145351"/>
            </a:xfrm>
            <a:prstGeom prst="rect">
              <a:avLst/>
            </a:prstGeom>
            <a:solidFill>
              <a:srgbClr val="E2231A">
                <a:alpha val="80000"/>
              </a:srgbClr>
            </a:solidFill>
          </p:spPr>
          <p:txBody>
            <a:bodyPr/>
            <a:lstStyle/>
            <a:p/>
          </p:txBody>
        </p:sp>
        <p:sp>
          <p:nvSpPr>
            <p:cNvPr id="135" name="rc135"/>
            <p:cNvSpPr/>
            <p:nvPr/>
          </p:nvSpPr>
          <p:spPr>
            <a:xfrm>
              <a:off x="1317178" y="5528559"/>
              <a:ext cx="6875850" cy="145351"/>
            </a:xfrm>
            <a:prstGeom prst="rect">
              <a:avLst/>
            </a:prstGeom>
            <a:solidFill>
              <a:srgbClr val="E2231A">
                <a:alpha val="80000"/>
              </a:srgbClr>
            </a:solidFill>
          </p:spPr>
          <p:txBody>
            <a:bodyPr/>
            <a:lstStyle/>
            <a:p/>
          </p:txBody>
        </p:sp>
        <p:sp>
          <p:nvSpPr>
            <p:cNvPr id="136" name="rc136"/>
            <p:cNvSpPr/>
            <p:nvPr/>
          </p:nvSpPr>
          <p:spPr>
            <a:xfrm>
              <a:off x="1317178" y="5346869"/>
              <a:ext cx="7321564" cy="145351"/>
            </a:xfrm>
            <a:prstGeom prst="rect">
              <a:avLst/>
            </a:prstGeom>
            <a:solidFill>
              <a:srgbClr val="E2231A">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3691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90624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37557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5" name="tx145"/>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6" name="tx146"/>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à Djibouti (75 %) était inférieure de 9 points de pourcentage à la moyenne mondiale (84 %) et de 6 points de pourcentage à la moyenne de l'ensemble des pays du site MENA (81 %).
La couverture nationale en MCV1 était inférieure de 8 points de pourcentage à celle de 2019 (83%).
Cela équivaut à 6 000 enfants non vaccinés en 2024 contre 4 000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55742"/>
              <a:ext cx="368491" cy="1301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697076"/>
              <a:ext cx="368491" cy="14597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30679"/>
              <a:ext cx="368491" cy="21261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76813"/>
              <a:ext cx="368491" cy="23799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69082"/>
              <a:ext cx="368491" cy="28877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3883"/>
              <a:ext cx="368491" cy="29829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778456"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55742"/>
              <a:ext cx="368491" cy="1301060"/>
            </a:xfrm>
            <a:prstGeom prst="rect">
              <a:avLst/>
            </a:prstGeom>
            <a:solidFill>
              <a:srgbClr val="0083CF">
                <a:alpha val="100000"/>
              </a:srgbClr>
            </a:solidFill>
          </p:spPr>
          <p:txBody>
            <a:bodyPr/>
            <a:lstStyle/>
            <a:p/>
          </p:txBody>
        </p:sp>
        <p:sp>
          <p:nvSpPr>
            <p:cNvPr id="34" name="rc34"/>
            <p:cNvSpPr/>
            <p:nvPr/>
          </p:nvSpPr>
          <p:spPr>
            <a:xfrm>
              <a:off x="1274667" y="2697076"/>
              <a:ext cx="368491" cy="1459726"/>
            </a:xfrm>
            <a:prstGeom prst="rect">
              <a:avLst/>
            </a:prstGeom>
            <a:solidFill>
              <a:srgbClr val="0083CF">
                <a:alpha val="100000"/>
              </a:srgbClr>
            </a:solidFill>
          </p:spPr>
          <p:txBody>
            <a:bodyPr/>
            <a:lstStyle/>
            <a:p/>
          </p:txBody>
        </p:sp>
        <p:sp>
          <p:nvSpPr>
            <p:cNvPr id="35" name="rc35"/>
            <p:cNvSpPr/>
            <p:nvPr/>
          </p:nvSpPr>
          <p:spPr>
            <a:xfrm>
              <a:off x="1684102" y="2030679"/>
              <a:ext cx="368491" cy="2126123"/>
            </a:xfrm>
            <a:prstGeom prst="rect">
              <a:avLst/>
            </a:prstGeom>
            <a:solidFill>
              <a:srgbClr val="0083CF">
                <a:alpha val="100000"/>
              </a:srgbClr>
            </a:solidFill>
          </p:spPr>
          <p:txBody>
            <a:bodyPr/>
            <a:lstStyle/>
            <a:p/>
          </p:txBody>
        </p:sp>
        <p:sp>
          <p:nvSpPr>
            <p:cNvPr id="36" name="rc36"/>
            <p:cNvSpPr/>
            <p:nvPr/>
          </p:nvSpPr>
          <p:spPr>
            <a:xfrm>
              <a:off x="2502973" y="1586414"/>
              <a:ext cx="368491" cy="2570388"/>
            </a:xfrm>
            <a:prstGeom prst="rect">
              <a:avLst/>
            </a:prstGeom>
            <a:solidFill>
              <a:srgbClr val="0083CF">
                <a:alpha val="100000"/>
              </a:srgbClr>
            </a:solidFill>
          </p:spPr>
          <p:txBody>
            <a:bodyPr/>
            <a:lstStyle/>
            <a:p/>
          </p:txBody>
        </p:sp>
        <p:sp>
          <p:nvSpPr>
            <p:cNvPr id="37" name="rc37"/>
            <p:cNvSpPr/>
            <p:nvPr/>
          </p:nvSpPr>
          <p:spPr>
            <a:xfrm>
              <a:off x="2912409" y="1332548"/>
              <a:ext cx="368491" cy="2824253"/>
            </a:xfrm>
            <a:prstGeom prst="rect">
              <a:avLst/>
            </a:prstGeom>
            <a:solidFill>
              <a:srgbClr val="0083CF">
                <a:alpha val="100000"/>
              </a:srgbClr>
            </a:solidFill>
          </p:spPr>
          <p:txBody>
            <a:bodyPr/>
            <a:lstStyle/>
            <a:p/>
          </p:txBody>
        </p:sp>
        <p:sp>
          <p:nvSpPr>
            <p:cNvPr id="38" name="rc38"/>
            <p:cNvSpPr/>
            <p:nvPr/>
          </p:nvSpPr>
          <p:spPr>
            <a:xfrm>
              <a:off x="3321844" y="1332548"/>
              <a:ext cx="368491" cy="2824253"/>
            </a:xfrm>
            <a:prstGeom prst="rect">
              <a:avLst/>
            </a:prstGeom>
            <a:solidFill>
              <a:srgbClr val="0083CF">
                <a:alpha val="100000"/>
              </a:srgbClr>
            </a:solidFill>
          </p:spPr>
          <p:txBody>
            <a:bodyPr/>
            <a:lstStyle/>
            <a:p/>
          </p:txBody>
        </p:sp>
        <p:sp>
          <p:nvSpPr>
            <p:cNvPr id="39" name="rc39"/>
            <p:cNvSpPr/>
            <p:nvPr/>
          </p:nvSpPr>
          <p:spPr>
            <a:xfrm>
              <a:off x="3731279" y="1269082"/>
              <a:ext cx="368491" cy="2887720"/>
            </a:xfrm>
            <a:prstGeom prst="rect">
              <a:avLst/>
            </a:prstGeom>
            <a:solidFill>
              <a:srgbClr val="0083CF">
                <a:alpha val="100000"/>
              </a:srgbClr>
            </a:solidFill>
          </p:spPr>
          <p:txBody>
            <a:bodyPr/>
            <a:lstStyle/>
            <a:p/>
          </p:txBody>
        </p:sp>
        <p:sp>
          <p:nvSpPr>
            <p:cNvPr id="40" name="rc40"/>
            <p:cNvSpPr/>
            <p:nvPr/>
          </p:nvSpPr>
          <p:spPr>
            <a:xfrm>
              <a:off x="4140715" y="1173883"/>
              <a:ext cx="368491" cy="2982919"/>
            </a:xfrm>
            <a:prstGeom prst="rect">
              <a:avLst/>
            </a:prstGeom>
            <a:solidFill>
              <a:srgbClr val="0083CF">
                <a:alpha val="100000"/>
              </a:srgbClr>
            </a:solidFill>
          </p:spPr>
          <p:txBody>
            <a:bodyPr/>
            <a:lstStyle/>
            <a:p/>
          </p:txBody>
        </p:sp>
        <p:sp>
          <p:nvSpPr>
            <p:cNvPr id="41" name="rc41"/>
            <p:cNvSpPr/>
            <p:nvPr/>
          </p:nvSpPr>
          <p:spPr>
            <a:xfrm>
              <a:off x="4550150" y="1110416"/>
              <a:ext cx="368491" cy="3046386"/>
            </a:xfrm>
            <a:prstGeom prst="rect">
              <a:avLst/>
            </a:prstGeom>
            <a:solidFill>
              <a:srgbClr val="0083CF">
                <a:alpha val="100000"/>
              </a:srgbClr>
            </a:solidFill>
          </p:spPr>
          <p:txBody>
            <a:bodyPr/>
            <a:lstStyle/>
            <a:p/>
          </p:txBody>
        </p:sp>
        <p:sp>
          <p:nvSpPr>
            <p:cNvPr id="42" name="rc42"/>
            <p:cNvSpPr/>
            <p:nvPr/>
          </p:nvSpPr>
          <p:spPr>
            <a:xfrm>
              <a:off x="5369021" y="1078683"/>
              <a:ext cx="368491" cy="3078119"/>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55742"/>
              <a:ext cx="296024" cy="296024"/>
            </a:xfrm>
            <a:custGeom>
              <a:avLst/>
              <a:pathLst>
                <a:path w="296024" h="296024">
                  <a:moveTo>
                    <a:pt x="285664" y="0"/>
                  </a:moveTo>
                  <a:lnTo>
                    <a:pt x="296024" y="0"/>
                  </a:lnTo>
                  <a:lnTo>
                    <a:pt x="0" y="296024"/>
                  </a:lnTo>
                  <a:lnTo>
                    <a:pt x="0" y="285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55742"/>
              <a:ext cx="192417" cy="192417"/>
            </a:xfrm>
            <a:custGeom>
              <a:avLst/>
              <a:pathLst>
                <a:path w="192417" h="192417">
                  <a:moveTo>
                    <a:pt x="182056" y="0"/>
                  </a:moveTo>
                  <a:lnTo>
                    <a:pt x="192417" y="0"/>
                  </a:lnTo>
                  <a:lnTo>
                    <a:pt x="0" y="192417"/>
                  </a:lnTo>
                  <a:lnTo>
                    <a:pt x="0" y="18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55742"/>
              <a:ext cx="88809" cy="88809"/>
            </a:xfrm>
            <a:custGeom>
              <a:avLst/>
              <a:pathLst>
                <a:path w="88809" h="88809">
                  <a:moveTo>
                    <a:pt x="78448" y="0"/>
                  </a:moveTo>
                  <a:lnTo>
                    <a:pt x="88809" y="0"/>
                  </a:lnTo>
                  <a:lnTo>
                    <a:pt x="0" y="88809"/>
                  </a:lnTo>
                  <a:lnTo>
                    <a:pt x="0" y="78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697076"/>
              <a:ext cx="356078" cy="356078"/>
            </a:xfrm>
            <a:custGeom>
              <a:avLst/>
              <a:pathLst>
                <a:path w="356078" h="356078">
                  <a:moveTo>
                    <a:pt x="345718" y="0"/>
                  </a:moveTo>
                  <a:lnTo>
                    <a:pt x="356078" y="0"/>
                  </a:lnTo>
                  <a:lnTo>
                    <a:pt x="0" y="356078"/>
                  </a:lnTo>
                  <a:lnTo>
                    <a:pt x="0" y="345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697076"/>
              <a:ext cx="252471" cy="252471"/>
            </a:xfrm>
            <a:custGeom>
              <a:avLst/>
              <a:pathLst>
                <a:path w="252471" h="252471">
                  <a:moveTo>
                    <a:pt x="242110" y="0"/>
                  </a:moveTo>
                  <a:lnTo>
                    <a:pt x="252471" y="0"/>
                  </a:lnTo>
                  <a:lnTo>
                    <a:pt x="0" y="252471"/>
                  </a:lnTo>
                  <a:lnTo>
                    <a:pt x="0" y="242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97076"/>
              <a:ext cx="148863" cy="148863"/>
            </a:xfrm>
            <a:custGeom>
              <a:avLst/>
              <a:pathLst>
                <a:path w="148863" h="148863">
                  <a:moveTo>
                    <a:pt x="138502" y="0"/>
                  </a:moveTo>
                  <a:lnTo>
                    <a:pt x="148863" y="0"/>
                  </a:lnTo>
                  <a:lnTo>
                    <a:pt x="0" y="148863"/>
                  </a:lnTo>
                  <a:lnTo>
                    <a:pt x="0" y="138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97076"/>
              <a:ext cx="45255" cy="45255"/>
            </a:xfrm>
            <a:custGeom>
              <a:avLst/>
              <a:pathLst>
                <a:path w="45255" h="45255">
                  <a:moveTo>
                    <a:pt x="34894" y="0"/>
                  </a:moveTo>
                  <a:lnTo>
                    <a:pt x="45255" y="0"/>
                  </a:lnTo>
                  <a:lnTo>
                    <a:pt x="0" y="45255"/>
                  </a:lnTo>
                  <a:lnTo>
                    <a:pt x="0" y="3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30679"/>
              <a:ext cx="302217" cy="302217"/>
            </a:xfrm>
            <a:custGeom>
              <a:avLst/>
              <a:pathLst>
                <a:path w="302217" h="302217">
                  <a:moveTo>
                    <a:pt x="291856" y="0"/>
                  </a:moveTo>
                  <a:lnTo>
                    <a:pt x="302217" y="0"/>
                  </a:lnTo>
                  <a:lnTo>
                    <a:pt x="0" y="302217"/>
                  </a:lnTo>
                  <a:lnTo>
                    <a:pt x="0" y="291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30679"/>
              <a:ext cx="198609" cy="198609"/>
            </a:xfrm>
            <a:custGeom>
              <a:avLst/>
              <a:pathLst>
                <a:path w="198609" h="198609">
                  <a:moveTo>
                    <a:pt x="188248" y="0"/>
                  </a:moveTo>
                  <a:lnTo>
                    <a:pt x="198609" y="0"/>
                  </a:lnTo>
                  <a:lnTo>
                    <a:pt x="0" y="198609"/>
                  </a:lnTo>
                  <a:lnTo>
                    <a:pt x="0" y="188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30679"/>
              <a:ext cx="95001" cy="95001"/>
            </a:xfrm>
            <a:custGeom>
              <a:avLst/>
              <a:pathLst>
                <a:path w="95001" h="95001">
                  <a:moveTo>
                    <a:pt x="84640" y="0"/>
                  </a:moveTo>
                  <a:lnTo>
                    <a:pt x="95001" y="0"/>
                  </a:lnTo>
                  <a:lnTo>
                    <a:pt x="0" y="95001"/>
                  </a:lnTo>
                  <a:lnTo>
                    <a:pt x="0" y="84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86414"/>
              <a:ext cx="342042" cy="342042"/>
            </a:xfrm>
            <a:custGeom>
              <a:avLst/>
              <a:pathLst>
                <a:path w="342042" h="342042">
                  <a:moveTo>
                    <a:pt x="331681" y="0"/>
                  </a:moveTo>
                  <a:lnTo>
                    <a:pt x="342042" y="0"/>
                  </a:lnTo>
                  <a:lnTo>
                    <a:pt x="0" y="342042"/>
                  </a:lnTo>
                  <a:lnTo>
                    <a:pt x="0" y="331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86414"/>
              <a:ext cx="238434" cy="238434"/>
            </a:xfrm>
            <a:custGeom>
              <a:avLst/>
              <a:pathLst>
                <a:path w="238434" h="238434">
                  <a:moveTo>
                    <a:pt x="228073" y="0"/>
                  </a:moveTo>
                  <a:lnTo>
                    <a:pt x="238434" y="0"/>
                  </a:lnTo>
                  <a:lnTo>
                    <a:pt x="0" y="238434"/>
                  </a:lnTo>
                  <a:lnTo>
                    <a:pt x="0" y="228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86414"/>
              <a:ext cx="134826" cy="134826"/>
            </a:xfrm>
            <a:custGeom>
              <a:avLst/>
              <a:pathLst>
                <a:path w="134826" h="134826">
                  <a:moveTo>
                    <a:pt x="124465" y="0"/>
                  </a:moveTo>
                  <a:lnTo>
                    <a:pt x="134826" y="0"/>
                  </a:lnTo>
                  <a:lnTo>
                    <a:pt x="0" y="134826"/>
                  </a:lnTo>
                  <a:lnTo>
                    <a:pt x="0" y="124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86414"/>
              <a:ext cx="31218" cy="31218"/>
            </a:xfrm>
            <a:custGeom>
              <a:avLst/>
              <a:pathLst>
                <a:path w="31218" h="31218">
                  <a:moveTo>
                    <a:pt x="20858" y="0"/>
                  </a:moveTo>
                  <a:lnTo>
                    <a:pt x="31218" y="0"/>
                  </a:lnTo>
                  <a:lnTo>
                    <a:pt x="0" y="3121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1347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1332548"/>
              <a:ext cx="290080" cy="290080"/>
            </a:xfrm>
            <a:custGeom>
              <a:avLst/>
              <a:pathLst>
                <a:path w="290080" h="290080">
                  <a:moveTo>
                    <a:pt x="279719" y="0"/>
                  </a:moveTo>
                  <a:lnTo>
                    <a:pt x="290080" y="0"/>
                  </a:lnTo>
                  <a:lnTo>
                    <a:pt x="0" y="290080"/>
                  </a:lnTo>
                  <a:lnTo>
                    <a:pt x="0" y="279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1332548"/>
              <a:ext cx="186472" cy="186472"/>
            </a:xfrm>
            <a:custGeom>
              <a:avLst/>
              <a:pathLst>
                <a:path w="186472" h="186472">
                  <a:moveTo>
                    <a:pt x="176111" y="0"/>
                  </a:moveTo>
                  <a:lnTo>
                    <a:pt x="186472" y="0"/>
                  </a:lnTo>
                  <a:lnTo>
                    <a:pt x="0" y="186472"/>
                  </a:lnTo>
                  <a:lnTo>
                    <a:pt x="0" y="176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332548"/>
              <a:ext cx="82864" cy="82864"/>
            </a:xfrm>
            <a:custGeom>
              <a:avLst/>
              <a:pathLst>
                <a:path w="82864" h="82864">
                  <a:moveTo>
                    <a:pt x="72503" y="0"/>
                  </a:moveTo>
                  <a:lnTo>
                    <a:pt x="82864" y="0"/>
                  </a:lnTo>
                  <a:lnTo>
                    <a:pt x="0" y="82864"/>
                  </a:lnTo>
                  <a:lnTo>
                    <a:pt x="0" y="72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321844" y="1352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321844" y="1332548"/>
              <a:ext cx="295076" cy="295076"/>
            </a:xfrm>
            <a:custGeom>
              <a:avLst/>
              <a:pathLst>
                <a:path w="295076" h="295076">
                  <a:moveTo>
                    <a:pt x="284715" y="0"/>
                  </a:moveTo>
                  <a:lnTo>
                    <a:pt x="295076" y="0"/>
                  </a:lnTo>
                  <a:lnTo>
                    <a:pt x="0" y="295076"/>
                  </a:lnTo>
                  <a:lnTo>
                    <a:pt x="0" y="28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321844" y="1332548"/>
              <a:ext cx="191468" cy="191468"/>
            </a:xfrm>
            <a:custGeom>
              <a:avLst/>
              <a:pathLst>
                <a:path w="191468" h="191468">
                  <a:moveTo>
                    <a:pt x="181107" y="0"/>
                  </a:moveTo>
                  <a:lnTo>
                    <a:pt x="191468" y="0"/>
                  </a:lnTo>
                  <a:lnTo>
                    <a:pt x="0" y="191468"/>
                  </a:lnTo>
                  <a:lnTo>
                    <a:pt x="0" y="181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321844" y="1332548"/>
              <a:ext cx="87860" cy="87860"/>
            </a:xfrm>
            <a:custGeom>
              <a:avLst/>
              <a:pathLst>
                <a:path w="87860" h="87860">
                  <a:moveTo>
                    <a:pt x="77499" y="0"/>
                  </a:moveTo>
                  <a:lnTo>
                    <a:pt x="87860" y="0"/>
                  </a:lnTo>
                  <a:lnTo>
                    <a:pt x="0" y="87860"/>
                  </a:lnTo>
                  <a:lnTo>
                    <a:pt x="0" y="77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69082"/>
              <a:ext cx="363538" cy="363538"/>
            </a:xfrm>
            <a:custGeom>
              <a:avLst/>
              <a:pathLst>
                <a:path w="363538" h="363538">
                  <a:moveTo>
                    <a:pt x="353177" y="0"/>
                  </a:moveTo>
                  <a:lnTo>
                    <a:pt x="363538" y="0"/>
                  </a:lnTo>
                  <a:lnTo>
                    <a:pt x="0" y="363538"/>
                  </a:lnTo>
                  <a:lnTo>
                    <a:pt x="0" y="35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69082"/>
              <a:ext cx="259930" cy="259930"/>
            </a:xfrm>
            <a:custGeom>
              <a:avLst/>
              <a:pathLst>
                <a:path w="259930" h="259930">
                  <a:moveTo>
                    <a:pt x="249569" y="0"/>
                  </a:moveTo>
                  <a:lnTo>
                    <a:pt x="259930" y="0"/>
                  </a:lnTo>
                  <a:lnTo>
                    <a:pt x="0" y="259930"/>
                  </a:lnTo>
                  <a:lnTo>
                    <a:pt x="0" y="24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69082"/>
              <a:ext cx="156322" cy="156322"/>
            </a:xfrm>
            <a:custGeom>
              <a:avLst/>
              <a:pathLst>
                <a:path w="156322" h="156322">
                  <a:moveTo>
                    <a:pt x="145962" y="0"/>
                  </a:moveTo>
                  <a:lnTo>
                    <a:pt x="156322" y="0"/>
                  </a:lnTo>
                  <a:lnTo>
                    <a:pt x="0" y="156322"/>
                  </a:lnTo>
                  <a:lnTo>
                    <a:pt x="0" y="145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69082"/>
              <a:ext cx="52714" cy="52714"/>
            </a:xfrm>
            <a:custGeom>
              <a:avLst/>
              <a:pathLst>
                <a:path w="52714" h="52714">
                  <a:moveTo>
                    <a:pt x="42354" y="0"/>
                  </a:moveTo>
                  <a:lnTo>
                    <a:pt x="52714" y="0"/>
                  </a:lnTo>
                  <a:lnTo>
                    <a:pt x="0" y="52714"/>
                  </a:lnTo>
                  <a:lnTo>
                    <a:pt x="0" y="42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173883"/>
              <a:ext cx="360126" cy="360126"/>
            </a:xfrm>
            <a:custGeom>
              <a:avLst/>
              <a:pathLst>
                <a:path w="360126" h="360126">
                  <a:moveTo>
                    <a:pt x="349765" y="0"/>
                  </a:moveTo>
                  <a:lnTo>
                    <a:pt x="360126" y="0"/>
                  </a:lnTo>
                  <a:lnTo>
                    <a:pt x="0" y="360126"/>
                  </a:lnTo>
                  <a:lnTo>
                    <a:pt x="0" y="34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3883"/>
              <a:ext cx="256518" cy="256518"/>
            </a:xfrm>
            <a:custGeom>
              <a:avLst/>
              <a:pathLst>
                <a:path w="256518" h="256518">
                  <a:moveTo>
                    <a:pt x="246157" y="0"/>
                  </a:moveTo>
                  <a:lnTo>
                    <a:pt x="256518" y="0"/>
                  </a:lnTo>
                  <a:lnTo>
                    <a:pt x="0" y="256518"/>
                  </a:lnTo>
                  <a:lnTo>
                    <a:pt x="0" y="246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3883"/>
              <a:ext cx="152910" cy="152910"/>
            </a:xfrm>
            <a:custGeom>
              <a:avLst/>
              <a:pathLst>
                <a:path w="152910" h="152910">
                  <a:moveTo>
                    <a:pt x="142549" y="0"/>
                  </a:moveTo>
                  <a:lnTo>
                    <a:pt x="152910" y="0"/>
                  </a:lnTo>
                  <a:lnTo>
                    <a:pt x="0" y="152910"/>
                  </a:lnTo>
                  <a:lnTo>
                    <a:pt x="0" y="14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3883"/>
              <a:ext cx="49302" cy="49302"/>
            </a:xfrm>
            <a:custGeom>
              <a:avLst/>
              <a:pathLst>
                <a:path w="49302" h="49302">
                  <a:moveTo>
                    <a:pt x="38941" y="0"/>
                  </a:moveTo>
                  <a:lnTo>
                    <a:pt x="49302" y="0"/>
                  </a:lnTo>
                  <a:lnTo>
                    <a:pt x="0" y="49302"/>
                  </a:lnTo>
                  <a:lnTo>
                    <a:pt x="0" y="389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23010" y="4061170"/>
              <a:ext cx="95632" cy="95632"/>
            </a:xfrm>
            <a:custGeom>
              <a:avLst/>
              <a:pathLst>
                <a:path w="95632" h="95632">
                  <a:moveTo>
                    <a:pt x="95632" y="0"/>
                  </a:moveTo>
                  <a:lnTo>
                    <a:pt x="95632" y="10360"/>
                  </a:lnTo>
                  <a:lnTo>
                    <a:pt x="10360" y="95632"/>
                  </a:lnTo>
                  <a:lnTo>
                    <a:pt x="0" y="95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719402" y="3957562"/>
              <a:ext cx="199239" cy="199239"/>
            </a:xfrm>
            <a:custGeom>
              <a:avLst/>
              <a:pathLst>
                <a:path w="199239" h="199239">
                  <a:moveTo>
                    <a:pt x="199239" y="0"/>
                  </a:moveTo>
                  <a:lnTo>
                    <a:pt x="199239" y="10360"/>
                  </a:lnTo>
                  <a:lnTo>
                    <a:pt x="10360" y="199239"/>
                  </a:lnTo>
                  <a:lnTo>
                    <a:pt x="0" y="199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15794" y="3853955"/>
              <a:ext cx="302847" cy="302847"/>
            </a:xfrm>
            <a:custGeom>
              <a:avLst/>
              <a:pathLst>
                <a:path w="302847" h="302847">
                  <a:moveTo>
                    <a:pt x="302847" y="0"/>
                  </a:moveTo>
                  <a:lnTo>
                    <a:pt x="302847" y="10360"/>
                  </a:lnTo>
                  <a:lnTo>
                    <a:pt x="10360" y="302847"/>
                  </a:lnTo>
                  <a:lnTo>
                    <a:pt x="0" y="30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550150" y="3750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646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543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439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3359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2323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1287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0250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29214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8178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7142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6106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5070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4034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2998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1962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0926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19890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8854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7817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6781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5745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4709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3673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263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160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10416"/>
              <a:ext cx="324980" cy="324980"/>
            </a:xfrm>
            <a:custGeom>
              <a:avLst/>
              <a:pathLst>
                <a:path w="324980" h="324980">
                  <a:moveTo>
                    <a:pt x="314619" y="0"/>
                  </a:moveTo>
                  <a:lnTo>
                    <a:pt x="324980" y="0"/>
                  </a:lnTo>
                  <a:lnTo>
                    <a:pt x="0" y="324980"/>
                  </a:lnTo>
                  <a:lnTo>
                    <a:pt x="0" y="314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0416"/>
              <a:ext cx="221372" cy="221372"/>
            </a:xfrm>
            <a:custGeom>
              <a:avLst/>
              <a:pathLst>
                <a:path w="221372" h="221372">
                  <a:moveTo>
                    <a:pt x="211011" y="0"/>
                  </a:moveTo>
                  <a:lnTo>
                    <a:pt x="221372" y="0"/>
                  </a:lnTo>
                  <a:lnTo>
                    <a:pt x="0" y="221372"/>
                  </a:lnTo>
                  <a:lnTo>
                    <a:pt x="0" y="211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0416"/>
              <a:ext cx="117764" cy="117764"/>
            </a:xfrm>
            <a:custGeom>
              <a:avLst/>
              <a:pathLst>
                <a:path w="117764" h="117764">
                  <a:moveTo>
                    <a:pt x="107404" y="0"/>
                  </a:moveTo>
                  <a:lnTo>
                    <a:pt x="117764" y="0"/>
                  </a:lnTo>
                  <a:lnTo>
                    <a:pt x="0" y="117764"/>
                  </a:lnTo>
                  <a:lnTo>
                    <a:pt x="0" y="10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0416"/>
              <a:ext cx="14157" cy="14157"/>
            </a:xfrm>
            <a:custGeom>
              <a:avLst/>
              <a:pathLst>
                <a:path w="14157" h="14157">
                  <a:moveTo>
                    <a:pt x="3796" y="0"/>
                  </a:moveTo>
                  <a:lnTo>
                    <a:pt x="14157" y="0"/>
                  </a:lnTo>
                  <a:lnTo>
                    <a:pt x="0" y="14157"/>
                  </a:lnTo>
                  <a:lnTo>
                    <a:pt x="0" y="3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651872" y="4071162"/>
              <a:ext cx="85640" cy="85640"/>
            </a:xfrm>
            <a:custGeom>
              <a:avLst/>
              <a:pathLst>
                <a:path w="85640" h="85640">
                  <a:moveTo>
                    <a:pt x="85640" y="0"/>
                  </a:moveTo>
                  <a:lnTo>
                    <a:pt x="85640" y="10360"/>
                  </a:lnTo>
                  <a:lnTo>
                    <a:pt x="10360" y="85640"/>
                  </a:lnTo>
                  <a:lnTo>
                    <a:pt x="0" y="85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548264" y="3967554"/>
              <a:ext cx="189248" cy="189248"/>
            </a:xfrm>
            <a:custGeom>
              <a:avLst/>
              <a:pathLst>
                <a:path w="189248" h="189248">
                  <a:moveTo>
                    <a:pt x="189248" y="0"/>
                  </a:moveTo>
                  <a:lnTo>
                    <a:pt x="189248" y="10360"/>
                  </a:lnTo>
                  <a:lnTo>
                    <a:pt x="10360" y="189248"/>
                  </a:lnTo>
                  <a:lnTo>
                    <a:pt x="0" y="189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44656" y="3863946"/>
              <a:ext cx="292855" cy="292855"/>
            </a:xfrm>
            <a:custGeom>
              <a:avLst/>
              <a:pathLst>
                <a:path w="292855" h="292855">
                  <a:moveTo>
                    <a:pt x="292855" y="0"/>
                  </a:moveTo>
                  <a:lnTo>
                    <a:pt x="292855" y="10360"/>
                  </a:lnTo>
                  <a:lnTo>
                    <a:pt x="10360" y="292855"/>
                  </a:lnTo>
                  <a:lnTo>
                    <a:pt x="0" y="292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69021" y="37603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656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553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449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3459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2423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1386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0350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29314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8278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7242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6206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5170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4134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3098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2062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1026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19990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18953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7917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6881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5845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4809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377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273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170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078683"/>
              <a:ext cx="366705" cy="366705"/>
            </a:xfrm>
            <a:custGeom>
              <a:avLst/>
              <a:pathLst>
                <a:path w="366705" h="366705">
                  <a:moveTo>
                    <a:pt x="356344" y="0"/>
                  </a:moveTo>
                  <a:lnTo>
                    <a:pt x="366705" y="0"/>
                  </a:lnTo>
                  <a:lnTo>
                    <a:pt x="0" y="366705"/>
                  </a:lnTo>
                  <a:lnTo>
                    <a:pt x="0" y="356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78683"/>
              <a:ext cx="263097" cy="263097"/>
            </a:xfrm>
            <a:custGeom>
              <a:avLst/>
              <a:pathLst>
                <a:path w="263097" h="263097">
                  <a:moveTo>
                    <a:pt x="252736" y="0"/>
                  </a:moveTo>
                  <a:lnTo>
                    <a:pt x="263097" y="0"/>
                  </a:lnTo>
                  <a:lnTo>
                    <a:pt x="0" y="263097"/>
                  </a:lnTo>
                  <a:lnTo>
                    <a:pt x="0" y="25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78683"/>
              <a:ext cx="159489" cy="159489"/>
            </a:xfrm>
            <a:custGeom>
              <a:avLst/>
              <a:pathLst>
                <a:path w="159489" h="159489">
                  <a:moveTo>
                    <a:pt x="149128" y="0"/>
                  </a:moveTo>
                  <a:lnTo>
                    <a:pt x="159489" y="0"/>
                  </a:lnTo>
                  <a:lnTo>
                    <a:pt x="0" y="159489"/>
                  </a:lnTo>
                  <a:lnTo>
                    <a:pt x="0" y="149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78683"/>
              <a:ext cx="55881" cy="55881"/>
            </a:xfrm>
            <a:custGeom>
              <a:avLst/>
              <a:pathLst>
                <a:path w="55881" h="55881">
                  <a:moveTo>
                    <a:pt x="45521" y="0"/>
                  </a:moveTo>
                  <a:lnTo>
                    <a:pt x="55881" y="0"/>
                  </a:lnTo>
                  <a:lnTo>
                    <a:pt x="0" y="55881"/>
                  </a:lnTo>
                  <a:lnTo>
                    <a:pt x="0" y="45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5232" y="2855742"/>
              <a:ext cx="368491" cy="1301060"/>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74667" y="2697076"/>
              <a:ext cx="368491" cy="145972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84102" y="2030679"/>
              <a:ext cx="368491" cy="2126123"/>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502973" y="1586414"/>
              <a:ext cx="368491" cy="257038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912409" y="1332548"/>
              <a:ext cx="368491" cy="282425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2548"/>
              <a:ext cx="368491" cy="282425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731279" y="1269082"/>
              <a:ext cx="368491" cy="288772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140715" y="1173883"/>
              <a:ext cx="368491" cy="2982919"/>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550150" y="1110416"/>
              <a:ext cx="368491" cy="3046386"/>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369021" y="1078683"/>
              <a:ext cx="368491" cy="3078119"/>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69091" y="272552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3" name="tx333"/>
            <p:cNvSpPr/>
            <p:nvPr/>
          </p:nvSpPr>
          <p:spPr>
            <a:xfrm>
              <a:off x="1378527" y="25555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4" name="tx334"/>
            <p:cNvSpPr/>
            <p:nvPr/>
          </p:nvSpPr>
          <p:spPr>
            <a:xfrm>
              <a:off x="1787962" y="1849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5" name="tx335"/>
            <p:cNvSpPr/>
            <p:nvPr/>
          </p:nvSpPr>
          <p:spPr>
            <a:xfrm>
              <a:off x="2197397" y="158185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6" name="tx336"/>
            <p:cNvSpPr/>
            <p:nvPr/>
          </p:nvSpPr>
          <p:spPr>
            <a:xfrm>
              <a:off x="2606833"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7" name="tx337"/>
            <p:cNvSpPr/>
            <p:nvPr/>
          </p:nvSpPr>
          <p:spPr>
            <a:xfrm>
              <a:off x="3016268"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8" name="tx338"/>
            <p:cNvSpPr/>
            <p:nvPr/>
          </p:nvSpPr>
          <p:spPr>
            <a:xfrm>
              <a:off x="3425704"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835139" y="104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0" name="tx340"/>
            <p:cNvSpPr/>
            <p:nvPr/>
          </p:nvSpPr>
          <p:spPr>
            <a:xfrm>
              <a:off x="4244574" y="9409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1" name="tx341"/>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2" name="tx342"/>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4" name="tx344"/>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5" name="tx345"/>
            <p:cNvSpPr/>
            <p:nvPr/>
          </p:nvSpPr>
          <p:spPr>
            <a:xfrm>
              <a:off x="588231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8" name="tx348"/>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11062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pg352"/>
            <p:cNvSpPr/>
            <p:nvPr/>
          </p:nvSpPr>
          <p:spPr>
            <a:xfrm>
              <a:off x="986811" y="340321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1019333" y="3435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4" name="pg354"/>
            <p:cNvSpPr/>
            <p:nvPr/>
          </p:nvSpPr>
          <p:spPr>
            <a:xfrm>
              <a:off x="1396247" y="3323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1428768" y="33560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6" name="pg356"/>
            <p:cNvSpPr/>
            <p:nvPr/>
          </p:nvSpPr>
          <p:spPr>
            <a:xfrm>
              <a:off x="1805682" y="29906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838204" y="30242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2624553"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265707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3033988" y="26416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3066510" y="26725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2" name="pg362"/>
            <p:cNvSpPr/>
            <p:nvPr/>
          </p:nvSpPr>
          <p:spPr>
            <a:xfrm>
              <a:off x="3413279" y="26416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445800" y="267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4" name="pg364"/>
            <p:cNvSpPr/>
            <p:nvPr/>
          </p:nvSpPr>
          <p:spPr>
            <a:xfrm>
              <a:off x="3852859" y="26098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885380" y="26424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pg366"/>
            <p:cNvSpPr/>
            <p:nvPr/>
          </p:nvSpPr>
          <p:spPr>
            <a:xfrm>
              <a:off x="4262294" y="25622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294816" y="2593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4671729"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4704251"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0" name="pg370"/>
            <p:cNvSpPr/>
            <p:nvPr/>
          </p:nvSpPr>
          <p:spPr>
            <a:xfrm>
              <a:off x="5490600"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523122"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tx372"/>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3" name="tx373"/>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4" name="tx374"/>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5" name="tx375"/>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6" name="tx376"/>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7" name="tx377"/>
            <p:cNvSpPr/>
            <p:nvPr/>
          </p:nvSpPr>
          <p:spPr>
            <a:xfrm rot="-5400000">
              <a:off x="827070"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8" name="tx378"/>
            <p:cNvSpPr/>
            <p:nvPr/>
          </p:nvSpPr>
          <p:spPr>
            <a:xfrm rot="-5400000">
              <a:off x="1216382"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9" name="tx379"/>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80" name="tx380"/>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1" name="tx381"/>
            <p:cNvSpPr/>
            <p:nvPr/>
          </p:nvSpPr>
          <p:spPr>
            <a:xfrm rot="-5400000">
              <a:off x="2395984"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82" name="tx382"/>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83" name="tx383"/>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84" name="tx384"/>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85" name="tx385"/>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86" name="tx386"/>
            <p:cNvSpPr/>
            <p:nvPr/>
          </p:nvSpPr>
          <p:spPr>
            <a:xfrm rot="-5400000">
              <a:off x="4235623"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7" name="tx387"/>
            <p:cNvSpPr/>
            <p:nvPr/>
          </p:nvSpPr>
          <p:spPr>
            <a:xfrm rot="-5400000">
              <a:off x="4917842"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8" name="tx388"/>
            <p:cNvSpPr/>
            <p:nvPr/>
          </p:nvSpPr>
          <p:spPr>
            <a:xfrm rot="-5400000">
              <a:off x="5308485"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9" name="tx389"/>
            <p:cNvSpPr/>
            <p:nvPr/>
          </p:nvSpPr>
          <p:spPr>
            <a:xfrm rot="-5400000">
              <a:off x="533200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90" name="tx390"/>
            <p:cNvSpPr/>
            <p:nvPr/>
          </p:nvSpPr>
          <p:spPr>
            <a:xfrm rot="-5400000">
              <a:off x="6157471"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91" name="tx391"/>
            <p:cNvSpPr/>
            <p:nvPr/>
          </p:nvSpPr>
          <p:spPr>
            <a:xfrm rot="-5400000">
              <a:off x="658668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92" name="tx392"/>
            <p:cNvSpPr/>
            <p:nvPr/>
          </p:nvSpPr>
          <p:spPr>
            <a:xfrm rot="-5400000">
              <a:off x="6945237"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93" name="tx393"/>
            <p:cNvSpPr/>
            <p:nvPr/>
          </p:nvSpPr>
          <p:spPr>
            <a:xfrm rot="-5400000">
              <a:off x="7479263"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4" name="tx394"/>
            <p:cNvSpPr/>
            <p:nvPr/>
          </p:nvSpPr>
          <p:spPr>
            <a:xfrm rot="-5400000">
              <a:off x="7741086"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95" name="tx395"/>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6" name="tx396"/>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7" name="tx397"/>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rc398"/>
            <p:cNvSpPr/>
            <p:nvPr/>
          </p:nvSpPr>
          <p:spPr>
            <a:xfrm>
              <a:off x="4184938" y="5993415"/>
              <a:ext cx="219455" cy="219455"/>
            </a:xfrm>
            <a:prstGeom prst="rect">
              <a:avLst/>
            </a:prstGeom>
            <a:solidFill>
              <a:srgbClr val="FFFFFF">
                <a:alpha val="100000"/>
              </a:srgbClr>
            </a:solidFill>
          </p:spPr>
          <p:txBody>
            <a:bodyPr/>
            <a:lstStyle/>
            <a:p/>
          </p:txBody>
        </p:sp>
        <p:sp>
          <p:nvSpPr>
            <p:cNvPr id="399" name="pg399"/>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rc404"/>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405" name="tx405"/>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406" name="tx406"/>
            <p:cNvSpPr/>
            <p:nvPr/>
          </p:nvSpPr>
          <p:spPr>
            <a:xfrm>
              <a:off x="803816" y="398022"/>
              <a:ext cx="59541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MENA, 2024</a:t>
              </a:r>
            </a:p>
          </p:txBody>
        </p:sp>
        <p:sp>
          <p:nvSpPr>
            <p:cNvPr id="407" name="tx40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8" name="tx40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9" name="tx409"/>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2024, Djibouti se classera au quatrième rang sur 20 pays pour la plus faible couverture en MCV1 (sur la base des rangs ex æquo).
Djibouti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0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6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3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59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59503"/>
              <a:ext cx="249522" cy="543194"/>
            </a:xfrm>
            <a:prstGeom prst="rect">
              <a:avLst/>
            </a:prstGeom>
            <a:solidFill>
              <a:srgbClr val="80BD41">
                <a:alpha val="100000"/>
              </a:srgbClr>
            </a:solidFill>
          </p:spPr>
          <p:txBody>
            <a:bodyPr/>
            <a:lstStyle/>
            <a:p/>
          </p:txBody>
        </p:sp>
        <p:sp>
          <p:nvSpPr>
            <p:cNvPr id="23" name="rc23"/>
            <p:cNvSpPr/>
            <p:nvPr/>
          </p:nvSpPr>
          <p:spPr>
            <a:xfrm>
              <a:off x="1296273" y="3016309"/>
              <a:ext cx="249522" cy="543194"/>
            </a:xfrm>
            <a:prstGeom prst="rect">
              <a:avLst/>
            </a:prstGeom>
            <a:solidFill>
              <a:srgbClr val="E2231A">
                <a:alpha val="100000"/>
              </a:srgbClr>
            </a:solidFill>
          </p:spPr>
          <p:txBody>
            <a:bodyPr/>
            <a:lstStyle/>
            <a:p/>
          </p:txBody>
        </p:sp>
        <p:sp>
          <p:nvSpPr>
            <p:cNvPr id="24" name="rc24"/>
            <p:cNvSpPr/>
            <p:nvPr/>
          </p:nvSpPr>
          <p:spPr>
            <a:xfrm>
              <a:off x="1573521" y="3555845"/>
              <a:ext cx="249522" cy="546852"/>
            </a:xfrm>
            <a:prstGeom prst="rect">
              <a:avLst/>
            </a:prstGeom>
            <a:solidFill>
              <a:srgbClr val="80BD41">
                <a:alpha val="100000"/>
              </a:srgbClr>
            </a:solidFill>
          </p:spPr>
          <p:txBody>
            <a:bodyPr/>
            <a:lstStyle/>
            <a:p/>
          </p:txBody>
        </p:sp>
        <p:sp>
          <p:nvSpPr>
            <p:cNvPr id="25" name="rc25"/>
            <p:cNvSpPr/>
            <p:nvPr/>
          </p:nvSpPr>
          <p:spPr>
            <a:xfrm>
              <a:off x="1573521" y="2986588"/>
              <a:ext cx="249522" cy="569256"/>
            </a:xfrm>
            <a:prstGeom prst="rect">
              <a:avLst/>
            </a:prstGeom>
            <a:solidFill>
              <a:srgbClr val="E2231A">
                <a:alpha val="100000"/>
              </a:srgbClr>
            </a:solidFill>
          </p:spPr>
          <p:txBody>
            <a:bodyPr/>
            <a:lstStyle/>
            <a:p/>
          </p:txBody>
        </p:sp>
        <p:sp>
          <p:nvSpPr>
            <p:cNvPr id="26" name="rc26"/>
            <p:cNvSpPr/>
            <p:nvPr/>
          </p:nvSpPr>
          <p:spPr>
            <a:xfrm>
              <a:off x="1850769" y="3393984"/>
              <a:ext cx="249522" cy="708712"/>
            </a:xfrm>
            <a:prstGeom prst="rect">
              <a:avLst/>
            </a:prstGeom>
            <a:solidFill>
              <a:srgbClr val="80BD41">
                <a:alpha val="100000"/>
              </a:srgbClr>
            </a:solidFill>
          </p:spPr>
          <p:txBody>
            <a:bodyPr/>
            <a:lstStyle/>
            <a:p/>
          </p:txBody>
        </p:sp>
        <p:sp>
          <p:nvSpPr>
            <p:cNvPr id="27" name="rc27"/>
            <p:cNvSpPr/>
            <p:nvPr/>
          </p:nvSpPr>
          <p:spPr>
            <a:xfrm>
              <a:off x="1850769" y="2959611"/>
              <a:ext cx="249522" cy="434372"/>
            </a:xfrm>
            <a:prstGeom prst="rect">
              <a:avLst/>
            </a:prstGeom>
            <a:solidFill>
              <a:srgbClr val="E2231A">
                <a:alpha val="100000"/>
              </a:srgbClr>
            </a:solidFill>
          </p:spPr>
          <p:txBody>
            <a:bodyPr/>
            <a:lstStyle/>
            <a:p/>
          </p:txBody>
        </p:sp>
        <p:sp>
          <p:nvSpPr>
            <p:cNvPr id="28" name="rc28"/>
            <p:cNvSpPr/>
            <p:nvPr/>
          </p:nvSpPr>
          <p:spPr>
            <a:xfrm>
              <a:off x="2128016" y="3338201"/>
              <a:ext cx="249522" cy="764495"/>
            </a:xfrm>
            <a:prstGeom prst="rect">
              <a:avLst/>
            </a:prstGeom>
            <a:solidFill>
              <a:srgbClr val="80BD41">
                <a:alpha val="100000"/>
              </a:srgbClr>
            </a:solidFill>
          </p:spPr>
          <p:txBody>
            <a:bodyPr/>
            <a:lstStyle/>
            <a:p/>
          </p:txBody>
        </p:sp>
        <p:sp>
          <p:nvSpPr>
            <p:cNvPr id="29" name="rc29"/>
            <p:cNvSpPr/>
            <p:nvPr/>
          </p:nvSpPr>
          <p:spPr>
            <a:xfrm>
              <a:off x="2128016" y="2944523"/>
              <a:ext cx="249522" cy="393678"/>
            </a:xfrm>
            <a:prstGeom prst="rect">
              <a:avLst/>
            </a:prstGeom>
            <a:solidFill>
              <a:srgbClr val="E2231A">
                <a:alpha val="100000"/>
              </a:srgbClr>
            </a:solidFill>
          </p:spPr>
          <p:txBody>
            <a:bodyPr/>
            <a:lstStyle/>
            <a:p/>
          </p:txBody>
        </p:sp>
        <p:sp>
          <p:nvSpPr>
            <p:cNvPr id="30" name="rc30"/>
            <p:cNvSpPr/>
            <p:nvPr/>
          </p:nvSpPr>
          <p:spPr>
            <a:xfrm>
              <a:off x="2405264" y="3420046"/>
              <a:ext cx="249522" cy="682650"/>
            </a:xfrm>
            <a:prstGeom prst="rect">
              <a:avLst/>
            </a:prstGeom>
            <a:solidFill>
              <a:srgbClr val="80BD41">
                <a:alpha val="100000"/>
              </a:srgbClr>
            </a:solidFill>
          </p:spPr>
          <p:txBody>
            <a:bodyPr/>
            <a:lstStyle/>
            <a:p/>
          </p:txBody>
        </p:sp>
        <p:sp>
          <p:nvSpPr>
            <p:cNvPr id="31" name="rc31"/>
            <p:cNvSpPr/>
            <p:nvPr/>
          </p:nvSpPr>
          <p:spPr>
            <a:xfrm>
              <a:off x="2405264" y="2965098"/>
              <a:ext cx="249522" cy="454947"/>
            </a:xfrm>
            <a:prstGeom prst="rect">
              <a:avLst/>
            </a:prstGeom>
            <a:solidFill>
              <a:srgbClr val="E2231A">
                <a:alpha val="100000"/>
              </a:srgbClr>
            </a:solidFill>
          </p:spPr>
          <p:txBody>
            <a:bodyPr/>
            <a:lstStyle/>
            <a:p/>
          </p:txBody>
        </p:sp>
        <p:sp>
          <p:nvSpPr>
            <p:cNvPr id="32" name="rc32"/>
            <p:cNvSpPr/>
            <p:nvPr/>
          </p:nvSpPr>
          <p:spPr>
            <a:xfrm>
              <a:off x="2682512" y="3375237"/>
              <a:ext cx="249522" cy="727459"/>
            </a:xfrm>
            <a:prstGeom prst="rect">
              <a:avLst/>
            </a:prstGeom>
            <a:solidFill>
              <a:srgbClr val="80BD41">
                <a:alpha val="100000"/>
              </a:srgbClr>
            </a:solidFill>
          </p:spPr>
          <p:txBody>
            <a:bodyPr/>
            <a:lstStyle/>
            <a:p/>
          </p:txBody>
        </p:sp>
        <p:sp>
          <p:nvSpPr>
            <p:cNvPr id="33" name="rc33"/>
            <p:cNvSpPr/>
            <p:nvPr/>
          </p:nvSpPr>
          <p:spPr>
            <a:xfrm>
              <a:off x="2682512" y="2983388"/>
              <a:ext cx="249522" cy="391849"/>
            </a:xfrm>
            <a:prstGeom prst="rect">
              <a:avLst/>
            </a:prstGeom>
            <a:solidFill>
              <a:srgbClr val="E2231A">
                <a:alpha val="100000"/>
              </a:srgbClr>
            </a:solidFill>
          </p:spPr>
          <p:txBody>
            <a:bodyPr/>
            <a:lstStyle/>
            <a:p/>
          </p:txBody>
        </p:sp>
        <p:sp>
          <p:nvSpPr>
            <p:cNvPr id="34" name="rc34"/>
            <p:cNvSpPr/>
            <p:nvPr/>
          </p:nvSpPr>
          <p:spPr>
            <a:xfrm>
              <a:off x="2959759" y="3366550"/>
              <a:ext cx="249522" cy="736146"/>
            </a:xfrm>
            <a:prstGeom prst="rect">
              <a:avLst/>
            </a:prstGeom>
            <a:solidFill>
              <a:srgbClr val="80BD41">
                <a:alpha val="100000"/>
              </a:srgbClr>
            </a:solidFill>
          </p:spPr>
          <p:txBody>
            <a:bodyPr/>
            <a:lstStyle/>
            <a:p/>
          </p:txBody>
        </p:sp>
        <p:sp>
          <p:nvSpPr>
            <p:cNvPr id="35" name="rc35"/>
            <p:cNvSpPr/>
            <p:nvPr/>
          </p:nvSpPr>
          <p:spPr>
            <a:xfrm>
              <a:off x="2959759" y="3003963"/>
              <a:ext cx="249522" cy="362586"/>
            </a:xfrm>
            <a:prstGeom prst="rect">
              <a:avLst/>
            </a:prstGeom>
            <a:solidFill>
              <a:srgbClr val="E2231A">
                <a:alpha val="100000"/>
              </a:srgbClr>
            </a:solidFill>
          </p:spPr>
          <p:txBody>
            <a:bodyPr/>
            <a:lstStyle/>
            <a:p/>
          </p:txBody>
        </p:sp>
        <p:sp>
          <p:nvSpPr>
            <p:cNvPr id="36" name="rc36"/>
            <p:cNvSpPr/>
            <p:nvPr/>
          </p:nvSpPr>
          <p:spPr>
            <a:xfrm>
              <a:off x="3237007" y="3297050"/>
              <a:ext cx="249522" cy="805646"/>
            </a:xfrm>
            <a:prstGeom prst="rect">
              <a:avLst/>
            </a:prstGeom>
            <a:solidFill>
              <a:srgbClr val="80BD41">
                <a:alpha val="100000"/>
              </a:srgbClr>
            </a:solidFill>
          </p:spPr>
          <p:txBody>
            <a:bodyPr/>
            <a:lstStyle/>
            <a:p/>
          </p:txBody>
        </p:sp>
        <p:sp>
          <p:nvSpPr>
            <p:cNvPr id="37" name="rc37"/>
            <p:cNvSpPr/>
            <p:nvPr/>
          </p:nvSpPr>
          <p:spPr>
            <a:xfrm>
              <a:off x="3237007" y="3014022"/>
              <a:ext cx="249522" cy="283027"/>
            </a:xfrm>
            <a:prstGeom prst="rect">
              <a:avLst/>
            </a:prstGeom>
            <a:solidFill>
              <a:srgbClr val="E2231A">
                <a:alpha val="100000"/>
              </a:srgbClr>
            </a:solidFill>
          </p:spPr>
          <p:txBody>
            <a:bodyPr/>
            <a:lstStyle/>
            <a:p/>
          </p:txBody>
        </p:sp>
        <p:sp>
          <p:nvSpPr>
            <p:cNvPr id="38" name="rc38"/>
            <p:cNvSpPr/>
            <p:nvPr/>
          </p:nvSpPr>
          <p:spPr>
            <a:xfrm>
              <a:off x="3514255" y="3317169"/>
              <a:ext cx="249522" cy="785528"/>
            </a:xfrm>
            <a:prstGeom prst="rect">
              <a:avLst/>
            </a:prstGeom>
            <a:solidFill>
              <a:srgbClr val="80BD41">
                <a:alpha val="100000"/>
              </a:srgbClr>
            </a:solidFill>
          </p:spPr>
          <p:txBody>
            <a:bodyPr/>
            <a:lstStyle/>
            <a:p/>
          </p:txBody>
        </p:sp>
        <p:sp>
          <p:nvSpPr>
            <p:cNvPr id="39" name="rc39"/>
            <p:cNvSpPr/>
            <p:nvPr/>
          </p:nvSpPr>
          <p:spPr>
            <a:xfrm>
              <a:off x="3514255" y="3026368"/>
              <a:ext cx="249522" cy="290800"/>
            </a:xfrm>
            <a:prstGeom prst="rect">
              <a:avLst/>
            </a:prstGeom>
            <a:solidFill>
              <a:srgbClr val="E2231A">
                <a:alpha val="100000"/>
              </a:srgbClr>
            </a:solidFill>
          </p:spPr>
          <p:txBody>
            <a:bodyPr/>
            <a:lstStyle/>
            <a:p/>
          </p:txBody>
        </p:sp>
        <p:sp>
          <p:nvSpPr>
            <p:cNvPr id="40" name="rc40"/>
            <p:cNvSpPr/>
            <p:nvPr/>
          </p:nvSpPr>
          <p:spPr>
            <a:xfrm>
              <a:off x="3791502" y="3200574"/>
              <a:ext cx="249522" cy="902122"/>
            </a:xfrm>
            <a:prstGeom prst="rect">
              <a:avLst/>
            </a:prstGeom>
            <a:solidFill>
              <a:srgbClr val="80BD41">
                <a:alpha val="100000"/>
              </a:srgbClr>
            </a:solidFill>
          </p:spPr>
          <p:txBody>
            <a:bodyPr/>
            <a:lstStyle/>
            <a:p/>
          </p:txBody>
        </p:sp>
        <p:sp>
          <p:nvSpPr>
            <p:cNvPr id="41" name="rc41"/>
            <p:cNvSpPr/>
            <p:nvPr/>
          </p:nvSpPr>
          <p:spPr>
            <a:xfrm>
              <a:off x="3791502" y="3028654"/>
              <a:ext cx="249522" cy="171920"/>
            </a:xfrm>
            <a:prstGeom prst="rect">
              <a:avLst/>
            </a:prstGeom>
            <a:solidFill>
              <a:srgbClr val="E2231A">
                <a:alpha val="100000"/>
              </a:srgbClr>
            </a:solidFill>
          </p:spPr>
          <p:txBody>
            <a:bodyPr/>
            <a:lstStyle/>
            <a:p/>
          </p:txBody>
        </p:sp>
        <p:sp>
          <p:nvSpPr>
            <p:cNvPr id="42" name="rc42"/>
            <p:cNvSpPr/>
            <p:nvPr/>
          </p:nvSpPr>
          <p:spPr>
            <a:xfrm>
              <a:off x="4068750" y="3191429"/>
              <a:ext cx="249522" cy="911267"/>
            </a:xfrm>
            <a:prstGeom prst="rect">
              <a:avLst/>
            </a:prstGeom>
            <a:solidFill>
              <a:srgbClr val="80BD41">
                <a:alpha val="100000"/>
              </a:srgbClr>
            </a:solidFill>
          </p:spPr>
          <p:txBody>
            <a:bodyPr/>
            <a:lstStyle/>
            <a:p/>
          </p:txBody>
        </p:sp>
        <p:sp>
          <p:nvSpPr>
            <p:cNvPr id="43" name="rc43"/>
            <p:cNvSpPr/>
            <p:nvPr/>
          </p:nvSpPr>
          <p:spPr>
            <a:xfrm>
              <a:off x="4068750" y="3030483"/>
              <a:ext cx="249522" cy="160946"/>
            </a:xfrm>
            <a:prstGeom prst="rect">
              <a:avLst/>
            </a:prstGeom>
            <a:solidFill>
              <a:srgbClr val="E2231A">
                <a:alpha val="100000"/>
              </a:srgbClr>
            </a:solidFill>
          </p:spPr>
          <p:txBody>
            <a:bodyPr/>
            <a:lstStyle/>
            <a:p/>
          </p:txBody>
        </p:sp>
        <p:sp>
          <p:nvSpPr>
            <p:cNvPr id="44" name="rc44"/>
            <p:cNvSpPr/>
            <p:nvPr/>
          </p:nvSpPr>
          <p:spPr>
            <a:xfrm>
              <a:off x="4345998" y="3205603"/>
              <a:ext cx="249522" cy="897093"/>
            </a:xfrm>
            <a:prstGeom prst="rect">
              <a:avLst/>
            </a:prstGeom>
            <a:solidFill>
              <a:srgbClr val="80BD41">
                <a:alpha val="100000"/>
              </a:srgbClr>
            </a:solidFill>
          </p:spPr>
          <p:txBody>
            <a:bodyPr/>
            <a:lstStyle/>
            <a:p/>
          </p:txBody>
        </p:sp>
        <p:sp>
          <p:nvSpPr>
            <p:cNvPr id="45" name="rc45"/>
            <p:cNvSpPr/>
            <p:nvPr/>
          </p:nvSpPr>
          <p:spPr>
            <a:xfrm>
              <a:off x="4345998" y="3034598"/>
              <a:ext cx="249522" cy="171005"/>
            </a:xfrm>
            <a:prstGeom prst="rect">
              <a:avLst/>
            </a:prstGeom>
            <a:solidFill>
              <a:srgbClr val="E2231A">
                <a:alpha val="100000"/>
              </a:srgbClr>
            </a:solidFill>
          </p:spPr>
          <p:txBody>
            <a:bodyPr/>
            <a:lstStyle/>
            <a:p/>
          </p:txBody>
        </p:sp>
        <p:sp>
          <p:nvSpPr>
            <p:cNvPr id="46" name="rc46"/>
            <p:cNvSpPr/>
            <p:nvPr/>
          </p:nvSpPr>
          <p:spPr>
            <a:xfrm>
              <a:off x="4623245" y="3219778"/>
              <a:ext cx="249522" cy="882919"/>
            </a:xfrm>
            <a:prstGeom prst="rect">
              <a:avLst/>
            </a:prstGeom>
            <a:solidFill>
              <a:srgbClr val="80BD41">
                <a:alpha val="100000"/>
              </a:srgbClr>
            </a:solidFill>
          </p:spPr>
          <p:txBody>
            <a:bodyPr/>
            <a:lstStyle/>
            <a:p/>
          </p:txBody>
        </p:sp>
        <p:sp>
          <p:nvSpPr>
            <p:cNvPr id="47" name="rc47"/>
            <p:cNvSpPr/>
            <p:nvPr/>
          </p:nvSpPr>
          <p:spPr>
            <a:xfrm>
              <a:off x="4623245" y="3038713"/>
              <a:ext cx="249522" cy="181064"/>
            </a:xfrm>
            <a:prstGeom prst="rect">
              <a:avLst/>
            </a:prstGeom>
            <a:solidFill>
              <a:srgbClr val="E2231A">
                <a:alpha val="100000"/>
              </a:srgbClr>
            </a:solidFill>
          </p:spPr>
          <p:txBody>
            <a:bodyPr/>
            <a:lstStyle/>
            <a:p/>
          </p:txBody>
        </p:sp>
        <p:sp>
          <p:nvSpPr>
            <p:cNvPr id="48" name="rc48"/>
            <p:cNvSpPr/>
            <p:nvPr/>
          </p:nvSpPr>
          <p:spPr>
            <a:xfrm>
              <a:off x="4900493" y="3251327"/>
              <a:ext cx="249522" cy="851369"/>
            </a:xfrm>
            <a:prstGeom prst="rect">
              <a:avLst/>
            </a:prstGeom>
            <a:solidFill>
              <a:srgbClr val="80BD41">
                <a:alpha val="100000"/>
              </a:srgbClr>
            </a:solidFill>
          </p:spPr>
          <p:txBody>
            <a:bodyPr/>
            <a:lstStyle/>
            <a:p/>
          </p:txBody>
        </p:sp>
        <p:sp>
          <p:nvSpPr>
            <p:cNvPr id="49" name="rc49"/>
            <p:cNvSpPr/>
            <p:nvPr/>
          </p:nvSpPr>
          <p:spPr>
            <a:xfrm>
              <a:off x="4900493" y="3038256"/>
              <a:ext cx="249522" cy="213071"/>
            </a:xfrm>
            <a:prstGeom prst="rect">
              <a:avLst/>
            </a:prstGeom>
            <a:solidFill>
              <a:srgbClr val="E2231A">
                <a:alpha val="100000"/>
              </a:srgbClr>
            </a:solidFill>
          </p:spPr>
          <p:txBody>
            <a:bodyPr/>
            <a:lstStyle/>
            <a:p/>
          </p:txBody>
        </p:sp>
        <p:sp>
          <p:nvSpPr>
            <p:cNvPr id="50" name="rc50"/>
            <p:cNvSpPr/>
            <p:nvPr/>
          </p:nvSpPr>
          <p:spPr>
            <a:xfrm>
              <a:off x="5177741" y="3348260"/>
              <a:ext cx="249522" cy="754436"/>
            </a:xfrm>
            <a:prstGeom prst="rect">
              <a:avLst/>
            </a:prstGeom>
            <a:solidFill>
              <a:srgbClr val="80BD41">
                <a:alpha val="100000"/>
              </a:srgbClr>
            </a:solidFill>
          </p:spPr>
          <p:txBody>
            <a:bodyPr/>
            <a:lstStyle/>
            <a:p/>
          </p:txBody>
        </p:sp>
        <p:sp>
          <p:nvSpPr>
            <p:cNvPr id="51" name="rc51"/>
            <p:cNvSpPr/>
            <p:nvPr/>
          </p:nvSpPr>
          <p:spPr>
            <a:xfrm>
              <a:off x="5177741" y="3040085"/>
              <a:ext cx="249522" cy="308175"/>
            </a:xfrm>
            <a:prstGeom prst="rect">
              <a:avLst/>
            </a:prstGeom>
            <a:solidFill>
              <a:srgbClr val="E2231A">
                <a:alpha val="100000"/>
              </a:srgbClr>
            </a:solidFill>
          </p:spPr>
          <p:txBody>
            <a:bodyPr/>
            <a:lstStyle/>
            <a:p/>
          </p:txBody>
        </p:sp>
        <p:sp>
          <p:nvSpPr>
            <p:cNvPr id="52" name="rc52"/>
            <p:cNvSpPr/>
            <p:nvPr/>
          </p:nvSpPr>
          <p:spPr>
            <a:xfrm>
              <a:off x="5454988" y="3319455"/>
              <a:ext cx="249522" cy="783242"/>
            </a:xfrm>
            <a:prstGeom prst="rect">
              <a:avLst/>
            </a:prstGeom>
            <a:solidFill>
              <a:srgbClr val="80BD41">
                <a:alpha val="100000"/>
              </a:srgbClr>
            </a:solidFill>
          </p:spPr>
          <p:txBody>
            <a:bodyPr/>
            <a:lstStyle/>
            <a:p/>
          </p:txBody>
        </p:sp>
        <p:sp>
          <p:nvSpPr>
            <p:cNvPr id="53" name="rc53"/>
            <p:cNvSpPr/>
            <p:nvPr/>
          </p:nvSpPr>
          <p:spPr>
            <a:xfrm>
              <a:off x="5454988" y="3044200"/>
              <a:ext cx="249522" cy="275254"/>
            </a:xfrm>
            <a:prstGeom prst="rect">
              <a:avLst/>
            </a:prstGeom>
            <a:solidFill>
              <a:srgbClr val="E2231A">
                <a:alpha val="100000"/>
              </a:srgbClr>
            </a:solidFill>
          </p:spPr>
          <p:txBody>
            <a:bodyPr/>
            <a:lstStyle/>
            <a:p/>
          </p:txBody>
        </p:sp>
        <p:sp>
          <p:nvSpPr>
            <p:cNvPr id="54" name="rc54"/>
            <p:cNvSpPr/>
            <p:nvPr/>
          </p:nvSpPr>
          <p:spPr>
            <a:xfrm>
              <a:off x="5732236" y="3311682"/>
              <a:ext cx="249522" cy="791015"/>
            </a:xfrm>
            <a:prstGeom prst="rect">
              <a:avLst/>
            </a:prstGeom>
            <a:solidFill>
              <a:srgbClr val="80BD41">
                <a:alpha val="100000"/>
              </a:srgbClr>
            </a:solidFill>
          </p:spPr>
          <p:txBody>
            <a:bodyPr/>
            <a:lstStyle/>
            <a:p/>
          </p:txBody>
        </p:sp>
        <p:sp>
          <p:nvSpPr>
            <p:cNvPr id="55" name="rc55"/>
            <p:cNvSpPr/>
            <p:nvPr/>
          </p:nvSpPr>
          <p:spPr>
            <a:xfrm>
              <a:off x="5732236" y="3048315"/>
              <a:ext cx="249522" cy="263366"/>
            </a:xfrm>
            <a:prstGeom prst="rect">
              <a:avLst/>
            </a:prstGeom>
            <a:solidFill>
              <a:srgbClr val="E2231A">
                <a:alpha val="100000"/>
              </a:srgbClr>
            </a:solidFill>
          </p:spPr>
          <p:txBody>
            <a:bodyPr/>
            <a:lstStyle/>
            <a:p/>
          </p:txBody>
        </p:sp>
        <p:sp>
          <p:nvSpPr>
            <p:cNvPr id="56" name="rc56"/>
            <p:cNvSpPr/>
            <p:nvPr/>
          </p:nvSpPr>
          <p:spPr>
            <a:xfrm>
              <a:off x="6009484" y="3247212"/>
              <a:ext cx="249522" cy="855485"/>
            </a:xfrm>
            <a:prstGeom prst="rect">
              <a:avLst/>
            </a:prstGeom>
            <a:solidFill>
              <a:srgbClr val="80BD41">
                <a:alpha val="100000"/>
              </a:srgbClr>
            </a:solidFill>
          </p:spPr>
          <p:txBody>
            <a:bodyPr/>
            <a:lstStyle/>
            <a:p/>
          </p:txBody>
        </p:sp>
        <p:sp>
          <p:nvSpPr>
            <p:cNvPr id="57" name="rc57"/>
            <p:cNvSpPr/>
            <p:nvPr/>
          </p:nvSpPr>
          <p:spPr>
            <a:xfrm>
              <a:off x="6009484" y="3046486"/>
              <a:ext cx="249522" cy="200725"/>
            </a:xfrm>
            <a:prstGeom prst="rect">
              <a:avLst/>
            </a:prstGeom>
            <a:solidFill>
              <a:srgbClr val="E2231A">
                <a:alpha val="100000"/>
              </a:srgbClr>
            </a:solidFill>
          </p:spPr>
          <p:txBody>
            <a:bodyPr/>
            <a:lstStyle/>
            <a:p/>
          </p:txBody>
        </p:sp>
        <p:sp>
          <p:nvSpPr>
            <p:cNvPr id="58" name="rc58"/>
            <p:cNvSpPr/>
            <p:nvPr/>
          </p:nvSpPr>
          <p:spPr>
            <a:xfrm>
              <a:off x="6286731" y="3195087"/>
              <a:ext cx="249522" cy="907609"/>
            </a:xfrm>
            <a:prstGeom prst="rect">
              <a:avLst/>
            </a:prstGeom>
            <a:solidFill>
              <a:srgbClr val="80BD41">
                <a:alpha val="100000"/>
              </a:srgbClr>
            </a:solidFill>
          </p:spPr>
          <p:txBody>
            <a:bodyPr/>
            <a:lstStyle/>
            <a:p/>
          </p:txBody>
        </p:sp>
        <p:sp>
          <p:nvSpPr>
            <p:cNvPr id="59" name="rc59"/>
            <p:cNvSpPr/>
            <p:nvPr/>
          </p:nvSpPr>
          <p:spPr>
            <a:xfrm>
              <a:off x="6286731" y="3047400"/>
              <a:ext cx="249522" cy="147686"/>
            </a:xfrm>
            <a:prstGeom prst="rect">
              <a:avLst/>
            </a:prstGeom>
            <a:solidFill>
              <a:srgbClr val="E2231A">
                <a:alpha val="100000"/>
              </a:srgbClr>
            </a:solidFill>
          </p:spPr>
          <p:txBody>
            <a:bodyPr/>
            <a:lstStyle/>
            <a:p/>
          </p:txBody>
        </p:sp>
        <p:sp>
          <p:nvSpPr>
            <p:cNvPr id="60" name="rc60"/>
            <p:cNvSpPr/>
            <p:nvPr/>
          </p:nvSpPr>
          <p:spPr>
            <a:xfrm>
              <a:off x="6563979" y="3228008"/>
              <a:ext cx="249522" cy="874688"/>
            </a:xfrm>
            <a:prstGeom prst="rect">
              <a:avLst/>
            </a:prstGeom>
            <a:solidFill>
              <a:srgbClr val="80BD41">
                <a:alpha val="100000"/>
              </a:srgbClr>
            </a:solidFill>
          </p:spPr>
          <p:txBody>
            <a:bodyPr/>
            <a:lstStyle/>
            <a:p/>
          </p:txBody>
        </p:sp>
        <p:sp>
          <p:nvSpPr>
            <p:cNvPr id="61" name="rc61"/>
            <p:cNvSpPr/>
            <p:nvPr/>
          </p:nvSpPr>
          <p:spPr>
            <a:xfrm>
              <a:off x="6563979" y="3048772"/>
              <a:ext cx="249522" cy="179235"/>
            </a:xfrm>
            <a:prstGeom prst="rect">
              <a:avLst/>
            </a:prstGeom>
            <a:solidFill>
              <a:srgbClr val="E2231A">
                <a:alpha val="100000"/>
              </a:srgbClr>
            </a:solidFill>
          </p:spPr>
          <p:txBody>
            <a:bodyPr/>
            <a:lstStyle/>
            <a:p/>
          </p:txBody>
        </p:sp>
        <p:sp>
          <p:nvSpPr>
            <p:cNvPr id="62" name="rc62"/>
            <p:cNvSpPr/>
            <p:nvPr/>
          </p:nvSpPr>
          <p:spPr>
            <a:xfrm>
              <a:off x="6841227" y="3448852"/>
              <a:ext cx="249522" cy="653844"/>
            </a:xfrm>
            <a:prstGeom prst="rect">
              <a:avLst/>
            </a:prstGeom>
            <a:solidFill>
              <a:srgbClr val="80BD41">
                <a:alpha val="100000"/>
              </a:srgbClr>
            </a:solidFill>
          </p:spPr>
          <p:txBody>
            <a:bodyPr/>
            <a:lstStyle/>
            <a:p/>
          </p:txBody>
        </p:sp>
        <p:sp>
          <p:nvSpPr>
            <p:cNvPr id="63" name="rc63"/>
            <p:cNvSpPr/>
            <p:nvPr/>
          </p:nvSpPr>
          <p:spPr>
            <a:xfrm>
              <a:off x="6841227" y="3048315"/>
              <a:ext cx="249522" cy="400537"/>
            </a:xfrm>
            <a:prstGeom prst="rect">
              <a:avLst/>
            </a:prstGeom>
            <a:solidFill>
              <a:srgbClr val="E2231A">
                <a:alpha val="100000"/>
              </a:srgbClr>
            </a:solidFill>
          </p:spPr>
          <p:txBody>
            <a:bodyPr/>
            <a:lstStyle/>
            <a:p/>
          </p:txBody>
        </p:sp>
        <p:sp>
          <p:nvSpPr>
            <p:cNvPr id="64" name="rc64"/>
            <p:cNvSpPr/>
            <p:nvPr/>
          </p:nvSpPr>
          <p:spPr>
            <a:xfrm>
              <a:off x="7118474" y="3574134"/>
              <a:ext cx="249522" cy="528562"/>
            </a:xfrm>
            <a:prstGeom prst="rect">
              <a:avLst/>
            </a:prstGeom>
            <a:solidFill>
              <a:srgbClr val="80BD41">
                <a:alpha val="100000"/>
              </a:srgbClr>
            </a:solidFill>
          </p:spPr>
          <p:txBody>
            <a:bodyPr/>
            <a:lstStyle/>
            <a:p/>
          </p:txBody>
        </p:sp>
        <p:sp>
          <p:nvSpPr>
            <p:cNvPr id="65" name="rc65"/>
            <p:cNvSpPr/>
            <p:nvPr/>
          </p:nvSpPr>
          <p:spPr>
            <a:xfrm>
              <a:off x="7118474" y="3045571"/>
              <a:ext cx="249522" cy="528562"/>
            </a:xfrm>
            <a:prstGeom prst="rect">
              <a:avLst/>
            </a:prstGeom>
            <a:solidFill>
              <a:srgbClr val="E2231A">
                <a:alpha val="100000"/>
              </a:srgbClr>
            </a:solidFill>
          </p:spPr>
          <p:txBody>
            <a:bodyPr/>
            <a:lstStyle/>
            <a:p/>
          </p:txBody>
        </p:sp>
        <p:sp>
          <p:nvSpPr>
            <p:cNvPr id="66" name="rc66"/>
            <p:cNvSpPr/>
            <p:nvPr/>
          </p:nvSpPr>
          <p:spPr>
            <a:xfrm>
              <a:off x="7395722" y="3573220"/>
              <a:ext cx="249522" cy="529477"/>
            </a:xfrm>
            <a:prstGeom prst="rect">
              <a:avLst/>
            </a:prstGeom>
            <a:solidFill>
              <a:srgbClr val="80BD41">
                <a:alpha val="100000"/>
              </a:srgbClr>
            </a:solidFill>
          </p:spPr>
          <p:txBody>
            <a:bodyPr/>
            <a:lstStyle/>
            <a:p/>
          </p:txBody>
        </p:sp>
        <p:sp>
          <p:nvSpPr>
            <p:cNvPr id="67" name="rc67"/>
            <p:cNvSpPr/>
            <p:nvPr/>
          </p:nvSpPr>
          <p:spPr>
            <a:xfrm>
              <a:off x="7395722" y="3043743"/>
              <a:ext cx="249522" cy="529477"/>
            </a:xfrm>
            <a:prstGeom prst="rect">
              <a:avLst/>
            </a:prstGeom>
            <a:solidFill>
              <a:srgbClr val="E2231A">
                <a:alpha val="100000"/>
              </a:srgbClr>
            </a:solidFill>
          </p:spPr>
          <p:txBody>
            <a:bodyPr/>
            <a:lstStyle/>
            <a:p/>
          </p:txBody>
        </p:sp>
        <p:sp>
          <p:nvSpPr>
            <p:cNvPr id="68" name="rc68"/>
            <p:cNvSpPr/>
            <p:nvPr/>
          </p:nvSpPr>
          <p:spPr>
            <a:xfrm>
              <a:off x="7672970" y="3296136"/>
              <a:ext cx="249522" cy="806561"/>
            </a:xfrm>
            <a:prstGeom prst="rect">
              <a:avLst/>
            </a:prstGeom>
            <a:solidFill>
              <a:srgbClr val="80BD41">
                <a:alpha val="100000"/>
              </a:srgbClr>
            </a:solidFill>
          </p:spPr>
          <p:txBody>
            <a:bodyPr/>
            <a:lstStyle/>
            <a:p/>
          </p:txBody>
        </p:sp>
        <p:sp>
          <p:nvSpPr>
            <p:cNvPr id="69" name="rc69"/>
            <p:cNvSpPr/>
            <p:nvPr/>
          </p:nvSpPr>
          <p:spPr>
            <a:xfrm>
              <a:off x="7672970" y="3041456"/>
              <a:ext cx="249522" cy="254679"/>
            </a:xfrm>
            <a:prstGeom prst="rect">
              <a:avLst/>
            </a:prstGeom>
            <a:solidFill>
              <a:srgbClr val="E2231A">
                <a:alpha val="100000"/>
              </a:srgbClr>
            </a:solidFill>
          </p:spPr>
          <p:txBody>
            <a:bodyPr/>
            <a:lstStyle/>
            <a:p/>
          </p:txBody>
        </p:sp>
        <p:sp>
          <p:nvSpPr>
            <p:cNvPr id="70" name="rc70"/>
            <p:cNvSpPr/>
            <p:nvPr/>
          </p:nvSpPr>
          <p:spPr>
            <a:xfrm>
              <a:off x="7950217" y="3289277"/>
              <a:ext cx="249522" cy="813419"/>
            </a:xfrm>
            <a:prstGeom prst="rect">
              <a:avLst/>
            </a:prstGeom>
            <a:solidFill>
              <a:srgbClr val="80BD41">
                <a:alpha val="100000"/>
              </a:srgbClr>
            </a:solidFill>
          </p:spPr>
          <p:txBody>
            <a:bodyPr/>
            <a:lstStyle/>
            <a:p/>
          </p:txBody>
        </p:sp>
        <p:sp>
          <p:nvSpPr>
            <p:cNvPr id="71" name="rc71"/>
            <p:cNvSpPr/>
            <p:nvPr/>
          </p:nvSpPr>
          <p:spPr>
            <a:xfrm>
              <a:off x="7950217" y="3018137"/>
              <a:ext cx="249522" cy="271139"/>
            </a:xfrm>
            <a:prstGeom prst="rect">
              <a:avLst/>
            </a:prstGeom>
            <a:solidFill>
              <a:srgbClr val="E2231A">
                <a:alpha val="100000"/>
              </a:srgbClr>
            </a:solidFill>
          </p:spPr>
          <p:txBody>
            <a:bodyPr/>
            <a:lstStyle/>
            <a:p/>
          </p:txBody>
        </p:sp>
        <p:sp>
          <p:nvSpPr>
            <p:cNvPr id="72" name="pl72"/>
            <p:cNvSpPr/>
            <p:nvPr/>
          </p:nvSpPr>
          <p:spPr>
            <a:xfrm>
              <a:off x="1421035" y="1612918"/>
              <a:ext cx="6653943" cy="1071184"/>
            </a:xfrm>
            <a:custGeom>
              <a:avLst/>
              <a:pathLst>
                <a:path w="6653943" h="1071184">
                  <a:moveTo>
                    <a:pt x="0" y="1042233"/>
                  </a:moveTo>
                  <a:lnTo>
                    <a:pt x="277247" y="1071184"/>
                  </a:lnTo>
                  <a:lnTo>
                    <a:pt x="554495" y="694822"/>
                  </a:lnTo>
                  <a:lnTo>
                    <a:pt x="831742" y="579018"/>
                  </a:lnTo>
                  <a:lnTo>
                    <a:pt x="1108990" y="752723"/>
                  </a:lnTo>
                  <a:lnTo>
                    <a:pt x="1386238" y="607969"/>
                  </a:lnTo>
                  <a:lnTo>
                    <a:pt x="1663485" y="550067"/>
                  </a:lnTo>
                  <a:lnTo>
                    <a:pt x="1940733" y="347411"/>
                  </a:lnTo>
                  <a:lnTo>
                    <a:pt x="2217981" y="376361"/>
                  </a:lnTo>
                  <a:lnTo>
                    <a:pt x="2495228" y="57901"/>
                  </a:lnTo>
                  <a:lnTo>
                    <a:pt x="2772476" y="28950"/>
                  </a:lnTo>
                  <a:lnTo>
                    <a:pt x="3049724" y="57901"/>
                  </a:lnTo>
                  <a:lnTo>
                    <a:pt x="3326971" y="86852"/>
                  </a:lnTo>
                  <a:lnTo>
                    <a:pt x="3604219" y="173705"/>
                  </a:lnTo>
                  <a:lnTo>
                    <a:pt x="3881467" y="434263"/>
                  </a:lnTo>
                  <a:lnTo>
                    <a:pt x="4158714" y="347411"/>
                  </a:lnTo>
                  <a:lnTo>
                    <a:pt x="4435962" y="318460"/>
                  </a:lnTo>
                  <a:lnTo>
                    <a:pt x="4713210" y="144754"/>
                  </a:lnTo>
                  <a:lnTo>
                    <a:pt x="4990457" y="0"/>
                  </a:lnTo>
                  <a:lnTo>
                    <a:pt x="5267705" y="86852"/>
                  </a:lnTo>
                  <a:lnTo>
                    <a:pt x="5544953" y="694822"/>
                  </a:lnTo>
                  <a:lnTo>
                    <a:pt x="5822200" y="1042233"/>
                  </a:lnTo>
                  <a:lnTo>
                    <a:pt x="6099448" y="1042233"/>
                  </a:lnTo>
                  <a:lnTo>
                    <a:pt x="6376696" y="289509"/>
                  </a:lnTo>
                  <a:lnTo>
                    <a:pt x="6653943" y="3184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55194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1329607" y="288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847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94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908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91280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912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909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907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905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82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96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04" name="tx104"/>
            <p:cNvSpPr/>
            <p:nvPr/>
          </p:nvSpPr>
          <p:spPr>
            <a:xfrm>
              <a:off x="1329607" y="3252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05" name="tx105"/>
            <p:cNvSpPr/>
            <p:nvPr/>
          </p:nvSpPr>
          <p:spPr>
            <a:xfrm>
              <a:off x="2715845" y="3703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06" name="tx106"/>
            <p:cNvSpPr/>
            <p:nvPr/>
          </p:nvSpPr>
          <p:spPr>
            <a:xfrm>
              <a:off x="2741971" y="31442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07" name="tx107"/>
            <p:cNvSpPr/>
            <p:nvPr/>
          </p:nvSpPr>
          <p:spPr>
            <a:xfrm>
              <a:off x="4102084" y="3612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08" name="tx108"/>
            <p:cNvSpPr/>
            <p:nvPr/>
          </p:nvSpPr>
          <p:spPr>
            <a:xfrm>
              <a:off x="4128209" y="30758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9" name="tx109"/>
            <p:cNvSpPr/>
            <p:nvPr/>
          </p:nvSpPr>
          <p:spPr>
            <a:xfrm>
              <a:off x="5488322" y="3677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0" name="tx110"/>
            <p:cNvSpPr/>
            <p:nvPr/>
          </p:nvSpPr>
          <p:spPr>
            <a:xfrm>
              <a:off x="5553624" y="314677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1" name="tx111"/>
            <p:cNvSpPr/>
            <p:nvPr/>
          </p:nvSpPr>
          <p:spPr>
            <a:xfrm>
              <a:off x="6597312" y="3630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6623438" y="31032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3" name="tx113"/>
            <p:cNvSpPr/>
            <p:nvPr/>
          </p:nvSpPr>
          <p:spPr>
            <a:xfrm>
              <a:off x="6874560" y="37406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4" name="tx114"/>
            <p:cNvSpPr/>
            <p:nvPr/>
          </p:nvSpPr>
          <p:spPr>
            <a:xfrm>
              <a:off x="6900686" y="3213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5" name="tx115"/>
            <p:cNvSpPr/>
            <p:nvPr/>
          </p:nvSpPr>
          <p:spPr>
            <a:xfrm>
              <a:off x="7151808" y="3803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7151808" y="3274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7" name="tx117"/>
            <p:cNvSpPr/>
            <p:nvPr/>
          </p:nvSpPr>
          <p:spPr>
            <a:xfrm>
              <a:off x="7429055" y="3802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8" name="tx118"/>
            <p:cNvSpPr/>
            <p:nvPr/>
          </p:nvSpPr>
          <p:spPr>
            <a:xfrm>
              <a:off x="7429055" y="3273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9" name="tx119"/>
            <p:cNvSpPr/>
            <p:nvPr/>
          </p:nvSpPr>
          <p:spPr>
            <a:xfrm>
              <a:off x="7706303" y="3664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7732429" y="3133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1" name="tx121"/>
            <p:cNvSpPr/>
            <p:nvPr/>
          </p:nvSpPr>
          <p:spPr>
            <a:xfrm>
              <a:off x="7983551" y="3660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8009676" y="3118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361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2216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3071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6" name="rc146"/>
            <p:cNvSpPr/>
            <p:nvPr/>
          </p:nvSpPr>
          <p:spPr>
            <a:xfrm>
              <a:off x="4545960" y="5010059"/>
              <a:ext cx="201456" cy="201456"/>
            </a:xfrm>
            <a:prstGeom prst="rect">
              <a:avLst/>
            </a:prstGeom>
            <a:solidFill>
              <a:srgbClr val="E2231A">
                <a:alpha val="100000"/>
              </a:srgbClr>
            </a:solidFill>
          </p:spPr>
          <p:txBody>
            <a:bodyPr/>
            <a:lstStyle/>
            <a:p/>
          </p:txBody>
        </p:sp>
        <p:sp>
          <p:nvSpPr>
            <p:cNvPr id="147" name="rc147"/>
            <p:cNvSpPr/>
            <p:nvPr/>
          </p:nvSpPr>
          <p:spPr>
            <a:xfrm>
              <a:off x="5766533" y="5010059"/>
              <a:ext cx="201456" cy="201456"/>
            </a:xfrm>
            <a:prstGeom prst="rect">
              <a:avLst/>
            </a:prstGeom>
            <a:solidFill>
              <a:srgbClr val="80BD41">
                <a:alpha val="100000"/>
              </a:srgbClr>
            </a:solidFill>
          </p:spPr>
          <p:txBody>
            <a:bodyPr/>
            <a:lstStyle/>
            <a:p/>
          </p:txBody>
        </p:sp>
        <p:sp>
          <p:nvSpPr>
            <p:cNvPr id="148" name="tx148"/>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302470" cy="167191"/>
            </a:xfrm>
            <a:prstGeom prst="rect">
              <a:avLst/>
            </a:prstGeom>
            <a:solidFill>
              <a:srgbClr val="80BD41">
                <a:alpha val="100000"/>
              </a:srgbClr>
            </a:solidFill>
          </p:spPr>
          <p:txBody>
            <a:bodyPr/>
            <a:lstStyle/>
            <a:p/>
          </p:txBody>
        </p:sp>
        <p:sp>
          <p:nvSpPr>
            <p:cNvPr id="167" name="rc167"/>
            <p:cNvSpPr/>
            <p:nvPr/>
          </p:nvSpPr>
          <p:spPr>
            <a:xfrm>
              <a:off x="6598743" y="5889059"/>
              <a:ext cx="1086549" cy="167191"/>
            </a:xfrm>
            <a:prstGeom prst="rect">
              <a:avLst/>
            </a:prstGeom>
            <a:solidFill>
              <a:srgbClr val="E2231A">
                <a:alpha val="100000"/>
              </a:srgbClr>
            </a:solidFill>
          </p:spPr>
          <p:txBody>
            <a:bodyPr/>
            <a:lstStyle/>
            <a:p/>
          </p:txBody>
        </p:sp>
        <p:sp>
          <p:nvSpPr>
            <p:cNvPr id="168" name="rc168"/>
            <p:cNvSpPr/>
            <p:nvPr/>
          </p:nvSpPr>
          <p:spPr>
            <a:xfrm>
              <a:off x="1296273" y="5680069"/>
              <a:ext cx="4889470" cy="167191"/>
            </a:xfrm>
            <a:prstGeom prst="rect">
              <a:avLst/>
            </a:prstGeom>
            <a:solidFill>
              <a:srgbClr val="80BD41">
                <a:alpha val="100000"/>
              </a:srgbClr>
            </a:solidFill>
          </p:spPr>
          <p:txBody>
            <a:bodyPr/>
            <a:lstStyle/>
            <a:p/>
          </p:txBody>
        </p:sp>
        <p:sp>
          <p:nvSpPr>
            <p:cNvPr id="169" name="rc169"/>
            <p:cNvSpPr/>
            <p:nvPr/>
          </p:nvSpPr>
          <p:spPr>
            <a:xfrm>
              <a:off x="6185744" y="5680069"/>
              <a:ext cx="1543897" cy="167191"/>
            </a:xfrm>
            <a:prstGeom prst="rect">
              <a:avLst/>
            </a:prstGeom>
            <a:solidFill>
              <a:srgbClr val="E2231A">
                <a:alpha val="100000"/>
              </a:srgbClr>
            </a:solidFill>
          </p:spPr>
          <p:txBody>
            <a:bodyPr/>
            <a:lstStyle/>
            <a:p/>
          </p:txBody>
        </p:sp>
        <p:sp>
          <p:nvSpPr>
            <p:cNvPr id="170" name="rc170"/>
            <p:cNvSpPr/>
            <p:nvPr/>
          </p:nvSpPr>
          <p:spPr>
            <a:xfrm>
              <a:off x="1296273" y="5471080"/>
              <a:ext cx="4931047" cy="167191"/>
            </a:xfrm>
            <a:prstGeom prst="rect">
              <a:avLst/>
            </a:prstGeom>
            <a:solidFill>
              <a:srgbClr val="80BD41">
                <a:alpha val="100000"/>
              </a:srgbClr>
            </a:solidFill>
          </p:spPr>
          <p:txBody>
            <a:bodyPr/>
            <a:lstStyle/>
            <a:p/>
          </p:txBody>
        </p:sp>
        <p:sp>
          <p:nvSpPr>
            <p:cNvPr id="171" name="rc171"/>
            <p:cNvSpPr/>
            <p:nvPr/>
          </p:nvSpPr>
          <p:spPr>
            <a:xfrm>
              <a:off x="6227321" y="5471080"/>
              <a:ext cx="1643682" cy="167191"/>
            </a:xfrm>
            <a:prstGeom prst="rect">
              <a:avLst/>
            </a:prstGeom>
            <a:solidFill>
              <a:srgbClr val="E2231A">
                <a:alpha val="100000"/>
              </a:srgbClr>
            </a:solidFill>
          </p:spPr>
          <p:txBody>
            <a:bodyPr/>
            <a:lstStyle/>
            <a:p/>
          </p:txBody>
        </p:sp>
        <p:sp>
          <p:nvSpPr>
            <p:cNvPr id="172" name="tx172"/>
            <p:cNvSpPr/>
            <p:nvPr/>
          </p:nvSpPr>
          <p:spPr>
            <a:xfrm>
              <a:off x="7940434" y="5929462"/>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8420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76" name="tx176"/>
            <p:cNvSpPr/>
            <p:nvPr/>
          </p:nvSpPr>
          <p:spPr>
            <a:xfrm>
              <a:off x="7066669"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7" name="tx177"/>
            <p:cNvSpPr/>
            <p:nvPr/>
          </p:nvSpPr>
          <p:spPr>
            <a:xfrm>
              <a:off x="36355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78" name="tx178"/>
            <p:cNvSpPr/>
            <p:nvPr/>
          </p:nvSpPr>
          <p:spPr>
            <a:xfrm>
              <a:off x="688234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9" name="tx179"/>
            <p:cNvSpPr/>
            <p:nvPr/>
          </p:nvSpPr>
          <p:spPr>
            <a:xfrm>
              <a:off x="365630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0" name="tx180"/>
            <p:cNvSpPr/>
            <p:nvPr/>
          </p:nvSpPr>
          <p:spPr>
            <a:xfrm>
              <a:off x="69738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(75 %) était plus faible qu'en 2019 (83 %).
Le nombre d'enfants vaccinés avec le MCV1 a diminué de 7% par rapport à 2019.
Le nombre de nourrissons survivants a augmenté d'environ 3 %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5063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14640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4217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2527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4852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4428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4005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252751"/>
              <a:ext cx="494248" cy="0"/>
            </a:xfrm>
            <a:prstGeom prst="rect">
              <a:avLst/>
            </a:prstGeom>
            <a:solidFill>
              <a:srgbClr val="1CABE2">
                <a:alpha val="100000"/>
              </a:srgbClr>
            </a:solidFill>
          </p:spPr>
          <p:txBody>
            <a:bodyPr/>
            <a:lstStyle/>
            <a:p/>
          </p:txBody>
        </p:sp>
        <p:sp>
          <p:nvSpPr>
            <p:cNvPr id="25" name="rc25"/>
            <p:cNvSpPr/>
            <p:nvPr/>
          </p:nvSpPr>
          <p:spPr>
            <a:xfrm>
              <a:off x="1963333" y="5210624"/>
              <a:ext cx="494248" cy="42126"/>
            </a:xfrm>
            <a:prstGeom prst="rect">
              <a:avLst/>
            </a:prstGeom>
            <a:solidFill>
              <a:srgbClr val="1CABE2">
                <a:alpha val="100000"/>
              </a:srgbClr>
            </a:solidFill>
          </p:spPr>
          <p:txBody>
            <a:bodyPr/>
            <a:lstStyle/>
            <a:p/>
          </p:txBody>
        </p:sp>
        <p:sp>
          <p:nvSpPr>
            <p:cNvPr id="26" name="rc26"/>
            <p:cNvSpPr/>
            <p:nvPr/>
          </p:nvSpPr>
          <p:spPr>
            <a:xfrm>
              <a:off x="2512498" y="5042116"/>
              <a:ext cx="494248" cy="210634"/>
            </a:xfrm>
            <a:prstGeom prst="rect">
              <a:avLst/>
            </a:prstGeom>
            <a:solidFill>
              <a:srgbClr val="1CABE2">
                <a:alpha val="100000"/>
              </a:srgbClr>
            </a:solidFill>
          </p:spPr>
          <p:txBody>
            <a:bodyPr/>
            <a:lstStyle/>
            <a:p/>
          </p:txBody>
        </p:sp>
        <p:sp>
          <p:nvSpPr>
            <p:cNvPr id="27" name="rc27"/>
            <p:cNvSpPr/>
            <p:nvPr/>
          </p:nvSpPr>
          <p:spPr>
            <a:xfrm>
              <a:off x="6356656" y="3974901"/>
              <a:ext cx="494248" cy="1277850"/>
            </a:xfrm>
            <a:prstGeom prst="rect">
              <a:avLst/>
            </a:prstGeom>
            <a:solidFill>
              <a:srgbClr val="1CABE2">
                <a:alpha val="100000"/>
              </a:srgbClr>
            </a:solidFill>
          </p:spPr>
          <p:txBody>
            <a:bodyPr/>
            <a:lstStyle/>
            <a:p/>
          </p:txBody>
        </p:sp>
        <p:sp>
          <p:nvSpPr>
            <p:cNvPr id="28" name="rc28"/>
            <p:cNvSpPr/>
            <p:nvPr/>
          </p:nvSpPr>
          <p:spPr>
            <a:xfrm>
              <a:off x="6905821" y="4669995"/>
              <a:ext cx="494248" cy="582755"/>
            </a:xfrm>
            <a:prstGeom prst="rect">
              <a:avLst/>
            </a:prstGeom>
            <a:solidFill>
              <a:srgbClr val="1CABE2">
                <a:alpha val="100000"/>
              </a:srgbClr>
            </a:solidFill>
          </p:spPr>
          <p:txBody>
            <a:bodyPr/>
            <a:lstStyle/>
            <a:p/>
          </p:txBody>
        </p:sp>
        <p:sp>
          <p:nvSpPr>
            <p:cNvPr id="29" name="rc29"/>
            <p:cNvSpPr/>
            <p:nvPr/>
          </p:nvSpPr>
          <p:spPr>
            <a:xfrm>
              <a:off x="7454986" y="4831482"/>
              <a:ext cx="494248" cy="421269"/>
            </a:xfrm>
            <a:prstGeom prst="rect">
              <a:avLst/>
            </a:prstGeom>
            <a:solidFill>
              <a:srgbClr val="1CABE2">
                <a:alpha val="100000"/>
              </a:srgbClr>
            </a:solidFill>
          </p:spPr>
          <p:txBody>
            <a:bodyPr/>
            <a:lstStyle/>
            <a:p/>
          </p:txBody>
        </p:sp>
        <p:sp>
          <p:nvSpPr>
            <p:cNvPr id="30" name="pl30"/>
            <p:cNvSpPr/>
            <p:nvPr/>
          </p:nvSpPr>
          <p:spPr>
            <a:xfrm>
              <a:off x="1112126" y="1589580"/>
              <a:ext cx="6589984" cy="1533420"/>
            </a:xfrm>
            <a:custGeom>
              <a:avLst/>
              <a:pathLst>
                <a:path w="6589984" h="1533420">
                  <a:moveTo>
                    <a:pt x="0" y="127785"/>
                  </a:moveTo>
                  <a:lnTo>
                    <a:pt x="549165" y="255570"/>
                  </a:lnTo>
                  <a:lnTo>
                    <a:pt x="1098330" y="638925"/>
                  </a:lnTo>
                  <a:lnTo>
                    <a:pt x="1647496" y="511140"/>
                  </a:lnTo>
                  <a:lnTo>
                    <a:pt x="2196661" y="468545"/>
                  </a:lnTo>
                  <a:lnTo>
                    <a:pt x="2745826" y="212975"/>
                  </a:lnTo>
                  <a:lnTo>
                    <a:pt x="3294992" y="0"/>
                  </a:lnTo>
                  <a:lnTo>
                    <a:pt x="3844157" y="127785"/>
                  </a:lnTo>
                  <a:lnTo>
                    <a:pt x="4393322" y="1022280"/>
                  </a:lnTo>
                  <a:lnTo>
                    <a:pt x="4942488" y="1533420"/>
                  </a:lnTo>
                  <a:lnTo>
                    <a:pt x="5491653" y="1533420"/>
                  </a:lnTo>
                  <a:lnTo>
                    <a:pt x="6040819" y="425950"/>
                  </a:lnTo>
                  <a:lnTo>
                    <a:pt x="6589984" y="468545"/>
                  </a:lnTo>
                </a:path>
              </a:pathLst>
            </a:custGeom>
            <a:ln w="27101" cap="flat">
              <a:solidFill>
                <a:srgbClr val="00833D">
                  <a:alpha val="100000"/>
                </a:srgbClr>
              </a:solidFill>
              <a:prstDash val="solid"/>
              <a:round/>
            </a:ln>
          </p:spPr>
          <p:txBody>
            <a:bodyPr/>
            <a:lstStyle/>
            <a:p/>
          </p:txBody>
        </p:sp>
        <p:sp>
          <p:nvSpPr>
            <p:cNvPr id="31" name="pl31"/>
            <p:cNvSpPr/>
            <p:nvPr/>
          </p:nvSpPr>
          <p:spPr>
            <a:xfrm>
              <a:off x="1112126" y="1759960"/>
              <a:ext cx="6589984" cy="1448230"/>
            </a:xfrm>
            <a:custGeom>
              <a:avLst/>
              <a:pathLst>
                <a:path w="6589984" h="1448230">
                  <a:moveTo>
                    <a:pt x="0" y="0"/>
                  </a:moveTo>
                  <a:lnTo>
                    <a:pt x="549165" y="0"/>
                  </a:lnTo>
                  <a:lnTo>
                    <a:pt x="1098330" y="0"/>
                  </a:lnTo>
                  <a:lnTo>
                    <a:pt x="1647496" y="0"/>
                  </a:lnTo>
                  <a:lnTo>
                    <a:pt x="2196661" y="42595"/>
                  </a:lnTo>
                  <a:lnTo>
                    <a:pt x="2745826" y="42595"/>
                  </a:lnTo>
                  <a:lnTo>
                    <a:pt x="3294992" y="42595"/>
                  </a:lnTo>
                  <a:lnTo>
                    <a:pt x="3844157" y="42595"/>
                  </a:lnTo>
                  <a:lnTo>
                    <a:pt x="4393322" y="937090"/>
                  </a:lnTo>
                  <a:lnTo>
                    <a:pt x="4942488" y="1448230"/>
                  </a:lnTo>
                  <a:lnTo>
                    <a:pt x="5491653" y="1448230"/>
                  </a:lnTo>
                  <a:lnTo>
                    <a:pt x="6040819" y="766710"/>
                  </a:lnTo>
                  <a:lnTo>
                    <a:pt x="6589984" y="1448230"/>
                  </a:lnTo>
                </a:path>
              </a:pathLst>
            </a:custGeom>
            <a:ln w="27101" cap="flat">
              <a:solidFill>
                <a:srgbClr val="002759">
                  <a:alpha val="100000"/>
                </a:srgbClr>
              </a:solidFill>
              <a:prstDash val="solid"/>
              <a:round/>
            </a:ln>
          </p:spPr>
          <p:txBody>
            <a:bodyPr/>
            <a:lstStyle/>
            <a:p/>
          </p:txBody>
        </p:sp>
        <p:sp>
          <p:nvSpPr>
            <p:cNvPr id="32" name="pt32"/>
            <p:cNvSpPr/>
            <p:nvPr/>
          </p:nvSpPr>
          <p:spPr>
            <a:xfrm>
              <a:off x="1080525" y="16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1629690" y="1813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2178856"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2728021" y="20691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277187"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826352" y="1770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4375517" y="1557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924683" y="16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473848" y="25802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023013" y="3091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572179" y="3091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121344" y="19839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670510"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080525" y="17283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629690" y="17283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178856" y="17283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728021" y="17283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277187" y="1770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26352" y="1770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4375517" y="1770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924683" y="1770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473848" y="2665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023013" y="31765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572179" y="31765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21344" y="24950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70510" y="31765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78967"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77298" y="508078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0" name="tx60"/>
            <p:cNvSpPr/>
            <p:nvPr/>
          </p:nvSpPr>
          <p:spPr>
            <a:xfrm>
              <a:off x="2693304" y="491221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1" name="tx61"/>
            <p:cNvSpPr/>
            <p:nvPr/>
          </p:nvSpPr>
          <p:spPr>
            <a:xfrm>
              <a:off x="6504302" y="384505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62" name="tx62"/>
            <p:cNvSpPr/>
            <p:nvPr/>
          </p:nvSpPr>
          <p:spPr>
            <a:xfrm>
              <a:off x="7086627" y="454009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63" name="tx63"/>
            <p:cNvSpPr/>
            <p:nvPr/>
          </p:nvSpPr>
          <p:spPr>
            <a:xfrm>
              <a:off x="7635792" y="4701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4" name="pl64"/>
            <p:cNvSpPr/>
            <p:nvPr/>
          </p:nvSpPr>
          <p:spPr>
            <a:xfrm>
              <a:off x="7720180" y="2059694"/>
              <a:ext cx="142124" cy="12339"/>
            </a:xfrm>
            <a:custGeom>
              <a:avLst/>
              <a:pathLst>
                <a:path w="142124" h="12339">
                  <a:moveTo>
                    <a:pt x="142124" y="12339"/>
                  </a:moveTo>
                  <a:lnTo>
                    <a:pt x="0" y="0"/>
                  </a:lnTo>
                </a:path>
              </a:pathLst>
            </a:custGeom>
          </p:spPr>
          <p:txBody>
            <a:bodyPr/>
            <a:lstStyle/>
            <a:p/>
          </p:txBody>
        </p:sp>
        <p:sp>
          <p:nvSpPr>
            <p:cNvPr id="65" name="pl65"/>
            <p:cNvSpPr/>
            <p:nvPr/>
          </p:nvSpPr>
          <p:spPr>
            <a:xfrm>
              <a:off x="7720001" y="3210400"/>
              <a:ext cx="142302" cy="17569"/>
            </a:xfrm>
            <a:custGeom>
              <a:avLst/>
              <a:pathLst>
                <a:path w="142302" h="17569">
                  <a:moveTo>
                    <a:pt x="142302" y="17569"/>
                  </a:moveTo>
                  <a:lnTo>
                    <a:pt x="0" y="0"/>
                  </a:lnTo>
                </a:path>
              </a:pathLst>
            </a:custGeom>
          </p:spPr>
          <p:txBody>
            <a:bodyPr/>
            <a:lstStyle/>
            <a:p/>
          </p:txBody>
        </p:sp>
        <p:sp>
          <p:nvSpPr>
            <p:cNvPr id="66" name="pg66"/>
            <p:cNvSpPr/>
            <p:nvPr/>
          </p:nvSpPr>
          <p:spPr>
            <a:xfrm>
              <a:off x="7793724" y="19837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7" name="tx67"/>
            <p:cNvSpPr/>
            <p:nvPr/>
          </p:nvSpPr>
          <p:spPr>
            <a:xfrm>
              <a:off x="7816584" y="20248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68" name="pg68"/>
            <p:cNvSpPr/>
            <p:nvPr/>
          </p:nvSpPr>
          <p:spPr>
            <a:xfrm>
              <a:off x="7793724" y="31399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9" name="tx69"/>
            <p:cNvSpPr/>
            <p:nvPr/>
          </p:nvSpPr>
          <p:spPr>
            <a:xfrm>
              <a:off x="7816584" y="31811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48%</a:t>
              </a:r>
            </a:p>
          </p:txBody>
        </p:sp>
        <p:sp>
          <p:nvSpPr>
            <p:cNvPr id="70" name="rc70"/>
            <p:cNvSpPr/>
            <p:nvPr/>
          </p:nvSpPr>
          <p:spPr>
            <a:xfrm>
              <a:off x="782627" y="646101"/>
              <a:ext cx="7853064" cy="4826014"/>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49366"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508103" y="380114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3" name="tx73"/>
            <p:cNvSpPr/>
            <p:nvPr/>
          </p:nvSpPr>
          <p:spPr>
            <a:xfrm>
              <a:off x="508103" y="239691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4" name="tx74"/>
            <p:cNvSpPr/>
            <p:nvPr/>
          </p:nvSpPr>
          <p:spPr>
            <a:xfrm>
              <a:off x="508103" y="99268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75" name="tx75"/>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9699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7" name="tx87"/>
            <p:cNvSpPr/>
            <p:nvPr/>
          </p:nvSpPr>
          <p:spPr>
            <a:xfrm rot="-5400000">
              <a:off x="1519037"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8" name="tx88"/>
            <p:cNvSpPr/>
            <p:nvPr/>
          </p:nvSpPr>
          <p:spPr>
            <a:xfrm rot="-5400000">
              <a:off x="2068233"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261739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316656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71572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426489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81406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5332840"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91239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431170"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980305" y="5658769"/>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559887"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0" name="tx100"/>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1" name="tx101"/>
            <p:cNvSpPr/>
            <p:nvPr/>
          </p:nvSpPr>
          <p:spPr>
            <a:xfrm>
              <a:off x="1392450" y="401416"/>
              <a:ext cx="66334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Djibouti, 2012-2024</a:t>
              </a:r>
            </a:p>
          </p:txBody>
        </p:sp>
        <p:sp>
          <p:nvSpPr>
            <p:cNvPr id="102" name="tx102"/>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4" name="tx104"/>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5" name="tx105"/>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6" name="tx106"/>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60 cas confirmés de rougeole à Djibouti. La même année, la couverture par le MCV1 était de 75% et la couverture par le MCV2 de 48%.
Le nombre de cas en 2024 était inférieur de 28% à celui de 2023 (n=83).
Le nombre le plus élevé de cas de rougeole a été signalé en 2022 (n=182). Cette année-là, la couverture par le MCV1 était de 50%.
Des activités/campagnes de vaccination supplémentaires avec un vaccin contenant la rougeole ont eu lieu en 2020, 2022 et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390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900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96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892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6888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27101" cap="flat">
              <a:solidFill>
                <a:srgbClr val="0058AB">
                  <a:alpha val="80000"/>
                </a:srgbClr>
              </a:solidFill>
              <a:prstDash val="solid"/>
              <a:round/>
            </a:ln>
          </p:spPr>
          <p:txBody>
            <a:bodyPr/>
            <a:lstStyle/>
            <a:p/>
          </p:txBody>
        </p:sp>
        <p:sp>
          <p:nvSpPr>
            <p:cNvPr id="21" name="pl21"/>
            <p:cNvSpPr/>
            <p:nvPr/>
          </p:nvSpPr>
          <p:spPr>
            <a:xfrm>
              <a:off x="943464" y="3559519"/>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4219762"/>
              <a:ext cx="3520101" cy="440161"/>
            </a:xfrm>
            <a:custGeom>
              <a:avLst/>
              <a:pathLst>
                <a:path w="3520101" h="440161">
                  <a:moveTo>
                    <a:pt x="0" y="110040"/>
                  </a:moveTo>
                  <a:lnTo>
                    <a:pt x="146670" y="110040"/>
                  </a:lnTo>
                  <a:lnTo>
                    <a:pt x="293341" y="0"/>
                  </a:lnTo>
                  <a:lnTo>
                    <a:pt x="440012" y="0"/>
                  </a:lnTo>
                  <a:lnTo>
                    <a:pt x="586683" y="110040"/>
                  </a:lnTo>
                  <a:lnTo>
                    <a:pt x="733354" y="110040"/>
                  </a:lnTo>
                  <a:lnTo>
                    <a:pt x="880025" y="110040"/>
                  </a:lnTo>
                  <a:lnTo>
                    <a:pt x="1026696" y="220080"/>
                  </a:lnTo>
                  <a:lnTo>
                    <a:pt x="1173367" y="220080"/>
                  </a:lnTo>
                  <a:lnTo>
                    <a:pt x="1320038" y="330121"/>
                  </a:lnTo>
                  <a:lnTo>
                    <a:pt x="1466709" y="330121"/>
                  </a:lnTo>
                  <a:lnTo>
                    <a:pt x="1613379" y="330121"/>
                  </a:lnTo>
                  <a:lnTo>
                    <a:pt x="1760050" y="110040"/>
                  </a:lnTo>
                  <a:lnTo>
                    <a:pt x="1906721" y="330121"/>
                  </a:lnTo>
                  <a:lnTo>
                    <a:pt x="2053392" y="330121"/>
                  </a:lnTo>
                  <a:lnTo>
                    <a:pt x="2200063" y="330121"/>
                  </a:lnTo>
                  <a:lnTo>
                    <a:pt x="2346734" y="440161"/>
                  </a:lnTo>
                  <a:lnTo>
                    <a:pt x="2493405" y="440161"/>
                  </a:lnTo>
                  <a:lnTo>
                    <a:pt x="2640076" y="330121"/>
                  </a:lnTo>
                  <a:lnTo>
                    <a:pt x="2786747" y="330121"/>
                  </a:lnTo>
                  <a:lnTo>
                    <a:pt x="2933418" y="110040"/>
                  </a:lnTo>
                  <a:lnTo>
                    <a:pt x="3080089" y="110040"/>
                  </a:lnTo>
                  <a:lnTo>
                    <a:pt x="3226759" y="110040"/>
                  </a:lnTo>
                  <a:lnTo>
                    <a:pt x="3373430" y="220080"/>
                  </a:lnTo>
                  <a:lnTo>
                    <a:pt x="3520101" y="110040"/>
                  </a:lnTo>
                </a:path>
              </a:pathLst>
            </a:custGeom>
            <a:ln w="27101" cap="flat">
              <a:solidFill>
                <a:srgbClr val="00833D">
                  <a:alpha val="80000"/>
                </a:srgbClr>
              </a:solidFill>
              <a:prstDash val="solid"/>
              <a:round/>
            </a:ln>
          </p:spPr>
          <p:txBody>
            <a:bodyPr/>
            <a:lstStyle/>
            <a:p/>
          </p:txBody>
        </p:sp>
        <p:sp>
          <p:nvSpPr>
            <p:cNvPr id="23" name="pl23"/>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43362" cap="flat">
              <a:solidFill>
                <a:srgbClr val="000000">
                  <a:alpha val="100000"/>
                </a:srgbClr>
              </a:solidFill>
              <a:prstDash val="solid"/>
              <a:round/>
            </a:ln>
          </p:spPr>
          <p:txBody>
            <a:bodyPr/>
            <a:lstStyle/>
            <a:p/>
          </p:txBody>
        </p:sp>
        <p:sp>
          <p:nvSpPr>
            <p:cNvPr id="24" name="pl24"/>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27101" cap="flat">
              <a:solidFill>
                <a:srgbClr val="0058AB">
                  <a:alpha val="100000"/>
                </a:srgbClr>
              </a:solidFill>
              <a:prstDash val="solid"/>
              <a:round/>
            </a:ln>
          </p:spPr>
          <p:txBody>
            <a:bodyPr/>
            <a:lstStyle/>
            <a:p/>
          </p:txBody>
        </p:sp>
        <p:sp>
          <p:nvSpPr>
            <p:cNvPr id="25" name="pl25"/>
            <p:cNvSpPr/>
            <p:nvPr/>
          </p:nvSpPr>
          <p:spPr>
            <a:xfrm>
              <a:off x="767459" y="499004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135871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3984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292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3209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618330"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9200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351684"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823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8543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671722" y="3823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8543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58406"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tx47"/>
            <p:cNvSpPr/>
            <p:nvPr/>
          </p:nvSpPr>
          <p:spPr>
            <a:xfrm>
              <a:off x="4523855" y="44007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289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49474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470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64613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58563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8563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1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2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52738" y="607485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6" name="tx66"/>
            <p:cNvSpPr/>
            <p:nvPr/>
          </p:nvSpPr>
          <p:spPr>
            <a:xfrm>
              <a:off x="26772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2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2390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900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896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7892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6888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27101" cap="flat">
              <a:solidFill>
                <a:srgbClr val="0058AB">
                  <a:alpha val="80000"/>
                </a:srgbClr>
              </a:solidFill>
              <a:prstDash val="solid"/>
              <a:round/>
            </a:ln>
          </p:spPr>
          <p:txBody>
            <a:bodyPr/>
            <a:lstStyle/>
            <a:p/>
          </p:txBody>
        </p:sp>
        <p:sp>
          <p:nvSpPr>
            <p:cNvPr id="85" name="pl85"/>
            <p:cNvSpPr/>
            <p:nvPr/>
          </p:nvSpPr>
          <p:spPr>
            <a:xfrm>
              <a:off x="5308715" y="3449479"/>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6" name="pl86"/>
            <p:cNvSpPr/>
            <p:nvPr/>
          </p:nvSpPr>
          <p:spPr>
            <a:xfrm>
              <a:off x="5308715" y="3999681"/>
              <a:ext cx="3520101" cy="770282"/>
            </a:xfrm>
            <a:custGeom>
              <a:avLst/>
              <a:pathLst>
                <a:path w="3520101" h="770282">
                  <a:moveTo>
                    <a:pt x="0" y="110040"/>
                  </a:moveTo>
                  <a:lnTo>
                    <a:pt x="146670" y="0"/>
                  </a:lnTo>
                  <a:lnTo>
                    <a:pt x="293341" y="110040"/>
                  </a:lnTo>
                  <a:lnTo>
                    <a:pt x="440012" y="110040"/>
                  </a:lnTo>
                  <a:lnTo>
                    <a:pt x="586683" y="0"/>
                  </a:lnTo>
                  <a:lnTo>
                    <a:pt x="733354" y="0"/>
                  </a:lnTo>
                  <a:lnTo>
                    <a:pt x="880025" y="110040"/>
                  </a:lnTo>
                  <a:lnTo>
                    <a:pt x="1026696" y="220080"/>
                  </a:lnTo>
                  <a:lnTo>
                    <a:pt x="1173367" y="110040"/>
                  </a:lnTo>
                  <a:lnTo>
                    <a:pt x="1320038" y="330121"/>
                  </a:lnTo>
                  <a:lnTo>
                    <a:pt x="1466709" y="440161"/>
                  </a:lnTo>
                  <a:lnTo>
                    <a:pt x="1613379" y="440161"/>
                  </a:lnTo>
                  <a:lnTo>
                    <a:pt x="1760050" y="330121"/>
                  </a:lnTo>
                  <a:lnTo>
                    <a:pt x="1906721" y="440161"/>
                  </a:lnTo>
                  <a:lnTo>
                    <a:pt x="2053392" y="330121"/>
                  </a:lnTo>
                  <a:lnTo>
                    <a:pt x="2200063" y="440161"/>
                  </a:lnTo>
                  <a:lnTo>
                    <a:pt x="2346734" y="770282"/>
                  </a:lnTo>
                  <a:lnTo>
                    <a:pt x="2493405" y="550201"/>
                  </a:lnTo>
                  <a:lnTo>
                    <a:pt x="2640076" y="330121"/>
                  </a:lnTo>
                  <a:lnTo>
                    <a:pt x="2786747" y="440161"/>
                  </a:lnTo>
                  <a:lnTo>
                    <a:pt x="2933418" y="440161"/>
                  </a:lnTo>
                  <a:lnTo>
                    <a:pt x="3080089" y="330121"/>
                  </a:lnTo>
                  <a:lnTo>
                    <a:pt x="3226759" y="220080"/>
                  </a:lnTo>
                  <a:lnTo>
                    <a:pt x="3373430" y="660242"/>
                  </a:lnTo>
                  <a:lnTo>
                    <a:pt x="3520101" y="550201"/>
                  </a:lnTo>
                </a:path>
              </a:pathLst>
            </a:custGeom>
            <a:ln w="27101" cap="flat">
              <a:solidFill>
                <a:srgbClr val="00833D">
                  <a:alpha val="80000"/>
                </a:srgbClr>
              </a:solidFill>
              <a:prstDash val="solid"/>
              <a:round/>
            </a:ln>
          </p:spPr>
          <p:txBody>
            <a:bodyPr/>
            <a:lstStyle/>
            <a:p/>
          </p:txBody>
        </p:sp>
        <p:sp>
          <p:nvSpPr>
            <p:cNvPr id="87" name="pl87"/>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43362" cap="flat">
              <a:solidFill>
                <a:srgbClr val="000000">
                  <a:alpha val="100000"/>
                </a:srgbClr>
              </a:solidFill>
              <a:prstDash val="solid"/>
              <a:round/>
            </a:ln>
          </p:spPr>
          <p:txBody>
            <a:bodyPr/>
            <a:lstStyle/>
            <a:p/>
          </p:txBody>
        </p:sp>
        <p:sp>
          <p:nvSpPr>
            <p:cNvPr id="88" name="pl88"/>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9004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018954"/>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2679197"/>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9523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9824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55445"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341297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716935"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422154" y="26126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26414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8036973"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23657"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5133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89106" y="4289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5110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49474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470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64613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5088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5088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87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7989" y="607485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30" name="tx130"/>
            <p:cNvSpPr/>
            <p:nvPr/>
          </p:nvSpPr>
          <p:spPr>
            <a:xfrm>
              <a:off x="704251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497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52337" y="399578"/>
              <a:ext cx="35136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Djibouti,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6 % des enfants ayant reçu le DTC1 n'ont pas reçu le DTC3 (à gauche) et 9 % des enfants ayant reçu le DTC1 n'ont pas reçu le MCV1 (à droite).
Les taux moyens d'abandon du DTC impliquent une capacité moyenne à fournir une série complète de vaccins au début de la vie. Les taux d'abandon moyens pour le DTC-MCV impliquent une rétention modérée dans les programmes de vaccination et une capacité à fournir une série complète de vaccins pendant la petite enfance (jusqu'à un an).
En 2024, les taux d'abandon du DTC et du DTC-MCV à Djibouti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04389"/>
            </a:xfrm>
            <a:custGeom>
              <a:avLst/>
              <a:pathLst>
                <a:path w="2123063" h="804389">
                  <a:moveTo>
                    <a:pt x="0" y="804389"/>
                  </a:moveTo>
                  <a:lnTo>
                    <a:pt x="88460" y="754888"/>
                  </a:lnTo>
                  <a:lnTo>
                    <a:pt x="176921" y="581635"/>
                  </a:lnTo>
                  <a:lnTo>
                    <a:pt x="265382" y="445508"/>
                  </a:lnTo>
                  <a:lnTo>
                    <a:pt x="353843" y="346506"/>
                  </a:lnTo>
                  <a:lnTo>
                    <a:pt x="442304" y="235129"/>
                  </a:lnTo>
                  <a:lnTo>
                    <a:pt x="530765" y="136127"/>
                  </a:lnTo>
                  <a:lnTo>
                    <a:pt x="619226" y="111377"/>
                  </a:lnTo>
                  <a:lnTo>
                    <a:pt x="707687" y="111377"/>
                  </a:lnTo>
                  <a:lnTo>
                    <a:pt x="796148" y="111377"/>
                  </a:lnTo>
                  <a:lnTo>
                    <a:pt x="884609" y="111377"/>
                  </a:lnTo>
                  <a:lnTo>
                    <a:pt x="973070" y="123752"/>
                  </a:lnTo>
                  <a:lnTo>
                    <a:pt x="1061531" y="148502"/>
                  </a:lnTo>
                  <a:lnTo>
                    <a:pt x="1149992" y="160877"/>
                  </a:lnTo>
                  <a:lnTo>
                    <a:pt x="1238453" y="0"/>
                  </a:lnTo>
                  <a:lnTo>
                    <a:pt x="1326914" y="86626"/>
                  </a:lnTo>
                  <a:lnTo>
                    <a:pt x="1415375" y="111377"/>
                  </a:lnTo>
                  <a:lnTo>
                    <a:pt x="1503836" y="86626"/>
                  </a:lnTo>
                  <a:lnTo>
                    <a:pt x="1592297" y="74251"/>
                  </a:lnTo>
                  <a:lnTo>
                    <a:pt x="1680758" y="49500"/>
                  </a:lnTo>
                  <a:lnTo>
                    <a:pt x="1769219" y="272254"/>
                  </a:lnTo>
                  <a:lnTo>
                    <a:pt x="1857680" y="470258"/>
                  </a:lnTo>
                  <a:lnTo>
                    <a:pt x="1946141" y="470258"/>
                  </a:lnTo>
                  <a:lnTo>
                    <a:pt x="2034602" y="334131"/>
                  </a:lnTo>
                  <a:lnTo>
                    <a:pt x="2123063" y="272254"/>
                  </a:lnTo>
                </a:path>
              </a:pathLst>
            </a:custGeom>
            <a:ln w="27101" cap="flat">
              <a:solidFill>
                <a:srgbClr val="1CABE2">
                  <a:alpha val="100000"/>
                </a:srgbClr>
              </a:solidFill>
              <a:prstDash val="solid"/>
              <a:round/>
            </a:ln>
          </p:spPr>
          <p:txBody>
            <a:bodyPr/>
            <a:lstStyle/>
            <a:p/>
          </p:txBody>
        </p:sp>
        <p:sp>
          <p:nvSpPr>
            <p:cNvPr id="24" name="tx24"/>
            <p:cNvSpPr/>
            <p:nvPr/>
          </p:nvSpPr>
          <p:spPr>
            <a:xfrm>
              <a:off x="910275" y="179134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5" name="tx25"/>
            <p:cNvSpPr/>
            <p:nvPr/>
          </p:nvSpPr>
          <p:spPr>
            <a:xfrm>
              <a:off x="3217825"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34378"/>
              <a:ext cx="707687" cy="507384"/>
            </a:xfrm>
            <a:custGeom>
              <a:avLst/>
              <a:pathLst>
                <a:path w="707687" h="507384">
                  <a:moveTo>
                    <a:pt x="0" y="482633"/>
                  </a:moveTo>
                  <a:lnTo>
                    <a:pt x="88460" y="482633"/>
                  </a:lnTo>
                  <a:lnTo>
                    <a:pt x="176921" y="507384"/>
                  </a:lnTo>
                  <a:lnTo>
                    <a:pt x="265382" y="0"/>
                  </a:lnTo>
                  <a:lnTo>
                    <a:pt x="353843" y="185628"/>
                  </a:lnTo>
                  <a:lnTo>
                    <a:pt x="442304" y="321755"/>
                  </a:lnTo>
                  <a:lnTo>
                    <a:pt x="530765" y="321755"/>
                  </a:lnTo>
                  <a:lnTo>
                    <a:pt x="619226" y="160877"/>
                  </a:lnTo>
                  <a:lnTo>
                    <a:pt x="707687" y="37125"/>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49" name="tx49"/>
            <p:cNvSpPr/>
            <p:nvPr/>
          </p:nvSpPr>
          <p:spPr>
            <a:xfrm>
              <a:off x="321782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688703"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04254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816232"/>
              <a:ext cx="973070" cy="321755"/>
            </a:xfrm>
            <a:custGeom>
              <a:avLst/>
              <a:pathLst>
                <a:path w="973070" h="321755">
                  <a:moveTo>
                    <a:pt x="0" y="37125"/>
                  </a:moveTo>
                  <a:lnTo>
                    <a:pt x="88460" y="86626"/>
                  </a:lnTo>
                  <a:lnTo>
                    <a:pt x="176921" y="37125"/>
                  </a:lnTo>
                  <a:lnTo>
                    <a:pt x="265382" y="210378"/>
                  </a:lnTo>
                  <a:lnTo>
                    <a:pt x="353843" y="111377"/>
                  </a:lnTo>
                  <a:lnTo>
                    <a:pt x="442304" y="12375"/>
                  </a:lnTo>
                  <a:lnTo>
                    <a:pt x="530765" y="0"/>
                  </a:lnTo>
                  <a:lnTo>
                    <a:pt x="619226" y="185628"/>
                  </a:lnTo>
                  <a:lnTo>
                    <a:pt x="707687" y="321755"/>
                  </a:lnTo>
                  <a:lnTo>
                    <a:pt x="796148" y="321755"/>
                  </a:lnTo>
                  <a:lnTo>
                    <a:pt x="884609" y="160877"/>
                  </a:lnTo>
                  <a:lnTo>
                    <a:pt x="973070" y="111377"/>
                  </a:lnTo>
                </a:path>
              </a:pathLst>
            </a:custGeom>
            <a:ln w="27101" cap="flat">
              <a:solidFill>
                <a:srgbClr val="1CABE2">
                  <a:alpha val="100000"/>
                </a:srgbClr>
              </a:solidFill>
              <a:prstDash val="solid"/>
              <a:round/>
            </a:ln>
          </p:spPr>
          <p:txBody>
            <a:bodyPr/>
            <a:lstStyle/>
            <a:p/>
          </p:txBody>
        </p:sp>
        <p:sp>
          <p:nvSpPr>
            <p:cNvPr id="72" name="tx72"/>
            <p:cNvSpPr/>
            <p:nvPr/>
          </p:nvSpPr>
          <p:spPr>
            <a:xfrm>
              <a:off x="2060268"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3217825"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268870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3042547"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53522"/>
              <a:ext cx="2123063" cy="346506"/>
            </a:xfrm>
            <a:custGeom>
              <a:avLst/>
              <a:pathLst>
                <a:path w="2123063" h="346506">
                  <a:moveTo>
                    <a:pt x="0" y="334131"/>
                  </a:moveTo>
                  <a:lnTo>
                    <a:pt x="88460" y="346506"/>
                  </a:lnTo>
                  <a:lnTo>
                    <a:pt x="176921" y="259879"/>
                  </a:lnTo>
                  <a:lnTo>
                    <a:pt x="265382" y="210378"/>
                  </a:lnTo>
                  <a:lnTo>
                    <a:pt x="353843" y="148502"/>
                  </a:lnTo>
                  <a:lnTo>
                    <a:pt x="442304" y="247504"/>
                  </a:lnTo>
                  <a:lnTo>
                    <a:pt x="530765" y="210378"/>
                  </a:lnTo>
                  <a:lnTo>
                    <a:pt x="619226" y="12375"/>
                  </a:lnTo>
                  <a:lnTo>
                    <a:pt x="707687" y="37125"/>
                  </a:lnTo>
                  <a:lnTo>
                    <a:pt x="796148" y="37125"/>
                  </a:lnTo>
                  <a:lnTo>
                    <a:pt x="884609" y="37125"/>
                  </a:lnTo>
                  <a:lnTo>
                    <a:pt x="973070" y="49500"/>
                  </a:lnTo>
                  <a:lnTo>
                    <a:pt x="1061531" y="99001"/>
                  </a:lnTo>
                  <a:lnTo>
                    <a:pt x="1149992" y="74251"/>
                  </a:lnTo>
                  <a:lnTo>
                    <a:pt x="1238453" y="0"/>
                  </a:lnTo>
                  <a:lnTo>
                    <a:pt x="1326914" y="37125"/>
                  </a:lnTo>
                  <a:lnTo>
                    <a:pt x="1415375" y="235129"/>
                  </a:lnTo>
                  <a:lnTo>
                    <a:pt x="1503836" y="123752"/>
                  </a:lnTo>
                  <a:lnTo>
                    <a:pt x="1592297" y="24750"/>
                  </a:lnTo>
                  <a:lnTo>
                    <a:pt x="1680758" y="24750"/>
                  </a:lnTo>
                  <a:lnTo>
                    <a:pt x="1769219" y="210378"/>
                  </a:lnTo>
                  <a:lnTo>
                    <a:pt x="1857680" y="284630"/>
                  </a:lnTo>
                  <a:lnTo>
                    <a:pt x="1946141" y="284630"/>
                  </a:lnTo>
                  <a:lnTo>
                    <a:pt x="2034602" y="198003"/>
                  </a:lnTo>
                  <a:lnTo>
                    <a:pt x="2123063" y="13612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97" name="tx97"/>
            <p:cNvSpPr/>
            <p:nvPr/>
          </p:nvSpPr>
          <p:spPr>
            <a:xfrm>
              <a:off x="60120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22003"/>
              <a:ext cx="2123063" cy="457883"/>
            </a:xfrm>
            <a:custGeom>
              <a:avLst/>
              <a:pathLst>
                <a:path w="2123063" h="457883">
                  <a:moveTo>
                    <a:pt x="0" y="445508"/>
                  </a:moveTo>
                  <a:lnTo>
                    <a:pt x="88460" y="457883"/>
                  </a:lnTo>
                  <a:lnTo>
                    <a:pt x="176921" y="297005"/>
                  </a:lnTo>
                  <a:lnTo>
                    <a:pt x="265382" y="247504"/>
                  </a:lnTo>
                  <a:lnTo>
                    <a:pt x="353843" y="321755"/>
                  </a:lnTo>
                  <a:lnTo>
                    <a:pt x="442304" y="259879"/>
                  </a:lnTo>
                  <a:lnTo>
                    <a:pt x="530765" y="235129"/>
                  </a:lnTo>
                  <a:lnTo>
                    <a:pt x="619226" y="148502"/>
                  </a:lnTo>
                  <a:lnTo>
                    <a:pt x="707687" y="160877"/>
                  </a:lnTo>
                  <a:lnTo>
                    <a:pt x="796148" y="24750"/>
                  </a:lnTo>
                  <a:lnTo>
                    <a:pt x="884609" y="12375"/>
                  </a:lnTo>
                  <a:lnTo>
                    <a:pt x="973070" y="24750"/>
                  </a:lnTo>
                  <a:lnTo>
                    <a:pt x="1061531" y="37125"/>
                  </a:lnTo>
                  <a:lnTo>
                    <a:pt x="1149992" y="74251"/>
                  </a:lnTo>
                  <a:lnTo>
                    <a:pt x="1238453" y="185628"/>
                  </a:lnTo>
                  <a:lnTo>
                    <a:pt x="1326914" y="148502"/>
                  </a:lnTo>
                  <a:lnTo>
                    <a:pt x="1415375" y="136127"/>
                  </a:lnTo>
                  <a:lnTo>
                    <a:pt x="1503836" y="61876"/>
                  </a:lnTo>
                  <a:lnTo>
                    <a:pt x="1592297" y="0"/>
                  </a:lnTo>
                  <a:lnTo>
                    <a:pt x="1680758" y="37125"/>
                  </a:lnTo>
                  <a:lnTo>
                    <a:pt x="1769219" y="297005"/>
                  </a:lnTo>
                  <a:lnTo>
                    <a:pt x="1857680" y="445508"/>
                  </a:lnTo>
                  <a:lnTo>
                    <a:pt x="1946141" y="445508"/>
                  </a:lnTo>
                  <a:lnTo>
                    <a:pt x="2034602" y="123752"/>
                  </a:lnTo>
                  <a:lnTo>
                    <a:pt x="2123063" y="13612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1" name="tx121"/>
            <p:cNvSpPr/>
            <p:nvPr/>
          </p:nvSpPr>
          <p:spPr>
            <a:xfrm>
              <a:off x="6012012"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66731"/>
              <a:ext cx="2123063" cy="532134"/>
            </a:xfrm>
            <a:custGeom>
              <a:avLst/>
              <a:pathLst>
                <a:path w="2123063" h="532134">
                  <a:moveTo>
                    <a:pt x="0" y="532134"/>
                  </a:moveTo>
                  <a:lnTo>
                    <a:pt x="88460" y="495009"/>
                  </a:lnTo>
                  <a:lnTo>
                    <a:pt x="176921" y="334131"/>
                  </a:lnTo>
                  <a:lnTo>
                    <a:pt x="265382" y="259879"/>
                  </a:lnTo>
                  <a:lnTo>
                    <a:pt x="353843" y="309380"/>
                  </a:lnTo>
                  <a:lnTo>
                    <a:pt x="442304" y="222754"/>
                  </a:lnTo>
                  <a:lnTo>
                    <a:pt x="530765" y="210378"/>
                  </a:lnTo>
                  <a:lnTo>
                    <a:pt x="619226" y="12375"/>
                  </a:lnTo>
                  <a:lnTo>
                    <a:pt x="707687" y="0"/>
                  </a:lnTo>
                  <a:lnTo>
                    <a:pt x="796148" y="0"/>
                  </a:lnTo>
                  <a:lnTo>
                    <a:pt x="884609" y="12375"/>
                  </a:lnTo>
                  <a:lnTo>
                    <a:pt x="973070" y="24750"/>
                  </a:lnTo>
                  <a:lnTo>
                    <a:pt x="1061531" y="99001"/>
                  </a:lnTo>
                  <a:lnTo>
                    <a:pt x="1149992" y="86626"/>
                  </a:lnTo>
                  <a:lnTo>
                    <a:pt x="1238453" y="136127"/>
                  </a:lnTo>
                  <a:lnTo>
                    <a:pt x="1326914" y="61876"/>
                  </a:lnTo>
                  <a:lnTo>
                    <a:pt x="1415375" y="259879"/>
                  </a:lnTo>
                  <a:lnTo>
                    <a:pt x="1503836" y="160877"/>
                  </a:lnTo>
                  <a:lnTo>
                    <a:pt x="1592297" y="61876"/>
                  </a:lnTo>
                  <a:lnTo>
                    <a:pt x="1680758" y="49500"/>
                  </a:lnTo>
                  <a:lnTo>
                    <a:pt x="1769219" y="235129"/>
                  </a:lnTo>
                  <a:lnTo>
                    <a:pt x="1857680" y="371256"/>
                  </a:lnTo>
                  <a:lnTo>
                    <a:pt x="1946141" y="371256"/>
                  </a:lnTo>
                  <a:lnTo>
                    <a:pt x="2034602" y="210378"/>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2065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5" name="tx145"/>
            <p:cNvSpPr/>
            <p:nvPr/>
          </p:nvSpPr>
          <p:spPr>
            <a:xfrm>
              <a:off x="6012012"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03023"/>
              <a:ext cx="2123063" cy="532134"/>
            </a:xfrm>
            <a:custGeom>
              <a:avLst/>
              <a:pathLst>
                <a:path w="2123063" h="532134">
                  <a:moveTo>
                    <a:pt x="0" y="532134"/>
                  </a:moveTo>
                  <a:lnTo>
                    <a:pt x="88460" y="445508"/>
                  </a:lnTo>
                  <a:lnTo>
                    <a:pt x="176921" y="334131"/>
                  </a:lnTo>
                  <a:lnTo>
                    <a:pt x="265382" y="259879"/>
                  </a:lnTo>
                  <a:lnTo>
                    <a:pt x="353843" y="309380"/>
                  </a:lnTo>
                  <a:lnTo>
                    <a:pt x="442304" y="222754"/>
                  </a:lnTo>
                  <a:lnTo>
                    <a:pt x="530765" y="210378"/>
                  </a:lnTo>
                  <a:lnTo>
                    <a:pt x="619226" y="12375"/>
                  </a:lnTo>
                  <a:lnTo>
                    <a:pt x="707687" y="0"/>
                  </a:lnTo>
                  <a:lnTo>
                    <a:pt x="796148" y="0"/>
                  </a:lnTo>
                  <a:lnTo>
                    <a:pt x="884609" y="12375"/>
                  </a:lnTo>
                  <a:lnTo>
                    <a:pt x="973070" y="24750"/>
                  </a:lnTo>
                  <a:lnTo>
                    <a:pt x="1061531" y="99001"/>
                  </a:lnTo>
                  <a:lnTo>
                    <a:pt x="1149992" y="86626"/>
                  </a:lnTo>
                  <a:lnTo>
                    <a:pt x="1238453" y="136127"/>
                  </a:lnTo>
                  <a:lnTo>
                    <a:pt x="1326914" y="61876"/>
                  </a:lnTo>
                  <a:lnTo>
                    <a:pt x="1415375" y="259879"/>
                  </a:lnTo>
                  <a:lnTo>
                    <a:pt x="1503836" y="160877"/>
                  </a:lnTo>
                  <a:lnTo>
                    <a:pt x="1592297" y="61876"/>
                  </a:lnTo>
                  <a:lnTo>
                    <a:pt x="1680758" y="49500"/>
                  </a:lnTo>
                  <a:lnTo>
                    <a:pt x="1769219" y="235129"/>
                  </a:lnTo>
                  <a:lnTo>
                    <a:pt x="1857680" y="371256"/>
                  </a:lnTo>
                  <a:lnTo>
                    <a:pt x="1946141" y="371256"/>
                  </a:lnTo>
                  <a:lnTo>
                    <a:pt x="2034602" y="210378"/>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69" name="tx169"/>
            <p:cNvSpPr/>
            <p:nvPr/>
          </p:nvSpPr>
          <p:spPr>
            <a:xfrm>
              <a:off x="8806200"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0" name="tx170"/>
            <p:cNvSpPr/>
            <p:nvPr/>
          </p:nvSpPr>
          <p:spPr>
            <a:xfrm>
              <a:off x="8277077"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8630921"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3071504"/>
              <a:ext cx="1061531" cy="420757"/>
            </a:xfrm>
            <a:custGeom>
              <a:avLst/>
              <a:pathLst>
                <a:path w="1061531" h="420757">
                  <a:moveTo>
                    <a:pt x="0" y="0"/>
                  </a:moveTo>
                  <a:lnTo>
                    <a:pt x="88460" y="0"/>
                  </a:lnTo>
                  <a:lnTo>
                    <a:pt x="176921" y="0"/>
                  </a:lnTo>
                  <a:lnTo>
                    <a:pt x="265382" y="0"/>
                  </a:lnTo>
                  <a:lnTo>
                    <a:pt x="353843" y="12375"/>
                  </a:lnTo>
                  <a:lnTo>
                    <a:pt x="442304" y="12375"/>
                  </a:lnTo>
                  <a:lnTo>
                    <a:pt x="530765" y="12375"/>
                  </a:lnTo>
                  <a:lnTo>
                    <a:pt x="619226" y="12375"/>
                  </a:lnTo>
                  <a:lnTo>
                    <a:pt x="707687" y="272254"/>
                  </a:lnTo>
                  <a:lnTo>
                    <a:pt x="796148" y="420757"/>
                  </a:lnTo>
                  <a:lnTo>
                    <a:pt x="884609" y="420757"/>
                  </a:lnTo>
                  <a:lnTo>
                    <a:pt x="973070" y="222754"/>
                  </a:lnTo>
                  <a:lnTo>
                    <a:pt x="1061531" y="420757"/>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3" name="tx193"/>
            <p:cNvSpPr/>
            <p:nvPr/>
          </p:nvSpPr>
          <p:spPr>
            <a:xfrm>
              <a:off x="8806200"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4" name="tx194"/>
            <p:cNvSpPr/>
            <p:nvPr/>
          </p:nvSpPr>
          <p:spPr>
            <a:xfrm>
              <a:off x="8277077"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5" name="tx195"/>
            <p:cNvSpPr/>
            <p:nvPr/>
          </p:nvSpPr>
          <p:spPr>
            <a:xfrm>
              <a:off x="8630921"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779106"/>
              <a:ext cx="796148" cy="272254"/>
            </a:xfrm>
            <a:custGeom>
              <a:avLst/>
              <a:pathLst>
                <a:path w="796148" h="272254">
                  <a:moveTo>
                    <a:pt x="0" y="24750"/>
                  </a:moveTo>
                  <a:lnTo>
                    <a:pt x="88460" y="198003"/>
                  </a:lnTo>
                  <a:lnTo>
                    <a:pt x="176921" y="99001"/>
                  </a:lnTo>
                  <a:lnTo>
                    <a:pt x="265382" y="12375"/>
                  </a:lnTo>
                  <a:lnTo>
                    <a:pt x="353843" y="0"/>
                  </a:lnTo>
                  <a:lnTo>
                    <a:pt x="442304" y="198003"/>
                  </a:lnTo>
                  <a:lnTo>
                    <a:pt x="530765" y="272254"/>
                  </a:lnTo>
                  <a:lnTo>
                    <a:pt x="619226" y="272254"/>
                  </a:lnTo>
                  <a:lnTo>
                    <a:pt x="707687" y="160877"/>
                  </a:lnTo>
                  <a:lnTo>
                    <a:pt x="796148" y="49500"/>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7" name="tx217"/>
            <p:cNvSpPr/>
            <p:nvPr/>
          </p:nvSpPr>
          <p:spPr>
            <a:xfrm>
              <a:off x="8806200"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8" name="tx218"/>
            <p:cNvSpPr/>
            <p:nvPr/>
          </p:nvSpPr>
          <p:spPr>
            <a:xfrm>
              <a:off x="827707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630921"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9" name="tx269"/>
            <p:cNvSpPr/>
            <p:nvPr/>
          </p:nvSpPr>
          <p:spPr>
            <a:xfrm>
              <a:off x="2178222" y="398022"/>
              <a:ext cx="5479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Djibouti, 2000-2024</a:t>
              </a:r>
            </a:p>
          </p:txBody>
        </p:sp>
        <p:sp>
          <p:nvSpPr>
            <p:cNvPr id="270" name="tx27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1" name="tx27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(48%), suivi par le MCV1 (75%).
Par rapport à 2019, la couverture de 9 vaccins a diminué (BCG, DTP1, DTP3, IPV1, MCV1, MCV2, PCV3, POL3 et ROTAC).
Par rapport à 2023, la couverture de 7 vaccins a augmenté (BCG, DTC1, DTC3, IPV1, PCV3, POL3 et ROTAC) et celle de 2 vaccins a diminué (MCV1 et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405295"/>
              <a:ext cx="6480943" cy="2040333"/>
            </a:xfrm>
            <a:custGeom>
              <a:avLst/>
              <a:pathLst>
                <a:path w="6480943" h="2040333">
                  <a:moveTo>
                    <a:pt x="0" y="2040333"/>
                  </a:moveTo>
                  <a:lnTo>
                    <a:pt x="270039" y="1708186"/>
                  </a:lnTo>
                  <a:lnTo>
                    <a:pt x="540078" y="1281139"/>
                  </a:lnTo>
                  <a:lnTo>
                    <a:pt x="810117" y="996441"/>
                  </a:lnTo>
                  <a:lnTo>
                    <a:pt x="1080157" y="1186240"/>
                  </a:lnTo>
                  <a:lnTo>
                    <a:pt x="1350196" y="854093"/>
                  </a:lnTo>
                  <a:lnTo>
                    <a:pt x="1620235" y="806643"/>
                  </a:lnTo>
                  <a:lnTo>
                    <a:pt x="1890275" y="47449"/>
                  </a:lnTo>
                  <a:lnTo>
                    <a:pt x="2160314" y="0"/>
                  </a:lnTo>
                  <a:lnTo>
                    <a:pt x="2430353" y="0"/>
                  </a:lnTo>
                  <a:lnTo>
                    <a:pt x="2700393" y="47449"/>
                  </a:lnTo>
                  <a:lnTo>
                    <a:pt x="2970432" y="94899"/>
                  </a:lnTo>
                  <a:lnTo>
                    <a:pt x="3240471" y="379596"/>
                  </a:lnTo>
                  <a:lnTo>
                    <a:pt x="3510510" y="332147"/>
                  </a:lnTo>
                  <a:lnTo>
                    <a:pt x="3780550" y="521945"/>
                  </a:lnTo>
                  <a:lnTo>
                    <a:pt x="4050589" y="237248"/>
                  </a:lnTo>
                  <a:lnTo>
                    <a:pt x="4320628" y="996441"/>
                  </a:lnTo>
                  <a:lnTo>
                    <a:pt x="4590668" y="616844"/>
                  </a:lnTo>
                  <a:lnTo>
                    <a:pt x="4860707" y="237248"/>
                  </a:lnTo>
                  <a:lnTo>
                    <a:pt x="5130746" y="189798"/>
                  </a:lnTo>
                  <a:lnTo>
                    <a:pt x="5400786" y="901542"/>
                  </a:lnTo>
                  <a:lnTo>
                    <a:pt x="5670825" y="1423488"/>
                  </a:lnTo>
                  <a:lnTo>
                    <a:pt x="5940864" y="1423488"/>
                  </a:lnTo>
                  <a:lnTo>
                    <a:pt x="6210904" y="806643"/>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025530" y="1405295"/>
              <a:ext cx="4590668" cy="3036775"/>
            </a:xfrm>
            <a:custGeom>
              <a:avLst/>
              <a:pathLst>
                <a:path w="4590668" h="3036775">
                  <a:moveTo>
                    <a:pt x="0" y="3036775"/>
                  </a:moveTo>
                  <a:lnTo>
                    <a:pt x="270039" y="47449"/>
                  </a:lnTo>
                  <a:lnTo>
                    <a:pt x="540078" y="0"/>
                  </a:lnTo>
                  <a:lnTo>
                    <a:pt x="810117" y="47449"/>
                  </a:lnTo>
                  <a:lnTo>
                    <a:pt x="1080157" y="94899"/>
                  </a:lnTo>
                  <a:lnTo>
                    <a:pt x="1350196" y="379596"/>
                  </a:lnTo>
                  <a:lnTo>
                    <a:pt x="1620235" y="332147"/>
                  </a:lnTo>
                  <a:lnTo>
                    <a:pt x="1890275" y="521945"/>
                  </a:lnTo>
                  <a:lnTo>
                    <a:pt x="2160314" y="237248"/>
                  </a:lnTo>
                  <a:lnTo>
                    <a:pt x="2430353" y="996441"/>
                  </a:lnTo>
                  <a:lnTo>
                    <a:pt x="2700393" y="616844"/>
                  </a:lnTo>
                  <a:lnTo>
                    <a:pt x="2970432" y="237248"/>
                  </a:lnTo>
                  <a:lnTo>
                    <a:pt x="3240471" y="189798"/>
                  </a:lnTo>
                  <a:lnTo>
                    <a:pt x="3510510" y="901542"/>
                  </a:lnTo>
                  <a:lnTo>
                    <a:pt x="3780550" y="1423488"/>
                  </a:lnTo>
                  <a:lnTo>
                    <a:pt x="4050589" y="1423488"/>
                  </a:lnTo>
                  <a:lnTo>
                    <a:pt x="4320628" y="806643"/>
                  </a:lnTo>
                  <a:lnTo>
                    <a:pt x="4590668" y="569395"/>
                  </a:lnTo>
                </a:path>
              </a:pathLst>
            </a:custGeom>
            <a:ln w="27101" cap="flat">
              <a:solidFill>
                <a:srgbClr val="80BD41">
                  <a:alpha val="100000"/>
                </a:srgbClr>
              </a:solidFill>
              <a:prstDash val="solid"/>
              <a:round/>
            </a:ln>
          </p:spPr>
          <p:txBody>
            <a:bodyPr/>
            <a:lstStyle/>
            <a:p/>
          </p:txBody>
        </p:sp>
        <p:sp>
          <p:nvSpPr>
            <p:cNvPr id="39" name="pl39"/>
            <p:cNvSpPr/>
            <p:nvPr/>
          </p:nvSpPr>
          <p:spPr>
            <a:xfrm>
              <a:off x="3025530" y="1405295"/>
              <a:ext cx="4590668" cy="3036775"/>
            </a:xfrm>
            <a:custGeom>
              <a:avLst/>
              <a:pathLst>
                <a:path w="4590668" h="3036775">
                  <a:moveTo>
                    <a:pt x="0" y="3036775"/>
                  </a:moveTo>
                  <a:lnTo>
                    <a:pt x="270039" y="0"/>
                  </a:lnTo>
                  <a:lnTo>
                    <a:pt x="540078" y="0"/>
                  </a:lnTo>
                  <a:lnTo>
                    <a:pt x="810117" y="47449"/>
                  </a:lnTo>
                  <a:lnTo>
                    <a:pt x="1080157" y="94899"/>
                  </a:lnTo>
                  <a:lnTo>
                    <a:pt x="1350196" y="379596"/>
                  </a:lnTo>
                  <a:lnTo>
                    <a:pt x="1620235" y="332147"/>
                  </a:lnTo>
                  <a:lnTo>
                    <a:pt x="1890275" y="521945"/>
                  </a:lnTo>
                  <a:lnTo>
                    <a:pt x="2160314" y="237248"/>
                  </a:lnTo>
                  <a:lnTo>
                    <a:pt x="2430353" y="996441"/>
                  </a:lnTo>
                  <a:lnTo>
                    <a:pt x="2700393" y="616844"/>
                  </a:lnTo>
                  <a:lnTo>
                    <a:pt x="2970432" y="237248"/>
                  </a:lnTo>
                  <a:lnTo>
                    <a:pt x="3240471" y="189798"/>
                  </a:lnTo>
                  <a:lnTo>
                    <a:pt x="3510510" y="901542"/>
                  </a:lnTo>
                  <a:lnTo>
                    <a:pt x="3780550" y="1423488"/>
                  </a:lnTo>
                  <a:lnTo>
                    <a:pt x="4050589" y="1423488"/>
                  </a:lnTo>
                  <a:lnTo>
                    <a:pt x="4320628" y="806643"/>
                  </a:lnTo>
                  <a:lnTo>
                    <a:pt x="4590668" y="569395"/>
                  </a:lnTo>
                </a:path>
              </a:pathLst>
            </a:custGeom>
            <a:ln w="27101" cap="flat">
              <a:solidFill>
                <a:srgbClr val="EE00EE">
                  <a:alpha val="100000"/>
                </a:srgbClr>
              </a:solidFill>
              <a:prstDash val="solid"/>
              <a:round/>
            </a:ln>
          </p:spPr>
          <p:txBody>
            <a:bodyPr/>
            <a:lstStyle/>
            <a:p/>
          </p:txBody>
        </p:sp>
        <p:sp>
          <p:nvSpPr>
            <p:cNvPr id="40" name="pl40"/>
            <p:cNvSpPr/>
            <p:nvPr/>
          </p:nvSpPr>
          <p:spPr>
            <a:xfrm>
              <a:off x="5455884" y="1595093"/>
              <a:ext cx="2160314" cy="1945434"/>
            </a:xfrm>
            <a:custGeom>
              <a:avLst/>
              <a:pathLst>
                <a:path w="2160314" h="1945434">
                  <a:moveTo>
                    <a:pt x="0" y="1850534"/>
                  </a:moveTo>
                  <a:lnTo>
                    <a:pt x="270039" y="1850534"/>
                  </a:lnTo>
                  <a:lnTo>
                    <a:pt x="540078" y="1945434"/>
                  </a:lnTo>
                  <a:lnTo>
                    <a:pt x="810117" y="0"/>
                  </a:lnTo>
                  <a:lnTo>
                    <a:pt x="1080157" y="711744"/>
                  </a:lnTo>
                  <a:lnTo>
                    <a:pt x="1350196" y="1233689"/>
                  </a:lnTo>
                  <a:lnTo>
                    <a:pt x="1620235" y="1233689"/>
                  </a:lnTo>
                  <a:lnTo>
                    <a:pt x="1890275" y="616844"/>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47644"/>
              <a:ext cx="6480943" cy="1755635"/>
            </a:xfrm>
            <a:custGeom>
              <a:avLst/>
              <a:pathLst>
                <a:path w="6480943" h="1755635">
                  <a:moveTo>
                    <a:pt x="0" y="1708186"/>
                  </a:moveTo>
                  <a:lnTo>
                    <a:pt x="270039" y="1755635"/>
                  </a:lnTo>
                  <a:lnTo>
                    <a:pt x="540078" y="1138790"/>
                  </a:lnTo>
                  <a:lnTo>
                    <a:pt x="810117" y="948992"/>
                  </a:lnTo>
                  <a:lnTo>
                    <a:pt x="1080157" y="1233689"/>
                  </a:lnTo>
                  <a:lnTo>
                    <a:pt x="1350196" y="996441"/>
                  </a:lnTo>
                  <a:lnTo>
                    <a:pt x="1620235" y="901542"/>
                  </a:lnTo>
                  <a:lnTo>
                    <a:pt x="1890275" y="569395"/>
                  </a:lnTo>
                  <a:lnTo>
                    <a:pt x="2160314" y="616844"/>
                  </a:lnTo>
                  <a:lnTo>
                    <a:pt x="2430353" y="94899"/>
                  </a:lnTo>
                  <a:lnTo>
                    <a:pt x="2700393" y="47449"/>
                  </a:lnTo>
                  <a:lnTo>
                    <a:pt x="2970432" y="94899"/>
                  </a:lnTo>
                  <a:lnTo>
                    <a:pt x="3240471" y="142348"/>
                  </a:lnTo>
                  <a:lnTo>
                    <a:pt x="3510510" y="284697"/>
                  </a:lnTo>
                  <a:lnTo>
                    <a:pt x="3780550" y="711744"/>
                  </a:lnTo>
                  <a:lnTo>
                    <a:pt x="4050589" y="569395"/>
                  </a:lnTo>
                  <a:lnTo>
                    <a:pt x="4320628" y="521945"/>
                  </a:lnTo>
                  <a:lnTo>
                    <a:pt x="4590668" y="237248"/>
                  </a:lnTo>
                  <a:lnTo>
                    <a:pt x="4860707" y="0"/>
                  </a:lnTo>
                  <a:lnTo>
                    <a:pt x="5130746" y="142348"/>
                  </a:lnTo>
                  <a:lnTo>
                    <a:pt x="5400786" y="1138790"/>
                  </a:lnTo>
                  <a:lnTo>
                    <a:pt x="5670825" y="1708186"/>
                  </a:lnTo>
                  <a:lnTo>
                    <a:pt x="5940864" y="1708186"/>
                  </a:lnTo>
                  <a:lnTo>
                    <a:pt x="6210904" y="474496"/>
                  </a:lnTo>
                  <a:lnTo>
                    <a:pt x="6480943" y="521945"/>
                  </a:lnTo>
                </a:path>
              </a:pathLst>
            </a:custGeom>
            <a:ln w="27101" cap="flat">
              <a:solidFill>
                <a:srgbClr val="E31A1C">
                  <a:alpha val="100000"/>
                </a:srgbClr>
              </a:solidFill>
              <a:prstDash val="solid"/>
              <a:round/>
            </a:ln>
          </p:spPr>
          <p:txBody>
            <a:bodyPr/>
            <a:lstStyle/>
            <a:p/>
          </p:txBody>
        </p:sp>
        <p:sp>
          <p:nvSpPr>
            <p:cNvPr id="42" name="pl42"/>
            <p:cNvSpPr/>
            <p:nvPr/>
          </p:nvSpPr>
          <p:spPr>
            <a:xfrm>
              <a:off x="4375727" y="1737442"/>
              <a:ext cx="3240471" cy="1613286"/>
            </a:xfrm>
            <a:custGeom>
              <a:avLst/>
              <a:pathLst>
                <a:path w="3240471" h="1613286">
                  <a:moveTo>
                    <a:pt x="0" y="0"/>
                  </a:moveTo>
                  <a:lnTo>
                    <a:pt x="270039" y="0"/>
                  </a:lnTo>
                  <a:lnTo>
                    <a:pt x="540078" y="0"/>
                  </a:lnTo>
                  <a:lnTo>
                    <a:pt x="810117" y="0"/>
                  </a:lnTo>
                  <a:lnTo>
                    <a:pt x="1080157" y="47449"/>
                  </a:lnTo>
                  <a:lnTo>
                    <a:pt x="1350196" y="47449"/>
                  </a:lnTo>
                  <a:lnTo>
                    <a:pt x="1620235" y="47449"/>
                  </a:lnTo>
                  <a:lnTo>
                    <a:pt x="1890275" y="47449"/>
                  </a:lnTo>
                  <a:lnTo>
                    <a:pt x="2160314" y="1043891"/>
                  </a:lnTo>
                  <a:lnTo>
                    <a:pt x="2430353" y="1613286"/>
                  </a:lnTo>
                  <a:lnTo>
                    <a:pt x="2700393" y="1613286"/>
                  </a:lnTo>
                  <a:lnTo>
                    <a:pt x="2970432" y="854093"/>
                  </a:lnTo>
                  <a:lnTo>
                    <a:pt x="3240471" y="1613286"/>
                  </a:lnTo>
                </a:path>
              </a:pathLst>
            </a:custGeom>
            <a:ln w="27101" cap="flat">
              <a:solidFill>
                <a:srgbClr val="FF7F00">
                  <a:alpha val="100000"/>
                </a:srgbClr>
              </a:solidFill>
              <a:prstDash val="solid"/>
              <a:round/>
            </a:ln>
          </p:spPr>
          <p:txBody>
            <a:bodyPr/>
            <a:lstStyle/>
            <a:p/>
          </p:txBody>
        </p:sp>
        <p:sp>
          <p:nvSpPr>
            <p:cNvPr id="43" name="pl43"/>
            <p:cNvSpPr/>
            <p:nvPr/>
          </p:nvSpPr>
          <p:spPr>
            <a:xfrm>
              <a:off x="4645766" y="1595093"/>
              <a:ext cx="2970432" cy="1233689"/>
            </a:xfrm>
            <a:custGeom>
              <a:avLst/>
              <a:pathLst>
                <a:path w="2970432" h="1233689">
                  <a:moveTo>
                    <a:pt x="0" y="142348"/>
                  </a:moveTo>
                  <a:lnTo>
                    <a:pt x="270039" y="332147"/>
                  </a:lnTo>
                  <a:lnTo>
                    <a:pt x="540078" y="142348"/>
                  </a:lnTo>
                  <a:lnTo>
                    <a:pt x="810117" y="806643"/>
                  </a:lnTo>
                  <a:lnTo>
                    <a:pt x="1080157" y="427046"/>
                  </a:lnTo>
                  <a:lnTo>
                    <a:pt x="1350196" y="47449"/>
                  </a:lnTo>
                  <a:lnTo>
                    <a:pt x="1620235" y="0"/>
                  </a:lnTo>
                  <a:lnTo>
                    <a:pt x="1890275" y="711744"/>
                  </a:lnTo>
                  <a:lnTo>
                    <a:pt x="2160314" y="1233689"/>
                  </a:lnTo>
                  <a:lnTo>
                    <a:pt x="2430353" y="1233689"/>
                  </a:lnTo>
                  <a:lnTo>
                    <a:pt x="2700393" y="616844"/>
                  </a:lnTo>
                  <a:lnTo>
                    <a:pt x="2970432"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405295"/>
              <a:ext cx="6480943" cy="2040333"/>
            </a:xfrm>
            <a:custGeom>
              <a:avLst/>
              <a:pathLst>
                <a:path w="6480943" h="2040333">
                  <a:moveTo>
                    <a:pt x="0" y="2040333"/>
                  </a:moveTo>
                  <a:lnTo>
                    <a:pt x="270039" y="1897984"/>
                  </a:lnTo>
                  <a:lnTo>
                    <a:pt x="540078" y="1281139"/>
                  </a:lnTo>
                  <a:lnTo>
                    <a:pt x="810117" y="996441"/>
                  </a:lnTo>
                  <a:lnTo>
                    <a:pt x="1080157" y="1186240"/>
                  </a:lnTo>
                  <a:lnTo>
                    <a:pt x="1350196" y="854093"/>
                  </a:lnTo>
                  <a:lnTo>
                    <a:pt x="1620235" y="806643"/>
                  </a:lnTo>
                  <a:lnTo>
                    <a:pt x="1890275" y="47449"/>
                  </a:lnTo>
                  <a:lnTo>
                    <a:pt x="2160314" y="0"/>
                  </a:lnTo>
                  <a:lnTo>
                    <a:pt x="2430353" y="0"/>
                  </a:lnTo>
                  <a:lnTo>
                    <a:pt x="2700393" y="47449"/>
                  </a:lnTo>
                  <a:lnTo>
                    <a:pt x="2970432" y="94899"/>
                  </a:lnTo>
                  <a:lnTo>
                    <a:pt x="3240471" y="379596"/>
                  </a:lnTo>
                  <a:lnTo>
                    <a:pt x="3510510" y="332147"/>
                  </a:lnTo>
                  <a:lnTo>
                    <a:pt x="3780550" y="521945"/>
                  </a:lnTo>
                  <a:lnTo>
                    <a:pt x="4050589" y="237248"/>
                  </a:lnTo>
                  <a:lnTo>
                    <a:pt x="4320628" y="996441"/>
                  </a:lnTo>
                  <a:lnTo>
                    <a:pt x="4590668" y="616844"/>
                  </a:lnTo>
                  <a:lnTo>
                    <a:pt x="4860707" y="237248"/>
                  </a:lnTo>
                  <a:lnTo>
                    <a:pt x="5130746" y="189798"/>
                  </a:lnTo>
                  <a:lnTo>
                    <a:pt x="5400786" y="901542"/>
                  </a:lnTo>
                  <a:lnTo>
                    <a:pt x="5670825" y="1423488"/>
                  </a:lnTo>
                  <a:lnTo>
                    <a:pt x="5940864" y="1423488"/>
                  </a:lnTo>
                  <a:lnTo>
                    <a:pt x="6210904" y="806643"/>
                  </a:lnTo>
                  <a:lnTo>
                    <a:pt x="6480943" y="569395"/>
                  </a:lnTo>
                </a:path>
              </a:pathLst>
            </a:custGeom>
            <a:ln w="27101" cap="flat">
              <a:solidFill>
                <a:srgbClr val="008B00">
                  <a:alpha val="100000"/>
                </a:srgbClr>
              </a:solidFill>
              <a:prstDash val="solid"/>
              <a:round/>
            </a:ln>
          </p:spPr>
          <p:txBody>
            <a:bodyPr/>
            <a:lstStyle/>
            <a:p/>
          </p:txBody>
        </p:sp>
        <p:sp>
          <p:nvSpPr>
            <p:cNvPr id="45" name="pl45"/>
            <p:cNvSpPr/>
            <p:nvPr/>
          </p:nvSpPr>
          <p:spPr>
            <a:xfrm>
              <a:off x="5185844" y="1452744"/>
              <a:ext cx="2430353" cy="1043891"/>
            </a:xfrm>
            <a:custGeom>
              <a:avLst/>
              <a:pathLst>
                <a:path w="2430353" h="1043891">
                  <a:moveTo>
                    <a:pt x="0" y="94899"/>
                  </a:moveTo>
                  <a:lnTo>
                    <a:pt x="270039" y="759193"/>
                  </a:lnTo>
                  <a:lnTo>
                    <a:pt x="540078" y="379596"/>
                  </a:lnTo>
                  <a:lnTo>
                    <a:pt x="810117" y="47449"/>
                  </a:lnTo>
                  <a:lnTo>
                    <a:pt x="1080157" y="0"/>
                  </a:lnTo>
                  <a:lnTo>
                    <a:pt x="1350196" y="759193"/>
                  </a:lnTo>
                  <a:lnTo>
                    <a:pt x="1620235" y="1043891"/>
                  </a:lnTo>
                  <a:lnTo>
                    <a:pt x="1890275" y="1043891"/>
                  </a:lnTo>
                  <a:lnTo>
                    <a:pt x="2160314" y="616844"/>
                  </a:lnTo>
                  <a:lnTo>
                    <a:pt x="2430353" y="189798"/>
                  </a:lnTo>
                </a:path>
              </a:pathLst>
            </a:custGeom>
            <a:ln w="27101" cap="flat">
              <a:solidFill>
                <a:srgbClr val="9A32CD">
                  <a:alpha val="100000"/>
                </a:srgbClr>
              </a:solidFill>
              <a:prstDash val="solid"/>
              <a:round/>
            </a:ln>
          </p:spPr>
          <p:txBody>
            <a:bodyPr/>
            <a:lstStyle/>
            <a:p/>
          </p:txBody>
        </p:sp>
        <p:sp>
          <p:nvSpPr>
            <p:cNvPr id="46" name="pl46"/>
            <p:cNvSpPr/>
            <p:nvPr/>
          </p:nvSpPr>
          <p:spPr>
            <a:xfrm>
              <a:off x="7627081" y="1026126"/>
              <a:ext cx="725692" cy="607309"/>
            </a:xfrm>
            <a:custGeom>
              <a:avLst/>
              <a:pathLst>
                <a:path w="725692" h="607309">
                  <a:moveTo>
                    <a:pt x="725692" y="0"/>
                  </a:moveTo>
                  <a:lnTo>
                    <a:pt x="0" y="607309"/>
                  </a:lnTo>
                </a:path>
              </a:pathLst>
            </a:custGeom>
          </p:spPr>
          <p:txBody>
            <a:bodyPr/>
            <a:lstStyle/>
            <a:p/>
          </p:txBody>
        </p:sp>
        <p:sp>
          <p:nvSpPr>
            <p:cNvPr id="47" name="pl47"/>
            <p:cNvSpPr/>
            <p:nvPr/>
          </p:nvSpPr>
          <p:spPr>
            <a:xfrm>
              <a:off x="7629804" y="1289847"/>
              <a:ext cx="795222" cy="440065"/>
            </a:xfrm>
            <a:custGeom>
              <a:avLst/>
              <a:pathLst>
                <a:path w="795222" h="440065">
                  <a:moveTo>
                    <a:pt x="795222" y="0"/>
                  </a:moveTo>
                  <a:lnTo>
                    <a:pt x="0" y="440065"/>
                  </a:lnTo>
                </a:path>
              </a:pathLst>
            </a:custGeom>
          </p:spPr>
          <p:txBody>
            <a:bodyPr/>
            <a:lstStyle/>
            <a:p/>
          </p:txBody>
        </p:sp>
        <p:sp>
          <p:nvSpPr>
            <p:cNvPr id="48" name="pl48"/>
            <p:cNvSpPr/>
            <p:nvPr/>
          </p:nvSpPr>
          <p:spPr>
            <a:xfrm>
              <a:off x="7629853" y="1553889"/>
              <a:ext cx="753091" cy="413307"/>
            </a:xfrm>
            <a:custGeom>
              <a:avLst/>
              <a:pathLst>
                <a:path w="753091" h="413307">
                  <a:moveTo>
                    <a:pt x="753091" y="0"/>
                  </a:moveTo>
                  <a:lnTo>
                    <a:pt x="0" y="413307"/>
                  </a:lnTo>
                </a:path>
              </a:pathLst>
            </a:custGeom>
          </p:spPr>
          <p:txBody>
            <a:bodyPr/>
            <a:lstStyle/>
            <a:p/>
          </p:txBody>
        </p:sp>
        <p:sp>
          <p:nvSpPr>
            <p:cNvPr id="49" name="pl49"/>
            <p:cNvSpPr/>
            <p:nvPr/>
          </p:nvSpPr>
          <p:spPr>
            <a:xfrm>
              <a:off x="7630492" y="1981700"/>
              <a:ext cx="698091" cy="342333"/>
            </a:xfrm>
            <a:custGeom>
              <a:avLst/>
              <a:pathLst>
                <a:path w="698091" h="342333">
                  <a:moveTo>
                    <a:pt x="698091" y="342333"/>
                  </a:moveTo>
                  <a:lnTo>
                    <a:pt x="0" y="0"/>
                  </a:lnTo>
                </a:path>
              </a:pathLst>
            </a:custGeom>
          </p:spPr>
          <p:txBody>
            <a:bodyPr/>
            <a:lstStyle/>
            <a:p/>
          </p:txBody>
        </p:sp>
        <p:sp>
          <p:nvSpPr>
            <p:cNvPr id="50" name="pl50"/>
            <p:cNvSpPr/>
            <p:nvPr/>
          </p:nvSpPr>
          <p:spPr>
            <a:xfrm>
              <a:off x="7633492" y="1811488"/>
              <a:ext cx="803603" cy="159764"/>
            </a:xfrm>
            <a:custGeom>
              <a:avLst/>
              <a:pathLst>
                <a:path w="803603" h="159764">
                  <a:moveTo>
                    <a:pt x="803603" y="0"/>
                  </a:moveTo>
                  <a:lnTo>
                    <a:pt x="0" y="159764"/>
                  </a:lnTo>
                </a:path>
              </a:pathLst>
            </a:custGeom>
          </p:spPr>
          <p:txBody>
            <a:bodyPr/>
            <a:lstStyle/>
            <a:p/>
          </p:txBody>
        </p:sp>
        <p:sp>
          <p:nvSpPr>
            <p:cNvPr id="51" name="pl51"/>
            <p:cNvSpPr/>
            <p:nvPr/>
          </p:nvSpPr>
          <p:spPr>
            <a:xfrm>
              <a:off x="7633992" y="1976905"/>
              <a:ext cx="724710" cy="90196"/>
            </a:xfrm>
            <a:custGeom>
              <a:avLst/>
              <a:pathLst>
                <a:path w="724710" h="90196">
                  <a:moveTo>
                    <a:pt x="724710" y="90196"/>
                  </a:moveTo>
                  <a:lnTo>
                    <a:pt x="0" y="0"/>
                  </a:lnTo>
                </a:path>
              </a:pathLst>
            </a:custGeom>
          </p:spPr>
          <p:txBody>
            <a:bodyPr/>
            <a:lstStyle/>
            <a:p/>
          </p:txBody>
        </p:sp>
        <p:sp>
          <p:nvSpPr>
            <p:cNvPr id="52" name="pl52"/>
            <p:cNvSpPr/>
            <p:nvPr/>
          </p:nvSpPr>
          <p:spPr>
            <a:xfrm>
              <a:off x="7628145" y="2030706"/>
              <a:ext cx="772797" cy="554149"/>
            </a:xfrm>
            <a:custGeom>
              <a:avLst/>
              <a:pathLst>
                <a:path w="772797" h="554149">
                  <a:moveTo>
                    <a:pt x="772797" y="554149"/>
                  </a:moveTo>
                  <a:lnTo>
                    <a:pt x="0" y="0"/>
                  </a:lnTo>
                </a:path>
              </a:pathLst>
            </a:custGeom>
          </p:spPr>
          <p:txBody>
            <a:bodyPr/>
            <a:lstStyle/>
            <a:p/>
          </p:txBody>
        </p:sp>
        <p:sp>
          <p:nvSpPr>
            <p:cNvPr id="53" name="pl53"/>
            <p:cNvSpPr/>
            <p:nvPr/>
          </p:nvSpPr>
          <p:spPr>
            <a:xfrm>
              <a:off x="7625530" y="2079352"/>
              <a:ext cx="733331" cy="767159"/>
            </a:xfrm>
            <a:custGeom>
              <a:avLst/>
              <a:pathLst>
                <a:path w="733331" h="767159">
                  <a:moveTo>
                    <a:pt x="733331" y="767159"/>
                  </a:moveTo>
                  <a:lnTo>
                    <a:pt x="0" y="0"/>
                  </a:lnTo>
                </a:path>
              </a:pathLst>
            </a:custGeom>
          </p:spPr>
          <p:txBody>
            <a:bodyPr/>
            <a:lstStyle/>
            <a:p/>
          </p:txBody>
        </p:sp>
        <p:sp>
          <p:nvSpPr>
            <p:cNvPr id="54" name="pl54"/>
            <p:cNvSpPr/>
            <p:nvPr/>
          </p:nvSpPr>
          <p:spPr>
            <a:xfrm>
              <a:off x="7634339" y="3350724"/>
              <a:ext cx="724522" cy="5"/>
            </a:xfrm>
            <a:custGeom>
              <a:avLst/>
              <a:pathLst>
                <a:path w="724522" h="5">
                  <a:moveTo>
                    <a:pt x="724522" y="0"/>
                  </a:moveTo>
                  <a:lnTo>
                    <a:pt x="0" y="5"/>
                  </a:lnTo>
                </a:path>
              </a:pathLst>
            </a:custGeom>
          </p:spPr>
          <p:txBody>
            <a:bodyPr/>
            <a:lstStyle/>
            <a:p/>
          </p:txBody>
        </p:sp>
        <p:sp>
          <p:nvSpPr>
            <p:cNvPr id="55" name="pg55"/>
            <p:cNvSpPr/>
            <p:nvPr/>
          </p:nvSpPr>
          <p:spPr>
            <a:xfrm>
              <a:off x="8284194" y="93440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6" name="tx56"/>
            <p:cNvSpPr/>
            <p:nvPr/>
          </p:nvSpPr>
          <p:spPr>
            <a:xfrm>
              <a:off x="8307054" y="97594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84%</a:t>
              </a:r>
            </a:p>
          </p:txBody>
        </p:sp>
        <p:sp>
          <p:nvSpPr>
            <p:cNvPr id="57" name="pg57"/>
            <p:cNvSpPr/>
            <p:nvPr/>
          </p:nvSpPr>
          <p:spPr>
            <a:xfrm>
              <a:off x="8356446" y="11987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12402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82%</a:t>
              </a:r>
            </a:p>
          </p:txBody>
        </p:sp>
        <p:sp>
          <p:nvSpPr>
            <p:cNvPr id="59" name="pg59"/>
            <p:cNvSpPr/>
            <p:nvPr/>
          </p:nvSpPr>
          <p:spPr>
            <a:xfrm>
              <a:off x="8314365" y="14624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5039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61" name="pg61"/>
            <p:cNvSpPr/>
            <p:nvPr/>
          </p:nvSpPr>
          <p:spPr>
            <a:xfrm>
              <a:off x="8260004" y="224668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26953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63" name="pg63"/>
            <p:cNvSpPr/>
            <p:nvPr/>
          </p:nvSpPr>
          <p:spPr>
            <a:xfrm>
              <a:off x="8368515" y="17238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7654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65" name="pg65"/>
            <p:cNvSpPr/>
            <p:nvPr/>
          </p:nvSpPr>
          <p:spPr>
            <a:xfrm>
              <a:off x="8290122" y="198423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202577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77%</a:t>
              </a:r>
            </a:p>
          </p:txBody>
        </p:sp>
        <p:sp>
          <p:nvSpPr>
            <p:cNvPr id="67" name="pg67"/>
            <p:cNvSpPr/>
            <p:nvPr/>
          </p:nvSpPr>
          <p:spPr>
            <a:xfrm>
              <a:off x="8332362" y="250726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254880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76%</a:t>
              </a:r>
            </a:p>
          </p:txBody>
        </p:sp>
        <p:sp>
          <p:nvSpPr>
            <p:cNvPr id="69" name="pg69"/>
            <p:cNvSpPr/>
            <p:nvPr/>
          </p:nvSpPr>
          <p:spPr>
            <a:xfrm>
              <a:off x="8290281" y="27686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8101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75%</a:t>
              </a:r>
            </a:p>
          </p:txBody>
        </p:sp>
        <p:sp>
          <p:nvSpPr>
            <p:cNvPr id="71" name="pg71"/>
            <p:cNvSpPr/>
            <p:nvPr/>
          </p:nvSpPr>
          <p:spPr>
            <a:xfrm>
              <a:off x="8290281" y="32662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3077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48%</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357128" y="401416"/>
              <a:ext cx="3117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Djibouti,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MCV2 aura la couverture la plus faible de tous les vaccins (48%), suivi par le MCV1 (75%).
La couverture de 9 vaccins a diminué (DTC3, HepB3, Hib3, VPI1, MCV1, MCV2, PcV3, Polio3 et RotaC) par rapport à leur couverture respective en 2019.
La couverture de 7 vaccins a augmenté (DTC3, HepB3, Hib3, IPV1, PcV3, Polio3 et RotaC) et celle de 2 vaccins a diminué (MCV1 et MCV2)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82184" y="887626"/>
              <a:ext cx="2466720" cy="0"/>
            </a:xfrm>
            <a:custGeom>
              <a:avLst/>
              <a:pathLst>
                <a:path w="2466720" h="0">
                  <a:moveTo>
                    <a:pt x="0" y="0"/>
                  </a:moveTo>
                  <a:lnTo>
                    <a:pt x="0" y="0"/>
                  </a:lnTo>
                  <a:lnTo>
                    <a:pt x="798056" y="0"/>
                  </a:lnTo>
                  <a:lnTo>
                    <a:pt x="1160809" y="0"/>
                  </a:lnTo>
                  <a:lnTo>
                    <a:pt x="1160809" y="0"/>
                  </a:lnTo>
                  <a:lnTo>
                    <a:pt x="2466720" y="0"/>
                  </a:lnTo>
                </a:path>
              </a:pathLst>
            </a:custGeom>
            <a:ln w="116535" cap="flat">
              <a:solidFill>
                <a:srgbClr val="E8E8E8">
                  <a:alpha val="100000"/>
                </a:srgbClr>
              </a:solidFill>
              <a:prstDash val="solid"/>
              <a:round/>
            </a:ln>
          </p:spPr>
          <p:txBody>
            <a:bodyPr/>
            <a:lstStyle/>
            <a:p/>
          </p:txBody>
        </p:sp>
        <p:sp>
          <p:nvSpPr>
            <p:cNvPr id="22" name="pl22"/>
            <p:cNvSpPr/>
            <p:nvPr/>
          </p:nvSpPr>
          <p:spPr>
            <a:xfrm>
              <a:off x="6535140" y="1266641"/>
              <a:ext cx="1523562" cy="0"/>
            </a:xfrm>
            <a:custGeom>
              <a:avLst/>
              <a:pathLst>
                <a:path w="1523562" h="0">
                  <a:moveTo>
                    <a:pt x="0" y="0"/>
                  </a:moveTo>
                  <a:lnTo>
                    <a:pt x="0" y="0"/>
                  </a:lnTo>
                  <a:lnTo>
                    <a:pt x="435303" y="0"/>
                  </a:lnTo>
                  <a:lnTo>
                    <a:pt x="507854" y="0"/>
                  </a:lnTo>
                  <a:lnTo>
                    <a:pt x="870607" y="0"/>
                  </a:lnTo>
                  <a:lnTo>
                    <a:pt x="1523562" y="0"/>
                  </a:lnTo>
                </a:path>
              </a:pathLst>
            </a:custGeom>
            <a:ln w="116535" cap="flat">
              <a:solidFill>
                <a:srgbClr val="E8E8E8">
                  <a:alpha val="100000"/>
                </a:srgbClr>
              </a:solidFill>
              <a:prstDash val="solid"/>
              <a:round/>
            </a:ln>
          </p:spPr>
          <p:txBody>
            <a:bodyPr/>
            <a:lstStyle/>
            <a:p/>
          </p:txBody>
        </p:sp>
        <p:sp>
          <p:nvSpPr>
            <p:cNvPr id="23" name="pl23"/>
            <p:cNvSpPr/>
            <p:nvPr/>
          </p:nvSpPr>
          <p:spPr>
            <a:xfrm>
              <a:off x="5737083" y="1645655"/>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4" name="pl24"/>
            <p:cNvSpPr/>
            <p:nvPr/>
          </p:nvSpPr>
          <p:spPr>
            <a:xfrm>
              <a:off x="5737083" y="2024670"/>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5" name="pl25"/>
            <p:cNvSpPr/>
            <p:nvPr/>
          </p:nvSpPr>
          <p:spPr>
            <a:xfrm>
              <a:off x="5882184" y="2403685"/>
              <a:ext cx="2466720" cy="0"/>
            </a:xfrm>
            <a:custGeom>
              <a:avLst/>
              <a:pathLst>
                <a:path w="2466720" h="0">
                  <a:moveTo>
                    <a:pt x="0" y="0"/>
                  </a:moveTo>
                  <a:lnTo>
                    <a:pt x="0" y="0"/>
                  </a:lnTo>
                  <a:lnTo>
                    <a:pt x="798056" y="0"/>
                  </a:lnTo>
                  <a:lnTo>
                    <a:pt x="1160809" y="0"/>
                  </a:lnTo>
                  <a:lnTo>
                    <a:pt x="1160809" y="0"/>
                  </a:lnTo>
                  <a:lnTo>
                    <a:pt x="2466720" y="0"/>
                  </a:lnTo>
                </a:path>
              </a:pathLst>
            </a:custGeom>
            <a:ln w="116535" cap="flat">
              <a:solidFill>
                <a:srgbClr val="E8E8E8">
                  <a:alpha val="100000"/>
                </a:srgbClr>
              </a:solidFill>
              <a:prstDash val="solid"/>
              <a:round/>
            </a:ln>
          </p:spPr>
          <p:txBody>
            <a:bodyPr/>
            <a:lstStyle/>
            <a:p/>
          </p:txBody>
        </p:sp>
        <p:sp>
          <p:nvSpPr>
            <p:cNvPr id="26" name="pl26"/>
            <p:cNvSpPr/>
            <p:nvPr/>
          </p:nvSpPr>
          <p:spPr>
            <a:xfrm>
              <a:off x="5737083" y="2782699"/>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7" name="pl27"/>
            <p:cNvSpPr/>
            <p:nvPr/>
          </p:nvSpPr>
          <p:spPr>
            <a:xfrm>
              <a:off x="5737083" y="3161714"/>
              <a:ext cx="1886315" cy="0"/>
            </a:xfrm>
            <a:custGeom>
              <a:avLst/>
              <a:pathLst>
                <a:path w="1886315" h="0">
                  <a:moveTo>
                    <a:pt x="0" y="0"/>
                  </a:moveTo>
                  <a:lnTo>
                    <a:pt x="0" y="0"/>
                  </a:lnTo>
                  <a:lnTo>
                    <a:pt x="798056" y="0"/>
                  </a:lnTo>
                  <a:lnTo>
                    <a:pt x="943157" y="0"/>
                  </a:lnTo>
                  <a:lnTo>
                    <a:pt x="1668663" y="0"/>
                  </a:lnTo>
                  <a:lnTo>
                    <a:pt x="1886315" y="0"/>
                  </a:lnTo>
                </a:path>
              </a:pathLst>
            </a:custGeom>
            <a:ln w="116535" cap="flat">
              <a:solidFill>
                <a:srgbClr val="E8E8E8">
                  <a:alpha val="100000"/>
                </a:srgbClr>
              </a:solidFill>
              <a:prstDash val="solid"/>
              <a:round/>
            </a:ln>
          </p:spPr>
          <p:txBody>
            <a:bodyPr/>
            <a:lstStyle/>
            <a:p/>
          </p:txBody>
        </p:sp>
        <p:sp>
          <p:nvSpPr>
            <p:cNvPr id="28" name="pl28"/>
            <p:cNvSpPr/>
            <p:nvPr/>
          </p:nvSpPr>
          <p:spPr>
            <a:xfrm>
              <a:off x="5084128" y="3540728"/>
              <a:ext cx="2394169" cy="0"/>
            </a:xfrm>
            <a:custGeom>
              <a:avLst/>
              <a:pathLst>
                <a:path w="2394169" h="0">
                  <a:moveTo>
                    <a:pt x="0" y="0"/>
                  </a:moveTo>
                  <a:lnTo>
                    <a:pt x="0" y="0"/>
                  </a:lnTo>
                  <a:lnTo>
                    <a:pt x="870607" y="0"/>
                  </a:lnTo>
                  <a:lnTo>
                    <a:pt x="1813764" y="0"/>
                  </a:lnTo>
                  <a:lnTo>
                    <a:pt x="1886315" y="0"/>
                  </a:lnTo>
                  <a:lnTo>
                    <a:pt x="2394169" y="0"/>
                  </a:lnTo>
                </a:path>
              </a:pathLst>
            </a:custGeom>
            <a:ln w="116535" cap="flat">
              <a:solidFill>
                <a:srgbClr val="E8E8E8">
                  <a:alpha val="100000"/>
                </a:srgbClr>
              </a:solidFill>
              <a:prstDash val="solid"/>
              <a:round/>
            </a:ln>
          </p:spPr>
          <p:txBody>
            <a:bodyPr/>
            <a:lstStyle/>
            <a:p/>
          </p:txBody>
        </p:sp>
        <p:sp>
          <p:nvSpPr>
            <p:cNvPr id="29" name="pl29"/>
            <p:cNvSpPr/>
            <p:nvPr/>
          </p:nvSpPr>
          <p:spPr>
            <a:xfrm>
              <a:off x="4939027" y="3919743"/>
              <a:ext cx="2394169" cy="0"/>
            </a:xfrm>
            <a:custGeom>
              <a:avLst/>
              <a:pathLst>
                <a:path w="2394169" h="0">
                  <a:moveTo>
                    <a:pt x="0" y="0"/>
                  </a:moveTo>
                  <a:lnTo>
                    <a:pt x="0" y="0"/>
                  </a:lnTo>
                  <a:lnTo>
                    <a:pt x="0" y="0"/>
                  </a:lnTo>
                  <a:lnTo>
                    <a:pt x="870607" y="0"/>
                  </a:lnTo>
                  <a:lnTo>
                    <a:pt x="1160809" y="0"/>
                  </a:lnTo>
                  <a:lnTo>
                    <a:pt x="2394169" y="0"/>
                  </a:lnTo>
                </a:path>
              </a:pathLst>
            </a:custGeom>
            <a:ln w="116535" cap="flat">
              <a:solidFill>
                <a:srgbClr val="E8E8E8">
                  <a:alpha val="100000"/>
                </a:srgbClr>
              </a:solidFill>
              <a:prstDash val="solid"/>
              <a:round/>
            </a:ln>
          </p:spPr>
          <p:txBody>
            <a:bodyPr/>
            <a:lstStyle/>
            <a:p/>
          </p:txBody>
        </p:sp>
        <p:sp>
          <p:nvSpPr>
            <p:cNvPr id="30" name="pl30"/>
            <p:cNvSpPr/>
            <p:nvPr/>
          </p:nvSpPr>
          <p:spPr>
            <a:xfrm>
              <a:off x="5737083" y="4298757"/>
              <a:ext cx="1886315" cy="0"/>
            </a:xfrm>
            <a:custGeom>
              <a:avLst/>
              <a:pathLst>
                <a:path w="1886315" h="0">
                  <a:moveTo>
                    <a:pt x="0" y="0"/>
                  </a:moveTo>
                  <a:lnTo>
                    <a:pt x="0" y="0"/>
                  </a:lnTo>
                  <a:lnTo>
                    <a:pt x="798056" y="0"/>
                  </a:lnTo>
                  <a:lnTo>
                    <a:pt x="943157" y="0"/>
                  </a:lnTo>
                  <a:lnTo>
                    <a:pt x="1233360" y="0"/>
                  </a:lnTo>
                  <a:lnTo>
                    <a:pt x="1886315" y="0"/>
                  </a:lnTo>
                </a:path>
              </a:pathLst>
            </a:custGeom>
            <a:ln w="116535" cap="flat">
              <a:solidFill>
                <a:srgbClr val="E8E8E8">
                  <a:alpha val="100000"/>
                </a:srgbClr>
              </a:solidFill>
              <a:prstDash val="solid"/>
              <a:round/>
            </a:ln>
          </p:spPr>
          <p:txBody>
            <a:bodyPr/>
            <a:lstStyle/>
            <a:p/>
          </p:txBody>
        </p:sp>
        <p:sp>
          <p:nvSpPr>
            <p:cNvPr id="31" name="pl31"/>
            <p:cNvSpPr/>
            <p:nvPr/>
          </p:nvSpPr>
          <p:spPr>
            <a:xfrm>
              <a:off x="5737083" y="4677772"/>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32" name="pl32"/>
            <p:cNvSpPr/>
            <p:nvPr/>
          </p:nvSpPr>
          <p:spPr>
            <a:xfrm>
              <a:off x="6244937" y="5056787"/>
              <a:ext cx="1596113" cy="0"/>
            </a:xfrm>
            <a:custGeom>
              <a:avLst/>
              <a:pathLst>
                <a:path w="1596113" h="0">
                  <a:moveTo>
                    <a:pt x="0" y="0"/>
                  </a:moveTo>
                  <a:lnTo>
                    <a:pt x="0" y="0"/>
                  </a:lnTo>
                  <a:lnTo>
                    <a:pt x="435303" y="0"/>
                  </a:lnTo>
                  <a:lnTo>
                    <a:pt x="652955" y="0"/>
                  </a:lnTo>
                  <a:lnTo>
                    <a:pt x="1305910" y="0"/>
                  </a:lnTo>
                  <a:lnTo>
                    <a:pt x="1596113" y="0"/>
                  </a:lnTo>
                </a:path>
              </a:pathLst>
            </a:custGeom>
            <a:ln w="116535" cap="flat">
              <a:solidFill>
                <a:srgbClr val="E8E8E8">
                  <a:alpha val="100000"/>
                </a:srgbClr>
              </a:solidFill>
              <a:prstDash val="solid"/>
              <a:round/>
            </a:ln>
          </p:spPr>
          <p:txBody>
            <a:bodyPr/>
            <a:lstStyle/>
            <a:p/>
          </p:txBody>
        </p:sp>
        <p:sp>
          <p:nvSpPr>
            <p:cNvPr id="33" name="pt33"/>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849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776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8776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757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3849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4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6594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3849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124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3064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3258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3258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7574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3849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3064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3258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3258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7574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3849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440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3849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8776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8776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757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3849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88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3064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3258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3258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757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3849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188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3064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7574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124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737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502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07962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7962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659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9339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0513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95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188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53064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73258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3258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757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6594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3064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7574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03849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365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757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89339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463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8613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61747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98022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9593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8022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3429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063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61747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98022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063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61747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98022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613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61747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8022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560631"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61747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98022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0631"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1747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429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15530"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0767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83512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042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03706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87625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560631"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1747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07676"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06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1747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022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7828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83512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8808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7227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3660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572514"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67328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69166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0810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t159"/>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93845" y="398022"/>
              <a:ext cx="34290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Djibouti, 2019-2024</a:t>
              </a:r>
            </a:p>
          </p:txBody>
        </p:sp>
        <p:sp>
          <p:nvSpPr>
            <p:cNvPr id="166" name="tx16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7" name="tx16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68" name="tx16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69" name="tx16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(91%) et 2023 (77%). La couverture par le DTC1 a augmenté en 2024 (82 %) par rapport à 2023, mais elle était plus faible qu'en 2019. Entre 2019 et 2024, la couverture par le DTC1 a atteint son niveau le plus bas en 2021 et 2022 (70 %).
En 2023, la couverture de 12 vaccins était inférieure à celle de 2019.
En 2024, 12 vaccins avaient une couverture inférieure à celle de 2019.
En 2024, 2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64552"/>
              <a:ext cx="6444618" cy="1675075"/>
            </a:xfrm>
            <a:custGeom>
              <a:avLst/>
              <a:pathLst>
                <a:path w="6444618" h="1675075">
                  <a:moveTo>
                    <a:pt x="0" y="1675075"/>
                  </a:moveTo>
                  <a:lnTo>
                    <a:pt x="268525" y="1402388"/>
                  </a:lnTo>
                  <a:lnTo>
                    <a:pt x="537051" y="1051791"/>
                  </a:lnTo>
                  <a:lnTo>
                    <a:pt x="805577" y="818059"/>
                  </a:lnTo>
                  <a:lnTo>
                    <a:pt x="1074103" y="973880"/>
                  </a:lnTo>
                  <a:lnTo>
                    <a:pt x="1342628" y="701194"/>
                  </a:lnTo>
                  <a:lnTo>
                    <a:pt x="1611154" y="662239"/>
                  </a:lnTo>
                  <a:lnTo>
                    <a:pt x="1879680" y="38955"/>
                  </a:lnTo>
                  <a:lnTo>
                    <a:pt x="2148206" y="0"/>
                  </a:lnTo>
                  <a:lnTo>
                    <a:pt x="2416732" y="0"/>
                  </a:lnTo>
                  <a:lnTo>
                    <a:pt x="2685257" y="38955"/>
                  </a:lnTo>
                  <a:lnTo>
                    <a:pt x="2953783" y="77910"/>
                  </a:lnTo>
                  <a:lnTo>
                    <a:pt x="3222309" y="311641"/>
                  </a:lnTo>
                  <a:lnTo>
                    <a:pt x="3490835" y="272686"/>
                  </a:lnTo>
                  <a:lnTo>
                    <a:pt x="3759360" y="428507"/>
                  </a:lnTo>
                  <a:lnTo>
                    <a:pt x="4027886" y="194776"/>
                  </a:lnTo>
                  <a:lnTo>
                    <a:pt x="4296412" y="818059"/>
                  </a:lnTo>
                  <a:lnTo>
                    <a:pt x="4564938" y="506418"/>
                  </a:lnTo>
                  <a:lnTo>
                    <a:pt x="4833464" y="194776"/>
                  </a:lnTo>
                  <a:lnTo>
                    <a:pt x="5101989" y="155820"/>
                  </a:lnTo>
                  <a:lnTo>
                    <a:pt x="5370515" y="740149"/>
                  </a:lnTo>
                  <a:lnTo>
                    <a:pt x="5639041" y="1168657"/>
                  </a:lnTo>
                  <a:lnTo>
                    <a:pt x="5907567" y="1168657"/>
                  </a:lnTo>
                  <a:lnTo>
                    <a:pt x="6176092" y="662239"/>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4670588" y="1737239"/>
              <a:ext cx="3222309" cy="1324478"/>
            </a:xfrm>
            <a:custGeom>
              <a:avLst/>
              <a:pathLst>
                <a:path w="3222309" h="1324478">
                  <a:moveTo>
                    <a:pt x="0" y="0"/>
                  </a:moveTo>
                  <a:lnTo>
                    <a:pt x="268525" y="0"/>
                  </a:lnTo>
                  <a:lnTo>
                    <a:pt x="537051" y="0"/>
                  </a:lnTo>
                  <a:lnTo>
                    <a:pt x="805577" y="0"/>
                  </a:lnTo>
                  <a:lnTo>
                    <a:pt x="1074103" y="38955"/>
                  </a:lnTo>
                  <a:lnTo>
                    <a:pt x="1342628" y="38955"/>
                  </a:lnTo>
                  <a:lnTo>
                    <a:pt x="1611154" y="38955"/>
                  </a:lnTo>
                  <a:lnTo>
                    <a:pt x="1879680" y="38955"/>
                  </a:lnTo>
                  <a:lnTo>
                    <a:pt x="2148206" y="857015"/>
                  </a:lnTo>
                  <a:lnTo>
                    <a:pt x="2416732" y="1324478"/>
                  </a:lnTo>
                  <a:lnTo>
                    <a:pt x="2685257" y="1324478"/>
                  </a:lnTo>
                  <a:lnTo>
                    <a:pt x="2953783" y="701194"/>
                  </a:lnTo>
                  <a:lnTo>
                    <a:pt x="3222309" y="1324478"/>
                  </a:lnTo>
                </a:path>
              </a:pathLst>
            </a:custGeom>
            <a:ln w="27101" cap="flat">
              <a:solidFill>
                <a:srgbClr val="00BA38">
                  <a:alpha val="100000"/>
                </a:srgbClr>
              </a:solidFill>
              <a:prstDash val="solid"/>
              <a:round/>
            </a:ln>
          </p:spPr>
          <p:txBody>
            <a:bodyPr/>
            <a:lstStyle/>
            <a:p/>
          </p:txBody>
        </p:sp>
        <p:sp>
          <p:nvSpPr>
            <p:cNvPr id="28" name="pl28"/>
            <p:cNvSpPr/>
            <p:nvPr/>
          </p:nvSpPr>
          <p:spPr>
            <a:xfrm>
              <a:off x="4939113" y="1620373"/>
              <a:ext cx="2953783" cy="1012836"/>
            </a:xfrm>
            <a:custGeom>
              <a:avLst/>
              <a:pathLst>
                <a:path w="2953783" h="1012836">
                  <a:moveTo>
                    <a:pt x="0" y="116865"/>
                  </a:moveTo>
                  <a:lnTo>
                    <a:pt x="268525" y="272686"/>
                  </a:lnTo>
                  <a:lnTo>
                    <a:pt x="537051" y="116865"/>
                  </a:lnTo>
                  <a:lnTo>
                    <a:pt x="805577" y="662239"/>
                  </a:lnTo>
                  <a:lnTo>
                    <a:pt x="1074103" y="350597"/>
                  </a:lnTo>
                  <a:lnTo>
                    <a:pt x="1342628" y="38955"/>
                  </a:lnTo>
                  <a:lnTo>
                    <a:pt x="1611154" y="0"/>
                  </a:lnTo>
                  <a:lnTo>
                    <a:pt x="1879680" y="584328"/>
                  </a:lnTo>
                  <a:lnTo>
                    <a:pt x="2148206" y="1012836"/>
                  </a:lnTo>
                  <a:lnTo>
                    <a:pt x="2416732" y="1012836"/>
                  </a:lnTo>
                  <a:lnTo>
                    <a:pt x="2685257" y="506418"/>
                  </a:lnTo>
                  <a:lnTo>
                    <a:pt x="2953783"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8936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02334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10125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632211" y="169886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169886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181" y="1830534"/>
              <a:ext cx="253241" cy="95704"/>
            </a:xfrm>
            <a:custGeom>
              <a:avLst/>
              <a:pathLst>
                <a:path w="253241" h="95704">
                  <a:moveTo>
                    <a:pt x="253241" y="0"/>
                  </a:moveTo>
                  <a:lnTo>
                    <a:pt x="0" y="95704"/>
                  </a:lnTo>
                </a:path>
              </a:pathLst>
            </a:custGeom>
          </p:spPr>
          <p:txBody>
            <a:bodyPr/>
            <a:lstStyle/>
            <a:p/>
          </p:txBody>
        </p:sp>
        <p:sp>
          <p:nvSpPr>
            <p:cNvPr id="37" name="pl37"/>
            <p:cNvSpPr/>
            <p:nvPr/>
          </p:nvSpPr>
          <p:spPr>
            <a:xfrm>
              <a:off x="7908654" y="1976395"/>
              <a:ext cx="252769" cy="87027"/>
            </a:xfrm>
            <a:custGeom>
              <a:avLst/>
              <a:pathLst>
                <a:path w="252769" h="87027">
                  <a:moveTo>
                    <a:pt x="252769" y="87027"/>
                  </a:moveTo>
                  <a:lnTo>
                    <a:pt x="0" y="0"/>
                  </a:lnTo>
                </a:path>
              </a:pathLst>
            </a:custGeom>
          </p:spPr>
          <p:txBody>
            <a:bodyPr/>
            <a:lstStyle/>
            <a:p/>
          </p:txBody>
        </p:sp>
        <p:sp>
          <p:nvSpPr>
            <p:cNvPr id="38" name="pl38"/>
            <p:cNvSpPr/>
            <p:nvPr/>
          </p:nvSpPr>
          <p:spPr>
            <a:xfrm>
              <a:off x="7911816" y="3061716"/>
              <a:ext cx="249607" cy="0"/>
            </a:xfrm>
            <a:custGeom>
              <a:avLst/>
              <a:pathLst>
                <a:path w="249607" h="0">
                  <a:moveTo>
                    <a:pt x="249607" y="0"/>
                  </a:moveTo>
                  <a:lnTo>
                    <a:pt x="0" y="0"/>
                  </a:lnTo>
                </a:path>
              </a:pathLst>
            </a:custGeom>
          </p:spPr>
          <p:txBody>
            <a:bodyPr/>
            <a:lstStyle/>
            <a:p/>
          </p:txBody>
        </p:sp>
        <p:sp>
          <p:nvSpPr>
            <p:cNvPr id="39" name="pg39"/>
            <p:cNvSpPr/>
            <p:nvPr/>
          </p:nvSpPr>
          <p:spPr>
            <a:xfrm>
              <a:off x="8092843" y="17185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594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1" name="pg41"/>
            <p:cNvSpPr/>
            <p:nvPr/>
          </p:nvSpPr>
          <p:spPr>
            <a:xfrm>
              <a:off x="8092843" y="199169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03253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76%</a:t>
              </a:r>
            </a:p>
          </p:txBody>
        </p:sp>
        <p:sp>
          <p:nvSpPr>
            <p:cNvPr id="43" name="pg43"/>
            <p:cNvSpPr/>
            <p:nvPr/>
          </p:nvSpPr>
          <p:spPr>
            <a:xfrm>
              <a:off x="8092843" y="29707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0115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48%</a:t>
              </a:r>
            </a:p>
          </p:txBody>
        </p:sp>
        <p:sp>
          <p:nvSpPr>
            <p:cNvPr id="45" name="pg45"/>
            <p:cNvSpPr/>
            <p:nvPr/>
          </p:nvSpPr>
          <p:spPr>
            <a:xfrm>
              <a:off x="1152571" y="31417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291" y="31855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7" name="pg47"/>
            <p:cNvSpPr/>
            <p:nvPr/>
          </p:nvSpPr>
          <p:spPr>
            <a:xfrm>
              <a:off x="4372820" y="16453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418540" y="16891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82</a:t>
              </a:r>
            </a:p>
          </p:txBody>
        </p:sp>
        <p:sp>
          <p:nvSpPr>
            <p:cNvPr id="49" name="pg49"/>
            <p:cNvSpPr/>
            <p:nvPr/>
          </p:nvSpPr>
          <p:spPr>
            <a:xfrm>
              <a:off x="5003749" y="16462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049469" y="16900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052018" y="580629"/>
              <a:ext cx="37741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Djibouti,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Djibouti possède 3 des 4 vaccins SDG.
En 2024, Djibouti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par le DTC1 a augmenté de 5 points de pourcentage, passant de 77 % en 2023 à 82 % en 2024.
- La couverture par le DTC3 a augmenté de 5 points de pourcentage, passant de 72 % en 2023 à 77 % en 2024.
- Il y a eu 1 000 enfants de moins à ne pas recevoir de dose en 2024. Cela laisse 4 000 enfants sans vaccination, vulnérables aux maladies évitables par la vaccination, et 1 000 autres avec une protection incomplète.
- Djibouti représentait 0,2 % des enfants n'ayant reçu aucune dose de vaccin au Moyen-Orient et en Afrique du Nord (MENA) et &amp;lt;0,1 % des enfants n'ayant reçu aucune dose de vaccin dans le monde.
- La couverture par le MCV1 a diminué de 1 point de pourcentage, passant de 76% en 2023 à 75% en 2024. Six mille enfants n'ont pas pu bénéficier de la première vaccination contre la rougeole.
- La couverture par le MCV2 a baissé de 16 points de pourcentage, passant de 64 % en 2023 à 48 %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Djibouti,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Djibouti.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DAPMHHIV-502652578-1607608</_dlc_DocId>
    <_dlc_DocIdUrl xmlns="9e17fbd9-fb4c-4d20-9ec4-18aa77a91b0d">
      <Url>https://unicef.sharepoint.com/teams/DAPM-Health-HIV/_layouts/15/DocIdRedir.aspx?ID=DAPMHHIV-502652578-1607608</Url>
      <Description>DAPMHHIV-502652578-1607608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c5c20109-3881-4cba-ba70-8833933de37a</vt:lpwstr>
  </property>
  <property fmtid="{D5CDD505-2E9C-101B-9397-08002B2CF9AE}" pid="4" name="MediaServiceImageTags">
    <vt:lpwstr/>
  </property>
</Properties>
</file>