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45970d52f0186fdaacef76b92bf82e71414a6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58029"/>
              <a:ext cx="6444618" cy="1117276"/>
            </a:xfrm>
            <a:custGeom>
              <a:avLst/>
              <a:pathLst>
                <a:path w="6444618" h="1117276">
                  <a:moveTo>
                    <a:pt x="0" y="1077373"/>
                  </a:moveTo>
                  <a:lnTo>
                    <a:pt x="268525" y="1117276"/>
                  </a:lnTo>
                  <a:lnTo>
                    <a:pt x="537051" y="837957"/>
                  </a:lnTo>
                  <a:lnTo>
                    <a:pt x="805577" y="678346"/>
                  </a:lnTo>
                  <a:lnTo>
                    <a:pt x="1074103" y="478832"/>
                  </a:lnTo>
                  <a:lnTo>
                    <a:pt x="1342628" y="798054"/>
                  </a:lnTo>
                  <a:lnTo>
                    <a:pt x="1611154" y="678346"/>
                  </a:lnTo>
                  <a:lnTo>
                    <a:pt x="1879680" y="39902"/>
                  </a:lnTo>
                  <a:lnTo>
                    <a:pt x="2148206" y="119708"/>
                  </a:lnTo>
                  <a:lnTo>
                    <a:pt x="2416732" y="119708"/>
                  </a:lnTo>
                  <a:lnTo>
                    <a:pt x="2685257" y="119708"/>
                  </a:lnTo>
                  <a:lnTo>
                    <a:pt x="2953783" y="159610"/>
                  </a:lnTo>
                  <a:lnTo>
                    <a:pt x="3222309" y="319221"/>
                  </a:lnTo>
                  <a:lnTo>
                    <a:pt x="3490835" y="239416"/>
                  </a:lnTo>
                  <a:lnTo>
                    <a:pt x="3759360" y="0"/>
                  </a:lnTo>
                  <a:lnTo>
                    <a:pt x="4027886" y="119708"/>
                  </a:lnTo>
                  <a:lnTo>
                    <a:pt x="4296412" y="758151"/>
                  </a:lnTo>
                  <a:lnTo>
                    <a:pt x="4564938" y="399027"/>
                  </a:lnTo>
                  <a:lnTo>
                    <a:pt x="4833464" y="79805"/>
                  </a:lnTo>
                  <a:lnTo>
                    <a:pt x="5101989" y="79805"/>
                  </a:lnTo>
                  <a:lnTo>
                    <a:pt x="5370515" y="678346"/>
                  </a:lnTo>
                  <a:lnTo>
                    <a:pt x="5639041" y="917762"/>
                  </a:lnTo>
                  <a:lnTo>
                    <a:pt x="5907567" y="917762"/>
                  </a:lnTo>
                  <a:lnTo>
                    <a:pt x="6176092" y="638443"/>
                  </a:lnTo>
                  <a:lnTo>
                    <a:pt x="6444618" y="43892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717640"/>
              <a:ext cx="6444618" cy="1715817"/>
            </a:xfrm>
            <a:custGeom>
              <a:avLst/>
              <a:pathLst>
                <a:path w="6444618" h="1715817">
                  <a:moveTo>
                    <a:pt x="0" y="1715817"/>
                  </a:moveTo>
                  <a:lnTo>
                    <a:pt x="268525" y="1436498"/>
                  </a:lnTo>
                  <a:lnTo>
                    <a:pt x="537051" y="1077373"/>
                  </a:lnTo>
                  <a:lnTo>
                    <a:pt x="805577" y="837957"/>
                  </a:lnTo>
                  <a:lnTo>
                    <a:pt x="1074103" y="997568"/>
                  </a:lnTo>
                  <a:lnTo>
                    <a:pt x="1342628" y="718249"/>
                  </a:lnTo>
                  <a:lnTo>
                    <a:pt x="1611154" y="678346"/>
                  </a:lnTo>
                  <a:lnTo>
                    <a:pt x="1879680" y="39902"/>
                  </a:lnTo>
                  <a:lnTo>
                    <a:pt x="2148206" y="0"/>
                  </a:lnTo>
                  <a:lnTo>
                    <a:pt x="2416732" y="0"/>
                  </a:lnTo>
                  <a:lnTo>
                    <a:pt x="2685257" y="39902"/>
                  </a:lnTo>
                  <a:lnTo>
                    <a:pt x="2953783" y="79805"/>
                  </a:lnTo>
                  <a:lnTo>
                    <a:pt x="3222309" y="319221"/>
                  </a:lnTo>
                  <a:lnTo>
                    <a:pt x="3490835" y="279319"/>
                  </a:lnTo>
                  <a:lnTo>
                    <a:pt x="3759360" y="438929"/>
                  </a:lnTo>
                  <a:lnTo>
                    <a:pt x="4027886" y="199513"/>
                  </a:lnTo>
                  <a:lnTo>
                    <a:pt x="4296412" y="837957"/>
                  </a:lnTo>
                  <a:lnTo>
                    <a:pt x="4564938" y="518735"/>
                  </a:lnTo>
                  <a:lnTo>
                    <a:pt x="4833464" y="199513"/>
                  </a:lnTo>
                  <a:lnTo>
                    <a:pt x="5101989" y="159610"/>
                  </a:lnTo>
                  <a:lnTo>
                    <a:pt x="5370515" y="758151"/>
                  </a:lnTo>
                  <a:lnTo>
                    <a:pt x="5639041" y="1197081"/>
                  </a:lnTo>
                  <a:lnTo>
                    <a:pt x="5907567" y="1197081"/>
                  </a:lnTo>
                  <a:lnTo>
                    <a:pt x="6176092" y="678346"/>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837348"/>
              <a:ext cx="6444618" cy="1476400"/>
            </a:xfrm>
            <a:custGeom>
              <a:avLst/>
              <a:pathLst>
                <a:path w="6444618" h="1476400">
                  <a:moveTo>
                    <a:pt x="0" y="1436498"/>
                  </a:moveTo>
                  <a:lnTo>
                    <a:pt x="268525" y="1476400"/>
                  </a:lnTo>
                  <a:lnTo>
                    <a:pt x="537051" y="957665"/>
                  </a:lnTo>
                  <a:lnTo>
                    <a:pt x="805577" y="798054"/>
                  </a:lnTo>
                  <a:lnTo>
                    <a:pt x="1074103" y="1037470"/>
                  </a:lnTo>
                  <a:lnTo>
                    <a:pt x="1342628" y="837957"/>
                  </a:lnTo>
                  <a:lnTo>
                    <a:pt x="1611154" y="758151"/>
                  </a:lnTo>
                  <a:lnTo>
                    <a:pt x="1879680" y="478832"/>
                  </a:lnTo>
                  <a:lnTo>
                    <a:pt x="2148206" y="518735"/>
                  </a:lnTo>
                  <a:lnTo>
                    <a:pt x="2416732" y="79805"/>
                  </a:lnTo>
                  <a:lnTo>
                    <a:pt x="2685257" y="39902"/>
                  </a:lnTo>
                  <a:lnTo>
                    <a:pt x="2953783" y="79805"/>
                  </a:lnTo>
                  <a:lnTo>
                    <a:pt x="3222309" y="119708"/>
                  </a:lnTo>
                  <a:lnTo>
                    <a:pt x="3490835" y="239416"/>
                  </a:lnTo>
                  <a:lnTo>
                    <a:pt x="3759360" y="598540"/>
                  </a:lnTo>
                  <a:lnTo>
                    <a:pt x="4027886" y="478832"/>
                  </a:lnTo>
                  <a:lnTo>
                    <a:pt x="4296412" y="438929"/>
                  </a:lnTo>
                  <a:lnTo>
                    <a:pt x="4564938" y="199513"/>
                  </a:lnTo>
                  <a:lnTo>
                    <a:pt x="4833464" y="0"/>
                  </a:lnTo>
                  <a:lnTo>
                    <a:pt x="5101989" y="119708"/>
                  </a:lnTo>
                  <a:lnTo>
                    <a:pt x="5370515" y="957665"/>
                  </a:lnTo>
                  <a:lnTo>
                    <a:pt x="5639041" y="1436498"/>
                  </a:lnTo>
                  <a:lnTo>
                    <a:pt x="5907567" y="1436498"/>
                  </a:lnTo>
                  <a:lnTo>
                    <a:pt x="6176092" y="399027"/>
                  </a:lnTo>
                  <a:lnTo>
                    <a:pt x="6444618" y="438929"/>
                  </a:lnTo>
                </a:path>
              </a:pathLst>
            </a:custGeom>
            <a:ln w="27101" cap="flat">
              <a:solidFill>
                <a:srgbClr val="00BFC4">
                  <a:alpha val="100000"/>
                </a:srgbClr>
              </a:solidFill>
              <a:prstDash val="solid"/>
              <a:round/>
            </a:ln>
          </p:spPr>
          <p:txBody>
            <a:bodyPr/>
            <a:lstStyle/>
            <a:p/>
          </p:txBody>
        </p:sp>
        <p:sp>
          <p:nvSpPr>
            <p:cNvPr id="30" name="pl30"/>
            <p:cNvSpPr/>
            <p:nvPr/>
          </p:nvSpPr>
          <p:spPr>
            <a:xfrm>
              <a:off x="4670588" y="1996959"/>
              <a:ext cx="3222309" cy="1356692"/>
            </a:xfrm>
            <a:custGeom>
              <a:avLst/>
              <a:pathLst>
                <a:path w="3222309" h="1356692">
                  <a:moveTo>
                    <a:pt x="0" y="0"/>
                  </a:moveTo>
                  <a:lnTo>
                    <a:pt x="268525" y="0"/>
                  </a:lnTo>
                  <a:lnTo>
                    <a:pt x="537051" y="0"/>
                  </a:lnTo>
                  <a:lnTo>
                    <a:pt x="805577" y="0"/>
                  </a:lnTo>
                  <a:lnTo>
                    <a:pt x="1074103" y="39902"/>
                  </a:lnTo>
                  <a:lnTo>
                    <a:pt x="1342628" y="39902"/>
                  </a:lnTo>
                  <a:lnTo>
                    <a:pt x="1611154" y="39902"/>
                  </a:lnTo>
                  <a:lnTo>
                    <a:pt x="1879680" y="39902"/>
                  </a:lnTo>
                  <a:lnTo>
                    <a:pt x="2148206" y="877859"/>
                  </a:lnTo>
                  <a:lnTo>
                    <a:pt x="2416732" y="1356692"/>
                  </a:lnTo>
                  <a:lnTo>
                    <a:pt x="2685257" y="1356692"/>
                  </a:lnTo>
                  <a:lnTo>
                    <a:pt x="2953783" y="718249"/>
                  </a:lnTo>
                  <a:lnTo>
                    <a:pt x="3222309" y="135669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3152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59702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3950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23546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632211"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296" y="1892812"/>
              <a:ext cx="253126" cy="98173"/>
            </a:xfrm>
            <a:custGeom>
              <a:avLst/>
              <a:pathLst>
                <a:path w="253126" h="98173">
                  <a:moveTo>
                    <a:pt x="253126" y="0"/>
                  </a:moveTo>
                  <a:lnTo>
                    <a:pt x="0" y="98173"/>
                  </a:lnTo>
                </a:path>
              </a:pathLst>
            </a:custGeom>
          </p:spPr>
          <p:txBody>
            <a:bodyPr/>
            <a:lstStyle/>
            <a:p/>
          </p:txBody>
        </p:sp>
        <p:sp>
          <p:nvSpPr>
            <p:cNvPr id="41" name="pl41"/>
            <p:cNvSpPr/>
            <p:nvPr/>
          </p:nvSpPr>
          <p:spPr>
            <a:xfrm>
              <a:off x="7910683" y="2152013"/>
              <a:ext cx="250739" cy="41514"/>
            </a:xfrm>
            <a:custGeom>
              <a:avLst/>
              <a:pathLst>
                <a:path w="250739" h="41514">
                  <a:moveTo>
                    <a:pt x="250739" y="0"/>
                  </a:moveTo>
                  <a:lnTo>
                    <a:pt x="0" y="41514"/>
                  </a:lnTo>
                </a:path>
              </a:pathLst>
            </a:custGeom>
          </p:spPr>
          <p:txBody>
            <a:bodyPr/>
            <a:lstStyle/>
            <a:p/>
          </p:txBody>
        </p:sp>
        <p:sp>
          <p:nvSpPr>
            <p:cNvPr id="42" name="pl42"/>
            <p:cNvSpPr/>
            <p:nvPr/>
          </p:nvSpPr>
          <p:spPr>
            <a:xfrm>
              <a:off x="7907244" y="2283085"/>
              <a:ext cx="254178" cy="120596"/>
            </a:xfrm>
            <a:custGeom>
              <a:avLst/>
              <a:pathLst>
                <a:path w="254178" h="120596">
                  <a:moveTo>
                    <a:pt x="254178" y="120596"/>
                  </a:moveTo>
                  <a:lnTo>
                    <a:pt x="0" y="0"/>
                  </a:lnTo>
                </a:path>
              </a:pathLst>
            </a:custGeom>
          </p:spPr>
          <p:txBody>
            <a:bodyPr/>
            <a:lstStyle/>
            <a:p/>
          </p:txBody>
        </p:sp>
        <p:sp>
          <p:nvSpPr>
            <p:cNvPr id="43" name="pl43"/>
            <p:cNvSpPr/>
            <p:nvPr/>
          </p:nvSpPr>
          <p:spPr>
            <a:xfrm>
              <a:off x="7911385" y="3353651"/>
              <a:ext cx="250038" cy="1"/>
            </a:xfrm>
            <a:custGeom>
              <a:avLst/>
              <a:pathLst>
                <a:path w="250038" h="1">
                  <a:moveTo>
                    <a:pt x="250038" y="1"/>
                  </a:moveTo>
                  <a:lnTo>
                    <a:pt x="0" y="0"/>
                  </a:lnTo>
                </a:path>
              </a:pathLst>
            </a:custGeom>
          </p:spPr>
          <p:txBody>
            <a:bodyPr/>
            <a:lstStyle/>
            <a:p/>
          </p:txBody>
        </p:sp>
        <p:sp>
          <p:nvSpPr>
            <p:cNvPr id="44" name="pg44"/>
            <p:cNvSpPr/>
            <p:nvPr/>
          </p:nvSpPr>
          <p:spPr>
            <a:xfrm>
              <a:off x="8092843" y="178404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248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092843" y="20591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0999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77%</a:t>
              </a:r>
            </a:p>
          </p:txBody>
        </p:sp>
        <p:sp>
          <p:nvSpPr>
            <p:cNvPr id="48" name="pg48"/>
            <p:cNvSpPr/>
            <p:nvPr/>
          </p:nvSpPr>
          <p:spPr>
            <a:xfrm>
              <a:off x="8092843" y="233328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37412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75%</a:t>
              </a:r>
            </a:p>
          </p:txBody>
        </p:sp>
        <p:sp>
          <p:nvSpPr>
            <p:cNvPr id="50" name="pg50"/>
            <p:cNvSpPr/>
            <p:nvPr/>
          </p:nvSpPr>
          <p:spPr>
            <a:xfrm>
              <a:off x="8092843" y="326266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30350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381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Djibouti,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92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40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51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7627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9848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960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2071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55475"/>
              <a:ext cx="249522" cy="718164"/>
            </a:xfrm>
            <a:prstGeom prst="rect">
              <a:avLst/>
            </a:prstGeom>
            <a:solidFill>
              <a:srgbClr val="1CABE2">
                <a:alpha val="100000"/>
              </a:srgbClr>
            </a:solidFill>
          </p:spPr>
          <p:txBody>
            <a:bodyPr/>
            <a:lstStyle/>
            <a:p/>
          </p:txBody>
        </p:sp>
        <p:sp>
          <p:nvSpPr>
            <p:cNvPr id="24" name="rc24"/>
            <p:cNvSpPr/>
            <p:nvPr/>
          </p:nvSpPr>
          <p:spPr>
            <a:xfrm>
              <a:off x="1573521" y="3114412"/>
              <a:ext cx="249522" cy="759228"/>
            </a:xfrm>
            <a:prstGeom prst="rect">
              <a:avLst/>
            </a:prstGeom>
            <a:solidFill>
              <a:srgbClr val="1CABE2">
                <a:alpha val="100000"/>
              </a:srgbClr>
            </a:solidFill>
          </p:spPr>
          <p:txBody>
            <a:bodyPr/>
            <a:lstStyle/>
            <a:p/>
          </p:txBody>
        </p:sp>
        <p:sp>
          <p:nvSpPr>
            <p:cNvPr id="25" name="rc25"/>
            <p:cNvSpPr/>
            <p:nvPr/>
          </p:nvSpPr>
          <p:spPr>
            <a:xfrm>
              <a:off x="1850769" y="3251556"/>
              <a:ext cx="249522" cy="622083"/>
            </a:xfrm>
            <a:prstGeom prst="rect">
              <a:avLst/>
            </a:prstGeom>
            <a:solidFill>
              <a:srgbClr val="1CABE2">
                <a:alpha val="100000"/>
              </a:srgbClr>
            </a:solidFill>
          </p:spPr>
          <p:txBody>
            <a:bodyPr/>
            <a:lstStyle/>
            <a:p/>
          </p:txBody>
        </p:sp>
        <p:sp>
          <p:nvSpPr>
            <p:cNvPr id="26" name="rc26"/>
            <p:cNvSpPr/>
            <p:nvPr/>
          </p:nvSpPr>
          <p:spPr>
            <a:xfrm>
              <a:off x="2128016" y="3333416"/>
              <a:ext cx="249522" cy="540223"/>
            </a:xfrm>
            <a:prstGeom prst="rect">
              <a:avLst/>
            </a:prstGeom>
            <a:solidFill>
              <a:srgbClr val="1CABE2">
                <a:alpha val="100000"/>
              </a:srgbClr>
            </a:solidFill>
          </p:spPr>
          <p:txBody>
            <a:bodyPr/>
            <a:lstStyle/>
            <a:p/>
          </p:txBody>
        </p:sp>
        <p:sp>
          <p:nvSpPr>
            <p:cNvPr id="27" name="rc27"/>
            <p:cNvSpPr/>
            <p:nvPr/>
          </p:nvSpPr>
          <p:spPr>
            <a:xfrm>
              <a:off x="2405264" y="3453407"/>
              <a:ext cx="249522" cy="420233"/>
            </a:xfrm>
            <a:prstGeom prst="rect">
              <a:avLst/>
            </a:prstGeom>
            <a:solidFill>
              <a:srgbClr val="1CABE2">
                <a:alpha val="100000"/>
              </a:srgbClr>
            </a:solidFill>
          </p:spPr>
          <p:txBody>
            <a:bodyPr/>
            <a:lstStyle/>
            <a:p/>
          </p:txBody>
        </p:sp>
        <p:sp>
          <p:nvSpPr>
            <p:cNvPr id="28" name="rc28"/>
            <p:cNvSpPr/>
            <p:nvPr/>
          </p:nvSpPr>
          <p:spPr>
            <a:xfrm>
              <a:off x="2682512" y="3286131"/>
              <a:ext cx="249522" cy="587508"/>
            </a:xfrm>
            <a:prstGeom prst="rect">
              <a:avLst/>
            </a:prstGeom>
            <a:solidFill>
              <a:srgbClr val="1CABE2">
                <a:alpha val="100000"/>
              </a:srgbClr>
            </a:solidFill>
          </p:spPr>
          <p:txBody>
            <a:bodyPr/>
            <a:lstStyle/>
            <a:p/>
          </p:txBody>
        </p:sp>
        <p:sp>
          <p:nvSpPr>
            <p:cNvPr id="29" name="rc29"/>
            <p:cNvSpPr/>
            <p:nvPr/>
          </p:nvSpPr>
          <p:spPr>
            <a:xfrm>
              <a:off x="2959759" y="3361147"/>
              <a:ext cx="249522" cy="512492"/>
            </a:xfrm>
            <a:prstGeom prst="rect">
              <a:avLst/>
            </a:prstGeom>
            <a:solidFill>
              <a:srgbClr val="1CABE2">
                <a:alpha val="100000"/>
              </a:srgbClr>
            </a:solidFill>
          </p:spPr>
          <p:txBody>
            <a:bodyPr/>
            <a:lstStyle/>
            <a:p/>
          </p:txBody>
        </p:sp>
        <p:sp>
          <p:nvSpPr>
            <p:cNvPr id="30" name="rc30"/>
            <p:cNvSpPr/>
            <p:nvPr/>
          </p:nvSpPr>
          <p:spPr>
            <a:xfrm>
              <a:off x="3237007" y="3704320"/>
              <a:ext cx="249522" cy="169319"/>
            </a:xfrm>
            <a:prstGeom prst="rect">
              <a:avLst/>
            </a:prstGeom>
            <a:solidFill>
              <a:srgbClr val="1CABE2">
                <a:alpha val="100000"/>
              </a:srgbClr>
            </a:solidFill>
          </p:spPr>
          <p:txBody>
            <a:bodyPr/>
            <a:lstStyle/>
            <a:p/>
          </p:txBody>
        </p:sp>
        <p:sp>
          <p:nvSpPr>
            <p:cNvPr id="31" name="rc31"/>
            <p:cNvSpPr/>
            <p:nvPr/>
          </p:nvSpPr>
          <p:spPr>
            <a:xfrm>
              <a:off x="3514255" y="3664412"/>
              <a:ext cx="249522" cy="209227"/>
            </a:xfrm>
            <a:prstGeom prst="rect">
              <a:avLst/>
            </a:prstGeom>
            <a:solidFill>
              <a:srgbClr val="1CABE2">
                <a:alpha val="100000"/>
              </a:srgbClr>
            </a:solidFill>
          </p:spPr>
          <p:txBody>
            <a:bodyPr/>
            <a:lstStyle/>
            <a:p/>
          </p:txBody>
        </p:sp>
        <p:sp>
          <p:nvSpPr>
            <p:cNvPr id="32" name="rc32"/>
            <p:cNvSpPr/>
            <p:nvPr/>
          </p:nvSpPr>
          <p:spPr>
            <a:xfrm>
              <a:off x="3791502" y="3664856"/>
              <a:ext cx="249522" cy="208783"/>
            </a:xfrm>
            <a:prstGeom prst="rect">
              <a:avLst/>
            </a:prstGeom>
            <a:solidFill>
              <a:srgbClr val="1CABE2">
                <a:alpha val="100000"/>
              </a:srgbClr>
            </a:solidFill>
          </p:spPr>
          <p:txBody>
            <a:bodyPr/>
            <a:lstStyle/>
            <a:p/>
          </p:txBody>
        </p:sp>
        <p:sp>
          <p:nvSpPr>
            <p:cNvPr id="33" name="rc33"/>
            <p:cNvSpPr/>
            <p:nvPr/>
          </p:nvSpPr>
          <p:spPr>
            <a:xfrm>
              <a:off x="4068750" y="3665212"/>
              <a:ext cx="249522" cy="208427"/>
            </a:xfrm>
            <a:prstGeom prst="rect">
              <a:avLst/>
            </a:prstGeom>
            <a:solidFill>
              <a:srgbClr val="1CABE2">
                <a:alpha val="100000"/>
              </a:srgbClr>
            </a:solidFill>
          </p:spPr>
          <p:txBody>
            <a:bodyPr/>
            <a:lstStyle/>
            <a:p/>
          </p:txBody>
        </p:sp>
        <p:sp>
          <p:nvSpPr>
            <p:cNvPr id="34" name="rc34"/>
            <p:cNvSpPr/>
            <p:nvPr/>
          </p:nvSpPr>
          <p:spPr>
            <a:xfrm>
              <a:off x="4345998" y="3645302"/>
              <a:ext cx="249522" cy="228337"/>
            </a:xfrm>
            <a:prstGeom prst="rect">
              <a:avLst/>
            </a:prstGeom>
            <a:solidFill>
              <a:srgbClr val="1CABE2">
                <a:alpha val="100000"/>
              </a:srgbClr>
            </a:solidFill>
          </p:spPr>
          <p:txBody>
            <a:bodyPr/>
            <a:lstStyle/>
            <a:p/>
          </p:txBody>
        </p:sp>
        <p:sp>
          <p:nvSpPr>
            <p:cNvPr id="35" name="rc35"/>
            <p:cNvSpPr/>
            <p:nvPr/>
          </p:nvSpPr>
          <p:spPr>
            <a:xfrm>
              <a:off x="4623245" y="3563442"/>
              <a:ext cx="249522" cy="310197"/>
            </a:xfrm>
            <a:prstGeom prst="rect">
              <a:avLst/>
            </a:prstGeom>
            <a:solidFill>
              <a:srgbClr val="1CABE2">
                <a:alpha val="100000"/>
              </a:srgbClr>
            </a:solidFill>
          </p:spPr>
          <p:txBody>
            <a:bodyPr/>
            <a:lstStyle/>
            <a:p/>
          </p:txBody>
        </p:sp>
        <p:sp>
          <p:nvSpPr>
            <p:cNvPr id="36" name="rc36"/>
            <p:cNvSpPr/>
            <p:nvPr/>
          </p:nvSpPr>
          <p:spPr>
            <a:xfrm>
              <a:off x="4900493" y="3604683"/>
              <a:ext cx="249522" cy="268956"/>
            </a:xfrm>
            <a:prstGeom prst="rect">
              <a:avLst/>
            </a:prstGeom>
            <a:solidFill>
              <a:srgbClr val="1CABE2">
                <a:alpha val="100000"/>
              </a:srgbClr>
            </a:solidFill>
          </p:spPr>
          <p:txBody>
            <a:bodyPr/>
            <a:lstStyle/>
            <a:p/>
          </p:txBody>
        </p:sp>
        <p:sp>
          <p:nvSpPr>
            <p:cNvPr id="37" name="rc37"/>
            <p:cNvSpPr/>
            <p:nvPr/>
          </p:nvSpPr>
          <p:spPr>
            <a:xfrm>
              <a:off x="5177741" y="3729029"/>
              <a:ext cx="249522" cy="144610"/>
            </a:xfrm>
            <a:prstGeom prst="rect">
              <a:avLst/>
            </a:prstGeom>
            <a:solidFill>
              <a:srgbClr val="1CABE2">
                <a:alpha val="100000"/>
              </a:srgbClr>
            </a:solidFill>
          </p:spPr>
          <p:txBody>
            <a:bodyPr/>
            <a:lstStyle/>
            <a:p/>
          </p:txBody>
        </p:sp>
        <p:sp>
          <p:nvSpPr>
            <p:cNvPr id="38" name="rc38"/>
            <p:cNvSpPr/>
            <p:nvPr/>
          </p:nvSpPr>
          <p:spPr>
            <a:xfrm>
              <a:off x="5454988" y="3667878"/>
              <a:ext cx="249522" cy="205761"/>
            </a:xfrm>
            <a:prstGeom prst="rect">
              <a:avLst/>
            </a:prstGeom>
            <a:solidFill>
              <a:srgbClr val="1CABE2">
                <a:alpha val="100000"/>
              </a:srgbClr>
            </a:solidFill>
          </p:spPr>
          <p:txBody>
            <a:bodyPr/>
            <a:lstStyle/>
            <a:p/>
          </p:txBody>
        </p:sp>
        <p:sp>
          <p:nvSpPr>
            <p:cNvPr id="39" name="rc39"/>
            <p:cNvSpPr/>
            <p:nvPr/>
          </p:nvSpPr>
          <p:spPr>
            <a:xfrm>
              <a:off x="5732236" y="3340705"/>
              <a:ext cx="249522" cy="532935"/>
            </a:xfrm>
            <a:prstGeom prst="rect">
              <a:avLst/>
            </a:prstGeom>
            <a:solidFill>
              <a:srgbClr val="1CABE2">
                <a:alpha val="100000"/>
              </a:srgbClr>
            </a:solidFill>
          </p:spPr>
          <p:txBody>
            <a:bodyPr/>
            <a:lstStyle/>
            <a:p/>
          </p:txBody>
        </p:sp>
        <p:sp>
          <p:nvSpPr>
            <p:cNvPr id="40" name="rc40"/>
            <p:cNvSpPr/>
            <p:nvPr/>
          </p:nvSpPr>
          <p:spPr>
            <a:xfrm>
              <a:off x="6009484" y="3524601"/>
              <a:ext cx="249522" cy="349038"/>
            </a:xfrm>
            <a:prstGeom prst="rect">
              <a:avLst/>
            </a:prstGeom>
            <a:solidFill>
              <a:srgbClr val="1CABE2">
                <a:alpha val="100000"/>
              </a:srgbClr>
            </a:solidFill>
          </p:spPr>
          <p:txBody>
            <a:bodyPr/>
            <a:lstStyle/>
            <a:p/>
          </p:txBody>
        </p:sp>
        <p:sp>
          <p:nvSpPr>
            <p:cNvPr id="41" name="rc41"/>
            <p:cNvSpPr/>
            <p:nvPr/>
          </p:nvSpPr>
          <p:spPr>
            <a:xfrm>
              <a:off x="6286731" y="3688943"/>
              <a:ext cx="249522" cy="184696"/>
            </a:xfrm>
            <a:prstGeom prst="rect">
              <a:avLst/>
            </a:prstGeom>
            <a:solidFill>
              <a:srgbClr val="1CABE2">
                <a:alpha val="100000"/>
              </a:srgbClr>
            </a:solidFill>
          </p:spPr>
          <p:txBody>
            <a:bodyPr/>
            <a:lstStyle/>
            <a:p/>
          </p:txBody>
        </p:sp>
        <p:sp>
          <p:nvSpPr>
            <p:cNvPr id="42" name="rc42"/>
            <p:cNvSpPr/>
            <p:nvPr/>
          </p:nvSpPr>
          <p:spPr>
            <a:xfrm>
              <a:off x="6563979" y="3689299"/>
              <a:ext cx="249522" cy="184340"/>
            </a:xfrm>
            <a:prstGeom prst="rect">
              <a:avLst/>
            </a:prstGeom>
            <a:solidFill>
              <a:srgbClr val="1CABE2">
                <a:alpha val="100000"/>
              </a:srgbClr>
            </a:solidFill>
          </p:spPr>
          <p:txBody>
            <a:bodyPr/>
            <a:lstStyle/>
            <a:p/>
          </p:txBody>
        </p:sp>
        <p:sp>
          <p:nvSpPr>
            <p:cNvPr id="43" name="rc43"/>
            <p:cNvSpPr/>
            <p:nvPr/>
          </p:nvSpPr>
          <p:spPr>
            <a:xfrm>
              <a:off x="6841227" y="3381857"/>
              <a:ext cx="249522" cy="491782"/>
            </a:xfrm>
            <a:prstGeom prst="rect">
              <a:avLst/>
            </a:prstGeom>
            <a:solidFill>
              <a:srgbClr val="1CABE2">
                <a:alpha val="100000"/>
              </a:srgbClr>
            </a:solidFill>
          </p:spPr>
          <p:txBody>
            <a:bodyPr/>
            <a:lstStyle/>
            <a:p/>
          </p:txBody>
        </p:sp>
        <p:sp>
          <p:nvSpPr>
            <p:cNvPr id="44" name="rc44"/>
            <p:cNvSpPr/>
            <p:nvPr/>
          </p:nvSpPr>
          <p:spPr>
            <a:xfrm>
              <a:off x="7118474" y="3257156"/>
              <a:ext cx="249522" cy="616483"/>
            </a:xfrm>
            <a:prstGeom prst="rect">
              <a:avLst/>
            </a:prstGeom>
            <a:solidFill>
              <a:srgbClr val="1CABE2">
                <a:alpha val="100000"/>
              </a:srgbClr>
            </a:solidFill>
          </p:spPr>
          <p:txBody>
            <a:bodyPr/>
            <a:lstStyle/>
            <a:p/>
          </p:txBody>
        </p:sp>
        <p:sp>
          <p:nvSpPr>
            <p:cNvPr id="45" name="rc45"/>
            <p:cNvSpPr/>
            <p:nvPr/>
          </p:nvSpPr>
          <p:spPr>
            <a:xfrm>
              <a:off x="7395722" y="3256178"/>
              <a:ext cx="249522" cy="617461"/>
            </a:xfrm>
            <a:prstGeom prst="rect">
              <a:avLst/>
            </a:prstGeom>
            <a:solidFill>
              <a:srgbClr val="1CABE2">
                <a:alpha val="100000"/>
              </a:srgbClr>
            </a:solidFill>
          </p:spPr>
          <p:txBody>
            <a:bodyPr/>
            <a:lstStyle/>
            <a:p/>
          </p:txBody>
        </p:sp>
        <p:sp>
          <p:nvSpPr>
            <p:cNvPr id="46" name="rc46"/>
            <p:cNvSpPr/>
            <p:nvPr/>
          </p:nvSpPr>
          <p:spPr>
            <a:xfrm>
              <a:off x="7672970" y="3399278"/>
              <a:ext cx="249522" cy="474361"/>
            </a:xfrm>
            <a:prstGeom prst="rect">
              <a:avLst/>
            </a:prstGeom>
            <a:solidFill>
              <a:srgbClr val="1CABE2">
                <a:alpha val="100000"/>
              </a:srgbClr>
            </a:solidFill>
          </p:spPr>
          <p:txBody>
            <a:bodyPr/>
            <a:lstStyle/>
            <a:p/>
          </p:txBody>
        </p:sp>
        <p:sp>
          <p:nvSpPr>
            <p:cNvPr id="47" name="rc47"/>
            <p:cNvSpPr/>
            <p:nvPr/>
          </p:nvSpPr>
          <p:spPr>
            <a:xfrm>
              <a:off x="7950217" y="3494114"/>
              <a:ext cx="249522" cy="379525"/>
            </a:xfrm>
            <a:prstGeom prst="rect">
              <a:avLst/>
            </a:prstGeom>
            <a:solidFill>
              <a:srgbClr val="1CABE2">
                <a:alpha val="100000"/>
              </a:srgbClr>
            </a:solidFill>
          </p:spPr>
          <p:txBody>
            <a:bodyPr/>
            <a:lstStyle/>
            <a:p/>
          </p:txBody>
        </p:sp>
        <p:sp>
          <p:nvSpPr>
            <p:cNvPr id="48" name="rc48"/>
            <p:cNvSpPr/>
            <p:nvPr/>
          </p:nvSpPr>
          <p:spPr>
            <a:xfrm>
              <a:off x="1296273" y="2733020"/>
              <a:ext cx="249522" cy="422455"/>
            </a:xfrm>
            <a:prstGeom prst="rect">
              <a:avLst/>
            </a:prstGeom>
            <a:solidFill>
              <a:srgbClr val="B3B3B3">
                <a:alpha val="100000"/>
              </a:srgbClr>
            </a:solidFill>
          </p:spPr>
          <p:txBody>
            <a:bodyPr/>
            <a:lstStyle/>
            <a:p/>
          </p:txBody>
        </p:sp>
        <p:sp>
          <p:nvSpPr>
            <p:cNvPr id="49" name="rc49"/>
            <p:cNvSpPr/>
            <p:nvPr/>
          </p:nvSpPr>
          <p:spPr>
            <a:xfrm>
              <a:off x="1573521" y="2854077"/>
              <a:ext cx="249522" cy="260334"/>
            </a:xfrm>
            <a:prstGeom prst="rect">
              <a:avLst/>
            </a:prstGeom>
            <a:solidFill>
              <a:srgbClr val="B3B3B3">
                <a:alpha val="100000"/>
              </a:srgbClr>
            </a:solidFill>
          </p:spPr>
          <p:txBody>
            <a:bodyPr/>
            <a:lstStyle/>
            <a:p/>
          </p:txBody>
        </p:sp>
        <p:sp>
          <p:nvSpPr>
            <p:cNvPr id="50" name="rc50"/>
            <p:cNvSpPr/>
            <p:nvPr/>
          </p:nvSpPr>
          <p:spPr>
            <a:xfrm>
              <a:off x="1850769" y="3029441"/>
              <a:ext cx="249522" cy="222115"/>
            </a:xfrm>
            <a:prstGeom prst="rect">
              <a:avLst/>
            </a:prstGeom>
            <a:solidFill>
              <a:srgbClr val="B3B3B3">
                <a:alpha val="100000"/>
              </a:srgbClr>
            </a:solidFill>
          </p:spPr>
          <p:txBody>
            <a:bodyPr/>
            <a:lstStyle/>
            <a:p/>
          </p:txBody>
        </p:sp>
        <p:sp>
          <p:nvSpPr>
            <p:cNvPr id="51" name="rc51"/>
            <p:cNvSpPr/>
            <p:nvPr/>
          </p:nvSpPr>
          <p:spPr>
            <a:xfrm>
              <a:off x="2128016" y="3153253"/>
              <a:ext cx="249522" cy="180163"/>
            </a:xfrm>
            <a:prstGeom prst="rect">
              <a:avLst/>
            </a:prstGeom>
            <a:solidFill>
              <a:srgbClr val="B3B3B3">
                <a:alpha val="100000"/>
              </a:srgbClr>
            </a:solidFill>
          </p:spPr>
          <p:txBody>
            <a:bodyPr/>
            <a:lstStyle/>
            <a:p/>
          </p:txBody>
        </p:sp>
        <p:sp>
          <p:nvSpPr>
            <p:cNvPr id="52" name="rc52"/>
            <p:cNvSpPr/>
            <p:nvPr/>
          </p:nvSpPr>
          <p:spPr>
            <a:xfrm>
              <a:off x="2405264" y="3077437"/>
              <a:ext cx="249522" cy="375969"/>
            </a:xfrm>
            <a:prstGeom prst="rect">
              <a:avLst/>
            </a:prstGeom>
            <a:solidFill>
              <a:srgbClr val="B3B3B3">
                <a:alpha val="100000"/>
              </a:srgbClr>
            </a:solidFill>
          </p:spPr>
          <p:txBody>
            <a:bodyPr/>
            <a:lstStyle/>
            <a:p/>
          </p:txBody>
        </p:sp>
        <p:sp>
          <p:nvSpPr>
            <p:cNvPr id="53" name="rc53"/>
            <p:cNvSpPr/>
            <p:nvPr/>
          </p:nvSpPr>
          <p:spPr>
            <a:xfrm>
              <a:off x="2682512" y="3242579"/>
              <a:ext cx="249522" cy="43552"/>
            </a:xfrm>
            <a:prstGeom prst="rect">
              <a:avLst/>
            </a:prstGeom>
            <a:solidFill>
              <a:srgbClr val="B3B3B3">
                <a:alpha val="100000"/>
              </a:srgbClr>
            </a:solidFill>
          </p:spPr>
          <p:txBody>
            <a:bodyPr/>
            <a:lstStyle/>
            <a:p/>
          </p:txBody>
        </p:sp>
        <p:sp>
          <p:nvSpPr>
            <p:cNvPr id="54" name="rc54"/>
            <p:cNvSpPr/>
            <p:nvPr/>
          </p:nvSpPr>
          <p:spPr>
            <a:xfrm>
              <a:off x="2959759" y="3275732"/>
              <a:ext cx="249522" cy="85415"/>
            </a:xfrm>
            <a:prstGeom prst="rect">
              <a:avLst/>
            </a:prstGeom>
            <a:solidFill>
              <a:srgbClr val="B3B3B3">
                <a:alpha val="100000"/>
              </a:srgbClr>
            </a:solidFill>
          </p:spPr>
          <p:txBody>
            <a:bodyPr/>
            <a:lstStyle/>
            <a:p/>
          </p:txBody>
        </p:sp>
        <p:sp>
          <p:nvSpPr>
            <p:cNvPr id="55" name="rc55"/>
            <p:cNvSpPr/>
            <p:nvPr/>
          </p:nvSpPr>
          <p:spPr>
            <a:xfrm>
              <a:off x="3237007" y="3619616"/>
              <a:ext cx="249522" cy="84704"/>
            </a:xfrm>
            <a:prstGeom prst="rect">
              <a:avLst/>
            </a:prstGeom>
            <a:solidFill>
              <a:srgbClr val="B3B3B3">
                <a:alpha val="100000"/>
              </a:srgbClr>
            </a:solidFill>
          </p:spPr>
          <p:txBody>
            <a:bodyPr/>
            <a:lstStyle/>
            <a:p/>
          </p:txBody>
        </p:sp>
        <p:sp>
          <p:nvSpPr>
            <p:cNvPr id="56" name="rc56"/>
            <p:cNvSpPr/>
            <p:nvPr/>
          </p:nvSpPr>
          <p:spPr>
            <a:xfrm>
              <a:off x="3514255" y="3643525"/>
              <a:ext cx="249522" cy="20887"/>
            </a:xfrm>
            <a:prstGeom prst="rect">
              <a:avLst/>
            </a:prstGeom>
            <a:solidFill>
              <a:srgbClr val="B3B3B3">
                <a:alpha val="100000"/>
              </a:srgbClr>
            </a:solidFill>
          </p:spPr>
          <p:txBody>
            <a:bodyPr/>
            <a:lstStyle/>
            <a:p/>
          </p:txBody>
        </p:sp>
        <p:sp>
          <p:nvSpPr>
            <p:cNvPr id="57" name="rc57"/>
            <p:cNvSpPr/>
            <p:nvPr/>
          </p:nvSpPr>
          <p:spPr>
            <a:xfrm>
              <a:off x="3791502" y="3643969"/>
              <a:ext cx="249522" cy="20887"/>
            </a:xfrm>
            <a:prstGeom prst="rect">
              <a:avLst/>
            </a:prstGeom>
            <a:solidFill>
              <a:srgbClr val="B3B3B3">
                <a:alpha val="100000"/>
              </a:srgbClr>
            </a:solidFill>
          </p:spPr>
          <p:txBody>
            <a:bodyPr/>
            <a:lstStyle/>
            <a:p/>
          </p:txBody>
        </p:sp>
        <p:sp>
          <p:nvSpPr>
            <p:cNvPr id="58" name="rc58"/>
            <p:cNvSpPr/>
            <p:nvPr/>
          </p:nvSpPr>
          <p:spPr>
            <a:xfrm>
              <a:off x="4068750" y="3623526"/>
              <a:ext cx="249522" cy="41685"/>
            </a:xfrm>
            <a:prstGeom prst="rect">
              <a:avLst/>
            </a:prstGeom>
            <a:solidFill>
              <a:srgbClr val="B3B3B3">
                <a:alpha val="100000"/>
              </a:srgbClr>
            </a:solidFill>
          </p:spPr>
          <p:txBody>
            <a:bodyPr/>
            <a:lstStyle/>
            <a:p/>
          </p:txBody>
        </p:sp>
        <p:sp>
          <p:nvSpPr>
            <p:cNvPr id="59" name="rc59"/>
            <p:cNvSpPr/>
            <p:nvPr/>
          </p:nvSpPr>
          <p:spPr>
            <a:xfrm>
              <a:off x="4345998" y="3603795"/>
              <a:ext cx="249522" cy="41507"/>
            </a:xfrm>
            <a:prstGeom prst="rect">
              <a:avLst/>
            </a:prstGeom>
            <a:solidFill>
              <a:srgbClr val="B3B3B3">
                <a:alpha val="100000"/>
              </a:srgbClr>
            </a:solidFill>
          </p:spPr>
          <p:txBody>
            <a:bodyPr/>
            <a:lstStyle/>
            <a:p/>
          </p:txBody>
        </p:sp>
        <p:sp>
          <p:nvSpPr>
            <p:cNvPr id="60" name="rc60"/>
            <p:cNvSpPr/>
            <p:nvPr/>
          </p:nvSpPr>
          <p:spPr>
            <a:xfrm>
              <a:off x="4623245" y="3480693"/>
              <a:ext cx="249522" cy="82748"/>
            </a:xfrm>
            <a:prstGeom prst="rect">
              <a:avLst/>
            </a:prstGeom>
            <a:solidFill>
              <a:srgbClr val="B3B3B3">
                <a:alpha val="100000"/>
              </a:srgbClr>
            </a:solidFill>
          </p:spPr>
          <p:txBody>
            <a:bodyPr/>
            <a:lstStyle/>
            <a:p/>
          </p:txBody>
        </p:sp>
        <p:sp>
          <p:nvSpPr>
            <p:cNvPr id="61" name="rc61"/>
            <p:cNvSpPr/>
            <p:nvPr/>
          </p:nvSpPr>
          <p:spPr>
            <a:xfrm>
              <a:off x="4900493" y="3501225"/>
              <a:ext cx="249522" cy="103458"/>
            </a:xfrm>
            <a:prstGeom prst="rect">
              <a:avLst/>
            </a:prstGeom>
            <a:solidFill>
              <a:srgbClr val="B3B3B3">
                <a:alpha val="100000"/>
              </a:srgbClr>
            </a:solidFill>
          </p:spPr>
          <p:txBody>
            <a:bodyPr/>
            <a:lstStyle/>
            <a:p/>
          </p:txBody>
        </p:sp>
        <p:sp>
          <p:nvSpPr>
            <p:cNvPr id="62" name="rc62"/>
            <p:cNvSpPr/>
            <p:nvPr/>
          </p:nvSpPr>
          <p:spPr>
            <a:xfrm>
              <a:off x="5177741" y="3419098"/>
              <a:ext cx="249522" cy="309930"/>
            </a:xfrm>
            <a:prstGeom prst="rect">
              <a:avLst/>
            </a:prstGeom>
            <a:solidFill>
              <a:srgbClr val="B3B3B3">
                <a:alpha val="100000"/>
              </a:srgbClr>
            </a:solidFill>
          </p:spPr>
          <p:txBody>
            <a:bodyPr/>
            <a:lstStyle/>
            <a:p/>
          </p:txBody>
        </p:sp>
        <p:sp>
          <p:nvSpPr>
            <p:cNvPr id="63" name="rc63"/>
            <p:cNvSpPr/>
            <p:nvPr/>
          </p:nvSpPr>
          <p:spPr>
            <a:xfrm>
              <a:off x="5454988" y="3544422"/>
              <a:ext cx="249522" cy="123456"/>
            </a:xfrm>
            <a:prstGeom prst="rect">
              <a:avLst/>
            </a:prstGeom>
            <a:solidFill>
              <a:srgbClr val="B3B3B3">
                <a:alpha val="100000"/>
              </a:srgbClr>
            </a:solidFill>
          </p:spPr>
          <p:txBody>
            <a:bodyPr/>
            <a:lstStyle/>
            <a:p/>
          </p:txBody>
        </p:sp>
        <p:sp>
          <p:nvSpPr>
            <p:cNvPr id="64" name="rc64"/>
            <p:cNvSpPr/>
            <p:nvPr/>
          </p:nvSpPr>
          <p:spPr>
            <a:xfrm>
              <a:off x="5732236" y="3217692"/>
              <a:ext cx="249522" cy="123012"/>
            </a:xfrm>
            <a:prstGeom prst="rect">
              <a:avLst/>
            </a:prstGeom>
            <a:solidFill>
              <a:srgbClr val="B3B3B3">
                <a:alpha val="100000"/>
              </a:srgbClr>
            </a:solidFill>
          </p:spPr>
          <p:txBody>
            <a:bodyPr/>
            <a:lstStyle/>
            <a:p/>
          </p:txBody>
        </p:sp>
        <p:sp>
          <p:nvSpPr>
            <p:cNvPr id="65" name="rc65"/>
            <p:cNvSpPr/>
            <p:nvPr/>
          </p:nvSpPr>
          <p:spPr>
            <a:xfrm>
              <a:off x="6009484" y="3380879"/>
              <a:ext cx="249522" cy="143721"/>
            </a:xfrm>
            <a:prstGeom prst="rect">
              <a:avLst/>
            </a:prstGeom>
            <a:solidFill>
              <a:srgbClr val="B3B3B3">
                <a:alpha val="100000"/>
              </a:srgbClr>
            </a:solidFill>
          </p:spPr>
          <p:txBody>
            <a:bodyPr/>
            <a:lstStyle/>
            <a:p/>
          </p:txBody>
        </p:sp>
        <p:sp>
          <p:nvSpPr>
            <p:cNvPr id="66" name="rc66"/>
            <p:cNvSpPr/>
            <p:nvPr/>
          </p:nvSpPr>
          <p:spPr>
            <a:xfrm>
              <a:off x="6286731" y="3545310"/>
              <a:ext cx="249522" cy="143632"/>
            </a:xfrm>
            <a:prstGeom prst="rect">
              <a:avLst/>
            </a:prstGeom>
            <a:solidFill>
              <a:srgbClr val="B3B3B3">
                <a:alpha val="100000"/>
              </a:srgbClr>
            </a:solidFill>
          </p:spPr>
          <p:txBody>
            <a:bodyPr/>
            <a:lstStyle/>
            <a:p/>
          </p:txBody>
        </p:sp>
        <p:sp>
          <p:nvSpPr>
            <p:cNvPr id="67" name="rc67"/>
            <p:cNvSpPr/>
            <p:nvPr/>
          </p:nvSpPr>
          <p:spPr>
            <a:xfrm>
              <a:off x="6563979" y="3566375"/>
              <a:ext cx="249522" cy="122923"/>
            </a:xfrm>
            <a:prstGeom prst="rect">
              <a:avLst/>
            </a:prstGeom>
            <a:solidFill>
              <a:srgbClr val="B3B3B3">
                <a:alpha val="100000"/>
              </a:srgbClr>
            </a:solidFill>
          </p:spPr>
          <p:txBody>
            <a:bodyPr/>
            <a:lstStyle/>
            <a:p/>
          </p:txBody>
        </p:sp>
        <p:sp>
          <p:nvSpPr>
            <p:cNvPr id="68" name="rc68"/>
            <p:cNvSpPr/>
            <p:nvPr/>
          </p:nvSpPr>
          <p:spPr>
            <a:xfrm>
              <a:off x="6841227" y="3258844"/>
              <a:ext cx="249522" cy="123012"/>
            </a:xfrm>
            <a:prstGeom prst="rect">
              <a:avLst/>
            </a:prstGeom>
            <a:solidFill>
              <a:srgbClr val="B3B3B3">
                <a:alpha val="100000"/>
              </a:srgbClr>
            </a:solidFill>
          </p:spPr>
          <p:txBody>
            <a:bodyPr/>
            <a:lstStyle/>
            <a:p/>
          </p:txBody>
        </p:sp>
        <p:sp>
          <p:nvSpPr>
            <p:cNvPr id="69" name="rc69"/>
            <p:cNvSpPr/>
            <p:nvPr/>
          </p:nvSpPr>
          <p:spPr>
            <a:xfrm>
              <a:off x="7118474" y="3031129"/>
              <a:ext cx="249522" cy="226026"/>
            </a:xfrm>
            <a:prstGeom prst="rect">
              <a:avLst/>
            </a:prstGeom>
            <a:solidFill>
              <a:srgbClr val="B3B3B3">
                <a:alpha val="100000"/>
              </a:srgbClr>
            </a:solidFill>
          </p:spPr>
          <p:txBody>
            <a:bodyPr/>
            <a:lstStyle/>
            <a:p/>
          </p:txBody>
        </p:sp>
        <p:sp>
          <p:nvSpPr>
            <p:cNvPr id="70" name="rc70"/>
            <p:cNvSpPr/>
            <p:nvPr/>
          </p:nvSpPr>
          <p:spPr>
            <a:xfrm>
              <a:off x="7395722" y="3029707"/>
              <a:ext cx="249522" cy="226470"/>
            </a:xfrm>
            <a:prstGeom prst="rect">
              <a:avLst/>
            </a:prstGeom>
            <a:solidFill>
              <a:srgbClr val="B3B3B3">
                <a:alpha val="100000"/>
              </a:srgbClr>
            </a:solidFill>
          </p:spPr>
          <p:txBody>
            <a:bodyPr/>
            <a:lstStyle/>
            <a:p/>
          </p:txBody>
        </p:sp>
        <p:sp>
          <p:nvSpPr>
            <p:cNvPr id="71" name="rc71"/>
            <p:cNvSpPr/>
            <p:nvPr/>
          </p:nvSpPr>
          <p:spPr>
            <a:xfrm>
              <a:off x="7672970" y="3296175"/>
              <a:ext cx="249522" cy="103102"/>
            </a:xfrm>
            <a:prstGeom prst="rect">
              <a:avLst/>
            </a:prstGeom>
            <a:solidFill>
              <a:srgbClr val="B3B3B3">
                <a:alpha val="100000"/>
              </a:srgbClr>
            </a:solidFill>
          </p:spPr>
          <p:txBody>
            <a:bodyPr/>
            <a:lstStyle/>
            <a:p/>
          </p:txBody>
        </p:sp>
        <p:sp>
          <p:nvSpPr>
            <p:cNvPr id="72" name="rc72"/>
            <p:cNvSpPr/>
            <p:nvPr/>
          </p:nvSpPr>
          <p:spPr>
            <a:xfrm>
              <a:off x="7950217" y="3388701"/>
              <a:ext cx="249522" cy="105413"/>
            </a:xfrm>
            <a:prstGeom prst="rect">
              <a:avLst/>
            </a:prstGeom>
            <a:solidFill>
              <a:srgbClr val="B3B3B3">
                <a:alpha val="100000"/>
              </a:srgbClr>
            </a:solidFill>
          </p:spPr>
          <p:txBody>
            <a:bodyPr/>
            <a:lstStyle/>
            <a:p/>
          </p:txBody>
        </p:sp>
        <p:sp>
          <p:nvSpPr>
            <p:cNvPr id="73" name="pl73"/>
            <p:cNvSpPr/>
            <p:nvPr/>
          </p:nvSpPr>
          <p:spPr>
            <a:xfrm>
              <a:off x="1421035" y="1221699"/>
              <a:ext cx="6653943" cy="798433"/>
            </a:xfrm>
            <a:custGeom>
              <a:avLst/>
              <a:pathLst>
                <a:path w="6653943" h="798433">
                  <a:moveTo>
                    <a:pt x="0" y="769918"/>
                  </a:moveTo>
                  <a:lnTo>
                    <a:pt x="277247" y="798433"/>
                  </a:lnTo>
                  <a:lnTo>
                    <a:pt x="554495" y="598825"/>
                  </a:lnTo>
                  <a:lnTo>
                    <a:pt x="831742" y="484763"/>
                  </a:lnTo>
                  <a:lnTo>
                    <a:pt x="1108990" y="342185"/>
                  </a:lnTo>
                  <a:lnTo>
                    <a:pt x="1386238" y="570309"/>
                  </a:lnTo>
                  <a:lnTo>
                    <a:pt x="1663485" y="484763"/>
                  </a:lnTo>
                  <a:lnTo>
                    <a:pt x="1940733" y="28515"/>
                  </a:lnTo>
                  <a:lnTo>
                    <a:pt x="2217981" y="85546"/>
                  </a:lnTo>
                  <a:lnTo>
                    <a:pt x="2495228" y="85546"/>
                  </a:lnTo>
                  <a:lnTo>
                    <a:pt x="2772476" y="85546"/>
                  </a:lnTo>
                  <a:lnTo>
                    <a:pt x="3049724" y="114061"/>
                  </a:lnTo>
                  <a:lnTo>
                    <a:pt x="3326971" y="228123"/>
                  </a:lnTo>
                  <a:lnTo>
                    <a:pt x="3604219" y="171092"/>
                  </a:lnTo>
                  <a:lnTo>
                    <a:pt x="3881467" y="0"/>
                  </a:lnTo>
                  <a:lnTo>
                    <a:pt x="4158714" y="85546"/>
                  </a:lnTo>
                  <a:lnTo>
                    <a:pt x="4435962" y="541794"/>
                  </a:lnTo>
                  <a:lnTo>
                    <a:pt x="4713210" y="285154"/>
                  </a:lnTo>
                  <a:lnTo>
                    <a:pt x="4990457" y="57030"/>
                  </a:lnTo>
                  <a:lnTo>
                    <a:pt x="5267705" y="57030"/>
                  </a:lnTo>
                  <a:lnTo>
                    <a:pt x="5544953" y="484763"/>
                  </a:lnTo>
                  <a:lnTo>
                    <a:pt x="5822200" y="655856"/>
                  </a:lnTo>
                  <a:lnTo>
                    <a:pt x="6099448" y="655856"/>
                  </a:lnTo>
                  <a:lnTo>
                    <a:pt x="6376696" y="456247"/>
                  </a:lnTo>
                  <a:lnTo>
                    <a:pt x="6653943" y="313670"/>
                  </a:lnTo>
                </a:path>
              </a:pathLst>
            </a:custGeom>
            <a:ln w="27101" cap="flat">
              <a:solidFill>
                <a:srgbClr val="0058AB">
                  <a:alpha val="50196"/>
                </a:srgbClr>
              </a:solidFill>
              <a:prstDash val="solid"/>
              <a:round/>
            </a:ln>
          </p:spPr>
          <p:txBody>
            <a:bodyPr/>
            <a:lstStyle/>
            <a:p/>
          </p:txBody>
        </p:sp>
        <p:sp>
          <p:nvSpPr>
            <p:cNvPr id="74" name="pl74"/>
            <p:cNvSpPr/>
            <p:nvPr/>
          </p:nvSpPr>
          <p:spPr>
            <a:xfrm>
              <a:off x="1421035" y="1335761"/>
              <a:ext cx="6653943" cy="1226166"/>
            </a:xfrm>
            <a:custGeom>
              <a:avLst/>
              <a:pathLst>
                <a:path w="6653943" h="1226166">
                  <a:moveTo>
                    <a:pt x="0" y="1226166"/>
                  </a:moveTo>
                  <a:lnTo>
                    <a:pt x="277247" y="1026557"/>
                  </a:lnTo>
                  <a:lnTo>
                    <a:pt x="554495" y="769918"/>
                  </a:lnTo>
                  <a:lnTo>
                    <a:pt x="831742" y="598825"/>
                  </a:lnTo>
                  <a:lnTo>
                    <a:pt x="1108990" y="712887"/>
                  </a:lnTo>
                  <a:lnTo>
                    <a:pt x="1386238" y="513278"/>
                  </a:lnTo>
                  <a:lnTo>
                    <a:pt x="1663485" y="484763"/>
                  </a:lnTo>
                  <a:lnTo>
                    <a:pt x="1940733" y="28515"/>
                  </a:lnTo>
                  <a:lnTo>
                    <a:pt x="2217981" y="0"/>
                  </a:lnTo>
                  <a:lnTo>
                    <a:pt x="2495228" y="0"/>
                  </a:lnTo>
                  <a:lnTo>
                    <a:pt x="2772476" y="28515"/>
                  </a:lnTo>
                  <a:lnTo>
                    <a:pt x="3049724" y="57030"/>
                  </a:lnTo>
                  <a:lnTo>
                    <a:pt x="3326971" y="228123"/>
                  </a:lnTo>
                  <a:lnTo>
                    <a:pt x="3604219" y="199608"/>
                  </a:lnTo>
                  <a:lnTo>
                    <a:pt x="3881467" y="313670"/>
                  </a:lnTo>
                  <a:lnTo>
                    <a:pt x="4158714" y="142577"/>
                  </a:lnTo>
                  <a:lnTo>
                    <a:pt x="4435962" y="598825"/>
                  </a:lnTo>
                  <a:lnTo>
                    <a:pt x="4713210" y="370701"/>
                  </a:lnTo>
                  <a:lnTo>
                    <a:pt x="4990457" y="142577"/>
                  </a:lnTo>
                  <a:lnTo>
                    <a:pt x="5267705" y="114061"/>
                  </a:lnTo>
                  <a:lnTo>
                    <a:pt x="5544953" y="541794"/>
                  </a:lnTo>
                  <a:lnTo>
                    <a:pt x="5822200" y="855464"/>
                  </a:lnTo>
                  <a:lnTo>
                    <a:pt x="6099448" y="855464"/>
                  </a:lnTo>
                  <a:lnTo>
                    <a:pt x="6376696" y="484763"/>
                  </a:lnTo>
                  <a:lnTo>
                    <a:pt x="6653943" y="342185"/>
                  </a:lnTo>
                </a:path>
              </a:pathLst>
            </a:custGeom>
            <a:ln w="27101" cap="flat">
              <a:solidFill>
                <a:srgbClr val="333333">
                  <a:alpha val="50196"/>
                </a:srgbClr>
              </a:solidFill>
              <a:prstDash val="solid"/>
              <a:round/>
            </a:ln>
          </p:spPr>
          <p:txBody>
            <a:bodyPr/>
            <a:lstStyle/>
            <a:p/>
          </p:txBody>
        </p:sp>
        <p:sp>
          <p:nvSpPr>
            <p:cNvPr id="75" name="tx75"/>
            <p:cNvSpPr/>
            <p:nvPr/>
          </p:nvSpPr>
          <p:spPr>
            <a:xfrm>
              <a:off x="6628451"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6905698"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7" name="tx77"/>
            <p:cNvSpPr/>
            <p:nvPr/>
          </p:nvSpPr>
          <p:spPr>
            <a:xfrm>
              <a:off x="7182946"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7460194"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7737441"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8014689"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628451"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2" name="tx82"/>
            <p:cNvSpPr/>
            <p:nvPr/>
          </p:nvSpPr>
          <p:spPr>
            <a:xfrm>
              <a:off x="6905698"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3" name="tx83"/>
            <p:cNvSpPr/>
            <p:nvPr/>
          </p:nvSpPr>
          <p:spPr>
            <a:xfrm>
              <a:off x="7182946" y="22439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59</a:t>
              </a:r>
            </a:p>
          </p:txBody>
        </p:sp>
        <p:sp>
          <p:nvSpPr>
            <p:cNvPr id="84" name="tx84"/>
            <p:cNvSpPr/>
            <p:nvPr/>
          </p:nvSpPr>
          <p:spPr>
            <a:xfrm>
              <a:off x="7460194" y="22439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59</a:t>
              </a:r>
            </a:p>
          </p:txBody>
        </p:sp>
        <p:sp>
          <p:nvSpPr>
            <p:cNvPr id="85" name="tx85"/>
            <p:cNvSpPr/>
            <p:nvPr/>
          </p:nvSpPr>
          <p:spPr>
            <a:xfrm>
              <a:off x="7737441"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6" name="tx86"/>
            <p:cNvSpPr/>
            <p:nvPr/>
          </p:nvSpPr>
          <p:spPr>
            <a:xfrm>
              <a:off x="8014689"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7" name="tx87"/>
            <p:cNvSpPr/>
            <p:nvPr/>
          </p:nvSpPr>
          <p:spPr>
            <a:xfrm>
              <a:off x="1345686" y="34741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8" name="tx88"/>
            <p:cNvSpPr/>
            <p:nvPr/>
          </p:nvSpPr>
          <p:spPr>
            <a:xfrm>
              <a:off x="2731924" y="35394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9" name="tx89"/>
            <p:cNvSpPr/>
            <p:nvPr/>
          </p:nvSpPr>
          <p:spPr>
            <a:xfrm>
              <a:off x="4118163" y="37303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5504401" y="37302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1" name="tx91"/>
            <p:cNvSpPr/>
            <p:nvPr/>
          </p:nvSpPr>
          <p:spPr>
            <a:xfrm>
              <a:off x="6613391" y="37423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2" name="tx92"/>
            <p:cNvSpPr/>
            <p:nvPr/>
          </p:nvSpPr>
          <p:spPr>
            <a:xfrm>
              <a:off x="6890639" y="3588684"/>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3" name="tx93"/>
            <p:cNvSpPr/>
            <p:nvPr/>
          </p:nvSpPr>
          <p:spPr>
            <a:xfrm>
              <a:off x="7167887" y="35249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4" name="tx94"/>
            <p:cNvSpPr/>
            <p:nvPr/>
          </p:nvSpPr>
          <p:spPr>
            <a:xfrm>
              <a:off x="7490339" y="35271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5" name="tx95"/>
            <p:cNvSpPr/>
            <p:nvPr/>
          </p:nvSpPr>
          <p:spPr>
            <a:xfrm>
              <a:off x="7722382" y="35959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 name="tx96"/>
            <p:cNvSpPr/>
            <p:nvPr/>
          </p:nvSpPr>
          <p:spPr>
            <a:xfrm>
              <a:off x="7999630" y="36433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7" name="tx97"/>
            <p:cNvSpPr/>
            <p:nvPr/>
          </p:nvSpPr>
          <p:spPr>
            <a:xfrm>
              <a:off x="1345686" y="29038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8" name="tx98"/>
            <p:cNvSpPr/>
            <p:nvPr/>
          </p:nvSpPr>
          <p:spPr>
            <a:xfrm>
              <a:off x="5504401" y="35670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6613391" y="35887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6890639" y="32812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7167887" y="31037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2" name="tx102"/>
            <p:cNvSpPr/>
            <p:nvPr/>
          </p:nvSpPr>
          <p:spPr>
            <a:xfrm>
              <a:off x="7445134" y="31025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3" name="tx103"/>
            <p:cNvSpPr/>
            <p:nvPr/>
          </p:nvSpPr>
          <p:spPr>
            <a:xfrm>
              <a:off x="7722382" y="3308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4" name="tx104"/>
            <p:cNvSpPr/>
            <p:nvPr/>
          </p:nvSpPr>
          <p:spPr>
            <a:xfrm>
              <a:off x="7999630" y="34022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5" name="tx105"/>
            <p:cNvSpPr/>
            <p:nvPr/>
          </p:nvSpPr>
          <p:spPr>
            <a:xfrm>
              <a:off x="1315541" y="26149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06" name="tx106"/>
            <p:cNvSpPr/>
            <p:nvPr/>
          </p:nvSpPr>
          <p:spPr>
            <a:xfrm>
              <a:off x="2731924" y="31258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7" name="tx107"/>
            <p:cNvSpPr/>
            <p:nvPr/>
          </p:nvSpPr>
          <p:spPr>
            <a:xfrm>
              <a:off x="4118163" y="35054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8" name="tx108"/>
            <p:cNvSpPr/>
            <p:nvPr/>
          </p:nvSpPr>
          <p:spPr>
            <a:xfrm>
              <a:off x="5504401" y="34263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9" name="tx109"/>
            <p:cNvSpPr/>
            <p:nvPr/>
          </p:nvSpPr>
          <p:spPr>
            <a:xfrm>
              <a:off x="6613391" y="34482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0" name="tx110"/>
            <p:cNvSpPr/>
            <p:nvPr/>
          </p:nvSpPr>
          <p:spPr>
            <a:xfrm>
              <a:off x="6890639" y="31408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11" name="tx111"/>
            <p:cNvSpPr/>
            <p:nvPr/>
          </p:nvSpPr>
          <p:spPr>
            <a:xfrm>
              <a:off x="7167887" y="29130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2" name="tx112"/>
            <p:cNvSpPr/>
            <p:nvPr/>
          </p:nvSpPr>
          <p:spPr>
            <a:xfrm>
              <a:off x="7445134" y="29116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3" name="tx113"/>
            <p:cNvSpPr/>
            <p:nvPr/>
          </p:nvSpPr>
          <p:spPr>
            <a:xfrm>
              <a:off x="7722382" y="31781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4" name="tx114"/>
            <p:cNvSpPr/>
            <p:nvPr/>
          </p:nvSpPr>
          <p:spPr>
            <a:xfrm>
              <a:off x="7999630" y="3272038"/>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293270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7" name="tx117"/>
            <p:cNvSpPr/>
            <p:nvPr/>
          </p:nvSpPr>
          <p:spPr>
            <a:xfrm>
              <a:off x="639902" y="204389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639902" y="115500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3617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Djibouti, 2000-2024</a:t>
              </a:r>
            </a:p>
          </p:txBody>
        </p:sp>
        <p:sp>
          <p:nvSpPr>
            <p:cNvPr id="145" name="pl145"/>
            <p:cNvSpPr/>
            <p:nvPr/>
          </p:nvSpPr>
          <p:spPr>
            <a:xfrm>
              <a:off x="235883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48396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60908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42139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5465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67164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650800"/>
              <a:ext cx="2203754" cy="164676"/>
            </a:xfrm>
            <a:prstGeom prst="rect">
              <a:avLst/>
            </a:prstGeom>
            <a:solidFill>
              <a:srgbClr val="1CABE2">
                <a:alpha val="100000"/>
              </a:srgbClr>
            </a:solidFill>
          </p:spPr>
          <p:txBody>
            <a:bodyPr/>
            <a:lstStyle/>
            <a:p/>
          </p:txBody>
        </p:sp>
        <p:sp>
          <p:nvSpPr>
            <p:cNvPr id="156" name="rc156"/>
            <p:cNvSpPr/>
            <p:nvPr/>
          </p:nvSpPr>
          <p:spPr>
            <a:xfrm>
              <a:off x="1296273" y="5444954"/>
              <a:ext cx="5670894" cy="164676"/>
            </a:xfrm>
            <a:prstGeom prst="rect">
              <a:avLst/>
            </a:prstGeom>
            <a:solidFill>
              <a:srgbClr val="1CABE2">
                <a:alpha val="100000"/>
              </a:srgbClr>
            </a:solidFill>
          </p:spPr>
          <p:txBody>
            <a:bodyPr/>
            <a:lstStyle/>
            <a:p/>
          </p:txBody>
        </p:sp>
        <p:sp>
          <p:nvSpPr>
            <p:cNvPr id="157" name="rc157"/>
            <p:cNvSpPr/>
            <p:nvPr/>
          </p:nvSpPr>
          <p:spPr>
            <a:xfrm>
              <a:off x="1296273" y="5239108"/>
              <a:ext cx="4537140" cy="164676"/>
            </a:xfrm>
            <a:prstGeom prst="rect">
              <a:avLst/>
            </a:prstGeom>
            <a:solidFill>
              <a:srgbClr val="1CABE2">
                <a:alpha val="100000"/>
              </a:srgbClr>
            </a:solidFill>
          </p:spPr>
          <p:txBody>
            <a:bodyPr/>
            <a:lstStyle/>
            <a:p/>
          </p:txBody>
        </p:sp>
        <p:sp>
          <p:nvSpPr>
            <p:cNvPr id="158" name="rc158"/>
            <p:cNvSpPr/>
            <p:nvPr/>
          </p:nvSpPr>
          <p:spPr>
            <a:xfrm>
              <a:off x="3500027" y="5650800"/>
              <a:ext cx="1469523" cy="164676"/>
            </a:xfrm>
            <a:prstGeom prst="rect">
              <a:avLst/>
            </a:prstGeom>
            <a:solidFill>
              <a:srgbClr val="B3B3B3">
                <a:alpha val="100000"/>
              </a:srgbClr>
            </a:solidFill>
          </p:spPr>
          <p:txBody>
            <a:bodyPr/>
            <a:lstStyle/>
            <a:p/>
          </p:txBody>
        </p:sp>
        <p:sp>
          <p:nvSpPr>
            <p:cNvPr id="159" name="rc159"/>
            <p:cNvSpPr/>
            <p:nvPr/>
          </p:nvSpPr>
          <p:spPr>
            <a:xfrm>
              <a:off x="6967168" y="5444954"/>
              <a:ext cx="1232572" cy="164676"/>
            </a:xfrm>
            <a:prstGeom prst="rect">
              <a:avLst/>
            </a:prstGeom>
            <a:solidFill>
              <a:srgbClr val="B3B3B3">
                <a:alpha val="100000"/>
              </a:srgbClr>
            </a:solidFill>
          </p:spPr>
          <p:txBody>
            <a:bodyPr/>
            <a:lstStyle/>
            <a:p/>
          </p:txBody>
        </p:sp>
        <p:sp>
          <p:nvSpPr>
            <p:cNvPr id="160" name="rc160"/>
            <p:cNvSpPr/>
            <p:nvPr/>
          </p:nvSpPr>
          <p:spPr>
            <a:xfrm>
              <a:off x="5833414" y="5239108"/>
              <a:ext cx="1260198" cy="164676"/>
            </a:xfrm>
            <a:prstGeom prst="rect">
              <a:avLst/>
            </a:prstGeom>
            <a:solidFill>
              <a:srgbClr val="B3B3B3">
                <a:alpha val="100000"/>
              </a:srgbClr>
            </a:solidFill>
          </p:spPr>
          <p:txBody>
            <a:bodyPr/>
            <a:lstStyle/>
            <a:p/>
          </p:txBody>
        </p:sp>
        <p:sp>
          <p:nvSpPr>
            <p:cNvPr id="161" name="tx161"/>
            <p:cNvSpPr/>
            <p:nvPr/>
          </p:nvSpPr>
          <p:spPr>
            <a:xfrm>
              <a:off x="5049923"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62" name="tx162"/>
            <p:cNvSpPr/>
            <p:nvPr/>
          </p:nvSpPr>
          <p:spPr>
            <a:xfrm>
              <a:off x="8280112"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63" name="tx163"/>
            <p:cNvSpPr/>
            <p:nvPr/>
          </p:nvSpPr>
          <p:spPr>
            <a:xfrm>
              <a:off x="7173985" y="5279778"/>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64" name="tx164"/>
            <p:cNvSpPr/>
            <p:nvPr/>
          </p:nvSpPr>
          <p:spPr>
            <a:xfrm>
              <a:off x="2317778"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65" name="tx165"/>
            <p:cNvSpPr/>
            <p:nvPr/>
          </p:nvSpPr>
          <p:spPr>
            <a:xfrm>
              <a:off x="4051349"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66" name="tx166"/>
            <p:cNvSpPr/>
            <p:nvPr/>
          </p:nvSpPr>
          <p:spPr>
            <a:xfrm>
              <a:off x="3484472"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67" name="tx167"/>
            <p:cNvSpPr/>
            <p:nvPr/>
          </p:nvSpPr>
          <p:spPr>
            <a:xfrm>
              <a:off x="4154417"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8" name="tx168"/>
            <p:cNvSpPr/>
            <p:nvPr/>
          </p:nvSpPr>
          <p:spPr>
            <a:xfrm>
              <a:off x="7503082"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9" name="tx169"/>
            <p:cNvSpPr/>
            <p:nvPr/>
          </p:nvSpPr>
          <p:spPr>
            <a:xfrm>
              <a:off x="6383141"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0" name="tx17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335961"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5" name="tx175"/>
            <p:cNvSpPr/>
            <p:nvPr/>
          </p:nvSpPr>
          <p:spPr>
            <a:xfrm>
              <a:off x="5461086"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6" name="tx176"/>
            <p:cNvSpPr/>
            <p:nvPr/>
          </p:nvSpPr>
          <p:spPr>
            <a:xfrm>
              <a:off x="7586210"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7" name="tx177"/>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Djibouti.
In 2024, DTP1 coverage in Djibouti increased to 82%. The number of children missing out on any DTP vaccination (zero-dose children) improved from 5,000 in 2023 to 4,000 in 2024.
DTP3 coverage increased to 77% in 2024, leaving 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799967"/>
            </a:xfrm>
            <a:custGeom>
              <a:avLst/>
              <a:pathLst>
                <a:path w="3397293" h="799967">
                  <a:moveTo>
                    <a:pt x="0" y="771396"/>
                  </a:moveTo>
                  <a:lnTo>
                    <a:pt x="141553" y="799967"/>
                  </a:lnTo>
                  <a:lnTo>
                    <a:pt x="283107" y="599975"/>
                  </a:lnTo>
                  <a:lnTo>
                    <a:pt x="424661" y="485694"/>
                  </a:lnTo>
                  <a:lnTo>
                    <a:pt x="566215" y="342843"/>
                  </a:lnTo>
                  <a:lnTo>
                    <a:pt x="707769" y="571405"/>
                  </a:lnTo>
                  <a:lnTo>
                    <a:pt x="849323" y="485694"/>
                  </a:lnTo>
                  <a:lnTo>
                    <a:pt x="990877" y="28570"/>
                  </a:lnTo>
                  <a:lnTo>
                    <a:pt x="1132431" y="85710"/>
                  </a:lnTo>
                  <a:lnTo>
                    <a:pt x="1273984" y="85710"/>
                  </a:lnTo>
                  <a:lnTo>
                    <a:pt x="1415538" y="85710"/>
                  </a:lnTo>
                  <a:lnTo>
                    <a:pt x="1557092" y="114281"/>
                  </a:lnTo>
                  <a:lnTo>
                    <a:pt x="1698646" y="228562"/>
                  </a:lnTo>
                  <a:lnTo>
                    <a:pt x="1840200" y="171421"/>
                  </a:lnTo>
                  <a:lnTo>
                    <a:pt x="1981754" y="0"/>
                  </a:lnTo>
                  <a:lnTo>
                    <a:pt x="2123308" y="85710"/>
                  </a:lnTo>
                  <a:lnTo>
                    <a:pt x="2264862" y="542834"/>
                  </a:lnTo>
                  <a:lnTo>
                    <a:pt x="2406416" y="285702"/>
                  </a:lnTo>
                  <a:lnTo>
                    <a:pt x="2547969" y="57140"/>
                  </a:lnTo>
                  <a:lnTo>
                    <a:pt x="2689523" y="57140"/>
                  </a:lnTo>
                  <a:lnTo>
                    <a:pt x="2831077" y="485694"/>
                  </a:lnTo>
                  <a:lnTo>
                    <a:pt x="2972631" y="657115"/>
                  </a:lnTo>
                  <a:lnTo>
                    <a:pt x="3114185" y="657115"/>
                  </a:lnTo>
                  <a:lnTo>
                    <a:pt x="3255739" y="457124"/>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799967"/>
            </a:xfrm>
            <a:custGeom>
              <a:avLst/>
              <a:pathLst>
                <a:path w="3397293" h="799967">
                  <a:moveTo>
                    <a:pt x="0" y="771396"/>
                  </a:moveTo>
                  <a:lnTo>
                    <a:pt x="141553" y="799967"/>
                  </a:lnTo>
                  <a:lnTo>
                    <a:pt x="283107" y="599975"/>
                  </a:lnTo>
                  <a:lnTo>
                    <a:pt x="424661" y="485694"/>
                  </a:lnTo>
                  <a:lnTo>
                    <a:pt x="566215" y="342843"/>
                  </a:lnTo>
                  <a:lnTo>
                    <a:pt x="707769" y="571405"/>
                  </a:lnTo>
                  <a:lnTo>
                    <a:pt x="849323" y="485694"/>
                  </a:lnTo>
                  <a:lnTo>
                    <a:pt x="990877" y="28570"/>
                  </a:lnTo>
                  <a:lnTo>
                    <a:pt x="1132431" y="85710"/>
                  </a:lnTo>
                  <a:lnTo>
                    <a:pt x="1273984" y="85710"/>
                  </a:lnTo>
                  <a:lnTo>
                    <a:pt x="1415538" y="85710"/>
                  </a:lnTo>
                  <a:lnTo>
                    <a:pt x="1557092" y="114281"/>
                  </a:lnTo>
                  <a:lnTo>
                    <a:pt x="1698646" y="228562"/>
                  </a:lnTo>
                  <a:lnTo>
                    <a:pt x="1840200" y="171421"/>
                  </a:lnTo>
                  <a:lnTo>
                    <a:pt x="1981754" y="0"/>
                  </a:lnTo>
                  <a:lnTo>
                    <a:pt x="2123308" y="85710"/>
                  </a:lnTo>
                  <a:lnTo>
                    <a:pt x="2264862" y="542834"/>
                  </a:lnTo>
                  <a:lnTo>
                    <a:pt x="2406416" y="285702"/>
                  </a:lnTo>
                  <a:lnTo>
                    <a:pt x="2547969" y="57140"/>
                  </a:lnTo>
                  <a:lnTo>
                    <a:pt x="2689523" y="57140"/>
                  </a:lnTo>
                  <a:lnTo>
                    <a:pt x="2831077" y="485694"/>
                  </a:lnTo>
                  <a:lnTo>
                    <a:pt x="2972631" y="657115"/>
                  </a:lnTo>
                  <a:lnTo>
                    <a:pt x="3114185" y="657115"/>
                  </a:lnTo>
                  <a:lnTo>
                    <a:pt x="3255739" y="457124"/>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799967"/>
            </a:xfrm>
            <a:custGeom>
              <a:avLst/>
              <a:pathLst>
                <a:path w="3397293" h="799967">
                  <a:moveTo>
                    <a:pt x="0" y="771396"/>
                  </a:moveTo>
                  <a:lnTo>
                    <a:pt x="141553" y="799967"/>
                  </a:lnTo>
                  <a:lnTo>
                    <a:pt x="283107" y="599975"/>
                  </a:lnTo>
                  <a:lnTo>
                    <a:pt x="424661" y="485694"/>
                  </a:lnTo>
                  <a:lnTo>
                    <a:pt x="566215" y="342843"/>
                  </a:lnTo>
                  <a:lnTo>
                    <a:pt x="707769" y="571405"/>
                  </a:lnTo>
                  <a:lnTo>
                    <a:pt x="849323" y="485694"/>
                  </a:lnTo>
                  <a:lnTo>
                    <a:pt x="990877" y="28570"/>
                  </a:lnTo>
                  <a:lnTo>
                    <a:pt x="1132431" y="85710"/>
                  </a:lnTo>
                  <a:lnTo>
                    <a:pt x="1273984" y="85710"/>
                  </a:lnTo>
                  <a:lnTo>
                    <a:pt x="1415538" y="85710"/>
                  </a:lnTo>
                  <a:lnTo>
                    <a:pt x="1557092" y="114281"/>
                  </a:lnTo>
                  <a:lnTo>
                    <a:pt x="1698646" y="228562"/>
                  </a:lnTo>
                  <a:lnTo>
                    <a:pt x="1840200" y="171421"/>
                  </a:lnTo>
                  <a:lnTo>
                    <a:pt x="1981754" y="0"/>
                  </a:lnTo>
                  <a:lnTo>
                    <a:pt x="2123308" y="85710"/>
                  </a:lnTo>
                  <a:lnTo>
                    <a:pt x="2264862" y="542834"/>
                  </a:lnTo>
                  <a:lnTo>
                    <a:pt x="2406416" y="285702"/>
                  </a:lnTo>
                  <a:lnTo>
                    <a:pt x="2547969" y="57140"/>
                  </a:lnTo>
                  <a:lnTo>
                    <a:pt x="2689523" y="57140"/>
                  </a:lnTo>
                  <a:lnTo>
                    <a:pt x="2831077" y="485694"/>
                  </a:lnTo>
                  <a:lnTo>
                    <a:pt x="2972631" y="657115"/>
                  </a:lnTo>
                  <a:lnTo>
                    <a:pt x="3114185" y="657115"/>
                  </a:lnTo>
                  <a:lnTo>
                    <a:pt x="3255739" y="457124"/>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80401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6980" y="472419"/>
              <a:ext cx="246526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Djibouti, 2000-2024</a:t>
              </a:r>
            </a:p>
          </p:txBody>
        </p:sp>
        <p:sp>
          <p:nvSpPr>
            <p:cNvPr id="63" name="pl63"/>
            <p:cNvSpPr/>
            <p:nvPr/>
          </p:nvSpPr>
          <p:spPr>
            <a:xfrm>
              <a:off x="5267799" y="37886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194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502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810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348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656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11803"/>
              <a:ext cx="3397293" cy="2153757"/>
            </a:xfrm>
            <a:custGeom>
              <a:avLst/>
              <a:pathLst>
                <a:path w="3397293" h="2153757">
                  <a:moveTo>
                    <a:pt x="0" y="2076837"/>
                  </a:moveTo>
                  <a:lnTo>
                    <a:pt x="141553" y="2153757"/>
                  </a:lnTo>
                  <a:lnTo>
                    <a:pt x="283107" y="1615318"/>
                  </a:lnTo>
                  <a:lnTo>
                    <a:pt x="424661" y="1307638"/>
                  </a:lnTo>
                  <a:lnTo>
                    <a:pt x="566215" y="923038"/>
                  </a:lnTo>
                  <a:lnTo>
                    <a:pt x="707769" y="1538398"/>
                  </a:lnTo>
                  <a:lnTo>
                    <a:pt x="849323" y="1307638"/>
                  </a:lnTo>
                  <a:lnTo>
                    <a:pt x="990877" y="76919"/>
                  </a:lnTo>
                  <a:lnTo>
                    <a:pt x="1132431" y="230759"/>
                  </a:lnTo>
                  <a:lnTo>
                    <a:pt x="1273984" y="230759"/>
                  </a:lnTo>
                  <a:lnTo>
                    <a:pt x="1415538" y="230759"/>
                  </a:lnTo>
                  <a:lnTo>
                    <a:pt x="1557092" y="307679"/>
                  </a:lnTo>
                  <a:lnTo>
                    <a:pt x="1698646" y="615359"/>
                  </a:lnTo>
                  <a:lnTo>
                    <a:pt x="1840200" y="461519"/>
                  </a:lnTo>
                  <a:lnTo>
                    <a:pt x="1981754" y="0"/>
                  </a:lnTo>
                  <a:lnTo>
                    <a:pt x="2123308" y="230759"/>
                  </a:lnTo>
                  <a:lnTo>
                    <a:pt x="2264862" y="1461478"/>
                  </a:lnTo>
                  <a:lnTo>
                    <a:pt x="2406416" y="769199"/>
                  </a:lnTo>
                  <a:lnTo>
                    <a:pt x="2547969" y="153839"/>
                  </a:lnTo>
                  <a:lnTo>
                    <a:pt x="2689523" y="153839"/>
                  </a:lnTo>
                  <a:lnTo>
                    <a:pt x="2831077" y="1307638"/>
                  </a:lnTo>
                  <a:lnTo>
                    <a:pt x="2972631" y="1769157"/>
                  </a:lnTo>
                  <a:lnTo>
                    <a:pt x="3114185" y="1769157"/>
                  </a:lnTo>
                  <a:lnTo>
                    <a:pt x="3255739" y="1230718"/>
                  </a:lnTo>
                  <a:lnTo>
                    <a:pt x="3397293" y="846118"/>
                  </a:lnTo>
                </a:path>
              </a:pathLst>
            </a:custGeom>
            <a:ln w="27101" cap="flat">
              <a:solidFill>
                <a:srgbClr val="0058AB">
                  <a:alpha val="100000"/>
                </a:srgbClr>
              </a:solidFill>
              <a:prstDash val="solid"/>
              <a:round/>
            </a:ln>
          </p:spPr>
          <p:txBody>
            <a:bodyPr/>
            <a:lstStyle/>
            <a:p/>
          </p:txBody>
        </p:sp>
        <p:sp>
          <p:nvSpPr>
            <p:cNvPr id="79" name="pl79"/>
            <p:cNvSpPr/>
            <p:nvPr/>
          </p:nvSpPr>
          <p:spPr>
            <a:xfrm>
              <a:off x="5437664" y="1865643"/>
              <a:ext cx="3397293" cy="615359"/>
            </a:xfrm>
            <a:custGeom>
              <a:avLst/>
              <a:pathLst>
                <a:path w="3397293" h="615359">
                  <a:moveTo>
                    <a:pt x="0" y="615359"/>
                  </a:moveTo>
                  <a:lnTo>
                    <a:pt x="141553" y="538439"/>
                  </a:lnTo>
                  <a:lnTo>
                    <a:pt x="283107" y="538439"/>
                  </a:lnTo>
                  <a:lnTo>
                    <a:pt x="424661" y="461519"/>
                  </a:lnTo>
                  <a:lnTo>
                    <a:pt x="566215" y="384599"/>
                  </a:lnTo>
                  <a:lnTo>
                    <a:pt x="707769" y="307679"/>
                  </a:lnTo>
                  <a:lnTo>
                    <a:pt x="849323" y="230759"/>
                  </a:lnTo>
                  <a:lnTo>
                    <a:pt x="990877" y="230759"/>
                  </a:lnTo>
                  <a:lnTo>
                    <a:pt x="1132431" y="153839"/>
                  </a:lnTo>
                  <a:lnTo>
                    <a:pt x="1273984" y="76919"/>
                  </a:lnTo>
                  <a:lnTo>
                    <a:pt x="1415538" y="76919"/>
                  </a:lnTo>
                  <a:lnTo>
                    <a:pt x="1557092" y="76919"/>
                  </a:lnTo>
                  <a:lnTo>
                    <a:pt x="1698646" y="76919"/>
                  </a:lnTo>
                  <a:lnTo>
                    <a:pt x="1840200" y="76919"/>
                  </a:lnTo>
                  <a:lnTo>
                    <a:pt x="1981754" y="76919"/>
                  </a:lnTo>
                  <a:lnTo>
                    <a:pt x="2123308" y="76919"/>
                  </a:lnTo>
                  <a:lnTo>
                    <a:pt x="2264862" y="0"/>
                  </a:lnTo>
                  <a:lnTo>
                    <a:pt x="2406416" y="0"/>
                  </a:lnTo>
                  <a:lnTo>
                    <a:pt x="2547969" y="0"/>
                  </a:lnTo>
                  <a:lnTo>
                    <a:pt x="2689523" y="0"/>
                  </a:lnTo>
                  <a:lnTo>
                    <a:pt x="2831077" y="153839"/>
                  </a:lnTo>
                  <a:lnTo>
                    <a:pt x="2972631" y="230759"/>
                  </a:lnTo>
                  <a:lnTo>
                    <a:pt x="3114185" y="76919"/>
                  </a:lnTo>
                  <a:lnTo>
                    <a:pt x="3255739" y="76919"/>
                  </a:lnTo>
                  <a:lnTo>
                    <a:pt x="3397293" y="7691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34883"/>
              <a:ext cx="3397293" cy="846118"/>
            </a:xfrm>
            <a:custGeom>
              <a:avLst/>
              <a:pathLst>
                <a:path w="3397293" h="846118">
                  <a:moveTo>
                    <a:pt x="0" y="230759"/>
                  </a:moveTo>
                  <a:lnTo>
                    <a:pt x="141553" y="153839"/>
                  </a:lnTo>
                  <a:lnTo>
                    <a:pt x="283107" y="307679"/>
                  </a:lnTo>
                  <a:lnTo>
                    <a:pt x="424661" y="230759"/>
                  </a:lnTo>
                  <a:lnTo>
                    <a:pt x="566215" y="153839"/>
                  </a:lnTo>
                  <a:lnTo>
                    <a:pt x="707769" y="76919"/>
                  </a:lnTo>
                  <a:lnTo>
                    <a:pt x="849323" y="76919"/>
                  </a:lnTo>
                  <a:lnTo>
                    <a:pt x="990877" y="76919"/>
                  </a:lnTo>
                  <a:lnTo>
                    <a:pt x="1132431" y="0"/>
                  </a:lnTo>
                  <a:lnTo>
                    <a:pt x="1273984" y="0"/>
                  </a:lnTo>
                  <a:lnTo>
                    <a:pt x="1415538" y="0"/>
                  </a:lnTo>
                  <a:lnTo>
                    <a:pt x="1557092" y="0"/>
                  </a:lnTo>
                  <a:lnTo>
                    <a:pt x="1698646" y="76919"/>
                  </a:lnTo>
                  <a:lnTo>
                    <a:pt x="1840200" y="153839"/>
                  </a:lnTo>
                  <a:lnTo>
                    <a:pt x="1981754" y="153839"/>
                  </a:lnTo>
                  <a:lnTo>
                    <a:pt x="2123308" y="230759"/>
                  </a:lnTo>
                  <a:lnTo>
                    <a:pt x="2264862" y="307679"/>
                  </a:lnTo>
                  <a:lnTo>
                    <a:pt x="2406416" y="230759"/>
                  </a:lnTo>
                  <a:lnTo>
                    <a:pt x="2547969" y="230759"/>
                  </a:lnTo>
                  <a:lnTo>
                    <a:pt x="2689523" y="230759"/>
                  </a:lnTo>
                  <a:lnTo>
                    <a:pt x="2831077" y="384599"/>
                  </a:lnTo>
                  <a:lnTo>
                    <a:pt x="2972631" y="384599"/>
                  </a:lnTo>
                  <a:lnTo>
                    <a:pt x="3114185" y="230759"/>
                  </a:lnTo>
                  <a:lnTo>
                    <a:pt x="3255739" y="769199"/>
                  </a:lnTo>
                  <a:lnTo>
                    <a:pt x="3397293" y="846118"/>
                  </a:lnTo>
                </a:path>
              </a:pathLst>
            </a:custGeom>
            <a:ln w="27101" cap="flat">
              <a:solidFill>
                <a:srgbClr val="961A49">
                  <a:alpha val="100000"/>
                </a:srgbClr>
              </a:solidFill>
              <a:prstDash val="solid"/>
              <a:round/>
            </a:ln>
          </p:spPr>
          <p:txBody>
            <a:bodyPr/>
            <a:lstStyle/>
            <a:p/>
          </p:txBody>
        </p:sp>
        <p:sp>
          <p:nvSpPr>
            <p:cNvPr id="81" name="pl81"/>
            <p:cNvSpPr/>
            <p:nvPr/>
          </p:nvSpPr>
          <p:spPr>
            <a:xfrm>
              <a:off x="5437664" y="18656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11803"/>
              <a:ext cx="3397293" cy="2153757"/>
            </a:xfrm>
            <a:custGeom>
              <a:avLst/>
              <a:pathLst>
                <a:path w="3397293" h="2153757">
                  <a:moveTo>
                    <a:pt x="0" y="2076837"/>
                  </a:moveTo>
                  <a:lnTo>
                    <a:pt x="141553" y="2153757"/>
                  </a:lnTo>
                  <a:lnTo>
                    <a:pt x="283107" y="1615318"/>
                  </a:lnTo>
                  <a:lnTo>
                    <a:pt x="424661" y="1307638"/>
                  </a:lnTo>
                  <a:lnTo>
                    <a:pt x="566215" y="923038"/>
                  </a:lnTo>
                  <a:lnTo>
                    <a:pt x="707769" y="1538398"/>
                  </a:lnTo>
                  <a:lnTo>
                    <a:pt x="849323" y="1307638"/>
                  </a:lnTo>
                  <a:lnTo>
                    <a:pt x="990877" y="76919"/>
                  </a:lnTo>
                  <a:lnTo>
                    <a:pt x="1132431" y="230759"/>
                  </a:lnTo>
                  <a:lnTo>
                    <a:pt x="1273984" y="230759"/>
                  </a:lnTo>
                  <a:lnTo>
                    <a:pt x="1415538" y="230759"/>
                  </a:lnTo>
                  <a:lnTo>
                    <a:pt x="1557092" y="307679"/>
                  </a:lnTo>
                  <a:lnTo>
                    <a:pt x="1698646" y="615359"/>
                  </a:lnTo>
                  <a:lnTo>
                    <a:pt x="1840200" y="461519"/>
                  </a:lnTo>
                  <a:lnTo>
                    <a:pt x="1981754" y="0"/>
                  </a:lnTo>
                  <a:lnTo>
                    <a:pt x="2123308" y="230759"/>
                  </a:lnTo>
                  <a:lnTo>
                    <a:pt x="2264862" y="1461478"/>
                  </a:lnTo>
                  <a:lnTo>
                    <a:pt x="2406416" y="769199"/>
                  </a:lnTo>
                  <a:lnTo>
                    <a:pt x="2547969" y="153839"/>
                  </a:lnTo>
                  <a:lnTo>
                    <a:pt x="2689523" y="153839"/>
                  </a:lnTo>
                  <a:lnTo>
                    <a:pt x="2831077" y="1307638"/>
                  </a:lnTo>
                  <a:lnTo>
                    <a:pt x="2972631" y="1769157"/>
                  </a:lnTo>
                  <a:lnTo>
                    <a:pt x="3114185" y="1769157"/>
                  </a:lnTo>
                  <a:lnTo>
                    <a:pt x="3255739" y="1230718"/>
                  </a:lnTo>
                  <a:lnTo>
                    <a:pt x="3397293" y="84611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434891"/>
              <a:ext cx="0" cy="2353749"/>
            </a:xfrm>
            <a:custGeom>
              <a:avLst/>
              <a:pathLst>
                <a:path w="0" h="2353749">
                  <a:moveTo>
                    <a:pt x="0" y="23537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434891"/>
              <a:ext cx="0" cy="1815309"/>
            </a:xfrm>
            <a:custGeom>
              <a:avLst/>
              <a:pathLst>
                <a:path w="0" h="1815309">
                  <a:moveTo>
                    <a:pt x="0" y="18153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434891"/>
              <a:ext cx="0" cy="507671"/>
            </a:xfrm>
            <a:custGeom>
              <a:avLst/>
              <a:pathLst>
                <a:path w="0" h="507671">
                  <a:moveTo>
                    <a:pt x="0" y="5076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434891"/>
              <a:ext cx="0" cy="507671"/>
            </a:xfrm>
            <a:custGeom>
              <a:avLst/>
              <a:pathLst>
                <a:path w="0" h="507671">
                  <a:moveTo>
                    <a:pt x="0" y="5076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434891"/>
              <a:ext cx="0" cy="430751"/>
            </a:xfrm>
            <a:custGeom>
              <a:avLst/>
              <a:pathLst>
                <a:path w="0" h="430751">
                  <a:moveTo>
                    <a:pt x="0" y="4307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434891"/>
              <a:ext cx="0" cy="1507630"/>
            </a:xfrm>
            <a:custGeom>
              <a:avLst/>
              <a:pathLst>
                <a:path w="0" h="1507630">
                  <a:moveTo>
                    <a:pt x="0" y="150763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434891"/>
              <a:ext cx="0" cy="1123030"/>
            </a:xfrm>
            <a:custGeom>
              <a:avLst/>
              <a:pathLst>
                <a:path w="0" h="1123030">
                  <a:moveTo>
                    <a:pt x="0" y="112303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11803"/>
              <a:ext cx="3397293" cy="2153757"/>
            </a:xfrm>
            <a:custGeom>
              <a:avLst/>
              <a:pathLst>
                <a:path w="3397293" h="2153757">
                  <a:moveTo>
                    <a:pt x="0" y="2076837"/>
                  </a:moveTo>
                  <a:lnTo>
                    <a:pt x="141553" y="2153757"/>
                  </a:lnTo>
                  <a:lnTo>
                    <a:pt x="283107" y="1615318"/>
                  </a:lnTo>
                  <a:lnTo>
                    <a:pt x="424661" y="1307638"/>
                  </a:lnTo>
                  <a:lnTo>
                    <a:pt x="566215" y="923038"/>
                  </a:lnTo>
                  <a:lnTo>
                    <a:pt x="707769" y="1538398"/>
                  </a:lnTo>
                  <a:lnTo>
                    <a:pt x="849323" y="1307638"/>
                  </a:lnTo>
                  <a:lnTo>
                    <a:pt x="990877" y="76919"/>
                  </a:lnTo>
                  <a:lnTo>
                    <a:pt x="1132431" y="230759"/>
                  </a:lnTo>
                  <a:lnTo>
                    <a:pt x="1273984" y="230759"/>
                  </a:lnTo>
                  <a:lnTo>
                    <a:pt x="1415538" y="230759"/>
                  </a:lnTo>
                  <a:lnTo>
                    <a:pt x="1557092" y="307679"/>
                  </a:lnTo>
                  <a:lnTo>
                    <a:pt x="1698646" y="615359"/>
                  </a:lnTo>
                  <a:lnTo>
                    <a:pt x="1840200" y="461519"/>
                  </a:lnTo>
                  <a:lnTo>
                    <a:pt x="1981754" y="0"/>
                  </a:lnTo>
                  <a:lnTo>
                    <a:pt x="2123308" y="230759"/>
                  </a:lnTo>
                  <a:lnTo>
                    <a:pt x="2264862" y="1461478"/>
                  </a:lnTo>
                  <a:lnTo>
                    <a:pt x="2406416" y="769199"/>
                  </a:lnTo>
                  <a:lnTo>
                    <a:pt x="2547969" y="153839"/>
                  </a:lnTo>
                  <a:lnTo>
                    <a:pt x="2689523" y="153839"/>
                  </a:lnTo>
                  <a:lnTo>
                    <a:pt x="2831077" y="1307638"/>
                  </a:lnTo>
                  <a:lnTo>
                    <a:pt x="2972631" y="1769157"/>
                  </a:lnTo>
                  <a:lnTo>
                    <a:pt x="3114185" y="1769157"/>
                  </a:lnTo>
                  <a:lnTo>
                    <a:pt x="3255739" y="1230718"/>
                  </a:lnTo>
                  <a:lnTo>
                    <a:pt x="3397293" y="846118"/>
                  </a:lnTo>
                </a:path>
              </a:pathLst>
            </a:custGeom>
            <a:ln w="27101" cap="flat">
              <a:solidFill>
                <a:srgbClr val="0058AB">
                  <a:alpha val="100000"/>
                </a:srgbClr>
              </a:solidFill>
              <a:prstDash val="solid"/>
              <a:round/>
            </a:ln>
          </p:spPr>
          <p:txBody>
            <a:bodyPr/>
            <a:lstStyle/>
            <a:p/>
          </p:txBody>
        </p:sp>
        <p:sp>
          <p:nvSpPr>
            <p:cNvPr id="91" name="tx91"/>
            <p:cNvSpPr/>
            <p:nvPr/>
          </p:nvSpPr>
          <p:spPr>
            <a:xfrm>
              <a:off x="5359324" y="136368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2" name="tx92"/>
            <p:cNvSpPr/>
            <p:nvPr/>
          </p:nvSpPr>
          <p:spPr>
            <a:xfrm>
              <a:off x="6067093" y="136368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3" name="tx93"/>
            <p:cNvSpPr/>
            <p:nvPr/>
          </p:nvSpPr>
          <p:spPr>
            <a:xfrm>
              <a:off x="6805008" y="13650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12777" y="13650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3636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15063" y="136500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8786762" y="13636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902429" y="19034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44056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0" name="tx100"/>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5827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8135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296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54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5534" y="480401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17" name="tx117"/>
            <p:cNvSpPr/>
            <p:nvPr/>
          </p:nvSpPr>
          <p:spPr>
            <a:xfrm>
              <a:off x="711006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251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890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4327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1764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0608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045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2845217" cy="149993"/>
            </a:xfrm>
            <a:prstGeom prst="rect">
              <a:avLst/>
            </a:prstGeom>
            <a:solidFill>
              <a:srgbClr val="1CABE2">
                <a:alpha val="80000"/>
              </a:srgbClr>
            </a:solidFill>
          </p:spPr>
          <p:txBody>
            <a:bodyPr/>
            <a:lstStyle/>
            <a:p/>
          </p:txBody>
        </p:sp>
        <p:sp>
          <p:nvSpPr>
            <p:cNvPr id="130" name="rc130"/>
            <p:cNvSpPr/>
            <p:nvPr/>
          </p:nvSpPr>
          <p:spPr>
            <a:xfrm>
              <a:off x="1317178" y="5637654"/>
              <a:ext cx="7321564" cy="149993"/>
            </a:xfrm>
            <a:prstGeom prst="rect">
              <a:avLst/>
            </a:prstGeom>
            <a:solidFill>
              <a:srgbClr val="1CABE2">
                <a:alpha val="80000"/>
              </a:srgbClr>
            </a:solidFill>
          </p:spPr>
          <p:txBody>
            <a:bodyPr/>
            <a:lstStyle/>
            <a:p/>
          </p:txBody>
        </p:sp>
        <p:sp>
          <p:nvSpPr>
            <p:cNvPr id="131" name="rc131"/>
            <p:cNvSpPr/>
            <p:nvPr/>
          </p:nvSpPr>
          <p:spPr>
            <a:xfrm>
              <a:off x="1317178" y="5450161"/>
              <a:ext cx="5857800"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1128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a:off x="645498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Djibouti (82%) was 7 percentage points lower than the global average (89%) and 2 percentage points lower than the average across all MENA countries (84%).
National DTP1 coverage was 9 percentage points lower than in 2019 (91%).
This equates to 4,000 zero-dose children in 2024 compared to 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Djibouti ranked number 4 out of 20 countries for lowest DTP1 coverage (based on tied ranks).
Djibouti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F26A21">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Djibouti ranked number 12 out of 20 countries with 7,000 zero-dose children.
In 2024, Djibouti ranked number 16 out of 20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5402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1101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6799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2497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28195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88251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13950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39648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65346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91045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5" name="pl15"/>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813269"/>
              <a:ext cx="204851" cy="812266"/>
            </a:xfrm>
            <a:prstGeom prst="rect">
              <a:avLst/>
            </a:prstGeom>
            <a:solidFill>
              <a:srgbClr val="80BD41">
                <a:alpha val="100000"/>
              </a:srgbClr>
            </a:solidFill>
          </p:spPr>
          <p:txBody>
            <a:bodyPr/>
            <a:lstStyle/>
            <a:p/>
          </p:txBody>
        </p:sp>
        <p:sp>
          <p:nvSpPr>
            <p:cNvPr id="29" name="rc29"/>
            <p:cNvSpPr/>
            <p:nvPr/>
          </p:nvSpPr>
          <p:spPr>
            <a:xfrm>
              <a:off x="1271992" y="2859755"/>
              <a:ext cx="204851" cy="600357"/>
            </a:xfrm>
            <a:prstGeom prst="rect">
              <a:avLst/>
            </a:prstGeom>
            <a:solidFill>
              <a:srgbClr val="0058AB">
                <a:alpha val="100000"/>
              </a:srgbClr>
            </a:solidFill>
          </p:spPr>
          <p:txBody>
            <a:bodyPr/>
            <a:lstStyle/>
            <a:p/>
          </p:txBody>
        </p:sp>
        <p:sp>
          <p:nvSpPr>
            <p:cNvPr id="30" name="rc30"/>
            <p:cNvSpPr/>
            <p:nvPr/>
          </p:nvSpPr>
          <p:spPr>
            <a:xfrm>
              <a:off x="1271992" y="3460113"/>
              <a:ext cx="204851" cy="353155"/>
            </a:xfrm>
            <a:prstGeom prst="rect">
              <a:avLst/>
            </a:prstGeom>
            <a:solidFill>
              <a:srgbClr val="1CABE2">
                <a:alpha val="100000"/>
              </a:srgbClr>
            </a:solidFill>
          </p:spPr>
          <p:txBody>
            <a:bodyPr/>
            <a:lstStyle/>
            <a:p/>
          </p:txBody>
        </p:sp>
        <p:sp>
          <p:nvSpPr>
            <p:cNvPr id="31" name="rc31"/>
            <p:cNvSpPr/>
            <p:nvPr/>
          </p:nvSpPr>
          <p:spPr>
            <a:xfrm>
              <a:off x="1499604" y="3664443"/>
              <a:ext cx="204851" cy="961092"/>
            </a:xfrm>
            <a:prstGeom prst="rect">
              <a:avLst/>
            </a:prstGeom>
            <a:solidFill>
              <a:srgbClr val="80BD41">
                <a:alpha val="100000"/>
              </a:srgbClr>
            </a:solidFill>
          </p:spPr>
          <p:txBody>
            <a:bodyPr/>
            <a:lstStyle/>
            <a:p/>
          </p:txBody>
        </p:sp>
        <p:sp>
          <p:nvSpPr>
            <p:cNvPr id="32" name="rc32"/>
            <p:cNvSpPr/>
            <p:nvPr/>
          </p:nvSpPr>
          <p:spPr>
            <a:xfrm>
              <a:off x="1499604" y="2812128"/>
              <a:ext cx="204851" cy="634685"/>
            </a:xfrm>
            <a:prstGeom prst="rect">
              <a:avLst/>
            </a:prstGeom>
            <a:solidFill>
              <a:srgbClr val="0058AB">
                <a:alpha val="100000"/>
              </a:srgbClr>
            </a:solidFill>
          </p:spPr>
          <p:txBody>
            <a:bodyPr/>
            <a:lstStyle/>
            <a:p/>
          </p:txBody>
        </p:sp>
        <p:sp>
          <p:nvSpPr>
            <p:cNvPr id="33" name="rc33"/>
            <p:cNvSpPr/>
            <p:nvPr/>
          </p:nvSpPr>
          <p:spPr>
            <a:xfrm>
              <a:off x="1499604" y="3446813"/>
              <a:ext cx="204851" cy="217629"/>
            </a:xfrm>
            <a:prstGeom prst="rect">
              <a:avLst/>
            </a:prstGeom>
            <a:solidFill>
              <a:srgbClr val="1CABE2">
                <a:alpha val="100000"/>
              </a:srgbClr>
            </a:solidFill>
          </p:spPr>
          <p:txBody>
            <a:bodyPr/>
            <a:lstStyle/>
            <a:p/>
          </p:txBody>
        </p:sp>
        <p:sp>
          <p:nvSpPr>
            <p:cNvPr id="34" name="rc34"/>
            <p:cNvSpPr/>
            <p:nvPr/>
          </p:nvSpPr>
          <p:spPr>
            <a:xfrm>
              <a:off x="1727217" y="3474007"/>
              <a:ext cx="204851" cy="1151527"/>
            </a:xfrm>
            <a:prstGeom prst="rect">
              <a:avLst/>
            </a:prstGeom>
            <a:solidFill>
              <a:srgbClr val="80BD41">
                <a:alpha val="100000"/>
              </a:srgbClr>
            </a:solidFill>
          </p:spPr>
          <p:txBody>
            <a:bodyPr/>
            <a:lstStyle/>
            <a:p/>
          </p:txBody>
        </p:sp>
        <p:sp>
          <p:nvSpPr>
            <p:cNvPr id="35" name="rc35"/>
            <p:cNvSpPr/>
            <p:nvPr/>
          </p:nvSpPr>
          <p:spPr>
            <a:xfrm>
              <a:off x="1727217" y="2768290"/>
              <a:ext cx="204851" cy="520037"/>
            </a:xfrm>
            <a:prstGeom prst="rect">
              <a:avLst/>
            </a:prstGeom>
            <a:solidFill>
              <a:srgbClr val="0058AB">
                <a:alpha val="100000"/>
              </a:srgbClr>
            </a:solidFill>
          </p:spPr>
          <p:txBody>
            <a:bodyPr/>
            <a:lstStyle/>
            <a:p/>
          </p:txBody>
        </p:sp>
        <p:sp>
          <p:nvSpPr>
            <p:cNvPr id="36" name="rc36"/>
            <p:cNvSpPr/>
            <p:nvPr/>
          </p:nvSpPr>
          <p:spPr>
            <a:xfrm>
              <a:off x="1727217" y="3288327"/>
              <a:ext cx="204851" cy="185679"/>
            </a:xfrm>
            <a:prstGeom prst="rect">
              <a:avLst/>
            </a:prstGeom>
            <a:solidFill>
              <a:srgbClr val="1CABE2">
                <a:alpha val="100000"/>
              </a:srgbClr>
            </a:solidFill>
          </p:spPr>
          <p:txBody>
            <a:bodyPr/>
            <a:lstStyle/>
            <a:p/>
          </p:txBody>
        </p:sp>
        <p:sp>
          <p:nvSpPr>
            <p:cNvPr id="37" name="rc37"/>
            <p:cNvSpPr/>
            <p:nvPr/>
          </p:nvSpPr>
          <p:spPr>
            <a:xfrm>
              <a:off x="1954829" y="3345911"/>
              <a:ext cx="204851" cy="1279623"/>
            </a:xfrm>
            <a:prstGeom prst="rect">
              <a:avLst/>
            </a:prstGeom>
            <a:solidFill>
              <a:srgbClr val="80BD41">
                <a:alpha val="100000"/>
              </a:srgbClr>
            </a:solidFill>
          </p:spPr>
          <p:txBody>
            <a:bodyPr/>
            <a:lstStyle/>
            <a:p/>
          </p:txBody>
        </p:sp>
        <p:sp>
          <p:nvSpPr>
            <p:cNvPr id="38" name="rc38"/>
            <p:cNvSpPr/>
            <p:nvPr/>
          </p:nvSpPr>
          <p:spPr>
            <a:xfrm>
              <a:off x="1954829" y="2743696"/>
              <a:ext cx="204851" cy="451605"/>
            </a:xfrm>
            <a:prstGeom prst="rect">
              <a:avLst/>
            </a:prstGeom>
            <a:solidFill>
              <a:srgbClr val="0058AB">
                <a:alpha val="100000"/>
              </a:srgbClr>
            </a:solidFill>
          </p:spPr>
          <p:txBody>
            <a:bodyPr/>
            <a:lstStyle/>
            <a:p/>
          </p:txBody>
        </p:sp>
        <p:sp>
          <p:nvSpPr>
            <p:cNvPr id="39" name="rc39"/>
            <p:cNvSpPr/>
            <p:nvPr/>
          </p:nvSpPr>
          <p:spPr>
            <a:xfrm>
              <a:off x="1954829" y="3195302"/>
              <a:ext cx="204851" cy="150609"/>
            </a:xfrm>
            <a:prstGeom prst="rect">
              <a:avLst/>
            </a:prstGeom>
            <a:solidFill>
              <a:srgbClr val="1CABE2">
                <a:alpha val="100000"/>
              </a:srgbClr>
            </a:solidFill>
          </p:spPr>
          <p:txBody>
            <a:bodyPr/>
            <a:lstStyle/>
            <a:p/>
          </p:txBody>
        </p:sp>
        <p:sp>
          <p:nvSpPr>
            <p:cNvPr id="40" name="rc40"/>
            <p:cNvSpPr/>
            <p:nvPr/>
          </p:nvSpPr>
          <p:spPr>
            <a:xfrm>
              <a:off x="2182442" y="3442281"/>
              <a:ext cx="204851" cy="1183254"/>
            </a:xfrm>
            <a:prstGeom prst="rect">
              <a:avLst/>
            </a:prstGeom>
            <a:solidFill>
              <a:srgbClr val="80BD41">
                <a:alpha val="100000"/>
              </a:srgbClr>
            </a:solidFill>
          </p:spPr>
          <p:txBody>
            <a:bodyPr/>
            <a:lstStyle/>
            <a:p/>
          </p:txBody>
        </p:sp>
        <p:sp>
          <p:nvSpPr>
            <p:cNvPr id="41" name="rc41"/>
            <p:cNvSpPr/>
            <p:nvPr/>
          </p:nvSpPr>
          <p:spPr>
            <a:xfrm>
              <a:off x="2182442" y="2776686"/>
              <a:ext cx="204851" cy="351298"/>
            </a:xfrm>
            <a:prstGeom prst="rect">
              <a:avLst/>
            </a:prstGeom>
            <a:solidFill>
              <a:srgbClr val="0058AB">
                <a:alpha val="100000"/>
              </a:srgbClr>
            </a:solidFill>
          </p:spPr>
          <p:txBody>
            <a:bodyPr/>
            <a:lstStyle/>
            <a:p/>
          </p:txBody>
        </p:sp>
        <p:sp>
          <p:nvSpPr>
            <p:cNvPr id="42" name="rc42"/>
            <p:cNvSpPr/>
            <p:nvPr/>
          </p:nvSpPr>
          <p:spPr>
            <a:xfrm>
              <a:off x="2182442" y="3127984"/>
              <a:ext cx="204851" cy="314296"/>
            </a:xfrm>
            <a:prstGeom prst="rect">
              <a:avLst/>
            </a:prstGeom>
            <a:solidFill>
              <a:srgbClr val="1CABE2">
                <a:alpha val="100000"/>
              </a:srgbClr>
            </a:solidFill>
          </p:spPr>
          <p:txBody>
            <a:bodyPr/>
            <a:lstStyle/>
            <a:p/>
          </p:txBody>
        </p:sp>
        <p:sp>
          <p:nvSpPr>
            <p:cNvPr id="43" name="rc43"/>
            <p:cNvSpPr/>
            <p:nvPr/>
          </p:nvSpPr>
          <p:spPr>
            <a:xfrm>
              <a:off x="2410055" y="3333949"/>
              <a:ext cx="204851" cy="1291586"/>
            </a:xfrm>
            <a:prstGeom prst="rect">
              <a:avLst/>
            </a:prstGeom>
            <a:solidFill>
              <a:srgbClr val="80BD41">
                <a:alpha val="100000"/>
              </a:srgbClr>
            </a:solidFill>
          </p:spPr>
          <p:txBody>
            <a:bodyPr/>
            <a:lstStyle/>
            <a:p/>
          </p:txBody>
        </p:sp>
        <p:sp>
          <p:nvSpPr>
            <p:cNvPr id="44" name="rc44"/>
            <p:cNvSpPr/>
            <p:nvPr/>
          </p:nvSpPr>
          <p:spPr>
            <a:xfrm>
              <a:off x="2410055" y="2806407"/>
              <a:ext cx="204851" cy="491134"/>
            </a:xfrm>
            <a:prstGeom prst="rect">
              <a:avLst/>
            </a:prstGeom>
            <a:solidFill>
              <a:srgbClr val="0058AB">
                <a:alpha val="100000"/>
              </a:srgbClr>
            </a:solidFill>
          </p:spPr>
          <p:txBody>
            <a:bodyPr/>
            <a:lstStyle/>
            <a:p/>
          </p:txBody>
        </p:sp>
        <p:sp>
          <p:nvSpPr>
            <p:cNvPr id="45" name="rc45"/>
            <p:cNvSpPr/>
            <p:nvPr/>
          </p:nvSpPr>
          <p:spPr>
            <a:xfrm>
              <a:off x="2410055" y="3297541"/>
              <a:ext cx="204851" cy="36407"/>
            </a:xfrm>
            <a:prstGeom prst="rect">
              <a:avLst/>
            </a:prstGeom>
            <a:solidFill>
              <a:srgbClr val="1CABE2">
                <a:alpha val="100000"/>
              </a:srgbClr>
            </a:solidFill>
          </p:spPr>
          <p:txBody>
            <a:bodyPr/>
            <a:lstStyle/>
            <a:p/>
          </p:txBody>
        </p:sp>
        <p:sp>
          <p:nvSpPr>
            <p:cNvPr id="46" name="rc46"/>
            <p:cNvSpPr/>
            <p:nvPr/>
          </p:nvSpPr>
          <p:spPr>
            <a:xfrm>
              <a:off x="2637667" y="3340190"/>
              <a:ext cx="204851" cy="1285345"/>
            </a:xfrm>
            <a:prstGeom prst="rect">
              <a:avLst/>
            </a:prstGeom>
            <a:solidFill>
              <a:srgbClr val="80BD41">
                <a:alpha val="100000"/>
              </a:srgbClr>
            </a:solidFill>
          </p:spPr>
          <p:txBody>
            <a:bodyPr/>
            <a:lstStyle/>
            <a:p/>
          </p:txBody>
        </p:sp>
        <p:sp>
          <p:nvSpPr>
            <p:cNvPr id="47" name="rc47"/>
            <p:cNvSpPr/>
            <p:nvPr/>
          </p:nvSpPr>
          <p:spPr>
            <a:xfrm>
              <a:off x="2637667" y="2840362"/>
              <a:ext cx="204851" cy="428423"/>
            </a:xfrm>
            <a:prstGeom prst="rect">
              <a:avLst/>
            </a:prstGeom>
            <a:solidFill>
              <a:srgbClr val="0058AB">
                <a:alpha val="100000"/>
              </a:srgbClr>
            </a:solidFill>
          </p:spPr>
          <p:txBody>
            <a:bodyPr/>
            <a:lstStyle/>
            <a:p/>
          </p:txBody>
        </p:sp>
        <p:sp>
          <p:nvSpPr>
            <p:cNvPr id="48" name="rc48"/>
            <p:cNvSpPr/>
            <p:nvPr/>
          </p:nvSpPr>
          <p:spPr>
            <a:xfrm>
              <a:off x="2637667" y="3268786"/>
              <a:ext cx="204851" cy="71403"/>
            </a:xfrm>
            <a:prstGeom prst="rect">
              <a:avLst/>
            </a:prstGeom>
            <a:solidFill>
              <a:srgbClr val="1CABE2">
                <a:alpha val="100000"/>
              </a:srgbClr>
            </a:solidFill>
          </p:spPr>
          <p:txBody>
            <a:bodyPr/>
            <a:lstStyle/>
            <a:p/>
          </p:txBody>
        </p:sp>
        <p:sp>
          <p:nvSpPr>
            <p:cNvPr id="49" name="rc49"/>
            <p:cNvSpPr/>
            <p:nvPr/>
          </p:nvSpPr>
          <p:spPr>
            <a:xfrm>
              <a:off x="2865280" y="3068246"/>
              <a:ext cx="204851" cy="1557289"/>
            </a:xfrm>
            <a:prstGeom prst="rect">
              <a:avLst/>
            </a:prstGeom>
            <a:solidFill>
              <a:srgbClr val="80BD41">
                <a:alpha val="100000"/>
              </a:srgbClr>
            </a:solidFill>
          </p:spPr>
          <p:txBody>
            <a:bodyPr/>
            <a:lstStyle/>
            <a:p/>
          </p:txBody>
        </p:sp>
        <p:sp>
          <p:nvSpPr>
            <p:cNvPr id="50" name="rc50"/>
            <p:cNvSpPr/>
            <p:nvPr/>
          </p:nvSpPr>
          <p:spPr>
            <a:xfrm>
              <a:off x="2865280" y="2855892"/>
              <a:ext cx="204851" cy="141544"/>
            </a:xfrm>
            <a:prstGeom prst="rect">
              <a:avLst/>
            </a:prstGeom>
            <a:solidFill>
              <a:srgbClr val="0058AB">
                <a:alpha val="100000"/>
              </a:srgbClr>
            </a:solidFill>
          </p:spPr>
          <p:txBody>
            <a:bodyPr/>
            <a:lstStyle/>
            <a:p/>
          </p:txBody>
        </p:sp>
        <p:sp>
          <p:nvSpPr>
            <p:cNvPr id="51" name="rc51"/>
            <p:cNvSpPr/>
            <p:nvPr/>
          </p:nvSpPr>
          <p:spPr>
            <a:xfrm>
              <a:off x="2865280" y="2997436"/>
              <a:ext cx="204851" cy="70809"/>
            </a:xfrm>
            <a:prstGeom prst="rect">
              <a:avLst/>
            </a:prstGeom>
            <a:solidFill>
              <a:srgbClr val="1CABE2">
                <a:alpha val="100000"/>
              </a:srgbClr>
            </a:solidFill>
          </p:spPr>
          <p:txBody>
            <a:bodyPr/>
            <a:lstStyle/>
            <a:p/>
          </p:txBody>
        </p:sp>
        <p:sp>
          <p:nvSpPr>
            <p:cNvPr id="52" name="rc52"/>
            <p:cNvSpPr/>
            <p:nvPr/>
          </p:nvSpPr>
          <p:spPr>
            <a:xfrm>
              <a:off x="3092892" y="3068840"/>
              <a:ext cx="204851" cy="1556694"/>
            </a:xfrm>
            <a:prstGeom prst="rect">
              <a:avLst/>
            </a:prstGeom>
            <a:solidFill>
              <a:srgbClr val="80BD41">
                <a:alpha val="100000"/>
              </a:srgbClr>
            </a:solidFill>
          </p:spPr>
          <p:txBody>
            <a:bodyPr/>
            <a:lstStyle/>
            <a:p/>
          </p:txBody>
        </p:sp>
        <p:sp>
          <p:nvSpPr>
            <p:cNvPr id="53" name="rc53"/>
            <p:cNvSpPr/>
            <p:nvPr/>
          </p:nvSpPr>
          <p:spPr>
            <a:xfrm>
              <a:off x="3092892" y="2876473"/>
              <a:ext cx="204851" cy="174906"/>
            </a:xfrm>
            <a:prstGeom prst="rect">
              <a:avLst/>
            </a:prstGeom>
            <a:solidFill>
              <a:srgbClr val="0058AB">
                <a:alpha val="100000"/>
              </a:srgbClr>
            </a:solidFill>
          </p:spPr>
          <p:txBody>
            <a:bodyPr/>
            <a:lstStyle/>
            <a:p/>
          </p:txBody>
        </p:sp>
        <p:sp>
          <p:nvSpPr>
            <p:cNvPr id="54" name="rc54"/>
            <p:cNvSpPr/>
            <p:nvPr/>
          </p:nvSpPr>
          <p:spPr>
            <a:xfrm>
              <a:off x="3092892" y="3051379"/>
              <a:ext cx="204851" cy="17460"/>
            </a:xfrm>
            <a:prstGeom prst="rect">
              <a:avLst/>
            </a:prstGeom>
            <a:solidFill>
              <a:srgbClr val="1CABE2">
                <a:alpha val="100000"/>
              </a:srgbClr>
            </a:solidFill>
          </p:spPr>
          <p:txBody>
            <a:bodyPr/>
            <a:lstStyle/>
            <a:p/>
          </p:txBody>
        </p:sp>
        <p:sp>
          <p:nvSpPr>
            <p:cNvPr id="55" name="rc55"/>
            <p:cNvSpPr/>
            <p:nvPr/>
          </p:nvSpPr>
          <p:spPr>
            <a:xfrm>
              <a:off x="3320505" y="3072109"/>
              <a:ext cx="204851" cy="1553425"/>
            </a:xfrm>
            <a:prstGeom prst="rect">
              <a:avLst/>
            </a:prstGeom>
            <a:solidFill>
              <a:srgbClr val="80BD41">
                <a:alpha val="100000"/>
              </a:srgbClr>
            </a:solidFill>
          </p:spPr>
          <p:txBody>
            <a:bodyPr/>
            <a:lstStyle/>
            <a:p/>
          </p:txBody>
        </p:sp>
        <p:sp>
          <p:nvSpPr>
            <p:cNvPr id="56" name="rc56"/>
            <p:cNvSpPr/>
            <p:nvPr/>
          </p:nvSpPr>
          <p:spPr>
            <a:xfrm>
              <a:off x="3320505" y="2880114"/>
              <a:ext cx="204851" cy="174534"/>
            </a:xfrm>
            <a:prstGeom prst="rect">
              <a:avLst/>
            </a:prstGeom>
            <a:solidFill>
              <a:srgbClr val="0058AB">
                <a:alpha val="100000"/>
              </a:srgbClr>
            </a:solidFill>
          </p:spPr>
          <p:txBody>
            <a:bodyPr/>
            <a:lstStyle/>
            <a:p/>
          </p:txBody>
        </p:sp>
        <p:sp>
          <p:nvSpPr>
            <p:cNvPr id="57" name="rc57"/>
            <p:cNvSpPr/>
            <p:nvPr/>
          </p:nvSpPr>
          <p:spPr>
            <a:xfrm>
              <a:off x="3320505" y="3054649"/>
              <a:ext cx="204851" cy="17460"/>
            </a:xfrm>
            <a:prstGeom prst="rect">
              <a:avLst/>
            </a:prstGeom>
            <a:solidFill>
              <a:srgbClr val="1CABE2">
                <a:alpha val="100000"/>
              </a:srgbClr>
            </a:solidFill>
          </p:spPr>
          <p:txBody>
            <a:bodyPr/>
            <a:lstStyle/>
            <a:p/>
          </p:txBody>
        </p:sp>
        <p:sp>
          <p:nvSpPr>
            <p:cNvPr id="58" name="rc58"/>
            <p:cNvSpPr/>
            <p:nvPr/>
          </p:nvSpPr>
          <p:spPr>
            <a:xfrm>
              <a:off x="3548117" y="3092468"/>
              <a:ext cx="204851" cy="1533066"/>
            </a:xfrm>
            <a:prstGeom prst="rect">
              <a:avLst/>
            </a:prstGeom>
            <a:solidFill>
              <a:srgbClr val="80BD41">
                <a:alpha val="100000"/>
              </a:srgbClr>
            </a:solidFill>
          </p:spPr>
          <p:txBody>
            <a:bodyPr/>
            <a:lstStyle/>
            <a:p/>
          </p:txBody>
        </p:sp>
        <p:sp>
          <p:nvSpPr>
            <p:cNvPr id="59" name="rc59"/>
            <p:cNvSpPr/>
            <p:nvPr/>
          </p:nvSpPr>
          <p:spPr>
            <a:xfrm>
              <a:off x="3548117" y="2883383"/>
              <a:ext cx="204851" cy="174237"/>
            </a:xfrm>
            <a:prstGeom prst="rect">
              <a:avLst/>
            </a:prstGeom>
            <a:solidFill>
              <a:srgbClr val="0058AB">
                <a:alpha val="100000"/>
              </a:srgbClr>
            </a:solidFill>
          </p:spPr>
          <p:txBody>
            <a:bodyPr/>
            <a:lstStyle/>
            <a:p/>
          </p:txBody>
        </p:sp>
        <p:sp>
          <p:nvSpPr>
            <p:cNvPr id="60" name="rc60"/>
            <p:cNvSpPr/>
            <p:nvPr/>
          </p:nvSpPr>
          <p:spPr>
            <a:xfrm>
              <a:off x="3548117" y="3057621"/>
              <a:ext cx="204851" cy="34847"/>
            </a:xfrm>
            <a:prstGeom prst="rect">
              <a:avLst/>
            </a:prstGeom>
            <a:solidFill>
              <a:srgbClr val="1CABE2">
                <a:alpha val="100000"/>
              </a:srgbClr>
            </a:solidFill>
          </p:spPr>
          <p:txBody>
            <a:bodyPr/>
            <a:lstStyle/>
            <a:p/>
          </p:txBody>
        </p:sp>
        <p:sp>
          <p:nvSpPr>
            <p:cNvPr id="61" name="rc61"/>
            <p:cNvSpPr/>
            <p:nvPr/>
          </p:nvSpPr>
          <p:spPr>
            <a:xfrm>
              <a:off x="3775730" y="3115873"/>
              <a:ext cx="204851" cy="1509661"/>
            </a:xfrm>
            <a:prstGeom prst="rect">
              <a:avLst/>
            </a:prstGeom>
            <a:solidFill>
              <a:srgbClr val="80BD41">
                <a:alpha val="100000"/>
              </a:srgbClr>
            </a:solidFill>
          </p:spPr>
          <p:txBody>
            <a:bodyPr/>
            <a:lstStyle/>
            <a:p/>
          </p:txBody>
        </p:sp>
        <p:sp>
          <p:nvSpPr>
            <p:cNvPr id="62" name="rc62"/>
            <p:cNvSpPr/>
            <p:nvPr/>
          </p:nvSpPr>
          <p:spPr>
            <a:xfrm>
              <a:off x="3775730" y="2890293"/>
              <a:ext cx="204851" cy="190881"/>
            </a:xfrm>
            <a:prstGeom prst="rect">
              <a:avLst/>
            </a:prstGeom>
            <a:solidFill>
              <a:srgbClr val="0058AB">
                <a:alpha val="100000"/>
              </a:srgbClr>
            </a:solidFill>
          </p:spPr>
          <p:txBody>
            <a:bodyPr/>
            <a:lstStyle/>
            <a:p/>
          </p:txBody>
        </p:sp>
        <p:sp>
          <p:nvSpPr>
            <p:cNvPr id="63" name="rc63"/>
            <p:cNvSpPr/>
            <p:nvPr/>
          </p:nvSpPr>
          <p:spPr>
            <a:xfrm>
              <a:off x="3775730" y="3081174"/>
              <a:ext cx="204851" cy="34698"/>
            </a:xfrm>
            <a:prstGeom prst="rect">
              <a:avLst/>
            </a:prstGeom>
            <a:solidFill>
              <a:srgbClr val="1CABE2">
                <a:alpha val="100000"/>
              </a:srgbClr>
            </a:solidFill>
          </p:spPr>
          <p:txBody>
            <a:bodyPr/>
            <a:lstStyle/>
            <a:p/>
          </p:txBody>
        </p:sp>
        <p:sp>
          <p:nvSpPr>
            <p:cNvPr id="64" name="rc64"/>
            <p:cNvSpPr/>
            <p:nvPr/>
          </p:nvSpPr>
          <p:spPr>
            <a:xfrm>
              <a:off x="4003342" y="3225097"/>
              <a:ext cx="204851" cy="1400438"/>
            </a:xfrm>
            <a:prstGeom prst="rect">
              <a:avLst/>
            </a:prstGeom>
            <a:solidFill>
              <a:srgbClr val="80BD41">
                <a:alpha val="100000"/>
              </a:srgbClr>
            </a:solidFill>
          </p:spPr>
          <p:txBody>
            <a:bodyPr/>
            <a:lstStyle/>
            <a:p/>
          </p:txBody>
        </p:sp>
        <p:sp>
          <p:nvSpPr>
            <p:cNvPr id="65" name="rc65"/>
            <p:cNvSpPr/>
            <p:nvPr/>
          </p:nvSpPr>
          <p:spPr>
            <a:xfrm>
              <a:off x="4003342" y="2896609"/>
              <a:ext cx="204851" cy="259312"/>
            </a:xfrm>
            <a:prstGeom prst="rect">
              <a:avLst/>
            </a:prstGeom>
            <a:solidFill>
              <a:srgbClr val="0058AB">
                <a:alpha val="100000"/>
              </a:srgbClr>
            </a:solidFill>
          </p:spPr>
          <p:txBody>
            <a:bodyPr/>
            <a:lstStyle/>
            <a:p/>
          </p:txBody>
        </p:sp>
        <p:sp>
          <p:nvSpPr>
            <p:cNvPr id="66" name="rc66"/>
            <p:cNvSpPr/>
            <p:nvPr/>
          </p:nvSpPr>
          <p:spPr>
            <a:xfrm>
              <a:off x="4003342" y="3155922"/>
              <a:ext cx="204851" cy="69174"/>
            </a:xfrm>
            <a:prstGeom prst="rect">
              <a:avLst/>
            </a:prstGeom>
            <a:solidFill>
              <a:srgbClr val="1CABE2">
                <a:alpha val="100000"/>
              </a:srgbClr>
            </a:solidFill>
          </p:spPr>
          <p:txBody>
            <a:bodyPr/>
            <a:lstStyle/>
            <a:p/>
          </p:txBody>
        </p:sp>
        <p:sp>
          <p:nvSpPr>
            <p:cNvPr id="67" name="rc67"/>
            <p:cNvSpPr/>
            <p:nvPr/>
          </p:nvSpPr>
          <p:spPr>
            <a:xfrm>
              <a:off x="4230955" y="3207116"/>
              <a:ext cx="204851" cy="1418419"/>
            </a:xfrm>
            <a:prstGeom prst="rect">
              <a:avLst/>
            </a:prstGeom>
            <a:solidFill>
              <a:srgbClr val="80BD41">
                <a:alpha val="100000"/>
              </a:srgbClr>
            </a:solidFill>
          </p:spPr>
          <p:txBody>
            <a:bodyPr/>
            <a:lstStyle/>
            <a:p/>
          </p:txBody>
        </p:sp>
        <p:sp>
          <p:nvSpPr>
            <p:cNvPr id="68" name="rc68"/>
            <p:cNvSpPr/>
            <p:nvPr/>
          </p:nvSpPr>
          <p:spPr>
            <a:xfrm>
              <a:off x="4230955" y="2895792"/>
              <a:ext cx="204851" cy="224836"/>
            </a:xfrm>
            <a:prstGeom prst="rect">
              <a:avLst/>
            </a:prstGeom>
            <a:solidFill>
              <a:srgbClr val="0058AB">
                <a:alpha val="100000"/>
              </a:srgbClr>
            </a:solidFill>
          </p:spPr>
          <p:txBody>
            <a:bodyPr/>
            <a:lstStyle/>
            <a:p/>
          </p:txBody>
        </p:sp>
        <p:sp>
          <p:nvSpPr>
            <p:cNvPr id="69" name="rc69"/>
            <p:cNvSpPr/>
            <p:nvPr/>
          </p:nvSpPr>
          <p:spPr>
            <a:xfrm>
              <a:off x="4230955" y="3120628"/>
              <a:ext cx="204851" cy="86487"/>
            </a:xfrm>
            <a:prstGeom prst="rect">
              <a:avLst/>
            </a:prstGeom>
            <a:solidFill>
              <a:srgbClr val="1CABE2">
                <a:alpha val="100000"/>
              </a:srgbClr>
            </a:solidFill>
          </p:spPr>
          <p:txBody>
            <a:bodyPr/>
            <a:lstStyle/>
            <a:p/>
          </p:txBody>
        </p:sp>
        <p:sp>
          <p:nvSpPr>
            <p:cNvPr id="70" name="rc70"/>
            <p:cNvSpPr/>
            <p:nvPr/>
          </p:nvSpPr>
          <p:spPr>
            <a:xfrm>
              <a:off x="4458568" y="3278445"/>
              <a:ext cx="204851" cy="1347089"/>
            </a:xfrm>
            <a:prstGeom prst="rect">
              <a:avLst/>
            </a:prstGeom>
            <a:solidFill>
              <a:srgbClr val="80BD41">
                <a:alpha val="100000"/>
              </a:srgbClr>
            </a:solidFill>
          </p:spPr>
          <p:txBody>
            <a:bodyPr/>
            <a:lstStyle/>
            <a:p/>
          </p:txBody>
        </p:sp>
        <p:sp>
          <p:nvSpPr>
            <p:cNvPr id="71" name="rc71"/>
            <p:cNvSpPr/>
            <p:nvPr/>
          </p:nvSpPr>
          <p:spPr>
            <a:xfrm>
              <a:off x="4458568" y="2898466"/>
              <a:ext cx="204851" cy="120888"/>
            </a:xfrm>
            <a:prstGeom prst="rect">
              <a:avLst/>
            </a:prstGeom>
            <a:solidFill>
              <a:srgbClr val="0058AB">
                <a:alpha val="100000"/>
              </a:srgbClr>
            </a:solidFill>
          </p:spPr>
          <p:txBody>
            <a:bodyPr/>
            <a:lstStyle/>
            <a:p/>
          </p:txBody>
        </p:sp>
        <p:sp>
          <p:nvSpPr>
            <p:cNvPr id="72" name="rc72"/>
            <p:cNvSpPr/>
            <p:nvPr/>
          </p:nvSpPr>
          <p:spPr>
            <a:xfrm>
              <a:off x="4458568" y="3019355"/>
              <a:ext cx="204851" cy="259090"/>
            </a:xfrm>
            <a:prstGeom prst="rect">
              <a:avLst/>
            </a:prstGeom>
            <a:solidFill>
              <a:srgbClr val="1CABE2">
                <a:alpha val="100000"/>
              </a:srgbClr>
            </a:solidFill>
          </p:spPr>
          <p:txBody>
            <a:bodyPr/>
            <a:lstStyle/>
            <a:p/>
          </p:txBody>
        </p:sp>
        <p:sp>
          <p:nvSpPr>
            <p:cNvPr id="73" name="rc73"/>
            <p:cNvSpPr/>
            <p:nvPr/>
          </p:nvSpPr>
          <p:spPr>
            <a:xfrm>
              <a:off x="4686180" y="3180441"/>
              <a:ext cx="204851" cy="1445093"/>
            </a:xfrm>
            <a:prstGeom prst="rect">
              <a:avLst/>
            </a:prstGeom>
            <a:solidFill>
              <a:srgbClr val="80BD41">
                <a:alpha val="100000"/>
              </a:srgbClr>
            </a:solidFill>
          </p:spPr>
          <p:txBody>
            <a:bodyPr/>
            <a:lstStyle/>
            <a:p/>
          </p:txBody>
        </p:sp>
        <p:sp>
          <p:nvSpPr>
            <p:cNvPr id="74" name="rc74"/>
            <p:cNvSpPr/>
            <p:nvPr/>
          </p:nvSpPr>
          <p:spPr>
            <a:xfrm>
              <a:off x="4686180" y="2905228"/>
              <a:ext cx="204851" cy="172008"/>
            </a:xfrm>
            <a:prstGeom prst="rect">
              <a:avLst/>
            </a:prstGeom>
            <a:solidFill>
              <a:srgbClr val="0058AB">
                <a:alpha val="100000"/>
              </a:srgbClr>
            </a:solidFill>
          </p:spPr>
          <p:txBody>
            <a:bodyPr/>
            <a:lstStyle/>
            <a:p/>
          </p:txBody>
        </p:sp>
        <p:sp>
          <p:nvSpPr>
            <p:cNvPr id="75" name="rc75"/>
            <p:cNvSpPr/>
            <p:nvPr/>
          </p:nvSpPr>
          <p:spPr>
            <a:xfrm>
              <a:off x="4686180" y="3077236"/>
              <a:ext cx="204851" cy="103205"/>
            </a:xfrm>
            <a:prstGeom prst="rect">
              <a:avLst/>
            </a:prstGeom>
            <a:solidFill>
              <a:srgbClr val="1CABE2">
                <a:alpha val="100000"/>
              </a:srgbClr>
            </a:solidFill>
          </p:spPr>
          <p:txBody>
            <a:bodyPr/>
            <a:lstStyle/>
            <a:p/>
          </p:txBody>
        </p:sp>
        <p:sp>
          <p:nvSpPr>
            <p:cNvPr id="76" name="rc76"/>
            <p:cNvSpPr/>
            <p:nvPr/>
          </p:nvSpPr>
          <p:spPr>
            <a:xfrm>
              <a:off x="4913793" y="3460410"/>
              <a:ext cx="204851" cy="1165124"/>
            </a:xfrm>
            <a:prstGeom prst="rect">
              <a:avLst/>
            </a:prstGeom>
            <a:solidFill>
              <a:srgbClr val="80BD41">
                <a:alpha val="100000"/>
              </a:srgbClr>
            </a:solidFill>
          </p:spPr>
          <p:txBody>
            <a:bodyPr/>
            <a:lstStyle/>
            <a:p/>
          </p:txBody>
        </p:sp>
        <p:sp>
          <p:nvSpPr>
            <p:cNvPr id="77" name="rc77"/>
            <p:cNvSpPr/>
            <p:nvPr/>
          </p:nvSpPr>
          <p:spPr>
            <a:xfrm>
              <a:off x="4913793" y="2912064"/>
              <a:ext cx="204851" cy="445512"/>
            </a:xfrm>
            <a:prstGeom prst="rect">
              <a:avLst/>
            </a:prstGeom>
            <a:solidFill>
              <a:srgbClr val="0058AB">
                <a:alpha val="100000"/>
              </a:srgbClr>
            </a:solidFill>
          </p:spPr>
          <p:txBody>
            <a:bodyPr/>
            <a:lstStyle/>
            <a:p/>
          </p:txBody>
        </p:sp>
        <p:sp>
          <p:nvSpPr>
            <p:cNvPr id="78" name="rc78"/>
            <p:cNvSpPr/>
            <p:nvPr/>
          </p:nvSpPr>
          <p:spPr>
            <a:xfrm>
              <a:off x="4913793" y="3357577"/>
              <a:ext cx="204851" cy="102833"/>
            </a:xfrm>
            <a:prstGeom prst="rect">
              <a:avLst/>
            </a:prstGeom>
            <a:solidFill>
              <a:srgbClr val="1CABE2">
                <a:alpha val="100000"/>
              </a:srgbClr>
            </a:solidFill>
          </p:spPr>
          <p:txBody>
            <a:bodyPr/>
            <a:lstStyle/>
            <a:p/>
          </p:txBody>
        </p:sp>
        <p:sp>
          <p:nvSpPr>
            <p:cNvPr id="79" name="rc79"/>
            <p:cNvSpPr/>
            <p:nvPr/>
          </p:nvSpPr>
          <p:spPr>
            <a:xfrm>
              <a:off x="5141405" y="3321243"/>
              <a:ext cx="204851" cy="1304292"/>
            </a:xfrm>
            <a:prstGeom prst="rect">
              <a:avLst/>
            </a:prstGeom>
            <a:solidFill>
              <a:srgbClr val="80BD41">
                <a:alpha val="100000"/>
              </a:srgbClr>
            </a:solidFill>
          </p:spPr>
          <p:txBody>
            <a:bodyPr/>
            <a:lstStyle/>
            <a:p/>
          </p:txBody>
        </p:sp>
        <p:sp>
          <p:nvSpPr>
            <p:cNvPr id="80" name="rc80"/>
            <p:cNvSpPr/>
            <p:nvPr/>
          </p:nvSpPr>
          <p:spPr>
            <a:xfrm>
              <a:off x="5141405" y="2909314"/>
              <a:ext cx="204851" cy="291782"/>
            </a:xfrm>
            <a:prstGeom prst="rect">
              <a:avLst/>
            </a:prstGeom>
            <a:solidFill>
              <a:srgbClr val="0058AB">
                <a:alpha val="100000"/>
              </a:srgbClr>
            </a:solidFill>
          </p:spPr>
          <p:txBody>
            <a:bodyPr/>
            <a:lstStyle/>
            <a:p/>
          </p:txBody>
        </p:sp>
        <p:sp>
          <p:nvSpPr>
            <p:cNvPr id="81" name="rc81"/>
            <p:cNvSpPr/>
            <p:nvPr/>
          </p:nvSpPr>
          <p:spPr>
            <a:xfrm>
              <a:off x="5141405" y="3201097"/>
              <a:ext cx="204851" cy="120145"/>
            </a:xfrm>
            <a:prstGeom prst="rect">
              <a:avLst/>
            </a:prstGeom>
            <a:solidFill>
              <a:srgbClr val="1CABE2">
                <a:alpha val="100000"/>
              </a:srgbClr>
            </a:solidFill>
          </p:spPr>
          <p:txBody>
            <a:bodyPr/>
            <a:lstStyle/>
            <a:p/>
          </p:txBody>
        </p:sp>
        <p:sp>
          <p:nvSpPr>
            <p:cNvPr id="82" name="rc82"/>
            <p:cNvSpPr/>
            <p:nvPr/>
          </p:nvSpPr>
          <p:spPr>
            <a:xfrm>
              <a:off x="5369018" y="3184677"/>
              <a:ext cx="204851" cy="1440858"/>
            </a:xfrm>
            <a:prstGeom prst="rect">
              <a:avLst/>
            </a:prstGeom>
            <a:solidFill>
              <a:srgbClr val="80BD41">
                <a:alpha val="100000"/>
              </a:srgbClr>
            </a:solidFill>
          </p:spPr>
          <p:txBody>
            <a:bodyPr/>
            <a:lstStyle/>
            <a:p/>
          </p:txBody>
        </p:sp>
        <p:sp>
          <p:nvSpPr>
            <p:cNvPr id="83" name="rc83"/>
            <p:cNvSpPr/>
            <p:nvPr/>
          </p:nvSpPr>
          <p:spPr>
            <a:xfrm>
              <a:off x="5369018" y="2910206"/>
              <a:ext cx="204851" cy="154398"/>
            </a:xfrm>
            <a:prstGeom prst="rect">
              <a:avLst/>
            </a:prstGeom>
            <a:solidFill>
              <a:srgbClr val="0058AB">
                <a:alpha val="100000"/>
              </a:srgbClr>
            </a:solidFill>
          </p:spPr>
          <p:txBody>
            <a:bodyPr/>
            <a:lstStyle/>
            <a:p/>
          </p:txBody>
        </p:sp>
        <p:sp>
          <p:nvSpPr>
            <p:cNvPr id="84" name="rc84"/>
            <p:cNvSpPr/>
            <p:nvPr/>
          </p:nvSpPr>
          <p:spPr>
            <a:xfrm>
              <a:off x="5369018" y="3064605"/>
              <a:ext cx="204851" cy="120071"/>
            </a:xfrm>
            <a:prstGeom prst="rect">
              <a:avLst/>
            </a:prstGeom>
            <a:solidFill>
              <a:srgbClr val="1CABE2">
                <a:alpha val="100000"/>
              </a:srgbClr>
            </a:solidFill>
          </p:spPr>
          <p:txBody>
            <a:bodyPr/>
            <a:lstStyle/>
            <a:p/>
          </p:txBody>
        </p:sp>
        <p:sp>
          <p:nvSpPr>
            <p:cNvPr id="85" name="rc85"/>
            <p:cNvSpPr/>
            <p:nvPr/>
          </p:nvSpPr>
          <p:spPr>
            <a:xfrm>
              <a:off x="5596630" y="3170039"/>
              <a:ext cx="204851" cy="1455495"/>
            </a:xfrm>
            <a:prstGeom prst="rect">
              <a:avLst/>
            </a:prstGeom>
            <a:solidFill>
              <a:srgbClr val="80BD41">
                <a:alpha val="100000"/>
              </a:srgbClr>
            </a:solidFill>
          </p:spPr>
          <p:txBody>
            <a:bodyPr/>
            <a:lstStyle/>
            <a:p/>
          </p:txBody>
        </p:sp>
        <p:sp>
          <p:nvSpPr>
            <p:cNvPr id="86" name="rc86"/>
            <p:cNvSpPr/>
            <p:nvPr/>
          </p:nvSpPr>
          <p:spPr>
            <a:xfrm>
              <a:off x="5596630" y="2913178"/>
              <a:ext cx="204851" cy="154101"/>
            </a:xfrm>
            <a:prstGeom prst="rect">
              <a:avLst/>
            </a:prstGeom>
            <a:solidFill>
              <a:srgbClr val="0058AB">
                <a:alpha val="100000"/>
              </a:srgbClr>
            </a:solidFill>
          </p:spPr>
          <p:txBody>
            <a:bodyPr/>
            <a:lstStyle/>
            <a:p/>
          </p:txBody>
        </p:sp>
        <p:sp>
          <p:nvSpPr>
            <p:cNvPr id="87" name="rc87"/>
            <p:cNvSpPr/>
            <p:nvPr/>
          </p:nvSpPr>
          <p:spPr>
            <a:xfrm>
              <a:off x="5596630" y="3067280"/>
              <a:ext cx="204851" cy="102759"/>
            </a:xfrm>
            <a:prstGeom prst="rect">
              <a:avLst/>
            </a:prstGeom>
            <a:solidFill>
              <a:srgbClr val="1CABE2">
                <a:alpha val="100000"/>
              </a:srgbClr>
            </a:solidFill>
          </p:spPr>
          <p:txBody>
            <a:bodyPr/>
            <a:lstStyle/>
            <a:p/>
          </p:txBody>
        </p:sp>
        <p:sp>
          <p:nvSpPr>
            <p:cNvPr id="88" name="rc88"/>
            <p:cNvSpPr/>
            <p:nvPr/>
          </p:nvSpPr>
          <p:spPr>
            <a:xfrm>
              <a:off x="5824243" y="3426380"/>
              <a:ext cx="204851" cy="1199155"/>
            </a:xfrm>
            <a:prstGeom prst="rect">
              <a:avLst/>
            </a:prstGeom>
            <a:solidFill>
              <a:srgbClr val="80BD41">
                <a:alpha val="100000"/>
              </a:srgbClr>
            </a:solidFill>
          </p:spPr>
          <p:txBody>
            <a:bodyPr/>
            <a:lstStyle/>
            <a:p/>
          </p:txBody>
        </p:sp>
        <p:sp>
          <p:nvSpPr>
            <p:cNvPr id="89" name="rc89"/>
            <p:cNvSpPr/>
            <p:nvPr/>
          </p:nvSpPr>
          <p:spPr>
            <a:xfrm>
              <a:off x="5824243" y="2912435"/>
              <a:ext cx="204851" cy="411111"/>
            </a:xfrm>
            <a:prstGeom prst="rect">
              <a:avLst/>
            </a:prstGeom>
            <a:solidFill>
              <a:srgbClr val="0058AB">
                <a:alpha val="100000"/>
              </a:srgbClr>
            </a:solidFill>
          </p:spPr>
          <p:txBody>
            <a:bodyPr/>
            <a:lstStyle/>
            <a:p/>
          </p:txBody>
        </p:sp>
        <p:sp>
          <p:nvSpPr>
            <p:cNvPr id="90" name="rc90"/>
            <p:cNvSpPr/>
            <p:nvPr/>
          </p:nvSpPr>
          <p:spPr>
            <a:xfrm>
              <a:off x="5824243" y="3323546"/>
              <a:ext cx="204851" cy="102833"/>
            </a:xfrm>
            <a:prstGeom prst="rect">
              <a:avLst/>
            </a:prstGeom>
            <a:solidFill>
              <a:srgbClr val="1CABE2">
                <a:alpha val="100000"/>
              </a:srgbClr>
            </a:solidFill>
          </p:spPr>
          <p:txBody>
            <a:bodyPr/>
            <a:lstStyle/>
            <a:p/>
          </p:txBody>
        </p:sp>
        <p:sp>
          <p:nvSpPr>
            <p:cNvPr id="91" name="rc91"/>
            <p:cNvSpPr/>
            <p:nvPr/>
          </p:nvSpPr>
          <p:spPr>
            <a:xfrm>
              <a:off x="6051856" y="3612060"/>
              <a:ext cx="204851" cy="1013475"/>
            </a:xfrm>
            <a:prstGeom prst="rect">
              <a:avLst/>
            </a:prstGeom>
            <a:solidFill>
              <a:srgbClr val="80BD41">
                <a:alpha val="100000"/>
              </a:srgbClr>
            </a:solidFill>
          </p:spPr>
          <p:txBody>
            <a:bodyPr/>
            <a:lstStyle/>
            <a:p/>
          </p:txBody>
        </p:sp>
        <p:sp>
          <p:nvSpPr>
            <p:cNvPr id="92" name="rc92"/>
            <p:cNvSpPr/>
            <p:nvPr/>
          </p:nvSpPr>
          <p:spPr>
            <a:xfrm>
              <a:off x="6051856" y="2907754"/>
              <a:ext cx="204851" cy="515356"/>
            </a:xfrm>
            <a:prstGeom prst="rect">
              <a:avLst/>
            </a:prstGeom>
            <a:solidFill>
              <a:srgbClr val="0058AB">
                <a:alpha val="100000"/>
              </a:srgbClr>
            </a:solidFill>
          </p:spPr>
          <p:txBody>
            <a:bodyPr/>
            <a:lstStyle/>
            <a:p/>
          </p:txBody>
        </p:sp>
        <p:sp>
          <p:nvSpPr>
            <p:cNvPr id="93" name="rc93"/>
            <p:cNvSpPr/>
            <p:nvPr/>
          </p:nvSpPr>
          <p:spPr>
            <a:xfrm>
              <a:off x="6051856" y="3423111"/>
              <a:ext cx="204851" cy="188949"/>
            </a:xfrm>
            <a:prstGeom prst="rect">
              <a:avLst/>
            </a:prstGeom>
            <a:solidFill>
              <a:srgbClr val="1CABE2">
                <a:alpha val="100000"/>
              </a:srgbClr>
            </a:solidFill>
          </p:spPr>
          <p:txBody>
            <a:bodyPr/>
            <a:lstStyle/>
            <a:p/>
          </p:txBody>
        </p:sp>
        <p:sp>
          <p:nvSpPr>
            <p:cNvPr id="94" name="rc94"/>
            <p:cNvSpPr/>
            <p:nvPr/>
          </p:nvSpPr>
          <p:spPr>
            <a:xfrm>
              <a:off x="6279468" y="3610351"/>
              <a:ext cx="204851" cy="1015184"/>
            </a:xfrm>
            <a:prstGeom prst="rect">
              <a:avLst/>
            </a:prstGeom>
            <a:solidFill>
              <a:srgbClr val="80BD41">
                <a:alpha val="100000"/>
              </a:srgbClr>
            </a:solidFill>
          </p:spPr>
          <p:txBody>
            <a:bodyPr/>
            <a:lstStyle/>
            <a:p/>
          </p:txBody>
        </p:sp>
        <p:sp>
          <p:nvSpPr>
            <p:cNvPr id="95" name="rc95"/>
            <p:cNvSpPr/>
            <p:nvPr/>
          </p:nvSpPr>
          <p:spPr>
            <a:xfrm>
              <a:off x="6279468" y="2904856"/>
              <a:ext cx="204851" cy="516173"/>
            </a:xfrm>
            <a:prstGeom prst="rect">
              <a:avLst/>
            </a:prstGeom>
            <a:solidFill>
              <a:srgbClr val="0058AB">
                <a:alpha val="100000"/>
              </a:srgbClr>
            </a:solidFill>
          </p:spPr>
          <p:txBody>
            <a:bodyPr/>
            <a:lstStyle/>
            <a:p/>
          </p:txBody>
        </p:sp>
        <p:sp>
          <p:nvSpPr>
            <p:cNvPr id="96" name="rc96"/>
            <p:cNvSpPr/>
            <p:nvPr/>
          </p:nvSpPr>
          <p:spPr>
            <a:xfrm>
              <a:off x="6279468" y="3421030"/>
              <a:ext cx="204851" cy="189320"/>
            </a:xfrm>
            <a:prstGeom prst="rect">
              <a:avLst/>
            </a:prstGeom>
            <a:solidFill>
              <a:srgbClr val="1CABE2">
                <a:alpha val="100000"/>
              </a:srgbClr>
            </a:solidFill>
          </p:spPr>
          <p:txBody>
            <a:bodyPr/>
            <a:lstStyle/>
            <a:p/>
          </p:txBody>
        </p:sp>
        <p:sp>
          <p:nvSpPr>
            <p:cNvPr id="97" name="rc97"/>
            <p:cNvSpPr/>
            <p:nvPr/>
          </p:nvSpPr>
          <p:spPr>
            <a:xfrm>
              <a:off x="6507081" y="3384177"/>
              <a:ext cx="204851" cy="1241358"/>
            </a:xfrm>
            <a:prstGeom prst="rect">
              <a:avLst/>
            </a:prstGeom>
            <a:solidFill>
              <a:srgbClr val="80BD41">
                <a:alpha val="100000"/>
              </a:srgbClr>
            </a:solidFill>
          </p:spPr>
          <p:txBody>
            <a:bodyPr/>
            <a:lstStyle/>
            <a:p/>
          </p:txBody>
        </p:sp>
        <p:sp>
          <p:nvSpPr>
            <p:cNvPr id="98" name="rc98"/>
            <p:cNvSpPr/>
            <p:nvPr/>
          </p:nvSpPr>
          <p:spPr>
            <a:xfrm>
              <a:off x="6507081" y="2901438"/>
              <a:ext cx="204851" cy="396548"/>
            </a:xfrm>
            <a:prstGeom prst="rect">
              <a:avLst/>
            </a:prstGeom>
            <a:solidFill>
              <a:srgbClr val="0058AB">
                <a:alpha val="100000"/>
              </a:srgbClr>
            </a:solidFill>
          </p:spPr>
          <p:txBody>
            <a:bodyPr/>
            <a:lstStyle/>
            <a:p/>
          </p:txBody>
        </p:sp>
        <p:sp>
          <p:nvSpPr>
            <p:cNvPr id="99" name="rc99"/>
            <p:cNvSpPr/>
            <p:nvPr/>
          </p:nvSpPr>
          <p:spPr>
            <a:xfrm>
              <a:off x="6507081" y="3297987"/>
              <a:ext cx="204851" cy="86189"/>
            </a:xfrm>
            <a:prstGeom prst="rect">
              <a:avLst/>
            </a:prstGeom>
            <a:solidFill>
              <a:srgbClr val="1CABE2">
                <a:alpha val="100000"/>
              </a:srgbClr>
            </a:solidFill>
          </p:spPr>
          <p:txBody>
            <a:bodyPr/>
            <a:lstStyle/>
            <a:p/>
          </p:txBody>
        </p:sp>
        <p:sp>
          <p:nvSpPr>
            <p:cNvPr id="100" name="rc100"/>
            <p:cNvSpPr/>
            <p:nvPr/>
          </p:nvSpPr>
          <p:spPr>
            <a:xfrm>
              <a:off x="6734693" y="3268489"/>
              <a:ext cx="204851" cy="1357046"/>
            </a:xfrm>
            <a:prstGeom prst="rect">
              <a:avLst/>
            </a:prstGeom>
            <a:solidFill>
              <a:srgbClr val="80BD41">
                <a:alpha val="100000"/>
              </a:srgbClr>
            </a:solidFill>
          </p:spPr>
          <p:txBody>
            <a:bodyPr/>
            <a:lstStyle/>
            <a:p/>
          </p:txBody>
        </p:sp>
        <p:sp>
          <p:nvSpPr>
            <p:cNvPr id="101" name="rc101"/>
            <p:cNvSpPr/>
            <p:nvPr/>
          </p:nvSpPr>
          <p:spPr>
            <a:xfrm>
              <a:off x="6734693" y="2863099"/>
              <a:ext cx="204851" cy="317268"/>
            </a:xfrm>
            <a:prstGeom prst="rect">
              <a:avLst/>
            </a:prstGeom>
            <a:solidFill>
              <a:srgbClr val="0058AB">
                <a:alpha val="100000"/>
              </a:srgbClr>
            </a:solidFill>
          </p:spPr>
          <p:txBody>
            <a:bodyPr/>
            <a:lstStyle/>
            <a:p/>
          </p:txBody>
        </p:sp>
        <p:sp>
          <p:nvSpPr>
            <p:cNvPr id="102" name="rc102"/>
            <p:cNvSpPr/>
            <p:nvPr/>
          </p:nvSpPr>
          <p:spPr>
            <a:xfrm>
              <a:off x="6734693" y="3180367"/>
              <a:ext cx="204851" cy="88121"/>
            </a:xfrm>
            <a:prstGeom prst="rect">
              <a:avLst/>
            </a:prstGeom>
            <a:solidFill>
              <a:srgbClr val="1CABE2">
                <a:alpha val="100000"/>
              </a:srgbClr>
            </a:solidFill>
          </p:spPr>
          <p:txBody>
            <a:bodyPr/>
            <a:lstStyle/>
            <a:p/>
          </p:txBody>
        </p:sp>
        <p:sp>
          <p:nvSpPr>
            <p:cNvPr id="103" name="rc103"/>
            <p:cNvSpPr/>
            <p:nvPr/>
          </p:nvSpPr>
          <p:spPr>
            <a:xfrm>
              <a:off x="6962306" y="2860721"/>
              <a:ext cx="204851" cy="250602"/>
            </a:xfrm>
            <a:prstGeom prst="rect">
              <a:avLst/>
            </a:prstGeom>
            <a:solidFill>
              <a:srgbClr val="F26A21">
                <a:alpha val="100000"/>
              </a:srgbClr>
            </a:solidFill>
          </p:spPr>
          <p:txBody>
            <a:bodyPr/>
            <a:lstStyle/>
            <a:p/>
          </p:txBody>
        </p:sp>
        <p:sp>
          <p:nvSpPr>
            <p:cNvPr id="104" name="rc104"/>
            <p:cNvSpPr/>
            <p:nvPr/>
          </p:nvSpPr>
          <p:spPr>
            <a:xfrm>
              <a:off x="6962306" y="3111323"/>
              <a:ext cx="204851" cy="1514211"/>
            </a:xfrm>
            <a:prstGeom prst="rect">
              <a:avLst/>
            </a:prstGeom>
            <a:solidFill>
              <a:srgbClr val="FFC20E">
                <a:alpha val="100000"/>
              </a:srgbClr>
            </a:solidFill>
          </p:spPr>
          <p:txBody>
            <a:bodyPr/>
            <a:lstStyle/>
            <a:p/>
          </p:txBody>
        </p:sp>
        <p:sp>
          <p:nvSpPr>
            <p:cNvPr id="105" name="rc105"/>
            <p:cNvSpPr/>
            <p:nvPr/>
          </p:nvSpPr>
          <p:spPr>
            <a:xfrm>
              <a:off x="7189918" y="2858789"/>
              <a:ext cx="204851" cy="197944"/>
            </a:xfrm>
            <a:prstGeom prst="rect">
              <a:avLst/>
            </a:prstGeom>
            <a:solidFill>
              <a:srgbClr val="F26A21">
                <a:alpha val="100000"/>
              </a:srgbClr>
            </a:solidFill>
          </p:spPr>
          <p:txBody>
            <a:bodyPr/>
            <a:lstStyle/>
            <a:p/>
          </p:txBody>
        </p:sp>
        <p:sp>
          <p:nvSpPr>
            <p:cNvPr id="106" name="rc106"/>
            <p:cNvSpPr/>
            <p:nvPr/>
          </p:nvSpPr>
          <p:spPr>
            <a:xfrm>
              <a:off x="7189918" y="3056734"/>
              <a:ext cx="204851" cy="1568801"/>
            </a:xfrm>
            <a:prstGeom prst="rect">
              <a:avLst/>
            </a:prstGeom>
            <a:solidFill>
              <a:srgbClr val="FFC20E">
                <a:alpha val="100000"/>
              </a:srgbClr>
            </a:solidFill>
          </p:spPr>
          <p:txBody>
            <a:bodyPr/>
            <a:lstStyle/>
            <a:p/>
          </p:txBody>
        </p:sp>
        <p:sp>
          <p:nvSpPr>
            <p:cNvPr id="107" name="rc107"/>
            <p:cNvSpPr/>
            <p:nvPr/>
          </p:nvSpPr>
          <p:spPr>
            <a:xfrm>
              <a:off x="7417531" y="2853291"/>
              <a:ext cx="204851" cy="156351"/>
            </a:xfrm>
            <a:prstGeom prst="rect">
              <a:avLst/>
            </a:prstGeom>
            <a:solidFill>
              <a:srgbClr val="F26A21">
                <a:alpha val="100000"/>
              </a:srgbClr>
            </a:solidFill>
          </p:spPr>
          <p:txBody>
            <a:bodyPr/>
            <a:lstStyle/>
            <a:p/>
          </p:txBody>
        </p:sp>
        <p:sp>
          <p:nvSpPr>
            <p:cNvPr id="108" name="rc108"/>
            <p:cNvSpPr/>
            <p:nvPr/>
          </p:nvSpPr>
          <p:spPr>
            <a:xfrm>
              <a:off x="7417531" y="3009642"/>
              <a:ext cx="204851" cy="1615892"/>
            </a:xfrm>
            <a:prstGeom prst="rect">
              <a:avLst/>
            </a:prstGeom>
            <a:solidFill>
              <a:srgbClr val="FFC20E">
                <a:alpha val="100000"/>
              </a:srgbClr>
            </a:solidFill>
          </p:spPr>
          <p:txBody>
            <a:bodyPr/>
            <a:lstStyle/>
            <a:p/>
          </p:txBody>
        </p:sp>
        <p:sp>
          <p:nvSpPr>
            <p:cNvPr id="109" name="rc109"/>
            <p:cNvSpPr/>
            <p:nvPr/>
          </p:nvSpPr>
          <p:spPr>
            <a:xfrm>
              <a:off x="7645143" y="2847718"/>
              <a:ext cx="204851" cy="123498"/>
            </a:xfrm>
            <a:prstGeom prst="rect">
              <a:avLst/>
            </a:prstGeom>
            <a:solidFill>
              <a:srgbClr val="F26A21">
                <a:alpha val="100000"/>
              </a:srgbClr>
            </a:solidFill>
          </p:spPr>
          <p:txBody>
            <a:bodyPr/>
            <a:lstStyle/>
            <a:p/>
          </p:txBody>
        </p:sp>
        <p:sp>
          <p:nvSpPr>
            <p:cNvPr id="110" name="rc110"/>
            <p:cNvSpPr/>
            <p:nvPr/>
          </p:nvSpPr>
          <p:spPr>
            <a:xfrm>
              <a:off x="7645143" y="2971217"/>
              <a:ext cx="204851" cy="1654318"/>
            </a:xfrm>
            <a:prstGeom prst="rect">
              <a:avLst/>
            </a:prstGeom>
            <a:solidFill>
              <a:srgbClr val="FFC20E">
                <a:alpha val="100000"/>
              </a:srgbClr>
            </a:solidFill>
          </p:spPr>
          <p:txBody>
            <a:bodyPr/>
            <a:lstStyle/>
            <a:p/>
          </p:txBody>
        </p:sp>
        <p:sp>
          <p:nvSpPr>
            <p:cNvPr id="111" name="rc111"/>
            <p:cNvSpPr/>
            <p:nvPr/>
          </p:nvSpPr>
          <p:spPr>
            <a:xfrm>
              <a:off x="7872756" y="2840288"/>
              <a:ext cx="204851" cy="97548"/>
            </a:xfrm>
            <a:prstGeom prst="rect">
              <a:avLst/>
            </a:prstGeom>
            <a:solidFill>
              <a:srgbClr val="F26A21">
                <a:alpha val="100000"/>
              </a:srgbClr>
            </a:solidFill>
          </p:spPr>
          <p:txBody>
            <a:bodyPr/>
            <a:lstStyle/>
            <a:p/>
          </p:txBody>
        </p:sp>
        <p:sp>
          <p:nvSpPr>
            <p:cNvPr id="112" name="rc112"/>
            <p:cNvSpPr/>
            <p:nvPr/>
          </p:nvSpPr>
          <p:spPr>
            <a:xfrm>
              <a:off x="7872756" y="2937836"/>
              <a:ext cx="204851" cy="1687698"/>
            </a:xfrm>
            <a:prstGeom prst="rect">
              <a:avLst/>
            </a:prstGeom>
            <a:solidFill>
              <a:srgbClr val="FFC20E">
                <a:alpha val="100000"/>
              </a:srgbClr>
            </a:solidFill>
          </p:spPr>
          <p:txBody>
            <a:bodyPr/>
            <a:lstStyle/>
            <a:p/>
          </p:txBody>
        </p:sp>
        <p:sp>
          <p:nvSpPr>
            <p:cNvPr id="113" name="rc113"/>
            <p:cNvSpPr/>
            <p:nvPr/>
          </p:nvSpPr>
          <p:spPr>
            <a:xfrm>
              <a:off x="8100369" y="2832264"/>
              <a:ext cx="204851" cy="77050"/>
            </a:xfrm>
            <a:prstGeom prst="rect">
              <a:avLst/>
            </a:prstGeom>
            <a:solidFill>
              <a:srgbClr val="F26A21">
                <a:alpha val="100000"/>
              </a:srgbClr>
            </a:solidFill>
          </p:spPr>
          <p:txBody>
            <a:bodyPr/>
            <a:lstStyle/>
            <a:p/>
          </p:txBody>
        </p:sp>
        <p:sp>
          <p:nvSpPr>
            <p:cNvPr id="114" name="rc114"/>
            <p:cNvSpPr/>
            <p:nvPr/>
          </p:nvSpPr>
          <p:spPr>
            <a:xfrm>
              <a:off x="8100369" y="2909314"/>
              <a:ext cx="204851" cy="1716220"/>
            </a:xfrm>
            <a:prstGeom prst="rect">
              <a:avLst/>
            </a:prstGeom>
            <a:solidFill>
              <a:srgbClr val="FFC20E">
                <a:alpha val="100000"/>
              </a:srgbClr>
            </a:solidFill>
          </p:spPr>
          <p:txBody>
            <a:bodyPr/>
            <a:lstStyle/>
            <a:p/>
          </p:txBody>
        </p:sp>
        <p:sp>
          <p:nvSpPr>
            <p:cNvPr id="115" name="pl115"/>
            <p:cNvSpPr/>
            <p:nvPr/>
          </p:nvSpPr>
          <p:spPr>
            <a:xfrm>
              <a:off x="1374417" y="1433365"/>
              <a:ext cx="5462701" cy="961083"/>
            </a:xfrm>
            <a:custGeom>
              <a:avLst/>
              <a:pathLst>
                <a:path w="5462701" h="961083">
                  <a:moveTo>
                    <a:pt x="0" y="926759"/>
                  </a:moveTo>
                  <a:lnTo>
                    <a:pt x="227612" y="961083"/>
                  </a:lnTo>
                  <a:lnTo>
                    <a:pt x="455225" y="720812"/>
                  </a:lnTo>
                  <a:lnTo>
                    <a:pt x="682837" y="583515"/>
                  </a:lnTo>
                  <a:lnTo>
                    <a:pt x="910450" y="411892"/>
                  </a:lnTo>
                  <a:lnTo>
                    <a:pt x="1138062" y="686488"/>
                  </a:lnTo>
                  <a:lnTo>
                    <a:pt x="1365675" y="583515"/>
                  </a:lnTo>
                  <a:lnTo>
                    <a:pt x="1593287" y="34324"/>
                  </a:lnTo>
                  <a:lnTo>
                    <a:pt x="1820900" y="102973"/>
                  </a:lnTo>
                  <a:lnTo>
                    <a:pt x="2048513" y="102973"/>
                  </a:lnTo>
                  <a:lnTo>
                    <a:pt x="2276125" y="102973"/>
                  </a:lnTo>
                  <a:lnTo>
                    <a:pt x="2503738" y="137297"/>
                  </a:lnTo>
                  <a:lnTo>
                    <a:pt x="2731350" y="274595"/>
                  </a:lnTo>
                  <a:lnTo>
                    <a:pt x="2958963" y="205946"/>
                  </a:lnTo>
                  <a:lnTo>
                    <a:pt x="3186575" y="0"/>
                  </a:lnTo>
                  <a:lnTo>
                    <a:pt x="3414188" y="102973"/>
                  </a:lnTo>
                  <a:lnTo>
                    <a:pt x="3641800" y="652163"/>
                  </a:lnTo>
                  <a:lnTo>
                    <a:pt x="3869413" y="343244"/>
                  </a:lnTo>
                  <a:lnTo>
                    <a:pt x="4097026" y="68648"/>
                  </a:lnTo>
                  <a:lnTo>
                    <a:pt x="4324638" y="68648"/>
                  </a:lnTo>
                  <a:lnTo>
                    <a:pt x="4552251" y="583515"/>
                  </a:lnTo>
                  <a:lnTo>
                    <a:pt x="4779863" y="789461"/>
                  </a:lnTo>
                  <a:lnTo>
                    <a:pt x="5007476" y="789461"/>
                  </a:lnTo>
                  <a:lnTo>
                    <a:pt x="5235088" y="549190"/>
                  </a:lnTo>
                  <a:lnTo>
                    <a:pt x="5462701" y="377568"/>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1570662"/>
              <a:ext cx="5462701" cy="1475949"/>
            </a:xfrm>
            <a:custGeom>
              <a:avLst/>
              <a:pathLst>
                <a:path w="5462701" h="1475949">
                  <a:moveTo>
                    <a:pt x="0" y="1475949"/>
                  </a:moveTo>
                  <a:lnTo>
                    <a:pt x="227612" y="1235678"/>
                  </a:lnTo>
                  <a:lnTo>
                    <a:pt x="455225" y="926759"/>
                  </a:lnTo>
                  <a:lnTo>
                    <a:pt x="682837" y="720812"/>
                  </a:lnTo>
                  <a:lnTo>
                    <a:pt x="910450" y="858110"/>
                  </a:lnTo>
                  <a:lnTo>
                    <a:pt x="1138062" y="617839"/>
                  </a:lnTo>
                  <a:lnTo>
                    <a:pt x="1365675" y="583515"/>
                  </a:lnTo>
                  <a:lnTo>
                    <a:pt x="1593287" y="34324"/>
                  </a:lnTo>
                  <a:lnTo>
                    <a:pt x="1820900" y="0"/>
                  </a:lnTo>
                  <a:lnTo>
                    <a:pt x="2048513" y="0"/>
                  </a:lnTo>
                  <a:lnTo>
                    <a:pt x="2276125" y="34324"/>
                  </a:lnTo>
                  <a:lnTo>
                    <a:pt x="2503738" y="68648"/>
                  </a:lnTo>
                  <a:lnTo>
                    <a:pt x="2731350" y="274595"/>
                  </a:lnTo>
                  <a:lnTo>
                    <a:pt x="2958963" y="240270"/>
                  </a:lnTo>
                  <a:lnTo>
                    <a:pt x="3186575" y="377568"/>
                  </a:lnTo>
                  <a:lnTo>
                    <a:pt x="3414188" y="171622"/>
                  </a:lnTo>
                  <a:lnTo>
                    <a:pt x="3641800" y="720812"/>
                  </a:lnTo>
                  <a:lnTo>
                    <a:pt x="3869413" y="446217"/>
                  </a:lnTo>
                  <a:lnTo>
                    <a:pt x="4097026" y="171622"/>
                  </a:lnTo>
                  <a:lnTo>
                    <a:pt x="4324638" y="137297"/>
                  </a:lnTo>
                  <a:lnTo>
                    <a:pt x="4552251" y="652163"/>
                  </a:lnTo>
                  <a:lnTo>
                    <a:pt x="4779863" y="1029732"/>
                  </a:lnTo>
                  <a:lnTo>
                    <a:pt x="5007476" y="1029732"/>
                  </a:lnTo>
                  <a:lnTo>
                    <a:pt x="5235088" y="583515"/>
                  </a:lnTo>
                  <a:lnTo>
                    <a:pt x="5462701" y="411892"/>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21559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18" name="tx118"/>
            <p:cNvSpPr/>
            <p:nvPr/>
          </p:nvSpPr>
          <p:spPr>
            <a:xfrm>
              <a:off x="2444152"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9" name="tx119"/>
            <p:cNvSpPr/>
            <p:nvPr/>
          </p:nvSpPr>
          <p:spPr>
            <a:xfrm>
              <a:off x="3582215"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0" name="tx120"/>
            <p:cNvSpPr/>
            <p:nvPr/>
          </p:nvSpPr>
          <p:spPr>
            <a:xfrm>
              <a:off x="4720277"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5630728"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5858340"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3" name="tx123"/>
            <p:cNvSpPr/>
            <p:nvPr/>
          </p:nvSpPr>
          <p:spPr>
            <a:xfrm>
              <a:off x="6085953"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4" name="tx124"/>
            <p:cNvSpPr/>
            <p:nvPr/>
          </p:nvSpPr>
          <p:spPr>
            <a:xfrm>
              <a:off x="6313565"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5" name="tx125"/>
            <p:cNvSpPr/>
            <p:nvPr/>
          </p:nvSpPr>
          <p:spPr>
            <a:xfrm>
              <a:off x="6541178"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6" name="tx126"/>
            <p:cNvSpPr/>
            <p:nvPr/>
          </p:nvSpPr>
          <p:spPr>
            <a:xfrm>
              <a:off x="6768791"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7" name="tx127"/>
            <p:cNvSpPr/>
            <p:nvPr/>
          </p:nvSpPr>
          <p:spPr>
            <a:xfrm>
              <a:off x="1306089" y="31151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28" name="tx128"/>
            <p:cNvSpPr/>
            <p:nvPr/>
          </p:nvSpPr>
          <p:spPr>
            <a:xfrm>
              <a:off x="2444152"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29" name="tx129"/>
            <p:cNvSpPr/>
            <p:nvPr/>
          </p:nvSpPr>
          <p:spPr>
            <a:xfrm>
              <a:off x="3582215"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4720277"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5630728"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5858340"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3" name="tx133"/>
            <p:cNvSpPr/>
            <p:nvPr/>
          </p:nvSpPr>
          <p:spPr>
            <a:xfrm>
              <a:off x="6085953"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4" name="tx134"/>
            <p:cNvSpPr/>
            <p:nvPr/>
          </p:nvSpPr>
          <p:spPr>
            <a:xfrm>
              <a:off x="6313565"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5" name="tx135"/>
            <p:cNvSpPr/>
            <p:nvPr/>
          </p:nvSpPr>
          <p:spPr>
            <a:xfrm>
              <a:off x="6541178"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6" name="tx136"/>
            <p:cNvSpPr/>
            <p:nvPr/>
          </p:nvSpPr>
          <p:spPr>
            <a:xfrm>
              <a:off x="6768791"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7" name="tx137"/>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250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9" name="tx139"/>
            <p:cNvSpPr/>
            <p:nvPr/>
          </p:nvSpPr>
          <p:spPr>
            <a:xfrm>
              <a:off x="508103" y="30820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0" name="tx140"/>
            <p:cNvSpPr/>
            <p:nvPr/>
          </p:nvSpPr>
          <p:spPr>
            <a:xfrm>
              <a:off x="508103" y="23390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1" name="tx141"/>
            <p:cNvSpPr/>
            <p:nvPr/>
          </p:nvSpPr>
          <p:spPr>
            <a:xfrm>
              <a:off x="508103" y="159603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2" name="tx142"/>
            <p:cNvSpPr/>
            <p:nvPr/>
          </p:nvSpPr>
          <p:spPr>
            <a:xfrm>
              <a:off x="508103" y="8530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04603"/>
              <a:ext cx="201455" cy="201456"/>
            </a:xfrm>
            <a:prstGeom prst="rect">
              <a:avLst/>
            </a:prstGeom>
            <a:solidFill>
              <a:srgbClr val="80BD41">
                <a:alpha val="100000"/>
              </a:srgbClr>
            </a:solidFill>
          </p:spPr>
          <p:txBody>
            <a:bodyPr/>
            <a:lstStyle/>
            <a:p/>
          </p:txBody>
        </p:sp>
        <p:sp>
          <p:nvSpPr>
            <p:cNvPr id="164" name="rc164"/>
            <p:cNvSpPr/>
            <p:nvPr/>
          </p:nvSpPr>
          <p:spPr>
            <a:xfrm>
              <a:off x="2585989" y="5504603"/>
              <a:ext cx="201456" cy="201456"/>
            </a:xfrm>
            <a:prstGeom prst="rect">
              <a:avLst/>
            </a:prstGeom>
            <a:solidFill>
              <a:srgbClr val="1CABE2">
                <a:alpha val="100000"/>
              </a:srgbClr>
            </a:solidFill>
          </p:spPr>
          <p:txBody>
            <a:bodyPr/>
            <a:lstStyle/>
            <a:p/>
          </p:txBody>
        </p:sp>
        <p:sp>
          <p:nvSpPr>
            <p:cNvPr id="165" name="rc165"/>
            <p:cNvSpPr/>
            <p:nvPr/>
          </p:nvSpPr>
          <p:spPr>
            <a:xfrm>
              <a:off x="3658812" y="5504603"/>
              <a:ext cx="201456" cy="201456"/>
            </a:xfrm>
            <a:prstGeom prst="rect">
              <a:avLst/>
            </a:prstGeom>
            <a:solidFill>
              <a:srgbClr val="0058AB">
                <a:alpha val="100000"/>
              </a:srgbClr>
            </a:solidFill>
          </p:spPr>
          <p:txBody>
            <a:bodyPr/>
            <a:lstStyle/>
            <a:p/>
          </p:txBody>
        </p:sp>
        <p:sp>
          <p:nvSpPr>
            <p:cNvPr id="166" name="rc166"/>
            <p:cNvSpPr/>
            <p:nvPr/>
          </p:nvSpPr>
          <p:spPr>
            <a:xfrm>
              <a:off x="4654145" y="5504603"/>
              <a:ext cx="201456" cy="201456"/>
            </a:xfrm>
            <a:prstGeom prst="rect">
              <a:avLst/>
            </a:prstGeom>
            <a:solidFill>
              <a:srgbClr val="FFC20E">
                <a:alpha val="100000"/>
              </a:srgbClr>
            </a:solidFill>
          </p:spPr>
          <p:txBody>
            <a:bodyPr/>
            <a:lstStyle/>
            <a:p/>
          </p:txBody>
        </p:sp>
        <p:sp>
          <p:nvSpPr>
            <p:cNvPr id="167" name="rc167"/>
            <p:cNvSpPr/>
            <p:nvPr/>
          </p:nvSpPr>
          <p:spPr>
            <a:xfrm>
              <a:off x="6558279" y="5504603"/>
              <a:ext cx="201455" cy="201456"/>
            </a:xfrm>
            <a:prstGeom prst="rect">
              <a:avLst/>
            </a:prstGeom>
            <a:solidFill>
              <a:srgbClr val="F26A21">
                <a:alpha val="100000"/>
              </a:srgbClr>
            </a:solidFill>
          </p:spPr>
          <p:txBody>
            <a:bodyPr/>
            <a:lstStyle/>
            <a:p/>
          </p:txBody>
        </p:sp>
        <p:sp>
          <p:nvSpPr>
            <p:cNvPr id="168" name="tx168"/>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20330" y="580629"/>
              <a:ext cx="423119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Djibouti</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Djibouti is projected to have a  small increase (&lt;10,000) in the number of surviving infants by 2030. Therefore, to achieve the IA2030 ZD target, more (~2.91%)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8722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18015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97307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76600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78368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57661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36954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1089501"/>
              <a:ext cx="217589" cy="3901258"/>
            </a:xfrm>
            <a:prstGeom prst="rect">
              <a:avLst/>
            </a:prstGeom>
            <a:solidFill>
              <a:srgbClr val="0058AB">
                <a:alpha val="100000"/>
              </a:srgbClr>
            </a:solidFill>
          </p:spPr>
          <p:txBody>
            <a:bodyPr/>
            <a:lstStyle/>
            <a:p/>
          </p:txBody>
        </p:sp>
        <p:sp>
          <p:nvSpPr>
            <p:cNvPr id="40" name="rc40"/>
            <p:cNvSpPr/>
            <p:nvPr/>
          </p:nvSpPr>
          <p:spPr>
            <a:xfrm>
              <a:off x="1472058" y="866434"/>
              <a:ext cx="217589" cy="4124325"/>
            </a:xfrm>
            <a:prstGeom prst="rect">
              <a:avLst/>
            </a:prstGeom>
            <a:solidFill>
              <a:srgbClr val="0058AB">
                <a:alpha val="100000"/>
              </a:srgbClr>
            </a:solidFill>
          </p:spPr>
          <p:txBody>
            <a:bodyPr/>
            <a:lstStyle/>
            <a:p/>
          </p:txBody>
        </p:sp>
        <p:sp>
          <p:nvSpPr>
            <p:cNvPr id="41" name="rc41"/>
            <p:cNvSpPr/>
            <p:nvPr/>
          </p:nvSpPr>
          <p:spPr>
            <a:xfrm>
              <a:off x="1713825" y="1611439"/>
              <a:ext cx="217589" cy="3379320"/>
            </a:xfrm>
            <a:prstGeom prst="rect">
              <a:avLst/>
            </a:prstGeom>
            <a:solidFill>
              <a:srgbClr val="0058AB">
                <a:alpha val="100000"/>
              </a:srgbClr>
            </a:solidFill>
          </p:spPr>
          <p:txBody>
            <a:bodyPr/>
            <a:lstStyle/>
            <a:p/>
          </p:txBody>
        </p:sp>
        <p:sp>
          <p:nvSpPr>
            <p:cNvPr id="42" name="rc42"/>
            <p:cNvSpPr/>
            <p:nvPr/>
          </p:nvSpPr>
          <p:spPr>
            <a:xfrm>
              <a:off x="1955592" y="2056125"/>
              <a:ext cx="217589" cy="2934635"/>
            </a:xfrm>
            <a:prstGeom prst="rect">
              <a:avLst/>
            </a:prstGeom>
            <a:solidFill>
              <a:srgbClr val="0058AB">
                <a:alpha val="100000"/>
              </a:srgbClr>
            </a:solidFill>
          </p:spPr>
          <p:txBody>
            <a:bodyPr/>
            <a:lstStyle/>
            <a:p/>
          </p:txBody>
        </p:sp>
        <p:sp>
          <p:nvSpPr>
            <p:cNvPr id="43" name="rc43"/>
            <p:cNvSpPr/>
            <p:nvPr/>
          </p:nvSpPr>
          <p:spPr>
            <a:xfrm>
              <a:off x="2197358" y="2707944"/>
              <a:ext cx="217589" cy="2282815"/>
            </a:xfrm>
            <a:prstGeom prst="rect">
              <a:avLst/>
            </a:prstGeom>
            <a:solidFill>
              <a:srgbClr val="0058AB">
                <a:alpha val="100000"/>
              </a:srgbClr>
            </a:solidFill>
          </p:spPr>
          <p:txBody>
            <a:bodyPr/>
            <a:lstStyle/>
            <a:p/>
          </p:txBody>
        </p:sp>
        <p:sp>
          <p:nvSpPr>
            <p:cNvPr id="44" name="rc44"/>
            <p:cNvSpPr/>
            <p:nvPr/>
          </p:nvSpPr>
          <p:spPr>
            <a:xfrm>
              <a:off x="2439125" y="1799259"/>
              <a:ext cx="217589" cy="3191500"/>
            </a:xfrm>
            <a:prstGeom prst="rect">
              <a:avLst/>
            </a:prstGeom>
            <a:solidFill>
              <a:srgbClr val="0058AB">
                <a:alpha val="100000"/>
              </a:srgbClr>
            </a:solidFill>
          </p:spPr>
          <p:txBody>
            <a:bodyPr/>
            <a:lstStyle/>
            <a:p/>
          </p:txBody>
        </p:sp>
        <p:sp>
          <p:nvSpPr>
            <p:cNvPr id="45" name="rc45"/>
            <p:cNvSpPr/>
            <p:nvPr/>
          </p:nvSpPr>
          <p:spPr>
            <a:xfrm>
              <a:off x="2680891" y="2206767"/>
              <a:ext cx="217589" cy="2783992"/>
            </a:xfrm>
            <a:prstGeom prst="rect">
              <a:avLst/>
            </a:prstGeom>
            <a:solidFill>
              <a:srgbClr val="0058AB">
                <a:alpha val="100000"/>
              </a:srgbClr>
            </a:solidFill>
          </p:spPr>
          <p:txBody>
            <a:bodyPr/>
            <a:lstStyle/>
            <a:p/>
          </p:txBody>
        </p:sp>
        <p:sp>
          <p:nvSpPr>
            <p:cNvPr id="46" name="rc46"/>
            <p:cNvSpPr/>
            <p:nvPr/>
          </p:nvSpPr>
          <p:spPr>
            <a:xfrm>
              <a:off x="2922658" y="4070970"/>
              <a:ext cx="217589" cy="919789"/>
            </a:xfrm>
            <a:prstGeom prst="rect">
              <a:avLst/>
            </a:prstGeom>
            <a:solidFill>
              <a:srgbClr val="0058AB">
                <a:alpha val="100000"/>
              </a:srgbClr>
            </a:solidFill>
          </p:spPr>
          <p:txBody>
            <a:bodyPr/>
            <a:lstStyle/>
            <a:p/>
          </p:txBody>
        </p:sp>
        <p:sp>
          <p:nvSpPr>
            <p:cNvPr id="47" name="rc47"/>
            <p:cNvSpPr/>
            <p:nvPr/>
          </p:nvSpPr>
          <p:spPr>
            <a:xfrm>
              <a:off x="3164425" y="3854180"/>
              <a:ext cx="217589" cy="1136579"/>
            </a:xfrm>
            <a:prstGeom prst="rect">
              <a:avLst/>
            </a:prstGeom>
            <a:solidFill>
              <a:srgbClr val="0058AB">
                <a:alpha val="100000"/>
              </a:srgbClr>
            </a:solidFill>
          </p:spPr>
          <p:txBody>
            <a:bodyPr/>
            <a:lstStyle/>
            <a:p/>
          </p:txBody>
        </p:sp>
        <p:sp>
          <p:nvSpPr>
            <p:cNvPr id="48" name="rc48"/>
            <p:cNvSpPr/>
            <p:nvPr/>
          </p:nvSpPr>
          <p:spPr>
            <a:xfrm>
              <a:off x="3406191" y="3856594"/>
              <a:ext cx="217589" cy="1134165"/>
            </a:xfrm>
            <a:prstGeom prst="rect">
              <a:avLst/>
            </a:prstGeom>
            <a:solidFill>
              <a:srgbClr val="0058AB">
                <a:alpha val="100000"/>
              </a:srgbClr>
            </a:solidFill>
          </p:spPr>
          <p:txBody>
            <a:bodyPr/>
            <a:lstStyle/>
            <a:p/>
          </p:txBody>
        </p:sp>
        <p:sp>
          <p:nvSpPr>
            <p:cNvPr id="49" name="rc49"/>
            <p:cNvSpPr/>
            <p:nvPr/>
          </p:nvSpPr>
          <p:spPr>
            <a:xfrm>
              <a:off x="3647958" y="3858525"/>
              <a:ext cx="217589" cy="1132234"/>
            </a:xfrm>
            <a:prstGeom prst="rect">
              <a:avLst/>
            </a:prstGeom>
            <a:solidFill>
              <a:srgbClr val="0058AB">
                <a:alpha val="100000"/>
              </a:srgbClr>
            </a:solidFill>
          </p:spPr>
          <p:txBody>
            <a:bodyPr/>
            <a:lstStyle/>
            <a:p/>
          </p:txBody>
        </p:sp>
        <p:sp>
          <p:nvSpPr>
            <p:cNvPr id="50" name="rc50"/>
            <p:cNvSpPr/>
            <p:nvPr/>
          </p:nvSpPr>
          <p:spPr>
            <a:xfrm>
              <a:off x="3889725" y="3750372"/>
              <a:ext cx="217589" cy="1240387"/>
            </a:xfrm>
            <a:prstGeom prst="rect">
              <a:avLst/>
            </a:prstGeom>
            <a:solidFill>
              <a:srgbClr val="0058AB">
                <a:alpha val="100000"/>
              </a:srgbClr>
            </a:solidFill>
          </p:spPr>
          <p:txBody>
            <a:bodyPr/>
            <a:lstStyle/>
            <a:p/>
          </p:txBody>
        </p:sp>
        <p:sp>
          <p:nvSpPr>
            <p:cNvPr id="51" name="rc51"/>
            <p:cNvSpPr/>
            <p:nvPr/>
          </p:nvSpPr>
          <p:spPr>
            <a:xfrm>
              <a:off x="4131491" y="3305686"/>
              <a:ext cx="217589" cy="1685073"/>
            </a:xfrm>
            <a:prstGeom prst="rect">
              <a:avLst/>
            </a:prstGeom>
            <a:solidFill>
              <a:srgbClr val="0058AB">
                <a:alpha val="100000"/>
              </a:srgbClr>
            </a:solidFill>
          </p:spPr>
          <p:txBody>
            <a:bodyPr/>
            <a:lstStyle/>
            <a:p/>
          </p:txBody>
        </p:sp>
        <p:sp>
          <p:nvSpPr>
            <p:cNvPr id="52" name="rc52"/>
            <p:cNvSpPr/>
            <p:nvPr/>
          </p:nvSpPr>
          <p:spPr>
            <a:xfrm>
              <a:off x="4373258" y="3529719"/>
              <a:ext cx="217589" cy="1461040"/>
            </a:xfrm>
            <a:prstGeom prst="rect">
              <a:avLst/>
            </a:prstGeom>
            <a:solidFill>
              <a:srgbClr val="0058AB">
                <a:alpha val="100000"/>
              </a:srgbClr>
            </a:solidFill>
          </p:spPr>
          <p:txBody>
            <a:bodyPr/>
            <a:lstStyle/>
            <a:p/>
          </p:txBody>
        </p:sp>
        <p:sp>
          <p:nvSpPr>
            <p:cNvPr id="53" name="rc53"/>
            <p:cNvSpPr/>
            <p:nvPr/>
          </p:nvSpPr>
          <p:spPr>
            <a:xfrm>
              <a:off x="4615025" y="4205197"/>
              <a:ext cx="217589" cy="785562"/>
            </a:xfrm>
            <a:prstGeom prst="rect">
              <a:avLst/>
            </a:prstGeom>
            <a:solidFill>
              <a:srgbClr val="0058AB">
                <a:alpha val="100000"/>
              </a:srgbClr>
            </a:solidFill>
          </p:spPr>
          <p:txBody>
            <a:bodyPr/>
            <a:lstStyle/>
            <a:p/>
          </p:txBody>
        </p:sp>
        <p:sp>
          <p:nvSpPr>
            <p:cNvPr id="54" name="rc54"/>
            <p:cNvSpPr/>
            <p:nvPr/>
          </p:nvSpPr>
          <p:spPr>
            <a:xfrm>
              <a:off x="4856791" y="3873010"/>
              <a:ext cx="217589" cy="1117749"/>
            </a:xfrm>
            <a:prstGeom prst="rect">
              <a:avLst/>
            </a:prstGeom>
            <a:solidFill>
              <a:srgbClr val="0058AB">
                <a:alpha val="100000"/>
              </a:srgbClr>
            </a:solidFill>
          </p:spPr>
          <p:txBody>
            <a:bodyPr/>
            <a:lstStyle/>
            <a:p/>
          </p:txBody>
        </p:sp>
        <p:sp>
          <p:nvSpPr>
            <p:cNvPr id="55" name="rc55"/>
            <p:cNvSpPr/>
            <p:nvPr/>
          </p:nvSpPr>
          <p:spPr>
            <a:xfrm>
              <a:off x="5098558" y="2095717"/>
              <a:ext cx="217589" cy="2895043"/>
            </a:xfrm>
            <a:prstGeom prst="rect">
              <a:avLst/>
            </a:prstGeom>
            <a:solidFill>
              <a:srgbClr val="0058AB">
                <a:alpha val="100000"/>
              </a:srgbClr>
            </a:solidFill>
          </p:spPr>
          <p:txBody>
            <a:bodyPr/>
            <a:lstStyle/>
            <a:p/>
          </p:txBody>
        </p:sp>
        <p:sp>
          <p:nvSpPr>
            <p:cNvPr id="56" name="rc56"/>
            <p:cNvSpPr/>
            <p:nvPr/>
          </p:nvSpPr>
          <p:spPr>
            <a:xfrm>
              <a:off x="5340325" y="3094690"/>
              <a:ext cx="217589" cy="1896069"/>
            </a:xfrm>
            <a:prstGeom prst="rect">
              <a:avLst/>
            </a:prstGeom>
            <a:solidFill>
              <a:srgbClr val="0058AB">
                <a:alpha val="100000"/>
              </a:srgbClr>
            </a:solidFill>
          </p:spPr>
          <p:txBody>
            <a:bodyPr/>
            <a:lstStyle/>
            <a:p/>
          </p:txBody>
        </p:sp>
        <p:sp>
          <p:nvSpPr>
            <p:cNvPr id="57" name="rc57"/>
            <p:cNvSpPr/>
            <p:nvPr/>
          </p:nvSpPr>
          <p:spPr>
            <a:xfrm>
              <a:off x="5582091" y="3987441"/>
              <a:ext cx="217589" cy="1003318"/>
            </a:xfrm>
            <a:prstGeom prst="rect">
              <a:avLst/>
            </a:prstGeom>
            <a:solidFill>
              <a:srgbClr val="0058AB">
                <a:alpha val="100000"/>
              </a:srgbClr>
            </a:solidFill>
          </p:spPr>
          <p:txBody>
            <a:bodyPr/>
            <a:lstStyle/>
            <a:p/>
          </p:txBody>
        </p:sp>
        <p:sp>
          <p:nvSpPr>
            <p:cNvPr id="58" name="rc58"/>
            <p:cNvSpPr/>
            <p:nvPr/>
          </p:nvSpPr>
          <p:spPr>
            <a:xfrm>
              <a:off x="5823858" y="3989372"/>
              <a:ext cx="217589" cy="1001387"/>
            </a:xfrm>
            <a:prstGeom prst="rect">
              <a:avLst/>
            </a:prstGeom>
            <a:solidFill>
              <a:srgbClr val="0058AB">
                <a:alpha val="100000"/>
              </a:srgbClr>
            </a:solidFill>
          </p:spPr>
          <p:txBody>
            <a:bodyPr/>
            <a:lstStyle/>
            <a:p/>
          </p:txBody>
        </p:sp>
        <p:sp>
          <p:nvSpPr>
            <p:cNvPr id="59" name="rc59"/>
            <p:cNvSpPr/>
            <p:nvPr/>
          </p:nvSpPr>
          <p:spPr>
            <a:xfrm>
              <a:off x="6065625" y="2319266"/>
              <a:ext cx="217589" cy="2671493"/>
            </a:xfrm>
            <a:prstGeom prst="rect">
              <a:avLst/>
            </a:prstGeom>
            <a:solidFill>
              <a:srgbClr val="0058AB">
                <a:alpha val="100000"/>
              </a:srgbClr>
            </a:solidFill>
          </p:spPr>
          <p:txBody>
            <a:bodyPr/>
            <a:lstStyle/>
            <a:p/>
          </p:txBody>
        </p:sp>
        <p:sp>
          <p:nvSpPr>
            <p:cNvPr id="60" name="rc60"/>
            <p:cNvSpPr/>
            <p:nvPr/>
          </p:nvSpPr>
          <p:spPr>
            <a:xfrm>
              <a:off x="6307391" y="1641857"/>
              <a:ext cx="217589" cy="3348902"/>
            </a:xfrm>
            <a:prstGeom prst="rect">
              <a:avLst/>
            </a:prstGeom>
            <a:solidFill>
              <a:srgbClr val="0058AB">
                <a:alpha val="100000"/>
              </a:srgbClr>
            </a:solidFill>
          </p:spPr>
          <p:txBody>
            <a:bodyPr/>
            <a:lstStyle/>
            <a:p/>
          </p:txBody>
        </p:sp>
        <p:sp>
          <p:nvSpPr>
            <p:cNvPr id="61" name="rc61"/>
            <p:cNvSpPr/>
            <p:nvPr/>
          </p:nvSpPr>
          <p:spPr>
            <a:xfrm>
              <a:off x="6549158" y="1636546"/>
              <a:ext cx="217589" cy="3354213"/>
            </a:xfrm>
            <a:prstGeom prst="rect">
              <a:avLst/>
            </a:prstGeom>
            <a:solidFill>
              <a:srgbClr val="0058AB">
                <a:alpha val="100000"/>
              </a:srgbClr>
            </a:solidFill>
          </p:spPr>
          <p:txBody>
            <a:bodyPr/>
            <a:lstStyle/>
            <a:p/>
          </p:txBody>
        </p:sp>
        <p:sp>
          <p:nvSpPr>
            <p:cNvPr id="62" name="rc62"/>
            <p:cNvSpPr/>
            <p:nvPr/>
          </p:nvSpPr>
          <p:spPr>
            <a:xfrm>
              <a:off x="6790924" y="2413901"/>
              <a:ext cx="217589" cy="2576858"/>
            </a:xfrm>
            <a:prstGeom prst="rect">
              <a:avLst/>
            </a:prstGeom>
            <a:solidFill>
              <a:srgbClr val="0058AB">
                <a:alpha val="100000"/>
              </a:srgbClr>
            </a:solidFill>
          </p:spPr>
          <p:txBody>
            <a:bodyPr/>
            <a:lstStyle/>
            <a:p/>
          </p:txBody>
        </p:sp>
        <p:sp>
          <p:nvSpPr>
            <p:cNvPr id="63" name="rc63"/>
            <p:cNvSpPr/>
            <p:nvPr/>
          </p:nvSpPr>
          <p:spPr>
            <a:xfrm>
              <a:off x="7032691" y="2929079"/>
              <a:ext cx="217589" cy="2061680"/>
            </a:xfrm>
            <a:prstGeom prst="rect">
              <a:avLst/>
            </a:prstGeom>
            <a:solidFill>
              <a:srgbClr val="0058AB">
                <a:alpha val="100000"/>
              </a:srgbClr>
            </a:solidFill>
          </p:spPr>
          <p:txBody>
            <a:bodyPr/>
            <a:lstStyle/>
            <a:p/>
          </p:txBody>
        </p:sp>
        <p:sp>
          <p:nvSpPr>
            <p:cNvPr id="64" name="rc64"/>
            <p:cNvSpPr/>
            <p:nvPr/>
          </p:nvSpPr>
          <p:spPr>
            <a:xfrm>
              <a:off x="8483291" y="4490066"/>
              <a:ext cx="217589" cy="500693"/>
            </a:xfrm>
            <a:prstGeom prst="rect">
              <a:avLst/>
            </a:prstGeom>
            <a:solidFill>
              <a:srgbClr val="69DBFF">
                <a:alpha val="100000"/>
              </a:srgbClr>
            </a:solidFill>
          </p:spPr>
          <p:txBody>
            <a:bodyPr/>
            <a:lstStyle/>
            <a:p/>
          </p:txBody>
        </p:sp>
        <p:sp>
          <p:nvSpPr>
            <p:cNvPr id="65" name="pl65"/>
            <p:cNvSpPr/>
            <p:nvPr/>
          </p:nvSpPr>
          <p:spPr>
            <a:xfrm>
              <a:off x="6174420" y="3989372"/>
              <a:ext cx="2417666" cy="500693"/>
            </a:xfrm>
            <a:custGeom>
              <a:avLst/>
              <a:pathLst>
                <a:path w="2417666" h="500693">
                  <a:moveTo>
                    <a:pt x="0" y="0"/>
                  </a:moveTo>
                  <a:lnTo>
                    <a:pt x="241766" y="50069"/>
                  </a:lnTo>
                  <a:lnTo>
                    <a:pt x="483533" y="100138"/>
                  </a:lnTo>
                  <a:lnTo>
                    <a:pt x="725299" y="150208"/>
                  </a:lnTo>
                  <a:lnTo>
                    <a:pt x="967066" y="200277"/>
                  </a:lnTo>
                  <a:lnTo>
                    <a:pt x="1208833" y="250346"/>
                  </a:lnTo>
                  <a:lnTo>
                    <a:pt x="1450599" y="300416"/>
                  </a:lnTo>
                  <a:lnTo>
                    <a:pt x="1692366" y="350485"/>
                  </a:lnTo>
                  <a:lnTo>
                    <a:pt x="1934133" y="400554"/>
                  </a:lnTo>
                  <a:lnTo>
                    <a:pt x="2175899" y="450624"/>
                  </a:lnTo>
                  <a:lnTo>
                    <a:pt x="2417666" y="500693"/>
                  </a:lnTo>
                </a:path>
              </a:pathLst>
            </a:custGeom>
            <a:ln w="13550" cap="flat">
              <a:solidFill>
                <a:srgbClr val="000000">
                  <a:alpha val="100000"/>
                </a:srgbClr>
              </a:solidFill>
              <a:prstDash val="solid"/>
              <a:round/>
            </a:ln>
          </p:spPr>
          <p:txBody>
            <a:bodyPr/>
            <a:lstStyle/>
            <a:p/>
          </p:txBody>
        </p:sp>
        <p:sp>
          <p:nvSpPr>
            <p:cNvPr id="66" name="pt66"/>
            <p:cNvSpPr/>
            <p:nvPr/>
          </p:nvSpPr>
          <p:spPr>
            <a:xfrm>
              <a:off x="6149594" y="39645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4014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40646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41147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4164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42148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42649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3150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3651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4151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465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2625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79" name="tx79"/>
            <p:cNvSpPr/>
            <p:nvPr/>
          </p:nvSpPr>
          <p:spPr>
            <a:xfrm>
              <a:off x="508103" y="251918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0" name="tx80"/>
            <p:cNvSpPr/>
            <p:nvPr/>
          </p:nvSpPr>
          <p:spPr>
            <a:xfrm>
              <a:off x="508103" y="131211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83510" y="398022"/>
              <a:ext cx="59641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Djibouti</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157%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54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09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65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88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73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592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85296"/>
              <a:ext cx="249522" cy="717400"/>
            </a:xfrm>
            <a:prstGeom prst="rect">
              <a:avLst/>
            </a:prstGeom>
            <a:solidFill>
              <a:srgbClr val="80BD41">
                <a:alpha val="100000"/>
              </a:srgbClr>
            </a:solidFill>
          </p:spPr>
          <p:txBody>
            <a:bodyPr/>
            <a:lstStyle/>
            <a:p/>
          </p:txBody>
        </p:sp>
        <p:sp>
          <p:nvSpPr>
            <p:cNvPr id="23" name="rc23"/>
            <p:cNvSpPr/>
            <p:nvPr/>
          </p:nvSpPr>
          <p:spPr>
            <a:xfrm>
              <a:off x="1296273" y="3015851"/>
              <a:ext cx="249522" cy="369445"/>
            </a:xfrm>
            <a:prstGeom prst="rect">
              <a:avLst/>
            </a:prstGeom>
            <a:solidFill>
              <a:srgbClr val="1CABE2">
                <a:alpha val="100000"/>
              </a:srgbClr>
            </a:solidFill>
          </p:spPr>
          <p:txBody>
            <a:bodyPr/>
            <a:lstStyle/>
            <a:p/>
          </p:txBody>
        </p:sp>
        <p:sp>
          <p:nvSpPr>
            <p:cNvPr id="24" name="rc24"/>
            <p:cNvSpPr/>
            <p:nvPr/>
          </p:nvSpPr>
          <p:spPr>
            <a:xfrm>
              <a:off x="1573521" y="3377523"/>
              <a:ext cx="249522" cy="725173"/>
            </a:xfrm>
            <a:prstGeom prst="rect">
              <a:avLst/>
            </a:prstGeom>
            <a:solidFill>
              <a:srgbClr val="80BD41">
                <a:alpha val="100000"/>
              </a:srgbClr>
            </a:solidFill>
          </p:spPr>
          <p:txBody>
            <a:bodyPr/>
            <a:lstStyle/>
            <a:p/>
          </p:txBody>
        </p:sp>
        <p:sp>
          <p:nvSpPr>
            <p:cNvPr id="25" name="rc25"/>
            <p:cNvSpPr/>
            <p:nvPr/>
          </p:nvSpPr>
          <p:spPr>
            <a:xfrm>
              <a:off x="1573521" y="2987046"/>
              <a:ext cx="249522" cy="390477"/>
            </a:xfrm>
            <a:prstGeom prst="rect">
              <a:avLst/>
            </a:prstGeom>
            <a:solidFill>
              <a:srgbClr val="1CABE2">
                <a:alpha val="100000"/>
              </a:srgbClr>
            </a:solidFill>
          </p:spPr>
          <p:txBody>
            <a:bodyPr/>
            <a:lstStyle/>
            <a:p/>
          </p:txBody>
        </p:sp>
        <p:sp>
          <p:nvSpPr>
            <p:cNvPr id="26" name="rc26"/>
            <p:cNvSpPr/>
            <p:nvPr/>
          </p:nvSpPr>
          <p:spPr>
            <a:xfrm>
              <a:off x="1850769" y="3279675"/>
              <a:ext cx="249522" cy="823021"/>
            </a:xfrm>
            <a:prstGeom prst="rect">
              <a:avLst/>
            </a:prstGeom>
            <a:solidFill>
              <a:srgbClr val="80BD41">
                <a:alpha val="100000"/>
              </a:srgbClr>
            </a:solidFill>
          </p:spPr>
          <p:txBody>
            <a:bodyPr/>
            <a:lstStyle/>
            <a:p/>
          </p:txBody>
        </p:sp>
        <p:sp>
          <p:nvSpPr>
            <p:cNvPr id="27" name="rc27"/>
            <p:cNvSpPr/>
            <p:nvPr/>
          </p:nvSpPr>
          <p:spPr>
            <a:xfrm>
              <a:off x="1850769" y="2959611"/>
              <a:ext cx="249522" cy="320063"/>
            </a:xfrm>
            <a:prstGeom prst="rect">
              <a:avLst/>
            </a:prstGeom>
            <a:solidFill>
              <a:srgbClr val="1CABE2">
                <a:alpha val="100000"/>
              </a:srgbClr>
            </a:solidFill>
          </p:spPr>
          <p:txBody>
            <a:bodyPr/>
            <a:lstStyle/>
            <a:p/>
          </p:txBody>
        </p:sp>
        <p:sp>
          <p:nvSpPr>
            <p:cNvPr id="28" name="rc28"/>
            <p:cNvSpPr/>
            <p:nvPr/>
          </p:nvSpPr>
          <p:spPr>
            <a:xfrm>
              <a:off x="2128016" y="3222521"/>
              <a:ext cx="249522" cy="880175"/>
            </a:xfrm>
            <a:prstGeom prst="rect">
              <a:avLst/>
            </a:prstGeom>
            <a:solidFill>
              <a:srgbClr val="80BD41">
                <a:alpha val="100000"/>
              </a:srgbClr>
            </a:solidFill>
          </p:spPr>
          <p:txBody>
            <a:bodyPr/>
            <a:lstStyle/>
            <a:p/>
          </p:txBody>
        </p:sp>
        <p:sp>
          <p:nvSpPr>
            <p:cNvPr id="29" name="rc29"/>
            <p:cNvSpPr/>
            <p:nvPr/>
          </p:nvSpPr>
          <p:spPr>
            <a:xfrm>
              <a:off x="2128016" y="2944523"/>
              <a:ext cx="249522" cy="277998"/>
            </a:xfrm>
            <a:prstGeom prst="rect">
              <a:avLst/>
            </a:prstGeom>
            <a:solidFill>
              <a:srgbClr val="1CABE2">
                <a:alpha val="100000"/>
              </a:srgbClr>
            </a:solidFill>
          </p:spPr>
          <p:txBody>
            <a:bodyPr/>
            <a:lstStyle/>
            <a:p/>
          </p:txBody>
        </p:sp>
        <p:sp>
          <p:nvSpPr>
            <p:cNvPr id="30" name="rc30"/>
            <p:cNvSpPr/>
            <p:nvPr/>
          </p:nvSpPr>
          <p:spPr>
            <a:xfrm>
              <a:off x="2405264" y="3180913"/>
              <a:ext cx="249522" cy="921784"/>
            </a:xfrm>
            <a:prstGeom prst="rect">
              <a:avLst/>
            </a:prstGeom>
            <a:solidFill>
              <a:srgbClr val="80BD41">
                <a:alpha val="100000"/>
              </a:srgbClr>
            </a:solidFill>
          </p:spPr>
          <p:txBody>
            <a:bodyPr/>
            <a:lstStyle/>
            <a:p/>
          </p:txBody>
        </p:sp>
        <p:sp>
          <p:nvSpPr>
            <p:cNvPr id="31" name="rc31"/>
            <p:cNvSpPr/>
            <p:nvPr/>
          </p:nvSpPr>
          <p:spPr>
            <a:xfrm>
              <a:off x="2405264" y="2964641"/>
              <a:ext cx="249522" cy="216271"/>
            </a:xfrm>
            <a:prstGeom prst="rect">
              <a:avLst/>
            </a:prstGeom>
            <a:solidFill>
              <a:srgbClr val="1CABE2">
                <a:alpha val="100000"/>
              </a:srgbClr>
            </a:solidFill>
          </p:spPr>
          <p:txBody>
            <a:bodyPr/>
            <a:lstStyle/>
            <a:p/>
          </p:txBody>
        </p:sp>
        <p:sp>
          <p:nvSpPr>
            <p:cNvPr id="32" name="rc32"/>
            <p:cNvSpPr/>
            <p:nvPr/>
          </p:nvSpPr>
          <p:spPr>
            <a:xfrm>
              <a:off x="2682512" y="3285619"/>
              <a:ext cx="249522" cy="817077"/>
            </a:xfrm>
            <a:prstGeom prst="rect">
              <a:avLst/>
            </a:prstGeom>
            <a:solidFill>
              <a:srgbClr val="80BD41">
                <a:alpha val="100000"/>
              </a:srgbClr>
            </a:solidFill>
          </p:spPr>
          <p:txBody>
            <a:bodyPr/>
            <a:lstStyle/>
            <a:p/>
          </p:txBody>
        </p:sp>
        <p:sp>
          <p:nvSpPr>
            <p:cNvPr id="33" name="rc33"/>
            <p:cNvSpPr/>
            <p:nvPr/>
          </p:nvSpPr>
          <p:spPr>
            <a:xfrm>
              <a:off x="2682512" y="2983388"/>
              <a:ext cx="249522" cy="302231"/>
            </a:xfrm>
            <a:prstGeom prst="rect">
              <a:avLst/>
            </a:prstGeom>
            <a:solidFill>
              <a:srgbClr val="1CABE2">
                <a:alpha val="100000"/>
              </a:srgbClr>
            </a:solidFill>
          </p:spPr>
          <p:txBody>
            <a:bodyPr/>
            <a:lstStyle/>
            <a:p/>
          </p:txBody>
        </p:sp>
        <p:sp>
          <p:nvSpPr>
            <p:cNvPr id="34" name="rc34"/>
            <p:cNvSpPr/>
            <p:nvPr/>
          </p:nvSpPr>
          <p:spPr>
            <a:xfrm>
              <a:off x="2959759" y="3267787"/>
              <a:ext cx="249522" cy="834909"/>
            </a:xfrm>
            <a:prstGeom prst="rect">
              <a:avLst/>
            </a:prstGeom>
            <a:solidFill>
              <a:srgbClr val="80BD41">
                <a:alpha val="100000"/>
              </a:srgbClr>
            </a:solidFill>
          </p:spPr>
          <p:txBody>
            <a:bodyPr/>
            <a:lstStyle/>
            <a:p/>
          </p:txBody>
        </p:sp>
        <p:sp>
          <p:nvSpPr>
            <p:cNvPr id="35" name="rc35"/>
            <p:cNvSpPr/>
            <p:nvPr/>
          </p:nvSpPr>
          <p:spPr>
            <a:xfrm>
              <a:off x="2959759" y="3003963"/>
              <a:ext cx="249522" cy="263824"/>
            </a:xfrm>
            <a:prstGeom prst="rect">
              <a:avLst/>
            </a:prstGeom>
            <a:solidFill>
              <a:srgbClr val="1CABE2">
                <a:alpha val="100000"/>
              </a:srgbClr>
            </a:solidFill>
          </p:spPr>
          <p:txBody>
            <a:bodyPr/>
            <a:lstStyle/>
            <a:p/>
          </p:txBody>
        </p:sp>
        <p:sp>
          <p:nvSpPr>
            <p:cNvPr id="36" name="rc36"/>
            <p:cNvSpPr/>
            <p:nvPr/>
          </p:nvSpPr>
          <p:spPr>
            <a:xfrm>
              <a:off x="3237007" y="3100897"/>
              <a:ext cx="249522" cy="1001799"/>
            </a:xfrm>
            <a:prstGeom prst="rect">
              <a:avLst/>
            </a:prstGeom>
            <a:solidFill>
              <a:srgbClr val="80BD41">
                <a:alpha val="100000"/>
              </a:srgbClr>
            </a:solidFill>
          </p:spPr>
          <p:txBody>
            <a:bodyPr/>
            <a:lstStyle/>
            <a:p/>
          </p:txBody>
        </p:sp>
        <p:sp>
          <p:nvSpPr>
            <p:cNvPr id="37" name="rc37"/>
            <p:cNvSpPr/>
            <p:nvPr/>
          </p:nvSpPr>
          <p:spPr>
            <a:xfrm>
              <a:off x="3237007" y="3013565"/>
              <a:ext cx="249522" cy="87331"/>
            </a:xfrm>
            <a:prstGeom prst="rect">
              <a:avLst/>
            </a:prstGeom>
            <a:solidFill>
              <a:srgbClr val="1CABE2">
                <a:alpha val="100000"/>
              </a:srgbClr>
            </a:solidFill>
          </p:spPr>
          <p:txBody>
            <a:bodyPr/>
            <a:lstStyle/>
            <a:p/>
          </p:txBody>
        </p:sp>
        <p:sp>
          <p:nvSpPr>
            <p:cNvPr id="38" name="rc38"/>
            <p:cNvSpPr/>
            <p:nvPr/>
          </p:nvSpPr>
          <p:spPr>
            <a:xfrm>
              <a:off x="3514255" y="3133818"/>
              <a:ext cx="249522" cy="968879"/>
            </a:xfrm>
            <a:prstGeom prst="rect">
              <a:avLst/>
            </a:prstGeom>
            <a:solidFill>
              <a:srgbClr val="80BD41">
                <a:alpha val="100000"/>
              </a:srgbClr>
            </a:solidFill>
          </p:spPr>
          <p:txBody>
            <a:bodyPr/>
            <a:lstStyle/>
            <a:p/>
          </p:txBody>
        </p:sp>
        <p:sp>
          <p:nvSpPr>
            <p:cNvPr id="39" name="rc39"/>
            <p:cNvSpPr/>
            <p:nvPr/>
          </p:nvSpPr>
          <p:spPr>
            <a:xfrm>
              <a:off x="3514255" y="3026368"/>
              <a:ext cx="249522" cy="107450"/>
            </a:xfrm>
            <a:prstGeom prst="rect">
              <a:avLst/>
            </a:prstGeom>
            <a:solidFill>
              <a:srgbClr val="1CABE2">
                <a:alpha val="100000"/>
              </a:srgbClr>
            </a:solidFill>
          </p:spPr>
          <p:txBody>
            <a:bodyPr/>
            <a:lstStyle/>
            <a:p/>
          </p:txBody>
        </p:sp>
        <p:sp>
          <p:nvSpPr>
            <p:cNvPr id="40" name="rc40"/>
            <p:cNvSpPr/>
            <p:nvPr/>
          </p:nvSpPr>
          <p:spPr>
            <a:xfrm>
              <a:off x="3791502" y="3136104"/>
              <a:ext cx="249522" cy="966592"/>
            </a:xfrm>
            <a:prstGeom prst="rect">
              <a:avLst/>
            </a:prstGeom>
            <a:solidFill>
              <a:srgbClr val="80BD41">
                <a:alpha val="100000"/>
              </a:srgbClr>
            </a:solidFill>
          </p:spPr>
          <p:txBody>
            <a:bodyPr/>
            <a:lstStyle/>
            <a:p/>
          </p:txBody>
        </p:sp>
        <p:sp>
          <p:nvSpPr>
            <p:cNvPr id="41" name="rc41"/>
            <p:cNvSpPr/>
            <p:nvPr/>
          </p:nvSpPr>
          <p:spPr>
            <a:xfrm>
              <a:off x="3791502" y="3028654"/>
              <a:ext cx="249522" cy="107450"/>
            </a:xfrm>
            <a:prstGeom prst="rect">
              <a:avLst/>
            </a:prstGeom>
            <a:solidFill>
              <a:srgbClr val="1CABE2">
                <a:alpha val="100000"/>
              </a:srgbClr>
            </a:solidFill>
          </p:spPr>
          <p:txBody>
            <a:bodyPr/>
            <a:lstStyle/>
            <a:p/>
          </p:txBody>
        </p:sp>
        <p:sp>
          <p:nvSpPr>
            <p:cNvPr id="42" name="rc42"/>
            <p:cNvSpPr/>
            <p:nvPr/>
          </p:nvSpPr>
          <p:spPr>
            <a:xfrm>
              <a:off x="4068750" y="3137933"/>
              <a:ext cx="249522" cy="964764"/>
            </a:xfrm>
            <a:prstGeom prst="rect">
              <a:avLst/>
            </a:prstGeom>
            <a:solidFill>
              <a:srgbClr val="80BD41">
                <a:alpha val="100000"/>
              </a:srgbClr>
            </a:solidFill>
          </p:spPr>
          <p:txBody>
            <a:bodyPr/>
            <a:lstStyle/>
            <a:p/>
          </p:txBody>
        </p:sp>
        <p:sp>
          <p:nvSpPr>
            <p:cNvPr id="43" name="rc43"/>
            <p:cNvSpPr/>
            <p:nvPr/>
          </p:nvSpPr>
          <p:spPr>
            <a:xfrm>
              <a:off x="4068750" y="3030483"/>
              <a:ext cx="249522" cy="107450"/>
            </a:xfrm>
            <a:prstGeom prst="rect">
              <a:avLst/>
            </a:prstGeom>
            <a:solidFill>
              <a:srgbClr val="1CABE2">
                <a:alpha val="100000"/>
              </a:srgbClr>
            </a:solidFill>
          </p:spPr>
          <p:txBody>
            <a:bodyPr/>
            <a:lstStyle/>
            <a:p/>
          </p:txBody>
        </p:sp>
        <p:sp>
          <p:nvSpPr>
            <p:cNvPr id="44" name="rc44"/>
            <p:cNvSpPr/>
            <p:nvPr/>
          </p:nvSpPr>
          <p:spPr>
            <a:xfrm>
              <a:off x="4345998" y="3152564"/>
              <a:ext cx="249522" cy="950132"/>
            </a:xfrm>
            <a:prstGeom prst="rect">
              <a:avLst/>
            </a:prstGeom>
            <a:solidFill>
              <a:srgbClr val="80BD41">
                <a:alpha val="100000"/>
              </a:srgbClr>
            </a:solidFill>
          </p:spPr>
          <p:txBody>
            <a:bodyPr/>
            <a:lstStyle/>
            <a:p/>
          </p:txBody>
        </p:sp>
        <p:sp>
          <p:nvSpPr>
            <p:cNvPr id="45" name="rc45"/>
            <p:cNvSpPr/>
            <p:nvPr/>
          </p:nvSpPr>
          <p:spPr>
            <a:xfrm>
              <a:off x="4345998" y="3035055"/>
              <a:ext cx="249522" cy="117509"/>
            </a:xfrm>
            <a:prstGeom prst="rect">
              <a:avLst/>
            </a:prstGeom>
            <a:solidFill>
              <a:srgbClr val="1CABE2">
                <a:alpha val="100000"/>
              </a:srgbClr>
            </a:solidFill>
          </p:spPr>
          <p:txBody>
            <a:bodyPr/>
            <a:lstStyle/>
            <a:p/>
          </p:txBody>
        </p:sp>
        <p:sp>
          <p:nvSpPr>
            <p:cNvPr id="46" name="rc46"/>
            <p:cNvSpPr/>
            <p:nvPr/>
          </p:nvSpPr>
          <p:spPr>
            <a:xfrm>
              <a:off x="4623245" y="3198288"/>
              <a:ext cx="249522" cy="904409"/>
            </a:xfrm>
            <a:prstGeom prst="rect">
              <a:avLst/>
            </a:prstGeom>
            <a:solidFill>
              <a:srgbClr val="80BD41">
                <a:alpha val="100000"/>
              </a:srgbClr>
            </a:solidFill>
          </p:spPr>
          <p:txBody>
            <a:bodyPr/>
            <a:lstStyle/>
            <a:p/>
          </p:txBody>
        </p:sp>
        <p:sp>
          <p:nvSpPr>
            <p:cNvPr id="47" name="rc47"/>
            <p:cNvSpPr/>
            <p:nvPr/>
          </p:nvSpPr>
          <p:spPr>
            <a:xfrm>
              <a:off x="4623245" y="3038713"/>
              <a:ext cx="249522" cy="159574"/>
            </a:xfrm>
            <a:prstGeom prst="rect">
              <a:avLst/>
            </a:prstGeom>
            <a:solidFill>
              <a:srgbClr val="1CABE2">
                <a:alpha val="100000"/>
              </a:srgbClr>
            </a:solidFill>
          </p:spPr>
          <p:txBody>
            <a:bodyPr/>
            <a:lstStyle/>
            <a:p/>
          </p:txBody>
        </p:sp>
        <p:sp>
          <p:nvSpPr>
            <p:cNvPr id="48" name="rc48"/>
            <p:cNvSpPr/>
            <p:nvPr/>
          </p:nvSpPr>
          <p:spPr>
            <a:xfrm>
              <a:off x="4900493" y="3176798"/>
              <a:ext cx="249522" cy="925899"/>
            </a:xfrm>
            <a:prstGeom prst="rect">
              <a:avLst/>
            </a:prstGeom>
            <a:solidFill>
              <a:srgbClr val="80BD41">
                <a:alpha val="100000"/>
              </a:srgbClr>
            </a:solidFill>
          </p:spPr>
          <p:txBody>
            <a:bodyPr/>
            <a:lstStyle/>
            <a:p/>
          </p:txBody>
        </p:sp>
        <p:sp>
          <p:nvSpPr>
            <p:cNvPr id="49" name="rc49"/>
            <p:cNvSpPr/>
            <p:nvPr/>
          </p:nvSpPr>
          <p:spPr>
            <a:xfrm>
              <a:off x="4900493" y="3038256"/>
              <a:ext cx="249522" cy="138541"/>
            </a:xfrm>
            <a:prstGeom prst="rect">
              <a:avLst/>
            </a:prstGeom>
            <a:solidFill>
              <a:srgbClr val="1CABE2">
                <a:alpha val="100000"/>
              </a:srgbClr>
            </a:solidFill>
          </p:spPr>
          <p:txBody>
            <a:bodyPr/>
            <a:lstStyle/>
            <a:p/>
          </p:txBody>
        </p:sp>
        <p:sp>
          <p:nvSpPr>
            <p:cNvPr id="50" name="rc50"/>
            <p:cNvSpPr/>
            <p:nvPr/>
          </p:nvSpPr>
          <p:spPr>
            <a:xfrm>
              <a:off x="5177741" y="3114157"/>
              <a:ext cx="249522" cy="988540"/>
            </a:xfrm>
            <a:prstGeom prst="rect">
              <a:avLst/>
            </a:prstGeom>
            <a:solidFill>
              <a:srgbClr val="80BD41">
                <a:alpha val="100000"/>
              </a:srgbClr>
            </a:solidFill>
          </p:spPr>
          <p:txBody>
            <a:bodyPr/>
            <a:lstStyle/>
            <a:p/>
          </p:txBody>
        </p:sp>
        <p:sp>
          <p:nvSpPr>
            <p:cNvPr id="51" name="rc51"/>
            <p:cNvSpPr/>
            <p:nvPr/>
          </p:nvSpPr>
          <p:spPr>
            <a:xfrm>
              <a:off x="5177741" y="3039627"/>
              <a:ext cx="249522" cy="74529"/>
            </a:xfrm>
            <a:prstGeom prst="rect">
              <a:avLst/>
            </a:prstGeom>
            <a:solidFill>
              <a:srgbClr val="1CABE2">
                <a:alpha val="100000"/>
              </a:srgbClr>
            </a:solidFill>
          </p:spPr>
          <p:txBody>
            <a:bodyPr/>
            <a:lstStyle/>
            <a:p/>
          </p:txBody>
        </p:sp>
        <p:sp>
          <p:nvSpPr>
            <p:cNvPr id="52" name="rc52"/>
            <p:cNvSpPr/>
            <p:nvPr/>
          </p:nvSpPr>
          <p:spPr>
            <a:xfrm>
              <a:off x="5454988" y="3149821"/>
              <a:ext cx="249522" cy="952875"/>
            </a:xfrm>
            <a:prstGeom prst="rect">
              <a:avLst/>
            </a:prstGeom>
            <a:solidFill>
              <a:srgbClr val="80BD41">
                <a:alpha val="100000"/>
              </a:srgbClr>
            </a:solidFill>
          </p:spPr>
          <p:txBody>
            <a:bodyPr/>
            <a:lstStyle/>
            <a:p/>
          </p:txBody>
        </p:sp>
        <p:sp>
          <p:nvSpPr>
            <p:cNvPr id="53" name="rc53"/>
            <p:cNvSpPr/>
            <p:nvPr/>
          </p:nvSpPr>
          <p:spPr>
            <a:xfrm>
              <a:off x="5454988" y="3043743"/>
              <a:ext cx="249522" cy="106078"/>
            </a:xfrm>
            <a:prstGeom prst="rect">
              <a:avLst/>
            </a:prstGeom>
            <a:solidFill>
              <a:srgbClr val="1CABE2">
                <a:alpha val="100000"/>
              </a:srgbClr>
            </a:solidFill>
          </p:spPr>
          <p:txBody>
            <a:bodyPr/>
            <a:lstStyle/>
            <a:p/>
          </p:txBody>
        </p:sp>
        <p:sp>
          <p:nvSpPr>
            <p:cNvPr id="54" name="rc54"/>
            <p:cNvSpPr/>
            <p:nvPr/>
          </p:nvSpPr>
          <p:spPr>
            <a:xfrm>
              <a:off x="5732236" y="3322198"/>
              <a:ext cx="249522" cy="780498"/>
            </a:xfrm>
            <a:prstGeom prst="rect">
              <a:avLst/>
            </a:prstGeom>
            <a:solidFill>
              <a:srgbClr val="80BD41">
                <a:alpha val="100000"/>
              </a:srgbClr>
            </a:solidFill>
          </p:spPr>
          <p:txBody>
            <a:bodyPr/>
            <a:lstStyle/>
            <a:p/>
          </p:txBody>
        </p:sp>
        <p:sp>
          <p:nvSpPr>
            <p:cNvPr id="55" name="rc55"/>
            <p:cNvSpPr/>
            <p:nvPr/>
          </p:nvSpPr>
          <p:spPr>
            <a:xfrm>
              <a:off x="5732236" y="3047858"/>
              <a:ext cx="249522" cy="274340"/>
            </a:xfrm>
            <a:prstGeom prst="rect">
              <a:avLst/>
            </a:prstGeom>
            <a:solidFill>
              <a:srgbClr val="1CABE2">
                <a:alpha val="100000"/>
              </a:srgbClr>
            </a:solidFill>
          </p:spPr>
          <p:txBody>
            <a:bodyPr/>
            <a:lstStyle/>
            <a:p/>
          </p:txBody>
        </p:sp>
        <p:sp>
          <p:nvSpPr>
            <p:cNvPr id="56" name="rc56"/>
            <p:cNvSpPr/>
            <p:nvPr/>
          </p:nvSpPr>
          <p:spPr>
            <a:xfrm>
              <a:off x="6009484" y="3226179"/>
              <a:ext cx="249522" cy="876517"/>
            </a:xfrm>
            <a:prstGeom prst="rect">
              <a:avLst/>
            </a:prstGeom>
            <a:solidFill>
              <a:srgbClr val="80BD41">
                <a:alpha val="100000"/>
              </a:srgbClr>
            </a:solidFill>
          </p:spPr>
          <p:txBody>
            <a:bodyPr/>
            <a:lstStyle/>
            <a:p/>
          </p:txBody>
        </p:sp>
        <p:sp>
          <p:nvSpPr>
            <p:cNvPr id="57" name="rc57"/>
            <p:cNvSpPr/>
            <p:nvPr/>
          </p:nvSpPr>
          <p:spPr>
            <a:xfrm>
              <a:off x="6009484" y="3046486"/>
              <a:ext cx="249522" cy="179693"/>
            </a:xfrm>
            <a:prstGeom prst="rect">
              <a:avLst/>
            </a:prstGeom>
            <a:solidFill>
              <a:srgbClr val="1CABE2">
                <a:alpha val="100000"/>
              </a:srgbClr>
            </a:solidFill>
          </p:spPr>
          <p:txBody>
            <a:bodyPr/>
            <a:lstStyle/>
            <a:p/>
          </p:txBody>
        </p:sp>
        <p:sp>
          <p:nvSpPr>
            <p:cNvPr id="58" name="rc58"/>
            <p:cNvSpPr/>
            <p:nvPr/>
          </p:nvSpPr>
          <p:spPr>
            <a:xfrm>
              <a:off x="6286731" y="3142048"/>
              <a:ext cx="249522" cy="960648"/>
            </a:xfrm>
            <a:prstGeom prst="rect">
              <a:avLst/>
            </a:prstGeom>
            <a:solidFill>
              <a:srgbClr val="80BD41">
                <a:alpha val="100000"/>
              </a:srgbClr>
            </a:solidFill>
          </p:spPr>
          <p:txBody>
            <a:bodyPr/>
            <a:lstStyle/>
            <a:p/>
          </p:txBody>
        </p:sp>
        <p:sp>
          <p:nvSpPr>
            <p:cNvPr id="59" name="rc59"/>
            <p:cNvSpPr/>
            <p:nvPr/>
          </p:nvSpPr>
          <p:spPr>
            <a:xfrm>
              <a:off x="6286731" y="3046943"/>
              <a:ext cx="249522" cy="95104"/>
            </a:xfrm>
            <a:prstGeom prst="rect">
              <a:avLst/>
            </a:prstGeom>
            <a:solidFill>
              <a:srgbClr val="1CABE2">
                <a:alpha val="100000"/>
              </a:srgbClr>
            </a:solidFill>
          </p:spPr>
          <p:txBody>
            <a:bodyPr/>
            <a:lstStyle/>
            <a:p/>
          </p:txBody>
        </p:sp>
        <p:sp>
          <p:nvSpPr>
            <p:cNvPr id="60" name="rc60"/>
            <p:cNvSpPr/>
            <p:nvPr/>
          </p:nvSpPr>
          <p:spPr>
            <a:xfrm>
              <a:off x="6563979" y="3143877"/>
              <a:ext cx="249522" cy="958819"/>
            </a:xfrm>
            <a:prstGeom prst="rect">
              <a:avLst/>
            </a:prstGeom>
            <a:solidFill>
              <a:srgbClr val="80BD41">
                <a:alpha val="100000"/>
              </a:srgbClr>
            </a:solidFill>
          </p:spPr>
          <p:txBody>
            <a:bodyPr/>
            <a:lstStyle/>
            <a:p/>
          </p:txBody>
        </p:sp>
        <p:sp>
          <p:nvSpPr>
            <p:cNvPr id="61" name="rc61"/>
            <p:cNvSpPr/>
            <p:nvPr/>
          </p:nvSpPr>
          <p:spPr>
            <a:xfrm>
              <a:off x="6563979" y="3049229"/>
              <a:ext cx="249522" cy="94647"/>
            </a:xfrm>
            <a:prstGeom prst="rect">
              <a:avLst/>
            </a:prstGeom>
            <a:solidFill>
              <a:srgbClr val="1CABE2">
                <a:alpha val="100000"/>
              </a:srgbClr>
            </a:solidFill>
          </p:spPr>
          <p:txBody>
            <a:bodyPr/>
            <a:lstStyle/>
            <a:p/>
          </p:txBody>
        </p:sp>
        <p:sp>
          <p:nvSpPr>
            <p:cNvPr id="62" name="rc62"/>
            <p:cNvSpPr/>
            <p:nvPr/>
          </p:nvSpPr>
          <p:spPr>
            <a:xfrm>
              <a:off x="6841227" y="3301623"/>
              <a:ext cx="249522" cy="801074"/>
            </a:xfrm>
            <a:prstGeom prst="rect">
              <a:avLst/>
            </a:prstGeom>
            <a:solidFill>
              <a:srgbClr val="80BD41">
                <a:alpha val="100000"/>
              </a:srgbClr>
            </a:solidFill>
          </p:spPr>
          <p:txBody>
            <a:bodyPr/>
            <a:lstStyle/>
            <a:p/>
          </p:txBody>
        </p:sp>
        <p:sp>
          <p:nvSpPr>
            <p:cNvPr id="63" name="rc63"/>
            <p:cNvSpPr/>
            <p:nvPr/>
          </p:nvSpPr>
          <p:spPr>
            <a:xfrm>
              <a:off x="6841227" y="3048772"/>
              <a:ext cx="249522" cy="252850"/>
            </a:xfrm>
            <a:prstGeom prst="rect">
              <a:avLst/>
            </a:prstGeom>
            <a:solidFill>
              <a:srgbClr val="1CABE2">
                <a:alpha val="100000"/>
              </a:srgbClr>
            </a:solidFill>
          </p:spPr>
          <p:txBody>
            <a:bodyPr/>
            <a:lstStyle/>
            <a:p/>
          </p:txBody>
        </p:sp>
        <p:sp>
          <p:nvSpPr>
            <p:cNvPr id="64" name="rc64"/>
            <p:cNvSpPr/>
            <p:nvPr/>
          </p:nvSpPr>
          <p:spPr>
            <a:xfrm>
              <a:off x="7118474" y="3362892"/>
              <a:ext cx="249522" cy="739804"/>
            </a:xfrm>
            <a:prstGeom prst="rect">
              <a:avLst/>
            </a:prstGeom>
            <a:solidFill>
              <a:srgbClr val="80BD41">
                <a:alpha val="100000"/>
              </a:srgbClr>
            </a:solidFill>
          </p:spPr>
          <p:txBody>
            <a:bodyPr/>
            <a:lstStyle/>
            <a:p/>
          </p:txBody>
        </p:sp>
        <p:sp>
          <p:nvSpPr>
            <p:cNvPr id="65" name="rc65"/>
            <p:cNvSpPr/>
            <p:nvPr/>
          </p:nvSpPr>
          <p:spPr>
            <a:xfrm>
              <a:off x="7118474" y="3045571"/>
              <a:ext cx="249522" cy="317320"/>
            </a:xfrm>
            <a:prstGeom prst="rect">
              <a:avLst/>
            </a:prstGeom>
            <a:solidFill>
              <a:srgbClr val="1CABE2">
                <a:alpha val="100000"/>
              </a:srgbClr>
            </a:solidFill>
          </p:spPr>
          <p:txBody>
            <a:bodyPr/>
            <a:lstStyle/>
            <a:p/>
          </p:txBody>
        </p:sp>
        <p:sp>
          <p:nvSpPr>
            <p:cNvPr id="66" name="rc66"/>
            <p:cNvSpPr/>
            <p:nvPr/>
          </p:nvSpPr>
          <p:spPr>
            <a:xfrm>
              <a:off x="7395722" y="3361520"/>
              <a:ext cx="249522" cy="741176"/>
            </a:xfrm>
            <a:prstGeom prst="rect">
              <a:avLst/>
            </a:prstGeom>
            <a:solidFill>
              <a:srgbClr val="80BD41">
                <a:alpha val="100000"/>
              </a:srgbClr>
            </a:solidFill>
          </p:spPr>
          <p:txBody>
            <a:bodyPr/>
            <a:lstStyle/>
            <a:p/>
          </p:txBody>
        </p:sp>
        <p:sp>
          <p:nvSpPr>
            <p:cNvPr id="67" name="rc67"/>
            <p:cNvSpPr/>
            <p:nvPr/>
          </p:nvSpPr>
          <p:spPr>
            <a:xfrm>
              <a:off x="7395722" y="3043743"/>
              <a:ext cx="249522" cy="317777"/>
            </a:xfrm>
            <a:prstGeom prst="rect">
              <a:avLst/>
            </a:prstGeom>
            <a:solidFill>
              <a:srgbClr val="1CABE2">
                <a:alpha val="100000"/>
              </a:srgbClr>
            </a:solidFill>
          </p:spPr>
          <p:txBody>
            <a:bodyPr/>
            <a:lstStyle/>
            <a:p/>
          </p:txBody>
        </p:sp>
        <p:sp>
          <p:nvSpPr>
            <p:cNvPr id="68" name="rc68"/>
            <p:cNvSpPr/>
            <p:nvPr/>
          </p:nvSpPr>
          <p:spPr>
            <a:xfrm>
              <a:off x="7672970" y="3285619"/>
              <a:ext cx="249522" cy="817077"/>
            </a:xfrm>
            <a:prstGeom prst="rect">
              <a:avLst/>
            </a:prstGeom>
            <a:solidFill>
              <a:srgbClr val="80BD41">
                <a:alpha val="100000"/>
              </a:srgbClr>
            </a:solidFill>
          </p:spPr>
          <p:txBody>
            <a:bodyPr/>
            <a:lstStyle/>
            <a:p/>
          </p:txBody>
        </p:sp>
        <p:sp>
          <p:nvSpPr>
            <p:cNvPr id="69" name="rc69"/>
            <p:cNvSpPr/>
            <p:nvPr/>
          </p:nvSpPr>
          <p:spPr>
            <a:xfrm>
              <a:off x="7672970" y="3041456"/>
              <a:ext cx="249522" cy="244163"/>
            </a:xfrm>
            <a:prstGeom prst="rect">
              <a:avLst/>
            </a:prstGeom>
            <a:solidFill>
              <a:srgbClr val="1CABE2">
                <a:alpha val="100000"/>
              </a:srgbClr>
            </a:solidFill>
          </p:spPr>
          <p:txBody>
            <a:bodyPr/>
            <a:lstStyle/>
            <a:p/>
          </p:txBody>
        </p:sp>
        <p:sp>
          <p:nvSpPr>
            <p:cNvPr id="70" name="rc70"/>
            <p:cNvSpPr/>
            <p:nvPr/>
          </p:nvSpPr>
          <p:spPr>
            <a:xfrm>
              <a:off x="7950217" y="3213376"/>
              <a:ext cx="249522" cy="889320"/>
            </a:xfrm>
            <a:prstGeom prst="rect">
              <a:avLst/>
            </a:prstGeom>
            <a:solidFill>
              <a:srgbClr val="80BD41">
                <a:alpha val="100000"/>
              </a:srgbClr>
            </a:solidFill>
          </p:spPr>
          <p:txBody>
            <a:bodyPr/>
            <a:lstStyle/>
            <a:p/>
          </p:txBody>
        </p:sp>
        <p:sp>
          <p:nvSpPr>
            <p:cNvPr id="71" name="rc71"/>
            <p:cNvSpPr/>
            <p:nvPr/>
          </p:nvSpPr>
          <p:spPr>
            <a:xfrm>
              <a:off x="7950217" y="3018137"/>
              <a:ext cx="249522" cy="195238"/>
            </a:xfrm>
            <a:prstGeom prst="rect">
              <a:avLst/>
            </a:prstGeom>
            <a:solidFill>
              <a:srgbClr val="1CABE2">
                <a:alpha val="100000"/>
              </a:srgbClr>
            </a:solidFill>
          </p:spPr>
          <p:txBody>
            <a:bodyPr/>
            <a:lstStyle/>
            <a:p/>
          </p:txBody>
        </p:sp>
        <p:sp>
          <p:nvSpPr>
            <p:cNvPr id="72" name="pl72"/>
            <p:cNvSpPr/>
            <p:nvPr/>
          </p:nvSpPr>
          <p:spPr>
            <a:xfrm>
              <a:off x="1421035" y="1410261"/>
              <a:ext cx="6653943" cy="810625"/>
            </a:xfrm>
            <a:custGeom>
              <a:avLst/>
              <a:pathLst>
                <a:path w="6653943" h="810625">
                  <a:moveTo>
                    <a:pt x="0" y="781674"/>
                  </a:moveTo>
                  <a:lnTo>
                    <a:pt x="277247" y="810625"/>
                  </a:lnTo>
                  <a:lnTo>
                    <a:pt x="554495" y="607969"/>
                  </a:lnTo>
                  <a:lnTo>
                    <a:pt x="831742" y="492165"/>
                  </a:lnTo>
                  <a:lnTo>
                    <a:pt x="1108990" y="347411"/>
                  </a:lnTo>
                  <a:lnTo>
                    <a:pt x="1386238" y="579018"/>
                  </a:lnTo>
                  <a:lnTo>
                    <a:pt x="1663485" y="492165"/>
                  </a:lnTo>
                  <a:lnTo>
                    <a:pt x="1940733" y="28950"/>
                  </a:lnTo>
                  <a:lnTo>
                    <a:pt x="2217981" y="86852"/>
                  </a:lnTo>
                  <a:lnTo>
                    <a:pt x="2495228" y="86852"/>
                  </a:lnTo>
                  <a:lnTo>
                    <a:pt x="2772476" y="86852"/>
                  </a:lnTo>
                  <a:lnTo>
                    <a:pt x="3049724" y="115803"/>
                  </a:lnTo>
                  <a:lnTo>
                    <a:pt x="3326971" y="231607"/>
                  </a:lnTo>
                  <a:lnTo>
                    <a:pt x="3604219" y="173705"/>
                  </a:lnTo>
                  <a:lnTo>
                    <a:pt x="3881467" y="0"/>
                  </a:lnTo>
                  <a:lnTo>
                    <a:pt x="4158714" y="86852"/>
                  </a:lnTo>
                  <a:lnTo>
                    <a:pt x="4435962" y="550067"/>
                  </a:lnTo>
                  <a:lnTo>
                    <a:pt x="4713210" y="289509"/>
                  </a:lnTo>
                  <a:lnTo>
                    <a:pt x="4990457" y="57901"/>
                  </a:lnTo>
                  <a:lnTo>
                    <a:pt x="5267705" y="57901"/>
                  </a:lnTo>
                  <a:lnTo>
                    <a:pt x="5544953" y="492165"/>
                  </a:lnTo>
                  <a:lnTo>
                    <a:pt x="5822200" y="665871"/>
                  </a:lnTo>
                  <a:lnTo>
                    <a:pt x="6099448" y="665871"/>
                  </a:lnTo>
                  <a:lnTo>
                    <a:pt x="6376696" y="463214"/>
                  </a:lnTo>
                  <a:lnTo>
                    <a:pt x="6653943" y="31846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4" name="tx74"/>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773744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1329607" y="28803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4" name="tx84"/>
            <p:cNvSpPr/>
            <p:nvPr/>
          </p:nvSpPr>
          <p:spPr>
            <a:xfrm>
              <a:off x="2715845" y="28474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5" name="tx85"/>
            <p:cNvSpPr/>
            <p:nvPr/>
          </p:nvSpPr>
          <p:spPr>
            <a:xfrm>
              <a:off x="4102084" y="28945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5488322" y="29082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7" name="tx87"/>
            <p:cNvSpPr/>
            <p:nvPr/>
          </p:nvSpPr>
          <p:spPr>
            <a:xfrm>
              <a:off x="6636489" y="291280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88" name="tx88"/>
            <p:cNvSpPr/>
            <p:nvPr/>
          </p:nvSpPr>
          <p:spPr>
            <a:xfrm>
              <a:off x="6874560" y="29123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9" name="tx89"/>
            <p:cNvSpPr/>
            <p:nvPr/>
          </p:nvSpPr>
          <p:spPr>
            <a:xfrm>
              <a:off x="7151808" y="29095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0" name="tx90"/>
            <p:cNvSpPr/>
            <p:nvPr/>
          </p:nvSpPr>
          <p:spPr>
            <a:xfrm>
              <a:off x="7429055" y="29077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1" name="tx91"/>
            <p:cNvSpPr/>
            <p:nvPr/>
          </p:nvSpPr>
          <p:spPr>
            <a:xfrm>
              <a:off x="7706303" y="2905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2" name="tx92"/>
            <p:cNvSpPr/>
            <p:nvPr/>
          </p:nvSpPr>
          <p:spPr>
            <a:xfrm>
              <a:off x="7983551" y="2882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08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04" name="tx104"/>
            <p:cNvSpPr/>
            <p:nvPr/>
          </p:nvSpPr>
          <p:spPr>
            <a:xfrm>
              <a:off x="1355732" y="31655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05" name="tx105"/>
            <p:cNvSpPr/>
            <p:nvPr/>
          </p:nvSpPr>
          <p:spPr>
            <a:xfrm>
              <a:off x="2715845" y="3659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06" name="tx106"/>
            <p:cNvSpPr/>
            <p:nvPr/>
          </p:nvSpPr>
          <p:spPr>
            <a:xfrm>
              <a:off x="2741971" y="30994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07" name="tx107"/>
            <p:cNvSpPr/>
            <p:nvPr/>
          </p:nvSpPr>
          <p:spPr>
            <a:xfrm>
              <a:off x="4102084" y="35864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08" name="tx108"/>
            <p:cNvSpPr/>
            <p:nvPr/>
          </p:nvSpPr>
          <p:spPr>
            <a:xfrm>
              <a:off x="4128209" y="30503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9" name="tx109"/>
            <p:cNvSpPr/>
            <p:nvPr/>
          </p:nvSpPr>
          <p:spPr>
            <a:xfrm>
              <a:off x="5488322" y="3591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0" name="tx110"/>
            <p:cNvSpPr/>
            <p:nvPr/>
          </p:nvSpPr>
          <p:spPr>
            <a:xfrm>
              <a:off x="5514447" y="30616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1" name="tx111"/>
            <p:cNvSpPr/>
            <p:nvPr/>
          </p:nvSpPr>
          <p:spPr>
            <a:xfrm>
              <a:off x="6636489" y="358938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2" name="tx112"/>
            <p:cNvSpPr/>
            <p:nvPr/>
          </p:nvSpPr>
          <p:spPr>
            <a:xfrm>
              <a:off x="6623438" y="30626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3" name="tx113"/>
            <p:cNvSpPr/>
            <p:nvPr/>
          </p:nvSpPr>
          <p:spPr>
            <a:xfrm>
              <a:off x="6874560" y="3667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4" name="tx114"/>
            <p:cNvSpPr/>
            <p:nvPr/>
          </p:nvSpPr>
          <p:spPr>
            <a:xfrm>
              <a:off x="6900686" y="314134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5" name="tx115"/>
            <p:cNvSpPr/>
            <p:nvPr/>
          </p:nvSpPr>
          <p:spPr>
            <a:xfrm>
              <a:off x="7151808" y="3697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6" name="tx116"/>
            <p:cNvSpPr/>
            <p:nvPr/>
          </p:nvSpPr>
          <p:spPr>
            <a:xfrm>
              <a:off x="7177933" y="31691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7" name="tx117"/>
            <p:cNvSpPr/>
            <p:nvPr/>
          </p:nvSpPr>
          <p:spPr>
            <a:xfrm>
              <a:off x="7429055" y="3697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8" name="tx118"/>
            <p:cNvSpPr/>
            <p:nvPr/>
          </p:nvSpPr>
          <p:spPr>
            <a:xfrm>
              <a:off x="7494358" y="316987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9" name="tx119"/>
            <p:cNvSpPr/>
            <p:nvPr/>
          </p:nvSpPr>
          <p:spPr>
            <a:xfrm>
              <a:off x="7706303" y="3659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0" name="tx120"/>
            <p:cNvSpPr/>
            <p:nvPr/>
          </p:nvSpPr>
          <p:spPr>
            <a:xfrm>
              <a:off x="7732429" y="31284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1" name="tx121"/>
            <p:cNvSpPr/>
            <p:nvPr/>
          </p:nvSpPr>
          <p:spPr>
            <a:xfrm>
              <a:off x="7983551" y="36229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22" name="tx122"/>
            <p:cNvSpPr/>
            <p:nvPr/>
          </p:nvSpPr>
          <p:spPr>
            <a:xfrm>
              <a:off x="8009676" y="30806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1361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2216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3071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50218"/>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2000-2024</a:t>
              </a:r>
            </a:p>
          </p:txBody>
        </p:sp>
        <p:sp>
          <p:nvSpPr>
            <p:cNvPr id="152" name="pl152"/>
            <p:cNvSpPr/>
            <p:nvPr/>
          </p:nvSpPr>
          <p:spPr>
            <a:xfrm>
              <a:off x="19892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812482" cy="167191"/>
            </a:xfrm>
            <a:prstGeom prst="rect">
              <a:avLst/>
            </a:prstGeom>
            <a:solidFill>
              <a:srgbClr val="80BD41">
                <a:alpha val="100000"/>
              </a:srgbClr>
            </a:solidFill>
          </p:spPr>
          <p:txBody>
            <a:bodyPr/>
            <a:lstStyle/>
            <a:p/>
          </p:txBody>
        </p:sp>
        <p:sp>
          <p:nvSpPr>
            <p:cNvPr id="167" name="rc167"/>
            <p:cNvSpPr/>
            <p:nvPr/>
          </p:nvSpPr>
          <p:spPr>
            <a:xfrm>
              <a:off x="7108756" y="5889059"/>
              <a:ext cx="573764" cy="167191"/>
            </a:xfrm>
            <a:prstGeom prst="rect">
              <a:avLst/>
            </a:prstGeom>
            <a:solidFill>
              <a:srgbClr val="1CABE2">
                <a:alpha val="100000"/>
              </a:srgbClr>
            </a:solidFill>
          </p:spPr>
          <p:txBody>
            <a:bodyPr/>
            <a:lstStyle/>
            <a:p/>
          </p:txBody>
        </p:sp>
        <p:sp>
          <p:nvSpPr>
            <p:cNvPr id="168" name="rc168"/>
            <p:cNvSpPr/>
            <p:nvPr/>
          </p:nvSpPr>
          <p:spPr>
            <a:xfrm>
              <a:off x="1296273" y="5680069"/>
              <a:ext cx="4953222" cy="167191"/>
            </a:xfrm>
            <a:prstGeom prst="rect">
              <a:avLst/>
            </a:prstGeom>
            <a:solidFill>
              <a:srgbClr val="80BD41">
                <a:alpha val="100000"/>
              </a:srgbClr>
            </a:solidFill>
          </p:spPr>
          <p:txBody>
            <a:bodyPr/>
            <a:lstStyle/>
            <a:p/>
          </p:txBody>
        </p:sp>
        <p:sp>
          <p:nvSpPr>
            <p:cNvPr id="169" name="rc169"/>
            <p:cNvSpPr/>
            <p:nvPr/>
          </p:nvSpPr>
          <p:spPr>
            <a:xfrm>
              <a:off x="6249496" y="5680069"/>
              <a:ext cx="1480145" cy="167191"/>
            </a:xfrm>
            <a:prstGeom prst="rect">
              <a:avLst/>
            </a:prstGeom>
            <a:solidFill>
              <a:srgbClr val="1CABE2">
                <a:alpha val="100000"/>
              </a:srgbClr>
            </a:solidFill>
          </p:spPr>
          <p:txBody>
            <a:bodyPr/>
            <a:lstStyle/>
            <a:p/>
          </p:txBody>
        </p:sp>
        <p:sp>
          <p:nvSpPr>
            <p:cNvPr id="170" name="rc170"/>
            <p:cNvSpPr/>
            <p:nvPr/>
          </p:nvSpPr>
          <p:spPr>
            <a:xfrm>
              <a:off x="1296273" y="5471080"/>
              <a:ext cx="5391167" cy="167191"/>
            </a:xfrm>
            <a:prstGeom prst="rect">
              <a:avLst/>
            </a:prstGeom>
            <a:solidFill>
              <a:srgbClr val="80BD41">
                <a:alpha val="100000"/>
              </a:srgbClr>
            </a:solidFill>
          </p:spPr>
          <p:txBody>
            <a:bodyPr/>
            <a:lstStyle/>
            <a:p/>
          </p:txBody>
        </p:sp>
        <p:sp>
          <p:nvSpPr>
            <p:cNvPr id="171" name="rc171"/>
            <p:cNvSpPr/>
            <p:nvPr/>
          </p:nvSpPr>
          <p:spPr>
            <a:xfrm>
              <a:off x="6687441" y="5471080"/>
              <a:ext cx="1183562" cy="167191"/>
            </a:xfrm>
            <a:prstGeom prst="rect">
              <a:avLst/>
            </a:prstGeom>
            <a:solidFill>
              <a:srgbClr val="1CABE2">
                <a:alpha val="100000"/>
              </a:srgbClr>
            </a:solidFill>
          </p:spPr>
          <p:txBody>
            <a:bodyPr/>
            <a:lstStyle/>
            <a:p/>
          </p:txBody>
        </p:sp>
        <p:sp>
          <p:nvSpPr>
            <p:cNvPr id="172" name="tx172"/>
            <p:cNvSpPr/>
            <p:nvPr/>
          </p:nvSpPr>
          <p:spPr>
            <a:xfrm>
              <a:off x="7940434" y="5929462"/>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73" name="tx173"/>
            <p:cNvSpPr/>
            <p:nvPr/>
          </p:nvSpPr>
          <p:spPr>
            <a:xfrm>
              <a:off x="7935873"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a:t>
              </a:r>
            </a:p>
          </p:txBody>
        </p:sp>
        <p:sp>
          <p:nvSpPr>
            <p:cNvPr id="174" name="tx174"/>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4142225" y="59335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6" name="tx176"/>
            <p:cNvSpPr/>
            <p:nvPr/>
          </p:nvSpPr>
          <p:spPr>
            <a:xfrm>
              <a:off x="7320290"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7" name="tx177"/>
            <p:cNvSpPr/>
            <p:nvPr/>
          </p:nvSpPr>
          <p:spPr>
            <a:xfrm>
              <a:off x="366739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78" name="tx178"/>
            <p:cNvSpPr/>
            <p:nvPr/>
          </p:nvSpPr>
          <p:spPr>
            <a:xfrm>
              <a:off x="6914220"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9" name="tx179"/>
            <p:cNvSpPr/>
            <p:nvPr/>
          </p:nvSpPr>
          <p:spPr>
            <a:xfrm>
              <a:off x="388636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80" name="tx180"/>
            <p:cNvSpPr/>
            <p:nvPr/>
          </p:nvSpPr>
          <p:spPr>
            <a:xfrm>
              <a:off x="7203874"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(82%) was lower than in 2019 (91%).
The number of children vaccinated with DTP1 decreased 7% compared to in 2019.
The number of surviving infants increased approximately 3%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Djibouti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22808"/>
              <a:ext cx="3397293" cy="1228520"/>
            </a:xfrm>
            <a:custGeom>
              <a:avLst/>
              <a:pathLst>
                <a:path w="3397293" h="1228520">
                  <a:moveTo>
                    <a:pt x="0" y="1228520"/>
                  </a:moveTo>
                  <a:lnTo>
                    <a:pt x="141553" y="1028529"/>
                  </a:lnTo>
                  <a:lnTo>
                    <a:pt x="283107" y="771396"/>
                  </a:lnTo>
                  <a:lnTo>
                    <a:pt x="424661" y="599975"/>
                  </a:lnTo>
                  <a:lnTo>
                    <a:pt x="566215" y="714256"/>
                  </a:lnTo>
                  <a:lnTo>
                    <a:pt x="707769" y="514264"/>
                  </a:lnTo>
                  <a:lnTo>
                    <a:pt x="849323" y="485694"/>
                  </a:lnTo>
                  <a:lnTo>
                    <a:pt x="990877" y="28570"/>
                  </a:lnTo>
                  <a:lnTo>
                    <a:pt x="1132431" y="0"/>
                  </a:lnTo>
                  <a:lnTo>
                    <a:pt x="1273984" y="0"/>
                  </a:lnTo>
                  <a:lnTo>
                    <a:pt x="1415538" y="28570"/>
                  </a:lnTo>
                  <a:lnTo>
                    <a:pt x="1557092" y="57140"/>
                  </a:lnTo>
                  <a:lnTo>
                    <a:pt x="1698646" y="228562"/>
                  </a:lnTo>
                  <a:lnTo>
                    <a:pt x="1840200" y="199991"/>
                  </a:lnTo>
                  <a:lnTo>
                    <a:pt x="1981754" y="314272"/>
                  </a:lnTo>
                  <a:lnTo>
                    <a:pt x="2123308" y="142851"/>
                  </a:lnTo>
                  <a:lnTo>
                    <a:pt x="2264862" y="599975"/>
                  </a:lnTo>
                  <a:lnTo>
                    <a:pt x="2406416" y="371413"/>
                  </a:lnTo>
                  <a:lnTo>
                    <a:pt x="2547969" y="142851"/>
                  </a:lnTo>
                  <a:lnTo>
                    <a:pt x="2689523" y="114281"/>
                  </a:lnTo>
                  <a:lnTo>
                    <a:pt x="2831077" y="542834"/>
                  </a:lnTo>
                  <a:lnTo>
                    <a:pt x="2972631" y="857107"/>
                  </a:lnTo>
                  <a:lnTo>
                    <a:pt x="3114185" y="857107"/>
                  </a:lnTo>
                  <a:lnTo>
                    <a:pt x="3255739" y="485694"/>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22808"/>
              <a:ext cx="3397293" cy="1228520"/>
            </a:xfrm>
            <a:custGeom>
              <a:avLst/>
              <a:pathLst>
                <a:path w="3397293" h="1228520">
                  <a:moveTo>
                    <a:pt x="0" y="1228520"/>
                  </a:moveTo>
                  <a:lnTo>
                    <a:pt x="141553" y="1028529"/>
                  </a:lnTo>
                  <a:lnTo>
                    <a:pt x="283107" y="771396"/>
                  </a:lnTo>
                  <a:lnTo>
                    <a:pt x="424661" y="599975"/>
                  </a:lnTo>
                  <a:lnTo>
                    <a:pt x="566215" y="714256"/>
                  </a:lnTo>
                  <a:lnTo>
                    <a:pt x="707769" y="514264"/>
                  </a:lnTo>
                  <a:lnTo>
                    <a:pt x="849323" y="485694"/>
                  </a:lnTo>
                  <a:lnTo>
                    <a:pt x="990877" y="28570"/>
                  </a:lnTo>
                  <a:lnTo>
                    <a:pt x="1132431" y="0"/>
                  </a:lnTo>
                  <a:lnTo>
                    <a:pt x="1273984" y="0"/>
                  </a:lnTo>
                  <a:lnTo>
                    <a:pt x="1415538" y="28570"/>
                  </a:lnTo>
                  <a:lnTo>
                    <a:pt x="1557092" y="57140"/>
                  </a:lnTo>
                  <a:lnTo>
                    <a:pt x="1698646" y="228562"/>
                  </a:lnTo>
                  <a:lnTo>
                    <a:pt x="1840200" y="199991"/>
                  </a:lnTo>
                  <a:lnTo>
                    <a:pt x="1981754" y="314272"/>
                  </a:lnTo>
                  <a:lnTo>
                    <a:pt x="2123308" y="142851"/>
                  </a:lnTo>
                  <a:lnTo>
                    <a:pt x="2264862" y="599975"/>
                  </a:lnTo>
                  <a:lnTo>
                    <a:pt x="2406416" y="371413"/>
                  </a:lnTo>
                  <a:lnTo>
                    <a:pt x="2547969" y="142851"/>
                  </a:lnTo>
                  <a:lnTo>
                    <a:pt x="2689523" y="114281"/>
                  </a:lnTo>
                  <a:lnTo>
                    <a:pt x="2831077" y="542834"/>
                  </a:lnTo>
                  <a:lnTo>
                    <a:pt x="2972631" y="857107"/>
                  </a:lnTo>
                  <a:lnTo>
                    <a:pt x="3114185" y="857107"/>
                  </a:lnTo>
                  <a:lnTo>
                    <a:pt x="3255739" y="485694"/>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2" name="pl32"/>
            <p:cNvSpPr/>
            <p:nvPr/>
          </p:nvSpPr>
          <p:spPr>
            <a:xfrm>
              <a:off x="1120965" y="1322808"/>
              <a:ext cx="3397293" cy="1228520"/>
            </a:xfrm>
            <a:custGeom>
              <a:avLst/>
              <a:pathLst>
                <a:path w="3397293" h="1228520">
                  <a:moveTo>
                    <a:pt x="0" y="1228520"/>
                  </a:moveTo>
                  <a:lnTo>
                    <a:pt x="141553" y="1028529"/>
                  </a:lnTo>
                  <a:lnTo>
                    <a:pt x="283107" y="771396"/>
                  </a:lnTo>
                  <a:lnTo>
                    <a:pt x="424661" y="599975"/>
                  </a:lnTo>
                  <a:lnTo>
                    <a:pt x="566215" y="714256"/>
                  </a:lnTo>
                  <a:lnTo>
                    <a:pt x="707769" y="514264"/>
                  </a:lnTo>
                  <a:lnTo>
                    <a:pt x="849323" y="485694"/>
                  </a:lnTo>
                  <a:lnTo>
                    <a:pt x="990877" y="28570"/>
                  </a:lnTo>
                  <a:lnTo>
                    <a:pt x="1132431" y="0"/>
                  </a:lnTo>
                  <a:lnTo>
                    <a:pt x="1273984" y="0"/>
                  </a:lnTo>
                  <a:lnTo>
                    <a:pt x="1415538" y="28570"/>
                  </a:lnTo>
                  <a:lnTo>
                    <a:pt x="1557092" y="57140"/>
                  </a:lnTo>
                  <a:lnTo>
                    <a:pt x="1698646" y="228562"/>
                  </a:lnTo>
                  <a:lnTo>
                    <a:pt x="1840200" y="199991"/>
                  </a:lnTo>
                  <a:lnTo>
                    <a:pt x="1981754" y="314272"/>
                  </a:lnTo>
                  <a:lnTo>
                    <a:pt x="2123308" y="142851"/>
                  </a:lnTo>
                  <a:lnTo>
                    <a:pt x="2264862" y="599975"/>
                  </a:lnTo>
                  <a:lnTo>
                    <a:pt x="2406416" y="371413"/>
                  </a:lnTo>
                  <a:lnTo>
                    <a:pt x="2547969" y="142851"/>
                  </a:lnTo>
                  <a:lnTo>
                    <a:pt x="2689523" y="114281"/>
                  </a:lnTo>
                  <a:lnTo>
                    <a:pt x="2831077" y="542834"/>
                  </a:lnTo>
                  <a:lnTo>
                    <a:pt x="2972631" y="857107"/>
                  </a:lnTo>
                  <a:lnTo>
                    <a:pt x="3114185" y="857107"/>
                  </a:lnTo>
                  <a:lnTo>
                    <a:pt x="3255739" y="485694"/>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80401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6980" y="472419"/>
              <a:ext cx="246526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Djibouti, 2000-2024</a:t>
              </a:r>
            </a:p>
          </p:txBody>
        </p:sp>
        <p:sp>
          <p:nvSpPr>
            <p:cNvPr id="63" name="pl63"/>
            <p:cNvSpPr/>
            <p:nvPr/>
          </p:nvSpPr>
          <p:spPr>
            <a:xfrm>
              <a:off x="5267799" y="33561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241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920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2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901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6581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31698"/>
              <a:ext cx="3397293" cy="2433861"/>
            </a:xfrm>
            <a:custGeom>
              <a:avLst/>
              <a:pathLst>
                <a:path w="3397293" h="2433861">
                  <a:moveTo>
                    <a:pt x="0" y="2433861"/>
                  </a:moveTo>
                  <a:lnTo>
                    <a:pt x="141553" y="2037651"/>
                  </a:lnTo>
                  <a:lnTo>
                    <a:pt x="283107" y="1528238"/>
                  </a:lnTo>
                  <a:lnTo>
                    <a:pt x="424661" y="1188630"/>
                  </a:lnTo>
                  <a:lnTo>
                    <a:pt x="566215" y="1415036"/>
                  </a:lnTo>
                  <a:lnTo>
                    <a:pt x="707769" y="1018825"/>
                  </a:lnTo>
                  <a:lnTo>
                    <a:pt x="849323" y="962224"/>
                  </a:lnTo>
                  <a:lnTo>
                    <a:pt x="990877" y="56601"/>
                  </a:lnTo>
                  <a:lnTo>
                    <a:pt x="1132431" y="0"/>
                  </a:lnTo>
                  <a:lnTo>
                    <a:pt x="1273984" y="0"/>
                  </a:lnTo>
                  <a:lnTo>
                    <a:pt x="1415538" y="56601"/>
                  </a:lnTo>
                  <a:lnTo>
                    <a:pt x="1557092" y="113202"/>
                  </a:lnTo>
                  <a:lnTo>
                    <a:pt x="1698646" y="452811"/>
                  </a:lnTo>
                  <a:lnTo>
                    <a:pt x="1840200" y="396210"/>
                  </a:lnTo>
                  <a:lnTo>
                    <a:pt x="1981754" y="622615"/>
                  </a:lnTo>
                  <a:lnTo>
                    <a:pt x="2123308" y="283007"/>
                  </a:lnTo>
                  <a:lnTo>
                    <a:pt x="2264862" y="1188630"/>
                  </a:lnTo>
                  <a:lnTo>
                    <a:pt x="2406416" y="735818"/>
                  </a:lnTo>
                  <a:lnTo>
                    <a:pt x="2547969" y="283007"/>
                  </a:lnTo>
                  <a:lnTo>
                    <a:pt x="2689523" y="226405"/>
                  </a:lnTo>
                  <a:lnTo>
                    <a:pt x="2831077" y="1075427"/>
                  </a:lnTo>
                  <a:lnTo>
                    <a:pt x="2972631" y="1698043"/>
                  </a:lnTo>
                  <a:lnTo>
                    <a:pt x="3114185" y="1698043"/>
                  </a:lnTo>
                  <a:lnTo>
                    <a:pt x="3255739" y="962224"/>
                  </a:lnTo>
                  <a:lnTo>
                    <a:pt x="3397293" y="679217"/>
                  </a:lnTo>
                </a:path>
              </a:pathLst>
            </a:custGeom>
            <a:ln w="27101" cap="flat">
              <a:solidFill>
                <a:srgbClr val="0058AB">
                  <a:alpha val="100000"/>
                </a:srgbClr>
              </a:solidFill>
              <a:prstDash val="solid"/>
              <a:round/>
            </a:ln>
          </p:spPr>
          <p:txBody>
            <a:bodyPr/>
            <a:lstStyle/>
            <a:p/>
          </p:txBody>
        </p:sp>
        <p:sp>
          <p:nvSpPr>
            <p:cNvPr id="77" name="pl77"/>
            <p:cNvSpPr/>
            <p:nvPr/>
          </p:nvSpPr>
          <p:spPr>
            <a:xfrm>
              <a:off x="5437664" y="1658104"/>
              <a:ext cx="3397293" cy="792420"/>
            </a:xfrm>
            <a:custGeom>
              <a:avLst/>
              <a:pathLst>
                <a:path w="3397293" h="792420">
                  <a:moveTo>
                    <a:pt x="0" y="792420"/>
                  </a:moveTo>
                  <a:lnTo>
                    <a:pt x="141553" y="792420"/>
                  </a:lnTo>
                  <a:lnTo>
                    <a:pt x="283107" y="792420"/>
                  </a:lnTo>
                  <a:lnTo>
                    <a:pt x="424661" y="679217"/>
                  </a:lnTo>
                  <a:lnTo>
                    <a:pt x="566215" y="566014"/>
                  </a:lnTo>
                  <a:lnTo>
                    <a:pt x="707769" y="509412"/>
                  </a:lnTo>
                  <a:lnTo>
                    <a:pt x="849323" y="452811"/>
                  </a:lnTo>
                  <a:lnTo>
                    <a:pt x="990877" y="452811"/>
                  </a:lnTo>
                  <a:lnTo>
                    <a:pt x="1132431" y="283007"/>
                  </a:lnTo>
                  <a:lnTo>
                    <a:pt x="1273984" y="169804"/>
                  </a:lnTo>
                  <a:lnTo>
                    <a:pt x="1415538" y="169804"/>
                  </a:lnTo>
                  <a:lnTo>
                    <a:pt x="1557092" y="113202"/>
                  </a:lnTo>
                  <a:lnTo>
                    <a:pt x="1698646" y="113202"/>
                  </a:lnTo>
                  <a:lnTo>
                    <a:pt x="1840200" y="169804"/>
                  </a:lnTo>
                  <a:lnTo>
                    <a:pt x="1981754" y="113202"/>
                  </a:lnTo>
                  <a:lnTo>
                    <a:pt x="2123308" y="56601"/>
                  </a:lnTo>
                  <a:lnTo>
                    <a:pt x="2264862" y="0"/>
                  </a:lnTo>
                  <a:lnTo>
                    <a:pt x="2406416" y="0"/>
                  </a:lnTo>
                  <a:lnTo>
                    <a:pt x="2547969" y="0"/>
                  </a:lnTo>
                  <a:lnTo>
                    <a:pt x="2689523" y="0"/>
                  </a:lnTo>
                  <a:lnTo>
                    <a:pt x="2831077" y="169804"/>
                  </a:lnTo>
                  <a:lnTo>
                    <a:pt x="2972631" y="226405"/>
                  </a:lnTo>
                  <a:lnTo>
                    <a:pt x="3114185" y="56601"/>
                  </a:lnTo>
                  <a:lnTo>
                    <a:pt x="3255739" y="113202"/>
                  </a:lnTo>
                  <a:lnTo>
                    <a:pt x="3397293" y="56601"/>
                  </a:lnTo>
                </a:path>
              </a:pathLst>
            </a:custGeom>
            <a:ln w="27101" cap="flat">
              <a:solidFill>
                <a:srgbClr val="80BD41">
                  <a:alpha val="100000"/>
                </a:srgbClr>
              </a:solidFill>
              <a:prstDash val="solid"/>
              <a:round/>
            </a:ln>
          </p:spPr>
          <p:txBody>
            <a:bodyPr/>
            <a:lstStyle/>
            <a:p/>
          </p:txBody>
        </p:sp>
        <p:sp>
          <p:nvSpPr>
            <p:cNvPr id="78" name="pl78"/>
            <p:cNvSpPr/>
            <p:nvPr/>
          </p:nvSpPr>
          <p:spPr>
            <a:xfrm>
              <a:off x="5437664" y="1544901"/>
              <a:ext cx="3397293" cy="679217"/>
            </a:xfrm>
            <a:custGeom>
              <a:avLst/>
              <a:pathLst>
                <a:path w="3397293" h="679217">
                  <a:moveTo>
                    <a:pt x="0" y="283007"/>
                  </a:moveTo>
                  <a:lnTo>
                    <a:pt x="141553" y="226405"/>
                  </a:lnTo>
                  <a:lnTo>
                    <a:pt x="283107" y="339608"/>
                  </a:lnTo>
                  <a:lnTo>
                    <a:pt x="424661" y="283007"/>
                  </a:lnTo>
                  <a:lnTo>
                    <a:pt x="566215" y="226405"/>
                  </a:lnTo>
                  <a:lnTo>
                    <a:pt x="707769" y="169804"/>
                  </a:lnTo>
                  <a:lnTo>
                    <a:pt x="849323" y="169804"/>
                  </a:lnTo>
                  <a:lnTo>
                    <a:pt x="990877" y="113202"/>
                  </a:lnTo>
                  <a:lnTo>
                    <a:pt x="1132431" y="56601"/>
                  </a:lnTo>
                  <a:lnTo>
                    <a:pt x="1273984" y="56601"/>
                  </a:lnTo>
                  <a:lnTo>
                    <a:pt x="1415538" y="0"/>
                  </a:lnTo>
                  <a:lnTo>
                    <a:pt x="1557092" y="0"/>
                  </a:lnTo>
                  <a:lnTo>
                    <a:pt x="1698646" y="169804"/>
                  </a:lnTo>
                  <a:lnTo>
                    <a:pt x="1840200" y="56601"/>
                  </a:lnTo>
                  <a:lnTo>
                    <a:pt x="1981754" y="56601"/>
                  </a:lnTo>
                  <a:lnTo>
                    <a:pt x="2123308" y="169804"/>
                  </a:lnTo>
                  <a:lnTo>
                    <a:pt x="2264862" y="113202"/>
                  </a:lnTo>
                  <a:lnTo>
                    <a:pt x="2406416" y="56601"/>
                  </a:lnTo>
                  <a:lnTo>
                    <a:pt x="2547969" y="113202"/>
                  </a:lnTo>
                  <a:lnTo>
                    <a:pt x="2689523" y="113202"/>
                  </a:lnTo>
                  <a:lnTo>
                    <a:pt x="2831077" y="339608"/>
                  </a:lnTo>
                  <a:lnTo>
                    <a:pt x="2972631" y="339608"/>
                  </a:lnTo>
                  <a:lnTo>
                    <a:pt x="3114185" y="283007"/>
                  </a:lnTo>
                  <a:lnTo>
                    <a:pt x="3255739" y="566014"/>
                  </a:lnTo>
                  <a:lnTo>
                    <a:pt x="3397293" y="679217"/>
                  </a:lnTo>
                </a:path>
              </a:pathLst>
            </a:custGeom>
            <a:ln w="27101" cap="flat">
              <a:solidFill>
                <a:srgbClr val="961A49">
                  <a:alpha val="100000"/>
                </a:srgbClr>
              </a:solidFill>
              <a:prstDash val="solid"/>
              <a:round/>
            </a:ln>
          </p:spPr>
          <p:txBody>
            <a:bodyPr/>
            <a:lstStyle/>
            <a:p/>
          </p:txBody>
        </p:sp>
        <p:sp>
          <p:nvSpPr>
            <p:cNvPr id="79" name="pl79"/>
            <p:cNvSpPr/>
            <p:nvPr/>
          </p:nvSpPr>
          <p:spPr>
            <a:xfrm>
              <a:off x="5437664" y="165810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31698"/>
              <a:ext cx="3397293" cy="2433861"/>
            </a:xfrm>
            <a:custGeom>
              <a:avLst/>
              <a:pathLst>
                <a:path w="3397293" h="2433861">
                  <a:moveTo>
                    <a:pt x="0" y="2433861"/>
                  </a:moveTo>
                  <a:lnTo>
                    <a:pt x="141553" y="2037651"/>
                  </a:lnTo>
                  <a:lnTo>
                    <a:pt x="283107" y="1528238"/>
                  </a:lnTo>
                  <a:lnTo>
                    <a:pt x="424661" y="1188630"/>
                  </a:lnTo>
                  <a:lnTo>
                    <a:pt x="566215" y="1415036"/>
                  </a:lnTo>
                  <a:lnTo>
                    <a:pt x="707769" y="1018825"/>
                  </a:lnTo>
                  <a:lnTo>
                    <a:pt x="849323" y="962224"/>
                  </a:lnTo>
                  <a:lnTo>
                    <a:pt x="990877" y="56601"/>
                  </a:lnTo>
                  <a:lnTo>
                    <a:pt x="1132431" y="0"/>
                  </a:lnTo>
                  <a:lnTo>
                    <a:pt x="1273984" y="0"/>
                  </a:lnTo>
                  <a:lnTo>
                    <a:pt x="1415538" y="56601"/>
                  </a:lnTo>
                  <a:lnTo>
                    <a:pt x="1557092" y="113202"/>
                  </a:lnTo>
                  <a:lnTo>
                    <a:pt x="1698646" y="452811"/>
                  </a:lnTo>
                  <a:lnTo>
                    <a:pt x="1840200" y="396210"/>
                  </a:lnTo>
                  <a:lnTo>
                    <a:pt x="1981754" y="622615"/>
                  </a:lnTo>
                  <a:lnTo>
                    <a:pt x="2123308" y="283007"/>
                  </a:lnTo>
                  <a:lnTo>
                    <a:pt x="2264862" y="1188630"/>
                  </a:lnTo>
                  <a:lnTo>
                    <a:pt x="2406416" y="735818"/>
                  </a:lnTo>
                  <a:lnTo>
                    <a:pt x="2547969" y="283007"/>
                  </a:lnTo>
                  <a:lnTo>
                    <a:pt x="2689523" y="226405"/>
                  </a:lnTo>
                  <a:lnTo>
                    <a:pt x="2831077" y="1075427"/>
                  </a:lnTo>
                  <a:lnTo>
                    <a:pt x="2972631" y="1698043"/>
                  </a:lnTo>
                  <a:lnTo>
                    <a:pt x="3114185" y="1698043"/>
                  </a:lnTo>
                  <a:lnTo>
                    <a:pt x="3255739" y="962224"/>
                  </a:lnTo>
                  <a:lnTo>
                    <a:pt x="3397293" y="679217"/>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41136"/>
              <a:ext cx="0" cy="2524424"/>
            </a:xfrm>
            <a:custGeom>
              <a:avLst/>
              <a:pathLst>
                <a:path w="0" h="2524424">
                  <a:moveTo>
                    <a:pt x="0" y="252442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41136"/>
              <a:ext cx="0" cy="1109388"/>
            </a:xfrm>
            <a:custGeom>
              <a:avLst/>
              <a:pathLst>
                <a:path w="0" h="1109388">
                  <a:moveTo>
                    <a:pt x="0" y="110938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41136"/>
              <a:ext cx="0" cy="147163"/>
            </a:xfrm>
            <a:custGeom>
              <a:avLst/>
              <a:pathLst>
                <a:path w="0" h="147163">
                  <a:moveTo>
                    <a:pt x="0" y="14716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41136"/>
              <a:ext cx="0" cy="373569"/>
            </a:xfrm>
            <a:custGeom>
              <a:avLst/>
              <a:pathLst>
                <a:path w="0" h="373569">
                  <a:moveTo>
                    <a:pt x="0" y="37356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41136"/>
              <a:ext cx="0" cy="316968"/>
            </a:xfrm>
            <a:custGeom>
              <a:avLst/>
              <a:pathLst>
                <a:path w="0" h="316968">
                  <a:moveTo>
                    <a:pt x="0" y="31696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41136"/>
              <a:ext cx="0" cy="1052786"/>
            </a:xfrm>
            <a:custGeom>
              <a:avLst/>
              <a:pathLst>
                <a:path w="0" h="1052786">
                  <a:moveTo>
                    <a:pt x="0" y="10527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41136"/>
              <a:ext cx="0" cy="769779"/>
            </a:xfrm>
            <a:custGeom>
              <a:avLst/>
              <a:pathLst>
                <a:path w="0" h="769779">
                  <a:moveTo>
                    <a:pt x="0" y="76977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31698"/>
              <a:ext cx="3397293" cy="2433861"/>
            </a:xfrm>
            <a:custGeom>
              <a:avLst/>
              <a:pathLst>
                <a:path w="3397293" h="2433861">
                  <a:moveTo>
                    <a:pt x="0" y="2433861"/>
                  </a:moveTo>
                  <a:lnTo>
                    <a:pt x="141553" y="2037651"/>
                  </a:lnTo>
                  <a:lnTo>
                    <a:pt x="283107" y="1528238"/>
                  </a:lnTo>
                  <a:lnTo>
                    <a:pt x="424661" y="1188630"/>
                  </a:lnTo>
                  <a:lnTo>
                    <a:pt x="566215" y="1415036"/>
                  </a:lnTo>
                  <a:lnTo>
                    <a:pt x="707769" y="1018825"/>
                  </a:lnTo>
                  <a:lnTo>
                    <a:pt x="849323" y="962224"/>
                  </a:lnTo>
                  <a:lnTo>
                    <a:pt x="990877" y="56601"/>
                  </a:lnTo>
                  <a:lnTo>
                    <a:pt x="1132431" y="0"/>
                  </a:lnTo>
                  <a:lnTo>
                    <a:pt x="1273984" y="0"/>
                  </a:lnTo>
                  <a:lnTo>
                    <a:pt x="1415538" y="56601"/>
                  </a:lnTo>
                  <a:lnTo>
                    <a:pt x="1557092" y="113202"/>
                  </a:lnTo>
                  <a:lnTo>
                    <a:pt x="1698646" y="452811"/>
                  </a:lnTo>
                  <a:lnTo>
                    <a:pt x="1840200" y="396210"/>
                  </a:lnTo>
                  <a:lnTo>
                    <a:pt x="1981754" y="622615"/>
                  </a:lnTo>
                  <a:lnTo>
                    <a:pt x="2123308" y="283007"/>
                  </a:lnTo>
                  <a:lnTo>
                    <a:pt x="2264862" y="1188630"/>
                  </a:lnTo>
                  <a:lnTo>
                    <a:pt x="2406416" y="735818"/>
                  </a:lnTo>
                  <a:lnTo>
                    <a:pt x="2547969" y="283007"/>
                  </a:lnTo>
                  <a:lnTo>
                    <a:pt x="2689523" y="226405"/>
                  </a:lnTo>
                  <a:lnTo>
                    <a:pt x="2831077" y="1075427"/>
                  </a:lnTo>
                  <a:lnTo>
                    <a:pt x="2972631" y="1698043"/>
                  </a:lnTo>
                  <a:lnTo>
                    <a:pt x="3114185" y="1698043"/>
                  </a:lnTo>
                  <a:lnTo>
                    <a:pt x="3255739" y="962224"/>
                  </a:lnTo>
                  <a:lnTo>
                    <a:pt x="3397293" y="679217"/>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7800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67093" y="127937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1" name="tx91"/>
            <p:cNvSpPr/>
            <p:nvPr/>
          </p:nvSpPr>
          <p:spPr>
            <a:xfrm>
              <a:off x="6823058" y="127800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12777" y="12793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2780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15063" y="127800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8786762" y="127805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902429" y="16755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44632" y="218367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98" name="tx98"/>
            <p:cNvSpPr/>
            <p:nvPr/>
          </p:nvSpPr>
          <p:spPr>
            <a:xfrm>
              <a:off x="5003259" y="38700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7380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60598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4296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054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5534" y="480401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14" name="tx114"/>
            <p:cNvSpPr/>
            <p:nvPr/>
          </p:nvSpPr>
          <p:spPr>
            <a:xfrm>
              <a:off x="711006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7251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440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6979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9517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5710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8248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786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3895744" cy="149993"/>
            </a:xfrm>
            <a:prstGeom prst="rect">
              <a:avLst/>
            </a:prstGeom>
            <a:solidFill>
              <a:srgbClr val="1CABE2">
                <a:alpha val="80000"/>
              </a:srgbClr>
            </a:solidFill>
          </p:spPr>
          <p:txBody>
            <a:bodyPr/>
            <a:lstStyle/>
            <a:p/>
          </p:txBody>
        </p:sp>
        <p:sp>
          <p:nvSpPr>
            <p:cNvPr id="128" name="rc128"/>
            <p:cNvSpPr/>
            <p:nvPr/>
          </p:nvSpPr>
          <p:spPr>
            <a:xfrm>
              <a:off x="1317178" y="5637654"/>
              <a:ext cx="7321564" cy="149993"/>
            </a:xfrm>
            <a:prstGeom prst="rect">
              <a:avLst/>
            </a:prstGeom>
            <a:solidFill>
              <a:srgbClr val="1CABE2">
                <a:alpha val="80000"/>
              </a:srgbClr>
            </a:solidFill>
          </p:spPr>
          <p:txBody>
            <a:bodyPr/>
            <a:lstStyle/>
            <a:p/>
          </p:txBody>
        </p:sp>
        <p:sp>
          <p:nvSpPr>
            <p:cNvPr id="129" name="rc129"/>
            <p:cNvSpPr/>
            <p:nvPr/>
          </p:nvSpPr>
          <p:spPr>
            <a:xfrm>
              <a:off x="1317178" y="5450161"/>
              <a:ext cx="6148446" cy="149993"/>
            </a:xfrm>
            <a:prstGeom prst="rect">
              <a:avLst/>
            </a:prstGeom>
            <a:solidFill>
              <a:srgbClr val="1CABE2">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22141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547524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772907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7" name="tx13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Djibouti (77%) was 8 percentage points lower than the global average (85%) and 2 percentage points lower than the average across all MENA countries (79%).
National DTP3 coverage was 8 percentage points lower than in 2019 (85%).
This equates to 5,000 un- and undervaccinated children in 2024 compared to 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Djibouti ranked number 5 out of 20 countries for lowest DTP3 coverage (based on tied ranks).
Djibouti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3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62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892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197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32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45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21961"/>
              <a:ext cx="249522" cy="484723"/>
            </a:xfrm>
            <a:prstGeom prst="rect">
              <a:avLst/>
            </a:prstGeom>
            <a:solidFill>
              <a:srgbClr val="80BD41">
                <a:alpha val="100000"/>
              </a:srgbClr>
            </a:solidFill>
          </p:spPr>
          <p:txBody>
            <a:bodyPr/>
            <a:lstStyle/>
            <a:p/>
          </p:txBody>
        </p:sp>
        <p:sp>
          <p:nvSpPr>
            <p:cNvPr id="23" name="rc23"/>
            <p:cNvSpPr/>
            <p:nvPr/>
          </p:nvSpPr>
          <p:spPr>
            <a:xfrm>
              <a:off x="1296273" y="2952976"/>
              <a:ext cx="249522" cy="568985"/>
            </a:xfrm>
            <a:prstGeom prst="rect">
              <a:avLst/>
            </a:prstGeom>
            <a:solidFill>
              <a:srgbClr val="1CABE2">
                <a:alpha val="100000"/>
              </a:srgbClr>
            </a:solidFill>
          </p:spPr>
          <p:txBody>
            <a:bodyPr/>
            <a:lstStyle/>
            <a:p/>
          </p:txBody>
        </p:sp>
        <p:sp>
          <p:nvSpPr>
            <p:cNvPr id="24" name="rc24"/>
            <p:cNvSpPr/>
            <p:nvPr/>
          </p:nvSpPr>
          <p:spPr>
            <a:xfrm>
              <a:off x="1573521" y="3432821"/>
              <a:ext cx="249522" cy="573863"/>
            </a:xfrm>
            <a:prstGeom prst="rect">
              <a:avLst/>
            </a:prstGeom>
            <a:solidFill>
              <a:srgbClr val="80BD41">
                <a:alpha val="100000"/>
              </a:srgbClr>
            </a:solidFill>
          </p:spPr>
          <p:txBody>
            <a:bodyPr/>
            <a:lstStyle/>
            <a:p/>
          </p:txBody>
        </p:sp>
        <p:sp>
          <p:nvSpPr>
            <p:cNvPr id="25" name="rc25"/>
            <p:cNvSpPr/>
            <p:nvPr/>
          </p:nvSpPr>
          <p:spPr>
            <a:xfrm>
              <a:off x="1573521" y="2924149"/>
              <a:ext cx="249522" cy="508671"/>
            </a:xfrm>
            <a:prstGeom prst="rect">
              <a:avLst/>
            </a:prstGeom>
            <a:solidFill>
              <a:srgbClr val="1CABE2">
                <a:alpha val="100000"/>
              </a:srgbClr>
            </a:solidFill>
          </p:spPr>
          <p:txBody>
            <a:bodyPr/>
            <a:lstStyle/>
            <a:p/>
          </p:txBody>
        </p:sp>
        <p:sp>
          <p:nvSpPr>
            <p:cNvPr id="26" name="rc26"/>
            <p:cNvSpPr/>
            <p:nvPr/>
          </p:nvSpPr>
          <p:spPr>
            <a:xfrm>
              <a:off x="1850769" y="3319290"/>
              <a:ext cx="249522" cy="687394"/>
            </a:xfrm>
            <a:prstGeom prst="rect">
              <a:avLst/>
            </a:prstGeom>
            <a:solidFill>
              <a:srgbClr val="80BD41">
                <a:alpha val="100000"/>
              </a:srgbClr>
            </a:solidFill>
          </p:spPr>
          <p:txBody>
            <a:bodyPr/>
            <a:lstStyle/>
            <a:p/>
          </p:txBody>
        </p:sp>
        <p:sp>
          <p:nvSpPr>
            <p:cNvPr id="27" name="rc27"/>
            <p:cNvSpPr/>
            <p:nvPr/>
          </p:nvSpPr>
          <p:spPr>
            <a:xfrm>
              <a:off x="1850769" y="2897984"/>
              <a:ext cx="249522" cy="421306"/>
            </a:xfrm>
            <a:prstGeom prst="rect">
              <a:avLst/>
            </a:prstGeom>
            <a:solidFill>
              <a:srgbClr val="1CABE2">
                <a:alpha val="100000"/>
              </a:srgbClr>
            </a:solidFill>
          </p:spPr>
          <p:txBody>
            <a:bodyPr/>
            <a:lstStyle/>
            <a:p/>
          </p:txBody>
        </p:sp>
        <p:sp>
          <p:nvSpPr>
            <p:cNvPr id="28" name="rc28"/>
            <p:cNvSpPr/>
            <p:nvPr/>
          </p:nvSpPr>
          <p:spPr>
            <a:xfrm>
              <a:off x="2128016" y="3243012"/>
              <a:ext cx="249522" cy="763673"/>
            </a:xfrm>
            <a:prstGeom prst="rect">
              <a:avLst/>
            </a:prstGeom>
            <a:solidFill>
              <a:srgbClr val="80BD41">
                <a:alpha val="100000"/>
              </a:srgbClr>
            </a:solidFill>
          </p:spPr>
          <p:txBody>
            <a:bodyPr/>
            <a:lstStyle/>
            <a:p/>
          </p:txBody>
        </p:sp>
        <p:sp>
          <p:nvSpPr>
            <p:cNvPr id="29" name="rc29"/>
            <p:cNvSpPr/>
            <p:nvPr/>
          </p:nvSpPr>
          <p:spPr>
            <a:xfrm>
              <a:off x="2128016" y="2883349"/>
              <a:ext cx="249522" cy="359662"/>
            </a:xfrm>
            <a:prstGeom prst="rect">
              <a:avLst/>
            </a:prstGeom>
            <a:solidFill>
              <a:srgbClr val="1CABE2">
                <a:alpha val="100000"/>
              </a:srgbClr>
            </a:solidFill>
          </p:spPr>
          <p:txBody>
            <a:bodyPr/>
            <a:lstStyle/>
            <a:p/>
          </p:txBody>
        </p:sp>
        <p:sp>
          <p:nvSpPr>
            <p:cNvPr id="30" name="rc30"/>
            <p:cNvSpPr/>
            <p:nvPr/>
          </p:nvSpPr>
          <p:spPr>
            <a:xfrm>
              <a:off x="2405264" y="3300221"/>
              <a:ext cx="249522" cy="706464"/>
            </a:xfrm>
            <a:prstGeom prst="rect">
              <a:avLst/>
            </a:prstGeom>
            <a:solidFill>
              <a:srgbClr val="80BD41">
                <a:alpha val="100000"/>
              </a:srgbClr>
            </a:solidFill>
          </p:spPr>
          <p:txBody>
            <a:bodyPr/>
            <a:lstStyle/>
            <a:p/>
          </p:txBody>
        </p:sp>
        <p:sp>
          <p:nvSpPr>
            <p:cNvPr id="31" name="rc31"/>
            <p:cNvSpPr/>
            <p:nvPr/>
          </p:nvSpPr>
          <p:spPr>
            <a:xfrm>
              <a:off x="2405264" y="2902862"/>
              <a:ext cx="249522" cy="397358"/>
            </a:xfrm>
            <a:prstGeom prst="rect">
              <a:avLst/>
            </a:prstGeom>
            <a:solidFill>
              <a:srgbClr val="1CABE2">
                <a:alpha val="100000"/>
              </a:srgbClr>
            </a:solidFill>
          </p:spPr>
          <p:txBody>
            <a:bodyPr/>
            <a:lstStyle/>
            <a:p/>
          </p:txBody>
        </p:sp>
        <p:sp>
          <p:nvSpPr>
            <p:cNvPr id="32" name="rc32"/>
            <p:cNvSpPr/>
            <p:nvPr/>
          </p:nvSpPr>
          <p:spPr>
            <a:xfrm>
              <a:off x="2682512" y="3235916"/>
              <a:ext cx="249522" cy="770768"/>
            </a:xfrm>
            <a:prstGeom prst="rect">
              <a:avLst/>
            </a:prstGeom>
            <a:solidFill>
              <a:srgbClr val="80BD41">
                <a:alpha val="100000"/>
              </a:srgbClr>
            </a:solidFill>
          </p:spPr>
          <p:txBody>
            <a:bodyPr/>
            <a:lstStyle/>
            <a:p/>
          </p:txBody>
        </p:sp>
        <p:sp>
          <p:nvSpPr>
            <p:cNvPr id="33" name="rc33"/>
            <p:cNvSpPr/>
            <p:nvPr/>
          </p:nvSpPr>
          <p:spPr>
            <a:xfrm>
              <a:off x="2682512" y="2921045"/>
              <a:ext cx="249522" cy="314871"/>
            </a:xfrm>
            <a:prstGeom prst="rect">
              <a:avLst/>
            </a:prstGeom>
            <a:solidFill>
              <a:srgbClr val="1CABE2">
                <a:alpha val="100000"/>
              </a:srgbClr>
            </a:solidFill>
          </p:spPr>
          <p:txBody>
            <a:bodyPr/>
            <a:lstStyle/>
            <a:p/>
          </p:txBody>
        </p:sp>
        <p:sp>
          <p:nvSpPr>
            <p:cNvPr id="34" name="rc34"/>
            <p:cNvSpPr/>
            <p:nvPr/>
          </p:nvSpPr>
          <p:spPr>
            <a:xfrm>
              <a:off x="2959759" y="3239464"/>
              <a:ext cx="249522" cy="767220"/>
            </a:xfrm>
            <a:prstGeom prst="rect">
              <a:avLst/>
            </a:prstGeom>
            <a:solidFill>
              <a:srgbClr val="80BD41">
                <a:alpha val="100000"/>
              </a:srgbClr>
            </a:solidFill>
          </p:spPr>
          <p:txBody>
            <a:bodyPr/>
            <a:lstStyle/>
            <a:p/>
          </p:txBody>
        </p:sp>
        <p:sp>
          <p:nvSpPr>
            <p:cNvPr id="35" name="rc35"/>
            <p:cNvSpPr/>
            <p:nvPr/>
          </p:nvSpPr>
          <p:spPr>
            <a:xfrm>
              <a:off x="2959759" y="2941002"/>
              <a:ext cx="249522" cy="298462"/>
            </a:xfrm>
            <a:prstGeom prst="rect">
              <a:avLst/>
            </a:prstGeom>
            <a:solidFill>
              <a:srgbClr val="1CABE2">
                <a:alpha val="100000"/>
              </a:srgbClr>
            </a:solidFill>
          </p:spPr>
          <p:txBody>
            <a:bodyPr/>
            <a:lstStyle/>
            <a:p/>
          </p:txBody>
        </p:sp>
        <p:sp>
          <p:nvSpPr>
            <p:cNvPr id="36" name="rc36"/>
            <p:cNvSpPr/>
            <p:nvPr/>
          </p:nvSpPr>
          <p:spPr>
            <a:xfrm>
              <a:off x="3237007" y="3077150"/>
              <a:ext cx="249522" cy="929534"/>
            </a:xfrm>
            <a:prstGeom prst="rect">
              <a:avLst/>
            </a:prstGeom>
            <a:solidFill>
              <a:srgbClr val="80BD41">
                <a:alpha val="100000"/>
              </a:srgbClr>
            </a:solidFill>
          </p:spPr>
          <p:txBody>
            <a:bodyPr/>
            <a:lstStyle/>
            <a:p/>
          </p:txBody>
        </p:sp>
        <p:sp>
          <p:nvSpPr>
            <p:cNvPr id="37" name="rc37"/>
            <p:cNvSpPr/>
            <p:nvPr/>
          </p:nvSpPr>
          <p:spPr>
            <a:xfrm>
              <a:off x="3237007" y="2950315"/>
              <a:ext cx="249522" cy="126835"/>
            </a:xfrm>
            <a:prstGeom prst="rect">
              <a:avLst/>
            </a:prstGeom>
            <a:solidFill>
              <a:srgbClr val="1CABE2">
                <a:alpha val="100000"/>
              </a:srgbClr>
            </a:solidFill>
          </p:spPr>
          <p:txBody>
            <a:bodyPr/>
            <a:lstStyle/>
            <a:p/>
          </p:txBody>
        </p:sp>
        <p:sp>
          <p:nvSpPr>
            <p:cNvPr id="38" name="rc38"/>
            <p:cNvSpPr/>
            <p:nvPr/>
          </p:nvSpPr>
          <p:spPr>
            <a:xfrm>
              <a:off x="3514255" y="3077594"/>
              <a:ext cx="249522" cy="929091"/>
            </a:xfrm>
            <a:prstGeom prst="rect">
              <a:avLst/>
            </a:prstGeom>
            <a:solidFill>
              <a:srgbClr val="80BD41">
                <a:alpha val="100000"/>
              </a:srgbClr>
            </a:solidFill>
          </p:spPr>
          <p:txBody>
            <a:bodyPr/>
            <a:lstStyle/>
            <a:p/>
          </p:txBody>
        </p:sp>
        <p:sp>
          <p:nvSpPr>
            <p:cNvPr id="39" name="rc39"/>
            <p:cNvSpPr/>
            <p:nvPr/>
          </p:nvSpPr>
          <p:spPr>
            <a:xfrm>
              <a:off x="3514255" y="2962732"/>
              <a:ext cx="249522" cy="114861"/>
            </a:xfrm>
            <a:prstGeom prst="rect">
              <a:avLst/>
            </a:prstGeom>
            <a:solidFill>
              <a:srgbClr val="1CABE2">
                <a:alpha val="100000"/>
              </a:srgbClr>
            </a:solidFill>
          </p:spPr>
          <p:txBody>
            <a:bodyPr/>
            <a:lstStyle/>
            <a:p/>
          </p:txBody>
        </p:sp>
        <p:sp>
          <p:nvSpPr>
            <p:cNvPr id="40" name="rc40"/>
            <p:cNvSpPr/>
            <p:nvPr/>
          </p:nvSpPr>
          <p:spPr>
            <a:xfrm>
              <a:off x="3791502" y="3079367"/>
              <a:ext cx="249522" cy="927317"/>
            </a:xfrm>
            <a:prstGeom prst="rect">
              <a:avLst/>
            </a:prstGeom>
            <a:solidFill>
              <a:srgbClr val="80BD41">
                <a:alpha val="100000"/>
              </a:srgbClr>
            </a:solidFill>
          </p:spPr>
          <p:txBody>
            <a:bodyPr/>
            <a:lstStyle/>
            <a:p/>
          </p:txBody>
        </p:sp>
        <p:sp>
          <p:nvSpPr>
            <p:cNvPr id="41" name="rc41"/>
            <p:cNvSpPr/>
            <p:nvPr/>
          </p:nvSpPr>
          <p:spPr>
            <a:xfrm>
              <a:off x="3791502" y="2964950"/>
              <a:ext cx="249522" cy="114417"/>
            </a:xfrm>
            <a:prstGeom prst="rect">
              <a:avLst/>
            </a:prstGeom>
            <a:solidFill>
              <a:srgbClr val="1CABE2">
                <a:alpha val="100000"/>
              </a:srgbClr>
            </a:solidFill>
          </p:spPr>
          <p:txBody>
            <a:bodyPr/>
            <a:lstStyle/>
            <a:p/>
          </p:txBody>
        </p:sp>
        <p:sp>
          <p:nvSpPr>
            <p:cNvPr id="42" name="rc42"/>
            <p:cNvSpPr/>
            <p:nvPr/>
          </p:nvSpPr>
          <p:spPr>
            <a:xfrm>
              <a:off x="4068750" y="3091785"/>
              <a:ext cx="249522" cy="914899"/>
            </a:xfrm>
            <a:prstGeom prst="rect">
              <a:avLst/>
            </a:prstGeom>
            <a:solidFill>
              <a:srgbClr val="80BD41">
                <a:alpha val="100000"/>
              </a:srgbClr>
            </a:solidFill>
          </p:spPr>
          <p:txBody>
            <a:bodyPr/>
            <a:lstStyle/>
            <a:p/>
          </p:txBody>
        </p:sp>
        <p:sp>
          <p:nvSpPr>
            <p:cNvPr id="43" name="rc43"/>
            <p:cNvSpPr/>
            <p:nvPr/>
          </p:nvSpPr>
          <p:spPr>
            <a:xfrm>
              <a:off x="4068750" y="2967167"/>
              <a:ext cx="249522" cy="124617"/>
            </a:xfrm>
            <a:prstGeom prst="rect">
              <a:avLst/>
            </a:prstGeom>
            <a:solidFill>
              <a:srgbClr val="1CABE2">
                <a:alpha val="100000"/>
              </a:srgbClr>
            </a:solidFill>
          </p:spPr>
          <p:txBody>
            <a:bodyPr/>
            <a:lstStyle/>
            <a:p/>
          </p:txBody>
        </p:sp>
        <p:sp>
          <p:nvSpPr>
            <p:cNvPr id="44" name="rc44"/>
            <p:cNvSpPr/>
            <p:nvPr/>
          </p:nvSpPr>
          <p:spPr>
            <a:xfrm>
              <a:off x="4345998" y="3105533"/>
              <a:ext cx="249522" cy="901152"/>
            </a:xfrm>
            <a:prstGeom prst="rect">
              <a:avLst/>
            </a:prstGeom>
            <a:solidFill>
              <a:srgbClr val="80BD41">
                <a:alpha val="100000"/>
              </a:srgbClr>
            </a:solidFill>
          </p:spPr>
          <p:txBody>
            <a:bodyPr/>
            <a:lstStyle/>
            <a:p/>
          </p:txBody>
        </p:sp>
        <p:sp>
          <p:nvSpPr>
            <p:cNvPr id="45" name="rc45"/>
            <p:cNvSpPr/>
            <p:nvPr/>
          </p:nvSpPr>
          <p:spPr>
            <a:xfrm>
              <a:off x="4345998" y="2970715"/>
              <a:ext cx="249522" cy="134818"/>
            </a:xfrm>
            <a:prstGeom prst="rect">
              <a:avLst/>
            </a:prstGeom>
            <a:solidFill>
              <a:srgbClr val="1CABE2">
                <a:alpha val="100000"/>
              </a:srgbClr>
            </a:solidFill>
          </p:spPr>
          <p:txBody>
            <a:bodyPr/>
            <a:lstStyle/>
            <a:p/>
          </p:txBody>
        </p:sp>
        <p:sp>
          <p:nvSpPr>
            <p:cNvPr id="46" name="rc46"/>
            <p:cNvSpPr/>
            <p:nvPr/>
          </p:nvSpPr>
          <p:spPr>
            <a:xfrm>
              <a:off x="4623245" y="3170724"/>
              <a:ext cx="249522" cy="835960"/>
            </a:xfrm>
            <a:prstGeom prst="rect">
              <a:avLst/>
            </a:prstGeom>
            <a:solidFill>
              <a:srgbClr val="80BD41">
                <a:alpha val="100000"/>
              </a:srgbClr>
            </a:solidFill>
          </p:spPr>
          <p:txBody>
            <a:bodyPr/>
            <a:lstStyle/>
            <a:p/>
          </p:txBody>
        </p:sp>
        <p:sp>
          <p:nvSpPr>
            <p:cNvPr id="47" name="rc47"/>
            <p:cNvSpPr/>
            <p:nvPr/>
          </p:nvSpPr>
          <p:spPr>
            <a:xfrm>
              <a:off x="4623245" y="2974706"/>
              <a:ext cx="249522" cy="196018"/>
            </a:xfrm>
            <a:prstGeom prst="rect">
              <a:avLst/>
            </a:prstGeom>
            <a:solidFill>
              <a:srgbClr val="1CABE2">
                <a:alpha val="100000"/>
              </a:srgbClr>
            </a:solidFill>
          </p:spPr>
          <p:txBody>
            <a:bodyPr/>
            <a:lstStyle/>
            <a:p/>
          </p:txBody>
        </p:sp>
        <p:sp>
          <p:nvSpPr>
            <p:cNvPr id="48" name="rc48"/>
            <p:cNvSpPr/>
            <p:nvPr/>
          </p:nvSpPr>
          <p:spPr>
            <a:xfrm>
              <a:off x="4900493" y="3160081"/>
              <a:ext cx="249522" cy="846603"/>
            </a:xfrm>
            <a:prstGeom prst="rect">
              <a:avLst/>
            </a:prstGeom>
            <a:solidFill>
              <a:srgbClr val="80BD41">
                <a:alpha val="100000"/>
              </a:srgbClr>
            </a:solidFill>
          </p:spPr>
          <p:txBody>
            <a:bodyPr/>
            <a:lstStyle/>
            <a:p/>
          </p:txBody>
        </p:sp>
        <p:sp>
          <p:nvSpPr>
            <p:cNvPr id="49" name="rc49"/>
            <p:cNvSpPr/>
            <p:nvPr/>
          </p:nvSpPr>
          <p:spPr>
            <a:xfrm>
              <a:off x="4900493" y="2974263"/>
              <a:ext cx="249522" cy="185818"/>
            </a:xfrm>
            <a:prstGeom prst="rect">
              <a:avLst/>
            </a:prstGeom>
            <a:solidFill>
              <a:srgbClr val="1CABE2">
                <a:alpha val="100000"/>
              </a:srgbClr>
            </a:solidFill>
          </p:spPr>
          <p:txBody>
            <a:bodyPr/>
            <a:lstStyle/>
            <a:p/>
          </p:txBody>
        </p:sp>
        <p:sp>
          <p:nvSpPr>
            <p:cNvPr id="50" name="rc50"/>
            <p:cNvSpPr/>
            <p:nvPr/>
          </p:nvSpPr>
          <p:spPr>
            <a:xfrm>
              <a:off x="5177741" y="3202655"/>
              <a:ext cx="249522" cy="804029"/>
            </a:xfrm>
            <a:prstGeom prst="rect">
              <a:avLst/>
            </a:prstGeom>
            <a:solidFill>
              <a:srgbClr val="80BD41">
                <a:alpha val="100000"/>
              </a:srgbClr>
            </a:solidFill>
          </p:spPr>
          <p:txBody>
            <a:bodyPr/>
            <a:lstStyle/>
            <a:p/>
          </p:txBody>
        </p:sp>
        <p:sp>
          <p:nvSpPr>
            <p:cNvPr id="51" name="rc51"/>
            <p:cNvSpPr/>
            <p:nvPr/>
          </p:nvSpPr>
          <p:spPr>
            <a:xfrm>
              <a:off x="5177741" y="2976037"/>
              <a:ext cx="249522" cy="226618"/>
            </a:xfrm>
            <a:prstGeom prst="rect">
              <a:avLst/>
            </a:prstGeom>
            <a:solidFill>
              <a:srgbClr val="1CABE2">
                <a:alpha val="100000"/>
              </a:srgbClr>
            </a:solidFill>
          </p:spPr>
          <p:txBody>
            <a:bodyPr/>
            <a:lstStyle/>
            <a:p/>
          </p:txBody>
        </p:sp>
        <p:sp>
          <p:nvSpPr>
            <p:cNvPr id="52" name="rc52"/>
            <p:cNvSpPr/>
            <p:nvPr/>
          </p:nvSpPr>
          <p:spPr>
            <a:xfrm>
              <a:off x="5454988" y="3144116"/>
              <a:ext cx="249522" cy="862569"/>
            </a:xfrm>
            <a:prstGeom prst="rect">
              <a:avLst/>
            </a:prstGeom>
            <a:solidFill>
              <a:srgbClr val="80BD41">
                <a:alpha val="100000"/>
              </a:srgbClr>
            </a:solidFill>
          </p:spPr>
          <p:txBody>
            <a:bodyPr/>
            <a:lstStyle/>
            <a:p/>
          </p:txBody>
        </p:sp>
        <p:sp>
          <p:nvSpPr>
            <p:cNvPr id="53" name="rc53"/>
            <p:cNvSpPr/>
            <p:nvPr/>
          </p:nvSpPr>
          <p:spPr>
            <a:xfrm>
              <a:off x="5454988" y="2980028"/>
              <a:ext cx="249522" cy="164087"/>
            </a:xfrm>
            <a:prstGeom prst="rect">
              <a:avLst/>
            </a:prstGeom>
            <a:solidFill>
              <a:srgbClr val="1CABE2">
                <a:alpha val="100000"/>
              </a:srgbClr>
            </a:solidFill>
          </p:spPr>
          <p:txBody>
            <a:bodyPr/>
            <a:lstStyle/>
            <a:p/>
          </p:txBody>
        </p:sp>
        <p:sp>
          <p:nvSpPr>
            <p:cNvPr id="54" name="rc54"/>
            <p:cNvSpPr/>
            <p:nvPr/>
          </p:nvSpPr>
          <p:spPr>
            <a:xfrm>
              <a:off x="5732236" y="3311308"/>
              <a:ext cx="249522" cy="695377"/>
            </a:xfrm>
            <a:prstGeom prst="rect">
              <a:avLst/>
            </a:prstGeom>
            <a:solidFill>
              <a:srgbClr val="80BD41">
                <a:alpha val="100000"/>
              </a:srgbClr>
            </a:solidFill>
          </p:spPr>
          <p:txBody>
            <a:bodyPr/>
            <a:lstStyle/>
            <a:p/>
          </p:txBody>
        </p:sp>
        <p:sp>
          <p:nvSpPr>
            <p:cNvPr id="55" name="rc55"/>
            <p:cNvSpPr/>
            <p:nvPr/>
          </p:nvSpPr>
          <p:spPr>
            <a:xfrm>
              <a:off x="5732236" y="2984019"/>
              <a:ext cx="249522" cy="327288"/>
            </a:xfrm>
            <a:prstGeom prst="rect">
              <a:avLst/>
            </a:prstGeom>
            <a:solidFill>
              <a:srgbClr val="1CABE2">
                <a:alpha val="100000"/>
              </a:srgbClr>
            </a:solidFill>
          </p:spPr>
          <p:txBody>
            <a:bodyPr/>
            <a:lstStyle/>
            <a:p/>
          </p:txBody>
        </p:sp>
        <p:sp>
          <p:nvSpPr>
            <p:cNvPr id="56" name="rc56"/>
            <p:cNvSpPr/>
            <p:nvPr/>
          </p:nvSpPr>
          <p:spPr>
            <a:xfrm>
              <a:off x="6009484" y="3228377"/>
              <a:ext cx="249522" cy="778307"/>
            </a:xfrm>
            <a:prstGeom prst="rect">
              <a:avLst/>
            </a:prstGeom>
            <a:solidFill>
              <a:srgbClr val="80BD41">
                <a:alpha val="100000"/>
              </a:srgbClr>
            </a:solidFill>
          </p:spPr>
          <p:txBody>
            <a:bodyPr/>
            <a:lstStyle/>
            <a:p/>
          </p:txBody>
        </p:sp>
        <p:sp>
          <p:nvSpPr>
            <p:cNvPr id="57" name="rc57"/>
            <p:cNvSpPr/>
            <p:nvPr/>
          </p:nvSpPr>
          <p:spPr>
            <a:xfrm>
              <a:off x="6009484" y="2982689"/>
              <a:ext cx="249522" cy="245688"/>
            </a:xfrm>
            <a:prstGeom prst="rect">
              <a:avLst/>
            </a:prstGeom>
            <a:solidFill>
              <a:srgbClr val="1CABE2">
                <a:alpha val="100000"/>
              </a:srgbClr>
            </a:solidFill>
          </p:spPr>
          <p:txBody>
            <a:bodyPr/>
            <a:lstStyle/>
            <a:p/>
          </p:txBody>
        </p:sp>
        <p:sp>
          <p:nvSpPr>
            <p:cNvPr id="58" name="rc58"/>
            <p:cNvSpPr/>
            <p:nvPr/>
          </p:nvSpPr>
          <p:spPr>
            <a:xfrm>
              <a:off x="6286731" y="3146776"/>
              <a:ext cx="249522" cy="859908"/>
            </a:xfrm>
            <a:prstGeom prst="rect">
              <a:avLst/>
            </a:prstGeom>
            <a:solidFill>
              <a:srgbClr val="80BD41">
                <a:alpha val="100000"/>
              </a:srgbClr>
            </a:solidFill>
          </p:spPr>
          <p:txBody>
            <a:bodyPr/>
            <a:lstStyle/>
            <a:p/>
          </p:txBody>
        </p:sp>
        <p:sp>
          <p:nvSpPr>
            <p:cNvPr id="59" name="rc59"/>
            <p:cNvSpPr/>
            <p:nvPr/>
          </p:nvSpPr>
          <p:spPr>
            <a:xfrm>
              <a:off x="6286731" y="2983132"/>
              <a:ext cx="249522" cy="163644"/>
            </a:xfrm>
            <a:prstGeom prst="rect">
              <a:avLst/>
            </a:prstGeom>
            <a:solidFill>
              <a:srgbClr val="1CABE2">
                <a:alpha val="100000"/>
              </a:srgbClr>
            </a:solidFill>
          </p:spPr>
          <p:txBody>
            <a:bodyPr/>
            <a:lstStyle/>
            <a:p/>
          </p:txBody>
        </p:sp>
        <p:sp>
          <p:nvSpPr>
            <p:cNvPr id="60" name="rc60"/>
            <p:cNvSpPr/>
            <p:nvPr/>
          </p:nvSpPr>
          <p:spPr>
            <a:xfrm>
              <a:off x="6563979" y="3137907"/>
              <a:ext cx="249522" cy="868777"/>
            </a:xfrm>
            <a:prstGeom prst="rect">
              <a:avLst/>
            </a:prstGeom>
            <a:solidFill>
              <a:srgbClr val="80BD41">
                <a:alpha val="100000"/>
              </a:srgbClr>
            </a:solidFill>
          </p:spPr>
          <p:txBody>
            <a:bodyPr/>
            <a:lstStyle/>
            <a:p/>
          </p:txBody>
        </p:sp>
        <p:sp>
          <p:nvSpPr>
            <p:cNvPr id="61" name="rc61"/>
            <p:cNvSpPr/>
            <p:nvPr/>
          </p:nvSpPr>
          <p:spPr>
            <a:xfrm>
              <a:off x="6563979" y="2984463"/>
              <a:ext cx="249522" cy="153444"/>
            </a:xfrm>
            <a:prstGeom prst="rect">
              <a:avLst/>
            </a:prstGeom>
            <a:solidFill>
              <a:srgbClr val="1CABE2">
                <a:alpha val="100000"/>
              </a:srgbClr>
            </a:solidFill>
          </p:spPr>
          <p:txBody>
            <a:bodyPr/>
            <a:lstStyle/>
            <a:p/>
          </p:txBody>
        </p:sp>
        <p:sp>
          <p:nvSpPr>
            <p:cNvPr id="62" name="rc62"/>
            <p:cNvSpPr/>
            <p:nvPr/>
          </p:nvSpPr>
          <p:spPr>
            <a:xfrm>
              <a:off x="6841227" y="3290908"/>
              <a:ext cx="249522" cy="715777"/>
            </a:xfrm>
            <a:prstGeom prst="rect">
              <a:avLst/>
            </a:prstGeom>
            <a:solidFill>
              <a:srgbClr val="80BD41">
                <a:alpha val="100000"/>
              </a:srgbClr>
            </a:solidFill>
          </p:spPr>
          <p:txBody>
            <a:bodyPr/>
            <a:lstStyle/>
            <a:p/>
          </p:txBody>
        </p:sp>
        <p:sp>
          <p:nvSpPr>
            <p:cNvPr id="63" name="rc63"/>
            <p:cNvSpPr/>
            <p:nvPr/>
          </p:nvSpPr>
          <p:spPr>
            <a:xfrm>
              <a:off x="6841227" y="2984019"/>
              <a:ext cx="249522" cy="306888"/>
            </a:xfrm>
            <a:prstGeom prst="rect">
              <a:avLst/>
            </a:prstGeom>
            <a:solidFill>
              <a:srgbClr val="1CABE2">
                <a:alpha val="100000"/>
              </a:srgbClr>
            </a:solidFill>
          </p:spPr>
          <p:txBody>
            <a:bodyPr/>
            <a:lstStyle/>
            <a:p/>
          </p:txBody>
        </p:sp>
        <p:sp>
          <p:nvSpPr>
            <p:cNvPr id="64" name="rc64"/>
            <p:cNvSpPr/>
            <p:nvPr/>
          </p:nvSpPr>
          <p:spPr>
            <a:xfrm>
              <a:off x="7118474" y="3401778"/>
              <a:ext cx="249522" cy="604907"/>
            </a:xfrm>
            <a:prstGeom prst="rect">
              <a:avLst/>
            </a:prstGeom>
            <a:solidFill>
              <a:srgbClr val="80BD41">
                <a:alpha val="100000"/>
              </a:srgbClr>
            </a:solidFill>
          </p:spPr>
          <p:txBody>
            <a:bodyPr/>
            <a:lstStyle/>
            <a:p/>
          </p:txBody>
        </p:sp>
        <p:sp>
          <p:nvSpPr>
            <p:cNvPr id="65" name="rc65"/>
            <p:cNvSpPr/>
            <p:nvPr/>
          </p:nvSpPr>
          <p:spPr>
            <a:xfrm>
              <a:off x="7118474" y="2981358"/>
              <a:ext cx="249522" cy="420419"/>
            </a:xfrm>
            <a:prstGeom prst="rect">
              <a:avLst/>
            </a:prstGeom>
            <a:solidFill>
              <a:srgbClr val="1CABE2">
                <a:alpha val="100000"/>
              </a:srgbClr>
            </a:solidFill>
          </p:spPr>
          <p:txBody>
            <a:bodyPr/>
            <a:lstStyle/>
            <a:p/>
          </p:txBody>
        </p:sp>
        <p:sp>
          <p:nvSpPr>
            <p:cNvPr id="66" name="rc66"/>
            <p:cNvSpPr/>
            <p:nvPr/>
          </p:nvSpPr>
          <p:spPr>
            <a:xfrm>
              <a:off x="7395722" y="3400891"/>
              <a:ext cx="249522" cy="605794"/>
            </a:xfrm>
            <a:prstGeom prst="rect">
              <a:avLst/>
            </a:prstGeom>
            <a:solidFill>
              <a:srgbClr val="80BD41">
                <a:alpha val="100000"/>
              </a:srgbClr>
            </a:solidFill>
          </p:spPr>
          <p:txBody>
            <a:bodyPr/>
            <a:lstStyle/>
            <a:p/>
          </p:txBody>
        </p:sp>
        <p:sp>
          <p:nvSpPr>
            <p:cNvPr id="67" name="rc67"/>
            <p:cNvSpPr/>
            <p:nvPr/>
          </p:nvSpPr>
          <p:spPr>
            <a:xfrm>
              <a:off x="7395722" y="2980028"/>
              <a:ext cx="249522" cy="420862"/>
            </a:xfrm>
            <a:prstGeom prst="rect">
              <a:avLst/>
            </a:prstGeom>
            <a:solidFill>
              <a:srgbClr val="1CABE2">
                <a:alpha val="100000"/>
              </a:srgbClr>
            </a:solidFill>
          </p:spPr>
          <p:txBody>
            <a:bodyPr/>
            <a:lstStyle/>
            <a:p/>
          </p:txBody>
        </p:sp>
        <p:sp>
          <p:nvSpPr>
            <p:cNvPr id="68" name="rc68"/>
            <p:cNvSpPr/>
            <p:nvPr/>
          </p:nvSpPr>
          <p:spPr>
            <a:xfrm>
              <a:off x="7672970" y="3265629"/>
              <a:ext cx="249522" cy="741055"/>
            </a:xfrm>
            <a:prstGeom prst="rect">
              <a:avLst/>
            </a:prstGeom>
            <a:solidFill>
              <a:srgbClr val="80BD41">
                <a:alpha val="100000"/>
              </a:srgbClr>
            </a:solidFill>
          </p:spPr>
          <p:txBody>
            <a:bodyPr/>
            <a:lstStyle/>
            <a:p/>
          </p:txBody>
        </p:sp>
        <p:sp>
          <p:nvSpPr>
            <p:cNvPr id="69" name="rc69"/>
            <p:cNvSpPr/>
            <p:nvPr/>
          </p:nvSpPr>
          <p:spPr>
            <a:xfrm>
              <a:off x="7672970" y="2977367"/>
              <a:ext cx="249522" cy="288262"/>
            </a:xfrm>
            <a:prstGeom prst="rect">
              <a:avLst/>
            </a:prstGeom>
            <a:solidFill>
              <a:srgbClr val="1CABE2">
                <a:alpha val="100000"/>
              </a:srgbClr>
            </a:solidFill>
          </p:spPr>
          <p:txBody>
            <a:bodyPr/>
            <a:lstStyle/>
            <a:p/>
          </p:txBody>
        </p:sp>
        <p:sp>
          <p:nvSpPr>
            <p:cNvPr id="70" name="rc70"/>
            <p:cNvSpPr/>
            <p:nvPr/>
          </p:nvSpPr>
          <p:spPr>
            <a:xfrm>
              <a:off x="7950217" y="3196890"/>
              <a:ext cx="249522" cy="809795"/>
            </a:xfrm>
            <a:prstGeom prst="rect">
              <a:avLst/>
            </a:prstGeom>
            <a:solidFill>
              <a:srgbClr val="80BD41">
                <a:alpha val="100000"/>
              </a:srgbClr>
            </a:solidFill>
          </p:spPr>
          <p:txBody>
            <a:bodyPr/>
            <a:lstStyle/>
            <a:p/>
          </p:txBody>
        </p:sp>
        <p:sp>
          <p:nvSpPr>
            <p:cNvPr id="71" name="rc71"/>
            <p:cNvSpPr/>
            <p:nvPr/>
          </p:nvSpPr>
          <p:spPr>
            <a:xfrm>
              <a:off x="7950217" y="2954749"/>
              <a:ext cx="249522" cy="242140"/>
            </a:xfrm>
            <a:prstGeom prst="rect">
              <a:avLst/>
            </a:prstGeom>
            <a:solidFill>
              <a:srgbClr val="1CABE2">
                <a:alpha val="100000"/>
              </a:srgbClr>
            </a:solidFill>
          </p:spPr>
          <p:txBody>
            <a:bodyPr/>
            <a:lstStyle/>
            <a:p/>
          </p:txBody>
        </p:sp>
        <p:sp>
          <p:nvSpPr>
            <p:cNvPr id="72" name="pl72"/>
            <p:cNvSpPr/>
            <p:nvPr/>
          </p:nvSpPr>
          <p:spPr>
            <a:xfrm>
              <a:off x="1421035" y="1507559"/>
              <a:ext cx="6653943" cy="1207442"/>
            </a:xfrm>
            <a:custGeom>
              <a:avLst/>
              <a:pathLst>
                <a:path w="6653943" h="1207442">
                  <a:moveTo>
                    <a:pt x="0" y="1207442"/>
                  </a:moveTo>
                  <a:lnTo>
                    <a:pt x="277247" y="1010882"/>
                  </a:lnTo>
                  <a:lnTo>
                    <a:pt x="554495" y="758161"/>
                  </a:lnTo>
                  <a:lnTo>
                    <a:pt x="831742" y="589681"/>
                  </a:lnTo>
                  <a:lnTo>
                    <a:pt x="1108990" y="702001"/>
                  </a:lnTo>
                  <a:lnTo>
                    <a:pt x="1386238" y="505441"/>
                  </a:lnTo>
                  <a:lnTo>
                    <a:pt x="1663485" y="477361"/>
                  </a:lnTo>
                  <a:lnTo>
                    <a:pt x="1940733" y="28080"/>
                  </a:lnTo>
                  <a:lnTo>
                    <a:pt x="2217981" y="0"/>
                  </a:lnTo>
                  <a:lnTo>
                    <a:pt x="2495228" y="0"/>
                  </a:lnTo>
                  <a:lnTo>
                    <a:pt x="2772476" y="28080"/>
                  </a:lnTo>
                  <a:lnTo>
                    <a:pt x="3049724" y="56160"/>
                  </a:lnTo>
                  <a:lnTo>
                    <a:pt x="3326971" y="224640"/>
                  </a:lnTo>
                  <a:lnTo>
                    <a:pt x="3604219" y="196560"/>
                  </a:lnTo>
                  <a:lnTo>
                    <a:pt x="3881467" y="308880"/>
                  </a:lnTo>
                  <a:lnTo>
                    <a:pt x="4158714" y="140400"/>
                  </a:lnTo>
                  <a:lnTo>
                    <a:pt x="4435962" y="589681"/>
                  </a:lnTo>
                  <a:lnTo>
                    <a:pt x="4713210" y="365040"/>
                  </a:lnTo>
                  <a:lnTo>
                    <a:pt x="4990457" y="140400"/>
                  </a:lnTo>
                  <a:lnTo>
                    <a:pt x="5267705" y="112320"/>
                  </a:lnTo>
                  <a:lnTo>
                    <a:pt x="5544953" y="533521"/>
                  </a:lnTo>
                  <a:lnTo>
                    <a:pt x="5822200" y="842401"/>
                  </a:lnTo>
                  <a:lnTo>
                    <a:pt x="6099448" y="842401"/>
                  </a:lnTo>
                  <a:lnTo>
                    <a:pt x="6376696" y="477361"/>
                  </a:lnTo>
                  <a:lnTo>
                    <a:pt x="6653943" y="33696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4" name="tx74"/>
            <p:cNvSpPr/>
            <p:nvPr/>
          </p:nvSpPr>
          <p:spPr>
            <a:xfrm>
              <a:off x="2746983"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2" name="tx82"/>
            <p:cNvSpPr/>
            <p:nvPr/>
          </p:nvSpPr>
          <p:spPr>
            <a:xfrm>
              <a:off x="8014689"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1329607" y="28170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4" name="tx84"/>
            <p:cNvSpPr/>
            <p:nvPr/>
          </p:nvSpPr>
          <p:spPr>
            <a:xfrm>
              <a:off x="2715845" y="27851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5" name="tx85"/>
            <p:cNvSpPr/>
            <p:nvPr/>
          </p:nvSpPr>
          <p:spPr>
            <a:xfrm>
              <a:off x="4102084" y="2830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5488322" y="28440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7" name="tx87"/>
            <p:cNvSpPr/>
            <p:nvPr/>
          </p:nvSpPr>
          <p:spPr>
            <a:xfrm>
              <a:off x="6636489" y="284849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88" name="tx88"/>
            <p:cNvSpPr/>
            <p:nvPr/>
          </p:nvSpPr>
          <p:spPr>
            <a:xfrm>
              <a:off x="6874560" y="28480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9" name="tx89"/>
            <p:cNvSpPr/>
            <p:nvPr/>
          </p:nvSpPr>
          <p:spPr>
            <a:xfrm>
              <a:off x="7151808" y="28453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0" name="tx90"/>
            <p:cNvSpPr/>
            <p:nvPr/>
          </p:nvSpPr>
          <p:spPr>
            <a:xfrm>
              <a:off x="7429055" y="28436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1" name="tx91"/>
            <p:cNvSpPr/>
            <p:nvPr/>
          </p:nvSpPr>
          <p:spPr>
            <a:xfrm>
              <a:off x="7706303" y="2841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2" name="tx92"/>
            <p:cNvSpPr/>
            <p:nvPr/>
          </p:nvSpPr>
          <p:spPr>
            <a:xfrm>
              <a:off x="7983551" y="28187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198678"/>
              <a:ext cx="0" cy="1516323"/>
            </a:xfrm>
            <a:custGeom>
              <a:avLst/>
              <a:pathLst>
                <a:path w="0" h="1516323">
                  <a:moveTo>
                    <a:pt x="0" y="151632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292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04" name="tx104"/>
            <p:cNvSpPr/>
            <p:nvPr/>
          </p:nvSpPr>
          <p:spPr>
            <a:xfrm>
              <a:off x="1329607" y="32024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05" name="tx105"/>
            <p:cNvSpPr/>
            <p:nvPr/>
          </p:nvSpPr>
          <p:spPr>
            <a:xfrm>
              <a:off x="2715845" y="35873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06" name="tx106"/>
            <p:cNvSpPr/>
            <p:nvPr/>
          </p:nvSpPr>
          <p:spPr>
            <a:xfrm>
              <a:off x="2741971" y="30445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7" name="tx107"/>
            <p:cNvSpPr/>
            <p:nvPr/>
          </p:nvSpPr>
          <p:spPr>
            <a:xfrm>
              <a:off x="4102084" y="3514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08" name="tx108"/>
            <p:cNvSpPr/>
            <p:nvPr/>
          </p:nvSpPr>
          <p:spPr>
            <a:xfrm>
              <a:off x="4128209" y="29944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9" name="tx109"/>
            <p:cNvSpPr/>
            <p:nvPr/>
          </p:nvSpPr>
          <p:spPr>
            <a:xfrm>
              <a:off x="5488322" y="3540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0" name="tx110"/>
            <p:cNvSpPr/>
            <p:nvPr/>
          </p:nvSpPr>
          <p:spPr>
            <a:xfrm>
              <a:off x="5514447" y="302697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1" name="tx111"/>
            <p:cNvSpPr/>
            <p:nvPr/>
          </p:nvSpPr>
          <p:spPr>
            <a:xfrm>
              <a:off x="6597312" y="3537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2" name="tx112"/>
            <p:cNvSpPr/>
            <p:nvPr/>
          </p:nvSpPr>
          <p:spPr>
            <a:xfrm>
              <a:off x="6623438" y="30260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3" name="tx113"/>
            <p:cNvSpPr/>
            <p:nvPr/>
          </p:nvSpPr>
          <p:spPr>
            <a:xfrm>
              <a:off x="6874560" y="36137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4" name="tx114"/>
            <p:cNvSpPr/>
            <p:nvPr/>
          </p:nvSpPr>
          <p:spPr>
            <a:xfrm>
              <a:off x="6900686" y="31024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5" name="tx115"/>
            <p:cNvSpPr/>
            <p:nvPr/>
          </p:nvSpPr>
          <p:spPr>
            <a:xfrm>
              <a:off x="7151808" y="36691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6" name="tx116"/>
            <p:cNvSpPr/>
            <p:nvPr/>
          </p:nvSpPr>
          <p:spPr>
            <a:xfrm>
              <a:off x="7177933" y="31565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7" name="tx117"/>
            <p:cNvSpPr/>
            <p:nvPr/>
          </p:nvSpPr>
          <p:spPr>
            <a:xfrm>
              <a:off x="7429055" y="36686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8" name="tx118"/>
            <p:cNvSpPr/>
            <p:nvPr/>
          </p:nvSpPr>
          <p:spPr>
            <a:xfrm>
              <a:off x="7455181" y="31554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9" name="tx119"/>
            <p:cNvSpPr/>
            <p:nvPr/>
          </p:nvSpPr>
          <p:spPr>
            <a:xfrm>
              <a:off x="7706303" y="3601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0" name="tx120"/>
            <p:cNvSpPr/>
            <p:nvPr/>
          </p:nvSpPr>
          <p:spPr>
            <a:xfrm>
              <a:off x="7732429" y="30864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1" name="tx121"/>
            <p:cNvSpPr/>
            <p:nvPr/>
          </p:nvSpPr>
          <p:spPr>
            <a:xfrm>
              <a:off x="7983551" y="35666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22" name="tx122"/>
            <p:cNvSpPr/>
            <p:nvPr/>
          </p:nvSpPr>
          <p:spPr>
            <a:xfrm>
              <a:off x="8009676" y="3041964"/>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676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180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2936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50218"/>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2000-2024</a:t>
              </a:r>
            </a:p>
          </p:txBody>
        </p:sp>
        <p:sp>
          <p:nvSpPr>
            <p:cNvPr id="152" name="pl152"/>
            <p:cNvSpPr/>
            <p:nvPr/>
          </p:nvSpPr>
          <p:spPr>
            <a:xfrm>
              <a:off x="19892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429973" cy="162162"/>
            </a:xfrm>
            <a:prstGeom prst="rect">
              <a:avLst/>
            </a:prstGeom>
            <a:solidFill>
              <a:srgbClr val="80BD41">
                <a:alpha val="100000"/>
              </a:srgbClr>
            </a:solidFill>
          </p:spPr>
          <p:txBody>
            <a:bodyPr/>
            <a:lstStyle/>
            <a:p/>
          </p:txBody>
        </p:sp>
        <p:sp>
          <p:nvSpPr>
            <p:cNvPr id="167" name="rc167"/>
            <p:cNvSpPr/>
            <p:nvPr/>
          </p:nvSpPr>
          <p:spPr>
            <a:xfrm>
              <a:off x="6726247" y="5774644"/>
              <a:ext cx="959045" cy="162162"/>
            </a:xfrm>
            <a:prstGeom prst="rect">
              <a:avLst/>
            </a:prstGeom>
            <a:solidFill>
              <a:srgbClr val="1CABE2">
                <a:alpha val="100000"/>
              </a:srgbClr>
            </a:solidFill>
          </p:spPr>
          <p:txBody>
            <a:bodyPr/>
            <a:lstStyle/>
            <a:p/>
          </p:txBody>
        </p:sp>
        <p:sp>
          <p:nvSpPr>
            <p:cNvPr id="168" name="rc168"/>
            <p:cNvSpPr/>
            <p:nvPr/>
          </p:nvSpPr>
          <p:spPr>
            <a:xfrm>
              <a:off x="1296273" y="5571941"/>
              <a:ext cx="4631692" cy="162162"/>
            </a:xfrm>
            <a:prstGeom prst="rect">
              <a:avLst/>
            </a:prstGeom>
            <a:solidFill>
              <a:srgbClr val="80BD41">
                <a:alpha val="100000"/>
              </a:srgbClr>
            </a:solidFill>
          </p:spPr>
          <p:txBody>
            <a:bodyPr/>
            <a:lstStyle/>
            <a:p/>
          </p:txBody>
        </p:sp>
        <p:sp>
          <p:nvSpPr>
            <p:cNvPr id="169" name="rc169"/>
            <p:cNvSpPr/>
            <p:nvPr/>
          </p:nvSpPr>
          <p:spPr>
            <a:xfrm>
              <a:off x="5927966" y="5571941"/>
              <a:ext cx="1801675" cy="162162"/>
            </a:xfrm>
            <a:prstGeom prst="rect">
              <a:avLst/>
            </a:prstGeom>
            <a:solidFill>
              <a:srgbClr val="1CABE2">
                <a:alpha val="100000"/>
              </a:srgbClr>
            </a:solidFill>
          </p:spPr>
          <p:txBody>
            <a:bodyPr/>
            <a:lstStyle/>
            <a:p/>
          </p:txBody>
        </p:sp>
        <p:sp>
          <p:nvSpPr>
            <p:cNvPr id="170" name="rc170"/>
            <p:cNvSpPr/>
            <p:nvPr/>
          </p:nvSpPr>
          <p:spPr>
            <a:xfrm>
              <a:off x="1296273" y="5369238"/>
              <a:ext cx="5061322" cy="162162"/>
            </a:xfrm>
            <a:prstGeom prst="rect">
              <a:avLst/>
            </a:prstGeom>
            <a:solidFill>
              <a:srgbClr val="80BD41">
                <a:alpha val="100000"/>
              </a:srgbClr>
            </a:solidFill>
          </p:spPr>
          <p:txBody>
            <a:bodyPr/>
            <a:lstStyle/>
            <a:p/>
          </p:txBody>
        </p:sp>
        <p:sp>
          <p:nvSpPr>
            <p:cNvPr id="171" name="rc171"/>
            <p:cNvSpPr/>
            <p:nvPr/>
          </p:nvSpPr>
          <p:spPr>
            <a:xfrm>
              <a:off x="6357596" y="5369238"/>
              <a:ext cx="1513407" cy="162162"/>
            </a:xfrm>
            <a:prstGeom prst="rect">
              <a:avLst/>
            </a:prstGeom>
            <a:solidFill>
              <a:srgbClr val="1CABE2">
                <a:alpha val="100000"/>
              </a:srgbClr>
            </a:solidFill>
          </p:spPr>
          <p:txBody>
            <a:bodyPr/>
            <a:lstStyle/>
            <a:p/>
          </p:txBody>
        </p:sp>
        <p:sp>
          <p:nvSpPr>
            <p:cNvPr id="172" name="tx172"/>
            <p:cNvSpPr/>
            <p:nvPr/>
          </p:nvSpPr>
          <p:spPr>
            <a:xfrm>
              <a:off x="7940434" y="5812533"/>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73" name="tx173"/>
            <p:cNvSpPr/>
            <p:nvPr/>
          </p:nvSpPr>
          <p:spPr>
            <a:xfrm>
              <a:off x="793587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a:t>
              </a:r>
            </a:p>
          </p:txBody>
        </p:sp>
        <p:sp>
          <p:nvSpPr>
            <p:cNvPr id="174" name="tx174"/>
            <p:cNvSpPr/>
            <p:nvPr/>
          </p:nvSpPr>
          <p:spPr>
            <a:xfrm>
              <a:off x="808721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390576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76" name="tx176"/>
            <p:cNvSpPr/>
            <p:nvPr/>
          </p:nvSpPr>
          <p:spPr>
            <a:xfrm>
              <a:off x="7130421"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77" name="tx177"/>
            <p:cNvSpPr/>
            <p:nvPr/>
          </p:nvSpPr>
          <p:spPr>
            <a:xfrm>
              <a:off x="350662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78" name="tx178"/>
            <p:cNvSpPr/>
            <p:nvPr/>
          </p:nvSpPr>
          <p:spPr>
            <a:xfrm>
              <a:off x="6753455"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79" name="tx179"/>
            <p:cNvSpPr/>
            <p:nvPr/>
          </p:nvSpPr>
          <p:spPr>
            <a:xfrm>
              <a:off x="3721441"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80" name="tx180"/>
            <p:cNvSpPr/>
            <p:nvPr/>
          </p:nvSpPr>
          <p:spPr>
            <a:xfrm>
              <a:off x="7038951" y="5411256"/>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(77%) was lower than in 2019 (85%).
The number of children vaccinated with DTP3 decreased 7% compared to in 2019.
The number of surviving infants increased approximately 3%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54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31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507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042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019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995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34467"/>
              <a:ext cx="249522" cy="1072217"/>
            </a:xfrm>
            <a:prstGeom prst="rect">
              <a:avLst/>
            </a:prstGeom>
            <a:solidFill>
              <a:srgbClr val="E2231A">
                <a:alpha val="100000"/>
              </a:srgbClr>
            </a:solidFill>
          </p:spPr>
          <p:txBody>
            <a:bodyPr/>
            <a:lstStyle/>
            <a:p/>
          </p:txBody>
        </p:sp>
        <p:sp>
          <p:nvSpPr>
            <p:cNvPr id="23" name="rc23"/>
            <p:cNvSpPr/>
            <p:nvPr/>
          </p:nvSpPr>
          <p:spPr>
            <a:xfrm>
              <a:off x="1573521" y="2883482"/>
              <a:ext cx="249522" cy="1123202"/>
            </a:xfrm>
            <a:prstGeom prst="rect">
              <a:avLst/>
            </a:prstGeom>
            <a:solidFill>
              <a:srgbClr val="E2231A">
                <a:alpha val="100000"/>
              </a:srgbClr>
            </a:solidFill>
          </p:spPr>
          <p:txBody>
            <a:bodyPr/>
            <a:lstStyle/>
            <a:p/>
          </p:txBody>
        </p:sp>
        <p:sp>
          <p:nvSpPr>
            <p:cNvPr id="24" name="rc24"/>
            <p:cNvSpPr/>
            <p:nvPr/>
          </p:nvSpPr>
          <p:spPr>
            <a:xfrm>
              <a:off x="1850769" y="3149596"/>
              <a:ext cx="249522" cy="857088"/>
            </a:xfrm>
            <a:prstGeom prst="rect">
              <a:avLst/>
            </a:prstGeom>
            <a:solidFill>
              <a:srgbClr val="E2231A">
                <a:alpha val="100000"/>
              </a:srgbClr>
            </a:solidFill>
          </p:spPr>
          <p:txBody>
            <a:bodyPr/>
            <a:lstStyle/>
            <a:p/>
          </p:txBody>
        </p:sp>
        <p:sp>
          <p:nvSpPr>
            <p:cNvPr id="25" name="rc25"/>
            <p:cNvSpPr/>
            <p:nvPr/>
          </p:nvSpPr>
          <p:spPr>
            <a:xfrm>
              <a:off x="2128016" y="3229638"/>
              <a:ext cx="249522" cy="777046"/>
            </a:xfrm>
            <a:prstGeom prst="rect">
              <a:avLst/>
            </a:prstGeom>
            <a:solidFill>
              <a:srgbClr val="E2231A">
                <a:alpha val="100000"/>
              </a:srgbClr>
            </a:solidFill>
          </p:spPr>
          <p:txBody>
            <a:bodyPr/>
            <a:lstStyle/>
            <a:p/>
          </p:txBody>
        </p:sp>
        <p:sp>
          <p:nvSpPr>
            <p:cNvPr id="26" name="rc26"/>
            <p:cNvSpPr/>
            <p:nvPr/>
          </p:nvSpPr>
          <p:spPr>
            <a:xfrm>
              <a:off x="2405264" y="3108538"/>
              <a:ext cx="249522" cy="898146"/>
            </a:xfrm>
            <a:prstGeom prst="rect">
              <a:avLst/>
            </a:prstGeom>
            <a:solidFill>
              <a:srgbClr val="E2231A">
                <a:alpha val="100000"/>
              </a:srgbClr>
            </a:solidFill>
          </p:spPr>
          <p:txBody>
            <a:bodyPr/>
            <a:lstStyle/>
            <a:p/>
          </p:txBody>
        </p:sp>
        <p:sp>
          <p:nvSpPr>
            <p:cNvPr id="27" name="rc27"/>
            <p:cNvSpPr/>
            <p:nvPr/>
          </p:nvSpPr>
          <p:spPr>
            <a:xfrm>
              <a:off x="2682512" y="3233428"/>
              <a:ext cx="249522" cy="773256"/>
            </a:xfrm>
            <a:prstGeom prst="rect">
              <a:avLst/>
            </a:prstGeom>
            <a:solidFill>
              <a:srgbClr val="E2231A">
                <a:alpha val="100000"/>
              </a:srgbClr>
            </a:solidFill>
          </p:spPr>
          <p:txBody>
            <a:bodyPr/>
            <a:lstStyle/>
            <a:p/>
          </p:txBody>
        </p:sp>
        <p:sp>
          <p:nvSpPr>
            <p:cNvPr id="28" name="rc28"/>
            <p:cNvSpPr/>
            <p:nvPr/>
          </p:nvSpPr>
          <p:spPr>
            <a:xfrm>
              <a:off x="2959759" y="3291181"/>
              <a:ext cx="249522" cy="715503"/>
            </a:xfrm>
            <a:prstGeom prst="rect">
              <a:avLst/>
            </a:prstGeom>
            <a:solidFill>
              <a:srgbClr val="E2231A">
                <a:alpha val="100000"/>
              </a:srgbClr>
            </a:solidFill>
          </p:spPr>
          <p:txBody>
            <a:bodyPr/>
            <a:lstStyle/>
            <a:p/>
          </p:txBody>
        </p:sp>
        <p:sp>
          <p:nvSpPr>
            <p:cNvPr id="29" name="rc29"/>
            <p:cNvSpPr/>
            <p:nvPr/>
          </p:nvSpPr>
          <p:spPr>
            <a:xfrm>
              <a:off x="3237007" y="3447926"/>
              <a:ext cx="249522" cy="558758"/>
            </a:xfrm>
            <a:prstGeom prst="rect">
              <a:avLst/>
            </a:prstGeom>
            <a:solidFill>
              <a:srgbClr val="E2231A">
                <a:alpha val="100000"/>
              </a:srgbClr>
            </a:solidFill>
          </p:spPr>
          <p:txBody>
            <a:bodyPr/>
            <a:lstStyle/>
            <a:p/>
          </p:txBody>
        </p:sp>
        <p:sp>
          <p:nvSpPr>
            <p:cNvPr id="30" name="rc30"/>
            <p:cNvSpPr/>
            <p:nvPr/>
          </p:nvSpPr>
          <p:spPr>
            <a:xfrm>
              <a:off x="3514255" y="3433127"/>
              <a:ext cx="249522" cy="573557"/>
            </a:xfrm>
            <a:prstGeom prst="rect">
              <a:avLst/>
            </a:prstGeom>
            <a:solidFill>
              <a:srgbClr val="E2231A">
                <a:alpha val="100000"/>
              </a:srgbClr>
            </a:solidFill>
          </p:spPr>
          <p:txBody>
            <a:bodyPr/>
            <a:lstStyle/>
            <a:p/>
          </p:txBody>
        </p:sp>
        <p:sp>
          <p:nvSpPr>
            <p:cNvPr id="31" name="rc31"/>
            <p:cNvSpPr/>
            <p:nvPr/>
          </p:nvSpPr>
          <p:spPr>
            <a:xfrm>
              <a:off x="3791502" y="3667477"/>
              <a:ext cx="249522" cy="339207"/>
            </a:xfrm>
            <a:prstGeom prst="rect">
              <a:avLst/>
            </a:prstGeom>
            <a:solidFill>
              <a:srgbClr val="E2231A">
                <a:alpha val="100000"/>
              </a:srgbClr>
            </a:solidFill>
          </p:spPr>
          <p:txBody>
            <a:bodyPr/>
            <a:lstStyle/>
            <a:p/>
          </p:txBody>
        </p:sp>
        <p:sp>
          <p:nvSpPr>
            <p:cNvPr id="32" name="rc32"/>
            <p:cNvSpPr/>
            <p:nvPr/>
          </p:nvSpPr>
          <p:spPr>
            <a:xfrm>
              <a:off x="4068750" y="3689315"/>
              <a:ext cx="249522" cy="317369"/>
            </a:xfrm>
            <a:prstGeom prst="rect">
              <a:avLst/>
            </a:prstGeom>
            <a:solidFill>
              <a:srgbClr val="E2231A">
                <a:alpha val="100000"/>
              </a:srgbClr>
            </a:solidFill>
          </p:spPr>
          <p:txBody>
            <a:bodyPr/>
            <a:lstStyle/>
            <a:p/>
          </p:txBody>
        </p:sp>
        <p:sp>
          <p:nvSpPr>
            <p:cNvPr id="33" name="rc33"/>
            <p:cNvSpPr/>
            <p:nvPr/>
          </p:nvSpPr>
          <p:spPr>
            <a:xfrm>
              <a:off x="4345998" y="3669462"/>
              <a:ext cx="249522" cy="337222"/>
            </a:xfrm>
            <a:prstGeom prst="rect">
              <a:avLst/>
            </a:prstGeom>
            <a:solidFill>
              <a:srgbClr val="E2231A">
                <a:alpha val="100000"/>
              </a:srgbClr>
            </a:solidFill>
          </p:spPr>
          <p:txBody>
            <a:bodyPr/>
            <a:lstStyle/>
            <a:p/>
          </p:txBody>
        </p:sp>
        <p:sp>
          <p:nvSpPr>
            <p:cNvPr id="34" name="rc34"/>
            <p:cNvSpPr/>
            <p:nvPr/>
          </p:nvSpPr>
          <p:spPr>
            <a:xfrm>
              <a:off x="4623245" y="3649700"/>
              <a:ext cx="249522" cy="356984"/>
            </a:xfrm>
            <a:prstGeom prst="rect">
              <a:avLst/>
            </a:prstGeom>
            <a:solidFill>
              <a:srgbClr val="E2231A">
                <a:alpha val="100000"/>
              </a:srgbClr>
            </a:solidFill>
          </p:spPr>
          <p:txBody>
            <a:bodyPr/>
            <a:lstStyle/>
            <a:p/>
          </p:txBody>
        </p:sp>
        <p:sp>
          <p:nvSpPr>
            <p:cNvPr id="35" name="rc35"/>
            <p:cNvSpPr/>
            <p:nvPr/>
          </p:nvSpPr>
          <p:spPr>
            <a:xfrm>
              <a:off x="4900493" y="3586533"/>
              <a:ext cx="249522" cy="420151"/>
            </a:xfrm>
            <a:prstGeom prst="rect">
              <a:avLst/>
            </a:prstGeom>
            <a:solidFill>
              <a:srgbClr val="E2231A">
                <a:alpha val="100000"/>
              </a:srgbClr>
            </a:solidFill>
          </p:spPr>
          <p:txBody>
            <a:bodyPr/>
            <a:lstStyle/>
            <a:p/>
          </p:txBody>
        </p:sp>
        <p:sp>
          <p:nvSpPr>
            <p:cNvPr id="36" name="rc36"/>
            <p:cNvSpPr/>
            <p:nvPr/>
          </p:nvSpPr>
          <p:spPr>
            <a:xfrm>
              <a:off x="5177741" y="3398385"/>
              <a:ext cx="249522" cy="608299"/>
            </a:xfrm>
            <a:prstGeom prst="rect">
              <a:avLst/>
            </a:prstGeom>
            <a:solidFill>
              <a:srgbClr val="E2231A">
                <a:alpha val="100000"/>
              </a:srgbClr>
            </a:solidFill>
          </p:spPr>
          <p:txBody>
            <a:bodyPr/>
            <a:lstStyle/>
            <a:p/>
          </p:txBody>
        </p:sp>
        <p:sp>
          <p:nvSpPr>
            <p:cNvPr id="37" name="rc37"/>
            <p:cNvSpPr/>
            <p:nvPr/>
          </p:nvSpPr>
          <p:spPr>
            <a:xfrm>
              <a:off x="5454988" y="3463447"/>
              <a:ext cx="249522" cy="543237"/>
            </a:xfrm>
            <a:prstGeom prst="rect">
              <a:avLst/>
            </a:prstGeom>
            <a:solidFill>
              <a:srgbClr val="E2231A">
                <a:alpha val="100000"/>
              </a:srgbClr>
            </a:solidFill>
          </p:spPr>
          <p:txBody>
            <a:bodyPr/>
            <a:lstStyle/>
            <a:p/>
          </p:txBody>
        </p:sp>
        <p:sp>
          <p:nvSpPr>
            <p:cNvPr id="38" name="rc38"/>
            <p:cNvSpPr/>
            <p:nvPr/>
          </p:nvSpPr>
          <p:spPr>
            <a:xfrm>
              <a:off x="5732236" y="3486458"/>
              <a:ext cx="249522" cy="520226"/>
            </a:xfrm>
            <a:prstGeom prst="rect">
              <a:avLst/>
            </a:prstGeom>
            <a:solidFill>
              <a:srgbClr val="E2231A">
                <a:alpha val="100000"/>
              </a:srgbClr>
            </a:solidFill>
          </p:spPr>
          <p:txBody>
            <a:bodyPr/>
            <a:lstStyle/>
            <a:p/>
          </p:txBody>
        </p:sp>
        <p:sp>
          <p:nvSpPr>
            <p:cNvPr id="39" name="rc39"/>
            <p:cNvSpPr/>
            <p:nvPr/>
          </p:nvSpPr>
          <p:spPr>
            <a:xfrm>
              <a:off x="6009484" y="3610627"/>
              <a:ext cx="249522" cy="396058"/>
            </a:xfrm>
            <a:prstGeom prst="rect">
              <a:avLst/>
            </a:prstGeom>
            <a:solidFill>
              <a:srgbClr val="E2231A">
                <a:alpha val="100000"/>
              </a:srgbClr>
            </a:solidFill>
          </p:spPr>
          <p:txBody>
            <a:bodyPr/>
            <a:lstStyle/>
            <a:p/>
          </p:txBody>
        </p:sp>
        <p:sp>
          <p:nvSpPr>
            <p:cNvPr id="40" name="rc40"/>
            <p:cNvSpPr/>
            <p:nvPr/>
          </p:nvSpPr>
          <p:spPr>
            <a:xfrm>
              <a:off x="6286731" y="3715033"/>
              <a:ext cx="249522" cy="291651"/>
            </a:xfrm>
            <a:prstGeom prst="rect">
              <a:avLst/>
            </a:prstGeom>
            <a:solidFill>
              <a:srgbClr val="E2231A">
                <a:alpha val="100000"/>
              </a:srgbClr>
            </a:solidFill>
          </p:spPr>
          <p:txBody>
            <a:bodyPr/>
            <a:lstStyle/>
            <a:p/>
          </p:txBody>
        </p:sp>
        <p:sp>
          <p:nvSpPr>
            <p:cNvPr id="41" name="rc41"/>
            <p:cNvSpPr/>
            <p:nvPr/>
          </p:nvSpPr>
          <p:spPr>
            <a:xfrm>
              <a:off x="6563979" y="3653129"/>
              <a:ext cx="249522" cy="353555"/>
            </a:xfrm>
            <a:prstGeom prst="rect">
              <a:avLst/>
            </a:prstGeom>
            <a:solidFill>
              <a:srgbClr val="E2231A">
                <a:alpha val="100000"/>
              </a:srgbClr>
            </a:solidFill>
          </p:spPr>
          <p:txBody>
            <a:bodyPr/>
            <a:lstStyle/>
            <a:p/>
          </p:txBody>
        </p:sp>
        <p:sp>
          <p:nvSpPr>
            <p:cNvPr id="42" name="rc42"/>
            <p:cNvSpPr/>
            <p:nvPr/>
          </p:nvSpPr>
          <p:spPr>
            <a:xfrm>
              <a:off x="6841227" y="3216102"/>
              <a:ext cx="249522" cy="790582"/>
            </a:xfrm>
            <a:prstGeom prst="rect">
              <a:avLst/>
            </a:prstGeom>
            <a:solidFill>
              <a:srgbClr val="E2231A">
                <a:alpha val="100000"/>
              </a:srgbClr>
            </a:solidFill>
          </p:spPr>
          <p:txBody>
            <a:bodyPr/>
            <a:lstStyle/>
            <a:p/>
          </p:txBody>
        </p:sp>
        <p:sp>
          <p:nvSpPr>
            <p:cNvPr id="43" name="rc43"/>
            <p:cNvSpPr/>
            <p:nvPr/>
          </p:nvSpPr>
          <p:spPr>
            <a:xfrm>
              <a:off x="7118474" y="2963614"/>
              <a:ext cx="249522" cy="1043070"/>
            </a:xfrm>
            <a:prstGeom prst="rect">
              <a:avLst/>
            </a:prstGeom>
            <a:solidFill>
              <a:srgbClr val="E2231A">
                <a:alpha val="100000"/>
              </a:srgbClr>
            </a:solidFill>
          </p:spPr>
          <p:txBody>
            <a:bodyPr/>
            <a:lstStyle/>
            <a:p/>
          </p:txBody>
        </p:sp>
        <p:sp>
          <p:nvSpPr>
            <p:cNvPr id="44" name="rc44"/>
            <p:cNvSpPr/>
            <p:nvPr/>
          </p:nvSpPr>
          <p:spPr>
            <a:xfrm>
              <a:off x="7395722" y="2961810"/>
              <a:ext cx="249522" cy="1044875"/>
            </a:xfrm>
            <a:prstGeom prst="rect">
              <a:avLst/>
            </a:prstGeom>
            <a:solidFill>
              <a:srgbClr val="E2231A">
                <a:alpha val="100000"/>
              </a:srgbClr>
            </a:solidFill>
          </p:spPr>
          <p:txBody>
            <a:bodyPr/>
            <a:lstStyle/>
            <a:p/>
          </p:txBody>
        </p:sp>
        <p:sp>
          <p:nvSpPr>
            <p:cNvPr id="45" name="rc45"/>
            <p:cNvSpPr/>
            <p:nvPr/>
          </p:nvSpPr>
          <p:spPr>
            <a:xfrm>
              <a:off x="7672970" y="3504145"/>
              <a:ext cx="249522" cy="502539"/>
            </a:xfrm>
            <a:prstGeom prst="rect">
              <a:avLst/>
            </a:prstGeom>
            <a:solidFill>
              <a:srgbClr val="E2231A">
                <a:alpha val="100000"/>
              </a:srgbClr>
            </a:solidFill>
          </p:spPr>
          <p:txBody>
            <a:bodyPr/>
            <a:lstStyle/>
            <a:p/>
          </p:txBody>
        </p:sp>
        <p:sp>
          <p:nvSpPr>
            <p:cNvPr id="46" name="rc46"/>
            <p:cNvSpPr/>
            <p:nvPr/>
          </p:nvSpPr>
          <p:spPr>
            <a:xfrm>
              <a:off x="7950217" y="3471569"/>
              <a:ext cx="249522" cy="535116"/>
            </a:xfrm>
            <a:prstGeom prst="rect">
              <a:avLst/>
            </a:prstGeom>
            <a:solidFill>
              <a:srgbClr val="E2231A">
                <a:alpha val="100000"/>
              </a:srgbClr>
            </a:solidFill>
          </p:spPr>
          <p:txBody>
            <a:bodyPr/>
            <a:lstStyle/>
            <a:p/>
          </p:txBody>
        </p:sp>
        <p:sp>
          <p:nvSpPr>
            <p:cNvPr id="47" name="rc47"/>
            <p:cNvSpPr/>
            <p:nvPr/>
          </p:nvSpPr>
          <p:spPr>
            <a:xfrm>
              <a:off x="4623245" y="3630479"/>
              <a:ext cx="249522" cy="19220"/>
            </a:xfrm>
            <a:prstGeom prst="rect">
              <a:avLst/>
            </a:prstGeom>
            <a:solidFill>
              <a:srgbClr val="B3B3B3">
                <a:alpha val="100000"/>
              </a:srgbClr>
            </a:solidFill>
          </p:spPr>
          <p:txBody>
            <a:bodyPr/>
            <a:lstStyle/>
            <a:p/>
          </p:txBody>
        </p:sp>
        <p:sp>
          <p:nvSpPr>
            <p:cNvPr id="48" name="rc48"/>
            <p:cNvSpPr/>
            <p:nvPr/>
          </p:nvSpPr>
          <p:spPr>
            <a:xfrm>
              <a:off x="6286731" y="3614868"/>
              <a:ext cx="249522" cy="100165"/>
            </a:xfrm>
            <a:prstGeom prst="rect">
              <a:avLst/>
            </a:prstGeom>
            <a:solidFill>
              <a:srgbClr val="B3B3B3">
                <a:alpha val="100000"/>
              </a:srgbClr>
            </a:solidFill>
          </p:spPr>
          <p:txBody>
            <a:bodyPr/>
            <a:lstStyle/>
            <a:p/>
          </p:txBody>
        </p:sp>
        <p:sp>
          <p:nvSpPr>
            <p:cNvPr id="49" name="rc49"/>
            <p:cNvSpPr/>
            <p:nvPr/>
          </p:nvSpPr>
          <p:spPr>
            <a:xfrm>
              <a:off x="6563979" y="3615139"/>
              <a:ext cx="249522" cy="37990"/>
            </a:xfrm>
            <a:prstGeom prst="rect">
              <a:avLst/>
            </a:prstGeom>
            <a:solidFill>
              <a:srgbClr val="B3B3B3">
                <a:alpha val="100000"/>
              </a:srgbClr>
            </a:solidFill>
          </p:spPr>
          <p:txBody>
            <a:bodyPr/>
            <a:lstStyle/>
            <a:p/>
          </p:txBody>
        </p:sp>
        <p:sp>
          <p:nvSpPr>
            <p:cNvPr id="50" name="rc50"/>
            <p:cNvSpPr/>
            <p:nvPr/>
          </p:nvSpPr>
          <p:spPr>
            <a:xfrm>
              <a:off x="6841227" y="3181722"/>
              <a:ext cx="249522" cy="34380"/>
            </a:xfrm>
            <a:prstGeom prst="rect">
              <a:avLst/>
            </a:prstGeom>
            <a:solidFill>
              <a:srgbClr val="B3B3B3">
                <a:alpha val="100000"/>
              </a:srgbClr>
            </a:solidFill>
          </p:spPr>
          <p:txBody>
            <a:bodyPr/>
            <a:lstStyle/>
            <a:p/>
          </p:txBody>
        </p:sp>
        <p:sp>
          <p:nvSpPr>
            <p:cNvPr id="51" name="rc51"/>
            <p:cNvSpPr/>
            <p:nvPr/>
          </p:nvSpPr>
          <p:spPr>
            <a:xfrm>
              <a:off x="7118474" y="2934918"/>
              <a:ext cx="249522" cy="28695"/>
            </a:xfrm>
            <a:prstGeom prst="rect">
              <a:avLst/>
            </a:prstGeom>
            <a:solidFill>
              <a:srgbClr val="B3B3B3">
                <a:alpha val="100000"/>
              </a:srgbClr>
            </a:solidFill>
          </p:spPr>
          <p:txBody>
            <a:bodyPr/>
            <a:lstStyle/>
            <a:p/>
          </p:txBody>
        </p:sp>
        <p:sp>
          <p:nvSpPr>
            <p:cNvPr id="52" name="rc52"/>
            <p:cNvSpPr/>
            <p:nvPr/>
          </p:nvSpPr>
          <p:spPr>
            <a:xfrm>
              <a:off x="7395722" y="2935370"/>
              <a:ext cx="249522" cy="26439"/>
            </a:xfrm>
            <a:prstGeom prst="rect">
              <a:avLst/>
            </a:prstGeom>
            <a:solidFill>
              <a:srgbClr val="B3B3B3">
                <a:alpha val="100000"/>
              </a:srgbClr>
            </a:solidFill>
          </p:spPr>
          <p:txBody>
            <a:bodyPr/>
            <a:lstStyle/>
            <a:p/>
          </p:txBody>
        </p:sp>
        <p:sp>
          <p:nvSpPr>
            <p:cNvPr id="53" name="rc53"/>
            <p:cNvSpPr/>
            <p:nvPr/>
          </p:nvSpPr>
          <p:spPr>
            <a:xfrm>
              <a:off x="7672970" y="3263929"/>
              <a:ext cx="249522" cy="240215"/>
            </a:xfrm>
            <a:prstGeom prst="rect">
              <a:avLst/>
            </a:prstGeom>
            <a:solidFill>
              <a:srgbClr val="B3B3B3">
                <a:alpha val="100000"/>
              </a:srgbClr>
            </a:solidFill>
          </p:spPr>
          <p:txBody>
            <a:bodyPr/>
            <a:lstStyle/>
            <a:p/>
          </p:txBody>
        </p:sp>
        <p:sp>
          <p:nvSpPr>
            <p:cNvPr id="54" name="rc54"/>
            <p:cNvSpPr/>
            <p:nvPr/>
          </p:nvSpPr>
          <p:spPr>
            <a:xfrm>
              <a:off x="7950217" y="2931940"/>
              <a:ext cx="249522" cy="539628"/>
            </a:xfrm>
            <a:prstGeom prst="rect">
              <a:avLst/>
            </a:prstGeom>
            <a:solidFill>
              <a:srgbClr val="B3B3B3">
                <a:alpha val="100000"/>
              </a:srgbClr>
            </a:solidFill>
          </p:spPr>
          <p:txBody>
            <a:bodyPr/>
            <a:lstStyle/>
            <a:p/>
          </p:txBody>
        </p:sp>
        <p:sp>
          <p:nvSpPr>
            <p:cNvPr id="55" name="pl55"/>
            <p:cNvSpPr/>
            <p:nvPr/>
          </p:nvSpPr>
          <p:spPr>
            <a:xfrm>
              <a:off x="1421035" y="1591799"/>
              <a:ext cx="6653943" cy="1038962"/>
            </a:xfrm>
            <a:custGeom>
              <a:avLst/>
              <a:pathLst>
                <a:path w="6653943" h="1038962">
                  <a:moveTo>
                    <a:pt x="0" y="1010882"/>
                  </a:moveTo>
                  <a:lnTo>
                    <a:pt x="277247" y="1038962"/>
                  </a:lnTo>
                  <a:lnTo>
                    <a:pt x="554495" y="673921"/>
                  </a:lnTo>
                  <a:lnTo>
                    <a:pt x="831742" y="561601"/>
                  </a:lnTo>
                  <a:lnTo>
                    <a:pt x="1108990" y="730081"/>
                  </a:lnTo>
                  <a:lnTo>
                    <a:pt x="1386238" y="589681"/>
                  </a:lnTo>
                  <a:lnTo>
                    <a:pt x="1663485" y="533521"/>
                  </a:lnTo>
                  <a:lnTo>
                    <a:pt x="1940733" y="336960"/>
                  </a:lnTo>
                  <a:lnTo>
                    <a:pt x="2217981" y="365040"/>
                  </a:lnTo>
                  <a:lnTo>
                    <a:pt x="2495228" y="56160"/>
                  </a:lnTo>
                  <a:lnTo>
                    <a:pt x="2772476" y="28080"/>
                  </a:lnTo>
                  <a:lnTo>
                    <a:pt x="3049724" y="56160"/>
                  </a:lnTo>
                  <a:lnTo>
                    <a:pt x="3326971" y="84240"/>
                  </a:lnTo>
                  <a:lnTo>
                    <a:pt x="3604219" y="168480"/>
                  </a:lnTo>
                  <a:lnTo>
                    <a:pt x="3881467" y="421200"/>
                  </a:lnTo>
                  <a:lnTo>
                    <a:pt x="4158714" y="336960"/>
                  </a:lnTo>
                  <a:lnTo>
                    <a:pt x="4435962" y="308880"/>
                  </a:lnTo>
                  <a:lnTo>
                    <a:pt x="4713210" y="140400"/>
                  </a:lnTo>
                  <a:lnTo>
                    <a:pt x="4990457" y="0"/>
                  </a:lnTo>
                  <a:lnTo>
                    <a:pt x="5267705" y="84240"/>
                  </a:lnTo>
                  <a:lnTo>
                    <a:pt x="5544953" y="673921"/>
                  </a:lnTo>
                  <a:lnTo>
                    <a:pt x="5822200" y="1010882"/>
                  </a:lnTo>
                  <a:lnTo>
                    <a:pt x="6099448" y="1010882"/>
                  </a:lnTo>
                  <a:lnTo>
                    <a:pt x="6376696" y="280800"/>
                  </a:lnTo>
                  <a:lnTo>
                    <a:pt x="6653943" y="308880"/>
                  </a:lnTo>
                </a:path>
              </a:pathLst>
            </a:custGeom>
            <a:ln w="27101" cap="flat">
              <a:solidFill>
                <a:srgbClr val="0058AB">
                  <a:alpha val="100000"/>
                </a:srgbClr>
              </a:solidFill>
              <a:prstDash val="solid"/>
              <a:round/>
            </a:ln>
          </p:spPr>
          <p:txBody>
            <a:bodyPr/>
            <a:lstStyle/>
            <a:p/>
          </p:txBody>
        </p:sp>
        <p:sp>
          <p:nvSpPr>
            <p:cNvPr id="56" name="pl56"/>
            <p:cNvSpPr/>
            <p:nvPr/>
          </p:nvSpPr>
          <p:spPr>
            <a:xfrm>
              <a:off x="4748007" y="1704119"/>
              <a:ext cx="3326971" cy="954722"/>
            </a:xfrm>
            <a:custGeom>
              <a:avLst/>
              <a:pathLst>
                <a:path w="3326971" h="954722">
                  <a:moveTo>
                    <a:pt x="0" y="0"/>
                  </a:moveTo>
                  <a:lnTo>
                    <a:pt x="277247" y="0"/>
                  </a:lnTo>
                  <a:lnTo>
                    <a:pt x="554495" y="0"/>
                  </a:lnTo>
                  <a:lnTo>
                    <a:pt x="831742" y="0"/>
                  </a:lnTo>
                  <a:lnTo>
                    <a:pt x="1108990" y="28080"/>
                  </a:lnTo>
                  <a:lnTo>
                    <a:pt x="1386238" y="28080"/>
                  </a:lnTo>
                  <a:lnTo>
                    <a:pt x="1663485" y="28080"/>
                  </a:lnTo>
                  <a:lnTo>
                    <a:pt x="1940733" y="28080"/>
                  </a:lnTo>
                  <a:lnTo>
                    <a:pt x="2217981" y="617761"/>
                  </a:lnTo>
                  <a:lnTo>
                    <a:pt x="2495228" y="954722"/>
                  </a:lnTo>
                  <a:lnTo>
                    <a:pt x="2772476" y="954722"/>
                  </a:lnTo>
                  <a:lnTo>
                    <a:pt x="3049724" y="505441"/>
                  </a:lnTo>
                  <a:lnTo>
                    <a:pt x="3326971" y="954722"/>
                  </a:lnTo>
                </a:path>
              </a:pathLst>
            </a:custGeom>
            <a:ln w="27101" cap="flat">
              <a:solidFill>
                <a:srgbClr val="333333">
                  <a:alpha val="100000"/>
                </a:srgbClr>
              </a:solidFill>
              <a:prstDash val="solid"/>
              <a:round/>
            </a:ln>
          </p:spPr>
          <p:txBody>
            <a:bodyPr/>
            <a:lstStyle/>
            <a:p/>
          </p:txBody>
        </p:sp>
        <p:sp>
          <p:nvSpPr>
            <p:cNvPr id="57" name="tx57"/>
            <p:cNvSpPr/>
            <p:nvPr/>
          </p:nvSpPr>
          <p:spPr>
            <a:xfrm>
              <a:off x="6618402"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58" name="tx58"/>
            <p:cNvSpPr/>
            <p:nvPr/>
          </p:nvSpPr>
          <p:spPr>
            <a:xfrm>
              <a:off x="6895650"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62</a:t>
              </a:r>
            </a:p>
          </p:txBody>
        </p:sp>
        <p:sp>
          <p:nvSpPr>
            <p:cNvPr id="59" name="tx59"/>
            <p:cNvSpPr/>
            <p:nvPr/>
          </p:nvSpPr>
          <p:spPr>
            <a:xfrm>
              <a:off x="7172898"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60" name="tx60"/>
            <p:cNvSpPr/>
            <p:nvPr/>
          </p:nvSpPr>
          <p:spPr>
            <a:xfrm>
              <a:off x="7450145"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61" name="tx61"/>
            <p:cNvSpPr/>
            <p:nvPr/>
          </p:nvSpPr>
          <p:spPr>
            <a:xfrm>
              <a:off x="7727393"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62" name="tx62"/>
            <p:cNvSpPr/>
            <p:nvPr/>
          </p:nvSpPr>
          <p:spPr>
            <a:xfrm>
              <a:off x="8004641"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63" name="tx63"/>
            <p:cNvSpPr/>
            <p:nvPr/>
          </p:nvSpPr>
          <p:spPr>
            <a:xfrm>
              <a:off x="6618402"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64" name="tx64"/>
            <p:cNvSpPr/>
            <p:nvPr/>
          </p:nvSpPr>
          <p:spPr>
            <a:xfrm>
              <a:off x="6895650"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5" name="tx65"/>
            <p:cNvSpPr/>
            <p:nvPr/>
          </p:nvSpPr>
          <p:spPr>
            <a:xfrm>
              <a:off x="7172898" y="2720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48</a:t>
              </a:r>
            </a:p>
          </p:txBody>
        </p:sp>
        <p:sp>
          <p:nvSpPr>
            <p:cNvPr id="66" name="tx66"/>
            <p:cNvSpPr/>
            <p:nvPr/>
          </p:nvSpPr>
          <p:spPr>
            <a:xfrm>
              <a:off x="7450145" y="2720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48</a:t>
              </a:r>
            </a:p>
          </p:txBody>
        </p:sp>
        <p:sp>
          <p:nvSpPr>
            <p:cNvPr id="67" name="tx67"/>
            <p:cNvSpPr/>
            <p:nvPr/>
          </p:nvSpPr>
          <p:spPr>
            <a:xfrm>
              <a:off x="7727393"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68" name="tx68"/>
            <p:cNvSpPr/>
            <p:nvPr/>
          </p:nvSpPr>
          <p:spPr>
            <a:xfrm>
              <a:off x="8004641" y="2720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48</a:t>
              </a:r>
            </a:p>
          </p:txBody>
        </p:sp>
        <p:sp>
          <p:nvSpPr>
            <p:cNvPr id="69" name="tx69"/>
            <p:cNvSpPr/>
            <p:nvPr/>
          </p:nvSpPr>
          <p:spPr>
            <a:xfrm>
              <a:off x="1315541" y="34301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70" name="tx70"/>
            <p:cNvSpPr/>
            <p:nvPr/>
          </p:nvSpPr>
          <p:spPr>
            <a:xfrm>
              <a:off x="2731924" y="35796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71" name="tx71"/>
            <p:cNvSpPr/>
            <p:nvPr/>
          </p:nvSpPr>
          <p:spPr>
            <a:xfrm>
              <a:off x="4118163" y="38075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2" name="tx72"/>
            <p:cNvSpPr/>
            <p:nvPr/>
          </p:nvSpPr>
          <p:spPr>
            <a:xfrm>
              <a:off x="5549605" y="36946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73" name="tx73"/>
            <p:cNvSpPr/>
            <p:nvPr/>
          </p:nvSpPr>
          <p:spPr>
            <a:xfrm>
              <a:off x="6613391" y="37894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4" name="tx74"/>
            <p:cNvSpPr/>
            <p:nvPr/>
          </p:nvSpPr>
          <p:spPr>
            <a:xfrm>
              <a:off x="6890639" y="35709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5" name="tx75"/>
            <p:cNvSpPr/>
            <p:nvPr/>
          </p:nvSpPr>
          <p:spPr>
            <a:xfrm>
              <a:off x="7137742" y="34447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76" name="tx76"/>
            <p:cNvSpPr/>
            <p:nvPr/>
          </p:nvSpPr>
          <p:spPr>
            <a:xfrm>
              <a:off x="7414990" y="34438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77" name="tx77"/>
            <p:cNvSpPr/>
            <p:nvPr/>
          </p:nvSpPr>
          <p:spPr>
            <a:xfrm>
              <a:off x="7722382" y="37149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78" name="tx78"/>
            <p:cNvSpPr/>
            <p:nvPr/>
          </p:nvSpPr>
          <p:spPr>
            <a:xfrm>
              <a:off x="7999630" y="36986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79" name="tx79"/>
            <p:cNvSpPr/>
            <p:nvPr/>
          </p:nvSpPr>
          <p:spPr>
            <a:xfrm>
              <a:off x="7722382" y="33449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0" name="tx80"/>
            <p:cNvSpPr/>
            <p:nvPr/>
          </p:nvSpPr>
          <p:spPr>
            <a:xfrm>
              <a:off x="8044834" y="31613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1" name="tx81"/>
            <p:cNvSpPr/>
            <p:nvPr/>
          </p:nvSpPr>
          <p:spPr>
            <a:xfrm>
              <a:off x="6620926" y="350885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82" name="tx82"/>
            <p:cNvSpPr/>
            <p:nvPr/>
          </p:nvSpPr>
          <p:spPr>
            <a:xfrm>
              <a:off x="6898174" y="307548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3" name="tx83"/>
            <p:cNvSpPr/>
            <p:nvPr/>
          </p:nvSpPr>
          <p:spPr>
            <a:xfrm>
              <a:off x="7148291" y="282868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84" name="tx84"/>
            <p:cNvSpPr/>
            <p:nvPr/>
          </p:nvSpPr>
          <p:spPr>
            <a:xfrm>
              <a:off x="7425539" y="282913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85" name="tx85"/>
            <p:cNvSpPr/>
            <p:nvPr/>
          </p:nvSpPr>
          <p:spPr>
            <a:xfrm>
              <a:off x="7729917" y="315769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6" name="tx86"/>
            <p:cNvSpPr/>
            <p:nvPr/>
          </p:nvSpPr>
          <p:spPr>
            <a:xfrm>
              <a:off x="7980034" y="282570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87" name="tx87"/>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8" name="tx88"/>
            <p:cNvSpPr/>
            <p:nvPr/>
          </p:nvSpPr>
          <p:spPr>
            <a:xfrm>
              <a:off x="639902" y="305218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89" name="tx89"/>
            <p:cNvSpPr/>
            <p:nvPr/>
          </p:nvSpPr>
          <p:spPr>
            <a:xfrm>
              <a:off x="639902" y="214979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0" name="tx90"/>
            <p:cNvSpPr/>
            <p:nvPr/>
          </p:nvSpPr>
          <p:spPr>
            <a:xfrm>
              <a:off x="639902" y="124733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91" name="tx9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2" name="tx10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3" name="tx10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4" name="tx10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7" name="tx10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8" name="pl10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0" name="tx11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1" name="tx11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2" name="rc112"/>
            <p:cNvSpPr/>
            <p:nvPr/>
          </p:nvSpPr>
          <p:spPr>
            <a:xfrm>
              <a:off x="4678790" y="4909475"/>
              <a:ext cx="201456" cy="201456"/>
            </a:xfrm>
            <a:prstGeom prst="rect">
              <a:avLst/>
            </a:prstGeom>
            <a:solidFill>
              <a:srgbClr val="E2231A">
                <a:alpha val="100000"/>
              </a:srgbClr>
            </a:solidFill>
          </p:spPr>
          <p:txBody>
            <a:bodyPr/>
            <a:lstStyle/>
            <a:p/>
          </p:txBody>
        </p:sp>
        <p:sp>
          <p:nvSpPr>
            <p:cNvPr id="113" name="rc113"/>
            <p:cNvSpPr/>
            <p:nvPr/>
          </p:nvSpPr>
          <p:spPr>
            <a:xfrm>
              <a:off x="5642950" y="4909475"/>
              <a:ext cx="201456" cy="201456"/>
            </a:xfrm>
            <a:prstGeom prst="rect">
              <a:avLst/>
            </a:prstGeom>
            <a:solidFill>
              <a:srgbClr val="B3B3B3">
                <a:alpha val="100000"/>
              </a:srgbClr>
            </a:solidFill>
          </p:spPr>
          <p:txBody>
            <a:bodyPr/>
            <a:lstStyle/>
            <a:p/>
          </p:txBody>
        </p:sp>
        <p:sp>
          <p:nvSpPr>
            <p:cNvPr id="114" name="tx11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5" name="tx11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6" name="tx11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7" name="tx117"/>
            <p:cNvSpPr/>
            <p:nvPr/>
          </p:nvSpPr>
          <p:spPr>
            <a:xfrm>
              <a:off x="951100" y="650218"/>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2000-2024</a:t>
              </a:r>
            </a:p>
          </p:txBody>
        </p:sp>
        <p:sp>
          <p:nvSpPr>
            <p:cNvPr id="118" name="pl118"/>
            <p:cNvSpPr/>
            <p:nvPr/>
          </p:nvSpPr>
          <p:spPr>
            <a:xfrm>
              <a:off x="20208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4699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9189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3680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8171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7453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1944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435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926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5417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296273" y="5774644"/>
              <a:ext cx="2271014" cy="162162"/>
            </a:xfrm>
            <a:prstGeom prst="rect">
              <a:avLst/>
            </a:prstGeom>
            <a:solidFill>
              <a:srgbClr val="E2231A">
                <a:alpha val="100000"/>
              </a:srgbClr>
            </a:solidFill>
          </p:spPr>
          <p:txBody>
            <a:bodyPr/>
            <a:lstStyle/>
            <a:p/>
          </p:txBody>
        </p:sp>
        <p:sp>
          <p:nvSpPr>
            <p:cNvPr id="133" name="rc133"/>
            <p:cNvSpPr/>
            <p:nvPr/>
          </p:nvSpPr>
          <p:spPr>
            <a:xfrm>
              <a:off x="1296273" y="5571941"/>
              <a:ext cx="3227993" cy="162162"/>
            </a:xfrm>
            <a:prstGeom prst="rect">
              <a:avLst/>
            </a:prstGeom>
            <a:solidFill>
              <a:srgbClr val="E2231A">
                <a:alpha val="100000"/>
              </a:srgbClr>
            </a:solidFill>
          </p:spPr>
          <p:txBody>
            <a:bodyPr/>
            <a:lstStyle/>
            <a:p/>
          </p:txBody>
        </p:sp>
        <p:sp>
          <p:nvSpPr>
            <p:cNvPr id="134" name="rc134"/>
            <p:cNvSpPr/>
            <p:nvPr/>
          </p:nvSpPr>
          <p:spPr>
            <a:xfrm>
              <a:off x="1296273" y="5369238"/>
              <a:ext cx="3437242" cy="162162"/>
            </a:xfrm>
            <a:prstGeom prst="rect">
              <a:avLst/>
            </a:prstGeom>
            <a:solidFill>
              <a:srgbClr val="E2231A">
                <a:alpha val="100000"/>
              </a:srgbClr>
            </a:solidFill>
          </p:spPr>
          <p:txBody>
            <a:bodyPr/>
            <a:lstStyle/>
            <a:p/>
          </p:txBody>
        </p:sp>
        <p:sp>
          <p:nvSpPr>
            <p:cNvPr id="135" name="rc135"/>
            <p:cNvSpPr/>
            <p:nvPr/>
          </p:nvSpPr>
          <p:spPr>
            <a:xfrm>
              <a:off x="3567288" y="5774644"/>
              <a:ext cx="244026" cy="162162"/>
            </a:xfrm>
            <a:prstGeom prst="rect">
              <a:avLst/>
            </a:prstGeom>
            <a:solidFill>
              <a:srgbClr val="B3B3B3">
                <a:alpha val="100000"/>
              </a:srgbClr>
            </a:solidFill>
          </p:spPr>
          <p:txBody>
            <a:bodyPr/>
            <a:lstStyle/>
            <a:p/>
          </p:txBody>
        </p:sp>
        <p:sp>
          <p:nvSpPr>
            <p:cNvPr id="136" name="rc136"/>
            <p:cNvSpPr/>
            <p:nvPr/>
          </p:nvSpPr>
          <p:spPr>
            <a:xfrm>
              <a:off x="4524267" y="5571941"/>
              <a:ext cx="1542991" cy="162162"/>
            </a:xfrm>
            <a:prstGeom prst="rect">
              <a:avLst/>
            </a:prstGeom>
            <a:solidFill>
              <a:srgbClr val="B3B3B3">
                <a:alpha val="100000"/>
              </a:srgbClr>
            </a:solidFill>
          </p:spPr>
          <p:txBody>
            <a:bodyPr/>
            <a:lstStyle/>
            <a:p/>
          </p:txBody>
        </p:sp>
        <p:sp>
          <p:nvSpPr>
            <p:cNvPr id="137" name="rc137"/>
            <p:cNvSpPr/>
            <p:nvPr/>
          </p:nvSpPr>
          <p:spPr>
            <a:xfrm>
              <a:off x="4733516" y="5369238"/>
              <a:ext cx="3466224" cy="162162"/>
            </a:xfrm>
            <a:prstGeom prst="rect">
              <a:avLst/>
            </a:prstGeom>
            <a:solidFill>
              <a:srgbClr val="B3B3B3">
                <a:alpha val="100000"/>
              </a:srgbClr>
            </a:solidFill>
          </p:spPr>
          <p:txBody>
            <a:bodyPr/>
            <a:lstStyle/>
            <a:p/>
          </p:txBody>
        </p:sp>
        <p:sp>
          <p:nvSpPr>
            <p:cNvPr id="138" name="tx138"/>
            <p:cNvSpPr/>
            <p:nvPr/>
          </p:nvSpPr>
          <p:spPr>
            <a:xfrm>
              <a:off x="3891687"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39" name="tx139"/>
            <p:cNvSpPr/>
            <p:nvPr/>
          </p:nvSpPr>
          <p:spPr>
            <a:xfrm>
              <a:off x="6147631"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a:t>
              </a:r>
            </a:p>
          </p:txBody>
        </p:sp>
        <p:sp>
          <p:nvSpPr>
            <p:cNvPr id="140" name="tx140"/>
            <p:cNvSpPr/>
            <p:nvPr/>
          </p:nvSpPr>
          <p:spPr>
            <a:xfrm>
              <a:off x="831226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a:t>
              </a:r>
            </a:p>
          </p:txBody>
        </p:sp>
        <p:sp>
          <p:nvSpPr>
            <p:cNvPr id="141" name="tx141"/>
            <p:cNvSpPr/>
            <p:nvPr/>
          </p:nvSpPr>
          <p:spPr>
            <a:xfrm>
              <a:off x="2351408"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42" name="tx142"/>
            <p:cNvSpPr/>
            <p:nvPr/>
          </p:nvSpPr>
          <p:spPr>
            <a:xfrm>
              <a:off x="282989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a:t>
              </a:r>
            </a:p>
          </p:txBody>
        </p:sp>
        <p:sp>
          <p:nvSpPr>
            <p:cNvPr id="143" name="tx143"/>
            <p:cNvSpPr/>
            <p:nvPr/>
          </p:nvSpPr>
          <p:spPr>
            <a:xfrm>
              <a:off x="293452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44" name="tx144"/>
            <p:cNvSpPr/>
            <p:nvPr/>
          </p:nvSpPr>
          <p:spPr>
            <a:xfrm>
              <a:off x="3575165"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5" name="tx145"/>
            <p:cNvSpPr/>
            <p:nvPr/>
          </p:nvSpPr>
          <p:spPr>
            <a:xfrm>
              <a:off x="5215391"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46" name="tx146"/>
            <p:cNvSpPr/>
            <p:nvPr/>
          </p:nvSpPr>
          <p:spPr>
            <a:xfrm>
              <a:off x="6434473" y="5407183"/>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a:t>
              </a:r>
            </a:p>
          </p:txBody>
        </p:sp>
        <p:sp>
          <p:nvSpPr>
            <p:cNvPr id="147" name="tx14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1" name="tx151"/>
            <p:cNvSpPr/>
            <p:nvPr/>
          </p:nvSpPr>
          <p:spPr>
            <a:xfrm>
              <a:off x="260167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52" name="tx152"/>
            <p:cNvSpPr/>
            <p:nvPr/>
          </p:nvSpPr>
          <p:spPr>
            <a:xfrm>
              <a:off x="4050764"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3" name="tx153"/>
            <p:cNvSpPr/>
            <p:nvPr/>
          </p:nvSpPr>
          <p:spPr>
            <a:xfrm>
              <a:off x="5499854"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54" name="tx154"/>
            <p:cNvSpPr/>
            <p:nvPr/>
          </p:nvSpPr>
          <p:spPr>
            <a:xfrm>
              <a:off x="6910097"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5" name="tx155"/>
            <p:cNvSpPr/>
            <p:nvPr/>
          </p:nvSpPr>
          <p:spPr>
            <a:xfrm>
              <a:off x="8359188"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56" name="tx156"/>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75%. This is lower than in 2019, where coverage was 83%.
6,000 children missed their routine first dose of measles vaccine.
MCV2 is typically administered to children between 18 months and five years old. MCV2 coverage declined at 48%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08519"/>
              <a:ext cx="3397293" cy="1057099"/>
            </a:xfrm>
            <a:custGeom>
              <a:avLst/>
              <a:pathLst>
                <a:path w="3397293" h="1057099">
                  <a:moveTo>
                    <a:pt x="0" y="1028529"/>
                  </a:moveTo>
                  <a:lnTo>
                    <a:pt x="141553" y="1057099"/>
                  </a:lnTo>
                  <a:lnTo>
                    <a:pt x="283107" y="685686"/>
                  </a:lnTo>
                  <a:lnTo>
                    <a:pt x="424661" y="571405"/>
                  </a:lnTo>
                  <a:lnTo>
                    <a:pt x="566215" y="742826"/>
                  </a:lnTo>
                  <a:lnTo>
                    <a:pt x="707769" y="599975"/>
                  </a:lnTo>
                  <a:lnTo>
                    <a:pt x="849323" y="542834"/>
                  </a:lnTo>
                  <a:lnTo>
                    <a:pt x="990877" y="342843"/>
                  </a:lnTo>
                  <a:lnTo>
                    <a:pt x="1132431" y="371413"/>
                  </a:lnTo>
                  <a:lnTo>
                    <a:pt x="1273984" y="57140"/>
                  </a:lnTo>
                  <a:lnTo>
                    <a:pt x="1415538" y="28570"/>
                  </a:lnTo>
                  <a:lnTo>
                    <a:pt x="1557092" y="57140"/>
                  </a:lnTo>
                  <a:lnTo>
                    <a:pt x="1698646" y="85710"/>
                  </a:lnTo>
                  <a:lnTo>
                    <a:pt x="1840200" y="171421"/>
                  </a:lnTo>
                  <a:lnTo>
                    <a:pt x="1981754" y="428553"/>
                  </a:lnTo>
                  <a:lnTo>
                    <a:pt x="2123308" y="342843"/>
                  </a:lnTo>
                  <a:lnTo>
                    <a:pt x="2264862" y="314272"/>
                  </a:lnTo>
                  <a:lnTo>
                    <a:pt x="2406416" y="142851"/>
                  </a:lnTo>
                  <a:lnTo>
                    <a:pt x="2547969" y="0"/>
                  </a:lnTo>
                  <a:lnTo>
                    <a:pt x="2689523" y="85710"/>
                  </a:lnTo>
                  <a:lnTo>
                    <a:pt x="2831077" y="685686"/>
                  </a:lnTo>
                  <a:lnTo>
                    <a:pt x="2972631" y="1028529"/>
                  </a:lnTo>
                  <a:lnTo>
                    <a:pt x="3114185" y="1028529"/>
                  </a:lnTo>
                  <a:lnTo>
                    <a:pt x="3255739" y="285702"/>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08519"/>
              <a:ext cx="3397293" cy="1057099"/>
            </a:xfrm>
            <a:custGeom>
              <a:avLst/>
              <a:pathLst>
                <a:path w="3397293" h="1057099">
                  <a:moveTo>
                    <a:pt x="0" y="1028529"/>
                  </a:moveTo>
                  <a:lnTo>
                    <a:pt x="141553" y="1057099"/>
                  </a:lnTo>
                  <a:lnTo>
                    <a:pt x="283107" y="685686"/>
                  </a:lnTo>
                  <a:lnTo>
                    <a:pt x="424661" y="571405"/>
                  </a:lnTo>
                  <a:lnTo>
                    <a:pt x="566215" y="742826"/>
                  </a:lnTo>
                  <a:lnTo>
                    <a:pt x="707769" y="599975"/>
                  </a:lnTo>
                  <a:lnTo>
                    <a:pt x="849323" y="542834"/>
                  </a:lnTo>
                  <a:lnTo>
                    <a:pt x="990877" y="342843"/>
                  </a:lnTo>
                  <a:lnTo>
                    <a:pt x="1132431" y="371413"/>
                  </a:lnTo>
                  <a:lnTo>
                    <a:pt x="1273984" y="57140"/>
                  </a:lnTo>
                  <a:lnTo>
                    <a:pt x="1415538" y="28570"/>
                  </a:lnTo>
                  <a:lnTo>
                    <a:pt x="1557092" y="57140"/>
                  </a:lnTo>
                  <a:lnTo>
                    <a:pt x="1698646" y="85710"/>
                  </a:lnTo>
                  <a:lnTo>
                    <a:pt x="1840200" y="171421"/>
                  </a:lnTo>
                  <a:lnTo>
                    <a:pt x="1981754" y="428553"/>
                  </a:lnTo>
                  <a:lnTo>
                    <a:pt x="2123308" y="342843"/>
                  </a:lnTo>
                  <a:lnTo>
                    <a:pt x="2264862" y="314272"/>
                  </a:lnTo>
                  <a:lnTo>
                    <a:pt x="2406416" y="142851"/>
                  </a:lnTo>
                  <a:lnTo>
                    <a:pt x="2547969" y="0"/>
                  </a:lnTo>
                  <a:lnTo>
                    <a:pt x="2689523" y="85710"/>
                  </a:lnTo>
                  <a:lnTo>
                    <a:pt x="2831077" y="685686"/>
                  </a:lnTo>
                  <a:lnTo>
                    <a:pt x="2972631" y="1028529"/>
                  </a:lnTo>
                  <a:lnTo>
                    <a:pt x="3114185" y="1028529"/>
                  </a:lnTo>
                  <a:lnTo>
                    <a:pt x="3255739" y="285702"/>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85653"/>
            </a:xfrm>
            <a:custGeom>
              <a:avLst/>
              <a:pathLst>
                <a:path w="0" h="1485653">
                  <a:moveTo>
                    <a:pt x="0" y="0"/>
                  </a:moveTo>
                  <a:lnTo>
                    <a:pt x="0" y="148565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2" name="pl32"/>
            <p:cNvSpPr/>
            <p:nvPr/>
          </p:nvSpPr>
          <p:spPr>
            <a:xfrm>
              <a:off x="1120965" y="1408519"/>
              <a:ext cx="3397293" cy="1057099"/>
            </a:xfrm>
            <a:custGeom>
              <a:avLst/>
              <a:pathLst>
                <a:path w="3397293" h="1057099">
                  <a:moveTo>
                    <a:pt x="0" y="1028529"/>
                  </a:moveTo>
                  <a:lnTo>
                    <a:pt x="141553" y="1057099"/>
                  </a:lnTo>
                  <a:lnTo>
                    <a:pt x="283107" y="685686"/>
                  </a:lnTo>
                  <a:lnTo>
                    <a:pt x="424661" y="571405"/>
                  </a:lnTo>
                  <a:lnTo>
                    <a:pt x="566215" y="742826"/>
                  </a:lnTo>
                  <a:lnTo>
                    <a:pt x="707769" y="599975"/>
                  </a:lnTo>
                  <a:lnTo>
                    <a:pt x="849323" y="542834"/>
                  </a:lnTo>
                  <a:lnTo>
                    <a:pt x="990877" y="342843"/>
                  </a:lnTo>
                  <a:lnTo>
                    <a:pt x="1132431" y="371413"/>
                  </a:lnTo>
                  <a:lnTo>
                    <a:pt x="1273984" y="57140"/>
                  </a:lnTo>
                  <a:lnTo>
                    <a:pt x="1415538" y="28570"/>
                  </a:lnTo>
                  <a:lnTo>
                    <a:pt x="1557092" y="57140"/>
                  </a:lnTo>
                  <a:lnTo>
                    <a:pt x="1698646" y="85710"/>
                  </a:lnTo>
                  <a:lnTo>
                    <a:pt x="1840200" y="171421"/>
                  </a:lnTo>
                  <a:lnTo>
                    <a:pt x="1981754" y="428553"/>
                  </a:lnTo>
                  <a:lnTo>
                    <a:pt x="2123308" y="342843"/>
                  </a:lnTo>
                  <a:lnTo>
                    <a:pt x="2264862" y="314272"/>
                  </a:lnTo>
                  <a:lnTo>
                    <a:pt x="2406416" y="142851"/>
                  </a:lnTo>
                  <a:lnTo>
                    <a:pt x="2547969" y="0"/>
                  </a:lnTo>
                  <a:lnTo>
                    <a:pt x="2689523" y="85710"/>
                  </a:lnTo>
                  <a:lnTo>
                    <a:pt x="2831077" y="685686"/>
                  </a:lnTo>
                  <a:lnTo>
                    <a:pt x="2972631" y="1028529"/>
                  </a:lnTo>
                  <a:lnTo>
                    <a:pt x="3114185" y="1028529"/>
                  </a:lnTo>
                  <a:lnTo>
                    <a:pt x="3255739" y="285702"/>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183983"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80401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70050" y="471005"/>
              <a:ext cx="24991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Djibouti, 2000-2024</a:t>
              </a:r>
            </a:p>
          </p:txBody>
        </p:sp>
        <p:sp>
          <p:nvSpPr>
            <p:cNvPr id="63" name="pl63"/>
            <p:cNvSpPr/>
            <p:nvPr/>
          </p:nvSpPr>
          <p:spPr>
            <a:xfrm>
              <a:off x="5267799" y="39280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03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78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531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281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3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1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905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406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156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553156"/>
              <a:ext cx="3397293" cy="2312404"/>
            </a:xfrm>
            <a:custGeom>
              <a:avLst/>
              <a:pathLst>
                <a:path w="3397293" h="2312404">
                  <a:moveTo>
                    <a:pt x="0" y="2249907"/>
                  </a:moveTo>
                  <a:lnTo>
                    <a:pt x="141553" y="2312404"/>
                  </a:lnTo>
                  <a:lnTo>
                    <a:pt x="283107" y="1499938"/>
                  </a:lnTo>
                  <a:lnTo>
                    <a:pt x="424661" y="1249948"/>
                  </a:lnTo>
                  <a:lnTo>
                    <a:pt x="566215" y="1624933"/>
                  </a:lnTo>
                  <a:lnTo>
                    <a:pt x="707769" y="1312445"/>
                  </a:lnTo>
                  <a:lnTo>
                    <a:pt x="849323" y="1187451"/>
                  </a:lnTo>
                  <a:lnTo>
                    <a:pt x="990877" y="749969"/>
                  </a:lnTo>
                  <a:lnTo>
                    <a:pt x="1132431" y="812466"/>
                  </a:lnTo>
                  <a:lnTo>
                    <a:pt x="1273984" y="124994"/>
                  </a:lnTo>
                  <a:lnTo>
                    <a:pt x="1415538" y="62497"/>
                  </a:lnTo>
                  <a:lnTo>
                    <a:pt x="1557092" y="124994"/>
                  </a:lnTo>
                  <a:lnTo>
                    <a:pt x="1698646" y="187492"/>
                  </a:lnTo>
                  <a:lnTo>
                    <a:pt x="1840200" y="374984"/>
                  </a:lnTo>
                  <a:lnTo>
                    <a:pt x="1981754" y="937461"/>
                  </a:lnTo>
                  <a:lnTo>
                    <a:pt x="2123308" y="749969"/>
                  </a:lnTo>
                  <a:lnTo>
                    <a:pt x="2264862" y="687471"/>
                  </a:lnTo>
                  <a:lnTo>
                    <a:pt x="2406416" y="312487"/>
                  </a:lnTo>
                  <a:lnTo>
                    <a:pt x="2547969" y="0"/>
                  </a:lnTo>
                  <a:lnTo>
                    <a:pt x="2689523" y="187492"/>
                  </a:lnTo>
                  <a:lnTo>
                    <a:pt x="2831077" y="1499938"/>
                  </a:lnTo>
                  <a:lnTo>
                    <a:pt x="2972631" y="2249907"/>
                  </a:lnTo>
                  <a:lnTo>
                    <a:pt x="3114185" y="2249907"/>
                  </a:lnTo>
                  <a:lnTo>
                    <a:pt x="3255739" y="624974"/>
                  </a:lnTo>
                  <a:lnTo>
                    <a:pt x="3397293" y="687471"/>
                  </a:lnTo>
                </a:path>
              </a:pathLst>
            </a:custGeom>
            <a:ln w="27101" cap="flat">
              <a:solidFill>
                <a:srgbClr val="0058AB">
                  <a:alpha val="100000"/>
                </a:srgbClr>
              </a:solidFill>
              <a:prstDash val="solid"/>
              <a:round/>
            </a:ln>
          </p:spPr>
          <p:txBody>
            <a:bodyPr/>
            <a:lstStyle/>
            <a:p/>
          </p:txBody>
        </p:sp>
        <p:sp>
          <p:nvSpPr>
            <p:cNvPr id="82" name="pl82"/>
            <p:cNvSpPr/>
            <p:nvPr/>
          </p:nvSpPr>
          <p:spPr>
            <a:xfrm>
              <a:off x="5437664" y="1740648"/>
              <a:ext cx="3397293" cy="937461"/>
            </a:xfrm>
            <a:custGeom>
              <a:avLst/>
              <a:pathLst>
                <a:path w="3397293" h="937461">
                  <a:moveTo>
                    <a:pt x="0" y="937461"/>
                  </a:moveTo>
                  <a:lnTo>
                    <a:pt x="141553" y="874963"/>
                  </a:lnTo>
                  <a:lnTo>
                    <a:pt x="283107" y="874963"/>
                  </a:lnTo>
                  <a:lnTo>
                    <a:pt x="424661" y="812466"/>
                  </a:lnTo>
                  <a:lnTo>
                    <a:pt x="566215" y="687471"/>
                  </a:lnTo>
                  <a:lnTo>
                    <a:pt x="707769" y="562476"/>
                  </a:lnTo>
                  <a:lnTo>
                    <a:pt x="849323" y="437481"/>
                  </a:lnTo>
                  <a:lnTo>
                    <a:pt x="990877" y="437481"/>
                  </a:lnTo>
                  <a:lnTo>
                    <a:pt x="1132431" y="312487"/>
                  </a:lnTo>
                  <a:lnTo>
                    <a:pt x="1273984" y="187492"/>
                  </a:lnTo>
                  <a:lnTo>
                    <a:pt x="1415538" y="124994"/>
                  </a:lnTo>
                  <a:lnTo>
                    <a:pt x="1557092" y="124994"/>
                  </a:lnTo>
                  <a:lnTo>
                    <a:pt x="1698646" y="124994"/>
                  </a:lnTo>
                  <a:lnTo>
                    <a:pt x="1840200" y="124994"/>
                  </a:lnTo>
                  <a:lnTo>
                    <a:pt x="1981754" y="124994"/>
                  </a:lnTo>
                  <a:lnTo>
                    <a:pt x="2123308" y="124994"/>
                  </a:lnTo>
                  <a:lnTo>
                    <a:pt x="2264862" y="62497"/>
                  </a:lnTo>
                  <a:lnTo>
                    <a:pt x="2406416" y="62497"/>
                  </a:lnTo>
                  <a:lnTo>
                    <a:pt x="2547969" y="0"/>
                  </a:lnTo>
                  <a:lnTo>
                    <a:pt x="2689523" y="0"/>
                  </a:lnTo>
                  <a:lnTo>
                    <a:pt x="2831077" y="187492"/>
                  </a:lnTo>
                  <a:lnTo>
                    <a:pt x="2972631" y="312487"/>
                  </a:lnTo>
                  <a:lnTo>
                    <a:pt x="3114185" y="187492"/>
                  </a:lnTo>
                  <a:lnTo>
                    <a:pt x="3255739" y="187492"/>
                  </a:lnTo>
                  <a:lnTo>
                    <a:pt x="3397293" y="1249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1490658"/>
              <a:ext cx="3397293" cy="624974"/>
            </a:xfrm>
            <a:custGeom>
              <a:avLst/>
              <a:pathLst>
                <a:path w="3397293" h="624974">
                  <a:moveTo>
                    <a:pt x="0" y="374984"/>
                  </a:moveTo>
                  <a:lnTo>
                    <a:pt x="141553" y="374984"/>
                  </a:lnTo>
                  <a:lnTo>
                    <a:pt x="283107" y="437481"/>
                  </a:lnTo>
                  <a:lnTo>
                    <a:pt x="424661" y="437481"/>
                  </a:lnTo>
                  <a:lnTo>
                    <a:pt x="566215" y="374984"/>
                  </a:lnTo>
                  <a:lnTo>
                    <a:pt x="707769" y="312487"/>
                  </a:lnTo>
                  <a:lnTo>
                    <a:pt x="849323" y="312487"/>
                  </a:lnTo>
                  <a:lnTo>
                    <a:pt x="990877" y="249989"/>
                  </a:lnTo>
                  <a:lnTo>
                    <a:pt x="1132431" y="249989"/>
                  </a:lnTo>
                  <a:lnTo>
                    <a:pt x="1273984" y="124994"/>
                  </a:lnTo>
                  <a:lnTo>
                    <a:pt x="1415538" y="0"/>
                  </a:lnTo>
                  <a:lnTo>
                    <a:pt x="1557092" y="62497"/>
                  </a:lnTo>
                  <a:lnTo>
                    <a:pt x="1698646" y="187492"/>
                  </a:lnTo>
                  <a:lnTo>
                    <a:pt x="1840200" y="124994"/>
                  </a:lnTo>
                  <a:lnTo>
                    <a:pt x="1981754" y="187492"/>
                  </a:lnTo>
                  <a:lnTo>
                    <a:pt x="2123308" y="187492"/>
                  </a:lnTo>
                  <a:lnTo>
                    <a:pt x="2264862" y="62497"/>
                  </a:lnTo>
                  <a:lnTo>
                    <a:pt x="2406416" y="124994"/>
                  </a:lnTo>
                  <a:lnTo>
                    <a:pt x="2547969" y="249989"/>
                  </a:lnTo>
                  <a:lnTo>
                    <a:pt x="2689523" y="249989"/>
                  </a:lnTo>
                  <a:lnTo>
                    <a:pt x="2831077" y="312487"/>
                  </a:lnTo>
                  <a:lnTo>
                    <a:pt x="2972631" y="374984"/>
                  </a:lnTo>
                  <a:lnTo>
                    <a:pt x="3114185" y="374984"/>
                  </a:lnTo>
                  <a:lnTo>
                    <a:pt x="3255739" y="499979"/>
                  </a:lnTo>
                  <a:lnTo>
                    <a:pt x="3397293" y="624974"/>
                  </a:lnTo>
                </a:path>
              </a:pathLst>
            </a:custGeom>
            <a:ln w="27101" cap="flat">
              <a:solidFill>
                <a:srgbClr val="961A49">
                  <a:alpha val="100000"/>
                </a:srgbClr>
              </a:solidFill>
              <a:prstDash val="solid"/>
              <a:round/>
            </a:ln>
          </p:spPr>
          <p:txBody>
            <a:bodyPr/>
            <a:lstStyle/>
            <a:p/>
          </p:txBody>
        </p:sp>
        <p:sp>
          <p:nvSpPr>
            <p:cNvPr id="84" name="pl84"/>
            <p:cNvSpPr/>
            <p:nvPr/>
          </p:nvSpPr>
          <p:spPr>
            <a:xfrm>
              <a:off x="5437664" y="17406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553156"/>
              <a:ext cx="3397293" cy="2312404"/>
            </a:xfrm>
            <a:custGeom>
              <a:avLst/>
              <a:pathLst>
                <a:path w="3397293" h="2312404">
                  <a:moveTo>
                    <a:pt x="0" y="2249907"/>
                  </a:moveTo>
                  <a:lnTo>
                    <a:pt x="141553" y="2312404"/>
                  </a:lnTo>
                  <a:lnTo>
                    <a:pt x="283107" y="1499938"/>
                  </a:lnTo>
                  <a:lnTo>
                    <a:pt x="424661" y="1249948"/>
                  </a:lnTo>
                  <a:lnTo>
                    <a:pt x="566215" y="1624933"/>
                  </a:lnTo>
                  <a:lnTo>
                    <a:pt x="707769" y="1312445"/>
                  </a:lnTo>
                  <a:lnTo>
                    <a:pt x="849323" y="1187451"/>
                  </a:lnTo>
                  <a:lnTo>
                    <a:pt x="990877" y="749969"/>
                  </a:lnTo>
                  <a:lnTo>
                    <a:pt x="1132431" y="812466"/>
                  </a:lnTo>
                  <a:lnTo>
                    <a:pt x="1273984" y="124994"/>
                  </a:lnTo>
                  <a:lnTo>
                    <a:pt x="1415538" y="62497"/>
                  </a:lnTo>
                  <a:lnTo>
                    <a:pt x="1557092" y="124994"/>
                  </a:lnTo>
                  <a:lnTo>
                    <a:pt x="1698646" y="187492"/>
                  </a:lnTo>
                  <a:lnTo>
                    <a:pt x="1840200" y="374984"/>
                  </a:lnTo>
                  <a:lnTo>
                    <a:pt x="1981754" y="937461"/>
                  </a:lnTo>
                  <a:lnTo>
                    <a:pt x="2123308" y="749969"/>
                  </a:lnTo>
                  <a:lnTo>
                    <a:pt x="2264862" y="687471"/>
                  </a:lnTo>
                  <a:lnTo>
                    <a:pt x="2406416" y="312487"/>
                  </a:lnTo>
                  <a:lnTo>
                    <a:pt x="2547969" y="0"/>
                  </a:lnTo>
                  <a:lnTo>
                    <a:pt x="2689523" y="187492"/>
                  </a:lnTo>
                  <a:lnTo>
                    <a:pt x="2831077" y="1499938"/>
                  </a:lnTo>
                  <a:lnTo>
                    <a:pt x="2972631" y="2249907"/>
                  </a:lnTo>
                  <a:lnTo>
                    <a:pt x="3114185" y="2249907"/>
                  </a:lnTo>
                  <a:lnTo>
                    <a:pt x="3255739" y="624974"/>
                  </a:lnTo>
                  <a:lnTo>
                    <a:pt x="3397293" y="687471"/>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90662"/>
              <a:ext cx="0" cy="2412400"/>
            </a:xfrm>
            <a:custGeom>
              <a:avLst/>
              <a:pathLst>
                <a:path w="0" h="2412400">
                  <a:moveTo>
                    <a:pt x="0" y="241240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90662"/>
              <a:ext cx="0" cy="1474939"/>
            </a:xfrm>
            <a:custGeom>
              <a:avLst/>
              <a:pathLst>
                <a:path w="0" h="1474939">
                  <a:moveTo>
                    <a:pt x="0" y="14749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90662"/>
              <a:ext cx="0" cy="224990"/>
            </a:xfrm>
            <a:custGeom>
              <a:avLst/>
              <a:pathLst>
                <a:path w="0" h="224990">
                  <a:moveTo>
                    <a:pt x="0" y="2249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90662"/>
              <a:ext cx="0" cy="912462"/>
            </a:xfrm>
            <a:custGeom>
              <a:avLst/>
              <a:pathLst>
                <a:path w="0" h="912462">
                  <a:moveTo>
                    <a:pt x="0" y="9124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90662"/>
              <a:ext cx="0" cy="349985"/>
            </a:xfrm>
            <a:custGeom>
              <a:avLst/>
              <a:pathLst>
                <a:path w="0" h="349985">
                  <a:moveTo>
                    <a:pt x="0" y="34998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90662"/>
              <a:ext cx="0" cy="787467"/>
            </a:xfrm>
            <a:custGeom>
              <a:avLst/>
              <a:pathLst>
                <a:path w="0" h="787467">
                  <a:moveTo>
                    <a:pt x="0" y="7874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90662"/>
              <a:ext cx="0" cy="849964"/>
            </a:xfrm>
            <a:custGeom>
              <a:avLst/>
              <a:pathLst>
                <a:path w="0" h="849964">
                  <a:moveTo>
                    <a:pt x="0" y="84996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553156"/>
              <a:ext cx="3397293" cy="2312404"/>
            </a:xfrm>
            <a:custGeom>
              <a:avLst/>
              <a:pathLst>
                <a:path w="3397293" h="2312404">
                  <a:moveTo>
                    <a:pt x="0" y="2249907"/>
                  </a:moveTo>
                  <a:lnTo>
                    <a:pt x="141553" y="2312404"/>
                  </a:lnTo>
                  <a:lnTo>
                    <a:pt x="283107" y="1499938"/>
                  </a:lnTo>
                  <a:lnTo>
                    <a:pt x="424661" y="1249948"/>
                  </a:lnTo>
                  <a:lnTo>
                    <a:pt x="566215" y="1624933"/>
                  </a:lnTo>
                  <a:lnTo>
                    <a:pt x="707769" y="1312445"/>
                  </a:lnTo>
                  <a:lnTo>
                    <a:pt x="849323" y="1187451"/>
                  </a:lnTo>
                  <a:lnTo>
                    <a:pt x="990877" y="749969"/>
                  </a:lnTo>
                  <a:lnTo>
                    <a:pt x="1132431" y="812466"/>
                  </a:lnTo>
                  <a:lnTo>
                    <a:pt x="1273984" y="124994"/>
                  </a:lnTo>
                  <a:lnTo>
                    <a:pt x="1415538" y="62497"/>
                  </a:lnTo>
                  <a:lnTo>
                    <a:pt x="1557092" y="124994"/>
                  </a:lnTo>
                  <a:lnTo>
                    <a:pt x="1698646" y="187492"/>
                  </a:lnTo>
                  <a:lnTo>
                    <a:pt x="1840200" y="374984"/>
                  </a:lnTo>
                  <a:lnTo>
                    <a:pt x="1981754" y="937461"/>
                  </a:lnTo>
                  <a:lnTo>
                    <a:pt x="2123308" y="749969"/>
                  </a:lnTo>
                  <a:lnTo>
                    <a:pt x="2264862" y="687471"/>
                  </a:lnTo>
                  <a:lnTo>
                    <a:pt x="2406416" y="312487"/>
                  </a:lnTo>
                  <a:lnTo>
                    <a:pt x="2547969" y="0"/>
                  </a:lnTo>
                  <a:lnTo>
                    <a:pt x="2689523" y="187492"/>
                  </a:lnTo>
                  <a:lnTo>
                    <a:pt x="2831077" y="1499938"/>
                  </a:lnTo>
                  <a:lnTo>
                    <a:pt x="2972631" y="2249907"/>
                  </a:lnTo>
                  <a:lnTo>
                    <a:pt x="3114185" y="2249907"/>
                  </a:lnTo>
                  <a:lnTo>
                    <a:pt x="3255739" y="624974"/>
                  </a:lnTo>
                  <a:lnTo>
                    <a:pt x="3397293" y="687471"/>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2517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95" name="tx95"/>
            <p:cNvSpPr/>
            <p:nvPr/>
          </p:nvSpPr>
          <p:spPr>
            <a:xfrm>
              <a:off x="6067093" y="132522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6823058" y="13265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512777" y="132522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097042"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2787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786762" y="132522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07519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3" name="tx103"/>
            <p:cNvSpPr/>
            <p:nvPr/>
          </p:nvSpPr>
          <p:spPr>
            <a:xfrm>
              <a:off x="5003259" y="356338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9384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3135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6885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063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4296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054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85534" y="480401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21" name="tx121"/>
            <p:cNvSpPr/>
            <p:nvPr/>
          </p:nvSpPr>
          <p:spPr>
            <a:xfrm>
              <a:off x="711006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7251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5518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211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905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865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558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7251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4837418" cy="149993"/>
            </a:xfrm>
            <a:prstGeom prst="rect">
              <a:avLst/>
            </a:prstGeom>
            <a:solidFill>
              <a:srgbClr val="E2231A">
                <a:alpha val="80000"/>
              </a:srgbClr>
            </a:solidFill>
          </p:spPr>
          <p:txBody>
            <a:bodyPr/>
            <a:lstStyle/>
            <a:p/>
          </p:txBody>
        </p:sp>
        <p:sp>
          <p:nvSpPr>
            <p:cNvPr id="135" name="rc135"/>
            <p:cNvSpPr/>
            <p:nvPr/>
          </p:nvSpPr>
          <p:spPr>
            <a:xfrm>
              <a:off x="1317178" y="5637654"/>
              <a:ext cx="6875850" cy="149993"/>
            </a:xfrm>
            <a:prstGeom prst="rect">
              <a:avLst/>
            </a:prstGeom>
            <a:solidFill>
              <a:srgbClr val="E2231A">
                <a:alpha val="80000"/>
              </a:srgbClr>
            </a:solidFill>
          </p:spPr>
          <p:txBody>
            <a:bodyPr/>
            <a:lstStyle/>
            <a:p/>
          </p:txBody>
        </p:sp>
        <p:sp>
          <p:nvSpPr>
            <p:cNvPr id="136" name="rc136"/>
            <p:cNvSpPr/>
            <p:nvPr/>
          </p:nvSpPr>
          <p:spPr>
            <a:xfrm>
              <a:off x="1317178" y="5450161"/>
              <a:ext cx="7321564"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43691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90624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837557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Djibouti (75%) was 9 percentage points lower than the global average (84%) and 6 percentage points lower than the average across all MENA countries (81%).
National MCV1 coverage was 8 percentage points lower than in 2019 (83%).
This equates to 6,000 unvaccinated children in 2024 compared to 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Djibouti ranked number 4 out of 20 countries for lowest MCV1 coverage (based on tied ranks).
Djibouti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54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09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65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88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73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592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59503"/>
              <a:ext cx="249522" cy="543194"/>
            </a:xfrm>
            <a:prstGeom prst="rect">
              <a:avLst/>
            </a:prstGeom>
            <a:solidFill>
              <a:srgbClr val="80BD41">
                <a:alpha val="100000"/>
              </a:srgbClr>
            </a:solidFill>
          </p:spPr>
          <p:txBody>
            <a:bodyPr/>
            <a:lstStyle/>
            <a:p/>
          </p:txBody>
        </p:sp>
        <p:sp>
          <p:nvSpPr>
            <p:cNvPr id="23" name="rc23"/>
            <p:cNvSpPr/>
            <p:nvPr/>
          </p:nvSpPr>
          <p:spPr>
            <a:xfrm>
              <a:off x="1296273" y="3016309"/>
              <a:ext cx="249522" cy="543194"/>
            </a:xfrm>
            <a:prstGeom prst="rect">
              <a:avLst/>
            </a:prstGeom>
            <a:solidFill>
              <a:srgbClr val="E2231A">
                <a:alpha val="100000"/>
              </a:srgbClr>
            </a:solidFill>
          </p:spPr>
          <p:txBody>
            <a:bodyPr/>
            <a:lstStyle/>
            <a:p/>
          </p:txBody>
        </p:sp>
        <p:sp>
          <p:nvSpPr>
            <p:cNvPr id="24" name="rc24"/>
            <p:cNvSpPr/>
            <p:nvPr/>
          </p:nvSpPr>
          <p:spPr>
            <a:xfrm>
              <a:off x="1573521" y="3555845"/>
              <a:ext cx="249522" cy="546852"/>
            </a:xfrm>
            <a:prstGeom prst="rect">
              <a:avLst/>
            </a:prstGeom>
            <a:solidFill>
              <a:srgbClr val="80BD41">
                <a:alpha val="100000"/>
              </a:srgbClr>
            </a:solidFill>
          </p:spPr>
          <p:txBody>
            <a:bodyPr/>
            <a:lstStyle/>
            <a:p/>
          </p:txBody>
        </p:sp>
        <p:sp>
          <p:nvSpPr>
            <p:cNvPr id="25" name="rc25"/>
            <p:cNvSpPr/>
            <p:nvPr/>
          </p:nvSpPr>
          <p:spPr>
            <a:xfrm>
              <a:off x="1573521" y="2986588"/>
              <a:ext cx="249522" cy="569256"/>
            </a:xfrm>
            <a:prstGeom prst="rect">
              <a:avLst/>
            </a:prstGeom>
            <a:solidFill>
              <a:srgbClr val="E2231A">
                <a:alpha val="100000"/>
              </a:srgbClr>
            </a:solidFill>
          </p:spPr>
          <p:txBody>
            <a:bodyPr/>
            <a:lstStyle/>
            <a:p/>
          </p:txBody>
        </p:sp>
        <p:sp>
          <p:nvSpPr>
            <p:cNvPr id="26" name="rc26"/>
            <p:cNvSpPr/>
            <p:nvPr/>
          </p:nvSpPr>
          <p:spPr>
            <a:xfrm>
              <a:off x="1850769" y="3393984"/>
              <a:ext cx="249522" cy="708712"/>
            </a:xfrm>
            <a:prstGeom prst="rect">
              <a:avLst/>
            </a:prstGeom>
            <a:solidFill>
              <a:srgbClr val="80BD41">
                <a:alpha val="100000"/>
              </a:srgbClr>
            </a:solidFill>
          </p:spPr>
          <p:txBody>
            <a:bodyPr/>
            <a:lstStyle/>
            <a:p/>
          </p:txBody>
        </p:sp>
        <p:sp>
          <p:nvSpPr>
            <p:cNvPr id="27" name="rc27"/>
            <p:cNvSpPr/>
            <p:nvPr/>
          </p:nvSpPr>
          <p:spPr>
            <a:xfrm>
              <a:off x="1850769" y="2959611"/>
              <a:ext cx="249522" cy="434372"/>
            </a:xfrm>
            <a:prstGeom prst="rect">
              <a:avLst/>
            </a:prstGeom>
            <a:solidFill>
              <a:srgbClr val="E2231A">
                <a:alpha val="100000"/>
              </a:srgbClr>
            </a:solidFill>
          </p:spPr>
          <p:txBody>
            <a:bodyPr/>
            <a:lstStyle/>
            <a:p/>
          </p:txBody>
        </p:sp>
        <p:sp>
          <p:nvSpPr>
            <p:cNvPr id="28" name="rc28"/>
            <p:cNvSpPr/>
            <p:nvPr/>
          </p:nvSpPr>
          <p:spPr>
            <a:xfrm>
              <a:off x="2128016" y="3338201"/>
              <a:ext cx="249522" cy="764495"/>
            </a:xfrm>
            <a:prstGeom prst="rect">
              <a:avLst/>
            </a:prstGeom>
            <a:solidFill>
              <a:srgbClr val="80BD41">
                <a:alpha val="100000"/>
              </a:srgbClr>
            </a:solidFill>
          </p:spPr>
          <p:txBody>
            <a:bodyPr/>
            <a:lstStyle/>
            <a:p/>
          </p:txBody>
        </p:sp>
        <p:sp>
          <p:nvSpPr>
            <p:cNvPr id="29" name="rc29"/>
            <p:cNvSpPr/>
            <p:nvPr/>
          </p:nvSpPr>
          <p:spPr>
            <a:xfrm>
              <a:off x="2128016" y="2944523"/>
              <a:ext cx="249522" cy="393678"/>
            </a:xfrm>
            <a:prstGeom prst="rect">
              <a:avLst/>
            </a:prstGeom>
            <a:solidFill>
              <a:srgbClr val="E2231A">
                <a:alpha val="100000"/>
              </a:srgbClr>
            </a:solidFill>
          </p:spPr>
          <p:txBody>
            <a:bodyPr/>
            <a:lstStyle/>
            <a:p/>
          </p:txBody>
        </p:sp>
        <p:sp>
          <p:nvSpPr>
            <p:cNvPr id="30" name="rc30"/>
            <p:cNvSpPr/>
            <p:nvPr/>
          </p:nvSpPr>
          <p:spPr>
            <a:xfrm>
              <a:off x="2405264" y="3420046"/>
              <a:ext cx="249522" cy="682650"/>
            </a:xfrm>
            <a:prstGeom prst="rect">
              <a:avLst/>
            </a:prstGeom>
            <a:solidFill>
              <a:srgbClr val="80BD41">
                <a:alpha val="100000"/>
              </a:srgbClr>
            </a:solidFill>
          </p:spPr>
          <p:txBody>
            <a:bodyPr/>
            <a:lstStyle/>
            <a:p/>
          </p:txBody>
        </p:sp>
        <p:sp>
          <p:nvSpPr>
            <p:cNvPr id="31" name="rc31"/>
            <p:cNvSpPr/>
            <p:nvPr/>
          </p:nvSpPr>
          <p:spPr>
            <a:xfrm>
              <a:off x="2405264" y="2965098"/>
              <a:ext cx="249522" cy="454947"/>
            </a:xfrm>
            <a:prstGeom prst="rect">
              <a:avLst/>
            </a:prstGeom>
            <a:solidFill>
              <a:srgbClr val="E2231A">
                <a:alpha val="100000"/>
              </a:srgbClr>
            </a:solidFill>
          </p:spPr>
          <p:txBody>
            <a:bodyPr/>
            <a:lstStyle/>
            <a:p/>
          </p:txBody>
        </p:sp>
        <p:sp>
          <p:nvSpPr>
            <p:cNvPr id="32" name="rc32"/>
            <p:cNvSpPr/>
            <p:nvPr/>
          </p:nvSpPr>
          <p:spPr>
            <a:xfrm>
              <a:off x="2682512" y="3375237"/>
              <a:ext cx="249522" cy="727459"/>
            </a:xfrm>
            <a:prstGeom prst="rect">
              <a:avLst/>
            </a:prstGeom>
            <a:solidFill>
              <a:srgbClr val="80BD41">
                <a:alpha val="100000"/>
              </a:srgbClr>
            </a:solidFill>
          </p:spPr>
          <p:txBody>
            <a:bodyPr/>
            <a:lstStyle/>
            <a:p/>
          </p:txBody>
        </p:sp>
        <p:sp>
          <p:nvSpPr>
            <p:cNvPr id="33" name="rc33"/>
            <p:cNvSpPr/>
            <p:nvPr/>
          </p:nvSpPr>
          <p:spPr>
            <a:xfrm>
              <a:off x="2682512" y="2983388"/>
              <a:ext cx="249522" cy="391849"/>
            </a:xfrm>
            <a:prstGeom prst="rect">
              <a:avLst/>
            </a:prstGeom>
            <a:solidFill>
              <a:srgbClr val="E2231A">
                <a:alpha val="100000"/>
              </a:srgbClr>
            </a:solidFill>
          </p:spPr>
          <p:txBody>
            <a:bodyPr/>
            <a:lstStyle/>
            <a:p/>
          </p:txBody>
        </p:sp>
        <p:sp>
          <p:nvSpPr>
            <p:cNvPr id="34" name="rc34"/>
            <p:cNvSpPr/>
            <p:nvPr/>
          </p:nvSpPr>
          <p:spPr>
            <a:xfrm>
              <a:off x="2959759" y="3366550"/>
              <a:ext cx="249522" cy="736146"/>
            </a:xfrm>
            <a:prstGeom prst="rect">
              <a:avLst/>
            </a:prstGeom>
            <a:solidFill>
              <a:srgbClr val="80BD41">
                <a:alpha val="100000"/>
              </a:srgbClr>
            </a:solidFill>
          </p:spPr>
          <p:txBody>
            <a:bodyPr/>
            <a:lstStyle/>
            <a:p/>
          </p:txBody>
        </p:sp>
        <p:sp>
          <p:nvSpPr>
            <p:cNvPr id="35" name="rc35"/>
            <p:cNvSpPr/>
            <p:nvPr/>
          </p:nvSpPr>
          <p:spPr>
            <a:xfrm>
              <a:off x="2959759" y="3003963"/>
              <a:ext cx="249522" cy="362586"/>
            </a:xfrm>
            <a:prstGeom prst="rect">
              <a:avLst/>
            </a:prstGeom>
            <a:solidFill>
              <a:srgbClr val="E2231A">
                <a:alpha val="100000"/>
              </a:srgbClr>
            </a:solidFill>
          </p:spPr>
          <p:txBody>
            <a:bodyPr/>
            <a:lstStyle/>
            <a:p/>
          </p:txBody>
        </p:sp>
        <p:sp>
          <p:nvSpPr>
            <p:cNvPr id="36" name="rc36"/>
            <p:cNvSpPr/>
            <p:nvPr/>
          </p:nvSpPr>
          <p:spPr>
            <a:xfrm>
              <a:off x="3237007" y="3297050"/>
              <a:ext cx="249522" cy="805646"/>
            </a:xfrm>
            <a:prstGeom prst="rect">
              <a:avLst/>
            </a:prstGeom>
            <a:solidFill>
              <a:srgbClr val="80BD41">
                <a:alpha val="100000"/>
              </a:srgbClr>
            </a:solidFill>
          </p:spPr>
          <p:txBody>
            <a:bodyPr/>
            <a:lstStyle/>
            <a:p/>
          </p:txBody>
        </p:sp>
        <p:sp>
          <p:nvSpPr>
            <p:cNvPr id="37" name="rc37"/>
            <p:cNvSpPr/>
            <p:nvPr/>
          </p:nvSpPr>
          <p:spPr>
            <a:xfrm>
              <a:off x="3237007" y="3014022"/>
              <a:ext cx="249522" cy="283027"/>
            </a:xfrm>
            <a:prstGeom prst="rect">
              <a:avLst/>
            </a:prstGeom>
            <a:solidFill>
              <a:srgbClr val="E2231A">
                <a:alpha val="100000"/>
              </a:srgbClr>
            </a:solidFill>
          </p:spPr>
          <p:txBody>
            <a:bodyPr/>
            <a:lstStyle/>
            <a:p/>
          </p:txBody>
        </p:sp>
        <p:sp>
          <p:nvSpPr>
            <p:cNvPr id="38" name="rc38"/>
            <p:cNvSpPr/>
            <p:nvPr/>
          </p:nvSpPr>
          <p:spPr>
            <a:xfrm>
              <a:off x="3514255" y="3317169"/>
              <a:ext cx="249522" cy="785528"/>
            </a:xfrm>
            <a:prstGeom prst="rect">
              <a:avLst/>
            </a:prstGeom>
            <a:solidFill>
              <a:srgbClr val="80BD41">
                <a:alpha val="100000"/>
              </a:srgbClr>
            </a:solidFill>
          </p:spPr>
          <p:txBody>
            <a:bodyPr/>
            <a:lstStyle/>
            <a:p/>
          </p:txBody>
        </p:sp>
        <p:sp>
          <p:nvSpPr>
            <p:cNvPr id="39" name="rc39"/>
            <p:cNvSpPr/>
            <p:nvPr/>
          </p:nvSpPr>
          <p:spPr>
            <a:xfrm>
              <a:off x="3514255" y="3026368"/>
              <a:ext cx="249522" cy="290800"/>
            </a:xfrm>
            <a:prstGeom prst="rect">
              <a:avLst/>
            </a:prstGeom>
            <a:solidFill>
              <a:srgbClr val="E2231A">
                <a:alpha val="100000"/>
              </a:srgbClr>
            </a:solidFill>
          </p:spPr>
          <p:txBody>
            <a:bodyPr/>
            <a:lstStyle/>
            <a:p/>
          </p:txBody>
        </p:sp>
        <p:sp>
          <p:nvSpPr>
            <p:cNvPr id="40" name="rc40"/>
            <p:cNvSpPr/>
            <p:nvPr/>
          </p:nvSpPr>
          <p:spPr>
            <a:xfrm>
              <a:off x="3791502" y="3200574"/>
              <a:ext cx="249522" cy="902122"/>
            </a:xfrm>
            <a:prstGeom prst="rect">
              <a:avLst/>
            </a:prstGeom>
            <a:solidFill>
              <a:srgbClr val="80BD41">
                <a:alpha val="100000"/>
              </a:srgbClr>
            </a:solidFill>
          </p:spPr>
          <p:txBody>
            <a:bodyPr/>
            <a:lstStyle/>
            <a:p/>
          </p:txBody>
        </p:sp>
        <p:sp>
          <p:nvSpPr>
            <p:cNvPr id="41" name="rc41"/>
            <p:cNvSpPr/>
            <p:nvPr/>
          </p:nvSpPr>
          <p:spPr>
            <a:xfrm>
              <a:off x="3791502" y="3028654"/>
              <a:ext cx="249522" cy="171920"/>
            </a:xfrm>
            <a:prstGeom prst="rect">
              <a:avLst/>
            </a:prstGeom>
            <a:solidFill>
              <a:srgbClr val="E2231A">
                <a:alpha val="100000"/>
              </a:srgbClr>
            </a:solidFill>
          </p:spPr>
          <p:txBody>
            <a:bodyPr/>
            <a:lstStyle/>
            <a:p/>
          </p:txBody>
        </p:sp>
        <p:sp>
          <p:nvSpPr>
            <p:cNvPr id="42" name="rc42"/>
            <p:cNvSpPr/>
            <p:nvPr/>
          </p:nvSpPr>
          <p:spPr>
            <a:xfrm>
              <a:off x="4068750" y="3191429"/>
              <a:ext cx="249522" cy="911267"/>
            </a:xfrm>
            <a:prstGeom prst="rect">
              <a:avLst/>
            </a:prstGeom>
            <a:solidFill>
              <a:srgbClr val="80BD41">
                <a:alpha val="100000"/>
              </a:srgbClr>
            </a:solidFill>
          </p:spPr>
          <p:txBody>
            <a:bodyPr/>
            <a:lstStyle/>
            <a:p/>
          </p:txBody>
        </p:sp>
        <p:sp>
          <p:nvSpPr>
            <p:cNvPr id="43" name="rc43"/>
            <p:cNvSpPr/>
            <p:nvPr/>
          </p:nvSpPr>
          <p:spPr>
            <a:xfrm>
              <a:off x="4068750" y="3030483"/>
              <a:ext cx="249522" cy="160946"/>
            </a:xfrm>
            <a:prstGeom prst="rect">
              <a:avLst/>
            </a:prstGeom>
            <a:solidFill>
              <a:srgbClr val="E2231A">
                <a:alpha val="100000"/>
              </a:srgbClr>
            </a:solidFill>
          </p:spPr>
          <p:txBody>
            <a:bodyPr/>
            <a:lstStyle/>
            <a:p/>
          </p:txBody>
        </p:sp>
        <p:sp>
          <p:nvSpPr>
            <p:cNvPr id="44" name="rc44"/>
            <p:cNvSpPr/>
            <p:nvPr/>
          </p:nvSpPr>
          <p:spPr>
            <a:xfrm>
              <a:off x="4345998" y="3205603"/>
              <a:ext cx="249522" cy="897093"/>
            </a:xfrm>
            <a:prstGeom prst="rect">
              <a:avLst/>
            </a:prstGeom>
            <a:solidFill>
              <a:srgbClr val="80BD41">
                <a:alpha val="100000"/>
              </a:srgbClr>
            </a:solidFill>
          </p:spPr>
          <p:txBody>
            <a:bodyPr/>
            <a:lstStyle/>
            <a:p/>
          </p:txBody>
        </p:sp>
        <p:sp>
          <p:nvSpPr>
            <p:cNvPr id="45" name="rc45"/>
            <p:cNvSpPr/>
            <p:nvPr/>
          </p:nvSpPr>
          <p:spPr>
            <a:xfrm>
              <a:off x="4345998" y="3034598"/>
              <a:ext cx="249522" cy="171005"/>
            </a:xfrm>
            <a:prstGeom prst="rect">
              <a:avLst/>
            </a:prstGeom>
            <a:solidFill>
              <a:srgbClr val="E2231A">
                <a:alpha val="100000"/>
              </a:srgbClr>
            </a:solidFill>
          </p:spPr>
          <p:txBody>
            <a:bodyPr/>
            <a:lstStyle/>
            <a:p/>
          </p:txBody>
        </p:sp>
        <p:sp>
          <p:nvSpPr>
            <p:cNvPr id="46" name="rc46"/>
            <p:cNvSpPr/>
            <p:nvPr/>
          </p:nvSpPr>
          <p:spPr>
            <a:xfrm>
              <a:off x="4623245" y="3219778"/>
              <a:ext cx="249522" cy="882919"/>
            </a:xfrm>
            <a:prstGeom prst="rect">
              <a:avLst/>
            </a:prstGeom>
            <a:solidFill>
              <a:srgbClr val="80BD41">
                <a:alpha val="100000"/>
              </a:srgbClr>
            </a:solidFill>
          </p:spPr>
          <p:txBody>
            <a:bodyPr/>
            <a:lstStyle/>
            <a:p/>
          </p:txBody>
        </p:sp>
        <p:sp>
          <p:nvSpPr>
            <p:cNvPr id="47" name="rc47"/>
            <p:cNvSpPr/>
            <p:nvPr/>
          </p:nvSpPr>
          <p:spPr>
            <a:xfrm>
              <a:off x="4623245" y="3038713"/>
              <a:ext cx="249522" cy="181064"/>
            </a:xfrm>
            <a:prstGeom prst="rect">
              <a:avLst/>
            </a:prstGeom>
            <a:solidFill>
              <a:srgbClr val="E2231A">
                <a:alpha val="100000"/>
              </a:srgbClr>
            </a:solidFill>
          </p:spPr>
          <p:txBody>
            <a:bodyPr/>
            <a:lstStyle/>
            <a:p/>
          </p:txBody>
        </p:sp>
        <p:sp>
          <p:nvSpPr>
            <p:cNvPr id="48" name="rc48"/>
            <p:cNvSpPr/>
            <p:nvPr/>
          </p:nvSpPr>
          <p:spPr>
            <a:xfrm>
              <a:off x="4900493" y="3251327"/>
              <a:ext cx="249522" cy="851369"/>
            </a:xfrm>
            <a:prstGeom prst="rect">
              <a:avLst/>
            </a:prstGeom>
            <a:solidFill>
              <a:srgbClr val="80BD41">
                <a:alpha val="100000"/>
              </a:srgbClr>
            </a:solidFill>
          </p:spPr>
          <p:txBody>
            <a:bodyPr/>
            <a:lstStyle/>
            <a:p/>
          </p:txBody>
        </p:sp>
        <p:sp>
          <p:nvSpPr>
            <p:cNvPr id="49" name="rc49"/>
            <p:cNvSpPr/>
            <p:nvPr/>
          </p:nvSpPr>
          <p:spPr>
            <a:xfrm>
              <a:off x="4900493" y="3038256"/>
              <a:ext cx="249522" cy="213071"/>
            </a:xfrm>
            <a:prstGeom prst="rect">
              <a:avLst/>
            </a:prstGeom>
            <a:solidFill>
              <a:srgbClr val="E2231A">
                <a:alpha val="100000"/>
              </a:srgbClr>
            </a:solidFill>
          </p:spPr>
          <p:txBody>
            <a:bodyPr/>
            <a:lstStyle/>
            <a:p/>
          </p:txBody>
        </p:sp>
        <p:sp>
          <p:nvSpPr>
            <p:cNvPr id="50" name="rc50"/>
            <p:cNvSpPr/>
            <p:nvPr/>
          </p:nvSpPr>
          <p:spPr>
            <a:xfrm>
              <a:off x="5177741" y="3348260"/>
              <a:ext cx="249522" cy="754436"/>
            </a:xfrm>
            <a:prstGeom prst="rect">
              <a:avLst/>
            </a:prstGeom>
            <a:solidFill>
              <a:srgbClr val="80BD41">
                <a:alpha val="100000"/>
              </a:srgbClr>
            </a:solidFill>
          </p:spPr>
          <p:txBody>
            <a:bodyPr/>
            <a:lstStyle/>
            <a:p/>
          </p:txBody>
        </p:sp>
        <p:sp>
          <p:nvSpPr>
            <p:cNvPr id="51" name="rc51"/>
            <p:cNvSpPr/>
            <p:nvPr/>
          </p:nvSpPr>
          <p:spPr>
            <a:xfrm>
              <a:off x="5177741" y="3040085"/>
              <a:ext cx="249522" cy="308175"/>
            </a:xfrm>
            <a:prstGeom prst="rect">
              <a:avLst/>
            </a:prstGeom>
            <a:solidFill>
              <a:srgbClr val="E2231A">
                <a:alpha val="100000"/>
              </a:srgbClr>
            </a:solidFill>
          </p:spPr>
          <p:txBody>
            <a:bodyPr/>
            <a:lstStyle/>
            <a:p/>
          </p:txBody>
        </p:sp>
        <p:sp>
          <p:nvSpPr>
            <p:cNvPr id="52" name="rc52"/>
            <p:cNvSpPr/>
            <p:nvPr/>
          </p:nvSpPr>
          <p:spPr>
            <a:xfrm>
              <a:off x="5454988" y="3319455"/>
              <a:ext cx="249522" cy="783242"/>
            </a:xfrm>
            <a:prstGeom prst="rect">
              <a:avLst/>
            </a:prstGeom>
            <a:solidFill>
              <a:srgbClr val="80BD41">
                <a:alpha val="100000"/>
              </a:srgbClr>
            </a:solidFill>
          </p:spPr>
          <p:txBody>
            <a:bodyPr/>
            <a:lstStyle/>
            <a:p/>
          </p:txBody>
        </p:sp>
        <p:sp>
          <p:nvSpPr>
            <p:cNvPr id="53" name="rc53"/>
            <p:cNvSpPr/>
            <p:nvPr/>
          </p:nvSpPr>
          <p:spPr>
            <a:xfrm>
              <a:off x="5454988" y="3044200"/>
              <a:ext cx="249522" cy="275254"/>
            </a:xfrm>
            <a:prstGeom prst="rect">
              <a:avLst/>
            </a:prstGeom>
            <a:solidFill>
              <a:srgbClr val="E2231A">
                <a:alpha val="100000"/>
              </a:srgbClr>
            </a:solidFill>
          </p:spPr>
          <p:txBody>
            <a:bodyPr/>
            <a:lstStyle/>
            <a:p/>
          </p:txBody>
        </p:sp>
        <p:sp>
          <p:nvSpPr>
            <p:cNvPr id="54" name="rc54"/>
            <p:cNvSpPr/>
            <p:nvPr/>
          </p:nvSpPr>
          <p:spPr>
            <a:xfrm>
              <a:off x="5732236" y="3311682"/>
              <a:ext cx="249522" cy="791015"/>
            </a:xfrm>
            <a:prstGeom prst="rect">
              <a:avLst/>
            </a:prstGeom>
            <a:solidFill>
              <a:srgbClr val="80BD41">
                <a:alpha val="100000"/>
              </a:srgbClr>
            </a:solidFill>
          </p:spPr>
          <p:txBody>
            <a:bodyPr/>
            <a:lstStyle/>
            <a:p/>
          </p:txBody>
        </p:sp>
        <p:sp>
          <p:nvSpPr>
            <p:cNvPr id="55" name="rc55"/>
            <p:cNvSpPr/>
            <p:nvPr/>
          </p:nvSpPr>
          <p:spPr>
            <a:xfrm>
              <a:off x="5732236" y="3048315"/>
              <a:ext cx="249522" cy="263366"/>
            </a:xfrm>
            <a:prstGeom prst="rect">
              <a:avLst/>
            </a:prstGeom>
            <a:solidFill>
              <a:srgbClr val="E2231A">
                <a:alpha val="100000"/>
              </a:srgbClr>
            </a:solidFill>
          </p:spPr>
          <p:txBody>
            <a:bodyPr/>
            <a:lstStyle/>
            <a:p/>
          </p:txBody>
        </p:sp>
        <p:sp>
          <p:nvSpPr>
            <p:cNvPr id="56" name="rc56"/>
            <p:cNvSpPr/>
            <p:nvPr/>
          </p:nvSpPr>
          <p:spPr>
            <a:xfrm>
              <a:off x="6009484" y="3247212"/>
              <a:ext cx="249522" cy="855485"/>
            </a:xfrm>
            <a:prstGeom prst="rect">
              <a:avLst/>
            </a:prstGeom>
            <a:solidFill>
              <a:srgbClr val="80BD41">
                <a:alpha val="100000"/>
              </a:srgbClr>
            </a:solidFill>
          </p:spPr>
          <p:txBody>
            <a:bodyPr/>
            <a:lstStyle/>
            <a:p/>
          </p:txBody>
        </p:sp>
        <p:sp>
          <p:nvSpPr>
            <p:cNvPr id="57" name="rc57"/>
            <p:cNvSpPr/>
            <p:nvPr/>
          </p:nvSpPr>
          <p:spPr>
            <a:xfrm>
              <a:off x="6009484" y="3046486"/>
              <a:ext cx="249522" cy="200725"/>
            </a:xfrm>
            <a:prstGeom prst="rect">
              <a:avLst/>
            </a:prstGeom>
            <a:solidFill>
              <a:srgbClr val="E2231A">
                <a:alpha val="100000"/>
              </a:srgbClr>
            </a:solidFill>
          </p:spPr>
          <p:txBody>
            <a:bodyPr/>
            <a:lstStyle/>
            <a:p/>
          </p:txBody>
        </p:sp>
        <p:sp>
          <p:nvSpPr>
            <p:cNvPr id="58" name="rc58"/>
            <p:cNvSpPr/>
            <p:nvPr/>
          </p:nvSpPr>
          <p:spPr>
            <a:xfrm>
              <a:off x="6286731" y="3195087"/>
              <a:ext cx="249522" cy="907609"/>
            </a:xfrm>
            <a:prstGeom prst="rect">
              <a:avLst/>
            </a:prstGeom>
            <a:solidFill>
              <a:srgbClr val="80BD41">
                <a:alpha val="100000"/>
              </a:srgbClr>
            </a:solidFill>
          </p:spPr>
          <p:txBody>
            <a:bodyPr/>
            <a:lstStyle/>
            <a:p/>
          </p:txBody>
        </p:sp>
        <p:sp>
          <p:nvSpPr>
            <p:cNvPr id="59" name="rc59"/>
            <p:cNvSpPr/>
            <p:nvPr/>
          </p:nvSpPr>
          <p:spPr>
            <a:xfrm>
              <a:off x="6286731" y="3047400"/>
              <a:ext cx="249522" cy="147686"/>
            </a:xfrm>
            <a:prstGeom prst="rect">
              <a:avLst/>
            </a:prstGeom>
            <a:solidFill>
              <a:srgbClr val="E2231A">
                <a:alpha val="100000"/>
              </a:srgbClr>
            </a:solidFill>
          </p:spPr>
          <p:txBody>
            <a:bodyPr/>
            <a:lstStyle/>
            <a:p/>
          </p:txBody>
        </p:sp>
        <p:sp>
          <p:nvSpPr>
            <p:cNvPr id="60" name="rc60"/>
            <p:cNvSpPr/>
            <p:nvPr/>
          </p:nvSpPr>
          <p:spPr>
            <a:xfrm>
              <a:off x="6563979" y="3228008"/>
              <a:ext cx="249522" cy="874688"/>
            </a:xfrm>
            <a:prstGeom prst="rect">
              <a:avLst/>
            </a:prstGeom>
            <a:solidFill>
              <a:srgbClr val="80BD41">
                <a:alpha val="100000"/>
              </a:srgbClr>
            </a:solidFill>
          </p:spPr>
          <p:txBody>
            <a:bodyPr/>
            <a:lstStyle/>
            <a:p/>
          </p:txBody>
        </p:sp>
        <p:sp>
          <p:nvSpPr>
            <p:cNvPr id="61" name="rc61"/>
            <p:cNvSpPr/>
            <p:nvPr/>
          </p:nvSpPr>
          <p:spPr>
            <a:xfrm>
              <a:off x="6563979" y="3048772"/>
              <a:ext cx="249522" cy="179235"/>
            </a:xfrm>
            <a:prstGeom prst="rect">
              <a:avLst/>
            </a:prstGeom>
            <a:solidFill>
              <a:srgbClr val="E2231A">
                <a:alpha val="100000"/>
              </a:srgbClr>
            </a:solidFill>
          </p:spPr>
          <p:txBody>
            <a:bodyPr/>
            <a:lstStyle/>
            <a:p/>
          </p:txBody>
        </p:sp>
        <p:sp>
          <p:nvSpPr>
            <p:cNvPr id="62" name="rc62"/>
            <p:cNvSpPr/>
            <p:nvPr/>
          </p:nvSpPr>
          <p:spPr>
            <a:xfrm>
              <a:off x="6841227" y="3448852"/>
              <a:ext cx="249522" cy="653844"/>
            </a:xfrm>
            <a:prstGeom prst="rect">
              <a:avLst/>
            </a:prstGeom>
            <a:solidFill>
              <a:srgbClr val="80BD41">
                <a:alpha val="100000"/>
              </a:srgbClr>
            </a:solidFill>
          </p:spPr>
          <p:txBody>
            <a:bodyPr/>
            <a:lstStyle/>
            <a:p/>
          </p:txBody>
        </p:sp>
        <p:sp>
          <p:nvSpPr>
            <p:cNvPr id="63" name="rc63"/>
            <p:cNvSpPr/>
            <p:nvPr/>
          </p:nvSpPr>
          <p:spPr>
            <a:xfrm>
              <a:off x="6841227" y="3048315"/>
              <a:ext cx="249522" cy="400537"/>
            </a:xfrm>
            <a:prstGeom prst="rect">
              <a:avLst/>
            </a:prstGeom>
            <a:solidFill>
              <a:srgbClr val="E2231A">
                <a:alpha val="100000"/>
              </a:srgbClr>
            </a:solidFill>
          </p:spPr>
          <p:txBody>
            <a:bodyPr/>
            <a:lstStyle/>
            <a:p/>
          </p:txBody>
        </p:sp>
        <p:sp>
          <p:nvSpPr>
            <p:cNvPr id="64" name="rc64"/>
            <p:cNvSpPr/>
            <p:nvPr/>
          </p:nvSpPr>
          <p:spPr>
            <a:xfrm>
              <a:off x="7118474" y="3574134"/>
              <a:ext cx="249522" cy="528562"/>
            </a:xfrm>
            <a:prstGeom prst="rect">
              <a:avLst/>
            </a:prstGeom>
            <a:solidFill>
              <a:srgbClr val="80BD41">
                <a:alpha val="100000"/>
              </a:srgbClr>
            </a:solidFill>
          </p:spPr>
          <p:txBody>
            <a:bodyPr/>
            <a:lstStyle/>
            <a:p/>
          </p:txBody>
        </p:sp>
        <p:sp>
          <p:nvSpPr>
            <p:cNvPr id="65" name="rc65"/>
            <p:cNvSpPr/>
            <p:nvPr/>
          </p:nvSpPr>
          <p:spPr>
            <a:xfrm>
              <a:off x="7118474" y="3045571"/>
              <a:ext cx="249522" cy="528562"/>
            </a:xfrm>
            <a:prstGeom prst="rect">
              <a:avLst/>
            </a:prstGeom>
            <a:solidFill>
              <a:srgbClr val="E2231A">
                <a:alpha val="100000"/>
              </a:srgbClr>
            </a:solidFill>
          </p:spPr>
          <p:txBody>
            <a:bodyPr/>
            <a:lstStyle/>
            <a:p/>
          </p:txBody>
        </p:sp>
        <p:sp>
          <p:nvSpPr>
            <p:cNvPr id="66" name="rc66"/>
            <p:cNvSpPr/>
            <p:nvPr/>
          </p:nvSpPr>
          <p:spPr>
            <a:xfrm>
              <a:off x="7395722" y="3573220"/>
              <a:ext cx="249522" cy="529477"/>
            </a:xfrm>
            <a:prstGeom prst="rect">
              <a:avLst/>
            </a:prstGeom>
            <a:solidFill>
              <a:srgbClr val="80BD41">
                <a:alpha val="100000"/>
              </a:srgbClr>
            </a:solidFill>
          </p:spPr>
          <p:txBody>
            <a:bodyPr/>
            <a:lstStyle/>
            <a:p/>
          </p:txBody>
        </p:sp>
        <p:sp>
          <p:nvSpPr>
            <p:cNvPr id="67" name="rc67"/>
            <p:cNvSpPr/>
            <p:nvPr/>
          </p:nvSpPr>
          <p:spPr>
            <a:xfrm>
              <a:off x="7395722" y="3043743"/>
              <a:ext cx="249522" cy="529477"/>
            </a:xfrm>
            <a:prstGeom prst="rect">
              <a:avLst/>
            </a:prstGeom>
            <a:solidFill>
              <a:srgbClr val="E2231A">
                <a:alpha val="100000"/>
              </a:srgbClr>
            </a:solidFill>
          </p:spPr>
          <p:txBody>
            <a:bodyPr/>
            <a:lstStyle/>
            <a:p/>
          </p:txBody>
        </p:sp>
        <p:sp>
          <p:nvSpPr>
            <p:cNvPr id="68" name="rc68"/>
            <p:cNvSpPr/>
            <p:nvPr/>
          </p:nvSpPr>
          <p:spPr>
            <a:xfrm>
              <a:off x="7672970" y="3296136"/>
              <a:ext cx="249522" cy="806561"/>
            </a:xfrm>
            <a:prstGeom prst="rect">
              <a:avLst/>
            </a:prstGeom>
            <a:solidFill>
              <a:srgbClr val="80BD41">
                <a:alpha val="100000"/>
              </a:srgbClr>
            </a:solidFill>
          </p:spPr>
          <p:txBody>
            <a:bodyPr/>
            <a:lstStyle/>
            <a:p/>
          </p:txBody>
        </p:sp>
        <p:sp>
          <p:nvSpPr>
            <p:cNvPr id="69" name="rc69"/>
            <p:cNvSpPr/>
            <p:nvPr/>
          </p:nvSpPr>
          <p:spPr>
            <a:xfrm>
              <a:off x="7672970" y="3041456"/>
              <a:ext cx="249522" cy="254679"/>
            </a:xfrm>
            <a:prstGeom prst="rect">
              <a:avLst/>
            </a:prstGeom>
            <a:solidFill>
              <a:srgbClr val="E2231A">
                <a:alpha val="100000"/>
              </a:srgbClr>
            </a:solidFill>
          </p:spPr>
          <p:txBody>
            <a:bodyPr/>
            <a:lstStyle/>
            <a:p/>
          </p:txBody>
        </p:sp>
        <p:sp>
          <p:nvSpPr>
            <p:cNvPr id="70" name="rc70"/>
            <p:cNvSpPr/>
            <p:nvPr/>
          </p:nvSpPr>
          <p:spPr>
            <a:xfrm>
              <a:off x="7950217" y="3289277"/>
              <a:ext cx="249522" cy="813419"/>
            </a:xfrm>
            <a:prstGeom prst="rect">
              <a:avLst/>
            </a:prstGeom>
            <a:solidFill>
              <a:srgbClr val="80BD41">
                <a:alpha val="100000"/>
              </a:srgbClr>
            </a:solidFill>
          </p:spPr>
          <p:txBody>
            <a:bodyPr/>
            <a:lstStyle/>
            <a:p/>
          </p:txBody>
        </p:sp>
        <p:sp>
          <p:nvSpPr>
            <p:cNvPr id="71" name="rc71"/>
            <p:cNvSpPr/>
            <p:nvPr/>
          </p:nvSpPr>
          <p:spPr>
            <a:xfrm>
              <a:off x="7950217" y="3018137"/>
              <a:ext cx="249522" cy="271139"/>
            </a:xfrm>
            <a:prstGeom prst="rect">
              <a:avLst/>
            </a:prstGeom>
            <a:solidFill>
              <a:srgbClr val="E2231A">
                <a:alpha val="100000"/>
              </a:srgbClr>
            </a:solidFill>
          </p:spPr>
          <p:txBody>
            <a:bodyPr/>
            <a:lstStyle/>
            <a:p/>
          </p:txBody>
        </p:sp>
        <p:sp>
          <p:nvSpPr>
            <p:cNvPr id="72" name="pl72"/>
            <p:cNvSpPr/>
            <p:nvPr/>
          </p:nvSpPr>
          <p:spPr>
            <a:xfrm>
              <a:off x="1421035" y="1612918"/>
              <a:ext cx="6653943" cy="1071184"/>
            </a:xfrm>
            <a:custGeom>
              <a:avLst/>
              <a:pathLst>
                <a:path w="6653943" h="1071184">
                  <a:moveTo>
                    <a:pt x="0" y="1042233"/>
                  </a:moveTo>
                  <a:lnTo>
                    <a:pt x="277247" y="1071184"/>
                  </a:lnTo>
                  <a:lnTo>
                    <a:pt x="554495" y="694822"/>
                  </a:lnTo>
                  <a:lnTo>
                    <a:pt x="831742" y="579018"/>
                  </a:lnTo>
                  <a:lnTo>
                    <a:pt x="1108990" y="752723"/>
                  </a:lnTo>
                  <a:lnTo>
                    <a:pt x="1386238" y="607969"/>
                  </a:lnTo>
                  <a:lnTo>
                    <a:pt x="1663485" y="550067"/>
                  </a:lnTo>
                  <a:lnTo>
                    <a:pt x="1940733" y="347411"/>
                  </a:lnTo>
                  <a:lnTo>
                    <a:pt x="2217981" y="376361"/>
                  </a:lnTo>
                  <a:lnTo>
                    <a:pt x="2495228" y="57901"/>
                  </a:lnTo>
                  <a:lnTo>
                    <a:pt x="2772476" y="28950"/>
                  </a:lnTo>
                  <a:lnTo>
                    <a:pt x="3049724" y="57901"/>
                  </a:lnTo>
                  <a:lnTo>
                    <a:pt x="3326971" y="86852"/>
                  </a:lnTo>
                  <a:lnTo>
                    <a:pt x="3604219" y="173705"/>
                  </a:lnTo>
                  <a:lnTo>
                    <a:pt x="3881467" y="434263"/>
                  </a:lnTo>
                  <a:lnTo>
                    <a:pt x="4158714" y="347411"/>
                  </a:lnTo>
                  <a:lnTo>
                    <a:pt x="4435962" y="318460"/>
                  </a:lnTo>
                  <a:lnTo>
                    <a:pt x="4713210" y="144754"/>
                  </a:lnTo>
                  <a:lnTo>
                    <a:pt x="4990457" y="0"/>
                  </a:lnTo>
                  <a:lnTo>
                    <a:pt x="5267705" y="86852"/>
                  </a:lnTo>
                  <a:lnTo>
                    <a:pt x="5544953" y="694822"/>
                  </a:lnTo>
                  <a:lnTo>
                    <a:pt x="5822200" y="1042233"/>
                  </a:lnTo>
                  <a:lnTo>
                    <a:pt x="6099448" y="1042233"/>
                  </a:lnTo>
                  <a:lnTo>
                    <a:pt x="6376696" y="289509"/>
                  </a:lnTo>
                  <a:lnTo>
                    <a:pt x="6653943" y="31846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5519460"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1329607" y="28803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4" name="tx84"/>
            <p:cNvSpPr/>
            <p:nvPr/>
          </p:nvSpPr>
          <p:spPr>
            <a:xfrm>
              <a:off x="2715845" y="28474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5" name="tx85"/>
            <p:cNvSpPr/>
            <p:nvPr/>
          </p:nvSpPr>
          <p:spPr>
            <a:xfrm>
              <a:off x="4102084" y="28945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6" name="tx86"/>
            <p:cNvSpPr/>
            <p:nvPr/>
          </p:nvSpPr>
          <p:spPr>
            <a:xfrm>
              <a:off x="5488322" y="29082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7" name="tx87"/>
            <p:cNvSpPr/>
            <p:nvPr/>
          </p:nvSpPr>
          <p:spPr>
            <a:xfrm>
              <a:off x="6636489" y="291280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88" name="tx88"/>
            <p:cNvSpPr/>
            <p:nvPr/>
          </p:nvSpPr>
          <p:spPr>
            <a:xfrm>
              <a:off x="6874560" y="29123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9" name="tx89"/>
            <p:cNvSpPr/>
            <p:nvPr/>
          </p:nvSpPr>
          <p:spPr>
            <a:xfrm>
              <a:off x="7151808" y="29095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0" name="tx90"/>
            <p:cNvSpPr/>
            <p:nvPr/>
          </p:nvSpPr>
          <p:spPr>
            <a:xfrm>
              <a:off x="7429055" y="29077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1" name="tx91"/>
            <p:cNvSpPr/>
            <p:nvPr/>
          </p:nvSpPr>
          <p:spPr>
            <a:xfrm>
              <a:off x="7706303" y="2905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2" name="tx92"/>
            <p:cNvSpPr/>
            <p:nvPr/>
          </p:nvSpPr>
          <p:spPr>
            <a:xfrm>
              <a:off x="7983551" y="2882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960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04" name="tx104"/>
            <p:cNvSpPr/>
            <p:nvPr/>
          </p:nvSpPr>
          <p:spPr>
            <a:xfrm>
              <a:off x="1329607" y="3252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05" name="tx105"/>
            <p:cNvSpPr/>
            <p:nvPr/>
          </p:nvSpPr>
          <p:spPr>
            <a:xfrm>
              <a:off x="2715845" y="3703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06" name="tx106"/>
            <p:cNvSpPr/>
            <p:nvPr/>
          </p:nvSpPr>
          <p:spPr>
            <a:xfrm>
              <a:off x="2741971" y="31442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07" name="tx107"/>
            <p:cNvSpPr/>
            <p:nvPr/>
          </p:nvSpPr>
          <p:spPr>
            <a:xfrm>
              <a:off x="4102084" y="3612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08" name="tx108"/>
            <p:cNvSpPr/>
            <p:nvPr/>
          </p:nvSpPr>
          <p:spPr>
            <a:xfrm>
              <a:off x="4128209" y="30758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09" name="tx109"/>
            <p:cNvSpPr/>
            <p:nvPr/>
          </p:nvSpPr>
          <p:spPr>
            <a:xfrm>
              <a:off x="5488322" y="36771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0" name="tx110"/>
            <p:cNvSpPr/>
            <p:nvPr/>
          </p:nvSpPr>
          <p:spPr>
            <a:xfrm>
              <a:off x="5553624" y="314677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1" name="tx111"/>
            <p:cNvSpPr/>
            <p:nvPr/>
          </p:nvSpPr>
          <p:spPr>
            <a:xfrm>
              <a:off x="6597312" y="3630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2" name="tx112"/>
            <p:cNvSpPr/>
            <p:nvPr/>
          </p:nvSpPr>
          <p:spPr>
            <a:xfrm>
              <a:off x="6623438" y="31032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3" name="tx113"/>
            <p:cNvSpPr/>
            <p:nvPr/>
          </p:nvSpPr>
          <p:spPr>
            <a:xfrm>
              <a:off x="6874560" y="37406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4" name="tx114"/>
            <p:cNvSpPr/>
            <p:nvPr/>
          </p:nvSpPr>
          <p:spPr>
            <a:xfrm>
              <a:off x="6900686" y="32135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5" name="tx115"/>
            <p:cNvSpPr/>
            <p:nvPr/>
          </p:nvSpPr>
          <p:spPr>
            <a:xfrm>
              <a:off x="7151808" y="3803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6" name="tx116"/>
            <p:cNvSpPr/>
            <p:nvPr/>
          </p:nvSpPr>
          <p:spPr>
            <a:xfrm>
              <a:off x="7151808" y="3274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7" name="tx117"/>
            <p:cNvSpPr/>
            <p:nvPr/>
          </p:nvSpPr>
          <p:spPr>
            <a:xfrm>
              <a:off x="7429055" y="38029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8" name="tx118"/>
            <p:cNvSpPr/>
            <p:nvPr/>
          </p:nvSpPr>
          <p:spPr>
            <a:xfrm>
              <a:off x="7429055" y="3273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9" name="tx119"/>
            <p:cNvSpPr/>
            <p:nvPr/>
          </p:nvSpPr>
          <p:spPr>
            <a:xfrm>
              <a:off x="7706303" y="3664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0" name="tx120"/>
            <p:cNvSpPr/>
            <p:nvPr/>
          </p:nvSpPr>
          <p:spPr>
            <a:xfrm>
              <a:off x="7732429" y="31337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1" name="tx121"/>
            <p:cNvSpPr/>
            <p:nvPr/>
          </p:nvSpPr>
          <p:spPr>
            <a:xfrm>
              <a:off x="7983551" y="3660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2" name="tx122"/>
            <p:cNvSpPr/>
            <p:nvPr/>
          </p:nvSpPr>
          <p:spPr>
            <a:xfrm>
              <a:off x="8009676" y="31186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1361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2216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3071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50218"/>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2000-2024</a:t>
              </a:r>
            </a:p>
          </p:txBody>
        </p:sp>
        <p:sp>
          <p:nvSpPr>
            <p:cNvPr id="152" name="pl152"/>
            <p:cNvSpPr/>
            <p:nvPr/>
          </p:nvSpPr>
          <p:spPr>
            <a:xfrm>
              <a:off x="19892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302470" cy="167191"/>
            </a:xfrm>
            <a:prstGeom prst="rect">
              <a:avLst/>
            </a:prstGeom>
            <a:solidFill>
              <a:srgbClr val="80BD41">
                <a:alpha val="100000"/>
              </a:srgbClr>
            </a:solidFill>
          </p:spPr>
          <p:txBody>
            <a:bodyPr/>
            <a:lstStyle/>
            <a:p/>
          </p:txBody>
        </p:sp>
        <p:sp>
          <p:nvSpPr>
            <p:cNvPr id="167" name="rc167"/>
            <p:cNvSpPr/>
            <p:nvPr/>
          </p:nvSpPr>
          <p:spPr>
            <a:xfrm>
              <a:off x="6598743" y="5889059"/>
              <a:ext cx="1086549" cy="167191"/>
            </a:xfrm>
            <a:prstGeom prst="rect">
              <a:avLst/>
            </a:prstGeom>
            <a:solidFill>
              <a:srgbClr val="E2231A">
                <a:alpha val="100000"/>
              </a:srgbClr>
            </a:solidFill>
          </p:spPr>
          <p:txBody>
            <a:bodyPr/>
            <a:lstStyle/>
            <a:p/>
          </p:txBody>
        </p:sp>
        <p:sp>
          <p:nvSpPr>
            <p:cNvPr id="168" name="rc168"/>
            <p:cNvSpPr/>
            <p:nvPr/>
          </p:nvSpPr>
          <p:spPr>
            <a:xfrm>
              <a:off x="1296273" y="5680069"/>
              <a:ext cx="4889470" cy="167191"/>
            </a:xfrm>
            <a:prstGeom prst="rect">
              <a:avLst/>
            </a:prstGeom>
            <a:solidFill>
              <a:srgbClr val="80BD41">
                <a:alpha val="100000"/>
              </a:srgbClr>
            </a:solidFill>
          </p:spPr>
          <p:txBody>
            <a:bodyPr/>
            <a:lstStyle/>
            <a:p/>
          </p:txBody>
        </p:sp>
        <p:sp>
          <p:nvSpPr>
            <p:cNvPr id="169" name="rc169"/>
            <p:cNvSpPr/>
            <p:nvPr/>
          </p:nvSpPr>
          <p:spPr>
            <a:xfrm>
              <a:off x="6185744" y="5680069"/>
              <a:ext cx="1543897" cy="167191"/>
            </a:xfrm>
            <a:prstGeom prst="rect">
              <a:avLst/>
            </a:prstGeom>
            <a:solidFill>
              <a:srgbClr val="E2231A">
                <a:alpha val="100000"/>
              </a:srgbClr>
            </a:solidFill>
          </p:spPr>
          <p:txBody>
            <a:bodyPr/>
            <a:lstStyle/>
            <a:p/>
          </p:txBody>
        </p:sp>
        <p:sp>
          <p:nvSpPr>
            <p:cNvPr id="170" name="rc170"/>
            <p:cNvSpPr/>
            <p:nvPr/>
          </p:nvSpPr>
          <p:spPr>
            <a:xfrm>
              <a:off x="1296273" y="5471080"/>
              <a:ext cx="4931047" cy="167191"/>
            </a:xfrm>
            <a:prstGeom prst="rect">
              <a:avLst/>
            </a:prstGeom>
            <a:solidFill>
              <a:srgbClr val="80BD41">
                <a:alpha val="100000"/>
              </a:srgbClr>
            </a:solidFill>
          </p:spPr>
          <p:txBody>
            <a:bodyPr/>
            <a:lstStyle/>
            <a:p/>
          </p:txBody>
        </p:sp>
        <p:sp>
          <p:nvSpPr>
            <p:cNvPr id="171" name="rc171"/>
            <p:cNvSpPr/>
            <p:nvPr/>
          </p:nvSpPr>
          <p:spPr>
            <a:xfrm>
              <a:off x="6227321" y="5471080"/>
              <a:ext cx="1643682" cy="167191"/>
            </a:xfrm>
            <a:prstGeom prst="rect">
              <a:avLst/>
            </a:prstGeom>
            <a:solidFill>
              <a:srgbClr val="E2231A">
                <a:alpha val="100000"/>
              </a:srgbClr>
            </a:solidFill>
          </p:spPr>
          <p:txBody>
            <a:bodyPr/>
            <a:lstStyle/>
            <a:p/>
          </p:txBody>
        </p:sp>
        <p:sp>
          <p:nvSpPr>
            <p:cNvPr id="172" name="tx172"/>
            <p:cNvSpPr/>
            <p:nvPr/>
          </p:nvSpPr>
          <p:spPr>
            <a:xfrm>
              <a:off x="7940434" y="5929462"/>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73" name="tx173"/>
            <p:cNvSpPr/>
            <p:nvPr/>
          </p:nvSpPr>
          <p:spPr>
            <a:xfrm>
              <a:off x="7935873"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a:t>
              </a:r>
            </a:p>
          </p:txBody>
        </p:sp>
        <p:sp>
          <p:nvSpPr>
            <p:cNvPr id="174" name="tx174"/>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384201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76" name="tx176"/>
            <p:cNvSpPr/>
            <p:nvPr/>
          </p:nvSpPr>
          <p:spPr>
            <a:xfrm>
              <a:off x="7066669"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7" name="tx177"/>
            <p:cNvSpPr/>
            <p:nvPr/>
          </p:nvSpPr>
          <p:spPr>
            <a:xfrm>
              <a:off x="363551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78" name="tx178"/>
            <p:cNvSpPr/>
            <p:nvPr/>
          </p:nvSpPr>
          <p:spPr>
            <a:xfrm>
              <a:off x="6882344"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9" name="tx179"/>
            <p:cNvSpPr/>
            <p:nvPr/>
          </p:nvSpPr>
          <p:spPr>
            <a:xfrm>
              <a:off x="365630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0" name="tx180"/>
            <p:cNvSpPr/>
            <p:nvPr/>
          </p:nvSpPr>
          <p:spPr>
            <a:xfrm>
              <a:off x="6973813"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(75%) was lower than in 2019 (83%).
The number of children vaccinated with MCV1 decreased 7% compared to in 2019.
The number of surviving infants increased approximately 3%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4829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20893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76958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2861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48926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04991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5367965"/>
              <a:ext cx="494248" cy="0"/>
            </a:xfrm>
            <a:prstGeom prst="rect">
              <a:avLst/>
            </a:prstGeom>
            <a:solidFill>
              <a:srgbClr val="1CABE2">
                <a:alpha val="100000"/>
              </a:srgbClr>
            </a:solidFill>
          </p:spPr>
          <p:txBody>
            <a:bodyPr/>
            <a:lstStyle/>
            <a:p/>
          </p:txBody>
        </p:sp>
        <p:sp>
          <p:nvSpPr>
            <p:cNvPr id="25" name="rc25"/>
            <p:cNvSpPr/>
            <p:nvPr/>
          </p:nvSpPr>
          <p:spPr>
            <a:xfrm>
              <a:off x="1963333" y="5324785"/>
              <a:ext cx="494248" cy="43180"/>
            </a:xfrm>
            <a:prstGeom prst="rect">
              <a:avLst/>
            </a:prstGeom>
            <a:solidFill>
              <a:srgbClr val="1CABE2">
                <a:alpha val="100000"/>
              </a:srgbClr>
            </a:solidFill>
          </p:spPr>
          <p:txBody>
            <a:bodyPr/>
            <a:lstStyle/>
            <a:p/>
          </p:txBody>
        </p:sp>
        <p:sp>
          <p:nvSpPr>
            <p:cNvPr id="26" name="rc26"/>
            <p:cNvSpPr/>
            <p:nvPr/>
          </p:nvSpPr>
          <p:spPr>
            <a:xfrm>
              <a:off x="2512498" y="5152063"/>
              <a:ext cx="494248" cy="215902"/>
            </a:xfrm>
            <a:prstGeom prst="rect">
              <a:avLst/>
            </a:prstGeom>
            <a:solidFill>
              <a:srgbClr val="1CABE2">
                <a:alpha val="100000"/>
              </a:srgbClr>
            </a:solidFill>
          </p:spPr>
          <p:txBody>
            <a:bodyPr/>
            <a:lstStyle/>
            <a:p/>
          </p:txBody>
        </p:sp>
        <p:sp>
          <p:nvSpPr>
            <p:cNvPr id="27" name="rc27"/>
            <p:cNvSpPr/>
            <p:nvPr/>
          </p:nvSpPr>
          <p:spPr>
            <a:xfrm>
              <a:off x="6356656" y="4058156"/>
              <a:ext cx="494248" cy="1309809"/>
            </a:xfrm>
            <a:prstGeom prst="rect">
              <a:avLst/>
            </a:prstGeom>
            <a:solidFill>
              <a:srgbClr val="1CABE2">
                <a:alpha val="100000"/>
              </a:srgbClr>
            </a:solidFill>
          </p:spPr>
          <p:txBody>
            <a:bodyPr/>
            <a:lstStyle/>
            <a:p/>
          </p:txBody>
        </p:sp>
        <p:sp>
          <p:nvSpPr>
            <p:cNvPr id="28" name="rc28"/>
            <p:cNvSpPr/>
            <p:nvPr/>
          </p:nvSpPr>
          <p:spPr>
            <a:xfrm>
              <a:off x="6905821" y="4770634"/>
              <a:ext cx="494248" cy="597330"/>
            </a:xfrm>
            <a:prstGeom prst="rect">
              <a:avLst/>
            </a:prstGeom>
            <a:solidFill>
              <a:srgbClr val="1CABE2">
                <a:alpha val="100000"/>
              </a:srgbClr>
            </a:solidFill>
          </p:spPr>
          <p:txBody>
            <a:bodyPr/>
            <a:lstStyle/>
            <a:p/>
          </p:txBody>
        </p:sp>
        <p:sp>
          <p:nvSpPr>
            <p:cNvPr id="29" name="rc29"/>
            <p:cNvSpPr/>
            <p:nvPr/>
          </p:nvSpPr>
          <p:spPr>
            <a:xfrm>
              <a:off x="7454986" y="4936160"/>
              <a:ext cx="494248" cy="431805"/>
            </a:xfrm>
            <a:prstGeom prst="rect">
              <a:avLst/>
            </a:prstGeom>
            <a:solidFill>
              <a:srgbClr val="1CABE2">
                <a:alpha val="100000"/>
              </a:srgbClr>
            </a:solidFill>
          </p:spPr>
          <p:txBody>
            <a:bodyPr/>
            <a:lstStyle/>
            <a:p/>
          </p:txBody>
        </p:sp>
        <p:sp>
          <p:nvSpPr>
            <p:cNvPr id="30" name="pl30"/>
            <p:cNvSpPr/>
            <p:nvPr/>
          </p:nvSpPr>
          <p:spPr>
            <a:xfrm>
              <a:off x="1112126" y="1613177"/>
              <a:ext cx="6589984" cy="1571771"/>
            </a:xfrm>
            <a:custGeom>
              <a:avLst/>
              <a:pathLst>
                <a:path w="6589984" h="1571771">
                  <a:moveTo>
                    <a:pt x="0" y="130980"/>
                  </a:moveTo>
                  <a:lnTo>
                    <a:pt x="549165" y="261961"/>
                  </a:lnTo>
                  <a:lnTo>
                    <a:pt x="1098330" y="654904"/>
                  </a:lnTo>
                  <a:lnTo>
                    <a:pt x="1647496" y="523923"/>
                  </a:lnTo>
                  <a:lnTo>
                    <a:pt x="2196661" y="480263"/>
                  </a:lnTo>
                  <a:lnTo>
                    <a:pt x="2745826" y="218301"/>
                  </a:lnTo>
                  <a:lnTo>
                    <a:pt x="3294992" y="0"/>
                  </a:lnTo>
                  <a:lnTo>
                    <a:pt x="3844157" y="130980"/>
                  </a:lnTo>
                  <a:lnTo>
                    <a:pt x="4393322" y="1047847"/>
                  </a:lnTo>
                  <a:lnTo>
                    <a:pt x="4942488" y="1571771"/>
                  </a:lnTo>
                  <a:lnTo>
                    <a:pt x="5491653" y="1571771"/>
                  </a:lnTo>
                  <a:lnTo>
                    <a:pt x="6040819" y="436603"/>
                  </a:lnTo>
                  <a:lnTo>
                    <a:pt x="6589984" y="480263"/>
                  </a:lnTo>
                </a:path>
              </a:pathLst>
            </a:custGeom>
            <a:ln w="27101" cap="flat">
              <a:solidFill>
                <a:srgbClr val="00833D">
                  <a:alpha val="100000"/>
                </a:srgbClr>
              </a:solidFill>
              <a:prstDash val="solid"/>
              <a:round/>
            </a:ln>
          </p:spPr>
          <p:txBody>
            <a:bodyPr/>
            <a:lstStyle/>
            <a:p/>
          </p:txBody>
        </p:sp>
        <p:sp>
          <p:nvSpPr>
            <p:cNvPr id="31" name="pl31"/>
            <p:cNvSpPr/>
            <p:nvPr/>
          </p:nvSpPr>
          <p:spPr>
            <a:xfrm>
              <a:off x="1112126" y="1787819"/>
              <a:ext cx="6589984" cy="1484451"/>
            </a:xfrm>
            <a:custGeom>
              <a:avLst/>
              <a:pathLst>
                <a:path w="6589984" h="1484451">
                  <a:moveTo>
                    <a:pt x="0" y="0"/>
                  </a:moveTo>
                  <a:lnTo>
                    <a:pt x="549165" y="0"/>
                  </a:lnTo>
                  <a:lnTo>
                    <a:pt x="1098330" y="0"/>
                  </a:lnTo>
                  <a:lnTo>
                    <a:pt x="1647496" y="0"/>
                  </a:lnTo>
                  <a:lnTo>
                    <a:pt x="2196661" y="43660"/>
                  </a:lnTo>
                  <a:lnTo>
                    <a:pt x="2745826" y="43660"/>
                  </a:lnTo>
                  <a:lnTo>
                    <a:pt x="3294992" y="43660"/>
                  </a:lnTo>
                  <a:lnTo>
                    <a:pt x="3844157" y="43660"/>
                  </a:lnTo>
                  <a:lnTo>
                    <a:pt x="4393322" y="960527"/>
                  </a:lnTo>
                  <a:lnTo>
                    <a:pt x="4942488" y="1484451"/>
                  </a:lnTo>
                  <a:lnTo>
                    <a:pt x="5491653" y="1484451"/>
                  </a:lnTo>
                  <a:lnTo>
                    <a:pt x="6040819" y="785885"/>
                  </a:lnTo>
                  <a:lnTo>
                    <a:pt x="6589984" y="1484451"/>
                  </a:lnTo>
                </a:path>
              </a:pathLst>
            </a:custGeom>
            <a:ln w="27101" cap="flat">
              <a:solidFill>
                <a:srgbClr val="002759">
                  <a:alpha val="100000"/>
                </a:srgbClr>
              </a:solidFill>
              <a:prstDash val="solid"/>
              <a:round/>
            </a:ln>
          </p:spPr>
          <p:txBody>
            <a:bodyPr/>
            <a:lstStyle/>
            <a:p/>
          </p:txBody>
        </p:sp>
        <p:sp>
          <p:nvSpPr>
            <p:cNvPr id="32" name="pt32"/>
            <p:cNvSpPr/>
            <p:nvPr/>
          </p:nvSpPr>
          <p:spPr>
            <a:xfrm>
              <a:off x="1080525"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1629690"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2178856"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2728021"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3277187"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826352"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4375517"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924683"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5473848" y="26294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6023013" y="3153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572179" y="3153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7121344"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670510"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080525"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629690"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178856"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728021"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277187"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826352"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4375517"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924683"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473848"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023013" y="324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572179" y="324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7121344" y="25421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670510" y="324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07896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177298" y="519494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0" name="tx60"/>
            <p:cNvSpPr/>
            <p:nvPr/>
          </p:nvSpPr>
          <p:spPr>
            <a:xfrm>
              <a:off x="2693304" y="502216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1" name="tx61"/>
            <p:cNvSpPr/>
            <p:nvPr/>
          </p:nvSpPr>
          <p:spPr>
            <a:xfrm>
              <a:off x="6504302"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182</a:t>
              </a:r>
            </a:p>
          </p:txBody>
        </p:sp>
        <p:sp>
          <p:nvSpPr>
            <p:cNvPr id="62" name="tx62"/>
            <p:cNvSpPr/>
            <p:nvPr/>
          </p:nvSpPr>
          <p:spPr>
            <a:xfrm>
              <a:off x="7086627" y="464073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a:t>
              </a:r>
            </a:p>
          </p:txBody>
        </p:sp>
        <p:sp>
          <p:nvSpPr>
            <p:cNvPr id="63" name="tx63"/>
            <p:cNvSpPr/>
            <p:nvPr/>
          </p:nvSpPr>
          <p:spPr>
            <a:xfrm>
              <a:off x="7635792" y="480631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64" name="pl64"/>
            <p:cNvSpPr/>
            <p:nvPr/>
          </p:nvSpPr>
          <p:spPr>
            <a:xfrm>
              <a:off x="7720053" y="2095036"/>
              <a:ext cx="142250" cy="12650"/>
            </a:xfrm>
            <a:custGeom>
              <a:avLst/>
              <a:pathLst>
                <a:path w="142250" h="12650">
                  <a:moveTo>
                    <a:pt x="142250" y="12650"/>
                  </a:moveTo>
                  <a:lnTo>
                    <a:pt x="0" y="0"/>
                  </a:lnTo>
                </a:path>
              </a:pathLst>
            </a:custGeom>
          </p:spPr>
          <p:txBody>
            <a:bodyPr/>
            <a:lstStyle/>
            <a:p/>
          </p:txBody>
        </p:sp>
        <p:sp>
          <p:nvSpPr>
            <p:cNvPr id="65" name="pl65"/>
            <p:cNvSpPr/>
            <p:nvPr/>
          </p:nvSpPr>
          <p:spPr>
            <a:xfrm>
              <a:off x="7719877" y="3274517"/>
              <a:ext cx="142427" cy="18016"/>
            </a:xfrm>
            <a:custGeom>
              <a:avLst/>
              <a:pathLst>
                <a:path w="142427" h="18016">
                  <a:moveTo>
                    <a:pt x="142427" y="18016"/>
                  </a:moveTo>
                  <a:lnTo>
                    <a:pt x="0" y="0"/>
                  </a:lnTo>
                </a:path>
              </a:pathLst>
            </a:custGeom>
          </p:spPr>
          <p:txBody>
            <a:bodyPr/>
            <a:lstStyle/>
            <a:p/>
          </p:txBody>
        </p:sp>
        <p:sp>
          <p:nvSpPr>
            <p:cNvPr id="66" name="pg66"/>
            <p:cNvSpPr/>
            <p:nvPr/>
          </p:nvSpPr>
          <p:spPr>
            <a:xfrm>
              <a:off x="7793724" y="201943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7" name="tx67"/>
            <p:cNvSpPr/>
            <p:nvPr/>
          </p:nvSpPr>
          <p:spPr>
            <a:xfrm>
              <a:off x="7816584" y="206055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75%</a:t>
              </a:r>
            </a:p>
          </p:txBody>
        </p:sp>
        <p:sp>
          <p:nvSpPr>
            <p:cNvPr id="68" name="pg68"/>
            <p:cNvSpPr/>
            <p:nvPr/>
          </p:nvSpPr>
          <p:spPr>
            <a:xfrm>
              <a:off x="7793724" y="32045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9" name="tx69"/>
            <p:cNvSpPr/>
            <p:nvPr/>
          </p:nvSpPr>
          <p:spPr>
            <a:xfrm>
              <a:off x="7816584" y="32456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48%</a:t>
              </a:r>
            </a:p>
          </p:txBody>
        </p:sp>
        <p:sp>
          <p:nvSpPr>
            <p:cNvPr id="70" name="rc70"/>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2" name="tx72"/>
            <p:cNvSpPr/>
            <p:nvPr/>
          </p:nvSpPr>
          <p:spPr>
            <a:xfrm>
              <a:off x="508103" y="388123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3" name="tx73"/>
            <p:cNvSpPr/>
            <p:nvPr/>
          </p:nvSpPr>
          <p:spPr>
            <a:xfrm>
              <a:off x="508103" y="244188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4" name="tx74"/>
            <p:cNvSpPr/>
            <p:nvPr/>
          </p:nvSpPr>
          <p:spPr>
            <a:xfrm>
              <a:off x="508103" y="100253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75" name="tx75"/>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7" name="tx77"/>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8" name="tx78"/>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9" name="tx79"/>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0" name="tx80"/>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1" name="tx81"/>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2" name="tx82"/>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3" name="tx83"/>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4" name="tx84"/>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5" name="tx85"/>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6" name="tx86"/>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7" name="tx87"/>
            <p:cNvSpPr/>
            <p:nvPr/>
          </p:nvSpPr>
          <p:spPr>
            <a:xfrm rot="-5400000">
              <a:off x="1519037"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8" name="tx88"/>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9" name="tx89"/>
            <p:cNvSpPr/>
            <p:nvPr/>
          </p:nvSpPr>
          <p:spPr>
            <a:xfrm rot="-5400000">
              <a:off x="261739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0" name="tx90"/>
            <p:cNvSpPr/>
            <p:nvPr/>
          </p:nvSpPr>
          <p:spPr>
            <a:xfrm rot="-5400000">
              <a:off x="31665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1" name="tx91"/>
            <p:cNvSpPr/>
            <p:nvPr/>
          </p:nvSpPr>
          <p:spPr>
            <a:xfrm rot="-5400000">
              <a:off x="37157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2" name="tx92"/>
            <p:cNvSpPr/>
            <p:nvPr/>
          </p:nvSpPr>
          <p:spPr>
            <a:xfrm rot="-5400000">
              <a:off x="426489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4" name="tx94"/>
            <p:cNvSpPr/>
            <p:nvPr/>
          </p:nvSpPr>
          <p:spPr>
            <a:xfrm rot="-5400000">
              <a:off x="533284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5" name="tx95"/>
            <p:cNvSpPr/>
            <p:nvPr/>
          </p:nvSpPr>
          <p:spPr>
            <a:xfrm rot="-5400000">
              <a:off x="59123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6" name="tx96"/>
            <p:cNvSpPr/>
            <p:nvPr/>
          </p:nvSpPr>
          <p:spPr>
            <a:xfrm rot="-5400000">
              <a:off x="643117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6980305"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8" name="tx98"/>
            <p:cNvSpPr/>
            <p:nvPr/>
          </p:nvSpPr>
          <p:spPr>
            <a:xfrm rot="-5400000">
              <a:off x="755988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9" name="tx99"/>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0" name="tx100"/>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1" name="tx101"/>
            <p:cNvSpPr/>
            <p:nvPr/>
          </p:nvSpPr>
          <p:spPr>
            <a:xfrm>
              <a:off x="1998367" y="401416"/>
              <a:ext cx="54215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Djibouti, 2012-2024</a:t>
              </a:r>
            </a:p>
          </p:txBody>
        </p:sp>
        <p:sp>
          <p:nvSpPr>
            <p:cNvPr id="102" name="tx10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4" name="tx10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5" name="tx10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60 confirmed measles cases in Djibouti. In the same year, MCV1 coverage was 75% and MCV2 coverage was 48%.
The number of cases in 2024 was 28% lower than in 2023 (n=83).
The highest number of measles cases was reported in 2022 (n=182). In this year, MCV1 coverage was 50%.
There were measles-containing vaccine supplementary immunization activities/campaigns in 2020, 2022, and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398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394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2390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1386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9004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896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892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6888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688833"/>
              <a:ext cx="3520101" cy="3191170"/>
            </a:xfrm>
            <a:custGeom>
              <a:avLst/>
              <a:pathLst>
                <a:path w="3520101" h="3191170">
                  <a:moveTo>
                    <a:pt x="0" y="0"/>
                  </a:moveTo>
                  <a:lnTo>
                    <a:pt x="146670" y="1320484"/>
                  </a:lnTo>
                  <a:lnTo>
                    <a:pt x="293341" y="1760645"/>
                  </a:lnTo>
                  <a:lnTo>
                    <a:pt x="440012" y="2090766"/>
                  </a:lnTo>
                  <a:lnTo>
                    <a:pt x="586683" y="990363"/>
                  </a:lnTo>
                  <a:lnTo>
                    <a:pt x="733354" y="2971089"/>
                  </a:lnTo>
                  <a:lnTo>
                    <a:pt x="880025" y="2751008"/>
                  </a:lnTo>
                  <a:lnTo>
                    <a:pt x="1026696" y="2861049"/>
                  </a:lnTo>
                  <a:lnTo>
                    <a:pt x="1173367" y="3191170"/>
                  </a:lnTo>
                  <a:lnTo>
                    <a:pt x="1320038" y="3191170"/>
                  </a:lnTo>
                  <a:lnTo>
                    <a:pt x="1466709" y="3081129"/>
                  </a:lnTo>
                  <a:lnTo>
                    <a:pt x="1613379" y="3081129"/>
                  </a:lnTo>
                  <a:lnTo>
                    <a:pt x="1760050" y="2751008"/>
                  </a:lnTo>
                  <a:lnTo>
                    <a:pt x="1906721" y="2640968"/>
                  </a:lnTo>
                  <a:lnTo>
                    <a:pt x="2053392" y="1540564"/>
                  </a:lnTo>
                  <a:lnTo>
                    <a:pt x="2200063" y="2530928"/>
                  </a:lnTo>
                  <a:lnTo>
                    <a:pt x="2346734" y="2420887"/>
                  </a:lnTo>
                  <a:lnTo>
                    <a:pt x="2493405" y="2420887"/>
                  </a:lnTo>
                  <a:lnTo>
                    <a:pt x="2640076" y="2420887"/>
                  </a:lnTo>
                  <a:lnTo>
                    <a:pt x="2786747" y="2530928"/>
                  </a:lnTo>
                  <a:lnTo>
                    <a:pt x="2933418" y="2420887"/>
                  </a:lnTo>
                  <a:lnTo>
                    <a:pt x="3080089" y="1540564"/>
                  </a:lnTo>
                  <a:lnTo>
                    <a:pt x="3226759" y="1540564"/>
                  </a:lnTo>
                  <a:lnTo>
                    <a:pt x="3373430" y="2640968"/>
                  </a:lnTo>
                  <a:lnTo>
                    <a:pt x="3520101" y="2640968"/>
                  </a:lnTo>
                </a:path>
              </a:pathLst>
            </a:custGeom>
            <a:ln w="27101" cap="flat">
              <a:solidFill>
                <a:srgbClr val="0058AB">
                  <a:alpha val="80000"/>
                </a:srgbClr>
              </a:solidFill>
              <a:prstDash val="solid"/>
              <a:round/>
            </a:ln>
          </p:spPr>
          <p:txBody>
            <a:bodyPr/>
            <a:lstStyle/>
            <a:p/>
          </p:txBody>
        </p:sp>
        <p:sp>
          <p:nvSpPr>
            <p:cNvPr id="21" name="pl21"/>
            <p:cNvSpPr/>
            <p:nvPr/>
          </p:nvSpPr>
          <p:spPr>
            <a:xfrm>
              <a:off x="943464" y="3559519"/>
              <a:ext cx="3520101" cy="880322"/>
            </a:xfrm>
            <a:custGeom>
              <a:avLst/>
              <a:pathLst>
                <a:path w="3520101" h="880322">
                  <a:moveTo>
                    <a:pt x="0" y="0"/>
                  </a:moveTo>
                  <a:lnTo>
                    <a:pt x="146670" y="110040"/>
                  </a:lnTo>
                  <a:lnTo>
                    <a:pt x="293341" y="0"/>
                  </a:lnTo>
                  <a:lnTo>
                    <a:pt x="440012" y="220080"/>
                  </a:lnTo>
                  <a:lnTo>
                    <a:pt x="586683" y="330121"/>
                  </a:lnTo>
                  <a:lnTo>
                    <a:pt x="733354" y="220080"/>
                  </a:lnTo>
                  <a:lnTo>
                    <a:pt x="880025" y="330121"/>
                  </a:lnTo>
                  <a:lnTo>
                    <a:pt x="1026696" y="330121"/>
                  </a:lnTo>
                  <a:lnTo>
                    <a:pt x="1173367" y="550201"/>
                  </a:lnTo>
                  <a:lnTo>
                    <a:pt x="1320038" y="660242"/>
                  </a:lnTo>
                  <a:lnTo>
                    <a:pt x="1466709" y="770282"/>
                  </a:lnTo>
                  <a:lnTo>
                    <a:pt x="1613379" y="770282"/>
                  </a:lnTo>
                  <a:lnTo>
                    <a:pt x="1760050" y="770282"/>
                  </a:lnTo>
                  <a:lnTo>
                    <a:pt x="1906721" y="770282"/>
                  </a:lnTo>
                  <a:lnTo>
                    <a:pt x="2053392" y="880322"/>
                  </a:lnTo>
                  <a:lnTo>
                    <a:pt x="2200063" y="880322"/>
                  </a:lnTo>
                  <a:lnTo>
                    <a:pt x="2346734" y="880322"/>
                  </a:lnTo>
                  <a:lnTo>
                    <a:pt x="2493405" y="880322"/>
                  </a:lnTo>
                  <a:lnTo>
                    <a:pt x="2640076" y="880322"/>
                  </a:lnTo>
                  <a:lnTo>
                    <a:pt x="2786747" y="880322"/>
                  </a:lnTo>
                  <a:lnTo>
                    <a:pt x="2933418" y="880322"/>
                  </a:lnTo>
                  <a:lnTo>
                    <a:pt x="3080089" y="770282"/>
                  </a:lnTo>
                  <a:lnTo>
                    <a:pt x="3226759" y="880322"/>
                  </a:lnTo>
                  <a:lnTo>
                    <a:pt x="3373430" y="880322"/>
                  </a:lnTo>
                  <a:lnTo>
                    <a:pt x="3520101" y="880322"/>
                  </a:lnTo>
                </a:path>
              </a:pathLst>
            </a:custGeom>
            <a:ln w="27101" cap="flat">
              <a:solidFill>
                <a:srgbClr val="1CABE2">
                  <a:alpha val="80000"/>
                </a:srgbClr>
              </a:solidFill>
              <a:prstDash val="solid"/>
              <a:round/>
            </a:ln>
          </p:spPr>
          <p:txBody>
            <a:bodyPr/>
            <a:lstStyle/>
            <a:p/>
          </p:txBody>
        </p:sp>
        <p:sp>
          <p:nvSpPr>
            <p:cNvPr id="22" name="pl22"/>
            <p:cNvSpPr/>
            <p:nvPr/>
          </p:nvSpPr>
          <p:spPr>
            <a:xfrm>
              <a:off x="943464" y="4219762"/>
              <a:ext cx="3520101" cy="440161"/>
            </a:xfrm>
            <a:custGeom>
              <a:avLst/>
              <a:pathLst>
                <a:path w="3520101" h="440161">
                  <a:moveTo>
                    <a:pt x="0" y="110040"/>
                  </a:moveTo>
                  <a:lnTo>
                    <a:pt x="146670" y="110040"/>
                  </a:lnTo>
                  <a:lnTo>
                    <a:pt x="293341" y="0"/>
                  </a:lnTo>
                  <a:lnTo>
                    <a:pt x="440012" y="0"/>
                  </a:lnTo>
                  <a:lnTo>
                    <a:pt x="586683" y="110040"/>
                  </a:lnTo>
                  <a:lnTo>
                    <a:pt x="733354" y="110040"/>
                  </a:lnTo>
                  <a:lnTo>
                    <a:pt x="880025" y="110040"/>
                  </a:lnTo>
                  <a:lnTo>
                    <a:pt x="1026696" y="220080"/>
                  </a:lnTo>
                  <a:lnTo>
                    <a:pt x="1173367" y="220080"/>
                  </a:lnTo>
                  <a:lnTo>
                    <a:pt x="1320038" y="330121"/>
                  </a:lnTo>
                  <a:lnTo>
                    <a:pt x="1466709" y="330121"/>
                  </a:lnTo>
                  <a:lnTo>
                    <a:pt x="1613379" y="330121"/>
                  </a:lnTo>
                  <a:lnTo>
                    <a:pt x="1760050" y="110040"/>
                  </a:lnTo>
                  <a:lnTo>
                    <a:pt x="1906721" y="330121"/>
                  </a:lnTo>
                  <a:lnTo>
                    <a:pt x="2053392" y="330121"/>
                  </a:lnTo>
                  <a:lnTo>
                    <a:pt x="2200063" y="330121"/>
                  </a:lnTo>
                  <a:lnTo>
                    <a:pt x="2346734" y="440161"/>
                  </a:lnTo>
                  <a:lnTo>
                    <a:pt x="2493405" y="440161"/>
                  </a:lnTo>
                  <a:lnTo>
                    <a:pt x="2640076" y="330121"/>
                  </a:lnTo>
                  <a:lnTo>
                    <a:pt x="2786747" y="330121"/>
                  </a:lnTo>
                  <a:lnTo>
                    <a:pt x="2933418" y="110040"/>
                  </a:lnTo>
                  <a:lnTo>
                    <a:pt x="3080089" y="110040"/>
                  </a:lnTo>
                  <a:lnTo>
                    <a:pt x="3226759" y="110040"/>
                  </a:lnTo>
                  <a:lnTo>
                    <a:pt x="3373430" y="220080"/>
                  </a:lnTo>
                  <a:lnTo>
                    <a:pt x="3520101" y="110040"/>
                  </a:lnTo>
                </a:path>
              </a:pathLst>
            </a:custGeom>
            <a:ln w="27101" cap="flat">
              <a:solidFill>
                <a:srgbClr val="00833D">
                  <a:alpha val="80000"/>
                </a:srgbClr>
              </a:solidFill>
              <a:prstDash val="solid"/>
              <a:round/>
            </a:ln>
          </p:spPr>
          <p:txBody>
            <a:bodyPr/>
            <a:lstStyle/>
            <a:p/>
          </p:txBody>
        </p:sp>
        <p:sp>
          <p:nvSpPr>
            <p:cNvPr id="23" name="pl23"/>
            <p:cNvSpPr/>
            <p:nvPr/>
          </p:nvSpPr>
          <p:spPr>
            <a:xfrm>
              <a:off x="943464" y="1688833"/>
              <a:ext cx="3520101" cy="3191170"/>
            </a:xfrm>
            <a:custGeom>
              <a:avLst/>
              <a:pathLst>
                <a:path w="3520101" h="3191170">
                  <a:moveTo>
                    <a:pt x="0" y="0"/>
                  </a:moveTo>
                  <a:lnTo>
                    <a:pt x="146670" y="1320484"/>
                  </a:lnTo>
                  <a:lnTo>
                    <a:pt x="293341" y="1760645"/>
                  </a:lnTo>
                  <a:lnTo>
                    <a:pt x="440012" y="2090766"/>
                  </a:lnTo>
                  <a:lnTo>
                    <a:pt x="586683" y="990363"/>
                  </a:lnTo>
                  <a:lnTo>
                    <a:pt x="733354" y="2971089"/>
                  </a:lnTo>
                  <a:lnTo>
                    <a:pt x="880025" y="2751008"/>
                  </a:lnTo>
                  <a:lnTo>
                    <a:pt x="1026696" y="2861049"/>
                  </a:lnTo>
                  <a:lnTo>
                    <a:pt x="1173367" y="3191170"/>
                  </a:lnTo>
                  <a:lnTo>
                    <a:pt x="1320038" y="3191170"/>
                  </a:lnTo>
                  <a:lnTo>
                    <a:pt x="1466709" y="3081129"/>
                  </a:lnTo>
                  <a:lnTo>
                    <a:pt x="1613379" y="3081129"/>
                  </a:lnTo>
                  <a:lnTo>
                    <a:pt x="1760050" y="2751008"/>
                  </a:lnTo>
                  <a:lnTo>
                    <a:pt x="1906721" y="2640968"/>
                  </a:lnTo>
                  <a:lnTo>
                    <a:pt x="2053392" y="1540564"/>
                  </a:lnTo>
                  <a:lnTo>
                    <a:pt x="2200063" y="2530928"/>
                  </a:lnTo>
                  <a:lnTo>
                    <a:pt x="2346734" y="2420887"/>
                  </a:lnTo>
                  <a:lnTo>
                    <a:pt x="2493405" y="2420887"/>
                  </a:lnTo>
                  <a:lnTo>
                    <a:pt x="2640076" y="2420887"/>
                  </a:lnTo>
                  <a:lnTo>
                    <a:pt x="2786747" y="2530928"/>
                  </a:lnTo>
                  <a:lnTo>
                    <a:pt x="2933418" y="2420887"/>
                  </a:lnTo>
                  <a:lnTo>
                    <a:pt x="3080089" y="1540564"/>
                  </a:lnTo>
                  <a:lnTo>
                    <a:pt x="3226759" y="1540564"/>
                  </a:lnTo>
                  <a:lnTo>
                    <a:pt x="3373430" y="2640968"/>
                  </a:lnTo>
                  <a:lnTo>
                    <a:pt x="3520101" y="2640968"/>
                  </a:lnTo>
                </a:path>
              </a:pathLst>
            </a:custGeom>
            <a:ln w="43362" cap="flat">
              <a:solidFill>
                <a:srgbClr val="000000">
                  <a:alpha val="100000"/>
                </a:srgbClr>
              </a:solidFill>
              <a:prstDash val="solid"/>
              <a:round/>
            </a:ln>
          </p:spPr>
          <p:txBody>
            <a:bodyPr/>
            <a:lstStyle/>
            <a:p/>
          </p:txBody>
        </p:sp>
        <p:sp>
          <p:nvSpPr>
            <p:cNvPr id="24" name="pl24"/>
            <p:cNvSpPr/>
            <p:nvPr/>
          </p:nvSpPr>
          <p:spPr>
            <a:xfrm>
              <a:off x="943464" y="1688833"/>
              <a:ext cx="3520101" cy="3191170"/>
            </a:xfrm>
            <a:custGeom>
              <a:avLst/>
              <a:pathLst>
                <a:path w="3520101" h="3191170">
                  <a:moveTo>
                    <a:pt x="0" y="0"/>
                  </a:moveTo>
                  <a:lnTo>
                    <a:pt x="146670" y="1320484"/>
                  </a:lnTo>
                  <a:lnTo>
                    <a:pt x="293341" y="1760645"/>
                  </a:lnTo>
                  <a:lnTo>
                    <a:pt x="440012" y="2090766"/>
                  </a:lnTo>
                  <a:lnTo>
                    <a:pt x="586683" y="990363"/>
                  </a:lnTo>
                  <a:lnTo>
                    <a:pt x="733354" y="2971089"/>
                  </a:lnTo>
                  <a:lnTo>
                    <a:pt x="880025" y="2751008"/>
                  </a:lnTo>
                  <a:lnTo>
                    <a:pt x="1026696" y="2861049"/>
                  </a:lnTo>
                  <a:lnTo>
                    <a:pt x="1173367" y="3191170"/>
                  </a:lnTo>
                  <a:lnTo>
                    <a:pt x="1320038" y="3191170"/>
                  </a:lnTo>
                  <a:lnTo>
                    <a:pt x="1466709" y="3081129"/>
                  </a:lnTo>
                  <a:lnTo>
                    <a:pt x="1613379" y="3081129"/>
                  </a:lnTo>
                  <a:lnTo>
                    <a:pt x="1760050" y="2751008"/>
                  </a:lnTo>
                  <a:lnTo>
                    <a:pt x="1906721" y="2640968"/>
                  </a:lnTo>
                  <a:lnTo>
                    <a:pt x="2053392" y="1540564"/>
                  </a:lnTo>
                  <a:lnTo>
                    <a:pt x="2200063" y="2530928"/>
                  </a:lnTo>
                  <a:lnTo>
                    <a:pt x="2346734" y="2420887"/>
                  </a:lnTo>
                  <a:lnTo>
                    <a:pt x="2493405" y="2420887"/>
                  </a:lnTo>
                  <a:lnTo>
                    <a:pt x="2640076" y="2420887"/>
                  </a:lnTo>
                  <a:lnTo>
                    <a:pt x="2786747" y="2530928"/>
                  </a:lnTo>
                  <a:lnTo>
                    <a:pt x="2933418" y="2420887"/>
                  </a:lnTo>
                  <a:lnTo>
                    <a:pt x="3080089" y="1540564"/>
                  </a:lnTo>
                  <a:lnTo>
                    <a:pt x="3226759" y="1540564"/>
                  </a:lnTo>
                  <a:lnTo>
                    <a:pt x="3373430" y="2640968"/>
                  </a:lnTo>
                  <a:lnTo>
                    <a:pt x="3520101" y="2640968"/>
                  </a:lnTo>
                </a:path>
              </a:pathLst>
            </a:custGeom>
            <a:ln w="27101" cap="flat">
              <a:solidFill>
                <a:srgbClr val="0058AB">
                  <a:alpha val="100000"/>
                </a:srgbClr>
              </a:solidFill>
              <a:prstDash val="solid"/>
              <a:round/>
            </a:ln>
          </p:spPr>
          <p:txBody>
            <a:bodyPr/>
            <a:lstStyle/>
            <a:p/>
          </p:txBody>
        </p:sp>
        <p:sp>
          <p:nvSpPr>
            <p:cNvPr id="25" name="pl25"/>
            <p:cNvSpPr/>
            <p:nvPr/>
          </p:nvSpPr>
          <p:spPr>
            <a:xfrm>
              <a:off x="767459" y="499004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135871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32980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3984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88964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88964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1292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13209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618330" y="42632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29200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351684"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0333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85039" y="38230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385436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671722" y="38230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385436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258406"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39619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405077"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9619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tx47"/>
            <p:cNvSpPr/>
            <p:nvPr/>
          </p:nvSpPr>
          <p:spPr>
            <a:xfrm>
              <a:off x="4523855" y="44007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289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641260" y="494740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8470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7465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64613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8563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8563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1016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7262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52738" y="607485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6" name="tx66"/>
            <p:cNvSpPr/>
            <p:nvPr/>
          </p:nvSpPr>
          <p:spPr>
            <a:xfrm>
              <a:off x="267726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39720"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4398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3394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2390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1386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99004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8896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7892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6888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798874"/>
              <a:ext cx="3520101" cy="3301210"/>
            </a:xfrm>
            <a:custGeom>
              <a:avLst/>
              <a:pathLst>
                <a:path w="3520101" h="3301210">
                  <a:moveTo>
                    <a:pt x="0" y="550201"/>
                  </a:moveTo>
                  <a:lnTo>
                    <a:pt x="146670" y="440161"/>
                  </a:lnTo>
                  <a:lnTo>
                    <a:pt x="293341" y="1650605"/>
                  </a:lnTo>
                  <a:lnTo>
                    <a:pt x="440012" y="1760645"/>
                  </a:lnTo>
                  <a:lnTo>
                    <a:pt x="586683" y="330121"/>
                  </a:lnTo>
                  <a:lnTo>
                    <a:pt x="733354" y="1980726"/>
                  </a:lnTo>
                  <a:lnTo>
                    <a:pt x="880025" y="1870686"/>
                  </a:lnTo>
                  <a:lnTo>
                    <a:pt x="1026696" y="990363"/>
                  </a:lnTo>
                  <a:lnTo>
                    <a:pt x="1173367" y="1100403"/>
                  </a:lnTo>
                  <a:lnTo>
                    <a:pt x="1320038" y="2420887"/>
                  </a:lnTo>
                  <a:lnTo>
                    <a:pt x="1466709" y="2530928"/>
                  </a:lnTo>
                  <a:lnTo>
                    <a:pt x="1613379" y="2530928"/>
                  </a:lnTo>
                  <a:lnTo>
                    <a:pt x="1760050" y="2971089"/>
                  </a:lnTo>
                  <a:lnTo>
                    <a:pt x="1906721" y="2310847"/>
                  </a:lnTo>
                  <a:lnTo>
                    <a:pt x="2053392" y="550201"/>
                  </a:lnTo>
                  <a:lnTo>
                    <a:pt x="2200063" y="1210443"/>
                  </a:lnTo>
                  <a:lnTo>
                    <a:pt x="2346734" y="3301210"/>
                  </a:lnTo>
                  <a:lnTo>
                    <a:pt x="2493405" y="2971089"/>
                  </a:lnTo>
                  <a:lnTo>
                    <a:pt x="2640076" y="2640968"/>
                  </a:lnTo>
                  <a:lnTo>
                    <a:pt x="2786747" y="2200807"/>
                  </a:lnTo>
                  <a:lnTo>
                    <a:pt x="2933418" y="1210443"/>
                  </a:lnTo>
                  <a:lnTo>
                    <a:pt x="3080089" y="0"/>
                  </a:lnTo>
                  <a:lnTo>
                    <a:pt x="3226759" y="0"/>
                  </a:lnTo>
                  <a:lnTo>
                    <a:pt x="3373430" y="3081129"/>
                  </a:lnTo>
                  <a:lnTo>
                    <a:pt x="3520101" y="2200807"/>
                  </a:lnTo>
                </a:path>
              </a:pathLst>
            </a:custGeom>
            <a:ln w="27101" cap="flat">
              <a:solidFill>
                <a:srgbClr val="0058AB">
                  <a:alpha val="80000"/>
                </a:srgbClr>
              </a:solidFill>
              <a:prstDash val="solid"/>
              <a:round/>
            </a:ln>
          </p:spPr>
          <p:txBody>
            <a:bodyPr/>
            <a:lstStyle/>
            <a:p/>
          </p:txBody>
        </p:sp>
        <p:sp>
          <p:nvSpPr>
            <p:cNvPr id="85" name="pl85"/>
            <p:cNvSpPr/>
            <p:nvPr/>
          </p:nvSpPr>
          <p:spPr>
            <a:xfrm>
              <a:off x="5308715" y="3449479"/>
              <a:ext cx="3520101" cy="990363"/>
            </a:xfrm>
            <a:custGeom>
              <a:avLst/>
              <a:pathLst>
                <a:path w="3520101" h="990363">
                  <a:moveTo>
                    <a:pt x="0" y="0"/>
                  </a:moveTo>
                  <a:lnTo>
                    <a:pt x="146670" y="110040"/>
                  </a:lnTo>
                  <a:lnTo>
                    <a:pt x="293341" y="110040"/>
                  </a:lnTo>
                  <a:lnTo>
                    <a:pt x="440012" y="220080"/>
                  </a:lnTo>
                  <a:lnTo>
                    <a:pt x="586683" y="330121"/>
                  </a:lnTo>
                  <a:lnTo>
                    <a:pt x="733354" y="330121"/>
                  </a:lnTo>
                  <a:lnTo>
                    <a:pt x="880025" y="440161"/>
                  </a:lnTo>
                  <a:lnTo>
                    <a:pt x="1026696" y="550201"/>
                  </a:lnTo>
                  <a:lnTo>
                    <a:pt x="1173367" y="660242"/>
                  </a:lnTo>
                  <a:lnTo>
                    <a:pt x="1320038" y="770282"/>
                  </a:lnTo>
                  <a:lnTo>
                    <a:pt x="1466709" y="880322"/>
                  </a:lnTo>
                  <a:lnTo>
                    <a:pt x="1613379" y="880322"/>
                  </a:lnTo>
                  <a:lnTo>
                    <a:pt x="1760050" y="880322"/>
                  </a:lnTo>
                  <a:lnTo>
                    <a:pt x="1906721" y="990363"/>
                  </a:lnTo>
                  <a:lnTo>
                    <a:pt x="2053392" y="880322"/>
                  </a:lnTo>
                  <a:lnTo>
                    <a:pt x="2200063" y="990363"/>
                  </a:lnTo>
                  <a:lnTo>
                    <a:pt x="2346734" y="880322"/>
                  </a:lnTo>
                  <a:lnTo>
                    <a:pt x="2493405" y="880322"/>
                  </a:lnTo>
                  <a:lnTo>
                    <a:pt x="2640076" y="990363"/>
                  </a:lnTo>
                  <a:lnTo>
                    <a:pt x="2786747" y="990363"/>
                  </a:lnTo>
                  <a:lnTo>
                    <a:pt x="2933418" y="990363"/>
                  </a:lnTo>
                  <a:lnTo>
                    <a:pt x="3080089" y="880322"/>
                  </a:lnTo>
                  <a:lnTo>
                    <a:pt x="3226759" y="770282"/>
                  </a:lnTo>
                  <a:lnTo>
                    <a:pt x="3373430" y="770282"/>
                  </a:lnTo>
                  <a:lnTo>
                    <a:pt x="3520101" y="880322"/>
                  </a:lnTo>
                </a:path>
              </a:pathLst>
            </a:custGeom>
            <a:ln w="27101" cap="flat">
              <a:solidFill>
                <a:srgbClr val="1CABE2">
                  <a:alpha val="80000"/>
                </a:srgbClr>
              </a:solidFill>
              <a:prstDash val="solid"/>
              <a:round/>
            </a:ln>
          </p:spPr>
          <p:txBody>
            <a:bodyPr/>
            <a:lstStyle/>
            <a:p/>
          </p:txBody>
        </p:sp>
        <p:sp>
          <p:nvSpPr>
            <p:cNvPr id="86" name="pl86"/>
            <p:cNvSpPr/>
            <p:nvPr/>
          </p:nvSpPr>
          <p:spPr>
            <a:xfrm>
              <a:off x="5308715" y="3999681"/>
              <a:ext cx="3520101" cy="770282"/>
            </a:xfrm>
            <a:custGeom>
              <a:avLst/>
              <a:pathLst>
                <a:path w="3520101" h="770282">
                  <a:moveTo>
                    <a:pt x="0" y="110040"/>
                  </a:moveTo>
                  <a:lnTo>
                    <a:pt x="146670" y="0"/>
                  </a:lnTo>
                  <a:lnTo>
                    <a:pt x="293341" y="110040"/>
                  </a:lnTo>
                  <a:lnTo>
                    <a:pt x="440012" y="110040"/>
                  </a:lnTo>
                  <a:lnTo>
                    <a:pt x="586683" y="0"/>
                  </a:lnTo>
                  <a:lnTo>
                    <a:pt x="733354" y="0"/>
                  </a:lnTo>
                  <a:lnTo>
                    <a:pt x="880025" y="110040"/>
                  </a:lnTo>
                  <a:lnTo>
                    <a:pt x="1026696" y="220080"/>
                  </a:lnTo>
                  <a:lnTo>
                    <a:pt x="1173367" y="110040"/>
                  </a:lnTo>
                  <a:lnTo>
                    <a:pt x="1320038" y="330121"/>
                  </a:lnTo>
                  <a:lnTo>
                    <a:pt x="1466709" y="440161"/>
                  </a:lnTo>
                  <a:lnTo>
                    <a:pt x="1613379" y="440161"/>
                  </a:lnTo>
                  <a:lnTo>
                    <a:pt x="1760050" y="330121"/>
                  </a:lnTo>
                  <a:lnTo>
                    <a:pt x="1906721" y="440161"/>
                  </a:lnTo>
                  <a:lnTo>
                    <a:pt x="2053392" y="330121"/>
                  </a:lnTo>
                  <a:lnTo>
                    <a:pt x="2200063" y="440161"/>
                  </a:lnTo>
                  <a:lnTo>
                    <a:pt x="2346734" y="770282"/>
                  </a:lnTo>
                  <a:lnTo>
                    <a:pt x="2493405" y="550201"/>
                  </a:lnTo>
                  <a:lnTo>
                    <a:pt x="2640076" y="330121"/>
                  </a:lnTo>
                  <a:lnTo>
                    <a:pt x="2786747" y="440161"/>
                  </a:lnTo>
                  <a:lnTo>
                    <a:pt x="2933418" y="440161"/>
                  </a:lnTo>
                  <a:lnTo>
                    <a:pt x="3080089" y="330121"/>
                  </a:lnTo>
                  <a:lnTo>
                    <a:pt x="3226759" y="220080"/>
                  </a:lnTo>
                  <a:lnTo>
                    <a:pt x="3373430" y="660242"/>
                  </a:lnTo>
                  <a:lnTo>
                    <a:pt x="3520101" y="550201"/>
                  </a:lnTo>
                </a:path>
              </a:pathLst>
            </a:custGeom>
            <a:ln w="27101" cap="flat">
              <a:solidFill>
                <a:srgbClr val="00833D">
                  <a:alpha val="80000"/>
                </a:srgbClr>
              </a:solidFill>
              <a:prstDash val="solid"/>
              <a:round/>
            </a:ln>
          </p:spPr>
          <p:txBody>
            <a:bodyPr/>
            <a:lstStyle/>
            <a:p/>
          </p:txBody>
        </p:sp>
        <p:sp>
          <p:nvSpPr>
            <p:cNvPr id="87" name="pl87"/>
            <p:cNvSpPr/>
            <p:nvPr/>
          </p:nvSpPr>
          <p:spPr>
            <a:xfrm>
              <a:off x="5308715" y="1798874"/>
              <a:ext cx="3520101" cy="3301210"/>
            </a:xfrm>
            <a:custGeom>
              <a:avLst/>
              <a:pathLst>
                <a:path w="3520101" h="3301210">
                  <a:moveTo>
                    <a:pt x="0" y="550201"/>
                  </a:moveTo>
                  <a:lnTo>
                    <a:pt x="146670" y="440161"/>
                  </a:lnTo>
                  <a:lnTo>
                    <a:pt x="293341" y="1650605"/>
                  </a:lnTo>
                  <a:lnTo>
                    <a:pt x="440012" y="1760645"/>
                  </a:lnTo>
                  <a:lnTo>
                    <a:pt x="586683" y="330121"/>
                  </a:lnTo>
                  <a:lnTo>
                    <a:pt x="733354" y="1980726"/>
                  </a:lnTo>
                  <a:lnTo>
                    <a:pt x="880025" y="1870686"/>
                  </a:lnTo>
                  <a:lnTo>
                    <a:pt x="1026696" y="990363"/>
                  </a:lnTo>
                  <a:lnTo>
                    <a:pt x="1173367" y="1100403"/>
                  </a:lnTo>
                  <a:lnTo>
                    <a:pt x="1320038" y="2420887"/>
                  </a:lnTo>
                  <a:lnTo>
                    <a:pt x="1466709" y="2530928"/>
                  </a:lnTo>
                  <a:lnTo>
                    <a:pt x="1613379" y="2530928"/>
                  </a:lnTo>
                  <a:lnTo>
                    <a:pt x="1760050" y="2971089"/>
                  </a:lnTo>
                  <a:lnTo>
                    <a:pt x="1906721" y="2310847"/>
                  </a:lnTo>
                  <a:lnTo>
                    <a:pt x="2053392" y="550201"/>
                  </a:lnTo>
                  <a:lnTo>
                    <a:pt x="2200063" y="1210443"/>
                  </a:lnTo>
                  <a:lnTo>
                    <a:pt x="2346734" y="3301210"/>
                  </a:lnTo>
                  <a:lnTo>
                    <a:pt x="2493405" y="2971089"/>
                  </a:lnTo>
                  <a:lnTo>
                    <a:pt x="2640076" y="2640968"/>
                  </a:lnTo>
                  <a:lnTo>
                    <a:pt x="2786747" y="2200807"/>
                  </a:lnTo>
                  <a:lnTo>
                    <a:pt x="2933418" y="1210443"/>
                  </a:lnTo>
                  <a:lnTo>
                    <a:pt x="3080089" y="0"/>
                  </a:lnTo>
                  <a:lnTo>
                    <a:pt x="3226759" y="0"/>
                  </a:lnTo>
                  <a:lnTo>
                    <a:pt x="3373430" y="3081129"/>
                  </a:lnTo>
                  <a:lnTo>
                    <a:pt x="3520101" y="2200807"/>
                  </a:lnTo>
                </a:path>
              </a:pathLst>
            </a:custGeom>
            <a:ln w="43362" cap="flat">
              <a:solidFill>
                <a:srgbClr val="000000">
                  <a:alpha val="100000"/>
                </a:srgbClr>
              </a:solidFill>
              <a:prstDash val="solid"/>
              <a:round/>
            </a:ln>
          </p:spPr>
          <p:txBody>
            <a:bodyPr/>
            <a:lstStyle/>
            <a:p/>
          </p:txBody>
        </p:sp>
        <p:sp>
          <p:nvSpPr>
            <p:cNvPr id="88" name="pl88"/>
            <p:cNvSpPr/>
            <p:nvPr/>
          </p:nvSpPr>
          <p:spPr>
            <a:xfrm>
              <a:off x="5308715" y="1798874"/>
              <a:ext cx="3520101" cy="3301210"/>
            </a:xfrm>
            <a:custGeom>
              <a:avLst/>
              <a:pathLst>
                <a:path w="3520101" h="3301210">
                  <a:moveTo>
                    <a:pt x="0" y="550201"/>
                  </a:moveTo>
                  <a:lnTo>
                    <a:pt x="146670" y="440161"/>
                  </a:lnTo>
                  <a:lnTo>
                    <a:pt x="293341" y="1650605"/>
                  </a:lnTo>
                  <a:lnTo>
                    <a:pt x="440012" y="1760645"/>
                  </a:lnTo>
                  <a:lnTo>
                    <a:pt x="586683" y="330121"/>
                  </a:lnTo>
                  <a:lnTo>
                    <a:pt x="733354" y="1980726"/>
                  </a:lnTo>
                  <a:lnTo>
                    <a:pt x="880025" y="1870686"/>
                  </a:lnTo>
                  <a:lnTo>
                    <a:pt x="1026696" y="990363"/>
                  </a:lnTo>
                  <a:lnTo>
                    <a:pt x="1173367" y="1100403"/>
                  </a:lnTo>
                  <a:lnTo>
                    <a:pt x="1320038" y="2420887"/>
                  </a:lnTo>
                  <a:lnTo>
                    <a:pt x="1466709" y="2530928"/>
                  </a:lnTo>
                  <a:lnTo>
                    <a:pt x="1613379" y="2530928"/>
                  </a:lnTo>
                  <a:lnTo>
                    <a:pt x="1760050" y="2971089"/>
                  </a:lnTo>
                  <a:lnTo>
                    <a:pt x="1906721" y="2310847"/>
                  </a:lnTo>
                  <a:lnTo>
                    <a:pt x="2053392" y="550201"/>
                  </a:lnTo>
                  <a:lnTo>
                    <a:pt x="2200063" y="1210443"/>
                  </a:lnTo>
                  <a:lnTo>
                    <a:pt x="2346734" y="3301210"/>
                  </a:lnTo>
                  <a:lnTo>
                    <a:pt x="2493405" y="2971089"/>
                  </a:lnTo>
                  <a:lnTo>
                    <a:pt x="2640076" y="2640968"/>
                  </a:lnTo>
                  <a:lnTo>
                    <a:pt x="2786747" y="2200807"/>
                  </a:lnTo>
                  <a:lnTo>
                    <a:pt x="2933418" y="1210443"/>
                  </a:lnTo>
                  <a:lnTo>
                    <a:pt x="3080089" y="0"/>
                  </a:lnTo>
                  <a:lnTo>
                    <a:pt x="3226759" y="0"/>
                  </a:lnTo>
                  <a:lnTo>
                    <a:pt x="3373430" y="3081129"/>
                  </a:lnTo>
                  <a:lnTo>
                    <a:pt x="3520101" y="2200807"/>
                  </a:lnTo>
                </a:path>
              </a:pathLst>
            </a:custGeom>
            <a:ln w="27101" cap="flat">
              <a:solidFill>
                <a:srgbClr val="0058AB">
                  <a:alpha val="100000"/>
                </a:srgbClr>
              </a:solidFill>
              <a:prstDash val="solid"/>
              <a:round/>
            </a:ln>
          </p:spPr>
          <p:txBody>
            <a:bodyPr/>
            <a:lstStyle/>
            <a:p/>
          </p:txBody>
        </p:sp>
        <p:sp>
          <p:nvSpPr>
            <p:cNvPr id="89" name="pl89"/>
            <p:cNvSpPr/>
            <p:nvPr/>
          </p:nvSpPr>
          <p:spPr>
            <a:xfrm>
              <a:off x="5132709" y="499004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018954"/>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44947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2679197"/>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669560"/>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669560"/>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19523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198244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5955445" y="33829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341297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6716935"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9619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422154" y="26126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52508" y="26414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5" name="pg105"/>
            <p:cNvSpPr/>
            <p:nvPr/>
          </p:nvSpPr>
          <p:spPr>
            <a:xfrm>
              <a:off x="8036973" y="36029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6318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8623657"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5133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36029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6318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1" name="tx111"/>
            <p:cNvSpPr/>
            <p:nvPr/>
          </p:nvSpPr>
          <p:spPr>
            <a:xfrm>
              <a:off x="8889106" y="4289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5110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5006511" y="494740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8470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7465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64613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5088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5088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7541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3787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17989" y="607485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30" name="tx130"/>
            <p:cNvSpPr/>
            <p:nvPr/>
          </p:nvSpPr>
          <p:spPr>
            <a:xfrm>
              <a:off x="704251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04971"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9%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Djibouti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804389"/>
            </a:xfrm>
            <a:custGeom>
              <a:avLst/>
              <a:pathLst>
                <a:path w="2123063" h="804389">
                  <a:moveTo>
                    <a:pt x="0" y="804389"/>
                  </a:moveTo>
                  <a:lnTo>
                    <a:pt x="88460" y="754888"/>
                  </a:lnTo>
                  <a:lnTo>
                    <a:pt x="176921" y="581635"/>
                  </a:lnTo>
                  <a:lnTo>
                    <a:pt x="265382" y="445508"/>
                  </a:lnTo>
                  <a:lnTo>
                    <a:pt x="353843" y="346506"/>
                  </a:lnTo>
                  <a:lnTo>
                    <a:pt x="442304" y="235129"/>
                  </a:lnTo>
                  <a:lnTo>
                    <a:pt x="530765" y="136127"/>
                  </a:lnTo>
                  <a:lnTo>
                    <a:pt x="619226" y="111377"/>
                  </a:lnTo>
                  <a:lnTo>
                    <a:pt x="707687" y="111377"/>
                  </a:lnTo>
                  <a:lnTo>
                    <a:pt x="796148" y="111377"/>
                  </a:lnTo>
                  <a:lnTo>
                    <a:pt x="884609" y="111377"/>
                  </a:lnTo>
                  <a:lnTo>
                    <a:pt x="973070" y="123752"/>
                  </a:lnTo>
                  <a:lnTo>
                    <a:pt x="1061531" y="148502"/>
                  </a:lnTo>
                  <a:lnTo>
                    <a:pt x="1149992" y="160877"/>
                  </a:lnTo>
                  <a:lnTo>
                    <a:pt x="1238453" y="0"/>
                  </a:lnTo>
                  <a:lnTo>
                    <a:pt x="1326914" y="86626"/>
                  </a:lnTo>
                  <a:lnTo>
                    <a:pt x="1415375" y="111377"/>
                  </a:lnTo>
                  <a:lnTo>
                    <a:pt x="1503836" y="86626"/>
                  </a:lnTo>
                  <a:lnTo>
                    <a:pt x="1592297" y="74251"/>
                  </a:lnTo>
                  <a:lnTo>
                    <a:pt x="1680758" y="49500"/>
                  </a:lnTo>
                  <a:lnTo>
                    <a:pt x="1769219" y="272254"/>
                  </a:lnTo>
                  <a:lnTo>
                    <a:pt x="1857680" y="470258"/>
                  </a:lnTo>
                  <a:lnTo>
                    <a:pt x="1946141" y="470258"/>
                  </a:lnTo>
                  <a:lnTo>
                    <a:pt x="2034602" y="334131"/>
                  </a:lnTo>
                  <a:lnTo>
                    <a:pt x="2123063" y="272254"/>
                  </a:lnTo>
                </a:path>
              </a:pathLst>
            </a:custGeom>
            <a:ln w="27101" cap="flat">
              <a:solidFill>
                <a:srgbClr val="1CABE2">
                  <a:alpha val="100000"/>
                </a:srgbClr>
              </a:solidFill>
              <a:prstDash val="solid"/>
              <a:round/>
            </a:ln>
          </p:spPr>
          <p:txBody>
            <a:bodyPr/>
            <a:lstStyle/>
            <a:p/>
          </p:txBody>
        </p:sp>
        <p:sp>
          <p:nvSpPr>
            <p:cNvPr id="24" name="tx24"/>
            <p:cNvSpPr/>
            <p:nvPr/>
          </p:nvSpPr>
          <p:spPr>
            <a:xfrm>
              <a:off x="910275" y="179134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25" name="tx25"/>
            <p:cNvSpPr/>
            <p:nvPr/>
          </p:nvSpPr>
          <p:spPr>
            <a:xfrm>
              <a:off x="3217825"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034378"/>
              <a:ext cx="707687" cy="507384"/>
            </a:xfrm>
            <a:custGeom>
              <a:avLst/>
              <a:pathLst>
                <a:path w="707687" h="507384">
                  <a:moveTo>
                    <a:pt x="0" y="482633"/>
                  </a:moveTo>
                  <a:lnTo>
                    <a:pt x="88460" y="482633"/>
                  </a:lnTo>
                  <a:lnTo>
                    <a:pt x="176921" y="507384"/>
                  </a:lnTo>
                  <a:lnTo>
                    <a:pt x="265382" y="0"/>
                  </a:lnTo>
                  <a:lnTo>
                    <a:pt x="353843" y="185628"/>
                  </a:lnTo>
                  <a:lnTo>
                    <a:pt x="442304" y="321755"/>
                  </a:lnTo>
                  <a:lnTo>
                    <a:pt x="530765" y="321755"/>
                  </a:lnTo>
                  <a:lnTo>
                    <a:pt x="619226" y="160877"/>
                  </a:lnTo>
                  <a:lnTo>
                    <a:pt x="707687" y="37125"/>
                  </a:lnTo>
                </a:path>
              </a:pathLst>
            </a:custGeom>
            <a:ln w="27101" cap="flat">
              <a:solidFill>
                <a:srgbClr val="1CABE2">
                  <a:alpha val="100000"/>
                </a:srgbClr>
              </a:solidFill>
              <a:prstDash val="solid"/>
              <a:round/>
            </a:ln>
          </p:spPr>
          <p:txBody>
            <a:bodyPr/>
            <a:lstStyle/>
            <a:p/>
          </p:txBody>
        </p:sp>
        <p:sp>
          <p:nvSpPr>
            <p:cNvPr id="48" name="tx48"/>
            <p:cNvSpPr/>
            <p:nvPr/>
          </p:nvSpPr>
          <p:spPr>
            <a:xfrm>
              <a:off x="2325651"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49" name="tx49"/>
            <p:cNvSpPr/>
            <p:nvPr/>
          </p:nvSpPr>
          <p:spPr>
            <a:xfrm>
              <a:off x="3217825"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0" name="tx50"/>
            <p:cNvSpPr/>
            <p:nvPr/>
          </p:nvSpPr>
          <p:spPr>
            <a:xfrm>
              <a:off x="2688703"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3042547"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816232"/>
              <a:ext cx="973070" cy="321755"/>
            </a:xfrm>
            <a:custGeom>
              <a:avLst/>
              <a:pathLst>
                <a:path w="973070" h="321755">
                  <a:moveTo>
                    <a:pt x="0" y="37125"/>
                  </a:moveTo>
                  <a:lnTo>
                    <a:pt x="88460" y="86626"/>
                  </a:lnTo>
                  <a:lnTo>
                    <a:pt x="176921" y="37125"/>
                  </a:lnTo>
                  <a:lnTo>
                    <a:pt x="265382" y="210378"/>
                  </a:lnTo>
                  <a:lnTo>
                    <a:pt x="353843" y="111377"/>
                  </a:lnTo>
                  <a:lnTo>
                    <a:pt x="442304" y="12375"/>
                  </a:lnTo>
                  <a:lnTo>
                    <a:pt x="530765" y="0"/>
                  </a:lnTo>
                  <a:lnTo>
                    <a:pt x="619226" y="185628"/>
                  </a:lnTo>
                  <a:lnTo>
                    <a:pt x="707687" y="321755"/>
                  </a:lnTo>
                  <a:lnTo>
                    <a:pt x="796148" y="321755"/>
                  </a:lnTo>
                  <a:lnTo>
                    <a:pt x="884609" y="160877"/>
                  </a:lnTo>
                  <a:lnTo>
                    <a:pt x="973070" y="111377"/>
                  </a:lnTo>
                </a:path>
              </a:pathLst>
            </a:custGeom>
            <a:ln w="27101" cap="flat">
              <a:solidFill>
                <a:srgbClr val="1CABE2">
                  <a:alpha val="100000"/>
                </a:srgbClr>
              </a:solidFill>
              <a:prstDash val="solid"/>
              <a:round/>
            </a:ln>
          </p:spPr>
          <p:txBody>
            <a:bodyPr/>
            <a:lstStyle/>
            <a:p/>
          </p:txBody>
        </p:sp>
        <p:sp>
          <p:nvSpPr>
            <p:cNvPr id="72" name="tx72"/>
            <p:cNvSpPr/>
            <p:nvPr/>
          </p:nvSpPr>
          <p:spPr>
            <a:xfrm>
              <a:off x="2060268"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3" name="tx73"/>
            <p:cNvSpPr/>
            <p:nvPr/>
          </p:nvSpPr>
          <p:spPr>
            <a:xfrm>
              <a:off x="3217825"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4" name="tx74"/>
            <p:cNvSpPr/>
            <p:nvPr/>
          </p:nvSpPr>
          <p:spPr>
            <a:xfrm>
              <a:off x="2688703"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5" name="tx75"/>
            <p:cNvSpPr/>
            <p:nvPr/>
          </p:nvSpPr>
          <p:spPr>
            <a:xfrm>
              <a:off x="3042547" y="483714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53522"/>
              <a:ext cx="2123063" cy="346506"/>
            </a:xfrm>
            <a:custGeom>
              <a:avLst/>
              <a:pathLst>
                <a:path w="2123063" h="346506">
                  <a:moveTo>
                    <a:pt x="0" y="334131"/>
                  </a:moveTo>
                  <a:lnTo>
                    <a:pt x="88460" y="346506"/>
                  </a:lnTo>
                  <a:lnTo>
                    <a:pt x="176921" y="259879"/>
                  </a:lnTo>
                  <a:lnTo>
                    <a:pt x="265382" y="210378"/>
                  </a:lnTo>
                  <a:lnTo>
                    <a:pt x="353843" y="148502"/>
                  </a:lnTo>
                  <a:lnTo>
                    <a:pt x="442304" y="247504"/>
                  </a:lnTo>
                  <a:lnTo>
                    <a:pt x="530765" y="210378"/>
                  </a:lnTo>
                  <a:lnTo>
                    <a:pt x="619226" y="12375"/>
                  </a:lnTo>
                  <a:lnTo>
                    <a:pt x="707687" y="37125"/>
                  </a:lnTo>
                  <a:lnTo>
                    <a:pt x="796148" y="37125"/>
                  </a:lnTo>
                  <a:lnTo>
                    <a:pt x="884609" y="37125"/>
                  </a:lnTo>
                  <a:lnTo>
                    <a:pt x="973070" y="49500"/>
                  </a:lnTo>
                  <a:lnTo>
                    <a:pt x="1061531" y="99001"/>
                  </a:lnTo>
                  <a:lnTo>
                    <a:pt x="1149992" y="74251"/>
                  </a:lnTo>
                  <a:lnTo>
                    <a:pt x="1238453" y="0"/>
                  </a:lnTo>
                  <a:lnTo>
                    <a:pt x="1326914" y="37125"/>
                  </a:lnTo>
                  <a:lnTo>
                    <a:pt x="1415375" y="235129"/>
                  </a:lnTo>
                  <a:lnTo>
                    <a:pt x="1503836" y="123752"/>
                  </a:lnTo>
                  <a:lnTo>
                    <a:pt x="1592297" y="24750"/>
                  </a:lnTo>
                  <a:lnTo>
                    <a:pt x="1680758" y="24750"/>
                  </a:lnTo>
                  <a:lnTo>
                    <a:pt x="1769219" y="210378"/>
                  </a:lnTo>
                  <a:lnTo>
                    <a:pt x="1857680" y="284630"/>
                  </a:lnTo>
                  <a:lnTo>
                    <a:pt x="1946141" y="284630"/>
                  </a:lnTo>
                  <a:lnTo>
                    <a:pt x="2034602" y="198003"/>
                  </a:lnTo>
                  <a:lnTo>
                    <a:pt x="2123063" y="13612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3953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97" name="tx97"/>
            <p:cNvSpPr/>
            <p:nvPr/>
          </p:nvSpPr>
          <p:spPr>
            <a:xfrm>
              <a:off x="6012012"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548289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9" name="tx99"/>
            <p:cNvSpPr/>
            <p:nvPr/>
          </p:nvSpPr>
          <p:spPr>
            <a:xfrm>
              <a:off x="5836734"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22003"/>
              <a:ext cx="2123063" cy="457883"/>
            </a:xfrm>
            <a:custGeom>
              <a:avLst/>
              <a:pathLst>
                <a:path w="2123063" h="457883">
                  <a:moveTo>
                    <a:pt x="0" y="445508"/>
                  </a:moveTo>
                  <a:lnTo>
                    <a:pt x="88460" y="457883"/>
                  </a:lnTo>
                  <a:lnTo>
                    <a:pt x="176921" y="297005"/>
                  </a:lnTo>
                  <a:lnTo>
                    <a:pt x="265382" y="247504"/>
                  </a:lnTo>
                  <a:lnTo>
                    <a:pt x="353843" y="321755"/>
                  </a:lnTo>
                  <a:lnTo>
                    <a:pt x="442304" y="259879"/>
                  </a:lnTo>
                  <a:lnTo>
                    <a:pt x="530765" y="235129"/>
                  </a:lnTo>
                  <a:lnTo>
                    <a:pt x="619226" y="148502"/>
                  </a:lnTo>
                  <a:lnTo>
                    <a:pt x="707687" y="160877"/>
                  </a:lnTo>
                  <a:lnTo>
                    <a:pt x="796148" y="24750"/>
                  </a:lnTo>
                  <a:lnTo>
                    <a:pt x="884609" y="12375"/>
                  </a:lnTo>
                  <a:lnTo>
                    <a:pt x="973070" y="24750"/>
                  </a:lnTo>
                  <a:lnTo>
                    <a:pt x="1061531" y="37125"/>
                  </a:lnTo>
                  <a:lnTo>
                    <a:pt x="1149992" y="74251"/>
                  </a:lnTo>
                  <a:lnTo>
                    <a:pt x="1238453" y="185628"/>
                  </a:lnTo>
                  <a:lnTo>
                    <a:pt x="1326914" y="148502"/>
                  </a:lnTo>
                  <a:lnTo>
                    <a:pt x="1415375" y="136127"/>
                  </a:lnTo>
                  <a:lnTo>
                    <a:pt x="1503836" y="61876"/>
                  </a:lnTo>
                  <a:lnTo>
                    <a:pt x="1592297" y="0"/>
                  </a:lnTo>
                  <a:lnTo>
                    <a:pt x="1680758" y="37125"/>
                  </a:lnTo>
                  <a:lnTo>
                    <a:pt x="1769219" y="297005"/>
                  </a:lnTo>
                  <a:lnTo>
                    <a:pt x="1857680" y="445508"/>
                  </a:lnTo>
                  <a:lnTo>
                    <a:pt x="1946141" y="445508"/>
                  </a:lnTo>
                  <a:lnTo>
                    <a:pt x="2034602" y="123752"/>
                  </a:lnTo>
                  <a:lnTo>
                    <a:pt x="2123063" y="13612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375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1" name="tx121"/>
            <p:cNvSpPr/>
            <p:nvPr/>
          </p:nvSpPr>
          <p:spPr>
            <a:xfrm>
              <a:off x="6012012"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2" name="tx122"/>
            <p:cNvSpPr/>
            <p:nvPr/>
          </p:nvSpPr>
          <p:spPr>
            <a:xfrm>
              <a:off x="5482890"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3" name="tx123"/>
            <p:cNvSpPr/>
            <p:nvPr/>
          </p:nvSpPr>
          <p:spPr>
            <a:xfrm>
              <a:off x="5836734"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66731"/>
              <a:ext cx="2123063" cy="532134"/>
            </a:xfrm>
            <a:custGeom>
              <a:avLst/>
              <a:pathLst>
                <a:path w="2123063" h="532134">
                  <a:moveTo>
                    <a:pt x="0" y="532134"/>
                  </a:moveTo>
                  <a:lnTo>
                    <a:pt x="88460" y="495009"/>
                  </a:lnTo>
                  <a:lnTo>
                    <a:pt x="176921" y="334131"/>
                  </a:lnTo>
                  <a:lnTo>
                    <a:pt x="265382" y="259879"/>
                  </a:lnTo>
                  <a:lnTo>
                    <a:pt x="353843" y="309380"/>
                  </a:lnTo>
                  <a:lnTo>
                    <a:pt x="442304" y="222754"/>
                  </a:lnTo>
                  <a:lnTo>
                    <a:pt x="530765" y="210378"/>
                  </a:lnTo>
                  <a:lnTo>
                    <a:pt x="619226" y="12375"/>
                  </a:lnTo>
                  <a:lnTo>
                    <a:pt x="707687" y="0"/>
                  </a:lnTo>
                  <a:lnTo>
                    <a:pt x="796148" y="0"/>
                  </a:lnTo>
                  <a:lnTo>
                    <a:pt x="884609" y="12375"/>
                  </a:lnTo>
                  <a:lnTo>
                    <a:pt x="973070" y="24750"/>
                  </a:lnTo>
                  <a:lnTo>
                    <a:pt x="1061531" y="99001"/>
                  </a:lnTo>
                  <a:lnTo>
                    <a:pt x="1149992" y="86626"/>
                  </a:lnTo>
                  <a:lnTo>
                    <a:pt x="1238453" y="136127"/>
                  </a:lnTo>
                  <a:lnTo>
                    <a:pt x="1326914" y="61876"/>
                  </a:lnTo>
                  <a:lnTo>
                    <a:pt x="1415375" y="259879"/>
                  </a:lnTo>
                  <a:lnTo>
                    <a:pt x="1503836" y="160877"/>
                  </a:lnTo>
                  <a:lnTo>
                    <a:pt x="1592297" y="61876"/>
                  </a:lnTo>
                  <a:lnTo>
                    <a:pt x="1680758" y="49500"/>
                  </a:lnTo>
                  <a:lnTo>
                    <a:pt x="1769219" y="235129"/>
                  </a:lnTo>
                  <a:lnTo>
                    <a:pt x="1857680" y="371256"/>
                  </a:lnTo>
                  <a:lnTo>
                    <a:pt x="1946141" y="371256"/>
                  </a:lnTo>
                  <a:lnTo>
                    <a:pt x="2034602" y="210378"/>
                  </a:lnTo>
                  <a:lnTo>
                    <a:pt x="2123063" y="148502"/>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2065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45" name="tx145"/>
            <p:cNvSpPr/>
            <p:nvPr/>
          </p:nvSpPr>
          <p:spPr>
            <a:xfrm>
              <a:off x="6012012" y="48253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6" name="tx146"/>
            <p:cNvSpPr/>
            <p:nvPr/>
          </p:nvSpPr>
          <p:spPr>
            <a:xfrm>
              <a:off x="5482890"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7" name="tx147"/>
            <p:cNvSpPr/>
            <p:nvPr/>
          </p:nvSpPr>
          <p:spPr>
            <a:xfrm>
              <a:off x="5836734" y="483714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203023"/>
              <a:ext cx="2123063" cy="532134"/>
            </a:xfrm>
            <a:custGeom>
              <a:avLst/>
              <a:pathLst>
                <a:path w="2123063" h="532134">
                  <a:moveTo>
                    <a:pt x="0" y="532134"/>
                  </a:moveTo>
                  <a:lnTo>
                    <a:pt x="88460" y="445508"/>
                  </a:lnTo>
                  <a:lnTo>
                    <a:pt x="176921" y="334131"/>
                  </a:lnTo>
                  <a:lnTo>
                    <a:pt x="265382" y="259879"/>
                  </a:lnTo>
                  <a:lnTo>
                    <a:pt x="353843" y="309380"/>
                  </a:lnTo>
                  <a:lnTo>
                    <a:pt x="442304" y="222754"/>
                  </a:lnTo>
                  <a:lnTo>
                    <a:pt x="530765" y="210378"/>
                  </a:lnTo>
                  <a:lnTo>
                    <a:pt x="619226" y="12375"/>
                  </a:lnTo>
                  <a:lnTo>
                    <a:pt x="707687" y="0"/>
                  </a:lnTo>
                  <a:lnTo>
                    <a:pt x="796148" y="0"/>
                  </a:lnTo>
                  <a:lnTo>
                    <a:pt x="884609" y="12375"/>
                  </a:lnTo>
                  <a:lnTo>
                    <a:pt x="973070" y="24750"/>
                  </a:lnTo>
                  <a:lnTo>
                    <a:pt x="1061531" y="99001"/>
                  </a:lnTo>
                  <a:lnTo>
                    <a:pt x="1149992" y="86626"/>
                  </a:lnTo>
                  <a:lnTo>
                    <a:pt x="1238453" y="136127"/>
                  </a:lnTo>
                  <a:lnTo>
                    <a:pt x="1326914" y="61876"/>
                  </a:lnTo>
                  <a:lnTo>
                    <a:pt x="1415375" y="259879"/>
                  </a:lnTo>
                  <a:lnTo>
                    <a:pt x="1503836" y="160877"/>
                  </a:lnTo>
                  <a:lnTo>
                    <a:pt x="1592297" y="61876"/>
                  </a:lnTo>
                  <a:lnTo>
                    <a:pt x="1680758" y="49500"/>
                  </a:lnTo>
                  <a:lnTo>
                    <a:pt x="1769219" y="235129"/>
                  </a:lnTo>
                  <a:lnTo>
                    <a:pt x="1857680" y="371256"/>
                  </a:lnTo>
                  <a:lnTo>
                    <a:pt x="1946141" y="371256"/>
                  </a:lnTo>
                  <a:lnTo>
                    <a:pt x="2034602" y="210378"/>
                  </a:lnTo>
                  <a:lnTo>
                    <a:pt x="2123063" y="14850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6428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69" name="tx169"/>
            <p:cNvSpPr/>
            <p:nvPr/>
          </p:nvSpPr>
          <p:spPr>
            <a:xfrm>
              <a:off x="8806200"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70" name="tx170"/>
            <p:cNvSpPr/>
            <p:nvPr/>
          </p:nvSpPr>
          <p:spPr>
            <a:xfrm>
              <a:off x="8277077"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1" name="tx171"/>
            <p:cNvSpPr/>
            <p:nvPr/>
          </p:nvSpPr>
          <p:spPr>
            <a:xfrm>
              <a:off x="8630921"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712111" y="3071504"/>
              <a:ext cx="1061531" cy="420757"/>
            </a:xfrm>
            <a:custGeom>
              <a:avLst/>
              <a:pathLst>
                <a:path w="1061531" h="420757">
                  <a:moveTo>
                    <a:pt x="0" y="0"/>
                  </a:moveTo>
                  <a:lnTo>
                    <a:pt x="88460" y="0"/>
                  </a:lnTo>
                  <a:lnTo>
                    <a:pt x="176921" y="0"/>
                  </a:lnTo>
                  <a:lnTo>
                    <a:pt x="265382" y="0"/>
                  </a:lnTo>
                  <a:lnTo>
                    <a:pt x="353843" y="12375"/>
                  </a:lnTo>
                  <a:lnTo>
                    <a:pt x="442304" y="12375"/>
                  </a:lnTo>
                  <a:lnTo>
                    <a:pt x="530765" y="12375"/>
                  </a:lnTo>
                  <a:lnTo>
                    <a:pt x="619226" y="12375"/>
                  </a:lnTo>
                  <a:lnTo>
                    <a:pt x="707687" y="272254"/>
                  </a:lnTo>
                  <a:lnTo>
                    <a:pt x="796148" y="420757"/>
                  </a:lnTo>
                  <a:lnTo>
                    <a:pt x="884609" y="420757"/>
                  </a:lnTo>
                  <a:lnTo>
                    <a:pt x="973070" y="222754"/>
                  </a:lnTo>
                  <a:lnTo>
                    <a:pt x="1061531" y="420757"/>
                  </a:lnTo>
                </a:path>
              </a:pathLst>
            </a:custGeom>
            <a:ln w="27101" cap="flat">
              <a:solidFill>
                <a:srgbClr val="1CABE2">
                  <a:alpha val="100000"/>
                </a:srgbClr>
              </a:solidFill>
              <a:prstDash val="solid"/>
              <a:round/>
            </a:ln>
          </p:spPr>
          <p:txBody>
            <a:bodyPr/>
            <a:lstStyle/>
            <a:p/>
          </p:txBody>
        </p:sp>
        <p:sp>
          <p:nvSpPr>
            <p:cNvPr id="192" name="tx192"/>
            <p:cNvSpPr/>
            <p:nvPr/>
          </p:nvSpPr>
          <p:spPr>
            <a:xfrm>
              <a:off x="7560181"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3" name="tx193"/>
            <p:cNvSpPr/>
            <p:nvPr/>
          </p:nvSpPr>
          <p:spPr>
            <a:xfrm>
              <a:off x="8806200"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94" name="tx194"/>
            <p:cNvSpPr/>
            <p:nvPr/>
          </p:nvSpPr>
          <p:spPr>
            <a:xfrm>
              <a:off x="8277077"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95" name="tx195"/>
            <p:cNvSpPr/>
            <p:nvPr/>
          </p:nvSpPr>
          <p:spPr>
            <a:xfrm>
              <a:off x="8630921"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977494" y="4779106"/>
              <a:ext cx="796148" cy="272254"/>
            </a:xfrm>
            <a:custGeom>
              <a:avLst/>
              <a:pathLst>
                <a:path w="796148" h="272254">
                  <a:moveTo>
                    <a:pt x="0" y="24750"/>
                  </a:moveTo>
                  <a:lnTo>
                    <a:pt x="88460" y="198003"/>
                  </a:lnTo>
                  <a:lnTo>
                    <a:pt x="176921" y="99001"/>
                  </a:lnTo>
                  <a:lnTo>
                    <a:pt x="265382" y="12375"/>
                  </a:lnTo>
                  <a:lnTo>
                    <a:pt x="353843" y="0"/>
                  </a:lnTo>
                  <a:lnTo>
                    <a:pt x="442304" y="198003"/>
                  </a:lnTo>
                  <a:lnTo>
                    <a:pt x="530765" y="272254"/>
                  </a:lnTo>
                  <a:lnTo>
                    <a:pt x="619226" y="272254"/>
                  </a:lnTo>
                  <a:lnTo>
                    <a:pt x="707687" y="160877"/>
                  </a:lnTo>
                  <a:lnTo>
                    <a:pt x="796148" y="49500"/>
                  </a:lnTo>
                </a:path>
              </a:pathLst>
            </a:custGeom>
            <a:ln w="27101" cap="flat">
              <a:solidFill>
                <a:srgbClr val="1CABE2">
                  <a:alpha val="100000"/>
                </a:srgbClr>
              </a:solidFill>
              <a:prstDash val="solid"/>
              <a:round/>
            </a:ln>
          </p:spPr>
          <p:txBody>
            <a:bodyPr/>
            <a:lstStyle/>
            <a:p/>
          </p:txBody>
        </p:sp>
        <p:sp>
          <p:nvSpPr>
            <p:cNvPr id="216" name="tx216"/>
            <p:cNvSpPr/>
            <p:nvPr/>
          </p:nvSpPr>
          <p:spPr>
            <a:xfrm>
              <a:off x="7825564"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7" name="tx217"/>
            <p:cNvSpPr/>
            <p:nvPr/>
          </p:nvSpPr>
          <p:spPr>
            <a:xfrm>
              <a:off x="8806200" y="4736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18" name="tx218"/>
            <p:cNvSpPr/>
            <p:nvPr/>
          </p:nvSpPr>
          <p:spPr>
            <a:xfrm>
              <a:off x="8277077"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9" name="tx219"/>
            <p:cNvSpPr/>
            <p:nvPr/>
          </p:nvSpPr>
          <p:spPr>
            <a:xfrm>
              <a:off x="8630921" y="48000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97144" y="398022"/>
              <a:ext cx="50415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Djibouti,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(48%), followed by MCV1 (75%).
Compared to 2019, coverage of 9 vaccines decreased (BCG, DTP1, DTP3, IPV1, MCV1, MCV2, PCV3, POL3 and ROTAC).
Compared to 2023, coverage of 7 vaccines increased (BCG, DTP1, DTP3, IPV1, PCV3, POL3 and ROTAC) and 2 vaccines decreased (MCV1 and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405295"/>
              <a:ext cx="6480943" cy="2040333"/>
            </a:xfrm>
            <a:custGeom>
              <a:avLst/>
              <a:pathLst>
                <a:path w="6480943" h="2040333">
                  <a:moveTo>
                    <a:pt x="0" y="2040333"/>
                  </a:moveTo>
                  <a:lnTo>
                    <a:pt x="270039" y="1708186"/>
                  </a:lnTo>
                  <a:lnTo>
                    <a:pt x="540078" y="1281139"/>
                  </a:lnTo>
                  <a:lnTo>
                    <a:pt x="810117" y="996441"/>
                  </a:lnTo>
                  <a:lnTo>
                    <a:pt x="1080157" y="1186240"/>
                  </a:lnTo>
                  <a:lnTo>
                    <a:pt x="1350196" y="854093"/>
                  </a:lnTo>
                  <a:lnTo>
                    <a:pt x="1620235" y="806643"/>
                  </a:lnTo>
                  <a:lnTo>
                    <a:pt x="1890275" y="47449"/>
                  </a:lnTo>
                  <a:lnTo>
                    <a:pt x="2160314" y="0"/>
                  </a:lnTo>
                  <a:lnTo>
                    <a:pt x="2430353" y="0"/>
                  </a:lnTo>
                  <a:lnTo>
                    <a:pt x="2700393" y="47449"/>
                  </a:lnTo>
                  <a:lnTo>
                    <a:pt x="2970432" y="94899"/>
                  </a:lnTo>
                  <a:lnTo>
                    <a:pt x="3240471" y="379596"/>
                  </a:lnTo>
                  <a:lnTo>
                    <a:pt x="3510510" y="332147"/>
                  </a:lnTo>
                  <a:lnTo>
                    <a:pt x="3780550" y="521945"/>
                  </a:lnTo>
                  <a:lnTo>
                    <a:pt x="4050589" y="237248"/>
                  </a:lnTo>
                  <a:lnTo>
                    <a:pt x="4320628" y="996441"/>
                  </a:lnTo>
                  <a:lnTo>
                    <a:pt x="4590668" y="616844"/>
                  </a:lnTo>
                  <a:lnTo>
                    <a:pt x="4860707" y="237248"/>
                  </a:lnTo>
                  <a:lnTo>
                    <a:pt x="5130746" y="189798"/>
                  </a:lnTo>
                  <a:lnTo>
                    <a:pt x="5400786" y="901542"/>
                  </a:lnTo>
                  <a:lnTo>
                    <a:pt x="5670825" y="1423488"/>
                  </a:lnTo>
                  <a:lnTo>
                    <a:pt x="5940864" y="1423488"/>
                  </a:lnTo>
                  <a:lnTo>
                    <a:pt x="6210904" y="806643"/>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3025530" y="1405295"/>
              <a:ext cx="4590668" cy="3036775"/>
            </a:xfrm>
            <a:custGeom>
              <a:avLst/>
              <a:pathLst>
                <a:path w="4590668" h="3036775">
                  <a:moveTo>
                    <a:pt x="0" y="3036775"/>
                  </a:moveTo>
                  <a:lnTo>
                    <a:pt x="270039" y="47449"/>
                  </a:lnTo>
                  <a:lnTo>
                    <a:pt x="540078" y="0"/>
                  </a:lnTo>
                  <a:lnTo>
                    <a:pt x="810117" y="47449"/>
                  </a:lnTo>
                  <a:lnTo>
                    <a:pt x="1080157" y="94899"/>
                  </a:lnTo>
                  <a:lnTo>
                    <a:pt x="1350196" y="379596"/>
                  </a:lnTo>
                  <a:lnTo>
                    <a:pt x="1620235" y="332147"/>
                  </a:lnTo>
                  <a:lnTo>
                    <a:pt x="1890275" y="521945"/>
                  </a:lnTo>
                  <a:lnTo>
                    <a:pt x="2160314" y="237248"/>
                  </a:lnTo>
                  <a:lnTo>
                    <a:pt x="2430353" y="996441"/>
                  </a:lnTo>
                  <a:lnTo>
                    <a:pt x="2700393" y="616844"/>
                  </a:lnTo>
                  <a:lnTo>
                    <a:pt x="2970432" y="237248"/>
                  </a:lnTo>
                  <a:lnTo>
                    <a:pt x="3240471" y="189798"/>
                  </a:lnTo>
                  <a:lnTo>
                    <a:pt x="3510510" y="901542"/>
                  </a:lnTo>
                  <a:lnTo>
                    <a:pt x="3780550" y="1423488"/>
                  </a:lnTo>
                  <a:lnTo>
                    <a:pt x="4050589" y="1423488"/>
                  </a:lnTo>
                  <a:lnTo>
                    <a:pt x="4320628" y="806643"/>
                  </a:lnTo>
                  <a:lnTo>
                    <a:pt x="4590668" y="569395"/>
                  </a:lnTo>
                </a:path>
              </a:pathLst>
            </a:custGeom>
            <a:ln w="27101" cap="flat">
              <a:solidFill>
                <a:srgbClr val="80BD41">
                  <a:alpha val="100000"/>
                </a:srgbClr>
              </a:solidFill>
              <a:prstDash val="solid"/>
              <a:round/>
            </a:ln>
          </p:spPr>
          <p:txBody>
            <a:bodyPr/>
            <a:lstStyle/>
            <a:p/>
          </p:txBody>
        </p:sp>
        <p:sp>
          <p:nvSpPr>
            <p:cNvPr id="39" name="pl39"/>
            <p:cNvSpPr/>
            <p:nvPr/>
          </p:nvSpPr>
          <p:spPr>
            <a:xfrm>
              <a:off x="3025530" y="1405295"/>
              <a:ext cx="4590668" cy="3036775"/>
            </a:xfrm>
            <a:custGeom>
              <a:avLst/>
              <a:pathLst>
                <a:path w="4590668" h="3036775">
                  <a:moveTo>
                    <a:pt x="0" y="3036775"/>
                  </a:moveTo>
                  <a:lnTo>
                    <a:pt x="270039" y="0"/>
                  </a:lnTo>
                  <a:lnTo>
                    <a:pt x="540078" y="0"/>
                  </a:lnTo>
                  <a:lnTo>
                    <a:pt x="810117" y="47449"/>
                  </a:lnTo>
                  <a:lnTo>
                    <a:pt x="1080157" y="94899"/>
                  </a:lnTo>
                  <a:lnTo>
                    <a:pt x="1350196" y="379596"/>
                  </a:lnTo>
                  <a:lnTo>
                    <a:pt x="1620235" y="332147"/>
                  </a:lnTo>
                  <a:lnTo>
                    <a:pt x="1890275" y="521945"/>
                  </a:lnTo>
                  <a:lnTo>
                    <a:pt x="2160314" y="237248"/>
                  </a:lnTo>
                  <a:lnTo>
                    <a:pt x="2430353" y="996441"/>
                  </a:lnTo>
                  <a:lnTo>
                    <a:pt x="2700393" y="616844"/>
                  </a:lnTo>
                  <a:lnTo>
                    <a:pt x="2970432" y="237248"/>
                  </a:lnTo>
                  <a:lnTo>
                    <a:pt x="3240471" y="189798"/>
                  </a:lnTo>
                  <a:lnTo>
                    <a:pt x="3510510" y="901542"/>
                  </a:lnTo>
                  <a:lnTo>
                    <a:pt x="3780550" y="1423488"/>
                  </a:lnTo>
                  <a:lnTo>
                    <a:pt x="4050589" y="1423488"/>
                  </a:lnTo>
                  <a:lnTo>
                    <a:pt x="4320628" y="806643"/>
                  </a:lnTo>
                  <a:lnTo>
                    <a:pt x="4590668" y="569395"/>
                  </a:lnTo>
                </a:path>
              </a:pathLst>
            </a:custGeom>
            <a:ln w="27101" cap="flat">
              <a:solidFill>
                <a:srgbClr val="EE00EE">
                  <a:alpha val="100000"/>
                </a:srgbClr>
              </a:solidFill>
              <a:prstDash val="solid"/>
              <a:round/>
            </a:ln>
          </p:spPr>
          <p:txBody>
            <a:bodyPr/>
            <a:lstStyle/>
            <a:p/>
          </p:txBody>
        </p:sp>
        <p:sp>
          <p:nvSpPr>
            <p:cNvPr id="40" name="pl40"/>
            <p:cNvSpPr/>
            <p:nvPr/>
          </p:nvSpPr>
          <p:spPr>
            <a:xfrm>
              <a:off x="5455884" y="1595093"/>
              <a:ext cx="2160314" cy="1945434"/>
            </a:xfrm>
            <a:custGeom>
              <a:avLst/>
              <a:pathLst>
                <a:path w="2160314" h="1945434">
                  <a:moveTo>
                    <a:pt x="0" y="1850534"/>
                  </a:moveTo>
                  <a:lnTo>
                    <a:pt x="270039" y="1850534"/>
                  </a:lnTo>
                  <a:lnTo>
                    <a:pt x="540078" y="1945434"/>
                  </a:lnTo>
                  <a:lnTo>
                    <a:pt x="810117" y="0"/>
                  </a:lnTo>
                  <a:lnTo>
                    <a:pt x="1080157" y="711744"/>
                  </a:lnTo>
                  <a:lnTo>
                    <a:pt x="1350196" y="1233689"/>
                  </a:lnTo>
                  <a:lnTo>
                    <a:pt x="1620235" y="1233689"/>
                  </a:lnTo>
                  <a:lnTo>
                    <a:pt x="1890275" y="616844"/>
                  </a:lnTo>
                  <a:lnTo>
                    <a:pt x="2160314" y="142348"/>
                  </a:lnTo>
                </a:path>
              </a:pathLst>
            </a:custGeom>
            <a:ln w="27101" cap="flat">
              <a:solidFill>
                <a:srgbClr val="6A3D9A">
                  <a:alpha val="100000"/>
                </a:srgbClr>
              </a:solidFill>
              <a:prstDash val="solid"/>
              <a:round/>
            </a:ln>
          </p:spPr>
          <p:txBody>
            <a:bodyPr/>
            <a:lstStyle/>
            <a:p/>
          </p:txBody>
        </p:sp>
        <p:sp>
          <p:nvSpPr>
            <p:cNvPr id="41" name="pl41"/>
            <p:cNvSpPr/>
            <p:nvPr/>
          </p:nvSpPr>
          <p:spPr>
            <a:xfrm>
              <a:off x="1135255" y="1547644"/>
              <a:ext cx="6480943" cy="1755635"/>
            </a:xfrm>
            <a:custGeom>
              <a:avLst/>
              <a:pathLst>
                <a:path w="6480943" h="1755635">
                  <a:moveTo>
                    <a:pt x="0" y="1708186"/>
                  </a:moveTo>
                  <a:lnTo>
                    <a:pt x="270039" y="1755635"/>
                  </a:lnTo>
                  <a:lnTo>
                    <a:pt x="540078" y="1138790"/>
                  </a:lnTo>
                  <a:lnTo>
                    <a:pt x="810117" y="948992"/>
                  </a:lnTo>
                  <a:lnTo>
                    <a:pt x="1080157" y="1233689"/>
                  </a:lnTo>
                  <a:lnTo>
                    <a:pt x="1350196" y="996441"/>
                  </a:lnTo>
                  <a:lnTo>
                    <a:pt x="1620235" y="901542"/>
                  </a:lnTo>
                  <a:lnTo>
                    <a:pt x="1890275" y="569395"/>
                  </a:lnTo>
                  <a:lnTo>
                    <a:pt x="2160314" y="616844"/>
                  </a:lnTo>
                  <a:lnTo>
                    <a:pt x="2430353" y="94899"/>
                  </a:lnTo>
                  <a:lnTo>
                    <a:pt x="2700393" y="47449"/>
                  </a:lnTo>
                  <a:lnTo>
                    <a:pt x="2970432" y="94899"/>
                  </a:lnTo>
                  <a:lnTo>
                    <a:pt x="3240471" y="142348"/>
                  </a:lnTo>
                  <a:lnTo>
                    <a:pt x="3510510" y="284697"/>
                  </a:lnTo>
                  <a:lnTo>
                    <a:pt x="3780550" y="711744"/>
                  </a:lnTo>
                  <a:lnTo>
                    <a:pt x="4050589" y="569395"/>
                  </a:lnTo>
                  <a:lnTo>
                    <a:pt x="4320628" y="521945"/>
                  </a:lnTo>
                  <a:lnTo>
                    <a:pt x="4590668" y="237248"/>
                  </a:lnTo>
                  <a:lnTo>
                    <a:pt x="4860707" y="0"/>
                  </a:lnTo>
                  <a:lnTo>
                    <a:pt x="5130746" y="142348"/>
                  </a:lnTo>
                  <a:lnTo>
                    <a:pt x="5400786" y="1138790"/>
                  </a:lnTo>
                  <a:lnTo>
                    <a:pt x="5670825" y="1708186"/>
                  </a:lnTo>
                  <a:lnTo>
                    <a:pt x="5940864" y="1708186"/>
                  </a:lnTo>
                  <a:lnTo>
                    <a:pt x="6210904" y="474496"/>
                  </a:lnTo>
                  <a:lnTo>
                    <a:pt x="6480943" y="521945"/>
                  </a:lnTo>
                </a:path>
              </a:pathLst>
            </a:custGeom>
            <a:ln w="27101" cap="flat">
              <a:solidFill>
                <a:srgbClr val="E31A1C">
                  <a:alpha val="100000"/>
                </a:srgbClr>
              </a:solidFill>
              <a:prstDash val="solid"/>
              <a:round/>
            </a:ln>
          </p:spPr>
          <p:txBody>
            <a:bodyPr/>
            <a:lstStyle/>
            <a:p/>
          </p:txBody>
        </p:sp>
        <p:sp>
          <p:nvSpPr>
            <p:cNvPr id="42" name="pl42"/>
            <p:cNvSpPr/>
            <p:nvPr/>
          </p:nvSpPr>
          <p:spPr>
            <a:xfrm>
              <a:off x="4375727" y="1737442"/>
              <a:ext cx="3240471" cy="1613286"/>
            </a:xfrm>
            <a:custGeom>
              <a:avLst/>
              <a:pathLst>
                <a:path w="3240471" h="1613286">
                  <a:moveTo>
                    <a:pt x="0" y="0"/>
                  </a:moveTo>
                  <a:lnTo>
                    <a:pt x="270039" y="0"/>
                  </a:lnTo>
                  <a:lnTo>
                    <a:pt x="540078" y="0"/>
                  </a:lnTo>
                  <a:lnTo>
                    <a:pt x="810117" y="0"/>
                  </a:lnTo>
                  <a:lnTo>
                    <a:pt x="1080157" y="47449"/>
                  </a:lnTo>
                  <a:lnTo>
                    <a:pt x="1350196" y="47449"/>
                  </a:lnTo>
                  <a:lnTo>
                    <a:pt x="1620235" y="47449"/>
                  </a:lnTo>
                  <a:lnTo>
                    <a:pt x="1890275" y="47449"/>
                  </a:lnTo>
                  <a:lnTo>
                    <a:pt x="2160314" y="1043891"/>
                  </a:lnTo>
                  <a:lnTo>
                    <a:pt x="2430353" y="1613286"/>
                  </a:lnTo>
                  <a:lnTo>
                    <a:pt x="2700393" y="1613286"/>
                  </a:lnTo>
                  <a:lnTo>
                    <a:pt x="2970432" y="854093"/>
                  </a:lnTo>
                  <a:lnTo>
                    <a:pt x="3240471" y="1613286"/>
                  </a:lnTo>
                </a:path>
              </a:pathLst>
            </a:custGeom>
            <a:ln w="27101" cap="flat">
              <a:solidFill>
                <a:srgbClr val="FF7F00">
                  <a:alpha val="100000"/>
                </a:srgbClr>
              </a:solidFill>
              <a:prstDash val="solid"/>
              <a:round/>
            </a:ln>
          </p:spPr>
          <p:txBody>
            <a:bodyPr/>
            <a:lstStyle/>
            <a:p/>
          </p:txBody>
        </p:sp>
        <p:sp>
          <p:nvSpPr>
            <p:cNvPr id="43" name="pl43"/>
            <p:cNvSpPr/>
            <p:nvPr/>
          </p:nvSpPr>
          <p:spPr>
            <a:xfrm>
              <a:off x="4645766" y="1595093"/>
              <a:ext cx="2970432" cy="1233689"/>
            </a:xfrm>
            <a:custGeom>
              <a:avLst/>
              <a:pathLst>
                <a:path w="2970432" h="1233689">
                  <a:moveTo>
                    <a:pt x="0" y="142348"/>
                  </a:moveTo>
                  <a:lnTo>
                    <a:pt x="270039" y="332147"/>
                  </a:lnTo>
                  <a:lnTo>
                    <a:pt x="540078" y="142348"/>
                  </a:lnTo>
                  <a:lnTo>
                    <a:pt x="810117" y="806643"/>
                  </a:lnTo>
                  <a:lnTo>
                    <a:pt x="1080157" y="427046"/>
                  </a:lnTo>
                  <a:lnTo>
                    <a:pt x="1350196" y="47449"/>
                  </a:lnTo>
                  <a:lnTo>
                    <a:pt x="1620235" y="0"/>
                  </a:lnTo>
                  <a:lnTo>
                    <a:pt x="1890275" y="711744"/>
                  </a:lnTo>
                  <a:lnTo>
                    <a:pt x="2160314" y="1233689"/>
                  </a:lnTo>
                  <a:lnTo>
                    <a:pt x="2430353" y="1233689"/>
                  </a:lnTo>
                  <a:lnTo>
                    <a:pt x="2700393" y="616844"/>
                  </a:lnTo>
                  <a:lnTo>
                    <a:pt x="2970432" y="427046"/>
                  </a:lnTo>
                </a:path>
              </a:pathLst>
            </a:custGeom>
            <a:ln w="27101" cap="flat">
              <a:solidFill>
                <a:srgbClr val="FFC20E">
                  <a:alpha val="100000"/>
                </a:srgbClr>
              </a:solidFill>
              <a:prstDash val="solid"/>
              <a:round/>
            </a:ln>
          </p:spPr>
          <p:txBody>
            <a:bodyPr/>
            <a:lstStyle/>
            <a:p/>
          </p:txBody>
        </p:sp>
        <p:sp>
          <p:nvSpPr>
            <p:cNvPr id="44" name="pl44"/>
            <p:cNvSpPr/>
            <p:nvPr/>
          </p:nvSpPr>
          <p:spPr>
            <a:xfrm>
              <a:off x="1135255" y="1405295"/>
              <a:ext cx="6480943" cy="2040333"/>
            </a:xfrm>
            <a:custGeom>
              <a:avLst/>
              <a:pathLst>
                <a:path w="6480943" h="2040333">
                  <a:moveTo>
                    <a:pt x="0" y="2040333"/>
                  </a:moveTo>
                  <a:lnTo>
                    <a:pt x="270039" y="1897984"/>
                  </a:lnTo>
                  <a:lnTo>
                    <a:pt x="540078" y="1281139"/>
                  </a:lnTo>
                  <a:lnTo>
                    <a:pt x="810117" y="996441"/>
                  </a:lnTo>
                  <a:lnTo>
                    <a:pt x="1080157" y="1186240"/>
                  </a:lnTo>
                  <a:lnTo>
                    <a:pt x="1350196" y="854093"/>
                  </a:lnTo>
                  <a:lnTo>
                    <a:pt x="1620235" y="806643"/>
                  </a:lnTo>
                  <a:lnTo>
                    <a:pt x="1890275" y="47449"/>
                  </a:lnTo>
                  <a:lnTo>
                    <a:pt x="2160314" y="0"/>
                  </a:lnTo>
                  <a:lnTo>
                    <a:pt x="2430353" y="0"/>
                  </a:lnTo>
                  <a:lnTo>
                    <a:pt x="2700393" y="47449"/>
                  </a:lnTo>
                  <a:lnTo>
                    <a:pt x="2970432" y="94899"/>
                  </a:lnTo>
                  <a:lnTo>
                    <a:pt x="3240471" y="379596"/>
                  </a:lnTo>
                  <a:lnTo>
                    <a:pt x="3510510" y="332147"/>
                  </a:lnTo>
                  <a:lnTo>
                    <a:pt x="3780550" y="521945"/>
                  </a:lnTo>
                  <a:lnTo>
                    <a:pt x="4050589" y="237248"/>
                  </a:lnTo>
                  <a:lnTo>
                    <a:pt x="4320628" y="996441"/>
                  </a:lnTo>
                  <a:lnTo>
                    <a:pt x="4590668" y="616844"/>
                  </a:lnTo>
                  <a:lnTo>
                    <a:pt x="4860707" y="237248"/>
                  </a:lnTo>
                  <a:lnTo>
                    <a:pt x="5130746" y="189798"/>
                  </a:lnTo>
                  <a:lnTo>
                    <a:pt x="5400786" y="901542"/>
                  </a:lnTo>
                  <a:lnTo>
                    <a:pt x="5670825" y="1423488"/>
                  </a:lnTo>
                  <a:lnTo>
                    <a:pt x="5940864" y="1423488"/>
                  </a:lnTo>
                  <a:lnTo>
                    <a:pt x="6210904" y="806643"/>
                  </a:lnTo>
                  <a:lnTo>
                    <a:pt x="6480943" y="569395"/>
                  </a:lnTo>
                </a:path>
              </a:pathLst>
            </a:custGeom>
            <a:ln w="27101" cap="flat">
              <a:solidFill>
                <a:srgbClr val="008B00">
                  <a:alpha val="100000"/>
                </a:srgbClr>
              </a:solidFill>
              <a:prstDash val="solid"/>
              <a:round/>
            </a:ln>
          </p:spPr>
          <p:txBody>
            <a:bodyPr/>
            <a:lstStyle/>
            <a:p/>
          </p:txBody>
        </p:sp>
        <p:sp>
          <p:nvSpPr>
            <p:cNvPr id="45" name="pl45"/>
            <p:cNvSpPr/>
            <p:nvPr/>
          </p:nvSpPr>
          <p:spPr>
            <a:xfrm>
              <a:off x="5185844" y="1452744"/>
              <a:ext cx="2430353" cy="1043891"/>
            </a:xfrm>
            <a:custGeom>
              <a:avLst/>
              <a:pathLst>
                <a:path w="2430353" h="1043891">
                  <a:moveTo>
                    <a:pt x="0" y="94899"/>
                  </a:moveTo>
                  <a:lnTo>
                    <a:pt x="270039" y="759193"/>
                  </a:lnTo>
                  <a:lnTo>
                    <a:pt x="540078" y="379596"/>
                  </a:lnTo>
                  <a:lnTo>
                    <a:pt x="810117" y="47449"/>
                  </a:lnTo>
                  <a:lnTo>
                    <a:pt x="1080157" y="0"/>
                  </a:lnTo>
                  <a:lnTo>
                    <a:pt x="1350196" y="759193"/>
                  </a:lnTo>
                  <a:lnTo>
                    <a:pt x="1620235" y="1043891"/>
                  </a:lnTo>
                  <a:lnTo>
                    <a:pt x="1890275" y="1043891"/>
                  </a:lnTo>
                  <a:lnTo>
                    <a:pt x="2160314" y="616844"/>
                  </a:lnTo>
                  <a:lnTo>
                    <a:pt x="2430353" y="189798"/>
                  </a:lnTo>
                </a:path>
              </a:pathLst>
            </a:custGeom>
            <a:ln w="27101" cap="flat">
              <a:solidFill>
                <a:srgbClr val="9A32CD">
                  <a:alpha val="100000"/>
                </a:srgbClr>
              </a:solidFill>
              <a:prstDash val="solid"/>
              <a:round/>
            </a:ln>
          </p:spPr>
          <p:txBody>
            <a:bodyPr/>
            <a:lstStyle/>
            <a:p/>
          </p:txBody>
        </p:sp>
        <p:sp>
          <p:nvSpPr>
            <p:cNvPr id="46" name="pl46"/>
            <p:cNvSpPr/>
            <p:nvPr/>
          </p:nvSpPr>
          <p:spPr>
            <a:xfrm>
              <a:off x="7627888" y="1094055"/>
              <a:ext cx="724885" cy="539782"/>
            </a:xfrm>
            <a:custGeom>
              <a:avLst/>
              <a:pathLst>
                <a:path w="724885" h="539782">
                  <a:moveTo>
                    <a:pt x="724885" y="0"/>
                  </a:moveTo>
                  <a:lnTo>
                    <a:pt x="0" y="539782"/>
                  </a:lnTo>
                </a:path>
              </a:pathLst>
            </a:custGeom>
          </p:spPr>
          <p:txBody>
            <a:bodyPr/>
            <a:lstStyle/>
            <a:p/>
          </p:txBody>
        </p:sp>
        <p:sp>
          <p:nvSpPr>
            <p:cNvPr id="47" name="pl47"/>
            <p:cNvSpPr/>
            <p:nvPr/>
          </p:nvSpPr>
          <p:spPr>
            <a:xfrm>
              <a:off x="7630696" y="1355716"/>
              <a:ext cx="794329" cy="374884"/>
            </a:xfrm>
            <a:custGeom>
              <a:avLst/>
              <a:pathLst>
                <a:path w="794329" h="374884">
                  <a:moveTo>
                    <a:pt x="794329" y="0"/>
                  </a:moveTo>
                  <a:lnTo>
                    <a:pt x="0" y="374884"/>
                  </a:lnTo>
                </a:path>
              </a:pathLst>
            </a:custGeom>
          </p:spPr>
          <p:txBody>
            <a:bodyPr/>
            <a:lstStyle/>
            <a:p/>
          </p:txBody>
        </p:sp>
        <p:sp>
          <p:nvSpPr>
            <p:cNvPr id="48" name="pl48"/>
            <p:cNvSpPr/>
            <p:nvPr/>
          </p:nvSpPr>
          <p:spPr>
            <a:xfrm>
              <a:off x="7630801" y="1620057"/>
              <a:ext cx="752144" cy="347879"/>
            </a:xfrm>
            <a:custGeom>
              <a:avLst/>
              <a:pathLst>
                <a:path w="752144" h="347879">
                  <a:moveTo>
                    <a:pt x="752144" y="0"/>
                  </a:moveTo>
                  <a:lnTo>
                    <a:pt x="0" y="347879"/>
                  </a:lnTo>
                </a:path>
              </a:pathLst>
            </a:custGeom>
          </p:spPr>
          <p:txBody>
            <a:bodyPr/>
            <a:lstStyle/>
            <a:p/>
          </p:txBody>
        </p:sp>
        <p:sp>
          <p:nvSpPr>
            <p:cNvPr id="49" name="pl49"/>
            <p:cNvSpPr/>
            <p:nvPr/>
          </p:nvSpPr>
          <p:spPr>
            <a:xfrm>
              <a:off x="7633919" y="1876853"/>
              <a:ext cx="694664" cy="95403"/>
            </a:xfrm>
            <a:custGeom>
              <a:avLst/>
              <a:pathLst>
                <a:path w="694664" h="95403">
                  <a:moveTo>
                    <a:pt x="694664" y="0"/>
                  </a:moveTo>
                  <a:lnTo>
                    <a:pt x="0" y="95403"/>
                  </a:lnTo>
                </a:path>
              </a:pathLst>
            </a:custGeom>
          </p:spPr>
          <p:txBody>
            <a:bodyPr/>
            <a:lstStyle/>
            <a:p/>
          </p:txBody>
        </p:sp>
        <p:sp>
          <p:nvSpPr>
            <p:cNvPr id="50" name="pl50"/>
            <p:cNvSpPr/>
            <p:nvPr/>
          </p:nvSpPr>
          <p:spPr>
            <a:xfrm>
              <a:off x="7630302" y="1981850"/>
              <a:ext cx="806792" cy="409556"/>
            </a:xfrm>
            <a:custGeom>
              <a:avLst/>
              <a:pathLst>
                <a:path w="806792" h="409556">
                  <a:moveTo>
                    <a:pt x="806792" y="409556"/>
                  </a:moveTo>
                  <a:lnTo>
                    <a:pt x="0" y="0"/>
                  </a:lnTo>
                </a:path>
              </a:pathLst>
            </a:custGeom>
          </p:spPr>
          <p:txBody>
            <a:bodyPr/>
            <a:lstStyle/>
            <a:p/>
          </p:txBody>
        </p:sp>
        <p:sp>
          <p:nvSpPr>
            <p:cNvPr id="51" name="pl51"/>
            <p:cNvSpPr/>
            <p:nvPr/>
          </p:nvSpPr>
          <p:spPr>
            <a:xfrm>
              <a:off x="7633383" y="1978336"/>
              <a:ext cx="725318" cy="153868"/>
            </a:xfrm>
            <a:custGeom>
              <a:avLst/>
              <a:pathLst>
                <a:path w="725318" h="153868">
                  <a:moveTo>
                    <a:pt x="725318" y="153868"/>
                  </a:moveTo>
                  <a:lnTo>
                    <a:pt x="0" y="0"/>
                  </a:lnTo>
                </a:path>
              </a:pathLst>
            </a:custGeom>
          </p:spPr>
          <p:txBody>
            <a:bodyPr/>
            <a:lstStyle/>
            <a:p/>
          </p:txBody>
        </p:sp>
        <p:sp>
          <p:nvSpPr>
            <p:cNvPr id="52" name="pl52"/>
            <p:cNvSpPr/>
            <p:nvPr/>
          </p:nvSpPr>
          <p:spPr>
            <a:xfrm>
              <a:off x="7627365" y="2031111"/>
              <a:ext cx="773576" cy="621452"/>
            </a:xfrm>
            <a:custGeom>
              <a:avLst/>
              <a:pathLst>
                <a:path w="773576" h="621452">
                  <a:moveTo>
                    <a:pt x="773576" y="621452"/>
                  </a:moveTo>
                  <a:lnTo>
                    <a:pt x="0" y="0"/>
                  </a:lnTo>
                </a:path>
              </a:pathLst>
            </a:custGeom>
          </p:spPr>
          <p:txBody>
            <a:bodyPr/>
            <a:lstStyle/>
            <a:p/>
          </p:txBody>
        </p:sp>
        <p:sp>
          <p:nvSpPr>
            <p:cNvPr id="53" name="pl53"/>
            <p:cNvSpPr/>
            <p:nvPr/>
          </p:nvSpPr>
          <p:spPr>
            <a:xfrm>
              <a:off x="7624944" y="2079563"/>
              <a:ext cx="733916" cy="836937"/>
            </a:xfrm>
            <a:custGeom>
              <a:avLst/>
              <a:pathLst>
                <a:path w="733916" h="836937">
                  <a:moveTo>
                    <a:pt x="733916" y="836937"/>
                  </a:moveTo>
                  <a:lnTo>
                    <a:pt x="0" y="0"/>
                  </a:lnTo>
                </a:path>
              </a:pathLst>
            </a:custGeom>
          </p:spPr>
          <p:txBody>
            <a:bodyPr/>
            <a:lstStyle/>
            <a:p/>
          </p:txBody>
        </p:sp>
        <p:sp>
          <p:nvSpPr>
            <p:cNvPr id="54" name="pl54"/>
            <p:cNvSpPr/>
            <p:nvPr/>
          </p:nvSpPr>
          <p:spPr>
            <a:xfrm>
              <a:off x="7634339" y="3350727"/>
              <a:ext cx="724522" cy="1"/>
            </a:xfrm>
            <a:custGeom>
              <a:avLst/>
              <a:pathLst>
                <a:path w="724522" h="1">
                  <a:moveTo>
                    <a:pt x="724522" y="0"/>
                  </a:moveTo>
                  <a:lnTo>
                    <a:pt x="0" y="1"/>
                  </a:lnTo>
                </a:path>
              </a:pathLst>
            </a:custGeom>
          </p:spPr>
          <p:txBody>
            <a:bodyPr/>
            <a:lstStyle/>
            <a:p/>
          </p:txBody>
        </p:sp>
        <p:sp>
          <p:nvSpPr>
            <p:cNvPr id="55" name="pg55"/>
            <p:cNvSpPr/>
            <p:nvPr/>
          </p:nvSpPr>
          <p:spPr>
            <a:xfrm>
              <a:off x="8284194" y="100219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6" name="tx56"/>
            <p:cNvSpPr/>
            <p:nvPr/>
          </p:nvSpPr>
          <p:spPr>
            <a:xfrm>
              <a:off x="8307054" y="104373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84%</a:t>
              </a:r>
            </a:p>
          </p:txBody>
        </p:sp>
        <p:sp>
          <p:nvSpPr>
            <p:cNvPr id="57" name="pg57"/>
            <p:cNvSpPr/>
            <p:nvPr/>
          </p:nvSpPr>
          <p:spPr>
            <a:xfrm>
              <a:off x="8356446" y="126491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130645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82%</a:t>
              </a:r>
            </a:p>
          </p:txBody>
        </p:sp>
        <p:sp>
          <p:nvSpPr>
            <p:cNvPr id="59" name="pg59"/>
            <p:cNvSpPr/>
            <p:nvPr/>
          </p:nvSpPr>
          <p:spPr>
            <a:xfrm>
              <a:off x="8314365" y="15289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57052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77%</a:t>
              </a:r>
            </a:p>
          </p:txBody>
        </p:sp>
        <p:sp>
          <p:nvSpPr>
            <p:cNvPr id="61" name="pg61"/>
            <p:cNvSpPr/>
            <p:nvPr/>
          </p:nvSpPr>
          <p:spPr>
            <a:xfrm>
              <a:off x="8260004" y="179035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81320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77%</a:t>
              </a:r>
            </a:p>
          </p:txBody>
        </p:sp>
        <p:sp>
          <p:nvSpPr>
            <p:cNvPr id="63" name="pg63"/>
            <p:cNvSpPr/>
            <p:nvPr/>
          </p:nvSpPr>
          <p:spPr>
            <a:xfrm>
              <a:off x="8368515" y="231324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35478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77%</a:t>
              </a:r>
            </a:p>
          </p:txBody>
        </p:sp>
        <p:sp>
          <p:nvSpPr>
            <p:cNvPr id="65" name="pg65"/>
            <p:cNvSpPr/>
            <p:nvPr/>
          </p:nvSpPr>
          <p:spPr>
            <a:xfrm>
              <a:off x="8290122" y="205125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2982" y="209279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77%</a:t>
              </a:r>
            </a:p>
          </p:txBody>
        </p:sp>
        <p:sp>
          <p:nvSpPr>
            <p:cNvPr id="67" name="pg67"/>
            <p:cNvSpPr/>
            <p:nvPr/>
          </p:nvSpPr>
          <p:spPr>
            <a:xfrm>
              <a:off x="8332362" y="257487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55222" y="261641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76%</a:t>
              </a:r>
            </a:p>
          </p:txBody>
        </p:sp>
        <p:sp>
          <p:nvSpPr>
            <p:cNvPr id="69" name="pg69"/>
            <p:cNvSpPr/>
            <p:nvPr/>
          </p:nvSpPr>
          <p:spPr>
            <a:xfrm>
              <a:off x="8290281" y="283835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287988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75%</a:t>
              </a:r>
            </a:p>
          </p:txBody>
        </p:sp>
        <p:sp>
          <p:nvSpPr>
            <p:cNvPr id="71" name="pg71"/>
            <p:cNvSpPr/>
            <p:nvPr/>
          </p:nvSpPr>
          <p:spPr>
            <a:xfrm>
              <a:off x="8290281" y="326620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330774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48%</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67187" y="401416"/>
              <a:ext cx="289723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Djibouti,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(48%), followed by MCV1 (75%).
Coverage of 9 vaccines decreased (DTP3, HepB3, Hib3, IPV1, MCV1, MCV2, PcV3, Polio3 and RotaC) compared to respective coverage in 2019.
Coverage of 7 vaccines increased (DTP3, HepB3, Hib3, IPV1, PcV3, Polio3 and RotaC) and 2 vaccines decreased (MCV1 and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567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77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9875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91974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54072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16171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78269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40368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02467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64565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266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88762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82184" y="887626"/>
              <a:ext cx="2466720" cy="0"/>
            </a:xfrm>
            <a:custGeom>
              <a:avLst/>
              <a:pathLst>
                <a:path w="2466720" h="0">
                  <a:moveTo>
                    <a:pt x="0" y="0"/>
                  </a:moveTo>
                  <a:lnTo>
                    <a:pt x="0" y="0"/>
                  </a:lnTo>
                  <a:lnTo>
                    <a:pt x="798056" y="0"/>
                  </a:lnTo>
                  <a:lnTo>
                    <a:pt x="1160809" y="0"/>
                  </a:lnTo>
                  <a:lnTo>
                    <a:pt x="1160809" y="0"/>
                  </a:lnTo>
                  <a:lnTo>
                    <a:pt x="2466720" y="0"/>
                  </a:lnTo>
                </a:path>
              </a:pathLst>
            </a:custGeom>
            <a:ln w="116535" cap="flat">
              <a:solidFill>
                <a:srgbClr val="E8E8E8">
                  <a:alpha val="100000"/>
                </a:srgbClr>
              </a:solidFill>
              <a:prstDash val="solid"/>
              <a:round/>
            </a:ln>
          </p:spPr>
          <p:txBody>
            <a:bodyPr/>
            <a:lstStyle/>
            <a:p/>
          </p:txBody>
        </p:sp>
        <p:sp>
          <p:nvSpPr>
            <p:cNvPr id="22" name="pl22"/>
            <p:cNvSpPr/>
            <p:nvPr/>
          </p:nvSpPr>
          <p:spPr>
            <a:xfrm>
              <a:off x="6535140" y="1266641"/>
              <a:ext cx="1523562" cy="0"/>
            </a:xfrm>
            <a:custGeom>
              <a:avLst/>
              <a:pathLst>
                <a:path w="1523562" h="0">
                  <a:moveTo>
                    <a:pt x="0" y="0"/>
                  </a:moveTo>
                  <a:lnTo>
                    <a:pt x="0" y="0"/>
                  </a:lnTo>
                  <a:lnTo>
                    <a:pt x="435303" y="0"/>
                  </a:lnTo>
                  <a:lnTo>
                    <a:pt x="507854" y="0"/>
                  </a:lnTo>
                  <a:lnTo>
                    <a:pt x="870607" y="0"/>
                  </a:lnTo>
                  <a:lnTo>
                    <a:pt x="1523562" y="0"/>
                  </a:lnTo>
                </a:path>
              </a:pathLst>
            </a:custGeom>
            <a:ln w="116535" cap="flat">
              <a:solidFill>
                <a:srgbClr val="E8E8E8">
                  <a:alpha val="100000"/>
                </a:srgbClr>
              </a:solidFill>
              <a:prstDash val="solid"/>
              <a:round/>
            </a:ln>
          </p:spPr>
          <p:txBody>
            <a:bodyPr/>
            <a:lstStyle/>
            <a:p/>
          </p:txBody>
        </p:sp>
        <p:sp>
          <p:nvSpPr>
            <p:cNvPr id="23" name="pl23"/>
            <p:cNvSpPr/>
            <p:nvPr/>
          </p:nvSpPr>
          <p:spPr>
            <a:xfrm>
              <a:off x="5737083" y="1645655"/>
              <a:ext cx="1886315" cy="0"/>
            </a:xfrm>
            <a:custGeom>
              <a:avLst/>
              <a:pathLst>
                <a:path w="1886315" h="0">
                  <a:moveTo>
                    <a:pt x="0" y="0"/>
                  </a:moveTo>
                  <a:lnTo>
                    <a:pt x="0" y="0"/>
                  </a:lnTo>
                  <a:lnTo>
                    <a:pt x="798056" y="0"/>
                  </a:lnTo>
                  <a:lnTo>
                    <a:pt x="943157" y="0"/>
                  </a:lnTo>
                  <a:lnTo>
                    <a:pt x="1305910" y="0"/>
                  </a:lnTo>
                  <a:lnTo>
                    <a:pt x="1886315" y="0"/>
                  </a:lnTo>
                </a:path>
              </a:pathLst>
            </a:custGeom>
            <a:ln w="116535" cap="flat">
              <a:solidFill>
                <a:srgbClr val="E8E8E8">
                  <a:alpha val="100000"/>
                </a:srgbClr>
              </a:solidFill>
              <a:prstDash val="solid"/>
              <a:round/>
            </a:ln>
          </p:spPr>
          <p:txBody>
            <a:bodyPr/>
            <a:lstStyle/>
            <a:p/>
          </p:txBody>
        </p:sp>
        <p:sp>
          <p:nvSpPr>
            <p:cNvPr id="24" name="pl24"/>
            <p:cNvSpPr/>
            <p:nvPr/>
          </p:nvSpPr>
          <p:spPr>
            <a:xfrm>
              <a:off x="5737083" y="2024670"/>
              <a:ext cx="1886315" cy="0"/>
            </a:xfrm>
            <a:custGeom>
              <a:avLst/>
              <a:pathLst>
                <a:path w="1886315" h="0">
                  <a:moveTo>
                    <a:pt x="0" y="0"/>
                  </a:moveTo>
                  <a:lnTo>
                    <a:pt x="0" y="0"/>
                  </a:lnTo>
                  <a:lnTo>
                    <a:pt x="798056" y="0"/>
                  </a:lnTo>
                  <a:lnTo>
                    <a:pt x="943157" y="0"/>
                  </a:lnTo>
                  <a:lnTo>
                    <a:pt x="1305910" y="0"/>
                  </a:lnTo>
                  <a:lnTo>
                    <a:pt x="1886315" y="0"/>
                  </a:lnTo>
                </a:path>
              </a:pathLst>
            </a:custGeom>
            <a:ln w="116535" cap="flat">
              <a:solidFill>
                <a:srgbClr val="E8E8E8">
                  <a:alpha val="100000"/>
                </a:srgbClr>
              </a:solidFill>
              <a:prstDash val="solid"/>
              <a:round/>
            </a:ln>
          </p:spPr>
          <p:txBody>
            <a:bodyPr/>
            <a:lstStyle/>
            <a:p/>
          </p:txBody>
        </p:sp>
        <p:sp>
          <p:nvSpPr>
            <p:cNvPr id="25" name="pl25"/>
            <p:cNvSpPr/>
            <p:nvPr/>
          </p:nvSpPr>
          <p:spPr>
            <a:xfrm>
              <a:off x="5882184" y="2403685"/>
              <a:ext cx="2466720" cy="0"/>
            </a:xfrm>
            <a:custGeom>
              <a:avLst/>
              <a:pathLst>
                <a:path w="2466720" h="0">
                  <a:moveTo>
                    <a:pt x="0" y="0"/>
                  </a:moveTo>
                  <a:lnTo>
                    <a:pt x="0" y="0"/>
                  </a:lnTo>
                  <a:lnTo>
                    <a:pt x="798056" y="0"/>
                  </a:lnTo>
                  <a:lnTo>
                    <a:pt x="1160809" y="0"/>
                  </a:lnTo>
                  <a:lnTo>
                    <a:pt x="1160809" y="0"/>
                  </a:lnTo>
                  <a:lnTo>
                    <a:pt x="2466720" y="0"/>
                  </a:lnTo>
                </a:path>
              </a:pathLst>
            </a:custGeom>
            <a:ln w="116535" cap="flat">
              <a:solidFill>
                <a:srgbClr val="E8E8E8">
                  <a:alpha val="100000"/>
                </a:srgbClr>
              </a:solidFill>
              <a:prstDash val="solid"/>
              <a:round/>
            </a:ln>
          </p:spPr>
          <p:txBody>
            <a:bodyPr/>
            <a:lstStyle/>
            <a:p/>
          </p:txBody>
        </p:sp>
        <p:sp>
          <p:nvSpPr>
            <p:cNvPr id="26" name="pl26"/>
            <p:cNvSpPr/>
            <p:nvPr/>
          </p:nvSpPr>
          <p:spPr>
            <a:xfrm>
              <a:off x="5737083" y="2782699"/>
              <a:ext cx="1886315" cy="0"/>
            </a:xfrm>
            <a:custGeom>
              <a:avLst/>
              <a:pathLst>
                <a:path w="1886315" h="0">
                  <a:moveTo>
                    <a:pt x="0" y="0"/>
                  </a:moveTo>
                  <a:lnTo>
                    <a:pt x="0" y="0"/>
                  </a:lnTo>
                  <a:lnTo>
                    <a:pt x="798056" y="0"/>
                  </a:lnTo>
                  <a:lnTo>
                    <a:pt x="943157" y="0"/>
                  </a:lnTo>
                  <a:lnTo>
                    <a:pt x="1305910" y="0"/>
                  </a:lnTo>
                  <a:lnTo>
                    <a:pt x="1886315" y="0"/>
                  </a:lnTo>
                </a:path>
              </a:pathLst>
            </a:custGeom>
            <a:ln w="116535" cap="flat">
              <a:solidFill>
                <a:srgbClr val="E8E8E8">
                  <a:alpha val="100000"/>
                </a:srgbClr>
              </a:solidFill>
              <a:prstDash val="solid"/>
              <a:round/>
            </a:ln>
          </p:spPr>
          <p:txBody>
            <a:bodyPr/>
            <a:lstStyle/>
            <a:p/>
          </p:txBody>
        </p:sp>
        <p:sp>
          <p:nvSpPr>
            <p:cNvPr id="27" name="pl27"/>
            <p:cNvSpPr/>
            <p:nvPr/>
          </p:nvSpPr>
          <p:spPr>
            <a:xfrm>
              <a:off x="5737083" y="3161714"/>
              <a:ext cx="1886315" cy="0"/>
            </a:xfrm>
            <a:custGeom>
              <a:avLst/>
              <a:pathLst>
                <a:path w="1886315" h="0">
                  <a:moveTo>
                    <a:pt x="0" y="0"/>
                  </a:moveTo>
                  <a:lnTo>
                    <a:pt x="0" y="0"/>
                  </a:lnTo>
                  <a:lnTo>
                    <a:pt x="798056" y="0"/>
                  </a:lnTo>
                  <a:lnTo>
                    <a:pt x="943157" y="0"/>
                  </a:lnTo>
                  <a:lnTo>
                    <a:pt x="1668663" y="0"/>
                  </a:lnTo>
                  <a:lnTo>
                    <a:pt x="1886315" y="0"/>
                  </a:lnTo>
                </a:path>
              </a:pathLst>
            </a:custGeom>
            <a:ln w="116535" cap="flat">
              <a:solidFill>
                <a:srgbClr val="E8E8E8">
                  <a:alpha val="100000"/>
                </a:srgbClr>
              </a:solidFill>
              <a:prstDash val="solid"/>
              <a:round/>
            </a:ln>
          </p:spPr>
          <p:txBody>
            <a:bodyPr/>
            <a:lstStyle/>
            <a:p/>
          </p:txBody>
        </p:sp>
        <p:sp>
          <p:nvSpPr>
            <p:cNvPr id="28" name="pl28"/>
            <p:cNvSpPr/>
            <p:nvPr/>
          </p:nvSpPr>
          <p:spPr>
            <a:xfrm>
              <a:off x="5084128" y="3540728"/>
              <a:ext cx="2394169" cy="0"/>
            </a:xfrm>
            <a:custGeom>
              <a:avLst/>
              <a:pathLst>
                <a:path w="2394169" h="0">
                  <a:moveTo>
                    <a:pt x="0" y="0"/>
                  </a:moveTo>
                  <a:lnTo>
                    <a:pt x="0" y="0"/>
                  </a:lnTo>
                  <a:lnTo>
                    <a:pt x="870607" y="0"/>
                  </a:lnTo>
                  <a:lnTo>
                    <a:pt x="1813764" y="0"/>
                  </a:lnTo>
                  <a:lnTo>
                    <a:pt x="1886315" y="0"/>
                  </a:lnTo>
                  <a:lnTo>
                    <a:pt x="2394169" y="0"/>
                  </a:lnTo>
                </a:path>
              </a:pathLst>
            </a:custGeom>
            <a:ln w="116535" cap="flat">
              <a:solidFill>
                <a:srgbClr val="E8E8E8">
                  <a:alpha val="100000"/>
                </a:srgbClr>
              </a:solidFill>
              <a:prstDash val="solid"/>
              <a:round/>
            </a:ln>
          </p:spPr>
          <p:txBody>
            <a:bodyPr/>
            <a:lstStyle/>
            <a:p/>
          </p:txBody>
        </p:sp>
        <p:sp>
          <p:nvSpPr>
            <p:cNvPr id="29" name="pl29"/>
            <p:cNvSpPr/>
            <p:nvPr/>
          </p:nvSpPr>
          <p:spPr>
            <a:xfrm>
              <a:off x="4939027" y="3919743"/>
              <a:ext cx="2394169" cy="0"/>
            </a:xfrm>
            <a:custGeom>
              <a:avLst/>
              <a:pathLst>
                <a:path w="2394169" h="0">
                  <a:moveTo>
                    <a:pt x="0" y="0"/>
                  </a:moveTo>
                  <a:lnTo>
                    <a:pt x="0" y="0"/>
                  </a:lnTo>
                  <a:lnTo>
                    <a:pt x="0" y="0"/>
                  </a:lnTo>
                  <a:lnTo>
                    <a:pt x="870607" y="0"/>
                  </a:lnTo>
                  <a:lnTo>
                    <a:pt x="1160809" y="0"/>
                  </a:lnTo>
                  <a:lnTo>
                    <a:pt x="2394169" y="0"/>
                  </a:lnTo>
                </a:path>
              </a:pathLst>
            </a:custGeom>
            <a:ln w="116535" cap="flat">
              <a:solidFill>
                <a:srgbClr val="E8E8E8">
                  <a:alpha val="100000"/>
                </a:srgbClr>
              </a:solidFill>
              <a:prstDash val="solid"/>
              <a:round/>
            </a:ln>
          </p:spPr>
          <p:txBody>
            <a:bodyPr/>
            <a:lstStyle/>
            <a:p/>
          </p:txBody>
        </p:sp>
        <p:sp>
          <p:nvSpPr>
            <p:cNvPr id="30" name="pl30"/>
            <p:cNvSpPr/>
            <p:nvPr/>
          </p:nvSpPr>
          <p:spPr>
            <a:xfrm>
              <a:off x="5737083" y="4298757"/>
              <a:ext cx="1886315" cy="0"/>
            </a:xfrm>
            <a:custGeom>
              <a:avLst/>
              <a:pathLst>
                <a:path w="1886315" h="0">
                  <a:moveTo>
                    <a:pt x="0" y="0"/>
                  </a:moveTo>
                  <a:lnTo>
                    <a:pt x="0" y="0"/>
                  </a:lnTo>
                  <a:lnTo>
                    <a:pt x="798056" y="0"/>
                  </a:lnTo>
                  <a:lnTo>
                    <a:pt x="943157" y="0"/>
                  </a:lnTo>
                  <a:lnTo>
                    <a:pt x="1233360" y="0"/>
                  </a:lnTo>
                  <a:lnTo>
                    <a:pt x="1886315" y="0"/>
                  </a:lnTo>
                </a:path>
              </a:pathLst>
            </a:custGeom>
            <a:ln w="116535" cap="flat">
              <a:solidFill>
                <a:srgbClr val="E8E8E8">
                  <a:alpha val="100000"/>
                </a:srgbClr>
              </a:solidFill>
              <a:prstDash val="solid"/>
              <a:round/>
            </a:ln>
          </p:spPr>
          <p:txBody>
            <a:bodyPr/>
            <a:lstStyle/>
            <a:p/>
          </p:txBody>
        </p:sp>
        <p:sp>
          <p:nvSpPr>
            <p:cNvPr id="31" name="pl31"/>
            <p:cNvSpPr/>
            <p:nvPr/>
          </p:nvSpPr>
          <p:spPr>
            <a:xfrm>
              <a:off x="5737083" y="4677772"/>
              <a:ext cx="1886315" cy="0"/>
            </a:xfrm>
            <a:custGeom>
              <a:avLst/>
              <a:pathLst>
                <a:path w="1886315" h="0">
                  <a:moveTo>
                    <a:pt x="0" y="0"/>
                  </a:moveTo>
                  <a:lnTo>
                    <a:pt x="0" y="0"/>
                  </a:lnTo>
                  <a:lnTo>
                    <a:pt x="798056" y="0"/>
                  </a:lnTo>
                  <a:lnTo>
                    <a:pt x="943157" y="0"/>
                  </a:lnTo>
                  <a:lnTo>
                    <a:pt x="1305910" y="0"/>
                  </a:lnTo>
                  <a:lnTo>
                    <a:pt x="1886315" y="0"/>
                  </a:lnTo>
                </a:path>
              </a:pathLst>
            </a:custGeom>
            <a:ln w="116535" cap="flat">
              <a:solidFill>
                <a:srgbClr val="E8E8E8">
                  <a:alpha val="100000"/>
                </a:srgbClr>
              </a:solidFill>
              <a:prstDash val="solid"/>
              <a:round/>
            </a:ln>
          </p:spPr>
          <p:txBody>
            <a:bodyPr/>
            <a:lstStyle/>
            <a:p/>
          </p:txBody>
        </p:sp>
        <p:sp>
          <p:nvSpPr>
            <p:cNvPr id="32" name="pl32"/>
            <p:cNvSpPr/>
            <p:nvPr/>
          </p:nvSpPr>
          <p:spPr>
            <a:xfrm>
              <a:off x="6244937" y="5056787"/>
              <a:ext cx="1596113" cy="0"/>
            </a:xfrm>
            <a:custGeom>
              <a:avLst/>
              <a:pathLst>
                <a:path w="1596113" h="0">
                  <a:moveTo>
                    <a:pt x="0" y="0"/>
                  </a:moveTo>
                  <a:lnTo>
                    <a:pt x="0" y="0"/>
                  </a:lnTo>
                  <a:lnTo>
                    <a:pt x="435303" y="0"/>
                  </a:lnTo>
                  <a:lnTo>
                    <a:pt x="652955" y="0"/>
                  </a:lnTo>
                  <a:lnTo>
                    <a:pt x="1305910" y="0"/>
                  </a:lnTo>
                  <a:lnTo>
                    <a:pt x="1596113" y="0"/>
                  </a:lnTo>
                </a:path>
              </a:pathLst>
            </a:custGeom>
            <a:ln w="116535" cap="flat">
              <a:solidFill>
                <a:srgbClr val="E8E8E8">
                  <a:alpha val="100000"/>
                </a:srgbClr>
              </a:solidFill>
              <a:prstDash val="solid"/>
              <a:round/>
            </a:ln>
          </p:spPr>
          <p:txBody>
            <a:bodyPr/>
            <a:lstStyle/>
            <a:p/>
          </p:txBody>
        </p:sp>
        <p:sp>
          <p:nvSpPr>
            <p:cNvPr id="33" name="pt33"/>
            <p:cNvSpPr/>
            <p:nvPr/>
          </p:nvSpPr>
          <p:spPr>
            <a:xfrm>
              <a:off x="834440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03849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8776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8776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67574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03849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4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96594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53064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3064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03849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124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188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3064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73258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73258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7574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3849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188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53064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73258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73258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7574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03849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440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03849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8776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8776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7574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03849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188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53064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73258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73258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7574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3849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188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3064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73258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73258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7574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124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737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95023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07962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07962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6594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9339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286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80513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93452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93452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09533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93452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188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53064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73258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73258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7574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6594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188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53064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73258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73258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67574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03849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365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67574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24043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24043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89339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463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8613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617473"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98022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99593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980226"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342979"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560631"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617473"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980226"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60631"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617473"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980226"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8613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617473"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980226"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560631"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617473"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980226"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560631"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617473"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34297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15530"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907676"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83512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7042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03706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87625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560631"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61747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907676"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560631"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61747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980226"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7828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835125"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488080"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6324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7227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3660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572514"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572514"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67328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69166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0810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264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09194"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09194"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6734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093845" y="398022"/>
              <a:ext cx="31869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Djibouti,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(91%) and 2023 (77%). DTP1 coverage increased in 2024 (82%) compared to 2023, and was lower than in 2019. In 2019-2024, DTP1 coverage was at it's lowest level in 2021 and 2022 (70%).
In 2023, 12 vaccines had lower coverage than in 2019.
In 2024, 12 vaccines had lower coverage than in 2019.
In 2024, 2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64552"/>
              <a:ext cx="6444618" cy="1675075"/>
            </a:xfrm>
            <a:custGeom>
              <a:avLst/>
              <a:pathLst>
                <a:path w="6444618" h="1675075">
                  <a:moveTo>
                    <a:pt x="0" y="1675075"/>
                  </a:moveTo>
                  <a:lnTo>
                    <a:pt x="268525" y="1402388"/>
                  </a:lnTo>
                  <a:lnTo>
                    <a:pt x="537051" y="1051791"/>
                  </a:lnTo>
                  <a:lnTo>
                    <a:pt x="805577" y="818059"/>
                  </a:lnTo>
                  <a:lnTo>
                    <a:pt x="1074103" y="973880"/>
                  </a:lnTo>
                  <a:lnTo>
                    <a:pt x="1342628" y="701194"/>
                  </a:lnTo>
                  <a:lnTo>
                    <a:pt x="1611154" y="662239"/>
                  </a:lnTo>
                  <a:lnTo>
                    <a:pt x="1879680" y="38955"/>
                  </a:lnTo>
                  <a:lnTo>
                    <a:pt x="2148206" y="0"/>
                  </a:lnTo>
                  <a:lnTo>
                    <a:pt x="2416732" y="0"/>
                  </a:lnTo>
                  <a:lnTo>
                    <a:pt x="2685257" y="38955"/>
                  </a:lnTo>
                  <a:lnTo>
                    <a:pt x="2953783" y="77910"/>
                  </a:lnTo>
                  <a:lnTo>
                    <a:pt x="3222309" y="311641"/>
                  </a:lnTo>
                  <a:lnTo>
                    <a:pt x="3490835" y="272686"/>
                  </a:lnTo>
                  <a:lnTo>
                    <a:pt x="3759360" y="428507"/>
                  </a:lnTo>
                  <a:lnTo>
                    <a:pt x="4027886" y="194776"/>
                  </a:lnTo>
                  <a:lnTo>
                    <a:pt x="4296412" y="818059"/>
                  </a:lnTo>
                  <a:lnTo>
                    <a:pt x="4564938" y="506418"/>
                  </a:lnTo>
                  <a:lnTo>
                    <a:pt x="4833464" y="194776"/>
                  </a:lnTo>
                  <a:lnTo>
                    <a:pt x="5101989" y="155820"/>
                  </a:lnTo>
                  <a:lnTo>
                    <a:pt x="5370515" y="740149"/>
                  </a:lnTo>
                  <a:lnTo>
                    <a:pt x="5639041" y="1168657"/>
                  </a:lnTo>
                  <a:lnTo>
                    <a:pt x="5907567" y="1168657"/>
                  </a:lnTo>
                  <a:lnTo>
                    <a:pt x="6176092" y="662239"/>
                  </a:lnTo>
                  <a:lnTo>
                    <a:pt x="6444618" y="467462"/>
                  </a:lnTo>
                </a:path>
              </a:pathLst>
            </a:custGeom>
            <a:ln w="27101" cap="flat">
              <a:solidFill>
                <a:srgbClr val="F8766D">
                  <a:alpha val="100000"/>
                </a:srgbClr>
              </a:solidFill>
              <a:prstDash val="solid"/>
              <a:round/>
            </a:ln>
          </p:spPr>
          <p:txBody>
            <a:bodyPr/>
            <a:lstStyle/>
            <a:p/>
          </p:txBody>
        </p:sp>
        <p:sp>
          <p:nvSpPr>
            <p:cNvPr id="27" name="pl27"/>
            <p:cNvSpPr/>
            <p:nvPr/>
          </p:nvSpPr>
          <p:spPr>
            <a:xfrm>
              <a:off x="4670588" y="1737239"/>
              <a:ext cx="3222309" cy="1324478"/>
            </a:xfrm>
            <a:custGeom>
              <a:avLst/>
              <a:pathLst>
                <a:path w="3222309" h="1324478">
                  <a:moveTo>
                    <a:pt x="0" y="0"/>
                  </a:moveTo>
                  <a:lnTo>
                    <a:pt x="268525" y="0"/>
                  </a:lnTo>
                  <a:lnTo>
                    <a:pt x="537051" y="0"/>
                  </a:lnTo>
                  <a:lnTo>
                    <a:pt x="805577" y="0"/>
                  </a:lnTo>
                  <a:lnTo>
                    <a:pt x="1074103" y="38955"/>
                  </a:lnTo>
                  <a:lnTo>
                    <a:pt x="1342628" y="38955"/>
                  </a:lnTo>
                  <a:lnTo>
                    <a:pt x="1611154" y="38955"/>
                  </a:lnTo>
                  <a:lnTo>
                    <a:pt x="1879680" y="38955"/>
                  </a:lnTo>
                  <a:lnTo>
                    <a:pt x="2148206" y="857015"/>
                  </a:lnTo>
                  <a:lnTo>
                    <a:pt x="2416732" y="1324478"/>
                  </a:lnTo>
                  <a:lnTo>
                    <a:pt x="2685257" y="1324478"/>
                  </a:lnTo>
                  <a:lnTo>
                    <a:pt x="2953783" y="701194"/>
                  </a:lnTo>
                  <a:lnTo>
                    <a:pt x="3222309" y="1324478"/>
                  </a:lnTo>
                </a:path>
              </a:pathLst>
            </a:custGeom>
            <a:ln w="27101" cap="flat">
              <a:solidFill>
                <a:srgbClr val="00BA38">
                  <a:alpha val="100000"/>
                </a:srgbClr>
              </a:solidFill>
              <a:prstDash val="solid"/>
              <a:round/>
            </a:ln>
          </p:spPr>
          <p:txBody>
            <a:bodyPr/>
            <a:lstStyle/>
            <a:p/>
          </p:txBody>
        </p:sp>
        <p:sp>
          <p:nvSpPr>
            <p:cNvPr id="28" name="pl28"/>
            <p:cNvSpPr/>
            <p:nvPr/>
          </p:nvSpPr>
          <p:spPr>
            <a:xfrm>
              <a:off x="4939113" y="1620373"/>
              <a:ext cx="2953783" cy="1012836"/>
            </a:xfrm>
            <a:custGeom>
              <a:avLst/>
              <a:pathLst>
                <a:path w="2953783" h="1012836">
                  <a:moveTo>
                    <a:pt x="0" y="116865"/>
                  </a:moveTo>
                  <a:lnTo>
                    <a:pt x="268525" y="272686"/>
                  </a:lnTo>
                  <a:lnTo>
                    <a:pt x="537051" y="116865"/>
                  </a:lnTo>
                  <a:lnTo>
                    <a:pt x="805577" y="662239"/>
                  </a:lnTo>
                  <a:lnTo>
                    <a:pt x="1074103" y="350597"/>
                  </a:lnTo>
                  <a:lnTo>
                    <a:pt x="1342628" y="38955"/>
                  </a:lnTo>
                  <a:lnTo>
                    <a:pt x="1611154" y="0"/>
                  </a:lnTo>
                  <a:lnTo>
                    <a:pt x="1879680" y="584328"/>
                  </a:lnTo>
                  <a:lnTo>
                    <a:pt x="2148206" y="1012836"/>
                  </a:lnTo>
                  <a:lnTo>
                    <a:pt x="2416732" y="1012836"/>
                  </a:lnTo>
                  <a:lnTo>
                    <a:pt x="2685257" y="506418"/>
                  </a:lnTo>
                  <a:lnTo>
                    <a:pt x="2953783" y="35059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8936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02334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93259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10125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4632211" y="169886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900737" y="169886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8181" y="1830533"/>
              <a:ext cx="253241" cy="95705"/>
            </a:xfrm>
            <a:custGeom>
              <a:avLst/>
              <a:pathLst>
                <a:path w="253241" h="95705">
                  <a:moveTo>
                    <a:pt x="253241" y="0"/>
                  </a:moveTo>
                  <a:lnTo>
                    <a:pt x="0" y="95705"/>
                  </a:lnTo>
                </a:path>
              </a:pathLst>
            </a:custGeom>
          </p:spPr>
          <p:txBody>
            <a:bodyPr/>
            <a:lstStyle/>
            <a:p/>
          </p:txBody>
        </p:sp>
        <p:sp>
          <p:nvSpPr>
            <p:cNvPr id="37" name="pl37"/>
            <p:cNvSpPr/>
            <p:nvPr/>
          </p:nvSpPr>
          <p:spPr>
            <a:xfrm>
              <a:off x="7908654" y="1976395"/>
              <a:ext cx="252769" cy="87026"/>
            </a:xfrm>
            <a:custGeom>
              <a:avLst/>
              <a:pathLst>
                <a:path w="252769" h="87026">
                  <a:moveTo>
                    <a:pt x="252769" y="87026"/>
                  </a:moveTo>
                  <a:lnTo>
                    <a:pt x="0" y="0"/>
                  </a:lnTo>
                </a:path>
              </a:pathLst>
            </a:custGeom>
          </p:spPr>
          <p:txBody>
            <a:bodyPr/>
            <a:lstStyle/>
            <a:p/>
          </p:txBody>
        </p:sp>
        <p:sp>
          <p:nvSpPr>
            <p:cNvPr id="38" name="pl38"/>
            <p:cNvSpPr/>
            <p:nvPr/>
          </p:nvSpPr>
          <p:spPr>
            <a:xfrm>
              <a:off x="7911816" y="3061712"/>
              <a:ext cx="249607" cy="4"/>
            </a:xfrm>
            <a:custGeom>
              <a:avLst/>
              <a:pathLst>
                <a:path w="249607" h="4">
                  <a:moveTo>
                    <a:pt x="249607" y="0"/>
                  </a:moveTo>
                  <a:lnTo>
                    <a:pt x="0" y="4"/>
                  </a:lnTo>
                </a:path>
              </a:pathLst>
            </a:custGeom>
          </p:spPr>
          <p:txBody>
            <a:bodyPr/>
            <a:lstStyle/>
            <a:p/>
          </p:txBody>
        </p:sp>
        <p:sp>
          <p:nvSpPr>
            <p:cNvPr id="39" name="pg39"/>
            <p:cNvSpPr/>
            <p:nvPr/>
          </p:nvSpPr>
          <p:spPr>
            <a:xfrm>
              <a:off x="8092843" y="171858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75942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77%</a:t>
              </a:r>
            </a:p>
          </p:txBody>
        </p:sp>
        <p:sp>
          <p:nvSpPr>
            <p:cNvPr id="41" name="pg41"/>
            <p:cNvSpPr/>
            <p:nvPr/>
          </p:nvSpPr>
          <p:spPr>
            <a:xfrm>
              <a:off x="8092843" y="199169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203253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76%</a:t>
              </a:r>
            </a:p>
          </p:txBody>
        </p:sp>
        <p:sp>
          <p:nvSpPr>
            <p:cNvPr id="43" name="pg43"/>
            <p:cNvSpPr/>
            <p:nvPr/>
          </p:nvSpPr>
          <p:spPr>
            <a:xfrm>
              <a:off x="8092843" y="297072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01156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48%</a:t>
              </a:r>
            </a:p>
          </p:txBody>
        </p:sp>
        <p:sp>
          <p:nvSpPr>
            <p:cNvPr id="45" name="pg45"/>
            <p:cNvSpPr/>
            <p:nvPr/>
          </p:nvSpPr>
          <p:spPr>
            <a:xfrm>
              <a:off x="1152422" y="314182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142" y="3185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46</a:t>
              </a:r>
            </a:p>
          </p:txBody>
        </p:sp>
        <p:sp>
          <p:nvSpPr>
            <p:cNvPr id="47" name="pg47"/>
            <p:cNvSpPr/>
            <p:nvPr/>
          </p:nvSpPr>
          <p:spPr>
            <a:xfrm>
              <a:off x="4373271" y="16455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4418991" y="16893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82</a:t>
              </a:r>
            </a:p>
          </p:txBody>
        </p:sp>
        <p:sp>
          <p:nvSpPr>
            <p:cNvPr id="49" name="pg49"/>
            <p:cNvSpPr/>
            <p:nvPr/>
          </p:nvSpPr>
          <p:spPr>
            <a:xfrm>
              <a:off x="5003248" y="164650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048968" y="1690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82</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45251" y="580629"/>
              <a:ext cx="358772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Djibouti,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Djibouti has 3 out of the 4 SDG vaccines.
In 2024, Djibouti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5 percentage points from 77% in 2023 to 82% in 2024.
• DTP3 coverage increased 5 percentage points from 72% in 2023 to 77% in 2024.
• There were there were 1,000 fewer zero-dose children in 2024. This leaves 4,000 children without vaccination, vulnerable to vaccine-preventable diseases and a further 1,000 with incomplete protection.
• Djibouti accounted for 0.2% of zero-dose children in Middle East and North Africa (MENA) and &lt;0.1% of zero-dose children globally.
• MCV1 coverage declined 1 percentage point from 76% in 2023 to 75% in 2024. There were 6,000 children who missed out on the first measles vaccination.
• MCV2 coverage declined 16 percentage points from 64% in 2023 to 48%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Djibouti,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Djibouti.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DAPMHHIV-502652578-1605202</_dlc_DocId>
    <_dlc_DocIdUrl xmlns="9e17fbd9-fb4c-4d20-9ec4-18aa77a91b0d">
      <Url>https://unicef.sharepoint.com/teams/DAPM-Health-HIV/_layouts/15/DocIdRedir.aspx?ID=DAPMHHIV-502652578-1605202</Url>
      <Description>DAPMHHIV-502652578-1605202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abab150a-b3dd-4880-af68-5229ffd6c0cc</vt:lpwstr>
  </property>
  <property fmtid="{D5CDD505-2E9C-101B-9397-08002B2CF9AE}" pid="4" name="MediaServiceImageTags">
    <vt:lpwstr/>
  </property>
</Properties>
</file>