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021f8e8f90ffdf809e6fd08a44859392606944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11 de las 14 vacunas del calendario (79%) alcanzaron una cobertura igual o superior al 90%. La cobertura vacunal osciló entre el 71% y el 99%.
Desde 2001, se han realizado estimaciones para 6 nuevas vacunas. RotaC y HPVc es la vacuna más reciente notificada (2019), que alcanzó una cobertura del 96% y del 84% en 2024.
En 2024, Costa Rica no notificó ningún desabastecimiento de vacunas o suministros.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78832"/>
            </a:xfrm>
            <a:custGeom>
              <a:avLst/>
              <a:pathLst>
                <a:path w="6444618" h="478832">
                  <a:moveTo>
                    <a:pt x="0" y="359124"/>
                  </a:moveTo>
                  <a:lnTo>
                    <a:pt x="268525" y="319221"/>
                  </a:lnTo>
                  <a:lnTo>
                    <a:pt x="537051" y="39902"/>
                  </a:lnTo>
                  <a:lnTo>
                    <a:pt x="805577" y="359124"/>
                  </a:lnTo>
                  <a:lnTo>
                    <a:pt x="1074103" y="119708"/>
                  </a:lnTo>
                  <a:lnTo>
                    <a:pt x="1342628" y="79805"/>
                  </a:lnTo>
                  <a:lnTo>
                    <a:pt x="1611154" y="399027"/>
                  </a:lnTo>
                  <a:lnTo>
                    <a:pt x="1879680" y="359124"/>
                  </a:lnTo>
                  <a:lnTo>
                    <a:pt x="2148206" y="359124"/>
                  </a:lnTo>
                  <a:lnTo>
                    <a:pt x="2416732" y="319221"/>
                  </a:lnTo>
                  <a:lnTo>
                    <a:pt x="2685257" y="119708"/>
                  </a:lnTo>
                  <a:lnTo>
                    <a:pt x="2953783" y="478832"/>
                  </a:lnTo>
                  <a:lnTo>
                    <a:pt x="3222309" y="279319"/>
                  </a:lnTo>
                  <a:lnTo>
                    <a:pt x="3490835" y="39902"/>
                  </a:lnTo>
                  <a:lnTo>
                    <a:pt x="3759360" y="319221"/>
                  </a:lnTo>
                  <a:lnTo>
                    <a:pt x="4027886" y="239416"/>
                  </a:lnTo>
                  <a:lnTo>
                    <a:pt x="4296412" y="0"/>
                  </a:lnTo>
                  <a:lnTo>
                    <a:pt x="4564938" y="0"/>
                  </a:lnTo>
                  <a:lnTo>
                    <a:pt x="4833464" y="159610"/>
                  </a:lnTo>
                  <a:lnTo>
                    <a:pt x="5101989" y="119708"/>
                  </a:lnTo>
                  <a:lnTo>
                    <a:pt x="5370515" y="0"/>
                  </a:lnTo>
                  <a:lnTo>
                    <a:pt x="5639041" y="239416"/>
                  </a:lnTo>
                  <a:lnTo>
                    <a:pt x="5907567" y="15961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558638"/>
            </a:xfrm>
            <a:custGeom>
              <a:avLst/>
              <a:pathLst>
                <a:path w="6444618" h="558638">
                  <a:moveTo>
                    <a:pt x="0" y="438929"/>
                  </a:moveTo>
                  <a:lnTo>
                    <a:pt x="268525" y="319221"/>
                  </a:lnTo>
                  <a:lnTo>
                    <a:pt x="537051" y="199513"/>
                  </a:lnTo>
                  <a:lnTo>
                    <a:pt x="805577" y="438929"/>
                  </a:lnTo>
                  <a:lnTo>
                    <a:pt x="1074103" y="359124"/>
                  </a:lnTo>
                  <a:lnTo>
                    <a:pt x="1342628" y="319221"/>
                  </a:lnTo>
                  <a:lnTo>
                    <a:pt x="1611154" y="399027"/>
                  </a:lnTo>
                  <a:lnTo>
                    <a:pt x="1879680" y="399027"/>
                  </a:lnTo>
                  <a:lnTo>
                    <a:pt x="2148206" y="359124"/>
                  </a:lnTo>
                  <a:lnTo>
                    <a:pt x="2416732" y="518735"/>
                  </a:lnTo>
                  <a:lnTo>
                    <a:pt x="2685257" y="438929"/>
                  </a:lnTo>
                  <a:lnTo>
                    <a:pt x="2953783" y="558638"/>
                  </a:lnTo>
                  <a:lnTo>
                    <a:pt x="3222309" y="319221"/>
                  </a:lnTo>
                  <a:lnTo>
                    <a:pt x="3490835" y="159610"/>
                  </a:lnTo>
                  <a:lnTo>
                    <a:pt x="3759360" y="319221"/>
                  </a:lnTo>
                  <a:lnTo>
                    <a:pt x="4027886" y="279319"/>
                  </a:lnTo>
                  <a:lnTo>
                    <a:pt x="4296412" y="79805"/>
                  </a:lnTo>
                  <a:lnTo>
                    <a:pt x="4564938" y="119708"/>
                  </a:lnTo>
                  <a:lnTo>
                    <a:pt x="4833464" y="199513"/>
                  </a:lnTo>
                  <a:lnTo>
                    <a:pt x="5101989" y="159610"/>
                  </a:lnTo>
                  <a:lnTo>
                    <a:pt x="5370515" y="79805"/>
                  </a:lnTo>
                  <a:lnTo>
                    <a:pt x="5639041" y="239416"/>
                  </a:lnTo>
                  <a:lnTo>
                    <a:pt x="5907567" y="15961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38321"/>
              <a:ext cx="6444618" cy="598540"/>
            </a:xfrm>
            <a:custGeom>
              <a:avLst/>
              <a:pathLst>
                <a:path w="6444618" h="598540">
                  <a:moveTo>
                    <a:pt x="0" y="558638"/>
                  </a:moveTo>
                  <a:lnTo>
                    <a:pt x="268525" y="558638"/>
                  </a:lnTo>
                  <a:lnTo>
                    <a:pt x="537051" y="79805"/>
                  </a:lnTo>
                  <a:lnTo>
                    <a:pt x="805577" y="279319"/>
                  </a:lnTo>
                  <a:lnTo>
                    <a:pt x="1074103" y="319221"/>
                  </a:lnTo>
                  <a:lnTo>
                    <a:pt x="1342628" y="279319"/>
                  </a:lnTo>
                  <a:lnTo>
                    <a:pt x="1611154" y="239416"/>
                  </a:lnTo>
                  <a:lnTo>
                    <a:pt x="1879680" y="239416"/>
                  </a:lnTo>
                  <a:lnTo>
                    <a:pt x="2148206" y="279319"/>
                  </a:lnTo>
                  <a:lnTo>
                    <a:pt x="2416732" y="598540"/>
                  </a:lnTo>
                  <a:lnTo>
                    <a:pt x="2685257" y="518735"/>
                  </a:lnTo>
                  <a:lnTo>
                    <a:pt x="2953783" y="518735"/>
                  </a:lnTo>
                  <a:lnTo>
                    <a:pt x="3222309" y="239416"/>
                  </a:lnTo>
                  <a:lnTo>
                    <a:pt x="3490835" y="199513"/>
                  </a:lnTo>
                  <a:lnTo>
                    <a:pt x="3759360" y="39902"/>
                  </a:lnTo>
                  <a:lnTo>
                    <a:pt x="4027886" y="119708"/>
                  </a:lnTo>
                  <a:lnTo>
                    <a:pt x="4296412" y="119708"/>
                  </a:lnTo>
                  <a:lnTo>
                    <a:pt x="4564938" y="0"/>
                  </a:lnTo>
                  <a:lnTo>
                    <a:pt x="4833464" y="79805"/>
                  </a:lnTo>
                  <a:lnTo>
                    <a:pt x="5101989" y="39902"/>
                  </a:lnTo>
                  <a:lnTo>
                    <a:pt x="5370515" y="39902"/>
                  </a:lnTo>
                  <a:lnTo>
                    <a:pt x="5639041" y="279319"/>
                  </a:lnTo>
                  <a:lnTo>
                    <a:pt x="5907567" y="239416"/>
                  </a:lnTo>
                  <a:lnTo>
                    <a:pt x="6176092" y="119708"/>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3596485" y="1478223"/>
              <a:ext cx="4296412" cy="1037470"/>
            </a:xfrm>
            <a:custGeom>
              <a:avLst/>
              <a:pathLst>
                <a:path w="4296412" h="1037470">
                  <a:moveTo>
                    <a:pt x="0" y="239416"/>
                  </a:moveTo>
                  <a:lnTo>
                    <a:pt x="268525" y="438929"/>
                  </a:lnTo>
                  <a:lnTo>
                    <a:pt x="537051" y="638443"/>
                  </a:lnTo>
                  <a:lnTo>
                    <a:pt x="805577" y="598540"/>
                  </a:lnTo>
                  <a:lnTo>
                    <a:pt x="1074103" y="0"/>
                  </a:lnTo>
                  <a:lnTo>
                    <a:pt x="1342628" y="119708"/>
                  </a:lnTo>
                  <a:lnTo>
                    <a:pt x="1611154" y="199513"/>
                  </a:lnTo>
                  <a:lnTo>
                    <a:pt x="1879680" y="199513"/>
                  </a:lnTo>
                  <a:lnTo>
                    <a:pt x="2148206" y="319221"/>
                  </a:lnTo>
                  <a:lnTo>
                    <a:pt x="2416732" y="79805"/>
                  </a:lnTo>
                  <a:lnTo>
                    <a:pt x="2685257" y="79805"/>
                  </a:lnTo>
                  <a:lnTo>
                    <a:pt x="2953783" y="79805"/>
                  </a:lnTo>
                  <a:lnTo>
                    <a:pt x="3222309" y="558638"/>
                  </a:lnTo>
                  <a:lnTo>
                    <a:pt x="3490835" y="1037470"/>
                  </a:lnTo>
                  <a:lnTo>
                    <a:pt x="3759360" y="798054"/>
                  </a:lnTo>
                  <a:lnTo>
                    <a:pt x="4027886" y="478832"/>
                  </a:lnTo>
                  <a:lnTo>
                    <a:pt x="4296412" y="31922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558108"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130" y="1113702"/>
              <a:ext cx="257292" cy="196337"/>
            </a:xfrm>
            <a:custGeom>
              <a:avLst/>
              <a:pathLst>
                <a:path w="257292" h="196337">
                  <a:moveTo>
                    <a:pt x="257292" y="0"/>
                  </a:moveTo>
                  <a:lnTo>
                    <a:pt x="0" y="196337"/>
                  </a:lnTo>
                </a:path>
              </a:pathLst>
            </a:custGeom>
          </p:spPr>
          <p:txBody>
            <a:bodyPr/>
            <a:lstStyle/>
            <a:p/>
          </p:txBody>
        </p:sp>
        <p:sp>
          <p:nvSpPr>
            <p:cNvPr id="41" name="pl41"/>
            <p:cNvSpPr/>
            <p:nvPr/>
          </p:nvSpPr>
          <p:spPr>
            <a:xfrm>
              <a:off x="7910691" y="1321541"/>
              <a:ext cx="250731" cy="41259"/>
            </a:xfrm>
            <a:custGeom>
              <a:avLst/>
              <a:pathLst>
                <a:path w="250731" h="41259">
                  <a:moveTo>
                    <a:pt x="250731" y="41259"/>
                  </a:moveTo>
                  <a:lnTo>
                    <a:pt x="0" y="0"/>
                  </a:lnTo>
                </a:path>
              </a:pathLst>
            </a:custGeom>
          </p:spPr>
          <p:txBody>
            <a:bodyPr/>
            <a:lstStyle/>
            <a:p/>
          </p:txBody>
        </p:sp>
        <p:sp>
          <p:nvSpPr>
            <p:cNvPr id="42" name="pl42"/>
            <p:cNvSpPr/>
            <p:nvPr/>
          </p:nvSpPr>
          <p:spPr>
            <a:xfrm>
              <a:off x="7909701" y="1562529"/>
              <a:ext cx="251721" cy="67414"/>
            </a:xfrm>
            <a:custGeom>
              <a:avLst/>
              <a:pathLst>
                <a:path w="251721" h="67414">
                  <a:moveTo>
                    <a:pt x="251721" y="67414"/>
                  </a:moveTo>
                  <a:lnTo>
                    <a:pt x="0" y="0"/>
                  </a:lnTo>
                </a:path>
              </a:pathLst>
            </a:custGeom>
          </p:spPr>
          <p:txBody>
            <a:bodyPr/>
            <a:lstStyle/>
            <a:p/>
          </p:txBody>
        </p:sp>
        <p:sp>
          <p:nvSpPr>
            <p:cNvPr id="43" name="pl43"/>
            <p:cNvSpPr/>
            <p:nvPr/>
          </p:nvSpPr>
          <p:spPr>
            <a:xfrm>
              <a:off x="7908568" y="1803171"/>
              <a:ext cx="252854" cy="92394"/>
            </a:xfrm>
            <a:custGeom>
              <a:avLst/>
              <a:pathLst>
                <a:path w="252854" h="92394">
                  <a:moveTo>
                    <a:pt x="252854" y="92394"/>
                  </a:moveTo>
                  <a:lnTo>
                    <a:pt x="0" y="0"/>
                  </a:lnTo>
                </a:path>
              </a:pathLst>
            </a:custGeom>
          </p:spPr>
          <p:txBody>
            <a:bodyPr/>
            <a:lstStyle/>
            <a:p/>
          </p:txBody>
        </p:sp>
        <p:sp>
          <p:nvSpPr>
            <p:cNvPr id="44" name="pg44"/>
            <p:cNvSpPr/>
            <p:nvPr/>
          </p:nvSpPr>
          <p:spPr>
            <a:xfrm>
              <a:off x="8092843" y="10001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410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2736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145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54797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8881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0" name="pg50"/>
            <p:cNvSpPr/>
            <p:nvPr/>
          </p:nvSpPr>
          <p:spPr>
            <a:xfrm>
              <a:off x="8092843" y="182132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621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107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Costa Rica,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93%.
La cobertura de DTP3 -un indicador de la eficacia con que los países prestan servicios de inmunización a los niños- superó 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estaba por debajo, pero cerca del objetivo del 95% y la cobertura de MCV2 NA.
Entre 2023 y 2024, 1 vacuna aumentó la cobertura, 0 disminuyó y 3 se mantuvieron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32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85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37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690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5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11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63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19506"/>
              <a:ext cx="249522" cy="1191167"/>
            </a:xfrm>
            <a:prstGeom prst="rect">
              <a:avLst/>
            </a:prstGeom>
            <a:solidFill>
              <a:srgbClr val="1CABE2">
                <a:alpha val="100000"/>
              </a:srgbClr>
            </a:solidFill>
          </p:spPr>
          <p:txBody>
            <a:bodyPr/>
            <a:lstStyle/>
            <a:p/>
          </p:txBody>
        </p:sp>
        <p:sp>
          <p:nvSpPr>
            <p:cNvPr id="24" name="rc24"/>
            <p:cNvSpPr/>
            <p:nvPr/>
          </p:nvSpPr>
          <p:spPr>
            <a:xfrm>
              <a:off x="1573521" y="2863666"/>
              <a:ext cx="249522" cy="1047007"/>
            </a:xfrm>
            <a:prstGeom prst="rect">
              <a:avLst/>
            </a:prstGeom>
            <a:solidFill>
              <a:srgbClr val="1CABE2">
                <a:alpha val="100000"/>
              </a:srgbClr>
            </a:solidFill>
          </p:spPr>
          <p:txBody>
            <a:bodyPr/>
            <a:lstStyle/>
            <a:p/>
          </p:txBody>
        </p:sp>
        <p:sp>
          <p:nvSpPr>
            <p:cNvPr id="25" name="rc25"/>
            <p:cNvSpPr/>
            <p:nvPr/>
          </p:nvSpPr>
          <p:spPr>
            <a:xfrm>
              <a:off x="1850769" y="3688923"/>
              <a:ext cx="249522" cy="221749"/>
            </a:xfrm>
            <a:prstGeom prst="rect">
              <a:avLst/>
            </a:prstGeom>
            <a:solidFill>
              <a:srgbClr val="1CABE2">
                <a:alpha val="100000"/>
              </a:srgbClr>
            </a:solidFill>
          </p:spPr>
          <p:txBody>
            <a:bodyPr/>
            <a:lstStyle/>
            <a:p/>
          </p:txBody>
        </p:sp>
        <p:sp>
          <p:nvSpPr>
            <p:cNvPr id="26" name="rc26"/>
            <p:cNvSpPr/>
            <p:nvPr/>
          </p:nvSpPr>
          <p:spPr>
            <a:xfrm>
              <a:off x="2128016" y="2822606"/>
              <a:ext cx="249522" cy="1088066"/>
            </a:xfrm>
            <a:prstGeom prst="rect">
              <a:avLst/>
            </a:prstGeom>
            <a:solidFill>
              <a:srgbClr val="1CABE2">
                <a:alpha val="100000"/>
              </a:srgbClr>
            </a:solidFill>
          </p:spPr>
          <p:txBody>
            <a:bodyPr/>
            <a:lstStyle/>
            <a:p/>
          </p:txBody>
        </p:sp>
        <p:sp>
          <p:nvSpPr>
            <p:cNvPr id="27" name="rc27"/>
            <p:cNvSpPr/>
            <p:nvPr/>
          </p:nvSpPr>
          <p:spPr>
            <a:xfrm>
              <a:off x="2405264" y="3479854"/>
              <a:ext cx="249522" cy="430818"/>
            </a:xfrm>
            <a:prstGeom prst="rect">
              <a:avLst/>
            </a:prstGeom>
            <a:solidFill>
              <a:srgbClr val="1CABE2">
                <a:alpha val="100000"/>
              </a:srgbClr>
            </a:solidFill>
          </p:spPr>
          <p:txBody>
            <a:bodyPr/>
            <a:lstStyle/>
            <a:p/>
          </p:txBody>
        </p:sp>
        <p:sp>
          <p:nvSpPr>
            <p:cNvPr id="28" name="rc28"/>
            <p:cNvSpPr/>
            <p:nvPr/>
          </p:nvSpPr>
          <p:spPr>
            <a:xfrm>
              <a:off x="2682512" y="3580539"/>
              <a:ext cx="249522" cy="330133"/>
            </a:xfrm>
            <a:prstGeom prst="rect">
              <a:avLst/>
            </a:prstGeom>
            <a:solidFill>
              <a:srgbClr val="1CABE2">
                <a:alpha val="100000"/>
              </a:srgbClr>
            </a:solidFill>
          </p:spPr>
          <p:txBody>
            <a:bodyPr/>
            <a:lstStyle/>
            <a:p/>
          </p:txBody>
        </p:sp>
        <p:sp>
          <p:nvSpPr>
            <p:cNvPr id="29" name="rc29"/>
            <p:cNvSpPr/>
            <p:nvPr/>
          </p:nvSpPr>
          <p:spPr>
            <a:xfrm>
              <a:off x="2959759" y="2741696"/>
              <a:ext cx="249522" cy="1168977"/>
            </a:xfrm>
            <a:prstGeom prst="rect">
              <a:avLst/>
            </a:prstGeom>
            <a:solidFill>
              <a:srgbClr val="1CABE2">
                <a:alpha val="100000"/>
              </a:srgbClr>
            </a:solidFill>
          </p:spPr>
          <p:txBody>
            <a:bodyPr/>
            <a:lstStyle/>
            <a:p/>
          </p:txBody>
        </p:sp>
        <p:sp>
          <p:nvSpPr>
            <p:cNvPr id="30" name="rc30"/>
            <p:cNvSpPr/>
            <p:nvPr/>
          </p:nvSpPr>
          <p:spPr>
            <a:xfrm>
              <a:off x="3237007" y="2821852"/>
              <a:ext cx="249522" cy="1088821"/>
            </a:xfrm>
            <a:prstGeom prst="rect">
              <a:avLst/>
            </a:prstGeom>
            <a:solidFill>
              <a:srgbClr val="1CABE2">
                <a:alpha val="100000"/>
              </a:srgbClr>
            </a:solidFill>
          </p:spPr>
          <p:txBody>
            <a:bodyPr/>
            <a:lstStyle/>
            <a:p/>
          </p:txBody>
        </p:sp>
        <p:sp>
          <p:nvSpPr>
            <p:cNvPr id="31" name="rc31"/>
            <p:cNvSpPr/>
            <p:nvPr/>
          </p:nvSpPr>
          <p:spPr>
            <a:xfrm>
              <a:off x="3514255" y="2793322"/>
              <a:ext cx="249522" cy="1117351"/>
            </a:xfrm>
            <a:prstGeom prst="rect">
              <a:avLst/>
            </a:prstGeom>
            <a:solidFill>
              <a:srgbClr val="1CABE2">
                <a:alpha val="100000"/>
              </a:srgbClr>
            </a:solidFill>
          </p:spPr>
          <p:txBody>
            <a:bodyPr/>
            <a:lstStyle/>
            <a:p/>
          </p:txBody>
        </p:sp>
        <p:sp>
          <p:nvSpPr>
            <p:cNvPr id="32" name="rc32"/>
            <p:cNvSpPr/>
            <p:nvPr/>
          </p:nvSpPr>
          <p:spPr>
            <a:xfrm>
              <a:off x="3791502" y="2908498"/>
              <a:ext cx="249522" cy="1002174"/>
            </a:xfrm>
            <a:prstGeom prst="rect">
              <a:avLst/>
            </a:prstGeom>
            <a:solidFill>
              <a:srgbClr val="1CABE2">
                <a:alpha val="100000"/>
              </a:srgbClr>
            </a:solidFill>
          </p:spPr>
          <p:txBody>
            <a:bodyPr/>
            <a:lstStyle/>
            <a:p/>
          </p:txBody>
        </p:sp>
        <p:sp>
          <p:nvSpPr>
            <p:cNvPr id="33" name="rc33"/>
            <p:cNvSpPr/>
            <p:nvPr/>
          </p:nvSpPr>
          <p:spPr>
            <a:xfrm>
              <a:off x="4068750" y="3490119"/>
              <a:ext cx="249522" cy="420553"/>
            </a:xfrm>
            <a:prstGeom prst="rect">
              <a:avLst/>
            </a:prstGeom>
            <a:solidFill>
              <a:srgbClr val="1CABE2">
                <a:alpha val="100000"/>
              </a:srgbClr>
            </a:solidFill>
          </p:spPr>
          <p:txBody>
            <a:bodyPr/>
            <a:lstStyle/>
            <a:p/>
          </p:txBody>
        </p:sp>
        <p:sp>
          <p:nvSpPr>
            <p:cNvPr id="34" name="rc34"/>
            <p:cNvSpPr/>
            <p:nvPr/>
          </p:nvSpPr>
          <p:spPr>
            <a:xfrm>
              <a:off x="4345998" y="2495794"/>
              <a:ext cx="249522" cy="1414878"/>
            </a:xfrm>
            <a:prstGeom prst="rect">
              <a:avLst/>
            </a:prstGeom>
            <a:solidFill>
              <a:srgbClr val="1CABE2">
                <a:alpha val="100000"/>
              </a:srgbClr>
            </a:solidFill>
          </p:spPr>
          <p:txBody>
            <a:bodyPr/>
            <a:lstStyle/>
            <a:p/>
          </p:txBody>
        </p:sp>
        <p:sp>
          <p:nvSpPr>
            <p:cNvPr id="35" name="rc35"/>
            <p:cNvSpPr/>
            <p:nvPr/>
          </p:nvSpPr>
          <p:spPr>
            <a:xfrm>
              <a:off x="4623245" y="3046318"/>
              <a:ext cx="249522" cy="864354"/>
            </a:xfrm>
            <a:prstGeom prst="rect">
              <a:avLst/>
            </a:prstGeom>
            <a:solidFill>
              <a:srgbClr val="1CABE2">
                <a:alpha val="100000"/>
              </a:srgbClr>
            </a:solidFill>
          </p:spPr>
          <p:txBody>
            <a:bodyPr/>
            <a:lstStyle/>
            <a:p/>
          </p:txBody>
        </p:sp>
        <p:sp>
          <p:nvSpPr>
            <p:cNvPr id="36" name="rc36"/>
            <p:cNvSpPr/>
            <p:nvPr/>
          </p:nvSpPr>
          <p:spPr>
            <a:xfrm>
              <a:off x="4900493" y="3701905"/>
              <a:ext cx="249522" cy="208767"/>
            </a:xfrm>
            <a:prstGeom prst="rect">
              <a:avLst/>
            </a:prstGeom>
            <a:solidFill>
              <a:srgbClr val="1CABE2">
                <a:alpha val="100000"/>
              </a:srgbClr>
            </a:solidFill>
          </p:spPr>
          <p:txBody>
            <a:bodyPr/>
            <a:lstStyle/>
            <a:p/>
          </p:txBody>
        </p:sp>
        <p:sp>
          <p:nvSpPr>
            <p:cNvPr id="37" name="rc37"/>
            <p:cNvSpPr/>
            <p:nvPr/>
          </p:nvSpPr>
          <p:spPr>
            <a:xfrm>
              <a:off x="5177741" y="2955747"/>
              <a:ext cx="249522" cy="954926"/>
            </a:xfrm>
            <a:prstGeom prst="rect">
              <a:avLst/>
            </a:prstGeom>
            <a:solidFill>
              <a:srgbClr val="1CABE2">
                <a:alpha val="100000"/>
              </a:srgbClr>
            </a:solidFill>
          </p:spPr>
          <p:txBody>
            <a:bodyPr/>
            <a:lstStyle/>
            <a:p/>
          </p:txBody>
        </p:sp>
        <p:sp>
          <p:nvSpPr>
            <p:cNvPr id="38" name="rc38"/>
            <p:cNvSpPr/>
            <p:nvPr/>
          </p:nvSpPr>
          <p:spPr>
            <a:xfrm>
              <a:off x="5454988" y="3167080"/>
              <a:ext cx="249522" cy="743592"/>
            </a:xfrm>
            <a:prstGeom prst="rect">
              <a:avLst/>
            </a:prstGeom>
            <a:solidFill>
              <a:srgbClr val="1CABE2">
                <a:alpha val="100000"/>
              </a:srgbClr>
            </a:solidFill>
          </p:spPr>
          <p:txBody>
            <a:bodyPr/>
            <a:lstStyle/>
            <a:p/>
          </p:txBody>
        </p:sp>
        <p:sp>
          <p:nvSpPr>
            <p:cNvPr id="39" name="rc39"/>
            <p:cNvSpPr/>
            <p:nvPr/>
          </p:nvSpPr>
          <p:spPr>
            <a:xfrm>
              <a:off x="5732236" y="3807119"/>
              <a:ext cx="249522" cy="103553"/>
            </a:xfrm>
            <a:prstGeom prst="rect">
              <a:avLst/>
            </a:prstGeom>
            <a:solidFill>
              <a:srgbClr val="1CABE2">
                <a:alpha val="100000"/>
              </a:srgbClr>
            </a:solidFill>
          </p:spPr>
          <p:txBody>
            <a:bodyPr/>
            <a:lstStyle/>
            <a:p/>
          </p:txBody>
        </p:sp>
        <p:sp>
          <p:nvSpPr>
            <p:cNvPr id="40" name="rc40"/>
            <p:cNvSpPr/>
            <p:nvPr/>
          </p:nvSpPr>
          <p:spPr>
            <a:xfrm>
              <a:off x="6009484" y="3808931"/>
              <a:ext cx="249522" cy="101742"/>
            </a:xfrm>
            <a:prstGeom prst="rect">
              <a:avLst/>
            </a:prstGeom>
            <a:solidFill>
              <a:srgbClr val="1CABE2">
                <a:alpha val="100000"/>
              </a:srgbClr>
            </a:solidFill>
          </p:spPr>
          <p:txBody>
            <a:bodyPr/>
            <a:lstStyle/>
            <a:p/>
          </p:txBody>
        </p:sp>
        <p:sp>
          <p:nvSpPr>
            <p:cNvPr id="41" name="rc41"/>
            <p:cNvSpPr/>
            <p:nvPr/>
          </p:nvSpPr>
          <p:spPr>
            <a:xfrm>
              <a:off x="6286731" y="3404076"/>
              <a:ext cx="249522" cy="506596"/>
            </a:xfrm>
            <a:prstGeom prst="rect">
              <a:avLst/>
            </a:prstGeom>
            <a:solidFill>
              <a:srgbClr val="1CABE2">
                <a:alpha val="100000"/>
              </a:srgbClr>
            </a:solidFill>
          </p:spPr>
          <p:txBody>
            <a:bodyPr/>
            <a:lstStyle/>
            <a:p/>
          </p:txBody>
        </p:sp>
        <p:sp>
          <p:nvSpPr>
            <p:cNvPr id="42" name="rc42"/>
            <p:cNvSpPr/>
            <p:nvPr/>
          </p:nvSpPr>
          <p:spPr>
            <a:xfrm>
              <a:off x="6563979" y="3530725"/>
              <a:ext cx="249522" cy="379947"/>
            </a:xfrm>
            <a:prstGeom prst="rect">
              <a:avLst/>
            </a:prstGeom>
            <a:solidFill>
              <a:srgbClr val="1CABE2">
                <a:alpha val="100000"/>
              </a:srgbClr>
            </a:solidFill>
          </p:spPr>
          <p:txBody>
            <a:bodyPr/>
            <a:lstStyle/>
            <a:p/>
          </p:txBody>
        </p:sp>
        <p:sp>
          <p:nvSpPr>
            <p:cNvPr id="43" name="rc43"/>
            <p:cNvSpPr/>
            <p:nvPr/>
          </p:nvSpPr>
          <p:spPr>
            <a:xfrm>
              <a:off x="6841227" y="3824781"/>
              <a:ext cx="249522" cy="85892"/>
            </a:xfrm>
            <a:prstGeom prst="rect">
              <a:avLst/>
            </a:prstGeom>
            <a:solidFill>
              <a:srgbClr val="1CABE2">
                <a:alpha val="100000"/>
              </a:srgbClr>
            </a:solidFill>
          </p:spPr>
          <p:txBody>
            <a:bodyPr/>
            <a:lstStyle/>
            <a:p/>
          </p:txBody>
        </p:sp>
        <p:sp>
          <p:nvSpPr>
            <p:cNvPr id="44" name="rc44"/>
            <p:cNvSpPr/>
            <p:nvPr/>
          </p:nvSpPr>
          <p:spPr>
            <a:xfrm>
              <a:off x="7118474" y="3350186"/>
              <a:ext cx="249522" cy="560487"/>
            </a:xfrm>
            <a:prstGeom prst="rect">
              <a:avLst/>
            </a:prstGeom>
            <a:solidFill>
              <a:srgbClr val="1CABE2">
                <a:alpha val="100000"/>
              </a:srgbClr>
            </a:solidFill>
          </p:spPr>
          <p:txBody>
            <a:bodyPr/>
            <a:lstStyle/>
            <a:p/>
          </p:txBody>
        </p:sp>
        <p:sp>
          <p:nvSpPr>
            <p:cNvPr id="45" name="rc45"/>
            <p:cNvSpPr/>
            <p:nvPr/>
          </p:nvSpPr>
          <p:spPr>
            <a:xfrm>
              <a:off x="7395722" y="3517139"/>
              <a:ext cx="249522" cy="393533"/>
            </a:xfrm>
            <a:prstGeom prst="rect">
              <a:avLst/>
            </a:prstGeom>
            <a:solidFill>
              <a:srgbClr val="1CABE2">
                <a:alpha val="100000"/>
              </a:srgbClr>
            </a:solidFill>
          </p:spPr>
          <p:txBody>
            <a:bodyPr/>
            <a:lstStyle/>
            <a:p/>
          </p:txBody>
        </p:sp>
        <p:sp>
          <p:nvSpPr>
            <p:cNvPr id="46" name="rc46"/>
            <p:cNvSpPr/>
            <p:nvPr/>
          </p:nvSpPr>
          <p:spPr>
            <a:xfrm>
              <a:off x="7672970" y="3832630"/>
              <a:ext cx="249522" cy="78042"/>
            </a:xfrm>
            <a:prstGeom prst="rect">
              <a:avLst/>
            </a:prstGeom>
            <a:solidFill>
              <a:srgbClr val="1CABE2">
                <a:alpha val="100000"/>
              </a:srgbClr>
            </a:solidFill>
          </p:spPr>
          <p:txBody>
            <a:bodyPr/>
            <a:lstStyle/>
            <a:p/>
          </p:txBody>
        </p:sp>
        <p:sp>
          <p:nvSpPr>
            <p:cNvPr id="47" name="rc47"/>
            <p:cNvSpPr/>
            <p:nvPr/>
          </p:nvSpPr>
          <p:spPr>
            <a:xfrm>
              <a:off x="7950217" y="3833687"/>
              <a:ext cx="249522" cy="76985"/>
            </a:xfrm>
            <a:prstGeom prst="rect">
              <a:avLst/>
            </a:prstGeom>
            <a:solidFill>
              <a:srgbClr val="1CABE2">
                <a:alpha val="100000"/>
              </a:srgbClr>
            </a:solidFill>
          </p:spPr>
          <p:txBody>
            <a:bodyPr/>
            <a:lstStyle/>
            <a:p/>
          </p:txBody>
        </p:sp>
        <p:sp>
          <p:nvSpPr>
            <p:cNvPr id="48" name="rc48"/>
            <p:cNvSpPr/>
            <p:nvPr/>
          </p:nvSpPr>
          <p:spPr>
            <a:xfrm>
              <a:off x="1296273" y="2481303"/>
              <a:ext cx="249522" cy="238203"/>
            </a:xfrm>
            <a:prstGeom prst="rect">
              <a:avLst/>
            </a:prstGeom>
            <a:solidFill>
              <a:srgbClr val="B3B3B3">
                <a:alpha val="100000"/>
              </a:srgbClr>
            </a:solidFill>
          </p:spPr>
          <p:txBody>
            <a:bodyPr/>
            <a:lstStyle/>
            <a:p/>
          </p:txBody>
        </p:sp>
        <p:sp>
          <p:nvSpPr>
            <p:cNvPr id="49" name="rc49"/>
            <p:cNvSpPr/>
            <p:nvPr/>
          </p:nvSpPr>
          <p:spPr>
            <a:xfrm>
              <a:off x="1573521" y="2863666"/>
              <a:ext cx="249522" cy="0"/>
            </a:xfrm>
            <a:prstGeom prst="rect">
              <a:avLst/>
            </a:prstGeom>
            <a:solidFill>
              <a:srgbClr val="B3B3B3">
                <a:alpha val="100000"/>
              </a:srgbClr>
            </a:solidFill>
          </p:spPr>
          <p:txBody>
            <a:bodyPr/>
            <a:lstStyle/>
            <a:p/>
          </p:txBody>
        </p:sp>
        <p:sp>
          <p:nvSpPr>
            <p:cNvPr id="50" name="rc50"/>
            <p:cNvSpPr/>
            <p:nvPr/>
          </p:nvSpPr>
          <p:spPr>
            <a:xfrm>
              <a:off x="1850769" y="3245425"/>
              <a:ext cx="249522" cy="443498"/>
            </a:xfrm>
            <a:prstGeom prst="rect">
              <a:avLst/>
            </a:prstGeom>
            <a:solidFill>
              <a:srgbClr val="B3B3B3">
                <a:alpha val="100000"/>
              </a:srgbClr>
            </a:solidFill>
          </p:spPr>
          <p:txBody>
            <a:bodyPr/>
            <a:lstStyle/>
            <a:p/>
          </p:txBody>
        </p:sp>
        <p:sp>
          <p:nvSpPr>
            <p:cNvPr id="51" name="rc51"/>
            <p:cNvSpPr/>
            <p:nvPr/>
          </p:nvSpPr>
          <p:spPr>
            <a:xfrm>
              <a:off x="2128016" y="2605084"/>
              <a:ext cx="249522" cy="217522"/>
            </a:xfrm>
            <a:prstGeom prst="rect">
              <a:avLst/>
            </a:prstGeom>
            <a:solidFill>
              <a:srgbClr val="B3B3B3">
                <a:alpha val="100000"/>
              </a:srgbClr>
            </a:solidFill>
          </p:spPr>
          <p:txBody>
            <a:bodyPr/>
            <a:lstStyle/>
            <a:p/>
          </p:txBody>
        </p:sp>
        <p:sp>
          <p:nvSpPr>
            <p:cNvPr id="52" name="rc52"/>
            <p:cNvSpPr/>
            <p:nvPr/>
          </p:nvSpPr>
          <p:spPr>
            <a:xfrm>
              <a:off x="2405264" y="2833626"/>
              <a:ext cx="249522" cy="646228"/>
            </a:xfrm>
            <a:prstGeom prst="rect">
              <a:avLst/>
            </a:prstGeom>
            <a:solidFill>
              <a:srgbClr val="B3B3B3">
                <a:alpha val="100000"/>
              </a:srgbClr>
            </a:solidFill>
          </p:spPr>
          <p:txBody>
            <a:bodyPr/>
            <a:lstStyle/>
            <a:p/>
          </p:txBody>
        </p:sp>
        <p:sp>
          <p:nvSpPr>
            <p:cNvPr id="53" name="rc53"/>
            <p:cNvSpPr/>
            <p:nvPr/>
          </p:nvSpPr>
          <p:spPr>
            <a:xfrm>
              <a:off x="2682512" y="2920424"/>
              <a:ext cx="249522" cy="660115"/>
            </a:xfrm>
            <a:prstGeom prst="rect">
              <a:avLst/>
            </a:prstGeom>
            <a:solidFill>
              <a:srgbClr val="B3B3B3">
                <a:alpha val="100000"/>
              </a:srgbClr>
            </a:solidFill>
          </p:spPr>
          <p:txBody>
            <a:bodyPr/>
            <a:lstStyle/>
            <a:p/>
          </p:txBody>
        </p:sp>
        <p:sp>
          <p:nvSpPr>
            <p:cNvPr id="54" name="rc54"/>
            <p:cNvSpPr/>
            <p:nvPr/>
          </p:nvSpPr>
          <p:spPr>
            <a:xfrm>
              <a:off x="2959759" y="2741696"/>
              <a:ext cx="249522" cy="0"/>
            </a:xfrm>
            <a:prstGeom prst="rect">
              <a:avLst/>
            </a:prstGeom>
            <a:solidFill>
              <a:srgbClr val="B3B3B3">
                <a:alpha val="100000"/>
              </a:srgbClr>
            </a:solidFill>
          </p:spPr>
          <p:txBody>
            <a:bodyPr/>
            <a:lstStyle/>
            <a:p/>
          </p:txBody>
        </p:sp>
        <p:sp>
          <p:nvSpPr>
            <p:cNvPr id="55" name="rc55"/>
            <p:cNvSpPr/>
            <p:nvPr/>
          </p:nvSpPr>
          <p:spPr>
            <a:xfrm>
              <a:off x="3237007" y="2712864"/>
              <a:ext cx="249522" cy="108987"/>
            </a:xfrm>
            <a:prstGeom prst="rect">
              <a:avLst/>
            </a:prstGeom>
            <a:solidFill>
              <a:srgbClr val="B3B3B3">
                <a:alpha val="100000"/>
              </a:srgbClr>
            </a:solidFill>
          </p:spPr>
          <p:txBody>
            <a:bodyPr/>
            <a:lstStyle/>
            <a:p/>
          </p:txBody>
        </p:sp>
        <p:sp>
          <p:nvSpPr>
            <p:cNvPr id="56" name="rc56"/>
            <p:cNvSpPr/>
            <p:nvPr/>
          </p:nvSpPr>
          <p:spPr>
            <a:xfrm>
              <a:off x="3514255" y="2793322"/>
              <a:ext cx="249522" cy="0"/>
            </a:xfrm>
            <a:prstGeom prst="rect">
              <a:avLst/>
            </a:prstGeom>
            <a:solidFill>
              <a:srgbClr val="B3B3B3">
                <a:alpha val="100000"/>
              </a:srgbClr>
            </a:solidFill>
          </p:spPr>
          <p:txBody>
            <a:bodyPr/>
            <a:lstStyle/>
            <a:p/>
          </p:txBody>
        </p:sp>
        <p:sp>
          <p:nvSpPr>
            <p:cNvPr id="57" name="rc57"/>
            <p:cNvSpPr/>
            <p:nvPr/>
          </p:nvSpPr>
          <p:spPr>
            <a:xfrm>
              <a:off x="3791502" y="2351634"/>
              <a:ext cx="249522" cy="556864"/>
            </a:xfrm>
            <a:prstGeom prst="rect">
              <a:avLst/>
            </a:prstGeom>
            <a:solidFill>
              <a:srgbClr val="B3B3B3">
                <a:alpha val="100000"/>
              </a:srgbClr>
            </a:solidFill>
          </p:spPr>
          <p:txBody>
            <a:bodyPr/>
            <a:lstStyle/>
            <a:p/>
          </p:txBody>
        </p:sp>
        <p:sp>
          <p:nvSpPr>
            <p:cNvPr id="58" name="rc58"/>
            <p:cNvSpPr/>
            <p:nvPr/>
          </p:nvSpPr>
          <p:spPr>
            <a:xfrm>
              <a:off x="4068750" y="2649011"/>
              <a:ext cx="249522" cy="841107"/>
            </a:xfrm>
            <a:prstGeom prst="rect">
              <a:avLst/>
            </a:prstGeom>
            <a:solidFill>
              <a:srgbClr val="B3B3B3">
                <a:alpha val="100000"/>
              </a:srgbClr>
            </a:solidFill>
          </p:spPr>
          <p:txBody>
            <a:bodyPr/>
            <a:lstStyle/>
            <a:p/>
          </p:txBody>
        </p:sp>
        <p:sp>
          <p:nvSpPr>
            <p:cNvPr id="59" name="rc59"/>
            <p:cNvSpPr/>
            <p:nvPr/>
          </p:nvSpPr>
          <p:spPr>
            <a:xfrm>
              <a:off x="4345998" y="2278120"/>
              <a:ext cx="249522" cy="217673"/>
            </a:xfrm>
            <a:prstGeom prst="rect">
              <a:avLst/>
            </a:prstGeom>
            <a:solidFill>
              <a:srgbClr val="B3B3B3">
                <a:alpha val="100000"/>
              </a:srgbClr>
            </a:solidFill>
          </p:spPr>
          <p:txBody>
            <a:bodyPr/>
            <a:lstStyle/>
            <a:p/>
          </p:txBody>
        </p:sp>
        <p:sp>
          <p:nvSpPr>
            <p:cNvPr id="60" name="rc60"/>
            <p:cNvSpPr/>
            <p:nvPr/>
          </p:nvSpPr>
          <p:spPr>
            <a:xfrm>
              <a:off x="4623245" y="2938236"/>
              <a:ext cx="249522" cy="108082"/>
            </a:xfrm>
            <a:prstGeom prst="rect">
              <a:avLst/>
            </a:prstGeom>
            <a:solidFill>
              <a:srgbClr val="B3B3B3">
                <a:alpha val="100000"/>
              </a:srgbClr>
            </a:solidFill>
          </p:spPr>
          <p:txBody>
            <a:bodyPr/>
            <a:lstStyle/>
            <a:p/>
          </p:txBody>
        </p:sp>
        <p:sp>
          <p:nvSpPr>
            <p:cNvPr id="61" name="rc61"/>
            <p:cNvSpPr/>
            <p:nvPr/>
          </p:nvSpPr>
          <p:spPr>
            <a:xfrm>
              <a:off x="4900493" y="3388679"/>
              <a:ext cx="249522" cy="313226"/>
            </a:xfrm>
            <a:prstGeom prst="rect">
              <a:avLst/>
            </a:prstGeom>
            <a:solidFill>
              <a:srgbClr val="B3B3B3">
                <a:alpha val="100000"/>
              </a:srgbClr>
            </a:solidFill>
          </p:spPr>
          <p:txBody>
            <a:bodyPr/>
            <a:lstStyle/>
            <a:p/>
          </p:txBody>
        </p:sp>
        <p:sp>
          <p:nvSpPr>
            <p:cNvPr id="62" name="rc62"/>
            <p:cNvSpPr/>
            <p:nvPr/>
          </p:nvSpPr>
          <p:spPr>
            <a:xfrm>
              <a:off x="5177741" y="2955747"/>
              <a:ext cx="249522" cy="0"/>
            </a:xfrm>
            <a:prstGeom prst="rect">
              <a:avLst/>
            </a:prstGeom>
            <a:solidFill>
              <a:srgbClr val="B3B3B3">
                <a:alpha val="100000"/>
              </a:srgbClr>
            </a:solidFill>
          </p:spPr>
          <p:txBody>
            <a:bodyPr/>
            <a:lstStyle/>
            <a:p/>
          </p:txBody>
        </p:sp>
        <p:sp>
          <p:nvSpPr>
            <p:cNvPr id="63" name="rc63"/>
            <p:cNvSpPr/>
            <p:nvPr/>
          </p:nvSpPr>
          <p:spPr>
            <a:xfrm>
              <a:off x="5454988" y="3060961"/>
              <a:ext cx="249522" cy="106119"/>
            </a:xfrm>
            <a:prstGeom prst="rect">
              <a:avLst/>
            </a:prstGeom>
            <a:solidFill>
              <a:srgbClr val="B3B3B3">
                <a:alpha val="100000"/>
              </a:srgbClr>
            </a:solidFill>
          </p:spPr>
          <p:txBody>
            <a:bodyPr/>
            <a:lstStyle/>
            <a:p/>
          </p:txBody>
        </p:sp>
        <p:sp>
          <p:nvSpPr>
            <p:cNvPr id="64" name="rc64"/>
            <p:cNvSpPr/>
            <p:nvPr/>
          </p:nvSpPr>
          <p:spPr>
            <a:xfrm>
              <a:off x="5732236" y="3600163"/>
              <a:ext cx="249522" cy="206956"/>
            </a:xfrm>
            <a:prstGeom prst="rect">
              <a:avLst/>
            </a:prstGeom>
            <a:solidFill>
              <a:srgbClr val="B3B3B3">
                <a:alpha val="100000"/>
              </a:srgbClr>
            </a:solidFill>
          </p:spPr>
          <p:txBody>
            <a:bodyPr/>
            <a:lstStyle/>
            <a:p/>
          </p:txBody>
        </p:sp>
        <p:sp>
          <p:nvSpPr>
            <p:cNvPr id="65" name="rc65"/>
            <p:cNvSpPr/>
            <p:nvPr/>
          </p:nvSpPr>
          <p:spPr>
            <a:xfrm>
              <a:off x="6009484" y="3503554"/>
              <a:ext cx="249522" cy="305377"/>
            </a:xfrm>
            <a:prstGeom prst="rect">
              <a:avLst/>
            </a:prstGeom>
            <a:solidFill>
              <a:srgbClr val="B3B3B3">
                <a:alpha val="100000"/>
              </a:srgbClr>
            </a:solidFill>
          </p:spPr>
          <p:txBody>
            <a:bodyPr/>
            <a:lstStyle/>
            <a:p/>
          </p:txBody>
        </p:sp>
        <p:sp>
          <p:nvSpPr>
            <p:cNvPr id="66" name="rc66"/>
            <p:cNvSpPr/>
            <p:nvPr/>
          </p:nvSpPr>
          <p:spPr>
            <a:xfrm>
              <a:off x="6286731" y="3302787"/>
              <a:ext cx="249522" cy="101289"/>
            </a:xfrm>
            <a:prstGeom prst="rect">
              <a:avLst/>
            </a:prstGeom>
            <a:solidFill>
              <a:srgbClr val="B3B3B3">
                <a:alpha val="100000"/>
              </a:srgbClr>
            </a:solidFill>
          </p:spPr>
          <p:txBody>
            <a:bodyPr/>
            <a:lstStyle/>
            <a:p/>
          </p:txBody>
        </p:sp>
        <p:sp>
          <p:nvSpPr>
            <p:cNvPr id="67" name="rc67"/>
            <p:cNvSpPr/>
            <p:nvPr/>
          </p:nvSpPr>
          <p:spPr>
            <a:xfrm>
              <a:off x="6563979" y="3435776"/>
              <a:ext cx="249522" cy="94949"/>
            </a:xfrm>
            <a:prstGeom prst="rect">
              <a:avLst/>
            </a:prstGeom>
            <a:solidFill>
              <a:srgbClr val="B3B3B3">
                <a:alpha val="100000"/>
              </a:srgbClr>
            </a:solidFill>
          </p:spPr>
          <p:txBody>
            <a:bodyPr/>
            <a:lstStyle/>
            <a:p/>
          </p:txBody>
        </p:sp>
        <p:sp>
          <p:nvSpPr>
            <p:cNvPr id="68" name="rc68"/>
            <p:cNvSpPr/>
            <p:nvPr/>
          </p:nvSpPr>
          <p:spPr>
            <a:xfrm>
              <a:off x="6841227" y="3653148"/>
              <a:ext cx="249522" cy="171633"/>
            </a:xfrm>
            <a:prstGeom prst="rect">
              <a:avLst/>
            </a:prstGeom>
            <a:solidFill>
              <a:srgbClr val="B3B3B3">
                <a:alpha val="100000"/>
              </a:srgbClr>
            </a:solidFill>
          </p:spPr>
          <p:txBody>
            <a:bodyPr/>
            <a:lstStyle/>
            <a:p/>
          </p:txBody>
        </p:sp>
        <p:sp>
          <p:nvSpPr>
            <p:cNvPr id="69" name="rc69"/>
            <p:cNvSpPr/>
            <p:nvPr/>
          </p:nvSpPr>
          <p:spPr>
            <a:xfrm>
              <a:off x="7118474" y="3350186"/>
              <a:ext cx="249522" cy="0"/>
            </a:xfrm>
            <a:prstGeom prst="rect">
              <a:avLst/>
            </a:prstGeom>
            <a:solidFill>
              <a:srgbClr val="B3B3B3">
                <a:alpha val="100000"/>
              </a:srgbClr>
            </a:solidFill>
          </p:spPr>
          <p:txBody>
            <a:bodyPr/>
            <a:lstStyle/>
            <a:p/>
          </p:txBody>
        </p:sp>
        <p:sp>
          <p:nvSpPr>
            <p:cNvPr id="70" name="rc70"/>
            <p:cNvSpPr/>
            <p:nvPr/>
          </p:nvSpPr>
          <p:spPr>
            <a:xfrm>
              <a:off x="7395722" y="3517139"/>
              <a:ext cx="249522" cy="0"/>
            </a:xfrm>
            <a:prstGeom prst="rect">
              <a:avLst/>
            </a:prstGeom>
            <a:solidFill>
              <a:srgbClr val="B3B3B3">
                <a:alpha val="100000"/>
              </a:srgbClr>
            </a:solidFill>
          </p:spPr>
          <p:txBody>
            <a:bodyPr/>
            <a:lstStyle/>
            <a:p/>
          </p:txBody>
        </p:sp>
        <p:sp>
          <p:nvSpPr>
            <p:cNvPr id="71" name="rc71"/>
            <p:cNvSpPr/>
            <p:nvPr/>
          </p:nvSpPr>
          <p:spPr>
            <a:xfrm>
              <a:off x="7672970" y="3832630"/>
              <a:ext cx="249522" cy="0"/>
            </a:xfrm>
            <a:prstGeom prst="rect">
              <a:avLst/>
            </a:prstGeom>
            <a:solidFill>
              <a:srgbClr val="B3B3B3">
                <a:alpha val="100000"/>
              </a:srgbClr>
            </a:solidFill>
          </p:spPr>
          <p:txBody>
            <a:bodyPr/>
            <a:lstStyle/>
            <a:p/>
          </p:txBody>
        </p:sp>
        <p:sp>
          <p:nvSpPr>
            <p:cNvPr id="72" name="rc72"/>
            <p:cNvSpPr/>
            <p:nvPr/>
          </p:nvSpPr>
          <p:spPr>
            <a:xfrm>
              <a:off x="7950217" y="3833687"/>
              <a:ext cx="249522" cy="0"/>
            </a:xfrm>
            <a:prstGeom prst="rect">
              <a:avLst/>
            </a:prstGeom>
            <a:solidFill>
              <a:srgbClr val="B3B3B3">
                <a:alpha val="100000"/>
              </a:srgbClr>
            </a:solidFill>
          </p:spPr>
          <p:txBody>
            <a:bodyPr/>
            <a:lstStyle/>
            <a:p/>
          </p:txBody>
        </p:sp>
        <p:sp>
          <p:nvSpPr>
            <p:cNvPr id="73" name="pl73"/>
            <p:cNvSpPr/>
            <p:nvPr/>
          </p:nvSpPr>
          <p:spPr>
            <a:xfrm>
              <a:off x="1421035" y="1216961"/>
              <a:ext cx="6653943" cy="326510"/>
            </a:xfrm>
            <a:custGeom>
              <a:avLst/>
              <a:pathLst>
                <a:path w="6653943" h="326510">
                  <a:moveTo>
                    <a:pt x="0" y="244882"/>
                  </a:moveTo>
                  <a:lnTo>
                    <a:pt x="277247" y="217673"/>
                  </a:lnTo>
                  <a:lnTo>
                    <a:pt x="554495" y="27209"/>
                  </a:lnTo>
                  <a:lnTo>
                    <a:pt x="831742" y="244882"/>
                  </a:lnTo>
                  <a:lnTo>
                    <a:pt x="1108990" y="81627"/>
                  </a:lnTo>
                  <a:lnTo>
                    <a:pt x="1386238" y="54418"/>
                  </a:lnTo>
                  <a:lnTo>
                    <a:pt x="1663485" y="272092"/>
                  </a:lnTo>
                  <a:lnTo>
                    <a:pt x="1940733" y="244882"/>
                  </a:lnTo>
                  <a:lnTo>
                    <a:pt x="2217981" y="244882"/>
                  </a:lnTo>
                  <a:lnTo>
                    <a:pt x="2495228" y="217673"/>
                  </a:lnTo>
                  <a:lnTo>
                    <a:pt x="2772476" y="81627"/>
                  </a:lnTo>
                  <a:lnTo>
                    <a:pt x="3049724" y="326510"/>
                  </a:lnTo>
                  <a:lnTo>
                    <a:pt x="3326971" y="190464"/>
                  </a:lnTo>
                  <a:lnTo>
                    <a:pt x="3604219" y="27209"/>
                  </a:lnTo>
                  <a:lnTo>
                    <a:pt x="3881467" y="217673"/>
                  </a:lnTo>
                  <a:lnTo>
                    <a:pt x="4158714" y="163255"/>
                  </a:lnTo>
                  <a:lnTo>
                    <a:pt x="4435962" y="0"/>
                  </a:lnTo>
                  <a:lnTo>
                    <a:pt x="4713210" y="0"/>
                  </a:lnTo>
                  <a:lnTo>
                    <a:pt x="4990457" y="108836"/>
                  </a:lnTo>
                  <a:lnTo>
                    <a:pt x="5267705" y="81627"/>
                  </a:lnTo>
                  <a:lnTo>
                    <a:pt x="5544953" y="0"/>
                  </a:lnTo>
                  <a:lnTo>
                    <a:pt x="5822200" y="163255"/>
                  </a:lnTo>
                  <a:lnTo>
                    <a:pt x="6099448" y="108836"/>
                  </a:lnTo>
                  <a:lnTo>
                    <a:pt x="6376696" y="0"/>
                  </a:lnTo>
                  <a:lnTo>
                    <a:pt x="6653943" y="0"/>
                  </a:lnTo>
                </a:path>
              </a:pathLst>
            </a:custGeom>
            <a:ln w="27101" cap="flat">
              <a:solidFill>
                <a:srgbClr val="0058AB">
                  <a:alpha val="50196"/>
                </a:srgbClr>
              </a:solidFill>
              <a:prstDash val="solid"/>
              <a:round/>
            </a:ln>
          </p:spPr>
          <p:txBody>
            <a:bodyPr/>
            <a:lstStyle/>
            <a:p/>
          </p:txBody>
        </p:sp>
        <p:sp>
          <p:nvSpPr>
            <p:cNvPr id="74" name="pl74"/>
            <p:cNvSpPr/>
            <p:nvPr/>
          </p:nvSpPr>
          <p:spPr>
            <a:xfrm>
              <a:off x="1421035" y="1216961"/>
              <a:ext cx="6653943" cy="380928"/>
            </a:xfrm>
            <a:custGeom>
              <a:avLst/>
              <a:pathLst>
                <a:path w="6653943" h="380928">
                  <a:moveTo>
                    <a:pt x="0" y="299301"/>
                  </a:moveTo>
                  <a:lnTo>
                    <a:pt x="277247" y="217673"/>
                  </a:lnTo>
                  <a:lnTo>
                    <a:pt x="554495" y="136046"/>
                  </a:lnTo>
                  <a:lnTo>
                    <a:pt x="831742" y="299301"/>
                  </a:lnTo>
                  <a:lnTo>
                    <a:pt x="1108990" y="244882"/>
                  </a:lnTo>
                  <a:lnTo>
                    <a:pt x="1386238" y="217673"/>
                  </a:lnTo>
                  <a:lnTo>
                    <a:pt x="1663485" y="272092"/>
                  </a:lnTo>
                  <a:lnTo>
                    <a:pt x="1940733" y="272092"/>
                  </a:lnTo>
                  <a:lnTo>
                    <a:pt x="2217981" y="244882"/>
                  </a:lnTo>
                  <a:lnTo>
                    <a:pt x="2495228" y="353719"/>
                  </a:lnTo>
                  <a:lnTo>
                    <a:pt x="2772476" y="299301"/>
                  </a:lnTo>
                  <a:lnTo>
                    <a:pt x="3049724" y="380928"/>
                  </a:lnTo>
                  <a:lnTo>
                    <a:pt x="3326971" y="217673"/>
                  </a:lnTo>
                  <a:lnTo>
                    <a:pt x="3604219" y="108836"/>
                  </a:lnTo>
                  <a:lnTo>
                    <a:pt x="3881467" y="217673"/>
                  </a:lnTo>
                  <a:lnTo>
                    <a:pt x="4158714" y="190464"/>
                  </a:lnTo>
                  <a:lnTo>
                    <a:pt x="4435962" y="54418"/>
                  </a:lnTo>
                  <a:lnTo>
                    <a:pt x="4713210" y="81627"/>
                  </a:lnTo>
                  <a:lnTo>
                    <a:pt x="4990457" y="136046"/>
                  </a:lnTo>
                  <a:lnTo>
                    <a:pt x="5267705" y="108836"/>
                  </a:lnTo>
                  <a:lnTo>
                    <a:pt x="5544953" y="54418"/>
                  </a:lnTo>
                  <a:lnTo>
                    <a:pt x="5822200" y="163255"/>
                  </a:lnTo>
                  <a:lnTo>
                    <a:pt x="6099448" y="108836"/>
                  </a:lnTo>
                  <a:lnTo>
                    <a:pt x="6376696" y="0"/>
                  </a:lnTo>
                  <a:lnTo>
                    <a:pt x="6653943" y="0"/>
                  </a:lnTo>
                </a:path>
              </a:pathLst>
            </a:custGeom>
            <a:ln w="27101" cap="flat">
              <a:solidFill>
                <a:srgbClr val="333333">
                  <a:alpha val="50196"/>
                </a:srgbClr>
              </a:solidFill>
              <a:prstDash val="solid"/>
              <a:round/>
            </a:ln>
          </p:spPr>
          <p:txBody>
            <a:bodyPr/>
            <a:lstStyle/>
            <a:p/>
          </p:txBody>
        </p:sp>
        <p:sp>
          <p:nvSpPr>
            <p:cNvPr id="75" name="tx75"/>
            <p:cNvSpPr/>
            <p:nvPr/>
          </p:nvSpPr>
          <p:spPr>
            <a:xfrm>
              <a:off x="6628451"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905698"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460194"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737441"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4689"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378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6905698" y="1324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182946"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4" name="tx84"/>
            <p:cNvSpPr/>
            <p:nvPr/>
          </p:nvSpPr>
          <p:spPr>
            <a:xfrm>
              <a:off x="7460194" y="1378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7737441"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8014689"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1345686" y="32746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88" name="tx88"/>
            <p:cNvSpPr/>
            <p:nvPr/>
          </p:nvSpPr>
          <p:spPr>
            <a:xfrm>
              <a:off x="2731924" y="37064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9" name="tx89"/>
            <p:cNvSpPr/>
            <p:nvPr/>
          </p:nvSpPr>
          <p:spPr>
            <a:xfrm>
              <a:off x="4118163" y="36599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5504401" y="34984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1" name="tx91"/>
            <p:cNvSpPr/>
            <p:nvPr/>
          </p:nvSpPr>
          <p:spPr>
            <a:xfrm>
              <a:off x="6613391" y="36802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2" name="tx92"/>
            <p:cNvSpPr/>
            <p:nvPr/>
          </p:nvSpPr>
          <p:spPr>
            <a:xfrm>
              <a:off x="7167887" y="35899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3" name="tx93"/>
            <p:cNvSpPr/>
            <p:nvPr/>
          </p:nvSpPr>
          <p:spPr>
            <a:xfrm>
              <a:off x="7445134" y="36734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4" name="tx94"/>
            <p:cNvSpPr/>
            <p:nvPr/>
          </p:nvSpPr>
          <p:spPr>
            <a:xfrm>
              <a:off x="1345686" y="25599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5" name="tx95"/>
            <p:cNvSpPr/>
            <p:nvPr/>
          </p:nvSpPr>
          <p:spPr>
            <a:xfrm>
              <a:off x="2731924" y="321168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6" name="tx96"/>
            <p:cNvSpPr/>
            <p:nvPr/>
          </p:nvSpPr>
          <p:spPr>
            <a:xfrm>
              <a:off x="4118163" y="30291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7" name="tx97"/>
            <p:cNvSpPr/>
            <p:nvPr/>
          </p:nvSpPr>
          <p:spPr>
            <a:xfrm>
              <a:off x="6890639" y="37857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1345686" y="23632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9" name="tx99"/>
            <p:cNvSpPr/>
            <p:nvPr/>
          </p:nvSpPr>
          <p:spPr>
            <a:xfrm>
              <a:off x="2731924" y="28023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0" name="tx100"/>
            <p:cNvSpPr/>
            <p:nvPr/>
          </p:nvSpPr>
          <p:spPr>
            <a:xfrm>
              <a:off x="4118163" y="25309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1" name="tx101"/>
            <p:cNvSpPr/>
            <p:nvPr/>
          </p:nvSpPr>
          <p:spPr>
            <a:xfrm>
              <a:off x="5504401" y="29429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02" name="tx102"/>
            <p:cNvSpPr/>
            <p:nvPr/>
          </p:nvSpPr>
          <p:spPr>
            <a:xfrm>
              <a:off x="6613391" y="331768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03" name="tx103"/>
            <p:cNvSpPr/>
            <p:nvPr/>
          </p:nvSpPr>
          <p:spPr>
            <a:xfrm>
              <a:off x="6890639" y="35364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4" name="tx104"/>
            <p:cNvSpPr/>
            <p:nvPr/>
          </p:nvSpPr>
          <p:spPr>
            <a:xfrm>
              <a:off x="7167887" y="32320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5" name="tx105"/>
            <p:cNvSpPr/>
            <p:nvPr/>
          </p:nvSpPr>
          <p:spPr>
            <a:xfrm>
              <a:off x="7445134" y="33991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6" name="tx106"/>
            <p:cNvSpPr/>
            <p:nvPr/>
          </p:nvSpPr>
          <p:spPr>
            <a:xfrm>
              <a:off x="7735933" y="371591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7" name="tx107"/>
            <p:cNvSpPr/>
            <p:nvPr/>
          </p:nvSpPr>
          <p:spPr>
            <a:xfrm>
              <a:off x="8013180" y="37169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717597" y="3104204"/>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0" name="tx110"/>
            <p:cNvSpPr/>
            <p:nvPr/>
          </p:nvSpPr>
          <p:spPr>
            <a:xfrm>
              <a:off x="639902" y="23490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1" name="tx111"/>
            <p:cNvSpPr/>
            <p:nvPr/>
          </p:nvSpPr>
          <p:spPr>
            <a:xfrm>
              <a:off x="639902" y="159426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2" name="tx112"/>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28" name="tx128"/>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29" name="pl129"/>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0" name="pl130"/>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1" name="tx131"/>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2" name="tx132"/>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3" name="rc133"/>
            <p:cNvSpPr/>
            <p:nvPr/>
          </p:nvSpPr>
          <p:spPr>
            <a:xfrm>
              <a:off x="4663170" y="4808891"/>
              <a:ext cx="201456" cy="201456"/>
            </a:xfrm>
            <a:prstGeom prst="rect">
              <a:avLst/>
            </a:prstGeom>
            <a:solidFill>
              <a:srgbClr val="B3B3B3">
                <a:alpha val="100000"/>
              </a:srgbClr>
            </a:solidFill>
          </p:spPr>
          <p:txBody>
            <a:bodyPr/>
            <a:lstStyle/>
            <a:p/>
          </p:txBody>
        </p:sp>
        <p:sp>
          <p:nvSpPr>
            <p:cNvPr id="134" name="rc134"/>
            <p:cNvSpPr/>
            <p:nvPr/>
          </p:nvSpPr>
          <p:spPr>
            <a:xfrm>
              <a:off x="5565324" y="4808891"/>
              <a:ext cx="201456" cy="201456"/>
            </a:xfrm>
            <a:prstGeom prst="rect">
              <a:avLst/>
            </a:prstGeom>
            <a:solidFill>
              <a:srgbClr val="1CABE2">
                <a:alpha val="100000"/>
              </a:srgbClr>
            </a:solidFill>
          </p:spPr>
          <p:txBody>
            <a:bodyPr/>
            <a:lstStyle/>
            <a:p/>
          </p:txBody>
        </p:sp>
        <p:sp>
          <p:nvSpPr>
            <p:cNvPr id="135" name="tx135"/>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6" name="tx136"/>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7" name="tx137"/>
            <p:cNvSpPr/>
            <p:nvPr/>
          </p:nvSpPr>
          <p:spPr>
            <a:xfrm>
              <a:off x="951100"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38" name="tx138"/>
            <p:cNvSpPr/>
            <p:nvPr/>
          </p:nvSpPr>
          <p:spPr>
            <a:xfrm>
              <a:off x="951100" y="66020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2000-2024</a:t>
              </a:r>
            </a:p>
          </p:txBody>
        </p:sp>
        <p:sp>
          <p:nvSpPr>
            <p:cNvPr id="139" name="pl139"/>
            <p:cNvSpPr/>
            <p:nvPr/>
          </p:nvSpPr>
          <p:spPr>
            <a:xfrm>
              <a:off x="239345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458781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6782181"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49063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68500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87936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660230"/>
              <a:ext cx="5523212" cy="157133"/>
            </a:xfrm>
            <a:prstGeom prst="rect">
              <a:avLst/>
            </a:prstGeom>
            <a:solidFill>
              <a:srgbClr val="1CABE2">
                <a:alpha val="100000"/>
              </a:srgbClr>
            </a:solidFill>
          </p:spPr>
          <p:txBody>
            <a:bodyPr/>
            <a:lstStyle/>
            <a:p/>
          </p:txBody>
        </p:sp>
        <p:sp>
          <p:nvSpPr>
            <p:cNvPr id="150" name="rc150"/>
            <p:cNvSpPr/>
            <p:nvPr/>
          </p:nvSpPr>
          <p:spPr>
            <a:xfrm>
              <a:off x="1296273" y="5463814"/>
              <a:ext cx="1134485" cy="157133"/>
            </a:xfrm>
            <a:prstGeom prst="rect">
              <a:avLst/>
            </a:prstGeom>
            <a:solidFill>
              <a:srgbClr val="1CABE2">
                <a:alpha val="100000"/>
              </a:srgbClr>
            </a:solidFill>
          </p:spPr>
          <p:txBody>
            <a:bodyPr/>
            <a:lstStyle/>
            <a:p/>
          </p:txBody>
        </p:sp>
        <p:sp>
          <p:nvSpPr>
            <p:cNvPr id="151" name="rc151"/>
            <p:cNvSpPr/>
            <p:nvPr/>
          </p:nvSpPr>
          <p:spPr>
            <a:xfrm>
              <a:off x="1296273" y="5267397"/>
              <a:ext cx="1119125" cy="157133"/>
            </a:xfrm>
            <a:prstGeom prst="rect">
              <a:avLst/>
            </a:prstGeom>
            <a:solidFill>
              <a:srgbClr val="1CABE2">
                <a:alpha val="100000"/>
              </a:srgbClr>
            </a:solidFill>
          </p:spPr>
          <p:txBody>
            <a:bodyPr/>
            <a:lstStyle/>
            <a:p/>
          </p:txBody>
        </p:sp>
        <p:sp>
          <p:nvSpPr>
            <p:cNvPr id="152" name="rc152"/>
            <p:cNvSpPr/>
            <p:nvPr/>
          </p:nvSpPr>
          <p:spPr>
            <a:xfrm>
              <a:off x="6819486" y="5660230"/>
              <a:ext cx="1380254" cy="157133"/>
            </a:xfrm>
            <a:prstGeom prst="rect">
              <a:avLst/>
            </a:prstGeom>
            <a:solidFill>
              <a:srgbClr val="B3B3B3">
                <a:alpha val="100000"/>
              </a:srgbClr>
            </a:solidFill>
          </p:spPr>
          <p:txBody>
            <a:bodyPr/>
            <a:lstStyle/>
            <a:p/>
          </p:txBody>
        </p:sp>
        <p:sp>
          <p:nvSpPr>
            <p:cNvPr id="153" name="rc153"/>
            <p:cNvSpPr/>
            <p:nvPr/>
          </p:nvSpPr>
          <p:spPr>
            <a:xfrm>
              <a:off x="2430759" y="5463814"/>
              <a:ext cx="0" cy="157133"/>
            </a:xfrm>
            <a:prstGeom prst="rect">
              <a:avLst/>
            </a:prstGeom>
            <a:solidFill>
              <a:srgbClr val="B3B3B3">
                <a:alpha val="100000"/>
              </a:srgbClr>
            </a:solidFill>
          </p:spPr>
          <p:txBody>
            <a:bodyPr/>
            <a:lstStyle/>
            <a:p/>
          </p:txBody>
        </p:sp>
        <p:sp>
          <p:nvSpPr>
            <p:cNvPr id="154" name="rc154"/>
            <p:cNvSpPr/>
            <p:nvPr/>
          </p:nvSpPr>
          <p:spPr>
            <a:xfrm>
              <a:off x="2415399" y="5267397"/>
              <a:ext cx="0" cy="157133"/>
            </a:xfrm>
            <a:prstGeom prst="rect">
              <a:avLst/>
            </a:prstGeom>
            <a:solidFill>
              <a:srgbClr val="B3B3B3">
                <a:alpha val="100000"/>
              </a:srgbClr>
            </a:solidFill>
          </p:spPr>
          <p:txBody>
            <a:bodyPr/>
            <a:lstStyle/>
            <a:p/>
          </p:txBody>
        </p:sp>
        <p:sp>
          <p:nvSpPr>
            <p:cNvPr id="155" name="tx155"/>
            <p:cNvSpPr/>
            <p:nvPr/>
          </p:nvSpPr>
          <p:spPr>
            <a:xfrm>
              <a:off x="8280112" y="569560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56" name="tx156"/>
            <p:cNvSpPr/>
            <p:nvPr/>
          </p:nvSpPr>
          <p:spPr>
            <a:xfrm>
              <a:off x="2496677" y="550065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7" name="tx157"/>
            <p:cNvSpPr/>
            <p:nvPr/>
          </p:nvSpPr>
          <p:spPr>
            <a:xfrm>
              <a:off x="2481317" y="5304239"/>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58" name="tx158"/>
            <p:cNvSpPr/>
            <p:nvPr/>
          </p:nvSpPr>
          <p:spPr>
            <a:xfrm>
              <a:off x="3977507"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59" name="tx159"/>
            <p:cNvSpPr/>
            <p:nvPr/>
          </p:nvSpPr>
          <p:spPr>
            <a:xfrm>
              <a:off x="1797598" y="550065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0" name="tx160"/>
            <p:cNvSpPr/>
            <p:nvPr/>
          </p:nvSpPr>
          <p:spPr>
            <a:xfrm>
              <a:off x="1789918" y="5304239"/>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1" name="tx161"/>
            <p:cNvSpPr/>
            <p:nvPr/>
          </p:nvSpPr>
          <p:spPr>
            <a:xfrm>
              <a:off x="7443695" y="569707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2" name="tx162"/>
            <p:cNvSpPr/>
            <p:nvPr/>
          </p:nvSpPr>
          <p:spPr>
            <a:xfrm>
              <a:off x="2316623" y="549924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2301263" y="5302828"/>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6" name="tx166"/>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8" name="tx168"/>
            <p:cNvSpPr/>
            <p:nvPr/>
          </p:nvSpPr>
          <p:spPr>
            <a:xfrm>
              <a:off x="3405200"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9" name="tx169"/>
            <p:cNvSpPr/>
            <p:nvPr/>
          </p:nvSpPr>
          <p:spPr>
            <a:xfrm>
              <a:off x="5599563"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0" name="tx170"/>
            <p:cNvSpPr/>
            <p:nvPr/>
          </p:nvSpPr>
          <p:spPr>
            <a:xfrm>
              <a:off x="7793926"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1" name="tx171"/>
            <p:cNvSpPr/>
            <p:nvPr/>
          </p:nvSpPr>
          <p:spPr>
            <a:xfrm>
              <a:off x="3187296"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72" name="tx172"/>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3" name="tx173"/>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74" name="tx174"/>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Costa Rica.
En 2024, la cobertura de DTP1 en Costa Rica se mantuvo constante en el 99%. Hubo &amp;lt;1.000 niños que no recibieron ninguna vacuna DTP (niños con dosis cero).
La cobertura de DTP3 se mantuvo constante en el 99% en 2024, dejando a &amp;lt;1.000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332231"/>
            </a:xfrm>
            <a:custGeom>
              <a:avLst/>
              <a:pathLst>
                <a:path w="3397293" h="332231">
                  <a:moveTo>
                    <a:pt x="0" y="249173"/>
                  </a:moveTo>
                  <a:lnTo>
                    <a:pt x="141553" y="221487"/>
                  </a:lnTo>
                  <a:lnTo>
                    <a:pt x="283107" y="27685"/>
                  </a:lnTo>
                  <a:lnTo>
                    <a:pt x="424661" y="249173"/>
                  </a:lnTo>
                  <a:lnTo>
                    <a:pt x="566215" y="83057"/>
                  </a:lnTo>
                  <a:lnTo>
                    <a:pt x="707769" y="55371"/>
                  </a:lnTo>
                  <a:lnTo>
                    <a:pt x="849323" y="276859"/>
                  </a:lnTo>
                  <a:lnTo>
                    <a:pt x="990877" y="249173"/>
                  </a:lnTo>
                  <a:lnTo>
                    <a:pt x="1132431" y="249173"/>
                  </a:lnTo>
                  <a:lnTo>
                    <a:pt x="1273984" y="221487"/>
                  </a:lnTo>
                  <a:lnTo>
                    <a:pt x="1415538" y="83057"/>
                  </a:lnTo>
                  <a:lnTo>
                    <a:pt x="1557092" y="332231"/>
                  </a:lnTo>
                  <a:lnTo>
                    <a:pt x="1698646" y="193801"/>
                  </a:lnTo>
                  <a:lnTo>
                    <a:pt x="1840200" y="27685"/>
                  </a:lnTo>
                  <a:lnTo>
                    <a:pt x="1981754" y="221487"/>
                  </a:lnTo>
                  <a:lnTo>
                    <a:pt x="2123308" y="166115"/>
                  </a:lnTo>
                  <a:lnTo>
                    <a:pt x="2264862" y="0"/>
                  </a:lnTo>
                  <a:lnTo>
                    <a:pt x="2406416" y="0"/>
                  </a:lnTo>
                  <a:lnTo>
                    <a:pt x="2547969" y="110743"/>
                  </a:lnTo>
                  <a:lnTo>
                    <a:pt x="2689523" y="83057"/>
                  </a:lnTo>
                  <a:lnTo>
                    <a:pt x="2831077" y="0"/>
                  </a:lnTo>
                  <a:lnTo>
                    <a:pt x="2972631" y="166115"/>
                  </a:lnTo>
                  <a:lnTo>
                    <a:pt x="3114185" y="110743"/>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332231"/>
            </a:xfrm>
            <a:custGeom>
              <a:avLst/>
              <a:pathLst>
                <a:path w="3397293" h="332231">
                  <a:moveTo>
                    <a:pt x="0" y="249173"/>
                  </a:moveTo>
                  <a:lnTo>
                    <a:pt x="141553" y="221487"/>
                  </a:lnTo>
                  <a:lnTo>
                    <a:pt x="283107" y="27685"/>
                  </a:lnTo>
                  <a:lnTo>
                    <a:pt x="424661" y="249173"/>
                  </a:lnTo>
                  <a:lnTo>
                    <a:pt x="566215" y="83057"/>
                  </a:lnTo>
                  <a:lnTo>
                    <a:pt x="707769" y="55371"/>
                  </a:lnTo>
                  <a:lnTo>
                    <a:pt x="849323" y="276859"/>
                  </a:lnTo>
                  <a:lnTo>
                    <a:pt x="990877" y="249173"/>
                  </a:lnTo>
                  <a:lnTo>
                    <a:pt x="1132431" y="249173"/>
                  </a:lnTo>
                  <a:lnTo>
                    <a:pt x="1273984" y="221487"/>
                  </a:lnTo>
                  <a:lnTo>
                    <a:pt x="1415538" y="83057"/>
                  </a:lnTo>
                  <a:lnTo>
                    <a:pt x="1557092" y="332231"/>
                  </a:lnTo>
                  <a:lnTo>
                    <a:pt x="1698646" y="193801"/>
                  </a:lnTo>
                  <a:lnTo>
                    <a:pt x="1840200" y="27685"/>
                  </a:lnTo>
                  <a:lnTo>
                    <a:pt x="1981754" y="221487"/>
                  </a:lnTo>
                  <a:lnTo>
                    <a:pt x="2123308" y="166115"/>
                  </a:lnTo>
                  <a:lnTo>
                    <a:pt x="2264862" y="0"/>
                  </a:lnTo>
                  <a:lnTo>
                    <a:pt x="2406416" y="0"/>
                  </a:lnTo>
                  <a:lnTo>
                    <a:pt x="2547969" y="110743"/>
                  </a:lnTo>
                  <a:lnTo>
                    <a:pt x="2689523" y="83057"/>
                  </a:lnTo>
                  <a:lnTo>
                    <a:pt x="2831077" y="0"/>
                  </a:lnTo>
                  <a:lnTo>
                    <a:pt x="2972631" y="166115"/>
                  </a:lnTo>
                  <a:lnTo>
                    <a:pt x="3114185" y="110743"/>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332231"/>
            </a:xfrm>
            <a:custGeom>
              <a:avLst/>
              <a:pathLst>
                <a:path w="3397293" h="332231">
                  <a:moveTo>
                    <a:pt x="0" y="249173"/>
                  </a:moveTo>
                  <a:lnTo>
                    <a:pt x="141553" y="221487"/>
                  </a:lnTo>
                  <a:lnTo>
                    <a:pt x="283107" y="27685"/>
                  </a:lnTo>
                  <a:lnTo>
                    <a:pt x="424661" y="249173"/>
                  </a:lnTo>
                  <a:lnTo>
                    <a:pt x="566215" y="83057"/>
                  </a:lnTo>
                  <a:lnTo>
                    <a:pt x="707769" y="55371"/>
                  </a:lnTo>
                  <a:lnTo>
                    <a:pt x="849323" y="276859"/>
                  </a:lnTo>
                  <a:lnTo>
                    <a:pt x="990877" y="249173"/>
                  </a:lnTo>
                  <a:lnTo>
                    <a:pt x="1132431" y="249173"/>
                  </a:lnTo>
                  <a:lnTo>
                    <a:pt x="1273984" y="221487"/>
                  </a:lnTo>
                  <a:lnTo>
                    <a:pt x="1415538" y="83057"/>
                  </a:lnTo>
                  <a:lnTo>
                    <a:pt x="1557092" y="332231"/>
                  </a:lnTo>
                  <a:lnTo>
                    <a:pt x="1698646" y="193801"/>
                  </a:lnTo>
                  <a:lnTo>
                    <a:pt x="1840200" y="27685"/>
                  </a:lnTo>
                  <a:lnTo>
                    <a:pt x="1981754" y="221487"/>
                  </a:lnTo>
                  <a:lnTo>
                    <a:pt x="2123308" y="166115"/>
                  </a:lnTo>
                  <a:lnTo>
                    <a:pt x="2264862" y="0"/>
                  </a:lnTo>
                  <a:lnTo>
                    <a:pt x="2406416" y="0"/>
                  </a:lnTo>
                  <a:lnTo>
                    <a:pt x="2547969" y="110743"/>
                  </a:lnTo>
                  <a:lnTo>
                    <a:pt x="2689523" y="83057"/>
                  </a:lnTo>
                  <a:lnTo>
                    <a:pt x="2831077" y="0"/>
                  </a:lnTo>
                  <a:lnTo>
                    <a:pt x="2972631" y="166115"/>
                  </a:lnTo>
                  <a:lnTo>
                    <a:pt x="3114185" y="110743"/>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55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72787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9992" y="481497"/>
              <a:ext cx="271923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Costa Rica, 2000-2024</a:t>
              </a:r>
            </a:p>
          </p:txBody>
        </p:sp>
        <p:sp>
          <p:nvSpPr>
            <p:cNvPr id="63" name="pl63"/>
            <p:cNvSpPr/>
            <p:nvPr/>
          </p:nvSpPr>
          <p:spPr>
            <a:xfrm>
              <a:off x="5267799" y="33804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114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24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49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5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26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79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605259"/>
              <a:ext cx="3397293" cy="1162811"/>
            </a:xfrm>
            <a:custGeom>
              <a:avLst/>
              <a:pathLst>
                <a:path w="3397293" h="1162811">
                  <a:moveTo>
                    <a:pt x="0" y="872108"/>
                  </a:moveTo>
                  <a:lnTo>
                    <a:pt x="141553" y="775207"/>
                  </a:lnTo>
                  <a:lnTo>
                    <a:pt x="283107" y="96900"/>
                  </a:lnTo>
                  <a:lnTo>
                    <a:pt x="424661" y="872108"/>
                  </a:lnTo>
                  <a:lnTo>
                    <a:pt x="566215" y="290702"/>
                  </a:lnTo>
                  <a:lnTo>
                    <a:pt x="707769" y="193801"/>
                  </a:lnTo>
                  <a:lnTo>
                    <a:pt x="849323" y="969009"/>
                  </a:lnTo>
                  <a:lnTo>
                    <a:pt x="990877" y="872108"/>
                  </a:lnTo>
                  <a:lnTo>
                    <a:pt x="1132431" y="872108"/>
                  </a:lnTo>
                  <a:lnTo>
                    <a:pt x="1273984" y="775207"/>
                  </a:lnTo>
                  <a:lnTo>
                    <a:pt x="1415538" y="290702"/>
                  </a:lnTo>
                  <a:lnTo>
                    <a:pt x="1557092" y="1162811"/>
                  </a:lnTo>
                  <a:lnTo>
                    <a:pt x="1698646" y="678306"/>
                  </a:lnTo>
                  <a:lnTo>
                    <a:pt x="1840200" y="96900"/>
                  </a:lnTo>
                  <a:lnTo>
                    <a:pt x="1981754" y="775207"/>
                  </a:lnTo>
                  <a:lnTo>
                    <a:pt x="2123308" y="581405"/>
                  </a:lnTo>
                  <a:lnTo>
                    <a:pt x="2264862" y="0"/>
                  </a:lnTo>
                  <a:lnTo>
                    <a:pt x="2406416" y="0"/>
                  </a:lnTo>
                  <a:lnTo>
                    <a:pt x="2547969" y="387603"/>
                  </a:lnTo>
                  <a:lnTo>
                    <a:pt x="2689523" y="290702"/>
                  </a:lnTo>
                  <a:lnTo>
                    <a:pt x="2831077" y="0"/>
                  </a:lnTo>
                  <a:lnTo>
                    <a:pt x="2972631" y="581405"/>
                  </a:lnTo>
                  <a:lnTo>
                    <a:pt x="3114185" y="387603"/>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95962"/>
              <a:ext cx="3397293" cy="775207"/>
            </a:xfrm>
            <a:custGeom>
              <a:avLst/>
              <a:pathLst>
                <a:path w="3397293" h="775207">
                  <a:moveTo>
                    <a:pt x="0" y="775207"/>
                  </a:moveTo>
                  <a:lnTo>
                    <a:pt x="141553" y="678306"/>
                  </a:lnTo>
                  <a:lnTo>
                    <a:pt x="283107" y="678306"/>
                  </a:lnTo>
                  <a:lnTo>
                    <a:pt x="424661" y="581405"/>
                  </a:lnTo>
                  <a:lnTo>
                    <a:pt x="566215" y="484504"/>
                  </a:lnTo>
                  <a:lnTo>
                    <a:pt x="707769" y="387603"/>
                  </a:lnTo>
                  <a:lnTo>
                    <a:pt x="849323" y="290702"/>
                  </a:lnTo>
                  <a:lnTo>
                    <a:pt x="990877" y="290702"/>
                  </a:lnTo>
                  <a:lnTo>
                    <a:pt x="1132431" y="193801"/>
                  </a:lnTo>
                  <a:lnTo>
                    <a:pt x="1273984" y="96900"/>
                  </a:lnTo>
                  <a:lnTo>
                    <a:pt x="1415538" y="96900"/>
                  </a:lnTo>
                  <a:lnTo>
                    <a:pt x="1557092" y="96900"/>
                  </a:lnTo>
                  <a:lnTo>
                    <a:pt x="1698646" y="96900"/>
                  </a:lnTo>
                  <a:lnTo>
                    <a:pt x="1840200" y="96900"/>
                  </a:lnTo>
                  <a:lnTo>
                    <a:pt x="1981754" y="96900"/>
                  </a:lnTo>
                  <a:lnTo>
                    <a:pt x="2123308" y="96900"/>
                  </a:lnTo>
                  <a:lnTo>
                    <a:pt x="2264862" y="0"/>
                  </a:lnTo>
                  <a:lnTo>
                    <a:pt x="2406416" y="0"/>
                  </a:lnTo>
                  <a:lnTo>
                    <a:pt x="2547969" y="0"/>
                  </a:lnTo>
                  <a:lnTo>
                    <a:pt x="2689523" y="0"/>
                  </a:lnTo>
                  <a:lnTo>
                    <a:pt x="2831077" y="193801"/>
                  </a:lnTo>
                  <a:lnTo>
                    <a:pt x="2972631" y="290702"/>
                  </a:lnTo>
                  <a:lnTo>
                    <a:pt x="3114185" y="96900"/>
                  </a:lnTo>
                  <a:lnTo>
                    <a:pt x="3255739" y="96900"/>
                  </a:lnTo>
                  <a:lnTo>
                    <a:pt x="3397293" y="9690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30051"/>
              <a:ext cx="3397293" cy="1356613"/>
            </a:xfrm>
            <a:custGeom>
              <a:avLst/>
              <a:pathLst>
                <a:path w="3397293" h="1356613">
                  <a:moveTo>
                    <a:pt x="0" y="96900"/>
                  </a:moveTo>
                  <a:lnTo>
                    <a:pt x="141553" y="193801"/>
                  </a:lnTo>
                  <a:lnTo>
                    <a:pt x="283107" y="96900"/>
                  </a:lnTo>
                  <a:lnTo>
                    <a:pt x="424661" y="96900"/>
                  </a:lnTo>
                  <a:lnTo>
                    <a:pt x="566215" y="96900"/>
                  </a:lnTo>
                  <a:lnTo>
                    <a:pt x="707769" y="0"/>
                  </a:lnTo>
                  <a:lnTo>
                    <a:pt x="849323" y="96900"/>
                  </a:lnTo>
                  <a:lnTo>
                    <a:pt x="990877" y="193801"/>
                  </a:lnTo>
                  <a:lnTo>
                    <a:pt x="1132431" y="0"/>
                  </a:lnTo>
                  <a:lnTo>
                    <a:pt x="1273984" y="96900"/>
                  </a:lnTo>
                  <a:lnTo>
                    <a:pt x="1415538" y="96900"/>
                  </a:lnTo>
                  <a:lnTo>
                    <a:pt x="1557092" y="96900"/>
                  </a:lnTo>
                  <a:lnTo>
                    <a:pt x="1698646" y="96900"/>
                  </a:lnTo>
                  <a:lnTo>
                    <a:pt x="1840200" y="290702"/>
                  </a:lnTo>
                  <a:lnTo>
                    <a:pt x="1981754" y="193801"/>
                  </a:lnTo>
                  <a:lnTo>
                    <a:pt x="2123308" y="96900"/>
                  </a:lnTo>
                  <a:lnTo>
                    <a:pt x="2264862" y="193801"/>
                  </a:lnTo>
                  <a:lnTo>
                    <a:pt x="2406416" y="387603"/>
                  </a:lnTo>
                  <a:lnTo>
                    <a:pt x="2547969" y="678306"/>
                  </a:lnTo>
                  <a:lnTo>
                    <a:pt x="2689523" y="1065910"/>
                  </a:lnTo>
                  <a:lnTo>
                    <a:pt x="2831077" y="1162811"/>
                  </a:lnTo>
                  <a:lnTo>
                    <a:pt x="2972631" y="1356613"/>
                  </a:lnTo>
                  <a:lnTo>
                    <a:pt x="3114185" y="969009"/>
                  </a:lnTo>
                  <a:lnTo>
                    <a:pt x="3255739" y="969009"/>
                  </a:lnTo>
                  <a:lnTo>
                    <a:pt x="3397293" y="116281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95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605259"/>
              <a:ext cx="3397293" cy="1162811"/>
            </a:xfrm>
            <a:custGeom>
              <a:avLst/>
              <a:pathLst>
                <a:path w="3397293" h="1162811">
                  <a:moveTo>
                    <a:pt x="0" y="872108"/>
                  </a:moveTo>
                  <a:lnTo>
                    <a:pt x="141553" y="775207"/>
                  </a:lnTo>
                  <a:lnTo>
                    <a:pt x="283107" y="96900"/>
                  </a:lnTo>
                  <a:lnTo>
                    <a:pt x="424661" y="872108"/>
                  </a:lnTo>
                  <a:lnTo>
                    <a:pt x="566215" y="290702"/>
                  </a:lnTo>
                  <a:lnTo>
                    <a:pt x="707769" y="193801"/>
                  </a:lnTo>
                  <a:lnTo>
                    <a:pt x="849323" y="969009"/>
                  </a:lnTo>
                  <a:lnTo>
                    <a:pt x="990877" y="872108"/>
                  </a:lnTo>
                  <a:lnTo>
                    <a:pt x="1132431" y="872108"/>
                  </a:lnTo>
                  <a:lnTo>
                    <a:pt x="1273984" y="775207"/>
                  </a:lnTo>
                  <a:lnTo>
                    <a:pt x="1415538" y="290702"/>
                  </a:lnTo>
                  <a:lnTo>
                    <a:pt x="1557092" y="1162811"/>
                  </a:lnTo>
                  <a:lnTo>
                    <a:pt x="1698646" y="678306"/>
                  </a:lnTo>
                  <a:lnTo>
                    <a:pt x="1840200" y="96900"/>
                  </a:lnTo>
                  <a:lnTo>
                    <a:pt x="1981754" y="775207"/>
                  </a:lnTo>
                  <a:lnTo>
                    <a:pt x="2123308" y="581405"/>
                  </a:lnTo>
                  <a:lnTo>
                    <a:pt x="2264862" y="0"/>
                  </a:lnTo>
                  <a:lnTo>
                    <a:pt x="2406416" y="0"/>
                  </a:lnTo>
                  <a:lnTo>
                    <a:pt x="2547969" y="387603"/>
                  </a:lnTo>
                  <a:lnTo>
                    <a:pt x="2689523" y="290702"/>
                  </a:lnTo>
                  <a:lnTo>
                    <a:pt x="2831077" y="0"/>
                  </a:lnTo>
                  <a:lnTo>
                    <a:pt x="2972631" y="581405"/>
                  </a:lnTo>
                  <a:lnTo>
                    <a:pt x="3114185" y="387603"/>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68812"/>
              <a:ext cx="0" cy="1608556"/>
            </a:xfrm>
            <a:custGeom>
              <a:avLst/>
              <a:pathLst>
                <a:path w="0" h="1608556">
                  <a:moveTo>
                    <a:pt x="0" y="160855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868812"/>
              <a:ext cx="0" cy="930249"/>
            </a:xfrm>
            <a:custGeom>
              <a:avLst/>
              <a:pathLst>
                <a:path w="0" h="930249">
                  <a:moveTo>
                    <a:pt x="0" y="9302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868812"/>
              <a:ext cx="0" cy="1027150"/>
            </a:xfrm>
            <a:custGeom>
              <a:avLst/>
              <a:pathLst>
                <a:path w="0" h="1027150">
                  <a:moveTo>
                    <a:pt x="0" y="10271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868812"/>
              <a:ext cx="0" cy="1317853"/>
            </a:xfrm>
            <a:custGeom>
              <a:avLst/>
              <a:pathLst>
                <a:path w="0" h="1317853">
                  <a:moveTo>
                    <a:pt x="0" y="13178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868812"/>
              <a:ext cx="0" cy="1027150"/>
            </a:xfrm>
            <a:custGeom>
              <a:avLst/>
              <a:pathLst>
                <a:path w="0" h="1027150">
                  <a:moveTo>
                    <a:pt x="0" y="10271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868812"/>
              <a:ext cx="0" cy="736447"/>
            </a:xfrm>
            <a:custGeom>
              <a:avLst/>
              <a:pathLst>
                <a:path w="0" h="736447">
                  <a:moveTo>
                    <a:pt x="0" y="7364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68812"/>
              <a:ext cx="0" cy="736447"/>
            </a:xfrm>
            <a:custGeom>
              <a:avLst/>
              <a:pathLst>
                <a:path w="0" h="736447">
                  <a:moveTo>
                    <a:pt x="0" y="7364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605259"/>
              <a:ext cx="3397293" cy="1162811"/>
            </a:xfrm>
            <a:custGeom>
              <a:avLst/>
              <a:pathLst>
                <a:path w="3397293" h="1162811">
                  <a:moveTo>
                    <a:pt x="0" y="872108"/>
                  </a:moveTo>
                  <a:lnTo>
                    <a:pt x="141553" y="775207"/>
                  </a:lnTo>
                  <a:lnTo>
                    <a:pt x="283107" y="96900"/>
                  </a:lnTo>
                  <a:lnTo>
                    <a:pt x="424661" y="872108"/>
                  </a:lnTo>
                  <a:lnTo>
                    <a:pt x="566215" y="290702"/>
                  </a:lnTo>
                  <a:lnTo>
                    <a:pt x="707769" y="193801"/>
                  </a:lnTo>
                  <a:lnTo>
                    <a:pt x="849323" y="969009"/>
                  </a:lnTo>
                  <a:lnTo>
                    <a:pt x="990877" y="872108"/>
                  </a:lnTo>
                  <a:lnTo>
                    <a:pt x="1132431" y="872108"/>
                  </a:lnTo>
                  <a:lnTo>
                    <a:pt x="1273984" y="775207"/>
                  </a:lnTo>
                  <a:lnTo>
                    <a:pt x="1415538" y="290702"/>
                  </a:lnTo>
                  <a:lnTo>
                    <a:pt x="1557092" y="1162811"/>
                  </a:lnTo>
                  <a:lnTo>
                    <a:pt x="1698646" y="678306"/>
                  </a:lnTo>
                  <a:lnTo>
                    <a:pt x="1840200" y="96900"/>
                  </a:lnTo>
                  <a:lnTo>
                    <a:pt x="1981754" y="775207"/>
                  </a:lnTo>
                  <a:lnTo>
                    <a:pt x="2123308" y="581405"/>
                  </a:lnTo>
                  <a:lnTo>
                    <a:pt x="2264862" y="0"/>
                  </a:lnTo>
                  <a:lnTo>
                    <a:pt x="2406416" y="0"/>
                  </a:lnTo>
                  <a:lnTo>
                    <a:pt x="2547969" y="387603"/>
                  </a:lnTo>
                  <a:lnTo>
                    <a:pt x="2689523" y="290702"/>
                  </a:lnTo>
                  <a:lnTo>
                    <a:pt x="2831077" y="0"/>
                  </a:lnTo>
                  <a:lnTo>
                    <a:pt x="2972631" y="581405"/>
                  </a:lnTo>
                  <a:lnTo>
                    <a:pt x="3114185" y="387603"/>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896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115288" y="17909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23058"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12777" y="178955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7895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804812" y="17895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9537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537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28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43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748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05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252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252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6711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2956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92355" y="472787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6" name="tx116"/>
            <p:cNvSpPr/>
            <p:nvPr/>
          </p:nvSpPr>
          <p:spPr>
            <a:xfrm>
              <a:off x="723420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96664"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04439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9881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5323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0765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620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7160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2602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8044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3487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8929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7321564" cy="145351"/>
            </a:xfrm>
            <a:prstGeom prst="rect">
              <a:avLst/>
            </a:prstGeom>
            <a:solidFill>
              <a:srgbClr val="1CABE2">
                <a:alpha val="80000"/>
              </a:srgbClr>
            </a:solidFill>
          </p:spPr>
          <p:txBody>
            <a:bodyPr/>
            <a:lstStyle/>
            <a:p/>
          </p:txBody>
        </p:sp>
        <p:sp>
          <p:nvSpPr>
            <p:cNvPr id="134" name="rc134"/>
            <p:cNvSpPr/>
            <p:nvPr/>
          </p:nvSpPr>
          <p:spPr>
            <a:xfrm>
              <a:off x="1317178" y="5528559"/>
              <a:ext cx="1503873" cy="145351"/>
            </a:xfrm>
            <a:prstGeom prst="rect">
              <a:avLst/>
            </a:prstGeom>
            <a:solidFill>
              <a:srgbClr val="1CABE2">
                <a:alpha val="80000"/>
              </a:srgbClr>
            </a:solidFill>
          </p:spPr>
          <p:txBody>
            <a:bodyPr/>
            <a:lstStyle/>
            <a:p/>
          </p:txBody>
        </p:sp>
        <p:sp>
          <p:nvSpPr>
            <p:cNvPr id="135" name="rc135"/>
            <p:cNvSpPr/>
            <p:nvPr/>
          </p:nvSpPr>
          <p:spPr>
            <a:xfrm>
              <a:off x="1317178" y="5346869"/>
              <a:ext cx="1483511" cy="145351"/>
            </a:xfrm>
            <a:prstGeom prst="rect">
              <a:avLst/>
            </a:prstGeom>
            <a:solidFill>
              <a:srgbClr val="1CABE2">
                <a:alpha val="80000"/>
              </a:srgbClr>
            </a:solidFill>
          </p:spPr>
          <p:txBody>
            <a:bodyPr/>
            <a:lstStyle/>
            <a:p/>
          </p:txBody>
        </p:sp>
        <p:sp>
          <p:nvSpPr>
            <p:cNvPr id="136" name="tx136"/>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38518" y="596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387643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533085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3" name="tx143"/>
            <p:cNvSpPr/>
            <p:nvPr/>
          </p:nvSpPr>
          <p:spPr>
            <a:xfrm>
              <a:off x="678527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8239702"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5" name="tx145"/>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6" name="tx146"/>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7" name="tx147"/>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Costa Rica (99%) era 10 puntos porcentuales superior a la media mundial (89%) y 14 puntos porcentuales superior a la media de todos los países de LACR (85%).
La cobertura nacional de DTP1 fue 3 puntos porcentuales superior a la de 2019 (96%).
Esto equivale a &amp;lt;1.000 niños con dosis cero en 2024 en comparación con 3.000 niños con dosis cero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Costa Rica ocupaba el puesto 26 de 32 países con la cobertura DTP1 más baja (basada en clasificaciones empatadas).
Costa Rica no estaba entre los 10 países con más niños sin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F26A21">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Costa Rica ocupaba el puesto número 13 de 32 países con 4.000 niños sin dosis.
En 2024, Costa Rica ocupó el puesto 22 de 32 países con &amp;lt;1.000 niños con dosis cero.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1375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7901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56662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019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1784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548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2926273"/>
              <a:ext cx="203168" cy="1699262"/>
            </a:xfrm>
            <a:prstGeom prst="rect">
              <a:avLst/>
            </a:prstGeom>
            <a:solidFill>
              <a:srgbClr val="80BD41">
                <a:alpha val="100000"/>
              </a:srgbClr>
            </a:solidFill>
          </p:spPr>
          <p:txBody>
            <a:bodyPr/>
            <a:lstStyle/>
            <a:p/>
          </p:txBody>
        </p:sp>
        <p:sp>
          <p:nvSpPr>
            <p:cNvPr id="25" name="rc25"/>
            <p:cNvSpPr/>
            <p:nvPr/>
          </p:nvSpPr>
          <p:spPr>
            <a:xfrm>
              <a:off x="1332670" y="2694554"/>
              <a:ext cx="203168" cy="193102"/>
            </a:xfrm>
            <a:prstGeom prst="rect">
              <a:avLst/>
            </a:prstGeom>
            <a:solidFill>
              <a:srgbClr val="0058AB">
                <a:alpha val="100000"/>
              </a:srgbClr>
            </a:solidFill>
          </p:spPr>
          <p:txBody>
            <a:bodyPr/>
            <a:lstStyle/>
            <a:p/>
          </p:txBody>
        </p:sp>
        <p:sp>
          <p:nvSpPr>
            <p:cNvPr id="26" name="rc26"/>
            <p:cNvSpPr/>
            <p:nvPr/>
          </p:nvSpPr>
          <p:spPr>
            <a:xfrm>
              <a:off x="1332670" y="2887657"/>
              <a:ext cx="203168" cy="38615"/>
            </a:xfrm>
            <a:prstGeom prst="rect">
              <a:avLst/>
            </a:prstGeom>
            <a:solidFill>
              <a:srgbClr val="1CABE2">
                <a:alpha val="100000"/>
              </a:srgbClr>
            </a:solidFill>
          </p:spPr>
          <p:txBody>
            <a:bodyPr/>
            <a:lstStyle/>
            <a:p/>
          </p:txBody>
        </p:sp>
        <p:sp>
          <p:nvSpPr>
            <p:cNvPr id="27" name="rc27"/>
            <p:cNvSpPr/>
            <p:nvPr/>
          </p:nvSpPr>
          <p:spPr>
            <a:xfrm>
              <a:off x="1558413" y="2909314"/>
              <a:ext cx="203168" cy="1716220"/>
            </a:xfrm>
            <a:prstGeom prst="rect">
              <a:avLst/>
            </a:prstGeom>
            <a:solidFill>
              <a:srgbClr val="80BD41">
                <a:alpha val="100000"/>
              </a:srgbClr>
            </a:solidFill>
          </p:spPr>
          <p:txBody>
            <a:bodyPr/>
            <a:lstStyle/>
            <a:p/>
          </p:txBody>
        </p:sp>
        <p:sp>
          <p:nvSpPr>
            <p:cNvPr id="28" name="rc28"/>
            <p:cNvSpPr/>
            <p:nvPr/>
          </p:nvSpPr>
          <p:spPr>
            <a:xfrm>
              <a:off x="1558413" y="2739582"/>
              <a:ext cx="203168" cy="169732"/>
            </a:xfrm>
            <a:prstGeom prst="rect">
              <a:avLst/>
            </a:prstGeom>
            <a:solidFill>
              <a:srgbClr val="0058AB">
                <a:alpha val="100000"/>
              </a:srgbClr>
            </a:solidFill>
          </p:spPr>
          <p:txBody>
            <a:bodyPr/>
            <a:lstStyle/>
            <a:p/>
          </p:txBody>
        </p:sp>
        <p:sp>
          <p:nvSpPr>
            <p:cNvPr id="29" name="rc29"/>
            <p:cNvSpPr/>
            <p:nvPr/>
          </p:nvSpPr>
          <p:spPr>
            <a:xfrm>
              <a:off x="1558413" y="2909314"/>
              <a:ext cx="203168" cy="0"/>
            </a:xfrm>
            <a:prstGeom prst="rect">
              <a:avLst/>
            </a:prstGeom>
            <a:solidFill>
              <a:srgbClr val="1CABE2">
                <a:alpha val="100000"/>
              </a:srgbClr>
            </a:solidFill>
          </p:spPr>
          <p:txBody>
            <a:bodyPr/>
            <a:lstStyle/>
            <a:p/>
          </p:txBody>
        </p:sp>
        <p:sp>
          <p:nvSpPr>
            <p:cNvPr id="30" name="rc30"/>
            <p:cNvSpPr/>
            <p:nvPr/>
          </p:nvSpPr>
          <p:spPr>
            <a:xfrm>
              <a:off x="1784155" y="2936037"/>
              <a:ext cx="203168" cy="1689497"/>
            </a:xfrm>
            <a:prstGeom prst="rect">
              <a:avLst/>
            </a:prstGeom>
            <a:solidFill>
              <a:srgbClr val="80BD41">
                <a:alpha val="100000"/>
              </a:srgbClr>
            </a:solidFill>
          </p:spPr>
          <p:txBody>
            <a:bodyPr/>
            <a:lstStyle/>
            <a:p/>
          </p:txBody>
        </p:sp>
        <p:sp>
          <p:nvSpPr>
            <p:cNvPr id="31" name="rc31"/>
            <p:cNvSpPr/>
            <p:nvPr/>
          </p:nvSpPr>
          <p:spPr>
            <a:xfrm>
              <a:off x="1784155" y="2828192"/>
              <a:ext cx="203168" cy="35948"/>
            </a:xfrm>
            <a:prstGeom prst="rect">
              <a:avLst/>
            </a:prstGeom>
            <a:solidFill>
              <a:srgbClr val="0058AB">
                <a:alpha val="100000"/>
              </a:srgbClr>
            </a:solidFill>
          </p:spPr>
          <p:txBody>
            <a:bodyPr/>
            <a:lstStyle/>
            <a:p/>
          </p:txBody>
        </p:sp>
        <p:sp>
          <p:nvSpPr>
            <p:cNvPr id="32" name="rc32"/>
            <p:cNvSpPr/>
            <p:nvPr/>
          </p:nvSpPr>
          <p:spPr>
            <a:xfrm>
              <a:off x="1784155" y="2864140"/>
              <a:ext cx="203168" cy="71896"/>
            </a:xfrm>
            <a:prstGeom prst="rect">
              <a:avLst/>
            </a:prstGeom>
            <a:solidFill>
              <a:srgbClr val="1CABE2">
                <a:alpha val="100000"/>
              </a:srgbClr>
            </a:solidFill>
          </p:spPr>
          <p:txBody>
            <a:bodyPr/>
            <a:lstStyle/>
            <a:p/>
          </p:txBody>
        </p:sp>
        <p:sp>
          <p:nvSpPr>
            <p:cNvPr id="33" name="rc33"/>
            <p:cNvSpPr/>
            <p:nvPr/>
          </p:nvSpPr>
          <p:spPr>
            <a:xfrm>
              <a:off x="2009898" y="3073346"/>
              <a:ext cx="203168" cy="1552189"/>
            </a:xfrm>
            <a:prstGeom prst="rect">
              <a:avLst/>
            </a:prstGeom>
            <a:solidFill>
              <a:srgbClr val="80BD41">
                <a:alpha val="100000"/>
              </a:srgbClr>
            </a:solidFill>
          </p:spPr>
          <p:txBody>
            <a:bodyPr/>
            <a:lstStyle/>
            <a:p/>
          </p:txBody>
        </p:sp>
        <p:sp>
          <p:nvSpPr>
            <p:cNvPr id="34" name="rc34"/>
            <p:cNvSpPr/>
            <p:nvPr/>
          </p:nvSpPr>
          <p:spPr>
            <a:xfrm>
              <a:off x="2009898" y="2861693"/>
              <a:ext cx="203168" cy="176389"/>
            </a:xfrm>
            <a:prstGeom prst="rect">
              <a:avLst/>
            </a:prstGeom>
            <a:solidFill>
              <a:srgbClr val="0058AB">
                <a:alpha val="100000"/>
              </a:srgbClr>
            </a:solidFill>
          </p:spPr>
          <p:txBody>
            <a:bodyPr/>
            <a:lstStyle/>
            <a:p/>
          </p:txBody>
        </p:sp>
        <p:sp>
          <p:nvSpPr>
            <p:cNvPr id="35" name="rc35"/>
            <p:cNvSpPr/>
            <p:nvPr/>
          </p:nvSpPr>
          <p:spPr>
            <a:xfrm>
              <a:off x="2009898" y="3038082"/>
              <a:ext cx="203168" cy="35263"/>
            </a:xfrm>
            <a:prstGeom prst="rect">
              <a:avLst/>
            </a:prstGeom>
            <a:solidFill>
              <a:srgbClr val="1CABE2">
                <a:alpha val="100000"/>
              </a:srgbClr>
            </a:solidFill>
          </p:spPr>
          <p:txBody>
            <a:bodyPr/>
            <a:lstStyle/>
            <a:p/>
          </p:txBody>
        </p:sp>
        <p:sp>
          <p:nvSpPr>
            <p:cNvPr id="36" name="rc36"/>
            <p:cNvSpPr/>
            <p:nvPr/>
          </p:nvSpPr>
          <p:spPr>
            <a:xfrm>
              <a:off x="2235640" y="3054185"/>
              <a:ext cx="203168" cy="1571350"/>
            </a:xfrm>
            <a:prstGeom prst="rect">
              <a:avLst/>
            </a:prstGeom>
            <a:solidFill>
              <a:srgbClr val="80BD41">
                <a:alpha val="100000"/>
              </a:srgbClr>
            </a:solidFill>
          </p:spPr>
          <p:txBody>
            <a:bodyPr/>
            <a:lstStyle/>
            <a:p/>
          </p:txBody>
        </p:sp>
        <p:sp>
          <p:nvSpPr>
            <p:cNvPr id="37" name="rc37"/>
            <p:cNvSpPr/>
            <p:nvPr/>
          </p:nvSpPr>
          <p:spPr>
            <a:xfrm>
              <a:off x="2235640" y="2879582"/>
              <a:ext cx="203168" cy="69841"/>
            </a:xfrm>
            <a:prstGeom prst="rect">
              <a:avLst/>
            </a:prstGeom>
            <a:solidFill>
              <a:srgbClr val="0058AB">
                <a:alpha val="100000"/>
              </a:srgbClr>
            </a:solidFill>
          </p:spPr>
          <p:txBody>
            <a:bodyPr/>
            <a:lstStyle/>
            <a:p/>
          </p:txBody>
        </p:sp>
        <p:sp>
          <p:nvSpPr>
            <p:cNvPr id="38" name="rc38"/>
            <p:cNvSpPr/>
            <p:nvPr/>
          </p:nvSpPr>
          <p:spPr>
            <a:xfrm>
              <a:off x="2235640" y="2949423"/>
              <a:ext cx="203168" cy="104761"/>
            </a:xfrm>
            <a:prstGeom prst="rect">
              <a:avLst/>
            </a:prstGeom>
            <a:solidFill>
              <a:srgbClr val="1CABE2">
                <a:alpha val="100000"/>
              </a:srgbClr>
            </a:solidFill>
          </p:spPr>
          <p:txBody>
            <a:bodyPr/>
            <a:lstStyle/>
            <a:p/>
          </p:txBody>
        </p:sp>
        <p:sp>
          <p:nvSpPr>
            <p:cNvPr id="39" name="rc39"/>
            <p:cNvSpPr/>
            <p:nvPr/>
          </p:nvSpPr>
          <p:spPr>
            <a:xfrm>
              <a:off x="2461382" y="3002256"/>
              <a:ext cx="203168" cy="1623278"/>
            </a:xfrm>
            <a:prstGeom prst="rect">
              <a:avLst/>
            </a:prstGeom>
            <a:solidFill>
              <a:srgbClr val="80BD41">
                <a:alpha val="100000"/>
              </a:srgbClr>
            </a:solidFill>
          </p:spPr>
          <p:txBody>
            <a:bodyPr/>
            <a:lstStyle/>
            <a:p/>
          </p:txBody>
        </p:sp>
        <p:sp>
          <p:nvSpPr>
            <p:cNvPr id="40" name="rc40"/>
            <p:cNvSpPr/>
            <p:nvPr/>
          </p:nvSpPr>
          <p:spPr>
            <a:xfrm>
              <a:off x="2461382" y="2841725"/>
              <a:ext cx="203168" cy="53518"/>
            </a:xfrm>
            <a:prstGeom prst="rect">
              <a:avLst/>
            </a:prstGeom>
            <a:solidFill>
              <a:srgbClr val="0058AB">
                <a:alpha val="100000"/>
              </a:srgbClr>
            </a:solidFill>
          </p:spPr>
          <p:txBody>
            <a:bodyPr/>
            <a:lstStyle/>
            <a:p/>
          </p:txBody>
        </p:sp>
        <p:sp>
          <p:nvSpPr>
            <p:cNvPr id="41" name="rc41"/>
            <p:cNvSpPr/>
            <p:nvPr/>
          </p:nvSpPr>
          <p:spPr>
            <a:xfrm>
              <a:off x="2461382" y="2895243"/>
              <a:ext cx="203168" cy="107012"/>
            </a:xfrm>
            <a:prstGeom prst="rect">
              <a:avLst/>
            </a:prstGeom>
            <a:solidFill>
              <a:srgbClr val="1CABE2">
                <a:alpha val="100000"/>
              </a:srgbClr>
            </a:solidFill>
          </p:spPr>
          <p:txBody>
            <a:bodyPr/>
            <a:lstStyle/>
            <a:p/>
          </p:txBody>
        </p:sp>
        <p:sp>
          <p:nvSpPr>
            <p:cNvPr id="42" name="rc42"/>
            <p:cNvSpPr/>
            <p:nvPr/>
          </p:nvSpPr>
          <p:spPr>
            <a:xfrm>
              <a:off x="2687125" y="3092188"/>
              <a:ext cx="203168" cy="1533346"/>
            </a:xfrm>
            <a:prstGeom prst="rect">
              <a:avLst/>
            </a:prstGeom>
            <a:solidFill>
              <a:srgbClr val="80BD41">
                <a:alpha val="100000"/>
              </a:srgbClr>
            </a:solidFill>
          </p:spPr>
          <p:txBody>
            <a:bodyPr/>
            <a:lstStyle/>
            <a:p/>
          </p:txBody>
        </p:sp>
        <p:sp>
          <p:nvSpPr>
            <p:cNvPr id="43" name="rc43"/>
            <p:cNvSpPr/>
            <p:nvPr/>
          </p:nvSpPr>
          <p:spPr>
            <a:xfrm>
              <a:off x="2687125" y="2902683"/>
              <a:ext cx="203168" cy="189505"/>
            </a:xfrm>
            <a:prstGeom prst="rect">
              <a:avLst/>
            </a:prstGeom>
            <a:solidFill>
              <a:srgbClr val="0058AB">
                <a:alpha val="100000"/>
              </a:srgbClr>
            </a:solidFill>
          </p:spPr>
          <p:txBody>
            <a:bodyPr/>
            <a:lstStyle/>
            <a:p/>
          </p:txBody>
        </p:sp>
        <p:sp>
          <p:nvSpPr>
            <p:cNvPr id="44" name="rc44"/>
            <p:cNvSpPr/>
            <p:nvPr/>
          </p:nvSpPr>
          <p:spPr>
            <a:xfrm>
              <a:off x="2687125" y="3092188"/>
              <a:ext cx="203168" cy="0"/>
            </a:xfrm>
            <a:prstGeom prst="rect">
              <a:avLst/>
            </a:prstGeom>
            <a:solidFill>
              <a:srgbClr val="1CABE2">
                <a:alpha val="100000"/>
              </a:srgbClr>
            </a:solidFill>
          </p:spPr>
          <p:txBody>
            <a:bodyPr/>
            <a:lstStyle/>
            <a:p/>
          </p:txBody>
        </p:sp>
        <p:sp>
          <p:nvSpPr>
            <p:cNvPr id="45" name="rc45"/>
            <p:cNvSpPr/>
            <p:nvPr/>
          </p:nvSpPr>
          <p:spPr>
            <a:xfrm>
              <a:off x="2912867" y="3054552"/>
              <a:ext cx="203168" cy="1570983"/>
            </a:xfrm>
            <a:prstGeom prst="rect">
              <a:avLst/>
            </a:prstGeom>
            <a:solidFill>
              <a:srgbClr val="80BD41">
                <a:alpha val="100000"/>
              </a:srgbClr>
            </a:solidFill>
          </p:spPr>
          <p:txBody>
            <a:bodyPr/>
            <a:lstStyle/>
            <a:p/>
          </p:txBody>
        </p:sp>
        <p:sp>
          <p:nvSpPr>
            <p:cNvPr id="46" name="rc46"/>
            <p:cNvSpPr/>
            <p:nvPr/>
          </p:nvSpPr>
          <p:spPr>
            <a:xfrm>
              <a:off x="2912867" y="2860372"/>
              <a:ext cx="203168" cy="176511"/>
            </a:xfrm>
            <a:prstGeom prst="rect">
              <a:avLst/>
            </a:prstGeom>
            <a:solidFill>
              <a:srgbClr val="0058AB">
                <a:alpha val="100000"/>
              </a:srgbClr>
            </a:solidFill>
          </p:spPr>
          <p:txBody>
            <a:bodyPr/>
            <a:lstStyle/>
            <a:p/>
          </p:txBody>
        </p:sp>
        <p:sp>
          <p:nvSpPr>
            <p:cNvPr id="47" name="rc47"/>
            <p:cNvSpPr/>
            <p:nvPr/>
          </p:nvSpPr>
          <p:spPr>
            <a:xfrm>
              <a:off x="2912867" y="3036883"/>
              <a:ext cx="203168" cy="17668"/>
            </a:xfrm>
            <a:prstGeom prst="rect">
              <a:avLst/>
            </a:prstGeom>
            <a:solidFill>
              <a:srgbClr val="1CABE2">
                <a:alpha val="100000"/>
              </a:srgbClr>
            </a:solidFill>
          </p:spPr>
          <p:txBody>
            <a:bodyPr/>
            <a:lstStyle/>
            <a:p/>
          </p:txBody>
        </p:sp>
        <p:sp>
          <p:nvSpPr>
            <p:cNvPr id="48" name="rc48"/>
            <p:cNvSpPr/>
            <p:nvPr/>
          </p:nvSpPr>
          <p:spPr>
            <a:xfrm>
              <a:off x="3138609" y="2995356"/>
              <a:ext cx="203168" cy="1630179"/>
            </a:xfrm>
            <a:prstGeom prst="rect">
              <a:avLst/>
            </a:prstGeom>
            <a:solidFill>
              <a:srgbClr val="80BD41">
                <a:alpha val="100000"/>
              </a:srgbClr>
            </a:solidFill>
          </p:spPr>
          <p:txBody>
            <a:bodyPr/>
            <a:lstStyle/>
            <a:p/>
          </p:txBody>
        </p:sp>
        <p:sp>
          <p:nvSpPr>
            <p:cNvPr id="49" name="rc49"/>
            <p:cNvSpPr/>
            <p:nvPr/>
          </p:nvSpPr>
          <p:spPr>
            <a:xfrm>
              <a:off x="3138609" y="2814219"/>
              <a:ext cx="203168" cy="181136"/>
            </a:xfrm>
            <a:prstGeom prst="rect">
              <a:avLst/>
            </a:prstGeom>
            <a:solidFill>
              <a:srgbClr val="0058AB">
                <a:alpha val="100000"/>
              </a:srgbClr>
            </a:solidFill>
          </p:spPr>
          <p:txBody>
            <a:bodyPr/>
            <a:lstStyle/>
            <a:p/>
          </p:txBody>
        </p:sp>
        <p:sp>
          <p:nvSpPr>
            <p:cNvPr id="50" name="rc50"/>
            <p:cNvSpPr/>
            <p:nvPr/>
          </p:nvSpPr>
          <p:spPr>
            <a:xfrm>
              <a:off x="3138609" y="2995356"/>
              <a:ext cx="203168" cy="0"/>
            </a:xfrm>
            <a:prstGeom prst="rect">
              <a:avLst/>
            </a:prstGeom>
            <a:solidFill>
              <a:srgbClr val="1CABE2">
                <a:alpha val="100000"/>
              </a:srgbClr>
            </a:solidFill>
          </p:spPr>
          <p:txBody>
            <a:bodyPr/>
            <a:lstStyle/>
            <a:p/>
          </p:txBody>
        </p:sp>
        <p:sp>
          <p:nvSpPr>
            <p:cNvPr id="51" name="rc51"/>
            <p:cNvSpPr/>
            <p:nvPr/>
          </p:nvSpPr>
          <p:spPr>
            <a:xfrm>
              <a:off x="3364352" y="3073027"/>
              <a:ext cx="203168" cy="1552507"/>
            </a:xfrm>
            <a:prstGeom prst="rect">
              <a:avLst/>
            </a:prstGeom>
            <a:solidFill>
              <a:srgbClr val="80BD41">
                <a:alpha val="100000"/>
              </a:srgbClr>
            </a:solidFill>
          </p:spPr>
          <p:txBody>
            <a:bodyPr/>
            <a:lstStyle/>
            <a:p/>
          </p:txBody>
        </p:sp>
        <p:sp>
          <p:nvSpPr>
            <p:cNvPr id="52" name="rc52"/>
            <p:cNvSpPr/>
            <p:nvPr/>
          </p:nvSpPr>
          <p:spPr>
            <a:xfrm>
              <a:off x="3364352" y="2820288"/>
              <a:ext cx="203168" cy="162464"/>
            </a:xfrm>
            <a:prstGeom prst="rect">
              <a:avLst/>
            </a:prstGeom>
            <a:solidFill>
              <a:srgbClr val="0058AB">
                <a:alpha val="100000"/>
              </a:srgbClr>
            </a:solidFill>
          </p:spPr>
          <p:txBody>
            <a:bodyPr/>
            <a:lstStyle/>
            <a:p/>
          </p:txBody>
        </p:sp>
        <p:sp>
          <p:nvSpPr>
            <p:cNvPr id="53" name="rc53"/>
            <p:cNvSpPr/>
            <p:nvPr/>
          </p:nvSpPr>
          <p:spPr>
            <a:xfrm>
              <a:off x="3364352" y="2982753"/>
              <a:ext cx="203168" cy="90274"/>
            </a:xfrm>
            <a:prstGeom prst="rect">
              <a:avLst/>
            </a:prstGeom>
            <a:solidFill>
              <a:srgbClr val="1CABE2">
                <a:alpha val="100000"/>
              </a:srgbClr>
            </a:solidFill>
          </p:spPr>
          <p:txBody>
            <a:bodyPr/>
            <a:lstStyle/>
            <a:p/>
          </p:txBody>
        </p:sp>
        <p:sp>
          <p:nvSpPr>
            <p:cNvPr id="54" name="rc54"/>
            <p:cNvSpPr/>
            <p:nvPr/>
          </p:nvSpPr>
          <p:spPr>
            <a:xfrm>
              <a:off x="3590094" y="3125665"/>
              <a:ext cx="203168" cy="1499869"/>
            </a:xfrm>
            <a:prstGeom prst="rect">
              <a:avLst/>
            </a:prstGeom>
            <a:solidFill>
              <a:srgbClr val="80BD41">
                <a:alpha val="100000"/>
              </a:srgbClr>
            </a:solidFill>
          </p:spPr>
          <p:txBody>
            <a:bodyPr/>
            <a:lstStyle/>
            <a:p/>
          </p:txBody>
        </p:sp>
        <p:sp>
          <p:nvSpPr>
            <p:cNvPr id="55" name="rc55"/>
            <p:cNvSpPr/>
            <p:nvPr/>
          </p:nvSpPr>
          <p:spPr>
            <a:xfrm>
              <a:off x="3590094" y="2921134"/>
              <a:ext cx="203168" cy="68177"/>
            </a:xfrm>
            <a:prstGeom prst="rect">
              <a:avLst/>
            </a:prstGeom>
            <a:solidFill>
              <a:srgbClr val="0058AB">
                <a:alpha val="100000"/>
              </a:srgbClr>
            </a:solidFill>
          </p:spPr>
          <p:txBody>
            <a:bodyPr/>
            <a:lstStyle/>
            <a:p/>
          </p:txBody>
        </p:sp>
        <p:sp>
          <p:nvSpPr>
            <p:cNvPr id="56" name="rc56"/>
            <p:cNvSpPr/>
            <p:nvPr/>
          </p:nvSpPr>
          <p:spPr>
            <a:xfrm>
              <a:off x="3590094" y="2989311"/>
              <a:ext cx="203168" cy="136354"/>
            </a:xfrm>
            <a:prstGeom prst="rect">
              <a:avLst/>
            </a:prstGeom>
            <a:solidFill>
              <a:srgbClr val="1CABE2">
                <a:alpha val="100000"/>
              </a:srgbClr>
            </a:solidFill>
          </p:spPr>
          <p:txBody>
            <a:bodyPr/>
            <a:lstStyle/>
            <a:p/>
          </p:txBody>
        </p:sp>
        <p:sp>
          <p:nvSpPr>
            <p:cNvPr id="57" name="rc57"/>
            <p:cNvSpPr/>
            <p:nvPr/>
          </p:nvSpPr>
          <p:spPr>
            <a:xfrm>
              <a:off x="3815836" y="3125812"/>
              <a:ext cx="203168" cy="1499723"/>
            </a:xfrm>
            <a:prstGeom prst="rect">
              <a:avLst/>
            </a:prstGeom>
            <a:solidFill>
              <a:srgbClr val="80BD41">
                <a:alpha val="100000"/>
              </a:srgbClr>
            </a:solidFill>
          </p:spPr>
          <p:txBody>
            <a:bodyPr/>
            <a:lstStyle/>
            <a:p/>
          </p:txBody>
        </p:sp>
        <p:sp>
          <p:nvSpPr>
            <p:cNvPr id="58" name="rc58"/>
            <p:cNvSpPr/>
            <p:nvPr/>
          </p:nvSpPr>
          <p:spPr>
            <a:xfrm>
              <a:off x="3815836" y="2861155"/>
              <a:ext cx="203168" cy="229369"/>
            </a:xfrm>
            <a:prstGeom prst="rect">
              <a:avLst/>
            </a:prstGeom>
            <a:solidFill>
              <a:srgbClr val="0058AB">
                <a:alpha val="100000"/>
              </a:srgbClr>
            </a:solidFill>
          </p:spPr>
          <p:txBody>
            <a:bodyPr/>
            <a:lstStyle/>
            <a:p/>
          </p:txBody>
        </p:sp>
        <p:sp>
          <p:nvSpPr>
            <p:cNvPr id="59" name="rc59"/>
            <p:cNvSpPr/>
            <p:nvPr/>
          </p:nvSpPr>
          <p:spPr>
            <a:xfrm>
              <a:off x="3815836" y="3090524"/>
              <a:ext cx="203168" cy="35287"/>
            </a:xfrm>
            <a:prstGeom prst="rect">
              <a:avLst/>
            </a:prstGeom>
            <a:solidFill>
              <a:srgbClr val="1CABE2">
                <a:alpha val="100000"/>
              </a:srgbClr>
            </a:solidFill>
          </p:spPr>
          <p:txBody>
            <a:bodyPr/>
            <a:lstStyle/>
            <a:p/>
          </p:txBody>
        </p:sp>
        <p:sp>
          <p:nvSpPr>
            <p:cNvPr id="60" name="rc60"/>
            <p:cNvSpPr/>
            <p:nvPr/>
          </p:nvSpPr>
          <p:spPr>
            <a:xfrm>
              <a:off x="4041579" y="3031549"/>
              <a:ext cx="203168" cy="1593986"/>
            </a:xfrm>
            <a:prstGeom prst="rect">
              <a:avLst/>
            </a:prstGeom>
            <a:solidFill>
              <a:srgbClr val="80BD41">
                <a:alpha val="100000"/>
              </a:srgbClr>
            </a:solidFill>
          </p:spPr>
          <p:txBody>
            <a:bodyPr/>
            <a:lstStyle/>
            <a:p/>
          </p:txBody>
        </p:sp>
        <p:sp>
          <p:nvSpPr>
            <p:cNvPr id="61" name="rc61"/>
            <p:cNvSpPr/>
            <p:nvPr/>
          </p:nvSpPr>
          <p:spPr>
            <a:xfrm>
              <a:off x="4041579" y="2873904"/>
              <a:ext cx="203168" cy="140122"/>
            </a:xfrm>
            <a:prstGeom prst="rect">
              <a:avLst/>
            </a:prstGeom>
            <a:solidFill>
              <a:srgbClr val="0058AB">
                <a:alpha val="100000"/>
              </a:srgbClr>
            </a:solidFill>
          </p:spPr>
          <p:txBody>
            <a:bodyPr/>
            <a:lstStyle/>
            <a:p/>
          </p:txBody>
        </p:sp>
        <p:sp>
          <p:nvSpPr>
            <p:cNvPr id="62" name="rc62"/>
            <p:cNvSpPr/>
            <p:nvPr/>
          </p:nvSpPr>
          <p:spPr>
            <a:xfrm>
              <a:off x="4041579" y="3014027"/>
              <a:ext cx="203168" cy="17521"/>
            </a:xfrm>
            <a:prstGeom prst="rect">
              <a:avLst/>
            </a:prstGeom>
            <a:solidFill>
              <a:srgbClr val="1CABE2">
                <a:alpha val="100000"/>
              </a:srgbClr>
            </a:solidFill>
          </p:spPr>
          <p:txBody>
            <a:bodyPr/>
            <a:lstStyle/>
            <a:p/>
          </p:txBody>
        </p:sp>
        <p:sp>
          <p:nvSpPr>
            <p:cNvPr id="63" name="rc63"/>
            <p:cNvSpPr/>
            <p:nvPr/>
          </p:nvSpPr>
          <p:spPr>
            <a:xfrm>
              <a:off x="4267321" y="3017771"/>
              <a:ext cx="203168" cy="1607763"/>
            </a:xfrm>
            <a:prstGeom prst="rect">
              <a:avLst/>
            </a:prstGeom>
            <a:solidFill>
              <a:srgbClr val="80BD41">
                <a:alpha val="100000"/>
              </a:srgbClr>
            </a:solidFill>
          </p:spPr>
          <p:txBody>
            <a:bodyPr/>
            <a:lstStyle/>
            <a:p/>
          </p:txBody>
        </p:sp>
        <p:sp>
          <p:nvSpPr>
            <p:cNvPr id="64" name="rc64"/>
            <p:cNvSpPr/>
            <p:nvPr/>
          </p:nvSpPr>
          <p:spPr>
            <a:xfrm>
              <a:off x="4267321" y="2933149"/>
              <a:ext cx="203168" cy="33843"/>
            </a:xfrm>
            <a:prstGeom prst="rect">
              <a:avLst/>
            </a:prstGeom>
            <a:solidFill>
              <a:srgbClr val="0058AB">
                <a:alpha val="100000"/>
              </a:srgbClr>
            </a:solidFill>
          </p:spPr>
          <p:txBody>
            <a:bodyPr/>
            <a:lstStyle/>
            <a:p/>
          </p:txBody>
        </p:sp>
        <p:sp>
          <p:nvSpPr>
            <p:cNvPr id="65" name="rc65"/>
            <p:cNvSpPr/>
            <p:nvPr/>
          </p:nvSpPr>
          <p:spPr>
            <a:xfrm>
              <a:off x="4267321" y="2966993"/>
              <a:ext cx="203168" cy="50777"/>
            </a:xfrm>
            <a:prstGeom prst="rect">
              <a:avLst/>
            </a:prstGeom>
            <a:solidFill>
              <a:srgbClr val="1CABE2">
                <a:alpha val="100000"/>
              </a:srgbClr>
            </a:solidFill>
          </p:spPr>
          <p:txBody>
            <a:bodyPr/>
            <a:lstStyle/>
            <a:p/>
          </p:txBody>
        </p:sp>
        <p:sp>
          <p:nvSpPr>
            <p:cNvPr id="66" name="rc66"/>
            <p:cNvSpPr/>
            <p:nvPr/>
          </p:nvSpPr>
          <p:spPr>
            <a:xfrm>
              <a:off x="4493063" y="3060229"/>
              <a:ext cx="203168" cy="1565306"/>
            </a:xfrm>
            <a:prstGeom prst="rect">
              <a:avLst/>
            </a:prstGeom>
            <a:solidFill>
              <a:srgbClr val="80BD41">
                <a:alpha val="100000"/>
              </a:srgbClr>
            </a:solidFill>
          </p:spPr>
          <p:txBody>
            <a:bodyPr/>
            <a:lstStyle/>
            <a:p/>
          </p:txBody>
        </p:sp>
        <p:sp>
          <p:nvSpPr>
            <p:cNvPr id="67" name="rc67"/>
            <p:cNvSpPr/>
            <p:nvPr/>
          </p:nvSpPr>
          <p:spPr>
            <a:xfrm>
              <a:off x="4493063" y="2905424"/>
              <a:ext cx="203168" cy="154805"/>
            </a:xfrm>
            <a:prstGeom prst="rect">
              <a:avLst/>
            </a:prstGeom>
            <a:solidFill>
              <a:srgbClr val="0058AB">
                <a:alpha val="100000"/>
              </a:srgbClr>
            </a:solidFill>
          </p:spPr>
          <p:txBody>
            <a:bodyPr/>
            <a:lstStyle/>
            <a:p/>
          </p:txBody>
        </p:sp>
        <p:sp>
          <p:nvSpPr>
            <p:cNvPr id="68" name="rc68"/>
            <p:cNvSpPr/>
            <p:nvPr/>
          </p:nvSpPr>
          <p:spPr>
            <a:xfrm>
              <a:off x="4493063" y="3060229"/>
              <a:ext cx="203168" cy="0"/>
            </a:xfrm>
            <a:prstGeom prst="rect">
              <a:avLst/>
            </a:prstGeom>
            <a:solidFill>
              <a:srgbClr val="1CABE2">
                <a:alpha val="100000"/>
              </a:srgbClr>
            </a:solidFill>
          </p:spPr>
          <p:txBody>
            <a:bodyPr/>
            <a:lstStyle/>
            <a:p/>
          </p:txBody>
        </p:sp>
        <p:sp>
          <p:nvSpPr>
            <p:cNvPr id="69" name="rc69"/>
            <p:cNvSpPr/>
            <p:nvPr/>
          </p:nvSpPr>
          <p:spPr>
            <a:xfrm>
              <a:off x="4718806" y="3041288"/>
              <a:ext cx="203168" cy="1584246"/>
            </a:xfrm>
            <a:prstGeom prst="rect">
              <a:avLst/>
            </a:prstGeom>
            <a:solidFill>
              <a:srgbClr val="80BD41">
                <a:alpha val="100000"/>
              </a:srgbClr>
            </a:solidFill>
          </p:spPr>
          <p:txBody>
            <a:bodyPr/>
            <a:lstStyle/>
            <a:p/>
          </p:txBody>
        </p:sp>
        <p:sp>
          <p:nvSpPr>
            <p:cNvPr id="70" name="rc70"/>
            <p:cNvSpPr/>
            <p:nvPr/>
          </p:nvSpPr>
          <p:spPr>
            <a:xfrm>
              <a:off x="4718806" y="2903539"/>
              <a:ext cx="203168" cy="120545"/>
            </a:xfrm>
            <a:prstGeom prst="rect">
              <a:avLst/>
            </a:prstGeom>
            <a:solidFill>
              <a:srgbClr val="0058AB">
                <a:alpha val="100000"/>
              </a:srgbClr>
            </a:solidFill>
          </p:spPr>
          <p:txBody>
            <a:bodyPr/>
            <a:lstStyle/>
            <a:p/>
          </p:txBody>
        </p:sp>
        <p:sp>
          <p:nvSpPr>
            <p:cNvPr id="71" name="rc71"/>
            <p:cNvSpPr/>
            <p:nvPr/>
          </p:nvSpPr>
          <p:spPr>
            <a:xfrm>
              <a:off x="4718806" y="3024085"/>
              <a:ext cx="203168" cy="17203"/>
            </a:xfrm>
            <a:prstGeom prst="rect">
              <a:avLst/>
            </a:prstGeom>
            <a:solidFill>
              <a:srgbClr val="1CABE2">
                <a:alpha val="100000"/>
              </a:srgbClr>
            </a:solidFill>
          </p:spPr>
          <p:txBody>
            <a:bodyPr/>
            <a:lstStyle/>
            <a:p/>
          </p:txBody>
        </p:sp>
        <p:sp>
          <p:nvSpPr>
            <p:cNvPr id="72" name="rc72"/>
            <p:cNvSpPr/>
            <p:nvPr/>
          </p:nvSpPr>
          <p:spPr>
            <a:xfrm>
              <a:off x="4944548" y="2997607"/>
              <a:ext cx="203168" cy="1627928"/>
            </a:xfrm>
            <a:prstGeom prst="rect">
              <a:avLst/>
            </a:prstGeom>
            <a:solidFill>
              <a:srgbClr val="80BD41">
                <a:alpha val="100000"/>
              </a:srgbClr>
            </a:solidFill>
          </p:spPr>
          <p:txBody>
            <a:bodyPr/>
            <a:lstStyle/>
            <a:p/>
          </p:txBody>
        </p:sp>
        <p:sp>
          <p:nvSpPr>
            <p:cNvPr id="73" name="rc73"/>
            <p:cNvSpPr/>
            <p:nvPr/>
          </p:nvSpPr>
          <p:spPr>
            <a:xfrm>
              <a:off x="4944548" y="2947269"/>
              <a:ext cx="203168" cy="16787"/>
            </a:xfrm>
            <a:prstGeom prst="rect">
              <a:avLst/>
            </a:prstGeom>
            <a:solidFill>
              <a:srgbClr val="0058AB">
                <a:alpha val="100000"/>
              </a:srgbClr>
            </a:solidFill>
          </p:spPr>
          <p:txBody>
            <a:bodyPr/>
            <a:lstStyle/>
            <a:p/>
          </p:txBody>
        </p:sp>
        <p:sp>
          <p:nvSpPr>
            <p:cNvPr id="74" name="rc74"/>
            <p:cNvSpPr/>
            <p:nvPr/>
          </p:nvSpPr>
          <p:spPr>
            <a:xfrm>
              <a:off x="4944548" y="2964057"/>
              <a:ext cx="203168" cy="33550"/>
            </a:xfrm>
            <a:prstGeom prst="rect">
              <a:avLst/>
            </a:prstGeom>
            <a:solidFill>
              <a:srgbClr val="1CABE2">
                <a:alpha val="100000"/>
              </a:srgbClr>
            </a:solidFill>
          </p:spPr>
          <p:txBody>
            <a:bodyPr/>
            <a:lstStyle/>
            <a:p/>
          </p:txBody>
        </p:sp>
        <p:sp>
          <p:nvSpPr>
            <p:cNvPr id="75" name="rc75"/>
            <p:cNvSpPr/>
            <p:nvPr/>
          </p:nvSpPr>
          <p:spPr>
            <a:xfrm>
              <a:off x="5170291" y="3041582"/>
              <a:ext cx="203168" cy="1583953"/>
            </a:xfrm>
            <a:prstGeom prst="rect">
              <a:avLst/>
            </a:prstGeom>
            <a:solidFill>
              <a:srgbClr val="80BD41">
                <a:alpha val="100000"/>
              </a:srgbClr>
            </a:solidFill>
          </p:spPr>
          <p:txBody>
            <a:bodyPr/>
            <a:lstStyle/>
            <a:p/>
          </p:txBody>
        </p:sp>
        <p:sp>
          <p:nvSpPr>
            <p:cNvPr id="76" name="rc76"/>
            <p:cNvSpPr/>
            <p:nvPr/>
          </p:nvSpPr>
          <p:spPr>
            <a:xfrm>
              <a:off x="5170291" y="2975583"/>
              <a:ext cx="203168" cy="16493"/>
            </a:xfrm>
            <a:prstGeom prst="rect">
              <a:avLst/>
            </a:prstGeom>
            <a:solidFill>
              <a:srgbClr val="0058AB">
                <a:alpha val="100000"/>
              </a:srgbClr>
            </a:solidFill>
          </p:spPr>
          <p:txBody>
            <a:bodyPr/>
            <a:lstStyle/>
            <a:p/>
          </p:txBody>
        </p:sp>
        <p:sp>
          <p:nvSpPr>
            <p:cNvPr id="77" name="rc77"/>
            <p:cNvSpPr/>
            <p:nvPr/>
          </p:nvSpPr>
          <p:spPr>
            <a:xfrm>
              <a:off x="5170291" y="2992076"/>
              <a:ext cx="203168" cy="49505"/>
            </a:xfrm>
            <a:prstGeom prst="rect">
              <a:avLst/>
            </a:prstGeom>
            <a:solidFill>
              <a:srgbClr val="1CABE2">
                <a:alpha val="100000"/>
              </a:srgbClr>
            </a:solidFill>
          </p:spPr>
          <p:txBody>
            <a:bodyPr/>
            <a:lstStyle/>
            <a:p/>
          </p:txBody>
        </p:sp>
        <p:sp>
          <p:nvSpPr>
            <p:cNvPr id="78" name="rc78"/>
            <p:cNvSpPr/>
            <p:nvPr/>
          </p:nvSpPr>
          <p:spPr>
            <a:xfrm>
              <a:off x="5396033" y="3081739"/>
              <a:ext cx="203168" cy="1543795"/>
            </a:xfrm>
            <a:prstGeom prst="rect">
              <a:avLst/>
            </a:prstGeom>
            <a:solidFill>
              <a:srgbClr val="80BD41">
                <a:alpha val="100000"/>
              </a:srgbClr>
            </a:solidFill>
          </p:spPr>
          <p:txBody>
            <a:bodyPr/>
            <a:lstStyle/>
            <a:p/>
          </p:txBody>
        </p:sp>
        <p:sp>
          <p:nvSpPr>
            <p:cNvPr id="79" name="rc79"/>
            <p:cNvSpPr/>
            <p:nvPr/>
          </p:nvSpPr>
          <p:spPr>
            <a:xfrm>
              <a:off x="5396033" y="2983193"/>
              <a:ext cx="203168" cy="82125"/>
            </a:xfrm>
            <a:prstGeom prst="rect">
              <a:avLst/>
            </a:prstGeom>
            <a:solidFill>
              <a:srgbClr val="0058AB">
                <a:alpha val="100000"/>
              </a:srgbClr>
            </a:solidFill>
          </p:spPr>
          <p:txBody>
            <a:bodyPr/>
            <a:lstStyle/>
            <a:p/>
          </p:txBody>
        </p:sp>
        <p:sp>
          <p:nvSpPr>
            <p:cNvPr id="80" name="rc80"/>
            <p:cNvSpPr/>
            <p:nvPr/>
          </p:nvSpPr>
          <p:spPr>
            <a:xfrm>
              <a:off x="5396033" y="3065319"/>
              <a:ext cx="203168" cy="16420"/>
            </a:xfrm>
            <a:prstGeom prst="rect">
              <a:avLst/>
            </a:prstGeom>
            <a:solidFill>
              <a:srgbClr val="1CABE2">
                <a:alpha val="100000"/>
              </a:srgbClr>
            </a:solidFill>
          </p:spPr>
          <p:txBody>
            <a:bodyPr/>
            <a:lstStyle/>
            <a:p/>
          </p:txBody>
        </p:sp>
        <p:sp>
          <p:nvSpPr>
            <p:cNvPr id="81" name="rc81"/>
            <p:cNvSpPr/>
            <p:nvPr/>
          </p:nvSpPr>
          <p:spPr>
            <a:xfrm>
              <a:off x="5621775" y="3162935"/>
              <a:ext cx="203168" cy="1462600"/>
            </a:xfrm>
            <a:prstGeom prst="rect">
              <a:avLst/>
            </a:prstGeom>
            <a:solidFill>
              <a:srgbClr val="80BD41">
                <a:alpha val="100000"/>
              </a:srgbClr>
            </a:solidFill>
          </p:spPr>
          <p:txBody>
            <a:bodyPr/>
            <a:lstStyle/>
            <a:p/>
          </p:txBody>
        </p:sp>
        <p:sp>
          <p:nvSpPr>
            <p:cNvPr id="82" name="rc82"/>
            <p:cNvSpPr/>
            <p:nvPr/>
          </p:nvSpPr>
          <p:spPr>
            <a:xfrm>
              <a:off x="5621775" y="3085948"/>
              <a:ext cx="203168" cy="61594"/>
            </a:xfrm>
            <a:prstGeom prst="rect">
              <a:avLst/>
            </a:prstGeom>
            <a:solidFill>
              <a:srgbClr val="0058AB">
                <a:alpha val="100000"/>
              </a:srgbClr>
            </a:solidFill>
          </p:spPr>
          <p:txBody>
            <a:bodyPr/>
            <a:lstStyle/>
            <a:p/>
          </p:txBody>
        </p:sp>
        <p:sp>
          <p:nvSpPr>
            <p:cNvPr id="83" name="rc83"/>
            <p:cNvSpPr/>
            <p:nvPr/>
          </p:nvSpPr>
          <p:spPr>
            <a:xfrm>
              <a:off x="5621775" y="3147542"/>
              <a:ext cx="203168" cy="15392"/>
            </a:xfrm>
            <a:prstGeom prst="rect">
              <a:avLst/>
            </a:prstGeom>
            <a:solidFill>
              <a:srgbClr val="1CABE2">
                <a:alpha val="100000"/>
              </a:srgbClr>
            </a:solidFill>
          </p:spPr>
          <p:txBody>
            <a:bodyPr/>
            <a:lstStyle/>
            <a:p/>
          </p:txBody>
        </p:sp>
        <p:sp>
          <p:nvSpPr>
            <p:cNvPr id="84" name="rc84"/>
            <p:cNvSpPr/>
            <p:nvPr/>
          </p:nvSpPr>
          <p:spPr>
            <a:xfrm>
              <a:off x="5847518" y="3275405"/>
              <a:ext cx="203168" cy="1350130"/>
            </a:xfrm>
            <a:prstGeom prst="rect">
              <a:avLst/>
            </a:prstGeom>
            <a:solidFill>
              <a:srgbClr val="80BD41">
                <a:alpha val="100000"/>
              </a:srgbClr>
            </a:solidFill>
          </p:spPr>
          <p:txBody>
            <a:bodyPr/>
            <a:lstStyle/>
            <a:p/>
          </p:txBody>
        </p:sp>
        <p:sp>
          <p:nvSpPr>
            <p:cNvPr id="85" name="rc85"/>
            <p:cNvSpPr/>
            <p:nvPr/>
          </p:nvSpPr>
          <p:spPr>
            <a:xfrm>
              <a:off x="5847518" y="3233657"/>
              <a:ext cx="203168" cy="13924"/>
            </a:xfrm>
            <a:prstGeom prst="rect">
              <a:avLst/>
            </a:prstGeom>
            <a:solidFill>
              <a:srgbClr val="0058AB">
                <a:alpha val="100000"/>
              </a:srgbClr>
            </a:solidFill>
          </p:spPr>
          <p:txBody>
            <a:bodyPr/>
            <a:lstStyle/>
            <a:p/>
          </p:txBody>
        </p:sp>
        <p:sp>
          <p:nvSpPr>
            <p:cNvPr id="86" name="rc86"/>
            <p:cNvSpPr/>
            <p:nvPr/>
          </p:nvSpPr>
          <p:spPr>
            <a:xfrm>
              <a:off x="5847518" y="3247581"/>
              <a:ext cx="203168" cy="27823"/>
            </a:xfrm>
            <a:prstGeom prst="rect">
              <a:avLst/>
            </a:prstGeom>
            <a:solidFill>
              <a:srgbClr val="1CABE2">
                <a:alpha val="100000"/>
              </a:srgbClr>
            </a:solidFill>
          </p:spPr>
          <p:txBody>
            <a:bodyPr/>
            <a:lstStyle/>
            <a:p/>
          </p:txBody>
        </p:sp>
        <p:sp>
          <p:nvSpPr>
            <p:cNvPr id="87" name="rc87"/>
            <p:cNvSpPr/>
            <p:nvPr/>
          </p:nvSpPr>
          <p:spPr>
            <a:xfrm>
              <a:off x="6073260" y="3418513"/>
              <a:ext cx="203168" cy="1207021"/>
            </a:xfrm>
            <a:prstGeom prst="rect">
              <a:avLst/>
            </a:prstGeom>
            <a:solidFill>
              <a:srgbClr val="80BD41">
                <a:alpha val="100000"/>
              </a:srgbClr>
            </a:solidFill>
          </p:spPr>
          <p:txBody>
            <a:bodyPr/>
            <a:lstStyle/>
            <a:p/>
          </p:txBody>
        </p:sp>
        <p:sp>
          <p:nvSpPr>
            <p:cNvPr id="88" name="rc88"/>
            <p:cNvSpPr/>
            <p:nvPr/>
          </p:nvSpPr>
          <p:spPr>
            <a:xfrm>
              <a:off x="6073260" y="3327651"/>
              <a:ext cx="203168" cy="90861"/>
            </a:xfrm>
            <a:prstGeom prst="rect">
              <a:avLst/>
            </a:prstGeom>
            <a:solidFill>
              <a:srgbClr val="0058AB">
                <a:alpha val="100000"/>
              </a:srgbClr>
            </a:solidFill>
          </p:spPr>
          <p:txBody>
            <a:bodyPr/>
            <a:lstStyle/>
            <a:p/>
          </p:txBody>
        </p:sp>
        <p:sp>
          <p:nvSpPr>
            <p:cNvPr id="89" name="rc89"/>
            <p:cNvSpPr/>
            <p:nvPr/>
          </p:nvSpPr>
          <p:spPr>
            <a:xfrm>
              <a:off x="6073260" y="3418513"/>
              <a:ext cx="203168" cy="0"/>
            </a:xfrm>
            <a:prstGeom prst="rect">
              <a:avLst/>
            </a:prstGeom>
            <a:solidFill>
              <a:srgbClr val="1CABE2">
                <a:alpha val="100000"/>
              </a:srgbClr>
            </a:solidFill>
          </p:spPr>
          <p:txBody>
            <a:bodyPr/>
            <a:lstStyle/>
            <a:p/>
          </p:txBody>
        </p:sp>
        <p:sp>
          <p:nvSpPr>
            <p:cNvPr id="90" name="rc90"/>
            <p:cNvSpPr/>
            <p:nvPr/>
          </p:nvSpPr>
          <p:spPr>
            <a:xfrm>
              <a:off x="6299002" y="3413423"/>
              <a:ext cx="203168" cy="1212112"/>
            </a:xfrm>
            <a:prstGeom prst="rect">
              <a:avLst/>
            </a:prstGeom>
            <a:solidFill>
              <a:srgbClr val="80BD41">
                <a:alpha val="100000"/>
              </a:srgbClr>
            </a:solidFill>
          </p:spPr>
          <p:txBody>
            <a:bodyPr/>
            <a:lstStyle/>
            <a:p/>
          </p:txBody>
        </p:sp>
        <p:sp>
          <p:nvSpPr>
            <p:cNvPr id="91" name="rc91"/>
            <p:cNvSpPr/>
            <p:nvPr/>
          </p:nvSpPr>
          <p:spPr>
            <a:xfrm>
              <a:off x="6299002" y="3349626"/>
              <a:ext cx="203168" cy="63796"/>
            </a:xfrm>
            <a:prstGeom prst="rect">
              <a:avLst/>
            </a:prstGeom>
            <a:solidFill>
              <a:srgbClr val="0058AB">
                <a:alpha val="100000"/>
              </a:srgbClr>
            </a:solidFill>
          </p:spPr>
          <p:txBody>
            <a:bodyPr/>
            <a:lstStyle/>
            <a:p/>
          </p:txBody>
        </p:sp>
        <p:sp>
          <p:nvSpPr>
            <p:cNvPr id="92" name="rc92"/>
            <p:cNvSpPr/>
            <p:nvPr/>
          </p:nvSpPr>
          <p:spPr>
            <a:xfrm>
              <a:off x="6299002" y="3413423"/>
              <a:ext cx="203168" cy="0"/>
            </a:xfrm>
            <a:prstGeom prst="rect">
              <a:avLst/>
            </a:prstGeom>
            <a:solidFill>
              <a:srgbClr val="1CABE2">
                <a:alpha val="100000"/>
              </a:srgbClr>
            </a:solidFill>
          </p:spPr>
          <p:txBody>
            <a:bodyPr/>
            <a:lstStyle/>
            <a:p/>
          </p:txBody>
        </p:sp>
        <p:sp>
          <p:nvSpPr>
            <p:cNvPr id="93" name="rc93"/>
            <p:cNvSpPr/>
            <p:nvPr/>
          </p:nvSpPr>
          <p:spPr>
            <a:xfrm>
              <a:off x="6524745" y="3373584"/>
              <a:ext cx="203168" cy="1251951"/>
            </a:xfrm>
            <a:prstGeom prst="rect">
              <a:avLst/>
            </a:prstGeom>
            <a:solidFill>
              <a:srgbClr val="80BD41">
                <a:alpha val="100000"/>
              </a:srgbClr>
            </a:solidFill>
          </p:spPr>
          <p:txBody>
            <a:bodyPr/>
            <a:lstStyle/>
            <a:p/>
          </p:txBody>
        </p:sp>
        <p:sp>
          <p:nvSpPr>
            <p:cNvPr id="94" name="rc94"/>
            <p:cNvSpPr/>
            <p:nvPr/>
          </p:nvSpPr>
          <p:spPr>
            <a:xfrm>
              <a:off x="6524745" y="3360932"/>
              <a:ext cx="203168" cy="12651"/>
            </a:xfrm>
            <a:prstGeom prst="rect">
              <a:avLst/>
            </a:prstGeom>
            <a:solidFill>
              <a:srgbClr val="0058AB">
                <a:alpha val="100000"/>
              </a:srgbClr>
            </a:solidFill>
          </p:spPr>
          <p:txBody>
            <a:bodyPr/>
            <a:lstStyle/>
            <a:p/>
          </p:txBody>
        </p:sp>
        <p:sp>
          <p:nvSpPr>
            <p:cNvPr id="95" name="rc95"/>
            <p:cNvSpPr/>
            <p:nvPr/>
          </p:nvSpPr>
          <p:spPr>
            <a:xfrm>
              <a:off x="6524745" y="3373584"/>
              <a:ext cx="203168" cy="0"/>
            </a:xfrm>
            <a:prstGeom prst="rect">
              <a:avLst/>
            </a:prstGeom>
            <a:solidFill>
              <a:srgbClr val="1CABE2">
                <a:alpha val="100000"/>
              </a:srgbClr>
            </a:solidFill>
          </p:spPr>
          <p:txBody>
            <a:bodyPr/>
            <a:lstStyle/>
            <a:p/>
          </p:txBody>
        </p:sp>
        <p:sp>
          <p:nvSpPr>
            <p:cNvPr id="96" name="rc96"/>
            <p:cNvSpPr/>
            <p:nvPr/>
          </p:nvSpPr>
          <p:spPr>
            <a:xfrm>
              <a:off x="6750487" y="3390763"/>
              <a:ext cx="203168" cy="1234772"/>
            </a:xfrm>
            <a:prstGeom prst="rect">
              <a:avLst/>
            </a:prstGeom>
            <a:solidFill>
              <a:srgbClr val="80BD41">
                <a:alpha val="100000"/>
              </a:srgbClr>
            </a:solidFill>
          </p:spPr>
          <p:txBody>
            <a:bodyPr/>
            <a:lstStyle/>
            <a:p/>
          </p:txBody>
        </p:sp>
        <p:sp>
          <p:nvSpPr>
            <p:cNvPr id="97" name="rc97"/>
            <p:cNvSpPr/>
            <p:nvPr/>
          </p:nvSpPr>
          <p:spPr>
            <a:xfrm>
              <a:off x="6750487" y="3378282"/>
              <a:ext cx="203168" cy="12480"/>
            </a:xfrm>
            <a:prstGeom prst="rect">
              <a:avLst/>
            </a:prstGeom>
            <a:solidFill>
              <a:srgbClr val="0058AB">
                <a:alpha val="100000"/>
              </a:srgbClr>
            </a:solidFill>
          </p:spPr>
          <p:txBody>
            <a:bodyPr/>
            <a:lstStyle/>
            <a:p/>
          </p:txBody>
        </p:sp>
        <p:sp>
          <p:nvSpPr>
            <p:cNvPr id="98" name="rc98"/>
            <p:cNvSpPr/>
            <p:nvPr/>
          </p:nvSpPr>
          <p:spPr>
            <a:xfrm>
              <a:off x="6750487" y="3390763"/>
              <a:ext cx="203168" cy="0"/>
            </a:xfrm>
            <a:prstGeom prst="rect">
              <a:avLst/>
            </a:prstGeom>
            <a:solidFill>
              <a:srgbClr val="1CABE2">
                <a:alpha val="100000"/>
              </a:srgbClr>
            </a:solidFill>
          </p:spPr>
          <p:txBody>
            <a:bodyPr/>
            <a:lstStyle/>
            <a:p/>
          </p:txBody>
        </p:sp>
        <p:sp>
          <p:nvSpPr>
            <p:cNvPr id="99" name="rc99"/>
            <p:cNvSpPr/>
            <p:nvPr/>
          </p:nvSpPr>
          <p:spPr>
            <a:xfrm>
              <a:off x="6976229" y="3393210"/>
              <a:ext cx="203168" cy="14508"/>
            </a:xfrm>
            <a:prstGeom prst="rect">
              <a:avLst/>
            </a:prstGeom>
            <a:solidFill>
              <a:srgbClr val="F26A21">
                <a:alpha val="100000"/>
              </a:srgbClr>
            </a:solidFill>
          </p:spPr>
          <p:txBody>
            <a:bodyPr/>
            <a:lstStyle/>
            <a:p/>
          </p:txBody>
        </p:sp>
        <p:sp>
          <p:nvSpPr>
            <p:cNvPr id="100" name="rc100"/>
            <p:cNvSpPr/>
            <p:nvPr/>
          </p:nvSpPr>
          <p:spPr>
            <a:xfrm>
              <a:off x="6976229" y="3407718"/>
              <a:ext cx="203168" cy="1217817"/>
            </a:xfrm>
            <a:prstGeom prst="rect">
              <a:avLst/>
            </a:prstGeom>
            <a:solidFill>
              <a:srgbClr val="FFC20E">
                <a:alpha val="100000"/>
              </a:srgbClr>
            </a:solidFill>
          </p:spPr>
          <p:txBody>
            <a:bodyPr/>
            <a:lstStyle/>
            <a:p/>
          </p:txBody>
        </p:sp>
        <p:sp>
          <p:nvSpPr>
            <p:cNvPr id="101" name="rc101"/>
            <p:cNvSpPr/>
            <p:nvPr/>
          </p:nvSpPr>
          <p:spPr>
            <a:xfrm>
              <a:off x="7201972" y="3403390"/>
              <a:ext cx="203168" cy="16865"/>
            </a:xfrm>
            <a:prstGeom prst="rect">
              <a:avLst/>
            </a:prstGeom>
            <a:solidFill>
              <a:srgbClr val="F26A21">
                <a:alpha val="100000"/>
              </a:srgbClr>
            </a:solidFill>
          </p:spPr>
          <p:txBody>
            <a:bodyPr/>
            <a:lstStyle/>
            <a:p/>
          </p:txBody>
        </p:sp>
        <p:sp>
          <p:nvSpPr>
            <p:cNvPr id="102" name="rc102"/>
            <p:cNvSpPr/>
            <p:nvPr/>
          </p:nvSpPr>
          <p:spPr>
            <a:xfrm>
              <a:off x="7201972" y="3420255"/>
              <a:ext cx="203168" cy="1205280"/>
            </a:xfrm>
            <a:prstGeom prst="rect">
              <a:avLst/>
            </a:prstGeom>
            <a:solidFill>
              <a:srgbClr val="FFC20E">
                <a:alpha val="100000"/>
              </a:srgbClr>
            </a:solidFill>
          </p:spPr>
          <p:txBody>
            <a:bodyPr/>
            <a:lstStyle/>
            <a:p/>
          </p:txBody>
        </p:sp>
        <p:sp>
          <p:nvSpPr>
            <p:cNvPr id="103" name="rc103"/>
            <p:cNvSpPr/>
            <p:nvPr/>
          </p:nvSpPr>
          <p:spPr>
            <a:xfrm>
              <a:off x="7427714" y="3411808"/>
              <a:ext cx="203168" cy="19605"/>
            </a:xfrm>
            <a:prstGeom prst="rect">
              <a:avLst/>
            </a:prstGeom>
            <a:solidFill>
              <a:srgbClr val="F26A21">
                <a:alpha val="100000"/>
              </a:srgbClr>
            </a:solidFill>
          </p:spPr>
          <p:txBody>
            <a:bodyPr/>
            <a:lstStyle/>
            <a:p/>
          </p:txBody>
        </p:sp>
        <p:sp>
          <p:nvSpPr>
            <p:cNvPr id="104" name="rc104"/>
            <p:cNvSpPr/>
            <p:nvPr/>
          </p:nvSpPr>
          <p:spPr>
            <a:xfrm>
              <a:off x="7427714" y="3431413"/>
              <a:ext cx="203168" cy="1194122"/>
            </a:xfrm>
            <a:prstGeom prst="rect">
              <a:avLst/>
            </a:prstGeom>
            <a:solidFill>
              <a:srgbClr val="FFC20E">
                <a:alpha val="100000"/>
              </a:srgbClr>
            </a:solidFill>
          </p:spPr>
          <p:txBody>
            <a:bodyPr/>
            <a:lstStyle/>
            <a:p/>
          </p:txBody>
        </p:sp>
        <p:sp>
          <p:nvSpPr>
            <p:cNvPr id="105" name="rc105"/>
            <p:cNvSpPr/>
            <p:nvPr/>
          </p:nvSpPr>
          <p:spPr>
            <a:xfrm>
              <a:off x="7653457" y="3421205"/>
              <a:ext cx="203168" cy="22790"/>
            </a:xfrm>
            <a:prstGeom prst="rect">
              <a:avLst/>
            </a:prstGeom>
            <a:solidFill>
              <a:srgbClr val="F26A21">
                <a:alpha val="100000"/>
              </a:srgbClr>
            </a:solidFill>
          </p:spPr>
          <p:txBody>
            <a:bodyPr/>
            <a:lstStyle/>
            <a:p/>
          </p:txBody>
        </p:sp>
        <p:sp>
          <p:nvSpPr>
            <p:cNvPr id="106" name="rc106"/>
            <p:cNvSpPr/>
            <p:nvPr/>
          </p:nvSpPr>
          <p:spPr>
            <a:xfrm>
              <a:off x="7653457" y="3443995"/>
              <a:ext cx="203168" cy="1181539"/>
            </a:xfrm>
            <a:prstGeom prst="rect">
              <a:avLst/>
            </a:prstGeom>
            <a:solidFill>
              <a:srgbClr val="FFC20E">
                <a:alpha val="100000"/>
              </a:srgbClr>
            </a:solidFill>
          </p:spPr>
          <p:txBody>
            <a:bodyPr/>
            <a:lstStyle/>
            <a:p/>
          </p:txBody>
        </p:sp>
        <p:sp>
          <p:nvSpPr>
            <p:cNvPr id="107" name="rc107"/>
            <p:cNvSpPr/>
            <p:nvPr/>
          </p:nvSpPr>
          <p:spPr>
            <a:xfrm>
              <a:off x="7879199" y="3427396"/>
              <a:ext cx="203168" cy="26492"/>
            </a:xfrm>
            <a:prstGeom prst="rect">
              <a:avLst/>
            </a:prstGeom>
            <a:solidFill>
              <a:srgbClr val="F26A21">
                <a:alpha val="100000"/>
              </a:srgbClr>
            </a:solidFill>
          </p:spPr>
          <p:txBody>
            <a:bodyPr/>
            <a:lstStyle/>
            <a:p/>
          </p:txBody>
        </p:sp>
        <p:sp>
          <p:nvSpPr>
            <p:cNvPr id="108" name="rc108"/>
            <p:cNvSpPr/>
            <p:nvPr/>
          </p:nvSpPr>
          <p:spPr>
            <a:xfrm>
              <a:off x="7879199" y="3453889"/>
              <a:ext cx="203168" cy="1171646"/>
            </a:xfrm>
            <a:prstGeom prst="rect">
              <a:avLst/>
            </a:prstGeom>
            <a:solidFill>
              <a:srgbClr val="FFC20E">
                <a:alpha val="100000"/>
              </a:srgbClr>
            </a:solidFill>
          </p:spPr>
          <p:txBody>
            <a:bodyPr/>
            <a:lstStyle/>
            <a:p/>
          </p:txBody>
        </p:sp>
        <p:sp>
          <p:nvSpPr>
            <p:cNvPr id="109" name="rc109"/>
            <p:cNvSpPr/>
            <p:nvPr/>
          </p:nvSpPr>
          <p:spPr>
            <a:xfrm>
              <a:off x="8104941" y="3434028"/>
              <a:ext cx="203168" cy="30797"/>
            </a:xfrm>
            <a:prstGeom prst="rect">
              <a:avLst/>
            </a:prstGeom>
            <a:solidFill>
              <a:srgbClr val="F26A21">
                <a:alpha val="100000"/>
              </a:srgbClr>
            </a:solidFill>
          </p:spPr>
          <p:txBody>
            <a:bodyPr/>
            <a:lstStyle/>
            <a:p/>
          </p:txBody>
        </p:sp>
        <p:sp>
          <p:nvSpPr>
            <p:cNvPr id="110" name="rc110"/>
            <p:cNvSpPr/>
            <p:nvPr/>
          </p:nvSpPr>
          <p:spPr>
            <a:xfrm>
              <a:off x="8104941" y="3464825"/>
              <a:ext cx="203168" cy="1160710"/>
            </a:xfrm>
            <a:prstGeom prst="rect">
              <a:avLst/>
            </a:prstGeom>
            <a:solidFill>
              <a:srgbClr val="FFC20E">
                <a:alpha val="100000"/>
              </a:srgbClr>
            </a:solidFill>
          </p:spPr>
          <p:txBody>
            <a:bodyPr/>
            <a:lstStyle/>
            <a:p/>
          </p:txBody>
        </p:sp>
        <p:sp>
          <p:nvSpPr>
            <p:cNvPr id="111" name="pl111"/>
            <p:cNvSpPr/>
            <p:nvPr/>
          </p:nvSpPr>
          <p:spPr>
            <a:xfrm>
              <a:off x="1434255" y="1227418"/>
              <a:ext cx="5417816" cy="411892"/>
            </a:xfrm>
            <a:custGeom>
              <a:avLst/>
              <a:pathLst>
                <a:path w="5417816" h="411892">
                  <a:moveTo>
                    <a:pt x="0" y="308919"/>
                  </a:moveTo>
                  <a:lnTo>
                    <a:pt x="225742" y="274595"/>
                  </a:lnTo>
                  <a:lnTo>
                    <a:pt x="451484" y="34324"/>
                  </a:lnTo>
                  <a:lnTo>
                    <a:pt x="677227" y="308919"/>
                  </a:lnTo>
                  <a:lnTo>
                    <a:pt x="902969" y="102973"/>
                  </a:lnTo>
                  <a:lnTo>
                    <a:pt x="1128711" y="68648"/>
                  </a:lnTo>
                  <a:lnTo>
                    <a:pt x="1354454" y="343244"/>
                  </a:lnTo>
                  <a:lnTo>
                    <a:pt x="1580196" y="308919"/>
                  </a:lnTo>
                  <a:lnTo>
                    <a:pt x="1805938" y="308919"/>
                  </a:lnTo>
                  <a:lnTo>
                    <a:pt x="2031681" y="274595"/>
                  </a:lnTo>
                  <a:lnTo>
                    <a:pt x="2257423" y="102973"/>
                  </a:lnTo>
                  <a:lnTo>
                    <a:pt x="2483165" y="411892"/>
                  </a:lnTo>
                  <a:lnTo>
                    <a:pt x="2708908" y="240270"/>
                  </a:lnTo>
                  <a:lnTo>
                    <a:pt x="2934650" y="34324"/>
                  </a:lnTo>
                  <a:lnTo>
                    <a:pt x="3160393" y="274595"/>
                  </a:lnTo>
                  <a:lnTo>
                    <a:pt x="3386135" y="205946"/>
                  </a:lnTo>
                  <a:lnTo>
                    <a:pt x="3611877" y="0"/>
                  </a:lnTo>
                  <a:lnTo>
                    <a:pt x="3837620" y="0"/>
                  </a:lnTo>
                  <a:lnTo>
                    <a:pt x="4063362" y="137297"/>
                  </a:lnTo>
                  <a:lnTo>
                    <a:pt x="4289104" y="102973"/>
                  </a:lnTo>
                  <a:lnTo>
                    <a:pt x="4514847" y="0"/>
                  </a:lnTo>
                  <a:lnTo>
                    <a:pt x="4740589" y="205946"/>
                  </a:lnTo>
                  <a:lnTo>
                    <a:pt x="4966331" y="137297"/>
                  </a:lnTo>
                  <a:lnTo>
                    <a:pt x="5192074" y="0"/>
                  </a:lnTo>
                  <a:lnTo>
                    <a:pt x="5417816" y="0"/>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480541"/>
            </a:xfrm>
            <a:custGeom>
              <a:avLst/>
              <a:pathLst>
                <a:path w="5417816" h="480541">
                  <a:moveTo>
                    <a:pt x="0" y="377568"/>
                  </a:moveTo>
                  <a:lnTo>
                    <a:pt x="225742" y="274595"/>
                  </a:lnTo>
                  <a:lnTo>
                    <a:pt x="451484" y="171622"/>
                  </a:lnTo>
                  <a:lnTo>
                    <a:pt x="677227" y="377568"/>
                  </a:lnTo>
                  <a:lnTo>
                    <a:pt x="902969" y="308919"/>
                  </a:lnTo>
                  <a:lnTo>
                    <a:pt x="1128711" y="274595"/>
                  </a:lnTo>
                  <a:lnTo>
                    <a:pt x="1354454" y="343244"/>
                  </a:lnTo>
                  <a:lnTo>
                    <a:pt x="1580196" y="343244"/>
                  </a:lnTo>
                  <a:lnTo>
                    <a:pt x="1805938" y="308919"/>
                  </a:lnTo>
                  <a:lnTo>
                    <a:pt x="2031681" y="446217"/>
                  </a:lnTo>
                  <a:lnTo>
                    <a:pt x="2257423" y="377568"/>
                  </a:lnTo>
                  <a:lnTo>
                    <a:pt x="2483165" y="480541"/>
                  </a:lnTo>
                  <a:lnTo>
                    <a:pt x="2708908" y="274595"/>
                  </a:lnTo>
                  <a:lnTo>
                    <a:pt x="2934650" y="137297"/>
                  </a:lnTo>
                  <a:lnTo>
                    <a:pt x="3160393" y="274595"/>
                  </a:lnTo>
                  <a:lnTo>
                    <a:pt x="3386135" y="240270"/>
                  </a:lnTo>
                  <a:lnTo>
                    <a:pt x="3611877" y="68648"/>
                  </a:lnTo>
                  <a:lnTo>
                    <a:pt x="3837620" y="102973"/>
                  </a:lnTo>
                  <a:lnTo>
                    <a:pt x="4063362" y="171622"/>
                  </a:lnTo>
                  <a:lnTo>
                    <a:pt x="4289104" y="137297"/>
                  </a:lnTo>
                  <a:lnTo>
                    <a:pt x="4514847" y="68648"/>
                  </a:lnTo>
                  <a:lnTo>
                    <a:pt x="4740589" y="205946"/>
                  </a:lnTo>
                  <a:lnTo>
                    <a:pt x="4966331" y="137297"/>
                  </a:lnTo>
                  <a:lnTo>
                    <a:pt x="5192074" y="0"/>
                  </a:lnTo>
                  <a:lnTo>
                    <a:pt x="5417816" y="0"/>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4" name="tx114"/>
            <p:cNvSpPr/>
            <p:nvPr/>
          </p:nvSpPr>
          <p:spPr>
            <a:xfrm>
              <a:off x="24946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5206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106516"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33225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365926"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4" name="tx124"/>
            <p:cNvSpPr/>
            <p:nvPr/>
          </p:nvSpPr>
          <p:spPr>
            <a:xfrm>
              <a:off x="249463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5" name="tx125"/>
            <p:cNvSpPr/>
            <p:nvPr/>
          </p:nvSpPr>
          <p:spPr>
            <a:xfrm>
              <a:off x="362335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6" name="tx126"/>
            <p:cNvSpPr/>
            <p:nvPr/>
          </p:nvSpPr>
          <p:spPr>
            <a:xfrm>
              <a:off x="4752062"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7" name="tx127"/>
            <p:cNvSpPr/>
            <p:nvPr/>
          </p:nvSpPr>
          <p:spPr>
            <a:xfrm>
              <a:off x="565503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6106516"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633225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3445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1209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8974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6" name="tx156"/>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rc157"/>
            <p:cNvSpPr/>
            <p:nvPr/>
          </p:nvSpPr>
          <p:spPr>
            <a:xfrm>
              <a:off x="1071314" y="5504603"/>
              <a:ext cx="201455" cy="201456"/>
            </a:xfrm>
            <a:prstGeom prst="rect">
              <a:avLst/>
            </a:prstGeom>
            <a:solidFill>
              <a:srgbClr val="80BD41">
                <a:alpha val="100000"/>
              </a:srgbClr>
            </a:solidFill>
          </p:spPr>
          <p:txBody>
            <a:bodyPr/>
            <a:lstStyle/>
            <a:p/>
          </p:txBody>
        </p:sp>
        <p:sp>
          <p:nvSpPr>
            <p:cNvPr id="158" name="rc158"/>
            <p:cNvSpPr/>
            <p:nvPr/>
          </p:nvSpPr>
          <p:spPr>
            <a:xfrm>
              <a:off x="2975038" y="5504603"/>
              <a:ext cx="201456" cy="201456"/>
            </a:xfrm>
            <a:prstGeom prst="rect">
              <a:avLst/>
            </a:prstGeom>
            <a:solidFill>
              <a:srgbClr val="1CABE2">
                <a:alpha val="100000"/>
              </a:srgbClr>
            </a:solidFill>
          </p:spPr>
          <p:txBody>
            <a:bodyPr/>
            <a:lstStyle/>
            <a:p/>
          </p:txBody>
        </p:sp>
        <p:sp>
          <p:nvSpPr>
            <p:cNvPr id="159" name="rc159"/>
            <p:cNvSpPr/>
            <p:nvPr/>
          </p:nvSpPr>
          <p:spPr>
            <a:xfrm>
              <a:off x="4063414" y="5504603"/>
              <a:ext cx="201456" cy="201456"/>
            </a:xfrm>
            <a:prstGeom prst="rect">
              <a:avLst/>
            </a:prstGeom>
            <a:solidFill>
              <a:srgbClr val="0058AB">
                <a:alpha val="100000"/>
              </a:srgbClr>
            </a:solidFill>
          </p:spPr>
          <p:txBody>
            <a:bodyPr/>
            <a:lstStyle/>
            <a:p/>
          </p:txBody>
        </p:sp>
        <p:sp>
          <p:nvSpPr>
            <p:cNvPr id="160" name="rc160"/>
            <p:cNvSpPr/>
            <p:nvPr/>
          </p:nvSpPr>
          <p:spPr>
            <a:xfrm>
              <a:off x="5081939" y="5504603"/>
              <a:ext cx="201456" cy="201456"/>
            </a:xfrm>
            <a:prstGeom prst="rect">
              <a:avLst/>
            </a:prstGeom>
            <a:solidFill>
              <a:srgbClr val="FFC20E">
                <a:alpha val="100000"/>
              </a:srgbClr>
            </a:solidFill>
          </p:spPr>
          <p:txBody>
            <a:bodyPr/>
            <a:lstStyle/>
            <a:p/>
          </p:txBody>
        </p:sp>
        <p:sp>
          <p:nvSpPr>
            <p:cNvPr id="161" name="rc161"/>
            <p:cNvSpPr/>
            <p:nvPr/>
          </p:nvSpPr>
          <p:spPr>
            <a:xfrm>
              <a:off x="7079320" y="5504603"/>
              <a:ext cx="201455" cy="201456"/>
            </a:xfrm>
            <a:prstGeom prst="rect">
              <a:avLst/>
            </a:prstGeom>
            <a:solidFill>
              <a:srgbClr val="F26A21">
                <a:alpha val="100000"/>
              </a:srgbClr>
            </a:solidFill>
          </p:spPr>
          <p:txBody>
            <a:bodyPr/>
            <a:lstStyle/>
            <a:p/>
          </p:txBody>
        </p:sp>
        <p:sp>
          <p:nvSpPr>
            <p:cNvPr id="162" name="tx162"/>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3" name="tx163"/>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4" name="tx164"/>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5" name="tx165"/>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6" name="tx166"/>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7" name="pl167"/>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0" name="tx170"/>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1" name="tx171"/>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2" name="tx172"/>
            <p:cNvSpPr/>
            <p:nvPr/>
          </p:nvSpPr>
          <p:spPr>
            <a:xfrm>
              <a:off x="983899" y="579074"/>
              <a:ext cx="52186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Costa Rica</a:t>
              </a:r>
            </a:p>
          </p:txBody>
        </p:sp>
        <p:sp>
          <p:nvSpPr>
            <p:cNvPr id="173" name="tx173"/>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4" name="tx174"/>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5" name="tx175"/>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en Costa Rica disminuya el número de lactantes supervivientes en 2030. Para alcanzar la meta de ZD de IA2030, los esfuerzos actuales serían suficientes, sin embargo, los países deben fortalecerse más allá de las metas.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4015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26936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19857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12778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87554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80475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73396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66318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1495710"/>
              <a:ext cx="217589" cy="3379834"/>
            </a:xfrm>
            <a:prstGeom prst="rect">
              <a:avLst/>
            </a:prstGeom>
            <a:solidFill>
              <a:srgbClr val="0058AB">
                <a:alpha val="100000"/>
              </a:srgbClr>
            </a:solidFill>
          </p:spPr>
          <p:txBody>
            <a:bodyPr/>
            <a:lstStyle/>
            <a:p/>
          </p:txBody>
        </p:sp>
        <p:sp>
          <p:nvSpPr>
            <p:cNvPr id="40" name="rc40"/>
            <p:cNvSpPr/>
            <p:nvPr/>
          </p:nvSpPr>
          <p:spPr>
            <a:xfrm>
              <a:off x="1472058" y="1904751"/>
              <a:ext cx="217589" cy="2970793"/>
            </a:xfrm>
            <a:prstGeom prst="rect">
              <a:avLst/>
            </a:prstGeom>
            <a:solidFill>
              <a:srgbClr val="0058AB">
                <a:alpha val="100000"/>
              </a:srgbClr>
            </a:solidFill>
          </p:spPr>
          <p:txBody>
            <a:bodyPr/>
            <a:lstStyle/>
            <a:p/>
          </p:txBody>
        </p:sp>
        <p:sp>
          <p:nvSpPr>
            <p:cNvPr id="41" name="rc41"/>
            <p:cNvSpPr/>
            <p:nvPr/>
          </p:nvSpPr>
          <p:spPr>
            <a:xfrm>
              <a:off x="1713825" y="4246350"/>
              <a:ext cx="217589" cy="629194"/>
            </a:xfrm>
            <a:prstGeom prst="rect">
              <a:avLst/>
            </a:prstGeom>
            <a:solidFill>
              <a:srgbClr val="0058AB">
                <a:alpha val="100000"/>
              </a:srgbClr>
            </a:solidFill>
          </p:spPr>
          <p:txBody>
            <a:bodyPr/>
            <a:lstStyle/>
            <a:p/>
          </p:txBody>
        </p:sp>
        <p:sp>
          <p:nvSpPr>
            <p:cNvPr id="42" name="rc42"/>
            <p:cNvSpPr/>
            <p:nvPr/>
          </p:nvSpPr>
          <p:spPr>
            <a:xfrm>
              <a:off x="1955592" y="1788250"/>
              <a:ext cx="217589" cy="3087295"/>
            </a:xfrm>
            <a:prstGeom prst="rect">
              <a:avLst/>
            </a:prstGeom>
            <a:solidFill>
              <a:srgbClr val="0058AB">
                <a:alpha val="100000"/>
              </a:srgbClr>
            </a:solidFill>
          </p:spPr>
          <p:txBody>
            <a:bodyPr/>
            <a:lstStyle/>
            <a:p/>
          </p:txBody>
        </p:sp>
        <p:sp>
          <p:nvSpPr>
            <p:cNvPr id="43" name="rc43"/>
            <p:cNvSpPr/>
            <p:nvPr/>
          </p:nvSpPr>
          <p:spPr>
            <a:xfrm>
              <a:off x="2197358" y="3653134"/>
              <a:ext cx="217589" cy="1222411"/>
            </a:xfrm>
            <a:prstGeom prst="rect">
              <a:avLst/>
            </a:prstGeom>
            <a:solidFill>
              <a:srgbClr val="0058AB">
                <a:alpha val="100000"/>
              </a:srgbClr>
            </a:solidFill>
          </p:spPr>
          <p:txBody>
            <a:bodyPr/>
            <a:lstStyle/>
            <a:p/>
          </p:txBody>
        </p:sp>
        <p:sp>
          <p:nvSpPr>
            <p:cNvPr id="44" name="rc44"/>
            <p:cNvSpPr/>
            <p:nvPr/>
          </p:nvSpPr>
          <p:spPr>
            <a:xfrm>
              <a:off x="2439125" y="3938820"/>
              <a:ext cx="217589" cy="936725"/>
            </a:xfrm>
            <a:prstGeom prst="rect">
              <a:avLst/>
            </a:prstGeom>
            <a:solidFill>
              <a:srgbClr val="0058AB">
                <a:alpha val="100000"/>
              </a:srgbClr>
            </a:solidFill>
          </p:spPr>
          <p:txBody>
            <a:bodyPr/>
            <a:lstStyle/>
            <a:p/>
          </p:txBody>
        </p:sp>
        <p:sp>
          <p:nvSpPr>
            <p:cNvPr id="45" name="rc45"/>
            <p:cNvSpPr/>
            <p:nvPr/>
          </p:nvSpPr>
          <p:spPr>
            <a:xfrm>
              <a:off x="2680891" y="1558673"/>
              <a:ext cx="217589" cy="3316872"/>
            </a:xfrm>
            <a:prstGeom prst="rect">
              <a:avLst/>
            </a:prstGeom>
            <a:solidFill>
              <a:srgbClr val="0058AB">
                <a:alpha val="100000"/>
              </a:srgbClr>
            </a:solidFill>
          </p:spPr>
          <p:txBody>
            <a:bodyPr/>
            <a:lstStyle/>
            <a:p/>
          </p:txBody>
        </p:sp>
        <p:sp>
          <p:nvSpPr>
            <p:cNvPr id="46" name="rc46"/>
            <p:cNvSpPr/>
            <p:nvPr/>
          </p:nvSpPr>
          <p:spPr>
            <a:xfrm>
              <a:off x="2922658" y="1786108"/>
              <a:ext cx="217589" cy="3089437"/>
            </a:xfrm>
            <a:prstGeom prst="rect">
              <a:avLst/>
            </a:prstGeom>
            <a:solidFill>
              <a:srgbClr val="0058AB">
                <a:alpha val="100000"/>
              </a:srgbClr>
            </a:solidFill>
          </p:spPr>
          <p:txBody>
            <a:bodyPr/>
            <a:lstStyle/>
            <a:p/>
          </p:txBody>
        </p:sp>
        <p:sp>
          <p:nvSpPr>
            <p:cNvPr id="47" name="rc47"/>
            <p:cNvSpPr/>
            <p:nvPr/>
          </p:nvSpPr>
          <p:spPr>
            <a:xfrm>
              <a:off x="3164425" y="1705156"/>
              <a:ext cx="217589" cy="3170388"/>
            </a:xfrm>
            <a:prstGeom prst="rect">
              <a:avLst/>
            </a:prstGeom>
            <a:solidFill>
              <a:srgbClr val="0058AB">
                <a:alpha val="100000"/>
              </a:srgbClr>
            </a:solidFill>
          </p:spPr>
          <p:txBody>
            <a:bodyPr/>
            <a:lstStyle/>
            <a:p/>
          </p:txBody>
        </p:sp>
        <p:sp>
          <p:nvSpPr>
            <p:cNvPr id="48" name="rc48"/>
            <p:cNvSpPr/>
            <p:nvPr/>
          </p:nvSpPr>
          <p:spPr>
            <a:xfrm>
              <a:off x="3406191" y="2031961"/>
              <a:ext cx="217589" cy="2843584"/>
            </a:xfrm>
            <a:prstGeom prst="rect">
              <a:avLst/>
            </a:prstGeom>
            <a:solidFill>
              <a:srgbClr val="0058AB">
                <a:alpha val="100000"/>
              </a:srgbClr>
            </a:solidFill>
          </p:spPr>
          <p:txBody>
            <a:bodyPr/>
            <a:lstStyle/>
            <a:p/>
          </p:txBody>
        </p:sp>
        <p:sp>
          <p:nvSpPr>
            <p:cNvPr id="49" name="rc49"/>
            <p:cNvSpPr/>
            <p:nvPr/>
          </p:nvSpPr>
          <p:spPr>
            <a:xfrm>
              <a:off x="3647958" y="3682259"/>
              <a:ext cx="217589" cy="1193286"/>
            </a:xfrm>
            <a:prstGeom prst="rect">
              <a:avLst/>
            </a:prstGeom>
            <a:solidFill>
              <a:srgbClr val="0058AB">
                <a:alpha val="100000"/>
              </a:srgbClr>
            </a:solidFill>
          </p:spPr>
          <p:txBody>
            <a:bodyPr/>
            <a:lstStyle/>
            <a:p/>
          </p:txBody>
        </p:sp>
        <p:sp>
          <p:nvSpPr>
            <p:cNvPr id="50" name="rc50"/>
            <p:cNvSpPr/>
            <p:nvPr/>
          </p:nvSpPr>
          <p:spPr>
            <a:xfrm>
              <a:off x="3889725" y="860947"/>
              <a:ext cx="217589" cy="4014597"/>
            </a:xfrm>
            <a:prstGeom prst="rect">
              <a:avLst/>
            </a:prstGeom>
            <a:solidFill>
              <a:srgbClr val="0058AB">
                <a:alpha val="100000"/>
              </a:srgbClr>
            </a:solidFill>
          </p:spPr>
          <p:txBody>
            <a:bodyPr/>
            <a:lstStyle/>
            <a:p/>
          </p:txBody>
        </p:sp>
        <p:sp>
          <p:nvSpPr>
            <p:cNvPr id="51" name="rc51"/>
            <p:cNvSpPr/>
            <p:nvPr/>
          </p:nvSpPr>
          <p:spPr>
            <a:xfrm>
              <a:off x="4131491" y="2423013"/>
              <a:ext cx="217589" cy="2452532"/>
            </a:xfrm>
            <a:prstGeom prst="rect">
              <a:avLst/>
            </a:prstGeom>
            <a:solidFill>
              <a:srgbClr val="0058AB">
                <a:alpha val="100000"/>
              </a:srgbClr>
            </a:solidFill>
          </p:spPr>
          <p:txBody>
            <a:bodyPr/>
            <a:lstStyle/>
            <a:p/>
          </p:txBody>
        </p:sp>
        <p:sp>
          <p:nvSpPr>
            <p:cNvPr id="52" name="rc52"/>
            <p:cNvSpPr/>
            <p:nvPr/>
          </p:nvSpPr>
          <p:spPr>
            <a:xfrm>
              <a:off x="4373258" y="4283185"/>
              <a:ext cx="217589" cy="592359"/>
            </a:xfrm>
            <a:prstGeom prst="rect">
              <a:avLst/>
            </a:prstGeom>
            <a:solidFill>
              <a:srgbClr val="0058AB">
                <a:alpha val="100000"/>
              </a:srgbClr>
            </a:solidFill>
          </p:spPr>
          <p:txBody>
            <a:bodyPr/>
            <a:lstStyle/>
            <a:p/>
          </p:txBody>
        </p:sp>
        <p:sp>
          <p:nvSpPr>
            <p:cNvPr id="53" name="rc53"/>
            <p:cNvSpPr/>
            <p:nvPr/>
          </p:nvSpPr>
          <p:spPr>
            <a:xfrm>
              <a:off x="4615025" y="2166024"/>
              <a:ext cx="217589" cy="2709521"/>
            </a:xfrm>
            <a:prstGeom prst="rect">
              <a:avLst/>
            </a:prstGeom>
            <a:solidFill>
              <a:srgbClr val="0058AB">
                <a:alpha val="100000"/>
              </a:srgbClr>
            </a:solidFill>
          </p:spPr>
          <p:txBody>
            <a:bodyPr/>
            <a:lstStyle/>
            <a:p/>
          </p:txBody>
        </p:sp>
        <p:sp>
          <p:nvSpPr>
            <p:cNvPr id="54" name="rc54"/>
            <p:cNvSpPr/>
            <p:nvPr/>
          </p:nvSpPr>
          <p:spPr>
            <a:xfrm>
              <a:off x="4856791" y="2765665"/>
              <a:ext cx="217589" cy="2109880"/>
            </a:xfrm>
            <a:prstGeom prst="rect">
              <a:avLst/>
            </a:prstGeom>
            <a:solidFill>
              <a:srgbClr val="0058AB">
                <a:alpha val="100000"/>
              </a:srgbClr>
            </a:solidFill>
          </p:spPr>
          <p:txBody>
            <a:bodyPr/>
            <a:lstStyle/>
            <a:p/>
          </p:txBody>
        </p:sp>
        <p:sp>
          <p:nvSpPr>
            <p:cNvPr id="55" name="rc55"/>
            <p:cNvSpPr/>
            <p:nvPr/>
          </p:nvSpPr>
          <p:spPr>
            <a:xfrm>
              <a:off x="5098558" y="4581721"/>
              <a:ext cx="217589" cy="293824"/>
            </a:xfrm>
            <a:prstGeom prst="rect">
              <a:avLst/>
            </a:prstGeom>
            <a:solidFill>
              <a:srgbClr val="0058AB">
                <a:alpha val="100000"/>
              </a:srgbClr>
            </a:solidFill>
          </p:spPr>
          <p:txBody>
            <a:bodyPr/>
            <a:lstStyle/>
            <a:p/>
          </p:txBody>
        </p:sp>
        <p:sp>
          <p:nvSpPr>
            <p:cNvPr id="56" name="rc56"/>
            <p:cNvSpPr/>
            <p:nvPr/>
          </p:nvSpPr>
          <p:spPr>
            <a:xfrm>
              <a:off x="5340325" y="4586861"/>
              <a:ext cx="217589" cy="288684"/>
            </a:xfrm>
            <a:prstGeom prst="rect">
              <a:avLst/>
            </a:prstGeom>
            <a:solidFill>
              <a:srgbClr val="0058AB">
                <a:alpha val="100000"/>
              </a:srgbClr>
            </a:solidFill>
          </p:spPr>
          <p:txBody>
            <a:bodyPr/>
            <a:lstStyle/>
            <a:p/>
          </p:txBody>
        </p:sp>
        <p:sp>
          <p:nvSpPr>
            <p:cNvPr id="57" name="rc57"/>
            <p:cNvSpPr/>
            <p:nvPr/>
          </p:nvSpPr>
          <p:spPr>
            <a:xfrm>
              <a:off x="5582091" y="3438120"/>
              <a:ext cx="217589" cy="1437425"/>
            </a:xfrm>
            <a:prstGeom prst="rect">
              <a:avLst/>
            </a:prstGeom>
            <a:solidFill>
              <a:srgbClr val="0058AB">
                <a:alpha val="100000"/>
              </a:srgbClr>
            </a:solidFill>
          </p:spPr>
          <p:txBody>
            <a:bodyPr/>
            <a:lstStyle/>
            <a:p/>
          </p:txBody>
        </p:sp>
        <p:sp>
          <p:nvSpPr>
            <p:cNvPr id="58" name="rc58"/>
            <p:cNvSpPr/>
            <p:nvPr/>
          </p:nvSpPr>
          <p:spPr>
            <a:xfrm>
              <a:off x="5823858" y="3797476"/>
              <a:ext cx="217589" cy="1078069"/>
            </a:xfrm>
            <a:prstGeom prst="rect">
              <a:avLst/>
            </a:prstGeom>
            <a:solidFill>
              <a:srgbClr val="0058AB">
                <a:alpha val="100000"/>
              </a:srgbClr>
            </a:solidFill>
          </p:spPr>
          <p:txBody>
            <a:bodyPr/>
            <a:lstStyle/>
            <a:p/>
          </p:txBody>
        </p:sp>
        <p:sp>
          <p:nvSpPr>
            <p:cNvPr id="59" name="rc59"/>
            <p:cNvSpPr/>
            <p:nvPr/>
          </p:nvSpPr>
          <p:spPr>
            <a:xfrm>
              <a:off x="6065625" y="4631834"/>
              <a:ext cx="217589" cy="243711"/>
            </a:xfrm>
            <a:prstGeom prst="rect">
              <a:avLst/>
            </a:prstGeom>
            <a:solidFill>
              <a:srgbClr val="0058AB">
                <a:alpha val="100000"/>
              </a:srgbClr>
            </a:solidFill>
          </p:spPr>
          <p:txBody>
            <a:bodyPr/>
            <a:lstStyle/>
            <a:p/>
          </p:txBody>
        </p:sp>
        <p:sp>
          <p:nvSpPr>
            <p:cNvPr id="60" name="rc60"/>
            <p:cNvSpPr/>
            <p:nvPr/>
          </p:nvSpPr>
          <p:spPr>
            <a:xfrm>
              <a:off x="6307391" y="3285211"/>
              <a:ext cx="217589" cy="1590334"/>
            </a:xfrm>
            <a:prstGeom prst="rect">
              <a:avLst/>
            </a:prstGeom>
            <a:solidFill>
              <a:srgbClr val="0058AB">
                <a:alpha val="100000"/>
              </a:srgbClr>
            </a:solidFill>
          </p:spPr>
          <p:txBody>
            <a:bodyPr/>
            <a:lstStyle/>
            <a:p/>
          </p:txBody>
        </p:sp>
        <p:sp>
          <p:nvSpPr>
            <p:cNvPr id="61" name="rc61"/>
            <p:cNvSpPr/>
            <p:nvPr/>
          </p:nvSpPr>
          <p:spPr>
            <a:xfrm>
              <a:off x="6549158" y="3758928"/>
              <a:ext cx="217589" cy="1116617"/>
            </a:xfrm>
            <a:prstGeom prst="rect">
              <a:avLst/>
            </a:prstGeom>
            <a:solidFill>
              <a:srgbClr val="0058AB">
                <a:alpha val="100000"/>
              </a:srgbClr>
            </a:solidFill>
          </p:spPr>
          <p:txBody>
            <a:bodyPr/>
            <a:lstStyle/>
            <a:p/>
          </p:txBody>
        </p:sp>
        <p:sp>
          <p:nvSpPr>
            <p:cNvPr id="62" name="rc62"/>
            <p:cNvSpPr/>
            <p:nvPr/>
          </p:nvSpPr>
          <p:spPr>
            <a:xfrm>
              <a:off x="6790924" y="4654106"/>
              <a:ext cx="217589" cy="221438"/>
            </a:xfrm>
            <a:prstGeom prst="rect">
              <a:avLst/>
            </a:prstGeom>
            <a:solidFill>
              <a:srgbClr val="0058AB">
                <a:alpha val="100000"/>
              </a:srgbClr>
            </a:solidFill>
          </p:spPr>
          <p:txBody>
            <a:bodyPr/>
            <a:lstStyle/>
            <a:p/>
          </p:txBody>
        </p:sp>
        <p:sp>
          <p:nvSpPr>
            <p:cNvPr id="63" name="rc63"/>
            <p:cNvSpPr/>
            <p:nvPr/>
          </p:nvSpPr>
          <p:spPr>
            <a:xfrm>
              <a:off x="7032691" y="4657104"/>
              <a:ext cx="217589" cy="218440"/>
            </a:xfrm>
            <a:prstGeom prst="rect">
              <a:avLst/>
            </a:prstGeom>
            <a:solidFill>
              <a:srgbClr val="0058AB">
                <a:alpha val="100000"/>
              </a:srgbClr>
            </a:solidFill>
          </p:spPr>
          <p:txBody>
            <a:bodyPr/>
            <a:lstStyle/>
            <a:p/>
          </p:txBody>
        </p:sp>
        <p:sp>
          <p:nvSpPr>
            <p:cNvPr id="64" name="rc64"/>
            <p:cNvSpPr/>
            <p:nvPr/>
          </p:nvSpPr>
          <p:spPr>
            <a:xfrm>
              <a:off x="8483291" y="4336725"/>
              <a:ext cx="217589" cy="538820"/>
            </a:xfrm>
            <a:prstGeom prst="rect">
              <a:avLst/>
            </a:prstGeom>
            <a:solidFill>
              <a:srgbClr val="69DBFF">
                <a:alpha val="100000"/>
              </a:srgbClr>
            </a:solidFill>
          </p:spPr>
          <p:txBody>
            <a:bodyPr/>
            <a:lstStyle/>
            <a:p/>
          </p:txBody>
        </p:sp>
        <p:sp>
          <p:nvSpPr>
            <p:cNvPr id="65" name="pl65"/>
            <p:cNvSpPr/>
            <p:nvPr/>
          </p:nvSpPr>
          <p:spPr>
            <a:xfrm>
              <a:off x="6174420" y="3797476"/>
              <a:ext cx="2417666" cy="539034"/>
            </a:xfrm>
            <a:custGeom>
              <a:avLst/>
              <a:pathLst>
                <a:path w="2417666" h="539034">
                  <a:moveTo>
                    <a:pt x="0" y="0"/>
                  </a:moveTo>
                  <a:lnTo>
                    <a:pt x="241766" y="53903"/>
                  </a:lnTo>
                  <a:lnTo>
                    <a:pt x="483533" y="107806"/>
                  </a:lnTo>
                  <a:lnTo>
                    <a:pt x="725299" y="161710"/>
                  </a:lnTo>
                  <a:lnTo>
                    <a:pt x="967066" y="215613"/>
                  </a:lnTo>
                  <a:lnTo>
                    <a:pt x="1208833" y="269517"/>
                  </a:lnTo>
                  <a:lnTo>
                    <a:pt x="1450599" y="323420"/>
                  </a:lnTo>
                  <a:lnTo>
                    <a:pt x="1692366" y="377324"/>
                  </a:lnTo>
                  <a:lnTo>
                    <a:pt x="1934133" y="431227"/>
                  </a:lnTo>
                  <a:lnTo>
                    <a:pt x="2175899" y="485131"/>
                  </a:lnTo>
                  <a:lnTo>
                    <a:pt x="2417666" y="539034"/>
                  </a:lnTo>
                </a:path>
              </a:pathLst>
            </a:custGeom>
            <a:ln w="13550" cap="flat">
              <a:solidFill>
                <a:srgbClr val="000000">
                  <a:alpha val="100000"/>
                </a:srgbClr>
              </a:solidFill>
              <a:prstDash val="solid"/>
              <a:round/>
            </a:ln>
          </p:spPr>
          <p:txBody>
            <a:bodyPr/>
            <a:lstStyle/>
            <a:p/>
          </p:txBody>
        </p:sp>
        <p:sp>
          <p:nvSpPr>
            <p:cNvPr id="66" name="pt66"/>
            <p:cNvSpPr/>
            <p:nvPr/>
          </p:nvSpPr>
          <p:spPr>
            <a:xfrm>
              <a:off x="6149594" y="37726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8265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8804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39343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39882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40421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40960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41499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2038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2577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3116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4732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79" name="tx79"/>
            <p:cNvSpPr/>
            <p:nvPr/>
          </p:nvSpPr>
          <p:spPr>
            <a:xfrm>
              <a:off x="508103" y="267654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0" name="tx80"/>
            <p:cNvSpPr/>
            <p:nvPr/>
          </p:nvSpPr>
          <p:spPr>
            <a:xfrm>
              <a:off x="508103" y="160575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1" name="tx81"/>
            <p:cNvSpPr/>
            <p:nvPr/>
          </p:nvSpPr>
          <p:spPr>
            <a:xfrm rot="-5400000">
              <a:off x="12181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29600" y="5761013"/>
              <a:ext cx="201456" cy="201456"/>
            </a:xfrm>
            <a:prstGeom prst="rect">
              <a:avLst/>
            </a:prstGeom>
            <a:solidFill>
              <a:srgbClr val="0058AB">
                <a:alpha val="100000"/>
              </a:srgbClr>
            </a:solidFill>
          </p:spPr>
          <p:txBody>
            <a:bodyPr/>
            <a:lstStyle/>
            <a:p/>
          </p:txBody>
        </p:sp>
        <p:sp>
          <p:nvSpPr>
            <p:cNvPr id="110" name="rc110"/>
            <p:cNvSpPr/>
            <p:nvPr/>
          </p:nvSpPr>
          <p:spPr>
            <a:xfrm>
              <a:off x="4531686" y="5761013"/>
              <a:ext cx="201456" cy="201456"/>
            </a:xfrm>
            <a:prstGeom prst="rect">
              <a:avLst/>
            </a:prstGeom>
            <a:solidFill>
              <a:srgbClr val="69DBFF">
                <a:alpha val="100000"/>
              </a:srgbClr>
            </a:solidFill>
          </p:spPr>
          <p:txBody>
            <a:bodyPr/>
            <a:lstStyle/>
            <a:p/>
          </p:txBody>
        </p:sp>
        <p:sp>
          <p:nvSpPr>
            <p:cNvPr id="111" name="tx111"/>
            <p:cNvSpPr/>
            <p:nvPr/>
          </p:nvSpPr>
          <p:spPr>
            <a:xfrm>
              <a:off x="390964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32350" y="398022"/>
              <a:ext cx="60664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Costa Rica</a:t>
              </a:r>
            </a:p>
          </p:txBody>
        </p:sp>
        <p:sp>
          <p:nvSpPr>
            <p:cNvPr id="114" name="tx114"/>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5" name="tx115"/>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7" name="tx117"/>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75% inferior (es decir, el país había alcanzado)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2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51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509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020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013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39285"/>
              <a:ext cx="249522" cy="1563411"/>
            </a:xfrm>
            <a:prstGeom prst="rect">
              <a:avLst/>
            </a:prstGeom>
            <a:solidFill>
              <a:srgbClr val="80BD41">
                <a:alpha val="100000"/>
              </a:srgbClr>
            </a:solidFill>
          </p:spPr>
          <p:txBody>
            <a:bodyPr/>
            <a:lstStyle/>
            <a:p/>
          </p:txBody>
        </p:sp>
        <p:sp>
          <p:nvSpPr>
            <p:cNvPr id="22" name="rc22"/>
            <p:cNvSpPr/>
            <p:nvPr/>
          </p:nvSpPr>
          <p:spPr>
            <a:xfrm>
              <a:off x="1296273" y="2365597"/>
              <a:ext cx="249522" cy="173687"/>
            </a:xfrm>
            <a:prstGeom prst="rect">
              <a:avLst/>
            </a:prstGeom>
            <a:solidFill>
              <a:srgbClr val="1CABE2">
                <a:alpha val="100000"/>
              </a:srgbClr>
            </a:solidFill>
          </p:spPr>
          <p:txBody>
            <a:bodyPr/>
            <a:lstStyle/>
            <a:p/>
          </p:txBody>
        </p:sp>
        <p:sp>
          <p:nvSpPr>
            <p:cNvPr id="23" name="rc23"/>
            <p:cNvSpPr/>
            <p:nvPr/>
          </p:nvSpPr>
          <p:spPr>
            <a:xfrm>
              <a:off x="1573521" y="2558878"/>
              <a:ext cx="249522" cy="1543819"/>
            </a:xfrm>
            <a:prstGeom prst="rect">
              <a:avLst/>
            </a:prstGeom>
            <a:solidFill>
              <a:srgbClr val="80BD41">
                <a:alpha val="100000"/>
              </a:srgbClr>
            </a:solidFill>
          </p:spPr>
          <p:txBody>
            <a:bodyPr/>
            <a:lstStyle/>
            <a:p/>
          </p:txBody>
        </p:sp>
        <p:sp>
          <p:nvSpPr>
            <p:cNvPr id="24" name="rc24"/>
            <p:cNvSpPr/>
            <p:nvPr/>
          </p:nvSpPr>
          <p:spPr>
            <a:xfrm>
              <a:off x="1573521" y="2406103"/>
              <a:ext cx="249522" cy="152774"/>
            </a:xfrm>
            <a:prstGeom prst="rect">
              <a:avLst/>
            </a:prstGeom>
            <a:solidFill>
              <a:srgbClr val="1CABE2">
                <a:alpha val="100000"/>
              </a:srgbClr>
            </a:solidFill>
          </p:spPr>
          <p:txBody>
            <a:bodyPr/>
            <a:lstStyle/>
            <a:p/>
          </p:txBody>
        </p:sp>
        <p:sp>
          <p:nvSpPr>
            <p:cNvPr id="25" name="rc25"/>
            <p:cNvSpPr/>
            <p:nvPr/>
          </p:nvSpPr>
          <p:spPr>
            <a:xfrm>
              <a:off x="1850769" y="2518152"/>
              <a:ext cx="249522" cy="1584544"/>
            </a:xfrm>
            <a:prstGeom prst="rect">
              <a:avLst/>
            </a:prstGeom>
            <a:solidFill>
              <a:srgbClr val="80BD41">
                <a:alpha val="100000"/>
              </a:srgbClr>
            </a:solidFill>
          </p:spPr>
          <p:txBody>
            <a:bodyPr/>
            <a:lstStyle/>
            <a:p/>
          </p:txBody>
        </p:sp>
        <p:sp>
          <p:nvSpPr>
            <p:cNvPr id="26" name="rc26"/>
            <p:cNvSpPr/>
            <p:nvPr/>
          </p:nvSpPr>
          <p:spPr>
            <a:xfrm>
              <a:off x="1850769" y="2485792"/>
              <a:ext cx="249522" cy="32360"/>
            </a:xfrm>
            <a:prstGeom prst="rect">
              <a:avLst/>
            </a:prstGeom>
            <a:solidFill>
              <a:srgbClr val="1CABE2">
                <a:alpha val="100000"/>
              </a:srgbClr>
            </a:solidFill>
          </p:spPr>
          <p:txBody>
            <a:bodyPr/>
            <a:lstStyle/>
            <a:p/>
          </p:txBody>
        </p:sp>
        <p:sp>
          <p:nvSpPr>
            <p:cNvPr id="27" name="rc27"/>
            <p:cNvSpPr/>
            <p:nvPr/>
          </p:nvSpPr>
          <p:spPr>
            <a:xfrm>
              <a:off x="2128016" y="2674669"/>
              <a:ext cx="249522" cy="1428027"/>
            </a:xfrm>
            <a:prstGeom prst="rect">
              <a:avLst/>
            </a:prstGeom>
            <a:solidFill>
              <a:srgbClr val="80BD41">
                <a:alpha val="100000"/>
              </a:srgbClr>
            </a:solidFill>
          </p:spPr>
          <p:txBody>
            <a:bodyPr/>
            <a:lstStyle/>
            <a:p/>
          </p:txBody>
        </p:sp>
        <p:sp>
          <p:nvSpPr>
            <p:cNvPr id="28" name="rc28"/>
            <p:cNvSpPr/>
            <p:nvPr/>
          </p:nvSpPr>
          <p:spPr>
            <a:xfrm>
              <a:off x="2128016" y="2515951"/>
              <a:ext cx="249522" cy="158718"/>
            </a:xfrm>
            <a:prstGeom prst="rect">
              <a:avLst/>
            </a:prstGeom>
            <a:solidFill>
              <a:srgbClr val="1CABE2">
                <a:alpha val="100000"/>
              </a:srgbClr>
            </a:solidFill>
          </p:spPr>
          <p:txBody>
            <a:bodyPr/>
            <a:lstStyle/>
            <a:p/>
          </p:txBody>
        </p:sp>
        <p:sp>
          <p:nvSpPr>
            <p:cNvPr id="29" name="rc29"/>
            <p:cNvSpPr/>
            <p:nvPr/>
          </p:nvSpPr>
          <p:spPr>
            <a:xfrm>
              <a:off x="2405264" y="2594980"/>
              <a:ext cx="249522" cy="1507716"/>
            </a:xfrm>
            <a:prstGeom prst="rect">
              <a:avLst/>
            </a:prstGeom>
            <a:solidFill>
              <a:srgbClr val="80BD41">
                <a:alpha val="100000"/>
              </a:srgbClr>
            </a:solidFill>
          </p:spPr>
          <p:txBody>
            <a:bodyPr/>
            <a:lstStyle/>
            <a:p/>
          </p:txBody>
        </p:sp>
        <p:sp>
          <p:nvSpPr>
            <p:cNvPr id="30" name="rc30"/>
            <p:cNvSpPr/>
            <p:nvPr/>
          </p:nvSpPr>
          <p:spPr>
            <a:xfrm>
              <a:off x="2405264" y="2532241"/>
              <a:ext cx="249522" cy="62738"/>
            </a:xfrm>
            <a:prstGeom prst="rect">
              <a:avLst/>
            </a:prstGeom>
            <a:solidFill>
              <a:srgbClr val="1CABE2">
                <a:alpha val="100000"/>
              </a:srgbClr>
            </a:solidFill>
          </p:spPr>
          <p:txBody>
            <a:bodyPr/>
            <a:lstStyle/>
            <a:p/>
          </p:txBody>
        </p:sp>
        <p:sp>
          <p:nvSpPr>
            <p:cNvPr id="31" name="rc31"/>
            <p:cNvSpPr/>
            <p:nvPr/>
          </p:nvSpPr>
          <p:spPr>
            <a:xfrm>
              <a:off x="2682512" y="2546110"/>
              <a:ext cx="249522" cy="1556587"/>
            </a:xfrm>
            <a:prstGeom prst="rect">
              <a:avLst/>
            </a:prstGeom>
            <a:solidFill>
              <a:srgbClr val="80BD41">
                <a:alpha val="100000"/>
              </a:srgbClr>
            </a:solidFill>
          </p:spPr>
          <p:txBody>
            <a:bodyPr/>
            <a:lstStyle/>
            <a:p/>
          </p:txBody>
        </p:sp>
        <p:sp>
          <p:nvSpPr>
            <p:cNvPr id="32" name="rc32"/>
            <p:cNvSpPr/>
            <p:nvPr/>
          </p:nvSpPr>
          <p:spPr>
            <a:xfrm>
              <a:off x="2682512" y="2497900"/>
              <a:ext cx="249522" cy="48209"/>
            </a:xfrm>
            <a:prstGeom prst="rect">
              <a:avLst/>
            </a:prstGeom>
            <a:solidFill>
              <a:srgbClr val="1CABE2">
                <a:alpha val="100000"/>
              </a:srgbClr>
            </a:solidFill>
          </p:spPr>
          <p:txBody>
            <a:bodyPr/>
            <a:lstStyle/>
            <a:p/>
          </p:txBody>
        </p:sp>
        <p:sp>
          <p:nvSpPr>
            <p:cNvPr id="33" name="rc33"/>
            <p:cNvSpPr/>
            <p:nvPr/>
          </p:nvSpPr>
          <p:spPr>
            <a:xfrm>
              <a:off x="2959759" y="2723320"/>
              <a:ext cx="249522" cy="1379377"/>
            </a:xfrm>
            <a:prstGeom prst="rect">
              <a:avLst/>
            </a:prstGeom>
            <a:solidFill>
              <a:srgbClr val="80BD41">
                <a:alpha val="100000"/>
              </a:srgbClr>
            </a:solidFill>
          </p:spPr>
          <p:txBody>
            <a:bodyPr/>
            <a:lstStyle/>
            <a:p/>
          </p:txBody>
        </p:sp>
        <p:sp>
          <p:nvSpPr>
            <p:cNvPr id="34" name="rc34"/>
            <p:cNvSpPr/>
            <p:nvPr/>
          </p:nvSpPr>
          <p:spPr>
            <a:xfrm>
              <a:off x="2959759" y="2552934"/>
              <a:ext cx="249522" cy="170385"/>
            </a:xfrm>
            <a:prstGeom prst="rect">
              <a:avLst/>
            </a:prstGeom>
            <a:solidFill>
              <a:srgbClr val="1CABE2">
                <a:alpha val="100000"/>
              </a:srgbClr>
            </a:solidFill>
          </p:spPr>
          <p:txBody>
            <a:bodyPr/>
            <a:lstStyle/>
            <a:p/>
          </p:txBody>
        </p:sp>
        <p:sp>
          <p:nvSpPr>
            <p:cNvPr id="35" name="rc35"/>
            <p:cNvSpPr/>
            <p:nvPr/>
          </p:nvSpPr>
          <p:spPr>
            <a:xfrm>
              <a:off x="3237007" y="2673569"/>
              <a:ext cx="249522" cy="1429127"/>
            </a:xfrm>
            <a:prstGeom prst="rect">
              <a:avLst/>
            </a:prstGeom>
            <a:solidFill>
              <a:srgbClr val="80BD41">
                <a:alpha val="100000"/>
              </a:srgbClr>
            </a:solidFill>
          </p:spPr>
          <p:txBody>
            <a:bodyPr/>
            <a:lstStyle/>
            <a:p/>
          </p:txBody>
        </p:sp>
        <p:sp>
          <p:nvSpPr>
            <p:cNvPr id="36" name="rc36"/>
            <p:cNvSpPr/>
            <p:nvPr/>
          </p:nvSpPr>
          <p:spPr>
            <a:xfrm>
              <a:off x="3237007" y="2514850"/>
              <a:ext cx="249522" cy="158718"/>
            </a:xfrm>
            <a:prstGeom prst="rect">
              <a:avLst/>
            </a:prstGeom>
            <a:solidFill>
              <a:srgbClr val="1CABE2">
                <a:alpha val="100000"/>
              </a:srgbClr>
            </a:solidFill>
          </p:spPr>
          <p:txBody>
            <a:bodyPr/>
            <a:lstStyle/>
            <a:p/>
          </p:txBody>
        </p:sp>
        <p:sp>
          <p:nvSpPr>
            <p:cNvPr id="37" name="rc37"/>
            <p:cNvSpPr/>
            <p:nvPr/>
          </p:nvSpPr>
          <p:spPr>
            <a:xfrm>
              <a:off x="3514255" y="2636146"/>
              <a:ext cx="249522" cy="1466551"/>
            </a:xfrm>
            <a:prstGeom prst="rect">
              <a:avLst/>
            </a:prstGeom>
            <a:solidFill>
              <a:srgbClr val="80BD41">
                <a:alpha val="100000"/>
              </a:srgbClr>
            </a:solidFill>
          </p:spPr>
          <p:txBody>
            <a:bodyPr/>
            <a:lstStyle/>
            <a:p/>
          </p:txBody>
        </p:sp>
        <p:sp>
          <p:nvSpPr>
            <p:cNvPr id="38" name="rc38"/>
            <p:cNvSpPr/>
            <p:nvPr/>
          </p:nvSpPr>
          <p:spPr>
            <a:xfrm>
              <a:off x="3514255" y="2473244"/>
              <a:ext cx="249522" cy="162901"/>
            </a:xfrm>
            <a:prstGeom prst="rect">
              <a:avLst/>
            </a:prstGeom>
            <a:solidFill>
              <a:srgbClr val="1CABE2">
                <a:alpha val="100000"/>
              </a:srgbClr>
            </a:solidFill>
          </p:spPr>
          <p:txBody>
            <a:bodyPr/>
            <a:lstStyle/>
            <a:p/>
          </p:txBody>
        </p:sp>
        <p:sp>
          <p:nvSpPr>
            <p:cNvPr id="39" name="rc39"/>
            <p:cNvSpPr/>
            <p:nvPr/>
          </p:nvSpPr>
          <p:spPr>
            <a:xfrm>
              <a:off x="3791502" y="2624919"/>
              <a:ext cx="249522" cy="1477778"/>
            </a:xfrm>
            <a:prstGeom prst="rect">
              <a:avLst/>
            </a:prstGeom>
            <a:solidFill>
              <a:srgbClr val="80BD41">
                <a:alpha val="100000"/>
              </a:srgbClr>
            </a:solidFill>
          </p:spPr>
          <p:txBody>
            <a:bodyPr/>
            <a:lstStyle/>
            <a:p/>
          </p:txBody>
        </p:sp>
        <p:sp>
          <p:nvSpPr>
            <p:cNvPr id="40" name="rc40"/>
            <p:cNvSpPr/>
            <p:nvPr/>
          </p:nvSpPr>
          <p:spPr>
            <a:xfrm>
              <a:off x="3791502" y="2478748"/>
              <a:ext cx="249522" cy="146170"/>
            </a:xfrm>
            <a:prstGeom prst="rect">
              <a:avLst/>
            </a:prstGeom>
            <a:solidFill>
              <a:srgbClr val="1CABE2">
                <a:alpha val="100000"/>
              </a:srgbClr>
            </a:solidFill>
          </p:spPr>
          <p:txBody>
            <a:bodyPr/>
            <a:lstStyle/>
            <a:p/>
          </p:txBody>
        </p:sp>
        <p:sp>
          <p:nvSpPr>
            <p:cNvPr id="41" name="rc41"/>
            <p:cNvSpPr/>
            <p:nvPr/>
          </p:nvSpPr>
          <p:spPr>
            <a:xfrm>
              <a:off x="4068750" y="2630862"/>
              <a:ext cx="249522" cy="1471834"/>
            </a:xfrm>
            <a:prstGeom prst="rect">
              <a:avLst/>
            </a:prstGeom>
            <a:solidFill>
              <a:srgbClr val="80BD41">
                <a:alpha val="100000"/>
              </a:srgbClr>
            </a:solidFill>
          </p:spPr>
          <p:txBody>
            <a:bodyPr/>
            <a:lstStyle/>
            <a:p/>
          </p:txBody>
        </p:sp>
        <p:sp>
          <p:nvSpPr>
            <p:cNvPr id="42" name="rc42"/>
            <p:cNvSpPr/>
            <p:nvPr/>
          </p:nvSpPr>
          <p:spPr>
            <a:xfrm>
              <a:off x="4068750" y="2569444"/>
              <a:ext cx="249522" cy="61418"/>
            </a:xfrm>
            <a:prstGeom prst="rect">
              <a:avLst/>
            </a:prstGeom>
            <a:solidFill>
              <a:srgbClr val="1CABE2">
                <a:alpha val="100000"/>
              </a:srgbClr>
            </a:solidFill>
          </p:spPr>
          <p:txBody>
            <a:bodyPr/>
            <a:lstStyle/>
            <a:p/>
          </p:txBody>
        </p:sp>
        <p:sp>
          <p:nvSpPr>
            <p:cNvPr id="43" name="rc43"/>
            <p:cNvSpPr/>
            <p:nvPr/>
          </p:nvSpPr>
          <p:spPr>
            <a:xfrm>
              <a:off x="4345998" y="2721779"/>
              <a:ext cx="249522" cy="1380918"/>
            </a:xfrm>
            <a:prstGeom prst="rect">
              <a:avLst/>
            </a:prstGeom>
            <a:solidFill>
              <a:srgbClr val="80BD41">
                <a:alpha val="100000"/>
              </a:srgbClr>
            </a:solidFill>
          </p:spPr>
          <p:txBody>
            <a:bodyPr/>
            <a:lstStyle/>
            <a:p/>
          </p:txBody>
        </p:sp>
        <p:sp>
          <p:nvSpPr>
            <p:cNvPr id="44" name="rc44"/>
            <p:cNvSpPr/>
            <p:nvPr/>
          </p:nvSpPr>
          <p:spPr>
            <a:xfrm>
              <a:off x="4345998" y="2515511"/>
              <a:ext cx="249522" cy="206268"/>
            </a:xfrm>
            <a:prstGeom prst="rect">
              <a:avLst/>
            </a:prstGeom>
            <a:solidFill>
              <a:srgbClr val="1CABE2">
                <a:alpha val="100000"/>
              </a:srgbClr>
            </a:solidFill>
          </p:spPr>
          <p:txBody>
            <a:bodyPr/>
            <a:lstStyle/>
            <a:p/>
          </p:txBody>
        </p:sp>
        <p:sp>
          <p:nvSpPr>
            <p:cNvPr id="45" name="rc45"/>
            <p:cNvSpPr/>
            <p:nvPr/>
          </p:nvSpPr>
          <p:spPr>
            <a:xfrm>
              <a:off x="4623245" y="2653096"/>
              <a:ext cx="249522" cy="1449600"/>
            </a:xfrm>
            <a:prstGeom prst="rect">
              <a:avLst/>
            </a:prstGeom>
            <a:solidFill>
              <a:srgbClr val="80BD41">
                <a:alpha val="100000"/>
              </a:srgbClr>
            </a:solidFill>
          </p:spPr>
          <p:txBody>
            <a:bodyPr/>
            <a:lstStyle/>
            <a:p/>
          </p:txBody>
        </p:sp>
        <p:sp>
          <p:nvSpPr>
            <p:cNvPr id="46" name="rc46"/>
            <p:cNvSpPr/>
            <p:nvPr/>
          </p:nvSpPr>
          <p:spPr>
            <a:xfrm>
              <a:off x="4623245" y="2526958"/>
              <a:ext cx="249522" cy="126138"/>
            </a:xfrm>
            <a:prstGeom prst="rect">
              <a:avLst/>
            </a:prstGeom>
            <a:solidFill>
              <a:srgbClr val="1CABE2">
                <a:alpha val="100000"/>
              </a:srgbClr>
            </a:solidFill>
          </p:spPr>
          <p:txBody>
            <a:bodyPr/>
            <a:lstStyle/>
            <a:p/>
          </p:txBody>
        </p:sp>
        <p:sp>
          <p:nvSpPr>
            <p:cNvPr id="47" name="rc47"/>
            <p:cNvSpPr/>
            <p:nvPr/>
          </p:nvSpPr>
          <p:spPr>
            <a:xfrm>
              <a:off x="4900493" y="2610610"/>
              <a:ext cx="249522" cy="1492087"/>
            </a:xfrm>
            <a:prstGeom prst="rect">
              <a:avLst/>
            </a:prstGeom>
            <a:solidFill>
              <a:srgbClr val="80BD41">
                <a:alpha val="100000"/>
              </a:srgbClr>
            </a:solidFill>
          </p:spPr>
          <p:txBody>
            <a:bodyPr/>
            <a:lstStyle/>
            <a:p/>
          </p:txBody>
        </p:sp>
        <p:sp>
          <p:nvSpPr>
            <p:cNvPr id="48" name="rc48"/>
            <p:cNvSpPr/>
            <p:nvPr/>
          </p:nvSpPr>
          <p:spPr>
            <a:xfrm>
              <a:off x="4900493" y="2580231"/>
              <a:ext cx="249522" cy="30378"/>
            </a:xfrm>
            <a:prstGeom prst="rect">
              <a:avLst/>
            </a:prstGeom>
            <a:solidFill>
              <a:srgbClr val="1CABE2">
                <a:alpha val="100000"/>
              </a:srgbClr>
            </a:solidFill>
          </p:spPr>
          <p:txBody>
            <a:bodyPr/>
            <a:lstStyle/>
            <a:p/>
          </p:txBody>
        </p:sp>
        <p:sp>
          <p:nvSpPr>
            <p:cNvPr id="49" name="rc49"/>
            <p:cNvSpPr/>
            <p:nvPr/>
          </p:nvSpPr>
          <p:spPr>
            <a:xfrm>
              <a:off x="5177741" y="2694482"/>
              <a:ext cx="249522" cy="1408214"/>
            </a:xfrm>
            <a:prstGeom prst="rect">
              <a:avLst/>
            </a:prstGeom>
            <a:solidFill>
              <a:srgbClr val="80BD41">
                <a:alpha val="100000"/>
              </a:srgbClr>
            </a:solidFill>
          </p:spPr>
          <p:txBody>
            <a:bodyPr/>
            <a:lstStyle/>
            <a:p/>
          </p:txBody>
        </p:sp>
        <p:sp>
          <p:nvSpPr>
            <p:cNvPr id="50" name="rc50"/>
            <p:cNvSpPr/>
            <p:nvPr/>
          </p:nvSpPr>
          <p:spPr>
            <a:xfrm>
              <a:off x="5177741" y="2555135"/>
              <a:ext cx="249522" cy="139346"/>
            </a:xfrm>
            <a:prstGeom prst="rect">
              <a:avLst/>
            </a:prstGeom>
            <a:solidFill>
              <a:srgbClr val="1CABE2">
                <a:alpha val="100000"/>
              </a:srgbClr>
            </a:solidFill>
          </p:spPr>
          <p:txBody>
            <a:bodyPr/>
            <a:lstStyle/>
            <a:p/>
          </p:txBody>
        </p:sp>
        <p:sp>
          <p:nvSpPr>
            <p:cNvPr id="51" name="rc51"/>
            <p:cNvSpPr/>
            <p:nvPr/>
          </p:nvSpPr>
          <p:spPr>
            <a:xfrm>
              <a:off x="5454988" y="2662122"/>
              <a:ext cx="249522" cy="1440575"/>
            </a:xfrm>
            <a:prstGeom prst="rect">
              <a:avLst/>
            </a:prstGeom>
            <a:solidFill>
              <a:srgbClr val="80BD41">
                <a:alpha val="100000"/>
              </a:srgbClr>
            </a:solidFill>
          </p:spPr>
          <p:txBody>
            <a:bodyPr/>
            <a:lstStyle/>
            <a:p/>
          </p:txBody>
        </p:sp>
        <p:sp>
          <p:nvSpPr>
            <p:cNvPr id="52" name="rc52"/>
            <p:cNvSpPr/>
            <p:nvPr/>
          </p:nvSpPr>
          <p:spPr>
            <a:xfrm>
              <a:off x="5454988" y="2553594"/>
              <a:ext cx="249522" cy="108527"/>
            </a:xfrm>
            <a:prstGeom prst="rect">
              <a:avLst/>
            </a:prstGeom>
            <a:solidFill>
              <a:srgbClr val="1CABE2">
                <a:alpha val="100000"/>
              </a:srgbClr>
            </a:solidFill>
          </p:spPr>
          <p:txBody>
            <a:bodyPr/>
            <a:lstStyle/>
            <a:p/>
          </p:txBody>
        </p:sp>
        <p:sp>
          <p:nvSpPr>
            <p:cNvPr id="53" name="rc53"/>
            <p:cNvSpPr/>
            <p:nvPr/>
          </p:nvSpPr>
          <p:spPr>
            <a:xfrm>
              <a:off x="5732236" y="2608188"/>
              <a:ext cx="249522" cy="1494508"/>
            </a:xfrm>
            <a:prstGeom prst="rect">
              <a:avLst/>
            </a:prstGeom>
            <a:solidFill>
              <a:srgbClr val="80BD41">
                <a:alpha val="100000"/>
              </a:srgbClr>
            </a:solidFill>
          </p:spPr>
          <p:txBody>
            <a:bodyPr/>
            <a:lstStyle/>
            <a:p/>
          </p:txBody>
        </p:sp>
        <p:sp>
          <p:nvSpPr>
            <p:cNvPr id="54" name="rc54"/>
            <p:cNvSpPr/>
            <p:nvPr/>
          </p:nvSpPr>
          <p:spPr>
            <a:xfrm>
              <a:off x="5732236" y="2592999"/>
              <a:ext cx="249522" cy="15189"/>
            </a:xfrm>
            <a:prstGeom prst="rect">
              <a:avLst/>
            </a:prstGeom>
            <a:solidFill>
              <a:srgbClr val="1CABE2">
                <a:alpha val="100000"/>
              </a:srgbClr>
            </a:solidFill>
          </p:spPr>
          <p:txBody>
            <a:bodyPr/>
            <a:lstStyle/>
            <a:p/>
          </p:txBody>
        </p:sp>
        <p:sp>
          <p:nvSpPr>
            <p:cNvPr id="55" name="rc55"/>
            <p:cNvSpPr/>
            <p:nvPr/>
          </p:nvSpPr>
          <p:spPr>
            <a:xfrm>
              <a:off x="6009484" y="2633284"/>
              <a:ext cx="249522" cy="1469413"/>
            </a:xfrm>
            <a:prstGeom prst="rect">
              <a:avLst/>
            </a:prstGeom>
            <a:solidFill>
              <a:srgbClr val="80BD41">
                <a:alpha val="100000"/>
              </a:srgbClr>
            </a:solidFill>
          </p:spPr>
          <p:txBody>
            <a:bodyPr/>
            <a:lstStyle/>
            <a:p/>
          </p:txBody>
        </p:sp>
        <p:sp>
          <p:nvSpPr>
            <p:cNvPr id="56" name="rc56"/>
            <p:cNvSpPr/>
            <p:nvPr/>
          </p:nvSpPr>
          <p:spPr>
            <a:xfrm>
              <a:off x="6009484" y="2618535"/>
              <a:ext cx="249522" cy="14749"/>
            </a:xfrm>
            <a:prstGeom prst="rect">
              <a:avLst/>
            </a:prstGeom>
            <a:solidFill>
              <a:srgbClr val="1CABE2">
                <a:alpha val="100000"/>
              </a:srgbClr>
            </a:solidFill>
          </p:spPr>
          <p:txBody>
            <a:bodyPr/>
            <a:lstStyle/>
            <a:p/>
          </p:txBody>
        </p:sp>
        <p:sp>
          <p:nvSpPr>
            <p:cNvPr id="57" name="rc57"/>
            <p:cNvSpPr/>
            <p:nvPr/>
          </p:nvSpPr>
          <p:spPr>
            <a:xfrm>
              <a:off x="6286731" y="2699105"/>
              <a:ext cx="249522" cy="1403592"/>
            </a:xfrm>
            <a:prstGeom prst="rect">
              <a:avLst/>
            </a:prstGeom>
            <a:solidFill>
              <a:srgbClr val="80BD41">
                <a:alpha val="100000"/>
              </a:srgbClr>
            </a:solidFill>
          </p:spPr>
          <p:txBody>
            <a:bodyPr/>
            <a:lstStyle/>
            <a:p/>
          </p:txBody>
        </p:sp>
        <p:sp>
          <p:nvSpPr>
            <p:cNvPr id="58" name="rc58"/>
            <p:cNvSpPr/>
            <p:nvPr/>
          </p:nvSpPr>
          <p:spPr>
            <a:xfrm>
              <a:off x="6286731" y="2625139"/>
              <a:ext cx="249522" cy="73965"/>
            </a:xfrm>
            <a:prstGeom prst="rect">
              <a:avLst/>
            </a:prstGeom>
            <a:solidFill>
              <a:srgbClr val="1CABE2">
                <a:alpha val="100000"/>
              </a:srgbClr>
            </a:solidFill>
          </p:spPr>
          <p:txBody>
            <a:bodyPr/>
            <a:lstStyle/>
            <a:p/>
          </p:txBody>
        </p:sp>
        <p:sp>
          <p:nvSpPr>
            <p:cNvPr id="59" name="rc59"/>
            <p:cNvSpPr/>
            <p:nvPr/>
          </p:nvSpPr>
          <p:spPr>
            <a:xfrm>
              <a:off x="6563979" y="2773071"/>
              <a:ext cx="249522" cy="1329626"/>
            </a:xfrm>
            <a:prstGeom prst="rect">
              <a:avLst/>
            </a:prstGeom>
            <a:solidFill>
              <a:srgbClr val="80BD41">
                <a:alpha val="100000"/>
              </a:srgbClr>
            </a:solidFill>
          </p:spPr>
          <p:txBody>
            <a:bodyPr/>
            <a:lstStyle/>
            <a:p/>
          </p:txBody>
        </p:sp>
        <p:sp>
          <p:nvSpPr>
            <p:cNvPr id="60" name="rc60"/>
            <p:cNvSpPr/>
            <p:nvPr/>
          </p:nvSpPr>
          <p:spPr>
            <a:xfrm>
              <a:off x="6563979" y="2717596"/>
              <a:ext cx="249522" cy="55474"/>
            </a:xfrm>
            <a:prstGeom prst="rect">
              <a:avLst/>
            </a:prstGeom>
            <a:solidFill>
              <a:srgbClr val="1CABE2">
                <a:alpha val="100000"/>
              </a:srgbClr>
            </a:solidFill>
          </p:spPr>
          <p:txBody>
            <a:bodyPr/>
            <a:lstStyle/>
            <a:p/>
          </p:txBody>
        </p:sp>
        <p:sp>
          <p:nvSpPr>
            <p:cNvPr id="61" name="rc61"/>
            <p:cNvSpPr/>
            <p:nvPr/>
          </p:nvSpPr>
          <p:spPr>
            <a:xfrm>
              <a:off x="6841227" y="2863107"/>
              <a:ext cx="249522" cy="1239590"/>
            </a:xfrm>
            <a:prstGeom prst="rect">
              <a:avLst/>
            </a:prstGeom>
            <a:solidFill>
              <a:srgbClr val="80BD41">
                <a:alpha val="100000"/>
              </a:srgbClr>
            </a:solidFill>
          </p:spPr>
          <p:txBody>
            <a:bodyPr/>
            <a:lstStyle/>
            <a:p/>
          </p:txBody>
        </p:sp>
        <p:sp>
          <p:nvSpPr>
            <p:cNvPr id="62" name="rc62"/>
            <p:cNvSpPr/>
            <p:nvPr/>
          </p:nvSpPr>
          <p:spPr>
            <a:xfrm>
              <a:off x="6841227" y="2850559"/>
              <a:ext cx="249522" cy="12547"/>
            </a:xfrm>
            <a:prstGeom prst="rect">
              <a:avLst/>
            </a:prstGeom>
            <a:solidFill>
              <a:srgbClr val="1CABE2">
                <a:alpha val="100000"/>
              </a:srgbClr>
            </a:solidFill>
          </p:spPr>
          <p:txBody>
            <a:bodyPr/>
            <a:lstStyle/>
            <a:p/>
          </p:txBody>
        </p:sp>
        <p:sp>
          <p:nvSpPr>
            <p:cNvPr id="63" name="rc63"/>
            <p:cNvSpPr/>
            <p:nvPr/>
          </p:nvSpPr>
          <p:spPr>
            <a:xfrm>
              <a:off x="7118474" y="3016982"/>
              <a:ext cx="249522" cy="1085714"/>
            </a:xfrm>
            <a:prstGeom prst="rect">
              <a:avLst/>
            </a:prstGeom>
            <a:solidFill>
              <a:srgbClr val="80BD41">
                <a:alpha val="100000"/>
              </a:srgbClr>
            </a:solidFill>
          </p:spPr>
          <p:txBody>
            <a:bodyPr/>
            <a:lstStyle/>
            <a:p/>
          </p:txBody>
        </p:sp>
        <p:sp>
          <p:nvSpPr>
            <p:cNvPr id="64" name="rc64"/>
            <p:cNvSpPr/>
            <p:nvPr/>
          </p:nvSpPr>
          <p:spPr>
            <a:xfrm>
              <a:off x="7118474" y="2935311"/>
              <a:ext cx="249522" cy="81670"/>
            </a:xfrm>
            <a:prstGeom prst="rect">
              <a:avLst/>
            </a:prstGeom>
            <a:solidFill>
              <a:srgbClr val="1CABE2">
                <a:alpha val="100000"/>
              </a:srgbClr>
            </a:solidFill>
          </p:spPr>
          <p:txBody>
            <a:bodyPr/>
            <a:lstStyle/>
            <a:p/>
          </p:txBody>
        </p:sp>
        <p:sp>
          <p:nvSpPr>
            <p:cNvPr id="65" name="rc65"/>
            <p:cNvSpPr/>
            <p:nvPr/>
          </p:nvSpPr>
          <p:spPr>
            <a:xfrm>
              <a:off x="7395722" y="3012359"/>
              <a:ext cx="249522" cy="1090337"/>
            </a:xfrm>
            <a:prstGeom prst="rect">
              <a:avLst/>
            </a:prstGeom>
            <a:solidFill>
              <a:srgbClr val="80BD41">
                <a:alpha val="100000"/>
              </a:srgbClr>
            </a:solidFill>
          </p:spPr>
          <p:txBody>
            <a:bodyPr/>
            <a:lstStyle/>
            <a:p/>
          </p:txBody>
        </p:sp>
        <p:sp>
          <p:nvSpPr>
            <p:cNvPr id="66" name="rc66"/>
            <p:cNvSpPr/>
            <p:nvPr/>
          </p:nvSpPr>
          <p:spPr>
            <a:xfrm>
              <a:off x="7395722" y="2954904"/>
              <a:ext cx="249522" cy="57455"/>
            </a:xfrm>
            <a:prstGeom prst="rect">
              <a:avLst/>
            </a:prstGeom>
            <a:solidFill>
              <a:srgbClr val="1CABE2">
                <a:alpha val="100000"/>
              </a:srgbClr>
            </a:solidFill>
          </p:spPr>
          <p:txBody>
            <a:bodyPr/>
            <a:lstStyle/>
            <a:p/>
          </p:txBody>
        </p:sp>
        <p:sp>
          <p:nvSpPr>
            <p:cNvPr id="67" name="rc67"/>
            <p:cNvSpPr/>
            <p:nvPr/>
          </p:nvSpPr>
          <p:spPr>
            <a:xfrm>
              <a:off x="7672970" y="2976477"/>
              <a:ext cx="249522" cy="1126219"/>
            </a:xfrm>
            <a:prstGeom prst="rect">
              <a:avLst/>
            </a:prstGeom>
            <a:solidFill>
              <a:srgbClr val="80BD41">
                <a:alpha val="100000"/>
              </a:srgbClr>
            </a:solidFill>
          </p:spPr>
          <p:txBody>
            <a:bodyPr/>
            <a:lstStyle/>
            <a:p/>
          </p:txBody>
        </p:sp>
        <p:sp>
          <p:nvSpPr>
            <p:cNvPr id="68" name="rc68"/>
            <p:cNvSpPr/>
            <p:nvPr/>
          </p:nvSpPr>
          <p:spPr>
            <a:xfrm>
              <a:off x="7672970" y="2965030"/>
              <a:ext cx="249522" cy="11447"/>
            </a:xfrm>
            <a:prstGeom prst="rect">
              <a:avLst/>
            </a:prstGeom>
            <a:solidFill>
              <a:srgbClr val="1CABE2">
                <a:alpha val="100000"/>
              </a:srgbClr>
            </a:solidFill>
          </p:spPr>
          <p:txBody>
            <a:bodyPr/>
            <a:lstStyle/>
            <a:p/>
          </p:txBody>
        </p:sp>
        <p:sp>
          <p:nvSpPr>
            <p:cNvPr id="69" name="rc69"/>
            <p:cNvSpPr/>
            <p:nvPr/>
          </p:nvSpPr>
          <p:spPr>
            <a:xfrm>
              <a:off x="7950217" y="2991887"/>
              <a:ext cx="249522" cy="1110810"/>
            </a:xfrm>
            <a:prstGeom prst="rect">
              <a:avLst/>
            </a:prstGeom>
            <a:solidFill>
              <a:srgbClr val="80BD41">
                <a:alpha val="100000"/>
              </a:srgbClr>
            </a:solidFill>
          </p:spPr>
          <p:txBody>
            <a:bodyPr/>
            <a:lstStyle/>
            <a:p/>
          </p:txBody>
        </p:sp>
        <p:sp>
          <p:nvSpPr>
            <p:cNvPr id="70" name="rc70"/>
            <p:cNvSpPr/>
            <p:nvPr/>
          </p:nvSpPr>
          <p:spPr>
            <a:xfrm>
              <a:off x="7950217" y="2980660"/>
              <a:ext cx="249522" cy="11226"/>
            </a:xfrm>
            <a:prstGeom prst="rect">
              <a:avLst/>
            </a:prstGeom>
            <a:solidFill>
              <a:srgbClr val="1CABE2">
                <a:alpha val="100000"/>
              </a:srgbClr>
            </a:solidFill>
          </p:spPr>
          <p:txBody>
            <a:bodyPr/>
            <a:lstStyle/>
            <a:p/>
          </p:txBody>
        </p:sp>
        <p:sp>
          <p:nvSpPr>
            <p:cNvPr id="71" name="pl71"/>
            <p:cNvSpPr/>
            <p:nvPr/>
          </p:nvSpPr>
          <p:spPr>
            <a:xfrm>
              <a:off x="1421035" y="1236556"/>
              <a:ext cx="6653943" cy="347411"/>
            </a:xfrm>
            <a:custGeom>
              <a:avLst/>
              <a:pathLst>
                <a:path w="6653943" h="347411">
                  <a:moveTo>
                    <a:pt x="0" y="260558"/>
                  </a:moveTo>
                  <a:lnTo>
                    <a:pt x="277247" y="231607"/>
                  </a:lnTo>
                  <a:lnTo>
                    <a:pt x="554495" y="28950"/>
                  </a:lnTo>
                  <a:lnTo>
                    <a:pt x="831742" y="260558"/>
                  </a:lnTo>
                  <a:lnTo>
                    <a:pt x="1108990" y="86852"/>
                  </a:lnTo>
                  <a:lnTo>
                    <a:pt x="1386238" y="57901"/>
                  </a:lnTo>
                  <a:lnTo>
                    <a:pt x="1663485" y="289509"/>
                  </a:lnTo>
                  <a:lnTo>
                    <a:pt x="1940733" y="260558"/>
                  </a:lnTo>
                  <a:lnTo>
                    <a:pt x="2217981" y="260558"/>
                  </a:lnTo>
                  <a:lnTo>
                    <a:pt x="2495228" y="231607"/>
                  </a:lnTo>
                  <a:lnTo>
                    <a:pt x="2772476" y="86852"/>
                  </a:lnTo>
                  <a:lnTo>
                    <a:pt x="3049724" y="347411"/>
                  </a:lnTo>
                  <a:lnTo>
                    <a:pt x="3326971" y="202656"/>
                  </a:lnTo>
                  <a:lnTo>
                    <a:pt x="3604219" y="28950"/>
                  </a:lnTo>
                  <a:lnTo>
                    <a:pt x="3881467" y="231607"/>
                  </a:lnTo>
                  <a:lnTo>
                    <a:pt x="4158714" y="173705"/>
                  </a:lnTo>
                  <a:lnTo>
                    <a:pt x="4435962" y="0"/>
                  </a:lnTo>
                  <a:lnTo>
                    <a:pt x="4713210" y="0"/>
                  </a:lnTo>
                  <a:lnTo>
                    <a:pt x="4990457" y="115803"/>
                  </a:lnTo>
                  <a:lnTo>
                    <a:pt x="5267705" y="86852"/>
                  </a:lnTo>
                  <a:lnTo>
                    <a:pt x="5544953" y="0"/>
                  </a:lnTo>
                  <a:lnTo>
                    <a:pt x="5822200" y="173705"/>
                  </a:lnTo>
                  <a:lnTo>
                    <a:pt x="6099448" y="115803"/>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29607" y="2229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3" name="tx83"/>
            <p:cNvSpPr/>
            <p:nvPr/>
          </p:nvSpPr>
          <p:spPr>
            <a:xfrm>
              <a:off x="2715845" y="2362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4" name="tx84"/>
            <p:cNvSpPr/>
            <p:nvPr/>
          </p:nvSpPr>
          <p:spPr>
            <a:xfrm>
              <a:off x="4102084" y="2433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5" name="tx85"/>
            <p:cNvSpPr/>
            <p:nvPr/>
          </p:nvSpPr>
          <p:spPr>
            <a:xfrm>
              <a:off x="5488322" y="2417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86" name="tx86"/>
            <p:cNvSpPr/>
            <p:nvPr/>
          </p:nvSpPr>
          <p:spPr>
            <a:xfrm>
              <a:off x="6597312" y="2581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7" name="tx87"/>
            <p:cNvSpPr/>
            <p:nvPr/>
          </p:nvSpPr>
          <p:spPr>
            <a:xfrm>
              <a:off x="6874560" y="2714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88" name="tx88"/>
            <p:cNvSpPr/>
            <p:nvPr/>
          </p:nvSpPr>
          <p:spPr>
            <a:xfrm>
              <a:off x="7190985" y="279911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9" name="tx89"/>
            <p:cNvSpPr/>
            <p:nvPr/>
          </p:nvSpPr>
          <p:spPr>
            <a:xfrm>
              <a:off x="7429055" y="2818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0" name="tx90"/>
            <p:cNvSpPr/>
            <p:nvPr/>
          </p:nvSpPr>
          <p:spPr>
            <a:xfrm>
              <a:off x="7706303" y="2829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1" name="tx91"/>
            <p:cNvSpPr/>
            <p:nvPr/>
          </p:nvSpPr>
          <p:spPr>
            <a:xfrm>
              <a:off x="8022728" y="28447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2" name="pl92"/>
            <p:cNvSpPr/>
            <p:nvPr/>
          </p:nvSpPr>
          <p:spPr>
            <a:xfrm>
              <a:off x="142103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68784" y="328709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3" name="tx103"/>
            <p:cNvSpPr/>
            <p:nvPr/>
          </p:nvSpPr>
          <p:spPr>
            <a:xfrm>
              <a:off x="1355732" y="24173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04" name="tx104"/>
            <p:cNvSpPr/>
            <p:nvPr/>
          </p:nvSpPr>
          <p:spPr>
            <a:xfrm>
              <a:off x="2715845" y="3289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05" name="tx105"/>
            <p:cNvSpPr/>
            <p:nvPr/>
          </p:nvSpPr>
          <p:spPr>
            <a:xfrm>
              <a:off x="2741971" y="24881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6" name="tx106"/>
            <p:cNvSpPr/>
            <p:nvPr/>
          </p:nvSpPr>
          <p:spPr>
            <a:xfrm>
              <a:off x="4102084" y="3331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66.9</a:t>
              </a:r>
            </a:p>
          </p:txBody>
        </p:sp>
        <p:sp>
          <p:nvSpPr>
            <p:cNvPr id="107" name="tx107"/>
            <p:cNvSpPr/>
            <p:nvPr/>
          </p:nvSpPr>
          <p:spPr>
            <a:xfrm>
              <a:off x="4128209" y="25651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08" name="tx108"/>
            <p:cNvSpPr/>
            <p:nvPr/>
          </p:nvSpPr>
          <p:spPr>
            <a:xfrm>
              <a:off x="5488322" y="3347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a:t>
              </a:r>
            </a:p>
          </p:txBody>
        </p:sp>
        <p:sp>
          <p:nvSpPr>
            <p:cNvPr id="109" name="tx109"/>
            <p:cNvSpPr/>
            <p:nvPr/>
          </p:nvSpPr>
          <p:spPr>
            <a:xfrm>
              <a:off x="5514447" y="25728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0" name="tx110"/>
            <p:cNvSpPr/>
            <p:nvPr/>
          </p:nvSpPr>
          <p:spPr>
            <a:xfrm>
              <a:off x="6597312" y="3402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11" name="tx111"/>
            <p:cNvSpPr/>
            <p:nvPr/>
          </p:nvSpPr>
          <p:spPr>
            <a:xfrm>
              <a:off x="6623438" y="27102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2" name="tx112"/>
            <p:cNvSpPr/>
            <p:nvPr/>
          </p:nvSpPr>
          <p:spPr>
            <a:xfrm>
              <a:off x="6874560" y="3447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3" name="tx113"/>
            <p:cNvSpPr/>
            <p:nvPr/>
          </p:nvSpPr>
          <p:spPr>
            <a:xfrm>
              <a:off x="6912430" y="28229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51808" y="35247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15" name="tx115"/>
            <p:cNvSpPr/>
            <p:nvPr/>
          </p:nvSpPr>
          <p:spPr>
            <a:xfrm>
              <a:off x="7177933" y="294105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6" name="tx116"/>
            <p:cNvSpPr/>
            <p:nvPr/>
          </p:nvSpPr>
          <p:spPr>
            <a:xfrm>
              <a:off x="7429055" y="3522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17" name="tx117"/>
            <p:cNvSpPr/>
            <p:nvPr/>
          </p:nvSpPr>
          <p:spPr>
            <a:xfrm>
              <a:off x="7455181" y="29485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8" name="tx118"/>
            <p:cNvSpPr/>
            <p:nvPr/>
          </p:nvSpPr>
          <p:spPr>
            <a:xfrm>
              <a:off x="7706303" y="35045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9" name="tx119"/>
            <p:cNvSpPr/>
            <p:nvPr/>
          </p:nvSpPr>
          <p:spPr>
            <a:xfrm>
              <a:off x="7744173" y="29368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983551" y="35122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1" name="tx121"/>
            <p:cNvSpPr/>
            <p:nvPr/>
          </p:nvSpPr>
          <p:spPr>
            <a:xfrm>
              <a:off x="8021420" y="29523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498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492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1" name="tx141"/>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2" name="pl142"/>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4" name="rc144"/>
            <p:cNvSpPr/>
            <p:nvPr/>
          </p:nvSpPr>
          <p:spPr>
            <a:xfrm>
              <a:off x="4017890" y="5010059"/>
              <a:ext cx="201456" cy="201456"/>
            </a:xfrm>
            <a:prstGeom prst="rect">
              <a:avLst/>
            </a:prstGeom>
            <a:solidFill>
              <a:srgbClr val="1CABE2">
                <a:alpha val="100000"/>
              </a:srgbClr>
            </a:solidFill>
          </p:spPr>
          <p:txBody>
            <a:bodyPr/>
            <a:lstStyle/>
            <a:p/>
          </p:txBody>
        </p:sp>
        <p:sp>
          <p:nvSpPr>
            <p:cNvPr id="145" name="rc145"/>
            <p:cNvSpPr/>
            <p:nvPr/>
          </p:nvSpPr>
          <p:spPr>
            <a:xfrm>
              <a:off x="6061519" y="5010059"/>
              <a:ext cx="201456" cy="201456"/>
            </a:xfrm>
            <a:prstGeom prst="rect">
              <a:avLst/>
            </a:prstGeom>
            <a:solidFill>
              <a:srgbClr val="80BD41">
                <a:alpha val="100000"/>
              </a:srgbClr>
            </a:solidFill>
          </p:spPr>
          <p:txBody>
            <a:bodyPr/>
            <a:lstStyle/>
            <a:p/>
          </p:txBody>
        </p:sp>
        <p:sp>
          <p:nvSpPr>
            <p:cNvPr id="146" name="tx146"/>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47" name="tx147"/>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48" name="tx148"/>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49" name="tx149"/>
            <p:cNvSpPr/>
            <p:nvPr/>
          </p:nvSpPr>
          <p:spPr>
            <a:xfrm>
              <a:off x="951100" y="66020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2000-2024</a:t>
              </a:r>
            </a:p>
          </p:txBody>
        </p:sp>
        <p:sp>
          <p:nvSpPr>
            <p:cNvPr id="150" name="pl150"/>
            <p:cNvSpPr/>
            <p:nvPr/>
          </p:nvSpPr>
          <p:spPr>
            <a:xfrm>
              <a:off x="23413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4315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217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3864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4766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66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312409" cy="167191"/>
            </a:xfrm>
            <a:prstGeom prst="rect">
              <a:avLst/>
            </a:prstGeom>
            <a:solidFill>
              <a:srgbClr val="80BD41">
                <a:alpha val="100000"/>
              </a:srgbClr>
            </a:solidFill>
          </p:spPr>
          <p:txBody>
            <a:bodyPr/>
            <a:lstStyle/>
            <a:p/>
          </p:txBody>
        </p:sp>
        <p:sp>
          <p:nvSpPr>
            <p:cNvPr id="161" name="rc161"/>
            <p:cNvSpPr/>
            <p:nvPr/>
          </p:nvSpPr>
          <p:spPr>
            <a:xfrm>
              <a:off x="7608683" y="5889059"/>
              <a:ext cx="263365" cy="167191"/>
            </a:xfrm>
            <a:prstGeom prst="rect">
              <a:avLst/>
            </a:prstGeom>
            <a:solidFill>
              <a:srgbClr val="1CABE2">
                <a:alpha val="100000"/>
              </a:srgbClr>
            </a:solidFill>
          </p:spPr>
          <p:txBody>
            <a:bodyPr/>
            <a:lstStyle/>
            <a:p/>
          </p:txBody>
        </p:sp>
        <p:sp>
          <p:nvSpPr>
            <p:cNvPr id="162" name="rc162"/>
            <p:cNvSpPr/>
            <p:nvPr/>
          </p:nvSpPr>
          <p:spPr>
            <a:xfrm>
              <a:off x="1296273" y="5680069"/>
              <a:ext cx="5346736" cy="167191"/>
            </a:xfrm>
            <a:prstGeom prst="rect">
              <a:avLst/>
            </a:prstGeom>
            <a:solidFill>
              <a:srgbClr val="80BD41">
                <a:alpha val="100000"/>
              </a:srgbClr>
            </a:solidFill>
          </p:spPr>
          <p:txBody>
            <a:bodyPr/>
            <a:lstStyle/>
            <a:p/>
          </p:txBody>
        </p:sp>
        <p:sp>
          <p:nvSpPr>
            <p:cNvPr id="163" name="rc163"/>
            <p:cNvSpPr/>
            <p:nvPr/>
          </p:nvSpPr>
          <p:spPr>
            <a:xfrm>
              <a:off x="6643010" y="5680069"/>
              <a:ext cx="54345" cy="167191"/>
            </a:xfrm>
            <a:prstGeom prst="rect">
              <a:avLst/>
            </a:prstGeom>
            <a:solidFill>
              <a:srgbClr val="1CABE2">
                <a:alpha val="100000"/>
              </a:srgbClr>
            </a:solidFill>
          </p:spPr>
          <p:txBody>
            <a:bodyPr/>
            <a:lstStyle/>
            <a:p/>
          </p:txBody>
        </p:sp>
        <p:sp>
          <p:nvSpPr>
            <p:cNvPr id="164" name="rc164"/>
            <p:cNvSpPr/>
            <p:nvPr/>
          </p:nvSpPr>
          <p:spPr>
            <a:xfrm>
              <a:off x="1296273" y="5471080"/>
              <a:ext cx="5273579" cy="167191"/>
            </a:xfrm>
            <a:prstGeom prst="rect">
              <a:avLst/>
            </a:prstGeom>
            <a:solidFill>
              <a:srgbClr val="80BD41">
                <a:alpha val="100000"/>
              </a:srgbClr>
            </a:solidFill>
          </p:spPr>
          <p:txBody>
            <a:bodyPr/>
            <a:lstStyle/>
            <a:p/>
          </p:txBody>
        </p:sp>
        <p:sp>
          <p:nvSpPr>
            <p:cNvPr id="165" name="rc165"/>
            <p:cNvSpPr/>
            <p:nvPr/>
          </p:nvSpPr>
          <p:spPr>
            <a:xfrm>
              <a:off x="6569853" y="5471080"/>
              <a:ext cx="53300" cy="167191"/>
            </a:xfrm>
            <a:prstGeom prst="rect">
              <a:avLst/>
            </a:prstGeom>
            <a:solidFill>
              <a:srgbClr val="1CABE2">
                <a:alpha val="100000"/>
              </a:srgbClr>
            </a:solidFill>
          </p:spPr>
          <p:txBody>
            <a:bodyPr/>
            <a:lstStyle/>
            <a:p/>
          </p:txBody>
        </p:sp>
        <p:sp>
          <p:nvSpPr>
            <p:cNvPr id="166" name="tx166"/>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67" name="tx167"/>
            <p:cNvSpPr/>
            <p:nvPr/>
          </p:nvSpPr>
          <p:spPr>
            <a:xfrm>
              <a:off x="685488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51.7</a:t>
              </a:r>
            </a:p>
          </p:txBody>
        </p:sp>
        <p:sp>
          <p:nvSpPr>
            <p:cNvPr id="168" name="tx168"/>
            <p:cNvSpPr/>
            <p:nvPr/>
          </p:nvSpPr>
          <p:spPr>
            <a:xfrm>
              <a:off x="6825188"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9" name="tx169"/>
            <p:cNvSpPr/>
            <p:nvPr/>
          </p:nvSpPr>
          <p:spPr>
            <a:xfrm>
              <a:off x="434698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a:t>
              </a:r>
            </a:p>
          </p:txBody>
        </p:sp>
        <p:sp>
          <p:nvSpPr>
            <p:cNvPr id="170" name="tx170"/>
            <p:cNvSpPr/>
            <p:nvPr/>
          </p:nvSpPr>
          <p:spPr>
            <a:xfrm>
              <a:off x="766501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1" name="tx171"/>
            <p:cNvSpPr/>
            <p:nvPr/>
          </p:nvSpPr>
          <p:spPr>
            <a:xfrm>
              <a:off x="386414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72" name="tx172"/>
            <p:cNvSpPr/>
            <p:nvPr/>
          </p:nvSpPr>
          <p:spPr>
            <a:xfrm>
              <a:off x="6608384"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82756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74" name="tx174"/>
            <p:cNvSpPr/>
            <p:nvPr/>
          </p:nvSpPr>
          <p:spPr>
            <a:xfrm>
              <a:off x="6534705"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0878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3989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48918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3" name="tx183"/>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(99%) fue superior a la de 2019 (96%).
El número de niños vacunados con DTP1 disminuyó un 16% en comparación con 2019.
El número de lactantes supervivientes disminuyó aproximadamente un 19%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Costa Rica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387603"/>
            </a:xfrm>
            <a:custGeom>
              <a:avLst/>
              <a:pathLst>
                <a:path w="3397293" h="387603">
                  <a:moveTo>
                    <a:pt x="0" y="304545"/>
                  </a:moveTo>
                  <a:lnTo>
                    <a:pt x="141553" y="221487"/>
                  </a:lnTo>
                  <a:lnTo>
                    <a:pt x="283107" y="138429"/>
                  </a:lnTo>
                  <a:lnTo>
                    <a:pt x="424661" y="304545"/>
                  </a:lnTo>
                  <a:lnTo>
                    <a:pt x="566215" y="249173"/>
                  </a:lnTo>
                  <a:lnTo>
                    <a:pt x="707769" y="221487"/>
                  </a:lnTo>
                  <a:lnTo>
                    <a:pt x="849323" y="276859"/>
                  </a:lnTo>
                  <a:lnTo>
                    <a:pt x="990877" y="276859"/>
                  </a:lnTo>
                  <a:lnTo>
                    <a:pt x="1132431" y="249173"/>
                  </a:lnTo>
                  <a:lnTo>
                    <a:pt x="1273984" y="359917"/>
                  </a:lnTo>
                  <a:lnTo>
                    <a:pt x="1415538" y="304545"/>
                  </a:lnTo>
                  <a:lnTo>
                    <a:pt x="1557092" y="387603"/>
                  </a:lnTo>
                  <a:lnTo>
                    <a:pt x="1698646" y="221487"/>
                  </a:lnTo>
                  <a:lnTo>
                    <a:pt x="1840200" y="110743"/>
                  </a:lnTo>
                  <a:lnTo>
                    <a:pt x="1981754" y="221487"/>
                  </a:lnTo>
                  <a:lnTo>
                    <a:pt x="2123308" y="193801"/>
                  </a:lnTo>
                  <a:lnTo>
                    <a:pt x="2264862" y="55371"/>
                  </a:lnTo>
                  <a:lnTo>
                    <a:pt x="2406416" y="83057"/>
                  </a:lnTo>
                  <a:lnTo>
                    <a:pt x="2547969" y="138429"/>
                  </a:lnTo>
                  <a:lnTo>
                    <a:pt x="2689523" y="110743"/>
                  </a:lnTo>
                  <a:lnTo>
                    <a:pt x="2831077" y="55371"/>
                  </a:lnTo>
                  <a:lnTo>
                    <a:pt x="2972631" y="166115"/>
                  </a:lnTo>
                  <a:lnTo>
                    <a:pt x="3114185" y="110743"/>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387603"/>
            </a:xfrm>
            <a:custGeom>
              <a:avLst/>
              <a:pathLst>
                <a:path w="3397293" h="387603">
                  <a:moveTo>
                    <a:pt x="0" y="304545"/>
                  </a:moveTo>
                  <a:lnTo>
                    <a:pt x="141553" y="221487"/>
                  </a:lnTo>
                  <a:lnTo>
                    <a:pt x="283107" y="138429"/>
                  </a:lnTo>
                  <a:lnTo>
                    <a:pt x="424661" y="304545"/>
                  </a:lnTo>
                  <a:lnTo>
                    <a:pt x="566215" y="249173"/>
                  </a:lnTo>
                  <a:lnTo>
                    <a:pt x="707769" y="221487"/>
                  </a:lnTo>
                  <a:lnTo>
                    <a:pt x="849323" y="276859"/>
                  </a:lnTo>
                  <a:lnTo>
                    <a:pt x="990877" y="276859"/>
                  </a:lnTo>
                  <a:lnTo>
                    <a:pt x="1132431" y="249173"/>
                  </a:lnTo>
                  <a:lnTo>
                    <a:pt x="1273984" y="359917"/>
                  </a:lnTo>
                  <a:lnTo>
                    <a:pt x="1415538" y="304545"/>
                  </a:lnTo>
                  <a:lnTo>
                    <a:pt x="1557092" y="387603"/>
                  </a:lnTo>
                  <a:lnTo>
                    <a:pt x="1698646" y="221487"/>
                  </a:lnTo>
                  <a:lnTo>
                    <a:pt x="1840200" y="110743"/>
                  </a:lnTo>
                  <a:lnTo>
                    <a:pt x="1981754" y="221487"/>
                  </a:lnTo>
                  <a:lnTo>
                    <a:pt x="2123308" y="193801"/>
                  </a:lnTo>
                  <a:lnTo>
                    <a:pt x="2264862" y="55371"/>
                  </a:lnTo>
                  <a:lnTo>
                    <a:pt x="2406416" y="83057"/>
                  </a:lnTo>
                  <a:lnTo>
                    <a:pt x="2547969" y="138429"/>
                  </a:lnTo>
                  <a:lnTo>
                    <a:pt x="2689523" y="110743"/>
                  </a:lnTo>
                  <a:lnTo>
                    <a:pt x="2831077" y="55371"/>
                  </a:lnTo>
                  <a:lnTo>
                    <a:pt x="2972631" y="166115"/>
                  </a:lnTo>
                  <a:lnTo>
                    <a:pt x="3114185" y="110743"/>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387603"/>
            </a:xfrm>
            <a:custGeom>
              <a:avLst/>
              <a:pathLst>
                <a:path w="3397293" h="387603">
                  <a:moveTo>
                    <a:pt x="0" y="304545"/>
                  </a:moveTo>
                  <a:lnTo>
                    <a:pt x="141553" y="221487"/>
                  </a:lnTo>
                  <a:lnTo>
                    <a:pt x="283107" y="138429"/>
                  </a:lnTo>
                  <a:lnTo>
                    <a:pt x="424661" y="304545"/>
                  </a:lnTo>
                  <a:lnTo>
                    <a:pt x="566215" y="249173"/>
                  </a:lnTo>
                  <a:lnTo>
                    <a:pt x="707769" y="221487"/>
                  </a:lnTo>
                  <a:lnTo>
                    <a:pt x="849323" y="276859"/>
                  </a:lnTo>
                  <a:lnTo>
                    <a:pt x="990877" y="276859"/>
                  </a:lnTo>
                  <a:lnTo>
                    <a:pt x="1132431" y="249173"/>
                  </a:lnTo>
                  <a:lnTo>
                    <a:pt x="1273984" y="359917"/>
                  </a:lnTo>
                  <a:lnTo>
                    <a:pt x="1415538" y="304545"/>
                  </a:lnTo>
                  <a:lnTo>
                    <a:pt x="1557092" y="387603"/>
                  </a:lnTo>
                  <a:lnTo>
                    <a:pt x="1698646" y="221487"/>
                  </a:lnTo>
                  <a:lnTo>
                    <a:pt x="1840200" y="110743"/>
                  </a:lnTo>
                  <a:lnTo>
                    <a:pt x="1981754" y="221487"/>
                  </a:lnTo>
                  <a:lnTo>
                    <a:pt x="2123308" y="193801"/>
                  </a:lnTo>
                  <a:lnTo>
                    <a:pt x="2264862" y="55371"/>
                  </a:lnTo>
                  <a:lnTo>
                    <a:pt x="2406416" y="83057"/>
                  </a:lnTo>
                  <a:lnTo>
                    <a:pt x="2547969" y="138429"/>
                  </a:lnTo>
                  <a:lnTo>
                    <a:pt x="2689523" y="110743"/>
                  </a:lnTo>
                  <a:lnTo>
                    <a:pt x="2831077" y="55371"/>
                  </a:lnTo>
                  <a:lnTo>
                    <a:pt x="2972631" y="166115"/>
                  </a:lnTo>
                  <a:lnTo>
                    <a:pt x="3114185" y="110743"/>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55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72787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9992" y="481497"/>
              <a:ext cx="271923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Costa Rica, 2000-2024</a:t>
              </a:r>
            </a:p>
          </p:txBody>
        </p:sp>
        <p:sp>
          <p:nvSpPr>
            <p:cNvPr id="63" name="pl63"/>
            <p:cNvSpPr/>
            <p:nvPr/>
          </p:nvSpPr>
          <p:spPr>
            <a:xfrm>
              <a:off x="5267799" y="38445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95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14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495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45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620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970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320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67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91057"/>
              <a:ext cx="3397293" cy="1071010"/>
            </a:xfrm>
            <a:custGeom>
              <a:avLst/>
              <a:pathLst>
                <a:path w="3397293" h="1071010">
                  <a:moveTo>
                    <a:pt x="0" y="841508"/>
                  </a:moveTo>
                  <a:lnTo>
                    <a:pt x="141553" y="612006"/>
                  </a:lnTo>
                  <a:lnTo>
                    <a:pt x="283107" y="382503"/>
                  </a:lnTo>
                  <a:lnTo>
                    <a:pt x="424661" y="841508"/>
                  </a:lnTo>
                  <a:lnTo>
                    <a:pt x="566215" y="688507"/>
                  </a:lnTo>
                  <a:lnTo>
                    <a:pt x="707769" y="612006"/>
                  </a:lnTo>
                  <a:lnTo>
                    <a:pt x="849323" y="765007"/>
                  </a:lnTo>
                  <a:lnTo>
                    <a:pt x="990877" y="765007"/>
                  </a:lnTo>
                  <a:lnTo>
                    <a:pt x="1132431" y="688507"/>
                  </a:lnTo>
                  <a:lnTo>
                    <a:pt x="1273984" y="994510"/>
                  </a:lnTo>
                  <a:lnTo>
                    <a:pt x="1415538" y="841508"/>
                  </a:lnTo>
                  <a:lnTo>
                    <a:pt x="1557092" y="1071010"/>
                  </a:lnTo>
                  <a:lnTo>
                    <a:pt x="1698646" y="612006"/>
                  </a:lnTo>
                  <a:lnTo>
                    <a:pt x="1840200" y="306003"/>
                  </a:lnTo>
                  <a:lnTo>
                    <a:pt x="1981754" y="612006"/>
                  </a:lnTo>
                  <a:lnTo>
                    <a:pt x="2123308" y="535505"/>
                  </a:lnTo>
                  <a:lnTo>
                    <a:pt x="2264862" y="153001"/>
                  </a:lnTo>
                  <a:lnTo>
                    <a:pt x="2406416" y="229502"/>
                  </a:lnTo>
                  <a:lnTo>
                    <a:pt x="2547969" y="382503"/>
                  </a:lnTo>
                  <a:lnTo>
                    <a:pt x="2689523" y="306003"/>
                  </a:lnTo>
                  <a:lnTo>
                    <a:pt x="2831077" y="153001"/>
                  </a:lnTo>
                  <a:lnTo>
                    <a:pt x="2972631" y="459004"/>
                  </a:lnTo>
                  <a:lnTo>
                    <a:pt x="3114185" y="306003"/>
                  </a:lnTo>
                  <a:lnTo>
                    <a:pt x="3255739"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97060"/>
              <a:ext cx="3397293" cy="1071010"/>
            </a:xfrm>
            <a:custGeom>
              <a:avLst/>
              <a:pathLst>
                <a:path w="3397293" h="1071010">
                  <a:moveTo>
                    <a:pt x="0" y="1071010"/>
                  </a:moveTo>
                  <a:lnTo>
                    <a:pt x="141553" y="1071010"/>
                  </a:lnTo>
                  <a:lnTo>
                    <a:pt x="283107" y="1071010"/>
                  </a:lnTo>
                  <a:lnTo>
                    <a:pt x="424661" y="918009"/>
                  </a:lnTo>
                  <a:lnTo>
                    <a:pt x="566215" y="765007"/>
                  </a:lnTo>
                  <a:lnTo>
                    <a:pt x="707769" y="688507"/>
                  </a:lnTo>
                  <a:lnTo>
                    <a:pt x="849323" y="612006"/>
                  </a:lnTo>
                  <a:lnTo>
                    <a:pt x="990877" y="612006"/>
                  </a:lnTo>
                  <a:lnTo>
                    <a:pt x="1132431" y="382503"/>
                  </a:lnTo>
                  <a:lnTo>
                    <a:pt x="1273984" y="229502"/>
                  </a:lnTo>
                  <a:lnTo>
                    <a:pt x="1415538" y="229502"/>
                  </a:lnTo>
                  <a:lnTo>
                    <a:pt x="1557092" y="153001"/>
                  </a:lnTo>
                  <a:lnTo>
                    <a:pt x="1698646" y="153001"/>
                  </a:lnTo>
                  <a:lnTo>
                    <a:pt x="1840200" y="229502"/>
                  </a:lnTo>
                  <a:lnTo>
                    <a:pt x="1981754" y="153001"/>
                  </a:lnTo>
                  <a:lnTo>
                    <a:pt x="2123308" y="76500"/>
                  </a:lnTo>
                  <a:lnTo>
                    <a:pt x="2264862" y="0"/>
                  </a:lnTo>
                  <a:lnTo>
                    <a:pt x="2406416" y="0"/>
                  </a:lnTo>
                  <a:lnTo>
                    <a:pt x="2547969" y="0"/>
                  </a:lnTo>
                  <a:lnTo>
                    <a:pt x="2689523" y="0"/>
                  </a:lnTo>
                  <a:lnTo>
                    <a:pt x="2831077" y="229502"/>
                  </a:lnTo>
                  <a:lnTo>
                    <a:pt x="2972631" y="306003"/>
                  </a:lnTo>
                  <a:lnTo>
                    <a:pt x="3114185" y="76500"/>
                  </a:lnTo>
                  <a:lnTo>
                    <a:pt x="3255739" y="153001"/>
                  </a:lnTo>
                  <a:lnTo>
                    <a:pt x="3397293" y="76500"/>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26049"/>
              <a:ext cx="3397293" cy="1453514"/>
            </a:xfrm>
            <a:custGeom>
              <a:avLst/>
              <a:pathLst>
                <a:path w="3397293" h="1453514">
                  <a:moveTo>
                    <a:pt x="0" y="229502"/>
                  </a:moveTo>
                  <a:lnTo>
                    <a:pt x="141553" y="306003"/>
                  </a:lnTo>
                  <a:lnTo>
                    <a:pt x="283107" y="229502"/>
                  </a:lnTo>
                  <a:lnTo>
                    <a:pt x="424661" y="153001"/>
                  </a:lnTo>
                  <a:lnTo>
                    <a:pt x="566215" y="76500"/>
                  </a:lnTo>
                  <a:lnTo>
                    <a:pt x="707769" y="0"/>
                  </a:lnTo>
                  <a:lnTo>
                    <a:pt x="849323" y="76500"/>
                  </a:lnTo>
                  <a:lnTo>
                    <a:pt x="990877" y="76500"/>
                  </a:lnTo>
                  <a:lnTo>
                    <a:pt x="1132431" y="153001"/>
                  </a:lnTo>
                  <a:lnTo>
                    <a:pt x="1273984" y="0"/>
                  </a:lnTo>
                  <a:lnTo>
                    <a:pt x="1415538" y="76500"/>
                  </a:lnTo>
                  <a:lnTo>
                    <a:pt x="1557092" y="76500"/>
                  </a:lnTo>
                  <a:lnTo>
                    <a:pt x="1698646" y="76500"/>
                  </a:lnTo>
                  <a:lnTo>
                    <a:pt x="1840200" y="306003"/>
                  </a:lnTo>
                  <a:lnTo>
                    <a:pt x="1981754" y="382503"/>
                  </a:lnTo>
                  <a:lnTo>
                    <a:pt x="2123308" y="306003"/>
                  </a:lnTo>
                  <a:lnTo>
                    <a:pt x="2264862" y="382503"/>
                  </a:lnTo>
                  <a:lnTo>
                    <a:pt x="2406416" y="688507"/>
                  </a:lnTo>
                  <a:lnTo>
                    <a:pt x="2547969" y="612006"/>
                  </a:lnTo>
                  <a:lnTo>
                    <a:pt x="2689523" y="1071010"/>
                  </a:lnTo>
                  <a:lnTo>
                    <a:pt x="2831077" y="1377014"/>
                  </a:lnTo>
                  <a:lnTo>
                    <a:pt x="2972631" y="1453514"/>
                  </a:lnTo>
                  <a:lnTo>
                    <a:pt x="3114185" y="1147511"/>
                  </a:lnTo>
                  <a:lnTo>
                    <a:pt x="3255739" y="841508"/>
                  </a:lnTo>
                  <a:lnTo>
                    <a:pt x="3397293" y="91800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9706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91057"/>
              <a:ext cx="3397293" cy="1071010"/>
            </a:xfrm>
            <a:custGeom>
              <a:avLst/>
              <a:pathLst>
                <a:path w="3397293" h="1071010">
                  <a:moveTo>
                    <a:pt x="0" y="841508"/>
                  </a:moveTo>
                  <a:lnTo>
                    <a:pt x="141553" y="612006"/>
                  </a:lnTo>
                  <a:lnTo>
                    <a:pt x="283107" y="382503"/>
                  </a:lnTo>
                  <a:lnTo>
                    <a:pt x="424661" y="841508"/>
                  </a:lnTo>
                  <a:lnTo>
                    <a:pt x="566215" y="688507"/>
                  </a:lnTo>
                  <a:lnTo>
                    <a:pt x="707769" y="612006"/>
                  </a:lnTo>
                  <a:lnTo>
                    <a:pt x="849323" y="765007"/>
                  </a:lnTo>
                  <a:lnTo>
                    <a:pt x="990877" y="765007"/>
                  </a:lnTo>
                  <a:lnTo>
                    <a:pt x="1132431" y="688507"/>
                  </a:lnTo>
                  <a:lnTo>
                    <a:pt x="1273984" y="994510"/>
                  </a:lnTo>
                  <a:lnTo>
                    <a:pt x="1415538" y="841508"/>
                  </a:lnTo>
                  <a:lnTo>
                    <a:pt x="1557092" y="1071010"/>
                  </a:lnTo>
                  <a:lnTo>
                    <a:pt x="1698646" y="612006"/>
                  </a:lnTo>
                  <a:lnTo>
                    <a:pt x="1840200" y="306003"/>
                  </a:lnTo>
                  <a:lnTo>
                    <a:pt x="1981754" y="612006"/>
                  </a:lnTo>
                  <a:lnTo>
                    <a:pt x="2123308" y="535505"/>
                  </a:lnTo>
                  <a:lnTo>
                    <a:pt x="2264862" y="153001"/>
                  </a:lnTo>
                  <a:lnTo>
                    <a:pt x="2406416" y="229502"/>
                  </a:lnTo>
                  <a:lnTo>
                    <a:pt x="2547969" y="382503"/>
                  </a:lnTo>
                  <a:lnTo>
                    <a:pt x="2689523" y="306003"/>
                  </a:lnTo>
                  <a:lnTo>
                    <a:pt x="2831077" y="153001"/>
                  </a:lnTo>
                  <a:lnTo>
                    <a:pt x="2972631" y="459004"/>
                  </a:lnTo>
                  <a:lnTo>
                    <a:pt x="3114185" y="306003"/>
                  </a:lnTo>
                  <a:lnTo>
                    <a:pt x="3255739"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86152"/>
              <a:ext cx="0" cy="1346413"/>
            </a:xfrm>
            <a:custGeom>
              <a:avLst/>
              <a:pathLst>
                <a:path w="0" h="1346413">
                  <a:moveTo>
                    <a:pt x="0" y="13464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86152"/>
              <a:ext cx="0" cy="1116911"/>
            </a:xfrm>
            <a:custGeom>
              <a:avLst/>
              <a:pathLst>
                <a:path w="0" h="1116911">
                  <a:moveTo>
                    <a:pt x="0" y="111691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86152"/>
              <a:ext cx="0" cy="1346413"/>
            </a:xfrm>
            <a:custGeom>
              <a:avLst/>
              <a:pathLst>
                <a:path w="0" h="1346413">
                  <a:moveTo>
                    <a:pt x="0" y="13464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86152"/>
              <a:ext cx="0" cy="1040410"/>
            </a:xfrm>
            <a:custGeom>
              <a:avLst/>
              <a:pathLst>
                <a:path w="0" h="1040410">
                  <a:moveTo>
                    <a:pt x="0" y="104041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86152"/>
              <a:ext cx="0" cy="810908"/>
            </a:xfrm>
            <a:custGeom>
              <a:avLst/>
              <a:pathLst>
                <a:path w="0" h="810908">
                  <a:moveTo>
                    <a:pt x="0" y="8109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86152"/>
              <a:ext cx="0" cy="504905"/>
            </a:xfrm>
            <a:custGeom>
              <a:avLst/>
              <a:pathLst>
                <a:path w="0" h="504905">
                  <a:moveTo>
                    <a:pt x="0" y="5049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86152"/>
              <a:ext cx="0" cy="504905"/>
            </a:xfrm>
            <a:custGeom>
              <a:avLst/>
              <a:pathLst>
                <a:path w="0" h="504905">
                  <a:moveTo>
                    <a:pt x="0" y="5049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91057"/>
              <a:ext cx="3397293" cy="1071010"/>
            </a:xfrm>
            <a:custGeom>
              <a:avLst/>
              <a:pathLst>
                <a:path w="3397293" h="1071010">
                  <a:moveTo>
                    <a:pt x="0" y="841508"/>
                  </a:moveTo>
                  <a:lnTo>
                    <a:pt x="141553" y="612006"/>
                  </a:lnTo>
                  <a:lnTo>
                    <a:pt x="283107" y="382503"/>
                  </a:lnTo>
                  <a:lnTo>
                    <a:pt x="424661" y="841508"/>
                  </a:lnTo>
                  <a:lnTo>
                    <a:pt x="566215" y="688507"/>
                  </a:lnTo>
                  <a:lnTo>
                    <a:pt x="707769" y="612006"/>
                  </a:lnTo>
                  <a:lnTo>
                    <a:pt x="849323" y="765007"/>
                  </a:lnTo>
                  <a:lnTo>
                    <a:pt x="990877" y="765007"/>
                  </a:lnTo>
                  <a:lnTo>
                    <a:pt x="1132431" y="688507"/>
                  </a:lnTo>
                  <a:lnTo>
                    <a:pt x="1273984" y="994510"/>
                  </a:lnTo>
                  <a:lnTo>
                    <a:pt x="1415538" y="841508"/>
                  </a:lnTo>
                  <a:lnTo>
                    <a:pt x="1557092" y="1071010"/>
                  </a:lnTo>
                  <a:lnTo>
                    <a:pt x="1698646" y="612006"/>
                  </a:lnTo>
                  <a:lnTo>
                    <a:pt x="1840200" y="306003"/>
                  </a:lnTo>
                  <a:lnTo>
                    <a:pt x="1981754" y="612006"/>
                  </a:lnTo>
                  <a:lnTo>
                    <a:pt x="2123308" y="535505"/>
                  </a:lnTo>
                  <a:lnTo>
                    <a:pt x="2264862" y="153001"/>
                  </a:lnTo>
                  <a:lnTo>
                    <a:pt x="2406416" y="229502"/>
                  </a:lnTo>
                  <a:lnTo>
                    <a:pt x="2547969" y="382503"/>
                  </a:lnTo>
                  <a:lnTo>
                    <a:pt x="2689523" y="306003"/>
                  </a:lnTo>
                  <a:lnTo>
                    <a:pt x="2831077" y="153001"/>
                  </a:lnTo>
                  <a:lnTo>
                    <a:pt x="2972631" y="459004"/>
                  </a:lnTo>
                  <a:lnTo>
                    <a:pt x="3114185" y="306003"/>
                  </a:lnTo>
                  <a:lnTo>
                    <a:pt x="3255739"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89469" y="181775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3" name="tx93"/>
            <p:cNvSpPr/>
            <p:nvPr/>
          </p:nvSpPr>
          <p:spPr>
            <a:xfrm>
              <a:off x="6097238" y="181675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805008" y="181775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512777" y="181505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7042" y="18151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8167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804812" y="18167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27344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049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099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449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799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14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252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252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6711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2956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192355" y="472787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8" name="tx118"/>
            <p:cNvSpPr/>
            <p:nvPr/>
          </p:nvSpPr>
          <p:spPr>
            <a:xfrm>
              <a:off x="723420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96664"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48080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0807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13533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4444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7170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9896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7321564" cy="145351"/>
            </a:xfrm>
            <a:prstGeom prst="rect">
              <a:avLst/>
            </a:prstGeom>
            <a:solidFill>
              <a:srgbClr val="1CABE2">
                <a:alpha val="80000"/>
              </a:srgbClr>
            </a:solidFill>
          </p:spPr>
          <p:txBody>
            <a:bodyPr/>
            <a:lstStyle/>
            <a:p/>
          </p:txBody>
        </p:sp>
        <p:sp>
          <p:nvSpPr>
            <p:cNvPr id="132" name="rc132"/>
            <p:cNvSpPr/>
            <p:nvPr/>
          </p:nvSpPr>
          <p:spPr>
            <a:xfrm>
              <a:off x="1317178" y="5528559"/>
              <a:ext cx="1203194" cy="145351"/>
            </a:xfrm>
            <a:prstGeom prst="rect">
              <a:avLst/>
            </a:prstGeom>
            <a:solidFill>
              <a:srgbClr val="1CABE2">
                <a:alpha val="80000"/>
              </a:srgbClr>
            </a:solidFill>
          </p:spPr>
          <p:txBody>
            <a:bodyPr/>
            <a:lstStyle/>
            <a:p/>
          </p:txBody>
        </p:sp>
        <p:sp>
          <p:nvSpPr>
            <p:cNvPr id="133" name="rc133"/>
            <p:cNvSpPr/>
            <p:nvPr/>
          </p:nvSpPr>
          <p:spPr>
            <a:xfrm>
              <a:off x="1317178" y="5346869"/>
              <a:ext cx="1186903" cy="145351"/>
            </a:xfrm>
            <a:prstGeom prst="rect">
              <a:avLst/>
            </a:prstGeom>
            <a:solidFill>
              <a:srgbClr val="1CABE2">
                <a:alpha val="80000"/>
              </a:srgbClr>
            </a:solidFill>
          </p:spPr>
          <p:txBody>
            <a:bodyPr/>
            <a:lstStyle/>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9484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5622110"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7949372"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2" name="tx142"/>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3" name="tx143"/>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Costa Rica (99%) era 14 puntos porcentuales superior a la media mundial (85%) y 17 puntos porcentuales superior a la media de todos los países de LACR (82%).
La cobertura nacional de DTP3 fue 4 puntos porcentuales superior a la de 2019 (95%).
Esto equivale a &amp;lt;1.000 niños sin vacunar y con vacunación incompleta en 2024 en comparación con 3.000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Costa Rica ocupaba el puesto 27 de 32 países con la cobertura DTP3 más baja (basada en clasificaciones empatadas).
Costa Rica no se encontraba entre los 10 países con más niños sin vacunar o subvacunados.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2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053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377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91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715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24037"/>
              <a:ext cx="249522" cy="1482647"/>
            </a:xfrm>
            <a:prstGeom prst="rect">
              <a:avLst/>
            </a:prstGeom>
            <a:solidFill>
              <a:srgbClr val="80BD41">
                <a:alpha val="100000"/>
              </a:srgbClr>
            </a:solidFill>
          </p:spPr>
          <p:txBody>
            <a:bodyPr/>
            <a:lstStyle/>
            <a:p/>
          </p:txBody>
        </p:sp>
        <p:sp>
          <p:nvSpPr>
            <p:cNvPr id="22" name="rc22"/>
            <p:cNvSpPr/>
            <p:nvPr/>
          </p:nvSpPr>
          <p:spPr>
            <a:xfrm>
              <a:off x="1296273" y="2321838"/>
              <a:ext cx="249522" cy="202198"/>
            </a:xfrm>
            <a:prstGeom prst="rect">
              <a:avLst/>
            </a:prstGeom>
            <a:solidFill>
              <a:srgbClr val="1CABE2">
                <a:alpha val="100000"/>
              </a:srgbClr>
            </a:solidFill>
          </p:spPr>
          <p:txBody>
            <a:bodyPr/>
            <a:lstStyle/>
            <a:p/>
          </p:txBody>
        </p:sp>
        <p:sp>
          <p:nvSpPr>
            <p:cNvPr id="23" name="rc23"/>
            <p:cNvSpPr/>
            <p:nvPr/>
          </p:nvSpPr>
          <p:spPr>
            <a:xfrm>
              <a:off x="1573521" y="2509304"/>
              <a:ext cx="249522" cy="1497380"/>
            </a:xfrm>
            <a:prstGeom prst="rect">
              <a:avLst/>
            </a:prstGeom>
            <a:solidFill>
              <a:srgbClr val="80BD41">
                <a:alpha val="100000"/>
              </a:srgbClr>
            </a:solidFill>
          </p:spPr>
          <p:txBody>
            <a:bodyPr/>
            <a:lstStyle/>
            <a:p/>
          </p:txBody>
        </p:sp>
        <p:sp>
          <p:nvSpPr>
            <p:cNvPr id="24" name="rc24"/>
            <p:cNvSpPr/>
            <p:nvPr/>
          </p:nvSpPr>
          <p:spPr>
            <a:xfrm>
              <a:off x="1573521" y="2361125"/>
              <a:ext cx="249522" cy="148179"/>
            </a:xfrm>
            <a:prstGeom prst="rect">
              <a:avLst/>
            </a:prstGeom>
            <a:solidFill>
              <a:srgbClr val="1CABE2">
                <a:alpha val="100000"/>
              </a:srgbClr>
            </a:solidFill>
          </p:spPr>
          <p:txBody>
            <a:bodyPr/>
            <a:lstStyle/>
            <a:p/>
          </p:txBody>
        </p:sp>
        <p:sp>
          <p:nvSpPr>
            <p:cNvPr id="25" name="rc25"/>
            <p:cNvSpPr/>
            <p:nvPr/>
          </p:nvSpPr>
          <p:spPr>
            <a:xfrm>
              <a:off x="1850769" y="2532577"/>
              <a:ext cx="249522" cy="1474107"/>
            </a:xfrm>
            <a:prstGeom prst="rect">
              <a:avLst/>
            </a:prstGeom>
            <a:solidFill>
              <a:srgbClr val="80BD41">
                <a:alpha val="100000"/>
              </a:srgbClr>
            </a:solidFill>
          </p:spPr>
          <p:txBody>
            <a:bodyPr/>
            <a:lstStyle/>
            <a:p/>
          </p:txBody>
        </p:sp>
        <p:sp>
          <p:nvSpPr>
            <p:cNvPr id="26" name="rc26"/>
            <p:cNvSpPr/>
            <p:nvPr/>
          </p:nvSpPr>
          <p:spPr>
            <a:xfrm>
              <a:off x="1850769" y="2438417"/>
              <a:ext cx="249522" cy="94160"/>
            </a:xfrm>
            <a:prstGeom prst="rect">
              <a:avLst/>
            </a:prstGeom>
            <a:solidFill>
              <a:srgbClr val="1CABE2">
                <a:alpha val="100000"/>
              </a:srgbClr>
            </a:solidFill>
          </p:spPr>
          <p:txBody>
            <a:bodyPr/>
            <a:lstStyle/>
            <a:p/>
          </p:txBody>
        </p:sp>
        <p:sp>
          <p:nvSpPr>
            <p:cNvPr id="27" name="rc27"/>
            <p:cNvSpPr/>
            <p:nvPr/>
          </p:nvSpPr>
          <p:spPr>
            <a:xfrm>
              <a:off x="2128016" y="2652359"/>
              <a:ext cx="249522" cy="1354325"/>
            </a:xfrm>
            <a:prstGeom prst="rect">
              <a:avLst/>
            </a:prstGeom>
            <a:solidFill>
              <a:srgbClr val="80BD41">
                <a:alpha val="100000"/>
              </a:srgbClr>
            </a:solidFill>
          </p:spPr>
          <p:txBody>
            <a:bodyPr/>
            <a:lstStyle/>
            <a:p/>
          </p:txBody>
        </p:sp>
        <p:sp>
          <p:nvSpPr>
            <p:cNvPr id="28" name="rc28"/>
            <p:cNvSpPr/>
            <p:nvPr/>
          </p:nvSpPr>
          <p:spPr>
            <a:xfrm>
              <a:off x="2128016" y="2467669"/>
              <a:ext cx="249522" cy="184690"/>
            </a:xfrm>
            <a:prstGeom prst="rect">
              <a:avLst/>
            </a:prstGeom>
            <a:solidFill>
              <a:srgbClr val="1CABE2">
                <a:alpha val="100000"/>
              </a:srgbClr>
            </a:solidFill>
          </p:spPr>
          <p:txBody>
            <a:bodyPr/>
            <a:lstStyle/>
            <a:p/>
          </p:txBody>
        </p:sp>
        <p:sp>
          <p:nvSpPr>
            <p:cNvPr id="29" name="rc29"/>
            <p:cNvSpPr/>
            <p:nvPr/>
          </p:nvSpPr>
          <p:spPr>
            <a:xfrm>
              <a:off x="2405264" y="2635705"/>
              <a:ext cx="249522" cy="1370979"/>
            </a:xfrm>
            <a:prstGeom prst="rect">
              <a:avLst/>
            </a:prstGeom>
            <a:solidFill>
              <a:srgbClr val="80BD41">
                <a:alpha val="100000"/>
              </a:srgbClr>
            </a:solidFill>
          </p:spPr>
          <p:txBody>
            <a:bodyPr/>
            <a:lstStyle/>
            <a:p/>
          </p:txBody>
        </p:sp>
        <p:sp>
          <p:nvSpPr>
            <p:cNvPr id="30" name="rc30"/>
            <p:cNvSpPr/>
            <p:nvPr/>
          </p:nvSpPr>
          <p:spPr>
            <a:xfrm>
              <a:off x="2405264" y="2483256"/>
              <a:ext cx="249522" cy="152449"/>
            </a:xfrm>
            <a:prstGeom prst="rect">
              <a:avLst/>
            </a:prstGeom>
            <a:solidFill>
              <a:srgbClr val="1CABE2">
                <a:alpha val="100000"/>
              </a:srgbClr>
            </a:solidFill>
          </p:spPr>
          <p:txBody>
            <a:bodyPr/>
            <a:lstStyle/>
            <a:p/>
          </p:txBody>
        </p:sp>
        <p:sp>
          <p:nvSpPr>
            <p:cNvPr id="31" name="rc31"/>
            <p:cNvSpPr/>
            <p:nvPr/>
          </p:nvSpPr>
          <p:spPr>
            <a:xfrm>
              <a:off x="2682512" y="2590440"/>
              <a:ext cx="249522" cy="1416244"/>
            </a:xfrm>
            <a:prstGeom prst="rect">
              <a:avLst/>
            </a:prstGeom>
            <a:solidFill>
              <a:srgbClr val="80BD41">
                <a:alpha val="100000"/>
              </a:srgbClr>
            </a:solidFill>
          </p:spPr>
          <p:txBody>
            <a:bodyPr/>
            <a:lstStyle/>
            <a:p/>
          </p:txBody>
        </p:sp>
        <p:sp>
          <p:nvSpPr>
            <p:cNvPr id="32" name="rc32"/>
            <p:cNvSpPr/>
            <p:nvPr/>
          </p:nvSpPr>
          <p:spPr>
            <a:xfrm>
              <a:off x="2682512" y="2450374"/>
              <a:ext cx="249522" cy="140065"/>
            </a:xfrm>
            <a:prstGeom prst="rect">
              <a:avLst/>
            </a:prstGeom>
            <a:solidFill>
              <a:srgbClr val="1CABE2">
                <a:alpha val="100000"/>
              </a:srgbClr>
            </a:solidFill>
          </p:spPr>
          <p:txBody>
            <a:bodyPr/>
            <a:lstStyle/>
            <a:p/>
          </p:txBody>
        </p:sp>
        <p:sp>
          <p:nvSpPr>
            <p:cNvPr id="33" name="rc33"/>
            <p:cNvSpPr/>
            <p:nvPr/>
          </p:nvSpPr>
          <p:spPr>
            <a:xfrm>
              <a:off x="2959759" y="2668800"/>
              <a:ext cx="249522" cy="1337884"/>
            </a:xfrm>
            <a:prstGeom prst="rect">
              <a:avLst/>
            </a:prstGeom>
            <a:solidFill>
              <a:srgbClr val="80BD41">
                <a:alpha val="100000"/>
              </a:srgbClr>
            </a:solidFill>
          </p:spPr>
          <p:txBody>
            <a:bodyPr/>
            <a:lstStyle/>
            <a:p/>
          </p:txBody>
        </p:sp>
        <p:sp>
          <p:nvSpPr>
            <p:cNvPr id="34" name="rc34"/>
            <p:cNvSpPr/>
            <p:nvPr/>
          </p:nvSpPr>
          <p:spPr>
            <a:xfrm>
              <a:off x="2959759" y="2503539"/>
              <a:ext cx="249522" cy="165260"/>
            </a:xfrm>
            <a:prstGeom prst="rect">
              <a:avLst/>
            </a:prstGeom>
            <a:solidFill>
              <a:srgbClr val="1CABE2">
                <a:alpha val="100000"/>
              </a:srgbClr>
            </a:solidFill>
          </p:spPr>
          <p:txBody>
            <a:bodyPr/>
            <a:lstStyle/>
            <a:p/>
          </p:txBody>
        </p:sp>
        <p:sp>
          <p:nvSpPr>
            <p:cNvPr id="35" name="rc35"/>
            <p:cNvSpPr/>
            <p:nvPr/>
          </p:nvSpPr>
          <p:spPr>
            <a:xfrm>
              <a:off x="3237007" y="2635919"/>
              <a:ext cx="249522" cy="1370766"/>
            </a:xfrm>
            <a:prstGeom prst="rect">
              <a:avLst/>
            </a:prstGeom>
            <a:solidFill>
              <a:srgbClr val="80BD41">
                <a:alpha val="100000"/>
              </a:srgbClr>
            </a:solidFill>
          </p:spPr>
          <p:txBody>
            <a:bodyPr/>
            <a:lstStyle/>
            <a:p/>
          </p:txBody>
        </p:sp>
        <p:sp>
          <p:nvSpPr>
            <p:cNvPr id="36" name="rc36"/>
            <p:cNvSpPr/>
            <p:nvPr/>
          </p:nvSpPr>
          <p:spPr>
            <a:xfrm>
              <a:off x="3237007" y="2466601"/>
              <a:ext cx="249522" cy="169317"/>
            </a:xfrm>
            <a:prstGeom prst="rect">
              <a:avLst/>
            </a:prstGeom>
            <a:solidFill>
              <a:srgbClr val="1CABE2">
                <a:alpha val="100000"/>
              </a:srgbClr>
            </a:solidFill>
          </p:spPr>
          <p:txBody>
            <a:bodyPr/>
            <a:lstStyle/>
            <a:p/>
          </p:txBody>
        </p:sp>
        <p:sp>
          <p:nvSpPr>
            <p:cNvPr id="37" name="rc37"/>
            <p:cNvSpPr/>
            <p:nvPr/>
          </p:nvSpPr>
          <p:spPr>
            <a:xfrm>
              <a:off x="3514255" y="2584248"/>
              <a:ext cx="249522" cy="1422436"/>
            </a:xfrm>
            <a:prstGeom prst="rect">
              <a:avLst/>
            </a:prstGeom>
            <a:solidFill>
              <a:srgbClr val="80BD41">
                <a:alpha val="100000"/>
              </a:srgbClr>
            </a:solidFill>
          </p:spPr>
          <p:txBody>
            <a:bodyPr/>
            <a:lstStyle/>
            <a:p/>
          </p:txBody>
        </p:sp>
        <p:sp>
          <p:nvSpPr>
            <p:cNvPr id="38" name="rc38"/>
            <p:cNvSpPr/>
            <p:nvPr/>
          </p:nvSpPr>
          <p:spPr>
            <a:xfrm>
              <a:off x="3514255" y="2426247"/>
              <a:ext cx="249522" cy="158001"/>
            </a:xfrm>
            <a:prstGeom prst="rect">
              <a:avLst/>
            </a:prstGeom>
            <a:solidFill>
              <a:srgbClr val="1CABE2">
                <a:alpha val="100000"/>
              </a:srgbClr>
            </a:solidFill>
          </p:spPr>
          <p:txBody>
            <a:bodyPr/>
            <a:lstStyle/>
            <a:p/>
          </p:txBody>
        </p:sp>
        <p:sp>
          <p:nvSpPr>
            <p:cNvPr id="39" name="rc39"/>
            <p:cNvSpPr/>
            <p:nvPr/>
          </p:nvSpPr>
          <p:spPr>
            <a:xfrm>
              <a:off x="3791502" y="2652146"/>
              <a:ext cx="249522" cy="1354538"/>
            </a:xfrm>
            <a:prstGeom prst="rect">
              <a:avLst/>
            </a:prstGeom>
            <a:solidFill>
              <a:srgbClr val="80BD41">
                <a:alpha val="100000"/>
              </a:srgbClr>
            </a:solidFill>
          </p:spPr>
          <p:txBody>
            <a:bodyPr/>
            <a:lstStyle/>
            <a:p/>
          </p:txBody>
        </p:sp>
        <p:sp>
          <p:nvSpPr>
            <p:cNvPr id="40" name="rc40"/>
            <p:cNvSpPr/>
            <p:nvPr/>
          </p:nvSpPr>
          <p:spPr>
            <a:xfrm>
              <a:off x="3791502" y="2431585"/>
              <a:ext cx="249522" cy="220560"/>
            </a:xfrm>
            <a:prstGeom prst="rect">
              <a:avLst/>
            </a:prstGeom>
            <a:solidFill>
              <a:srgbClr val="1CABE2">
                <a:alpha val="100000"/>
              </a:srgbClr>
            </a:solidFill>
          </p:spPr>
          <p:txBody>
            <a:bodyPr/>
            <a:lstStyle/>
            <a:p/>
          </p:txBody>
        </p:sp>
        <p:sp>
          <p:nvSpPr>
            <p:cNvPr id="41" name="rc41"/>
            <p:cNvSpPr/>
            <p:nvPr/>
          </p:nvSpPr>
          <p:spPr>
            <a:xfrm>
              <a:off x="4068750" y="2698052"/>
              <a:ext cx="249522" cy="1308633"/>
            </a:xfrm>
            <a:prstGeom prst="rect">
              <a:avLst/>
            </a:prstGeom>
            <a:solidFill>
              <a:srgbClr val="80BD41">
                <a:alpha val="100000"/>
              </a:srgbClr>
            </a:solidFill>
          </p:spPr>
          <p:txBody>
            <a:bodyPr/>
            <a:lstStyle/>
            <a:p/>
          </p:txBody>
        </p:sp>
        <p:sp>
          <p:nvSpPr>
            <p:cNvPr id="42" name="rc42"/>
            <p:cNvSpPr/>
            <p:nvPr/>
          </p:nvSpPr>
          <p:spPr>
            <a:xfrm>
              <a:off x="4068750" y="2519553"/>
              <a:ext cx="249522" cy="178498"/>
            </a:xfrm>
            <a:prstGeom prst="rect">
              <a:avLst/>
            </a:prstGeom>
            <a:solidFill>
              <a:srgbClr val="1CABE2">
                <a:alpha val="100000"/>
              </a:srgbClr>
            </a:solidFill>
          </p:spPr>
          <p:txBody>
            <a:bodyPr/>
            <a:lstStyle/>
            <a:p/>
          </p:txBody>
        </p:sp>
        <p:sp>
          <p:nvSpPr>
            <p:cNvPr id="43" name="rc43"/>
            <p:cNvSpPr/>
            <p:nvPr/>
          </p:nvSpPr>
          <p:spPr>
            <a:xfrm>
              <a:off x="4345998" y="2698265"/>
              <a:ext cx="249522" cy="1308419"/>
            </a:xfrm>
            <a:prstGeom prst="rect">
              <a:avLst/>
            </a:prstGeom>
            <a:solidFill>
              <a:srgbClr val="80BD41">
                <a:alpha val="100000"/>
              </a:srgbClr>
            </a:solidFill>
          </p:spPr>
          <p:txBody>
            <a:bodyPr/>
            <a:lstStyle/>
            <a:p/>
          </p:txBody>
        </p:sp>
        <p:sp>
          <p:nvSpPr>
            <p:cNvPr id="44" name="rc44"/>
            <p:cNvSpPr/>
            <p:nvPr/>
          </p:nvSpPr>
          <p:spPr>
            <a:xfrm>
              <a:off x="4345998" y="2467455"/>
              <a:ext cx="249522" cy="230809"/>
            </a:xfrm>
            <a:prstGeom prst="rect">
              <a:avLst/>
            </a:prstGeom>
            <a:solidFill>
              <a:srgbClr val="1CABE2">
                <a:alpha val="100000"/>
              </a:srgbClr>
            </a:solidFill>
          </p:spPr>
          <p:txBody>
            <a:bodyPr/>
            <a:lstStyle/>
            <a:p/>
          </p:txBody>
        </p:sp>
        <p:sp>
          <p:nvSpPr>
            <p:cNvPr id="45" name="rc45"/>
            <p:cNvSpPr/>
            <p:nvPr/>
          </p:nvSpPr>
          <p:spPr>
            <a:xfrm>
              <a:off x="4623245" y="2615848"/>
              <a:ext cx="249522" cy="1390836"/>
            </a:xfrm>
            <a:prstGeom prst="rect">
              <a:avLst/>
            </a:prstGeom>
            <a:solidFill>
              <a:srgbClr val="80BD41">
                <a:alpha val="100000"/>
              </a:srgbClr>
            </a:solidFill>
          </p:spPr>
          <p:txBody>
            <a:bodyPr/>
            <a:lstStyle/>
            <a:p/>
          </p:txBody>
        </p:sp>
        <p:sp>
          <p:nvSpPr>
            <p:cNvPr id="46" name="rc46"/>
            <p:cNvSpPr/>
            <p:nvPr/>
          </p:nvSpPr>
          <p:spPr>
            <a:xfrm>
              <a:off x="4623245" y="2478345"/>
              <a:ext cx="249522" cy="137503"/>
            </a:xfrm>
            <a:prstGeom prst="rect">
              <a:avLst/>
            </a:prstGeom>
            <a:solidFill>
              <a:srgbClr val="1CABE2">
                <a:alpha val="100000"/>
              </a:srgbClr>
            </a:solidFill>
          </p:spPr>
          <p:txBody>
            <a:bodyPr/>
            <a:lstStyle/>
            <a:p/>
          </p:txBody>
        </p:sp>
        <p:sp>
          <p:nvSpPr>
            <p:cNvPr id="47" name="rc47"/>
            <p:cNvSpPr/>
            <p:nvPr/>
          </p:nvSpPr>
          <p:spPr>
            <a:xfrm>
              <a:off x="4900493" y="2603891"/>
              <a:ext cx="249522" cy="1402793"/>
            </a:xfrm>
            <a:prstGeom prst="rect">
              <a:avLst/>
            </a:prstGeom>
            <a:solidFill>
              <a:srgbClr val="80BD41">
                <a:alpha val="100000"/>
              </a:srgbClr>
            </a:solidFill>
          </p:spPr>
          <p:txBody>
            <a:bodyPr/>
            <a:lstStyle/>
            <a:p/>
          </p:txBody>
        </p:sp>
        <p:sp>
          <p:nvSpPr>
            <p:cNvPr id="48" name="rc48"/>
            <p:cNvSpPr/>
            <p:nvPr/>
          </p:nvSpPr>
          <p:spPr>
            <a:xfrm>
              <a:off x="4900493" y="2530015"/>
              <a:ext cx="249522" cy="73876"/>
            </a:xfrm>
            <a:prstGeom prst="rect">
              <a:avLst/>
            </a:prstGeom>
            <a:solidFill>
              <a:srgbClr val="1CABE2">
                <a:alpha val="100000"/>
              </a:srgbClr>
            </a:solidFill>
          </p:spPr>
          <p:txBody>
            <a:bodyPr/>
            <a:lstStyle/>
            <a:p/>
          </p:txBody>
        </p:sp>
        <p:sp>
          <p:nvSpPr>
            <p:cNvPr id="49" name="rc49"/>
            <p:cNvSpPr/>
            <p:nvPr/>
          </p:nvSpPr>
          <p:spPr>
            <a:xfrm>
              <a:off x="5177741" y="2640830"/>
              <a:ext cx="249522" cy="1365855"/>
            </a:xfrm>
            <a:prstGeom prst="rect">
              <a:avLst/>
            </a:prstGeom>
            <a:solidFill>
              <a:srgbClr val="80BD41">
                <a:alpha val="100000"/>
              </a:srgbClr>
            </a:solidFill>
          </p:spPr>
          <p:txBody>
            <a:bodyPr/>
            <a:lstStyle/>
            <a:p/>
          </p:txBody>
        </p:sp>
        <p:sp>
          <p:nvSpPr>
            <p:cNvPr id="50" name="rc50"/>
            <p:cNvSpPr/>
            <p:nvPr/>
          </p:nvSpPr>
          <p:spPr>
            <a:xfrm>
              <a:off x="5177741" y="2505675"/>
              <a:ext cx="249522" cy="135154"/>
            </a:xfrm>
            <a:prstGeom prst="rect">
              <a:avLst/>
            </a:prstGeom>
            <a:solidFill>
              <a:srgbClr val="1CABE2">
                <a:alpha val="100000"/>
              </a:srgbClr>
            </a:solidFill>
          </p:spPr>
          <p:txBody>
            <a:bodyPr/>
            <a:lstStyle/>
            <a:p/>
          </p:txBody>
        </p:sp>
        <p:sp>
          <p:nvSpPr>
            <p:cNvPr id="51" name="rc51"/>
            <p:cNvSpPr/>
            <p:nvPr/>
          </p:nvSpPr>
          <p:spPr>
            <a:xfrm>
              <a:off x="5454988" y="2624389"/>
              <a:ext cx="249522" cy="1382295"/>
            </a:xfrm>
            <a:prstGeom prst="rect">
              <a:avLst/>
            </a:prstGeom>
            <a:solidFill>
              <a:srgbClr val="80BD41">
                <a:alpha val="100000"/>
              </a:srgbClr>
            </a:solidFill>
          </p:spPr>
          <p:txBody>
            <a:bodyPr/>
            <a:lstStyle/>
            <a:p/>
          </p:txBody>
        </p:sp>
        <p:sp>
          <p:nvSpPr>
            <p:cNvPr id="52" name="rc52"/>
            <p:cNvSpPr/>
            <p:nvPr/>
          </p:nvSpPr>
          <p:spPr>
            <a:xfrm>
              <a:off x="5454988" y="2504180"/>
              <a:ext cx="249522" cy="120208"/>
            </a:xfrm>
            <a:prstGeom prst="rect">
              <a:avLst/>
            </a:prstGeom>
            <a:solidFill>
              <a:srgbClr val="1CABE2">
                <a:alpha val="100000"/>
              </a:srgbClr>
            </a:solidFill>
          </p:spPr>
          <p:txBody>
            <a:bodyPr/>
            <a:lstStyle/>
            <a:p/>
          </p:txBody>
        </p:sp>
        <p:sp>
          <p:nvSpPr>
            <p:cNvPr id="53" name="rc53"/>
            <p:cNvSpPr/>
            <p:nvPr/>
          </p:nvSpPr>
          <p:spPr>
            <a:xfrm>
              <a:off x="5732236" y="2586383"/>
              <a:ext cx="249522" cy="1420301"/>
            </a:xfrm>
            <a:prstGeom prst="rect">
              <a:avLst/>
            </a:prstGeom>
            <a:solidFill>
              <a:srgbClr val="80BD41">
                <a:alpha val="100000"/>
              </a:srgbClr>
            </a:solidFill>
          </p:spPr>
          <p:txBody>
            <a:bodyPr/>
            <a:lstStyle/>
            <a:p/>
          </p:txBody>
        </p:sp>
        <p:sp>
          <p:nvSpPr>
            <p:cNvPr id="54" name="rc54"/>
            <p:cNvSpPr/>
            <p:nvPr/>
          </p:nvSpPr>
          <p:spPr>
            <a:xfrm>
              <a:off x="5732236" y="2542399"/>
              <a:ext cx="249522" cy="43984"/>
            </a:xfrm>
            <a:prstGeom prst="rect">
              <a:avLst/>
            </a:prstGeom>
            <a:solidFill>
              <a:srgbClr val="1CABE2">
                <a:alpha val="100000"/>
              </a:srgbClr>
            </a:solidFill>
          </p:spPr>
          <p:txBody>
            <a:bodyPr/>
            <a:lstStyle/>
            <a:p/>
          </p:txBody>
        </p:sp>
        <p:sp>
          <p:nvSpPr>
            <p:cNvPr id="55" name="rc55"/>
            <p:cNvSpPr/>
            <p:nvPr/>
          </p:nvSpPr>
          <p:spPr>
            <a:xfrm>
              <a:off x="6009484" y="2624602"/>
              <a:ext cx="249522" cy="1382082"/>
            </a:xfrm>
            <a:prstGeom prst="rect">
              <a:avLst/>
            </a:prstGeom>
            <a:solidFill>
              <a:srgbClr val="80BD41">
                <a:alpha val="100000"/>
              </a:srgbClr>
            </a:solidFill>
          </p:spPr>
          <p:txBody>
            <a:bodyPr/>
            <a:lstStyle/>
            <a:p/>
          </p:txBody>
        </p:sp>
        <p:sp>
          <p:nvSpPr>
            <p:cNvPr id="56" name="rc56"/>
            <p:cNvSpPr/>
            <p:nvPr/>
          </p:nvSpPr>
          <p:spPr>
            <a:xfrm>
              <a:off x="6009484" y="2566953"/>
              <a:ext cx="249522" cy="57649"/>
            </a:xfrm>
            <a:prstGeom prst="rect">
              <a:avLst/>
            </a:prstGeom>
            <a:solidFill>
              <a:srgbClr val="1CABE2">
                <a:alpha val="100000"/>
              </a:srgbClr>
            </a:solidFill>
          </p:spPr>
          <p:txBody>
            <a:bodyPr/>
            <a:lstStyle/>
            <a:p/>
          </p:txBody>
        </p:sp>
        <p:sp>
          <p:nvSpPr>
            <p:cNvPr id="57" name="rc57"/>
            <p:cNvSpPr/>
            <p:nvPr/>
          </p:nvSpPr>
          <p:spPr>
            <a:xfrm>
              <a:off x="6286731" y="2659619"/>
              <a:ext cx="249522" cy="1347065"/>
            </a:xfrm>
            <a:prstGeom prst="rect">
              <a:avLst/>
            </a:prstGeom>
            <a:solidFill>
              <a:srgbClr val="80BD41">
                <a:alpha val="100000"/>
              </a:srgbClr>
            </a:solidFill>
          </p:spPr>
          <p:txBody>
            <a:bodyPr/>
            <a:lstStyle/>
            <a:p/>
          </p:txBody>
        </p:sp>
        <p:sp>
          <p:nvSpPr>
            <p:cNvPr id="58" name="rc58"/>
            <p:cNvSpPr/>
            <p:nvPr/>
          </p:nvSpPr>
          <p:spPr>
            <a:xfrm>
              <a:off x="6286731" y="2573572"/>
              <a:ext cx="249522" cy="86046"/>
            </a:xfrm>
            <a:prstGeom prst="rect">
              <a:avLst/>
            </a:prstGeom>
            <a:solidFill>
              <a:srgbClr val="1CABE2">
                <a:alpha val="100000"/>
              </a:srgbClr>
            </a:solidFill>
          </p:spPr>
          <p:txBody>
            <a:bodyPr/>
            <a:lstStyle/>
            <a:p/>
          </p:txBody>
        </p:sp>
        <p:sp>
          <p:nvSpPr>
            <p:cNvPr id="59" name="rc59"/>
            <p:cNvSpPr/>
            <p:nvPr/>
          </p:nvSpPr>
          <p:spPr>
            <a:xfrm>
              <a:off x="6563979" y="2730506"/>
              <a:ext cx="249522" cy="1276178"/>
            </a:xfrm>
            <a:prstGeom prst="rect">
              <a:avLst/>
            </a:prstGeom>
            <a:solidFill>
              <a:srgbClr val="80BD41">
                <a:alpha val="100000"/>
              </a:srgbClr>
            </a:solidFill>
          </p:spPr>
          <p:txBody>
            <a:bodyPr/>
            <a:lstStyle/>
            <a:p/>
          </p:txBody>
        </p:sp>
        <p:sp>
          <p:nvSpPr>
            <p:cNvPr id="60" name="rc60"/>
            <p:cNvSpPr/>
            <p:nvPr/>
          </p:nvSpPr>
          <p:spPr>
            <a:xfrm>
              <a:off x="6563979" y="2663249"/>
              <a:ext cx="249522" cy="67257"/>
            </a:xfrm>
            <a:prstGeom prst="rect">
              <a:avLst/>
            </a:prstGeom>
            <a:solidFill>
              <a:srgbClr val="1CABE2">
                <a:alpha val="100000"/>
              </a:srgbClr>
            </a:solidFill>
          </p:spPr>
          <p:txBody>
            <a:bodyPr/>
            <a:lstStyle/>
            <a:p/>
          </p:txBody>
        </p:sp>
        <p:sp>
          <p:nvSpPr>
            <p:cNvPr id="61" name="rc61"/>
            <p:cNvSpPr/>
            <p:nvPr/>
          </p:nvSpPr>
          <p:spPr>
            <a:xfrm>
              <a:off x="6841227" y="2828723"/>
              <a:ext cx="249522" cy="1177962"/>
            </a:xfrm>
            <a:prstGeom prst="rect">
              <a:avLst/>
            </a:prstGeom>
            <a:solidFill>
              <a:srgbClr val="80BD41">
                <a:alpha val="100000"/>
              </a:srgbClr>
            </a:solidFill>
          </p:spPr>
          <p:txBody>
            <a:bodyPr/>
            <a:lstStyle/>
            <a:p/>
          </p:txBody>
        </p:sp>
        <p:sp>
          <p:nvSpPr>
            <p:cNvPr id="62" name="rc62"/>
            <p:cNvSpPr/>
            <p:nvPr/>
          </p:nvSpPr>
          <p:spPr>
            <a:xfrm>
              <a:off x="6841227" y="2792212"/>
              <a:ext cx="249522" cy="36511"/>
            </a:xfrm>
            <a:prstGeom prst="rect">
              <a:avLst/>
            </a:prstGeom>
            <a:solidFill>
              <a:srgbClr val="1CABE2">
                <a:alpha val="100000"/>
              </a:srgbClr>
            </a:solidFill>
          </p:spPr>
          <p:txBody>
            <a:bodyPr/>
            <a:lstStyle/>
            <a:p/>
          </p:txBody>
        </p:sp>
        <p:sp>
          <p:nvSpPr>
            <p:cNvPr id="63" name="rc63"/>
            <p:cNvSpPr/>
            <p:nvPr/>
          </p:nvSpPr>
          <p:spPr>
            <a:xfrm>
              <a:off x="7118474" y="2953629"/>
              <a:ext cx="249522" cy="1053055"/>
            </a:xfrm>
            <a:prstGeom prst="rect">
              <a:avLst/>
            </a:prstGeom>
            <a:solidFill>
              <a:srgbClr val="80BD41">
                <a:alpha val="100000"/>
              </a:srgbClr>
            </a:solidFill>
          </p:spPr>
          <p:txBody>
            <a:bodyPr/>
            <a:lstStyle/>
            <a:p/>
          </p:txBody>
        </p:sp>
        <p:sp>
          <p:nvSpPr>
            <p:cNvPr id="64" name="rc64"/>
            <p:cNvSpPr/>
            <p:nvPr/>
          </p:nvSpPr>
          <p:spPr>
            <a:xfrm>
              <a:off x="7118474" y="2874415"/>
              <a:ext cx="249522" cy="79214"/>
            </a:xfrm>
            <a:prstGeom prst="rect">
              <a:avLst/>
            </a:prstGeom>
            <a:solidFill>
              <a:srgbClr val="1CABE2">
                <a:alpha val="100000"/>
              </a:srgbClr>
            </a:solidFill>
          </p:spPr>
          <p:txBody>
            <a:bodyPr/>
            <a:lstStyle/>
            <a:p/>
          </p:txBody>
        </p:sp>
        <p:sp>
          <p:nvSpPr>
            <p:cNvPr id="65" name="rc65"/>
            <p:cNvSpPr/>
            <p:nvPr/>
          </p:nvSpPr>
          <p:spPr>
            <a:xfrm>
              <a:off x="7395722" y="2949145"/>
              <a:ext cx="249522" cy="1057539"/>
            </a:xfrm>
            <a:prstGeom prst="rect">
              <a:avLst/>
            </a:prstGeom>
            <a:solidFill>
              <a:srgbClr val="80BD41">
                <a:alpha val="100000"/>
              </a:srgbClr>
            </a:solidFill>
          </p:spPr>
          <p:txBody>
            <a:bodyPr/>
            <a:lstStyle/>
            <a:p/>
          </p:txBody>
        </p:sp>
        <p:sp>
          <p:nvSpPr>
            <p:cNvPr id="66" name="rc66"/>
            <p:cNvSpPr/>
            <p:nvPr/>
          </p:nvSpPr>
          <p:spPr>
            <a:xfrm>
              <a:off x="7395722" y="2893418"/>
              <a:ext cx="249522" cy="55727"/>
            </a:xfrm>
            <a:prstGeom prst="rect">
              <a:avLst/>
            </a:prstGeom>
            <a:solidFill>
              <a:srgbClr val="1CABE2">
                <a:alpha val="100000"/>
              </a:srgbClr>
            </a:solidFill>
          </p:spPr>
          <p:txBody>
            <a:bodyPr/>
            <a:lstStyle/>
            <a:p/>
          </p:txBody>
        </p:sp>
        <p:sp>
          <p:nvSpPr>
            <p:cNvPr id="67" name="rc67"/>
            <p:cNvSpPr/>
            <p:nvPr/>
          </p:nvSpPr>
          <p:spPr>
            <a:xfrm>
              <a:off x="7672970" y="2914342"/>
              <a:ext cx="249522" cy="1092342"/>
            </a:xfrm>
            <a:prstGeom prst="rect">
              <a:avLst/>
            </a:prstGeom>
            <a:solidFill>
              <a:srgbClr val="80BD41">
                <a:alpha val="100000"/>
              </a:srgbClr>
            </a:solidFill>
          </p:spPr>
          <p:txBody>
            <a:bodyPr/>
            <a:lstStyle/>
            <a:p/>
          </p:txBody>
        </p:sp>
        <p:sp>
          <p:nvSpPr>
            <p:cNvPr id="68" name="rc68"/>
            <p:cNvSpPr/>
            <p:nvPr/>
          </p:nvSpPr>
          <p:spPr>
            <a:xfrm>
              <a:off x="7672970" y="2903239"/>
              <a:ext cx="249522" cy="11102"/>
            </a:xfrm>
            <a:prstGeom prst="rect">
              <a:avLst/>
            </a:prstGeom>
            <a:solidFill>
              <a:srgbClr val="1CABE2">
                <a:alpha val="100000"/>
              </a:srgbClr>
            </a:solidFill>
          </p:spPr>
          <p:txBody>
            <a:bodyPr/>
            <a:lstStyle/>
            <a:p/>
          </p:txBody>
        </p:sp>
        <p:sp>
          <p:nvSpPr>
            <p:cNvPr id="69" name="rc69"/>
            <p:cNvSpPr/>
            <p:nvPr/>
          </p:nvSpPr>
          <p:spPr>
            <a:xfrm>
              <a:off x="7950217" y="2929288"/>
              <a:ext cx="249522" cy="1077396"/>
            </a:xfrm>
            <a:prstGeom prst="rect">
              <a:avLst/>
            </a:prstGeom>
            <a:solidFill>
              <a:srgbClr val="80BD41">
                <a:alpha val="100000"/>
              </a:srgbClr>
            </a:solidFill>
          </p:spPr>
          <p:txBody>
            <a:bodyPr/>
            <a:lstStyle/>
            <a:p/>
          </p:txBody>
        </p:sp>
        <p:sp>
          <p:nvSpPr>
            <p:cNvPr id="70" name="rc70"/>
            <p:cNvSpPr/>
            <p:nvPr/>
          </p:nvSpPr>
          <p:spPr>
            <a:xfrm>
              <a:off x="7950217" y="2918399"/>
              <a:ext cx="249522" cy="10889"/>
            </a:xfrm>
            <a:prstGeom prst="rect">
              <a:avLst/>
            </a:prstGeom>
            <a:solidFill>
              <a:srgbClr val="1CABE2">
                <a:alpha val="100000"/>
              </a:srgbClr>
            </a:solidFill>
          </p:spPr>
          <p:txBody>
            <a:bodyPr/>
            <a:lstStyle/>
            <a:p/>
          </p:txBody>
        </p:sp>
        <p:sp>
          <p:nvSpPr>
            <p:cNvPr id="71" name="pl71"/>
            <p:cNvSpPr/>
            <p:nvPr/>
          </p:nvSpPr>
          <p:spPr>
            <a:xfrm>
              <a:off x="1421035" y="1226758"/>
              <a:ext cx="6653943" cy="393120"/>
            </a:xfrm>
            <a:custGeom>
              <a:avLst/>
              <a:pathLst>
                <a:path w="6653943" h="393120">
                  <a:moveTo>
                    <a:pt x="0" y="308880"/>
                  </a:moveTo>
                  <a:lnTo>
                    <a:pt x="277247" y="224640"/>
                  </a:lnTo>
                  <a:lnTo>
                    <a:pt x="554495" y="140400"/>
                  </a:lnTo>
                  <a:lnTo>
                    <a:pt x="831742" y="308880"/>
                  </a:lnTo>
                  <a:lnTo>
                    <a:pt x="1108990" y="252720"/>
                  </a:lnTo>
                  <a:lnTo>
                    <a:pt x="1386238" y="224640"/>
                  </a:lnTo>
                  <a:lnTo>
                    <a:pt x="1663485" y="280800"/>
                  </a:lnTo>
                  <a:lnTo>
                    <a:pt x="1940733" y="280800"/>
                  </a:lnTo>
                  <a:lnTo>
                    <a:pt x="2217981" y="252720"/>
                  </a:lnTo>
                  <a:lnTo>
                    <a:pt x="2495228" y="365040"/>
                  </a:lnTo>
                  <a:lnTo>
                    <a:pt x="2772476" y="308880"/>
                  </a:lnTo>
                  <a:lnTo>
                    <a:pt x="3049724" y="393120"/>
                  </a:lnTo>
                  <a:lnTo>
                    <a:pt x="3326971" y="224640"/>
                  </a:lnTo>
                  <a:lnTo>
                    <a:pt x="3604219" y="112320"/>
                  </a:lnTo>
                  <a:lnTo>
                    <a:pt x="3881467" y="224640"/>
                  </a:lnTo>
                  <a:lnTo>
                    <a:pt x="4158714" y="196560"/>
                  </a:lnTo>
                  <a:lnTo>
                    <a:pt x="4435962" y="56160"/>
                  </a:lnTo>
                  <a:lnTo>
                    <a:pt x="4713210" y="84240"/>
                  </a:lnTo>
                  <a:lnTo>
                    <a:pt x="4990457" y="140400"/>
                  </a:lnTo>
                  <a:lnTo>
                    <a:pt x="5267705" y="112320"/>
                  </a:lnTo>
                  <a:lnTo>
                    <a:pt x="5544953" y="56160"/>
                  </a:lnTo>
                  <a:lnTo>
                    <a:pt x="5822200" y="168480"/>
                  </a:lnTo>
                  <a:lnTo>
                    <a:pt x="6099448" y="112320"/>
                  </a:lnTo>
                  <a:lnTo>
                    <a:pt x="6376696" y="0"/>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29607" y="2185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3" name="tx83"/>
            <p:cNvSpPr/>
            <p:nvPr/>
          </p:nvSpPr>
          <p:spPr>
            <a:xfrm>
              <a:off x="2715845" y="2314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4" name="tx84"/>
            <p:cNvSpPr/>
            <p:nvPr/>
          </p:nvSpPr>
          <p:spPr>
            <a:xfrm>
              <a:off x="4102084" y="23836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5" name="tx85"/>
            <p:cNvSpPr/>
            <p:nvPr/>
          </p:nvSpPr>
          <p:spPr>
            <a:xfrm>
              <a:off x="5488322" y="2368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86" name="tx86"/>
            <p:cNvSpPr/>
            <p:nvPr/>
          </p:nvSpPr>
          <p:spPr>
            <a:xfrm>
              <a:off x="6597312" y="2527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7" name="tx87"/>
            <p:cNvSpPr/>
            <p:nvPr/>
          </p:nvSpPr>
          <p:spPr>
            <a:xfrm>
              <a:off x="6874560" y="2656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88" name="tx88"/>
            <p:cNvSpPr/>
            <p:nvPr/>
          </p:nvSpPr>
          <p:spPr>
            <a:xfrm>
              <a:off x="7190985" y="273822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9" name="tx89"/>
            <p:cNvSpPr/>
            <p:nvPr/>
          </p:nvSpPr>
          <p:spPr>
            <a:xfrm>
              <a:off x="7429055" y="27574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0" name="tx90"/>
            <p:cNvSpPr/>
            <p:nvPr/>
          </p:nvSpPr>
          <p:spPr>
            <a:xfrm>
              <a:off x="7706303" y="2767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1" name="tx91"/>
            <p:cNvSpPr/>
            <p:nvPr/>
          </p:nvSpPr>
          <p:spPr>
            <a:xfrm>
              <a:off x="8022728" y="278247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2" name="pl92"/>
            <p:cNvSpPr/>
            <p:nvPr/>
          </p:nvSpPr>
          <p:spPr>
            <a:xfrm>
              <a:off x="1421035"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230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69.4</a:t>
              </a:r>
            </a:p>
          </p:txBody>
        </p:sp>
        <p:sp>
          <p:nvSpPr>
            <p:cNvPr id="103" name="tx103"/>
            <p:cNvSpPr/>
            <p:nvPr/>
          </p:nvSpPr>
          <p:spPr>
            <a:xfrm>
              <a:off x="1355732" y="23878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04" name="tx104"/>
            <p:cNvSpPr/>
            <p:nvPr/>
          </p:nvSpPr>
          <p:spPr>
            <a:xfrm>
              <a:off x="2715845" y="32634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5" name="tx105"/>
            <p:cNvSpPr/>
            <p:nvPr/>
          </p:nvSpPr>
          <p:spPr>
            <a:xfrm>
              <a:off x="2741971" y="24853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06" name="tx106"/>
            <p:cNvSpPr/>
            <p:nvPr/>
          </p:nvSpPr>
          <p:spPr>
            <a:xfrm>
              <a:off x="4102084" y="33172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07" name="tx107"/>
            <p:cNvSpPr/>
            <p:nvPr/>
          </p:nvSpPr>
          <p:spPr>
            <a:xfrm>
              <a:off x="4128209" y="25737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08" name="tx108"/>
            <p:cNvSpPr/>
            <p:nvPr/>
          </p:nvSpPr>
          <p:spPr>
            <a:xfrm>
              <a:off x="5488322" y="32804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09" name="tx109"/>
            <p:cNvSpPr/>
            <p:nvPr/>
          </p:nvSpPr>
          <p:spPr>
            <a:xfrm>
              <a:off x="5514447" y="25292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0" name="tx110"/>
            <p:cNvSpPr/>
            <p:nvPr/>
          </p:nvSpPr>
          <p:spPr>
            <a:xfrm>
              <a:off x="6597312" y="33335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a:t>
              </a:r>
            </a:p>
          </p:txBody>
        </p:sp>
        <p:sp>
          <p:nvSpPr>
            <p:cNvPr id="111" name="tx111"/>
            <p:cNvSpPr/>
            <p:nvPr/>
          </p:nvSpPr>
          <p:spPr>
            <a:xfrm>
              <a:off x="6623438" y="26617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2" name="tx112"/>
            <p:cNvSpPr/>
            <p:nvPr/>
          </p:nvSpPr>
          <p:spPr>
            <a:xfrm>
              <a:off x="6874560" y="3382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55.2</a:t>
              </a:r>
            </a:p>
          </p:txBody>
        </p:sp>
        <p:sp>
          <p:nvSpPr>
            <p:cNvPr id="113" name="tx113"/>
            <p:cNvSpPr/>
            <p:nvPr/>
          </p:nvSpPr>
          <p:spPr>
            <a:xfrm>
              <a:off x="6900686" y="27765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7151808" y="34450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15" name="tx115"/>
            <p:cNvSpPr/>
            <p:nvPr/>
          </p:nvSpPr>
          <p:spPr>
            <a:xfrm>
              <a:off x="7177933" y="28789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6" name="tx116"/>
            <p:cNvSpPr/>
            <p:nvPr/>
          </p:nvSpPr>
          <p:spPr>
            <a:xfrm>
              <a:off x="7429055" y="3442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17" name="tx117"/>
            <p:cNvSpPr/>
            <p:nvPr/>
          </p:nvSpPr>
          <p:spPr>
            <a:xfrm>
              <a:off x="7455181" y="28862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8" name="tx118"/>
            <p:cNvSpPr/>
            <p:nvPr/>
          </p:nvSpPr>
          <p:spPr>
            <a:xfrm>
              <a:off x="7706303" y="3425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9" name="tx119"/>
            <p:cNvSpPr/>
            <p:nvPr/>
          </p:nvSpPr>
          <p:spPr>
            <a:xfrm>
              <a:off x="7744173" y="28748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983551" y="3432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21" name="tx121"/>
            <p:cNvSpPr/>
            <p:nvPr/>
          </p:nvSpPr>
          <p:spPr>
            <a:xfrm>
              <a:off x="8021420" y="28899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86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194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1" name="tx141"/>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2" name="pl142"/>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4" name="rc144"/>
            <p:cNvSpPr/>
            <p:nvPr/>
          </p:nvSpPr>
          <p:spPr>
            <a:xfrm>
              <a:off x="4402168" y="4909475"/>
              <a:ext cx="201456" cy="201456"/>
            </a:xfrm>
            <a:prstGeom prst="rect">
              <a:avLst/>
            </a:prstGeom>
            <a:solidFill>
              <a:srgbClr val="1CABE2">
                <a:alpha val="100000"/>
              </a:srgbClr>
            </a:solidFill>
          </p:spPr>
          <p:txBody>
            <a:bodyPr/>
            <a:lstStyle/>
            <a:p/>
          </p:txBody>
        </p:sp>
        <p:sp>
          <p:nvSpPr>
            <p:cNvPr id="145" name="rc145"/>
            <p:cNvSpPr/>
            <p:nvPr/>
          </p:nvSpPr>
          <p:spPr>
            <a:xfrm>
              <a:off x="5677242" y="4909475"/>
              <a:ext cx="201456" cy="201456"/>
            </a:xfrm>
            <a:prstGeom prst="rect">
              <a:avLst/>
            </a:prstGeom>
            <a:solidFill>
              <a:srgbClr val="80BD41">
                <a:alpha val="100000"/>
              </a:srgbClr>
            </a:solidFill>
          </p:spPr>
          <p:txBody>
            <a:bodyPr/>
            <a:lstStyle/>
            <a:p/>
          </p:txBody>
        </p:sp>
        <p:sp>
          <p:nvSpPr>
            <p:cNvPr id="146" name="tx146"/>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7" name="tx147"/>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48" name="tx148"/>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49" name="tx149"/>
            <p:cNvSpPr/>
            <p:nvPr/>
          </p:nvSpPr>
          <p:spPr>
            <a:xfrm>
              <a:off x="951100" y="66020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2000-2024</a:t>
              </a:r>
            </a:p>
          </p:txBody>
        </p:sp>
        <p:sp>
          <p:nvSpPr>
            <p:cNvPr id="150" name="pl150"/>
            <p:cNvSpPr/>
            <p:nvPr/>
          </p:nvSpPr>
          <p:spPr>
            <a:xfrm>
              <a:off x="23413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4315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217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3864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4766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668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6246568" cy="162162"/>
            </a:xfrm>
            <a:prstGeom prst="rect">
              <a:avLst/>
            </a:prstGeom>
            <a:solidFill>
              <a:srgbClr val="80BD41">
                <a:alpha val="100000"/>
              </a:srgbClr>
            </a:solidFill>
          </p:spPr>
          <p:txBody>
            <a:bodyPr/>
            <a:lstStyle/>
            <a:p/>
          </p:txBody>
        </p:sp>
        <p:sp>
          <p:nvSpPr>
            <p:cNvPr id="161" name="rc161"/>
            <p:cNvSpPr/>
            <p:nvPr/>
          </p:nvSpPr>
          <p:spPr>
            <a:xfrm>
              <a:off x="7542842" y="5774644"/>
              <a:ext cx="329206" cy="162162"/>
            </a:xfrm>
            <a:prstGeom prst="rect">
              <a:avLst/>
            </a:prstGeom>
            <a:solidFill>
              <a:srgbClr val="1CABE2">
                <a:alpha val="100000"/>
              </a:srgbClr>
            </a:solidFill>
          </p:spPr>
          <p:txBody>
            <a:bodyPr/>
            <a:lstStyle/>
            <a:p/>
          </p:txBody>
        </p:sp>
        <p:sp>
          <p:nvSpPr>
            <p:cNvPr id="162" name="rc162"/>
            <p:cNvSpPr/>
            <p:nvPr/>
          </p:nvSpPr>
          <p:spPr>
            <a:xfrm>
              <a:off x="1296273" y="5571941"/>
              <a:ext cx="5346736" cy="162162"/>
            </a:xfrm>
            <a:prstGeom prst="rect">
              <a:avLst/>
            </a:prstGeom>
            <a:solidFill>
              <a:srgbClr val="80BD41">
                <a:alpha val="100000"/>
              </a:srgbClr>
            </a:solidFill>
          </p:spPr>
          <p:txBody>
            <a:bodyPr/>
            <a:lstStyle/>
            <a:p/>
          </p:txBody>
        </p:sp>
        <p:sp>
          <p:nvSpPr>
            <p:cNvPr id="163" name="rc163"/>
            <p:cNvSpPr/>
            <p:nvPr/>
          </p:nvSpPr>
          <p:spPr>
            <a:xfrm>
              <a:off x="6643010" y="5571941"/>
              <a:ext cx="54345" cy="162162"/>
            </a:xfrm>
            <a:prstGeom prst="rect">
              <a:avLst/>
            </a:prstGeom>
            <a:solidFill>
              <a:srgbClr val="1CABE2">
                <a:alpha val="100000"/>
              </a:srgbClr>
            </a:solidFill>
          </p:spPr>
          <p:txBody>
            <a:bodyPr/>
            <a:lstStyle/>
            <a:p/>
          </p:txBody>
        </p:sp>
        <p:sp>
          <p:nvSpPr>
            <p:cNvPr id="164" name="rc164"/>
            <p:cNvSpPr/>
            <p:nvPr/>
          </p:nvSpPr>
          <p:spPr>
            <a:xfrm>
              <a:off x="1296273" y="5369238"/>
              <a:ext cx="5273579" cy="162162"/>
            </a:xfrm>
            <a:prstGeom prst="rect">
              <a:avLst/>
            </a:prstGeom>
            <a:solidFill>
              <a:srgbClr val="80BD41">
                <a:alpha val="100000"/>
              </a:srgbClr>
            </a:solidFill>
          </p:spPr>
          <p:txBody>
            <a:bodyPr/>
            <a:lstStyle/>
            <a:p/>
          </p:txBody>
        </p:sp>
        <p:sp>
          <p:nvSpPr>
            <p:cNvPr id="165" name="rc165"/>
            <p:cNvSpPr/>
            <p:nvPr/>
          </p:nvSpPr>
          <p:spPr>
            <a:xfrm>
              <a:off x="6569853" y="5369238"/>
              <a:ext cx="53300" cy="162162"/>
            </a:xfrm>
            <a:prstGeom prst="rect">
              <a:avLst/>
            </a:prstGeom>
            <a:solidFill>
              <a:srgbClr val="1CABE2">
                <a:alpha val="100000"/>
              </a:srgbClr>
            </a:solidFill>
          </p:spPr>
          <p:txBody>
            <a:bodyPr/>
            <a:lstStyle/>
            <a:p/>
          </p:txBody>
        </p:sp>
        <p:sp>
          <p:nvSpPr>
            <p:cNvPr id="166" name="tx166"/>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67" name="tx167"/>
            <p:cNvSpPr/>
            <p:nvPr/>
          </p:nvSpPr>
          <p:spPr>
            <a:xfrm>
              <a:off x="685488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51.7</a:t>
              </a:r>
            </a:p>
          </p:txBody>
        </p:sp>
        <p:sp>
          <p:nvSpPr>
            <p:cNvPr id="168" name="tx168"/>
            <p:cNvSpPr/>
            <p:nvPr/>
          </p:nvSpPr>
          <p:spPr>
            <a:xfrm>
              <a:off x="6825188"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9" name="tx169"/>
            <p:cNvSpPr/>
            <p:nvPr/>
          </p:nvSpPr>
          <p:spPr>
            <a:xfrm>
              <a:off x="431406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a:t>
              </a:r>
            </a:p>
          </p:txBody>
        </p:sp>
        <p:sp>
          <p:nvSpPr>
            <p:cNvPr id="170" name="tx170"/>
            <p:cNvSpPr/>
            <p:nvPr/>
          </p:nvSpPr>
          <p:spPr>
            <a:xfrm>
              <a:off x="7632096"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1" name="tx171"/>
            <p:cNvSpPr/>
            <p:nvPr/>
          </p:nvSpPr>
          <p:spPr>
            <a:xfrm>
              <a:off x="386414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72" name="tx172"/>
            <p:cNvSpPr/>
            <p:nvPr/>
          </p:nvSpPr>
          <p:spPr>
            <a:xfrm>
              <a:off x="6608384"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382756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74" name="tx174"/>
            <p:cNvSpPr/>
            <p:nvPr/>
          </p:nvSpPr>
          <p:spPr>
            <a:xfrm>
              <a:off x="6534705"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0878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39898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48918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3" name="tx183"/>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4" name="tx184"/>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(99%) fue superior a la de 2019 (95%).
El número de niños vacunados con DTP3 disminuyó un 16% en comparación con 2019.
El número de lactantes supervivientes disminuyó aproximadamente un 19%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67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69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7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73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68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70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07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70712"/>
              <a:ext cx="249522" cy="1135972"/>
            </a:xfrm>
            <a:prstGeom prst="rect">
              <a:avLst/>
            </a:prstGeom>
            <a:solidFill>
              <a:srgbClr val="E2231A">
                <a:alpha val="100000"/>
              </a:srgbClr>
            </a:solidFill>
          </p:spPr>
          <p:txBody>
            <a:bodyPr/>
            <a:lstStyle/>
            <a:p/>
          </p:txBody>
        </p:sp>
        <p:sp>
          <p:nvSpPr>
            <p:cNvPr id="24" name="rc24"/>
            <p:cNvSpPr/>
            <p:nvPr/>
          </p:nvSpPr>
          <p:spPr>
            <a:xfrm>
              <a:off x="1573521" y="2897186"/>
              <a:ext cx="249522" cy="1109499"/>
            </a:xfrm>
            <a:prstGeom prst="rect">
              <a:avLst/>
            </a:prstGeom>
            <a:solidFill>
              <a:srgbClr val="E2231A">
                <a:alpha val="100000"/>
              </a:srgbClr>
            </a:solidFill>
          </p:spPr>
          <p:txBody>
            <a:bodyPr/>
            <a:lstStyle/>
            <a:p/>
          </p:txBody>
        </p:sp>
        <p:sp>
          <p:nvSpPr>
            <p:cNvPr id="25" name="rc25"/>
            <p:cNvSpPr/>
            <p:nvPr/>
          </p:nvSpPr>
          <p:spPr>
            <a:xfrm>
              <a:off x="1850769" y="3654208"/>
              <a:ext cx="249522" cy="352477"/>
            </a:xfrm>
            <a:prstGeom prst="rect">
              <a:avLst/>
            </a:prstGeom>
            <a:solidFill>
              <a:srgbClr val="E2231A">
                <a:alpha val="100000"/>
              </a:srgbClr>
            </a:solidFill>
          </p:spPr>
          <p:txBody>
            <a:bodyPr/>
            <a:lstStyle/>
            <a:p/>
          </p:txBody>
        </p:sp>
        <p:sp>
          <p:nvSpPr>
            <p:cNvPr id="26" name="rc26"/>
            <p:cNvSpPr/>
            <p:nvPr/>
          </p:nvSpPr>
          <p:spPr>
            <a:xfrm>
              <a:off x="2128016" y="3372514"/>
              <a:ext cx="249522" cy="634170"/>
            </a:xfrm>
            <a:prstGeom prst="rect">
              <a:avLst/>
            </a:prstGeom>
            <a:solidFill>
              <a:srgbClr val="E2231A">
                <a:alpha val="100000"/>
              </a:srgbClr>
            </a:solidFill>
          </p:spPr>
          <p:txBody>
            <a:bodyPr/>
            <a:lstStyle/>
            <a:p/>
          </p:txBody>
        </p:sp>
        <p:sp>
          <p:nvSpPr>
            <p:cNvPr id="27" name="rc27"/>
            <p:cNvSpPr/>
            <p:nvPr/>
          </p:nvSpPr>
          <p:spPr>
            <a:xfrm>
              <a:off x="2405264" y="3321886"/>
              <a:ext cx="249522" cy="684799"/>
            </a:xfrm>
            <a:prstGeom prst="rect">
              <a:avLst/>
            </a:prstGeom>
            <a:solidFill>
              <a:srgbClr val="E2231A">
                <a:alpha val="100000"/>
              </a:srgbClr>
            </a:solidFill>
          </p:spPr>
          <p:txBody>
            <a:bodyPr/>
            <a:lstStyle/>
            <a:p/>
          </p:txBody>
        </p:sp>
        <p:sp>
          <p:nvSpPr>
            <p:cNvPr id="28" name="rc28"/>
            <p:cNvSpPr/>
            <p:nvPr/>
          </p:nvSpPr>
          <p:spPr>
            <a:xfrm>
              <a:off x="2682512" y="3365396"/>
              <a:ext cx="249522" cy="641289"/>
            </a:xfrm>
            <a:prstGeom prst="rect">
              <a:avLst/>
            </a:prstGeom>
            <a:solidFill>
              <a:srgbClr val="E2231A">
                <a:alpha val="100000"/>
              </a:srgbClr>
            </a:solidFill>
          </p:spPr>
          <p:txBody>
            <a:bodyPr/>
            <a:lstStyle/>
            <a:p/>
          </p:txBody>
        </p:sp>
        <p:sp>
          <p:nvSpPr>
            <p:cNvPr id="29" name="rc29"/>
            <p:cNvSpPr/>
            <p:nvPr/>
          </p:nvSpPr>
          <p:spPr>
            <a:xfrm>
              <a:off x="2959759" y="3443617"/>
              <a:ext cx="249522" cy="563067"/>
            </a:xfrm>
            <a:prstGeom prst="rect">
              <a:avLst/>
            </a:prstGeom>
            <a:solidFill>
              <a:srgbClr val="E2231A">
                <a:alpha val="100000"/>
              </a:srgbClr>
            </a:solidFill>
          </p:spPr>
          <p:txBody>
            <a:bodyPr/>
            <a:lstStyle/>
            <a:p/>
          </p:txBody>
        </p:sp>
        <p:sp>
          <p:nvSpPr>
            <p:cNvPr id="30" name="rc30"/>
            <p:cNvSpPr/>
            <p:nvPr/>
          </p:nvSpPr>
          <p:spPr>
            <a:xfrm>
              <a:off x="3237007" y="3429780"/>
              <a:ext cx="249522" cy="576904"/>
            </a:xfrm>
            <a:prstGeom prst="rect">
              <a:avLst/>
            </a:prstGeom>
            <a:solidFill>
              <a:srgbClr val="E2231A">
                <a:alpha val="100000"/>
              </a:srgbClr>
            </a:solidFill>
          </p:spPr>
          <p:txBody>
            <a:bodyPr/>
            <a:lstStyle/>
            <a:p/>
          </p:txBody>
        </p:sp>
        <p:sp>
          <p:nvSpPr>
            <p:cNvPr id="31" name="rc31"/>
            <p:cNvSpPr/>
            <p:nvPr/>
          </p:nvSpPr>
          <p:spPr>
            <a:xfrm>
              <a:off x="3514255" y="3355478"/>
              <a:ext cx="249522" cy="651206"/>
            </a:xfrm>
            <a:prstGeom prst="rect">
              <a:avLst/>
            </a:prstGeom>
            <a:solidFill>
              <a:srgbClr val="E2231A">
                <a:alpha val="100000"/>
              </a:srgbClr>
            </a:solidFill>
          </p:spPr>
          <p:txBody>
            <a:bodyPr/>
            <a:lstStyle/>
            <a:p/>
          </p:txBody>
        </p:sp>
        <p:sp>
          <p:nvSpPr>
            <p:cNvPr id="32" name="rc32"/>
            <p:cNvSpPr/>
            <p:nvPr/>
          </p:nvSpPr>
          <p:spPr>
            <a:xfrm>
              <a:off x="3791502" y="2885668"/>
              <a:ext cx="249522" cy="1121016"/>
            </a:xfrm>
            <a:prstGeom prst="rect">
              <a:avLst/>
            </a:prstGeom>
            <a:solidFill>
              <a:srgbClr val="E2231A">
                <a:alpha val="100000"/>
              </a:srgbClr>
            </a:solidFill>
          </p:spPr>
          <p:txBody>
            <a:bodyPr/>
            <a:lstStyle/>
            <a:p/>
          </p:txBody>
        </p:sp>
        <p:sp>
          <p:nvSpPr>
            <p:cNvPr id="33" name="rc33"/>
            <p:cNvSpPr/>
            <p:nvPr/>
          </p:nvSpPr>
          <p:spPr>
            <a:xfrm>
              <a:off x="4068750" y="3059707"/>
              <a:ext cx="249522" cy="946977"/>
            </a:xfrm>
            <a:prstGeom prst="rect">
              <a:avLst/>
            </a:prstGeom>
            <a:solidFill>
              <a:srgbClr val="E2231A">
                <a:alpha val="100000"/>
              </a:srgbClr>
            </a:solidFill>
          </p:spPr>
          <p:txBody>
            <a:bodyPr/>
            <a:lstStyle/>
            <a:p/>
          </p:txBody>
        </p:sp>
        <p:sp>
          <p:nvSpPr>
            <p:cNvPr id="34" name="rc34"/>
            <p:cNvSpPr/>
            <p:nvPr/>
          </p:nvSpPr>
          <p:spPr>
            <a:xfrm>
              <a:off x="4345998" y="3026355"/>
              <a:ext cx="249522" cy="980329"/>
            </a:xfrm>
            <a:prstGeom prst="rect">
              <a:avLst/>
            </a:prstGeom>
            <a:solidFill>
              <a:srgbClr val="E2231A">
                <a:alpha val="100000"/>
              </a:srgbClr>
            </a:solidFill>
          </p:spPr>
          <p:txBody>
            <a:bodyPr/>
            <a:lstStyle/>
            <a:p/>
          </p:txBody>
        </p:sp>
        <p:sp>
          <p:nvSpPr>
            <p:cNvPr id="35" name="rc35"/>
            <p:cNvSpPr/>
            <p:nvPr/>
          </p:nvSpPr>
          <p:spPr>
            <a:xfrm>
              <a:off x="4623245" y="3434179"/>
              <a:ext cx="249522" cy="572505"/>
            </a:xfrm>
            <a:prstGeom prst="rect">
              <a:avLst/>
            </a:prstGeom>
            <a:solidFill>
              <a:srgbClr val="E2231A">
                <a:alpha val="100000"/>
              </a:srgbClr>
            </a:solidFill>
          </p:spPr>
          <p:txBody>
            <a:bodyPr/>
            <a:lstStyle/>
            <a:p/>
          </p:txBody>
        </p:sp>
        <p:sp>
          <p:nvSpPr>
            <p:cNvPr id="36" name="rc36"/>
            <p:cNvSpPr/>
            <p:nvPr/>
          </p:nvSpPr>
          <p:spPr>
            <a:xfrm>
              <a:off x="4900493" y="3508882"/>
              <a:ext cx="249522" cy="497802"/>
            </a:xfrm>
            <a:prstGeom prst="rect">
              <a:avLst/>
            </a:prstGeom>
            <a:solidFill>
              <a:srgbClr val="E2231A">
                <a:alpha val="100000"/>
              </a:srgbClr>
            </a:solidFill>
          </p:spPr>
          <p:txBody>
            <a:bodyPr/>
            <a:lstStyle/>
            <a:p/>
          </p:txBody>
        </p:sp>
        <p:sp>
          <p:nvSpPr>
            <p:cNvPr id="37" name="rc37"/>
            <p:cNvSpPr/>
            <p:nvPr/>
          </p:nvSpPr>
          <p:spPr>
            <a:xfrm>
              <a:off x="5177741" y="3725551"/>
              <a:ext cx="249522" cy="281133"/>
            </a:xfrm>
            <a:prstGeom prst="rect">
              <a:avLst/>
            </a:prstGeom>
            <a:solidFill>
              <a:srgbClr val="E2231A">
                <a:alpha val="100000"/>
              </a:srgbClr>
            </a:solidFill>
          </p:spPr>
          <p:txBody>
            <a:bodyPr/>
            <a:lstStyle/>
            <a:p/>
          </p:txBody>
        </p:sp>
        <p:sp>
          <p:nvSpPr>
            <p:cNvPr id="38" name="rc38"/>
            <p:cNvSpPr/>
            <p:nvPr/>
          </p:nvSpPr>
          <p:spPr>
            <a:xfrm>
              <a:off x="5454988" y="3612697"/>
              <a:ext cx="249522" cy="393987"/>
            </a:xfrm>
            <a:prstGeom prst="rect">
              <a:avLst/>
            </a:prstGeom>
            <a:solidFill>
              <a:srgbClr val="E2231A">
                <a:alpha val="100000"/>
              </a:srgbClr>
            </a:solidFill>
          </p:spPr>
          <p:txBody>
            <a:bodyPr/>
            <a:lstStyle/>
            <a:p/>
          </p:txBody>
        </p:sp>
        <p:sp>
          <p:nvSpPr>
            <p:cNvPr id="39" name="rc39"/>
            <p:cNvSpPr/>
            <p:nvPr/>
          </p:nvSpPr>
          <p:spPr>
            <a:xfrm>
              <a:off x="5732236" y="3622695"/>
              <a:ext cx="249522" cy="383989"/>
            </a:xfrm>
            <a:prstGeom prst="rect">
              <a:avLst/>
            </a:prstGeom>
            <a:solidFill>
              <a:srgbClr val="E2231A">
                <a:alpha val="100000"/>
              </a:srgbClr>
            </a:solidFill>
          </p:spPr>
          <p:txBody>
            <a:bodyPr/>
            <a:lstStyle/>
            <a:p/>
          </p:txBody>
        </p:sp>
        <p:sp>
          <p:nvSpPr>
            <p:cNvPr id="40" name="rc40"/>
            <p:cNvSpPr/>
            <p:nvPr/>
          </p:nvSpPr>
          <p:spPr>
            <a:xfrm>
              <a:off x="6009484" y="3790976"/>
              <a:ext cx="249522" cy="215709"/>
            </a:xfrm>
            <a:prstGeom prst="rect">
              <a:avLst/>
            </a:prstGeom>
            <a:solidFill>
              <a:srgbClr val="E2231A">
                <a:alpha val="100000"/>
              </a:srgbClr>
            </a:solidFill>
          </p:spPr>
          <p:txBody>
            <a:bodyPr/>
            <a:lstStyle/>
            <a:p/>
          </p:txBody>
        </p:sp>
        <p:sp>
          <p:nvSpPr>
            <p:cNvPr id="41" name="rc41"/>
            <p:cNvSpPr/>
            <p:nvPr/>
          </p:nvSpPr>
          <p:spPr>
            <a:xfrm>
              <a:off x="6286731" y="3684601"/>
              <a:ext cx="249522" cy="322084"/>
            </a:xfrm>
            <a:prstGeom prst="rect">
              <a:avLst/>
            </a:prstGeom>
            <a:solidFill>
              <a:srgbClr val="E2231A">
                <a:alpha val="100000"/>
              </a:srgbClr>
            </a:solidFill>
          </p:spPr>
          <p:txBody>
            <a:bodyPr/>
            <a:lstStyle/>
            <a:p/>
          </p:txBody>
        </p:sp>
        <p:sp>
          <p:nvSpPr>
            <p:cNvPr id="42" name="rc42"/>
            <p:cNvSpPr/>
            <p:nvPr/>
          </p:nvSpPr>
          <p:spPr>
            <a:xfrm>
              <a:off x="6563979" y="3755064"/>
              <a:ext cx="249522" cy="251620"/>
            </a:xfrm>
            <a:prstGeom prst="rect">
              <a:avLst/>
            </a:prstGeom>
            <a:solidFill>
              <a:srgbClr val="E2231A">
                <a:alpha val="100000"/>
              </a:srgbClr>
            </a:solidFill>
          </p:spPr>
          <p:txBody>
            <a:bodyPr/>
            <a:lstStyle/>
            <a:p/>
          </p:txBody>
        </p:sp>
        <p:sp>
          <p:nvSpPr>
            <p:cNvPr id="43" name="rc43"/>
            <p:cNvSpPr/>
            <p:nvPr/>
          </p:nvSpPr>
          <p:spPr>
            <a:xfrm>
              <a:off x="6841227" y="3779218"/>
              <a:ext cx="249522" cy="227466"/>
            </a:xfrm>
            <a:prstGeom prst="rect">
              <a:avLst/>
            </a:prstGeom>
            <a:solidFill>
              <a:srgbClr val="E2231A">
                <a:alpha val="100000"/>
              </a:srgbClr>
            </a:solidFill>
          </p:spPr>
          <p:txBody>
            <a:bodyPr/>
            <a:lstStyle/>
            <a:p/>
          </p:txBody>
        </p:sp>
        <p:sp>
          <p:nvSpPr>
            <p:cNvPr id="44" name="rc44"/>
            <p:cNvSpPr/>
            <p:nvPr/>
          </p:nvSpPr>
          <p:spPr>
            <a:xfrm>
              <a:off x="7118474" y="3540075"/>
              <a:ext cx="249522" cy="466610"/>
            </a:xfrm>
            <a:prstGeom prst="rect">
              <a:avLst/>
            </a:prstGeom>
            <a:solidFill>
              <a:srgbClr val="E2231A">
                <a:alpha val="100000"/>
              </a:srgbClr>
            </a:solidFill>
          </p:spPr>
          <p:txBody>
            <a:bodyPr/>
            <a:lstStyle/>
            <a:p/>
          </p:txBody>
        </p:sp>
        <p:sp>
          <p:nvSpPr>
            <p:cNvPr id="45" name="rc45"/>
            <p:cNvSpPr/>
            <p:nvPr/>
          </p:nvSpPr>
          <p:spPr>
            <a:xfrm>
              <a:off x="7395722" y="3589663"/>
              <a:ext cx="249522" cy="417021"/>
            </a:xfrm>
            <a:prstGeom prst="rect">
              <a:avLst/>
            </a:prstGeom>
            <a:solidFill>
              <a:srgbClr val="E2231A">
                <a:alpha val="100000"/>
              </a:srgbClr>
            </a:solidFill>
          </p:spPr>
          <p:txBody>
            <a:bodyPr/>
            <a:lstStyle/>
            <a:p/>
          </p:txBody>
        </p:sp>
        <p:sp>
          <p:nvSpPr>
            <p:cNvPr id="46" name="rc46"/>
            <p:cNvSpPr/>
            <p:nvPr/>
          </p:nvSpPr>
          <p:spPr>
            <a:xfrm>
              <a:off x="7672970" y="3717393"/>
              <a:ext cx="249522" cy="289291"/>
            </a:xfrm>
            <a:prstGeom prst="rect">
              <a:avLst/>
            </a:prstGeom>
            <a:solidFill>
              <a:srgbClr val="E2231A">
                <a:alpha val="100000"/>
              </a:srgbClr>
            </a:solidFill>
          </p:spPr>
          <p:txBody>
            <a:bodyPr/>
            <a:lstStyle/>
            <a:p/>
          </p:txBody>
        </p:sp>
        <p:sp>
          <p:nvSpPr>
            <p:cNvPr id="47" name="rc47"/>
            <p:cNvSpPr/>
            <p:nvPr/>
          </p:nvSpPr>
          <p:spPr>
            <a:xfrm>
              <a:off x="7950217" y="3721312"/>
              <a:ext cx="249522" cy="285372"/>
            </a:xfrm>
            <a:prstGeom prst="rect">
              <a:avLst/>
            </a:prstGeom>
            <a:solidFill>
              <a:srgbClr val="E2231A">
                <a:alpha val="100000"/>
              </a:srgbClr>
            </a:solidFill>
          </p:spPr>
          <p:txBody>
            <a:bodyPr/>
            <a:lstStyle/>
            <a:p/>
          </p:txBody>
        </p:sp>
        <p:sp>
          <p:nvSpPr>
            <p:cNvPr id="48" name="rc48"/>
            <p:cNvSpPr/>
            <p:nvPr/>
          </p:nvSpPr>
          <p:spPr>
            <a:xfrm>
              <a:off x="3514255" y="3317967"/>
              <a:ext cx="249522" cy="37511"/>
            </a:xfrm>
            <a:prstGeom prst="rect">
              <a:avLst/>
            </a:prstGeom>
            <a:solidFill>
              <a:srgbClr val="B3B3B3">
                <a:alpha val="100000"/>
              </a:srgbClr>
            </a:solidFill>
          </p:spPr>
          <p:txBody>
            <a:bodyPr/>
            <a:lstStyle/>
            <a:p/>
          </p:txBody>
        </p:sp>
        <p:sp>
          <p:nvSpPr>
            <p:cNvPr id="49" name="rc49"/>
            <p:cNvSpPr/>
            <p:nvPr/>
          </p:nvSpPr>
          <p:spPr>
            <a:xfrm>
              <a:off x="4068750" y="2799289"/>
              <a:ext cx="249522" cy="260418"/>
            </a:xfrm>
            <a:prstGeom prst="rect">
              <a:avLst/>
            </a:prstGeom>
            <a:solidFill>
              <a:srgbClr val="B3B3B3">
                <a:alpha val="100000"/>
              </a:srgbClr>
            </a:solidFill>
          </p:spPr>
          <p:txBody>
            <a:bodyPr/>
            <a:lstStyle/>
            <a:p/>
          </p:txBody>
        </p:sp>
        <p:sp>
          <p:nvSpPr>
            <p:cNvPr id="50" name="rc50"/>
            <p:cNvSpPr/>
            <p:nvPr/>
          </p:nvSpPr>
          <p:spPr>
            <a:xfrm>
              <a:off x="4345998" y="2856715"/>
              <a:ext cx="249522" cy="169640"/>
            </a:xfrm>
            <a:prstGeom prst="rect">
              <a:avLst/>
            </a:prstGeom>
            <a:solidFill>
              <a:srgbClr val="B3B3B3">
                <a:alpha val="100000"/>
              </a:srgbClr>
            </a:solidFill>
          </p:spPr>
          <p:txBody>
            <a:bodyPr/>
            <a:lstStyle/>
            <a:p/>
          </p:txBody>
        </p:sp>
        <p:sp>
          <p:nvSpPr>
            <p:cNvPr id="51" name="rc51"/>
            <p:cNvSpPr/>
            <p:nvPr/>
          </p:nvSpPr>
          <p:spPr>
            <a:xfrm>
              <a:off x="5177741" y="3421942"/>
              <a:ext cx="249522" cy="303608"/>
            </a:xfrm>
            <a:prstGeom prst="rect">
              <a:avLst/>
            </a:prstGeom>
            <a:solidFill>
              <a:srgbClr val="B3B3B3">
                <a:alpha val="100000"/>
              </a:srgbClr>
            </a:solidFill>
          </p:spPr>
          <p:txBody>
            <a:bodyPr/>
            <a:lstStyle/>
            <a:p/>
          </p:txBody>
        </p:sp>
        <p:sp>
          <p:nvSpPr>
            <p:cNvPr id="52" name="rc52"/>
            <p:cNvSpPr/>
            <p:nvPr/>
          </p:nvSpPr>
          <p:spPr>
            <a:xfrm>
              <a:off x="5454988" y="3415704"/>
              <a:ext cx="249522" cy="196993"/>
            </a:xfrm>
            <a:prstGeom prst="rect">
              <a:avLst/>
            </a:prstGeom>
            <a:solidFill>
              <a:srgbClr val="B3B3B3">
                <a:alpha val="100000"/>
              </a:srgbClr>
            </a:solidFill>
          </p:spPr>
          <p:txBody>
            <a:bodyPr/>
            <a:lstStyle/>
            <a:p/>
          </p:txBody>
        </p:sp>
        <p:sp>
          <p:nvSpPr>
            <p:cNvPr id="53" name="rc53"/>
            <p:cNvSpPr/>
            <p:nvPr/>
          </p:nvSpPr>
          <p:spPr>
            <a:xfrm>
              <a:off x="5732236" y="3238465"/>
              <a:ext cx="249522" cy="384229"/>
            </a:xfrm>
            <a:prstGeom prst="rect">
              <a:avLst/>
            </a:prstGeom>
            <a:solidFill>
              <a:srgbClr val="B3B3B3">
                <a:alpha val="100000"/>
              </a:srgbClr>
            </a:solidFill>
          </p:spPr>
          <p:txBody>
            <a:bodyPr/>
            <a:lstStyle/>
            <a:p/>
          </p:txBody>
        </p:sp>
        <p:sp>
          <p:nvSpPr>
            <p:cNvPr id="54" name="rc54"/>
            <p:cNvSpPr/>
            <p:nvPr/>
          </p:nvSpPr>
          <p:spPr>
            <a:xfrm>
              <a:off x="6009484" y="3605419"/>
              <a:ext cx="249522" cy="185556"/>
            </a:xfrm>
            <a:prstGeom prst="rect">
              <a:avLst/>
            </a:prstGeom>
            <a:solidFill>
              <a:srgbClr val="B3B3B3">
                <a:alpha val="100000"/>
              </a:srgbClr>
            </a:solidFill>
          </p:spPr>
          <p:txBody>
            <a:bodyPr/>
            <a:lstStyle/>
            <a:p/>
          </p:txBody>
        </p:sp>
        <p:sp>
          <p:nvSpPr>
            <p:cNvPr id="55" name="rc55"/>
            <p:cNvSpPr/>
            <p:nvPr/>
          </p:nvSpPr>
          <p:spPr>
            <a:xfrm>
              <a:off x="6286731" y="3610218"/>
              <a:ext cx="249522" cy="74382"/>
            </a:xfrm>
            <a:prstGeom prst="rect">
              <a:avLst/>
            </a:prstGeom>
            <a:solidFill>
              <a:srgbClr val="B3B3B3">
                <a:alpha val="100000"/>
              </a:srgbClr>
            </a:solidFill>
          </p:spPr>
          <p:txBody>
            <a:bodyPr/>
            <a:lstStyle/>
            <a:p/>
          </p:txBody>
        </p:sp>
        <p:sp>
          <p:nvSpPr>
            <p:cNvPr id="56" name="rc56"/>
            <p:cNvSpPr/>
            <p:nvPr/>
          </p:nvSpPr>
          <p:spPr>
            <a:xfrm>
              <a:off x="6563979" y="3604939"/>
              <a:ext cx="249522" cy="150124"/>
            </a:xfrm>
            <a:prstGeom prst="rect">
              <a:avLst/>
            </a:prstGeom>
            <a:solidFill>
              <a:srgbClr val="B3B3B3">
                <a:alpha val="100000"/>
              </a:srgbClr>
            </a:solidFill>
          </p:spPr>
          <p:txBody>
            <a:bodyPr/>
            <a:lstStyle/>
            <a:p/>
          </p:txBody>
        </p:sp>
        <p:sp>
          <p:nvSpPr>
            <p:cNvPr id="57" name="rc57"/>
            <p:cNvSpPr/>
            <p:nvPr/>
          </p:nvSpPr>
          <p:spPr>
            <a:xfrm>
              <a:off x="6841227" y="2938536"/>
              <a:ext cx="249522" cy="840682"/>
            </a:xfrm>
            <a:prstGeom prst="rect">
              <a:avLst/>
            </a:prstGeom>
            <a:solidFill>
              <a:srgbClr val="B3B3B3">
                <a:alpha val="100000"/>
              </a:srgbClr>
            </a:solidFill>
          </p:spPr>
          <p:txBody>
            <a:bodyPr/>
            <a:lstStyle/>
            <a:p/>
          </p:txBody>
        </p:sp>
        <p:sp>
          <p:nvSpPr>
            <p:cNvPr id="58" name="rc58"/>
            <p:cNvSpPr/>
            <p:nvPr/>
          </p:nvSpPr>
          <p:spPr>
            <a:xfrm>
              <a:off x="7118474" y="2321881"/>
              <a:ext cx="249522" cy="1218193"/>
            </a:xfrm>
            <a:prstGeom prst="rect">
              <a:avLst/>
            </a:prstGeom>
            <a:solidFill>
              <a:srgbClr val="B3B3B3">
                <a:alpha val="100000"/>
              </a:srgbClr>
            </a:solidFill>
          </p:spPr>
          <p:txBody>
            <a:bodyPr/>
            <a:lstStyle/>
            <a:p/>
          </p:txBody>
        </p:sp>
        <p:sp>
          <p:nvSpPr>
            <p:cNvPr id="59" name="rc59"/>
            <p:cNvSpPr/>
            <p:nvPr/>
          </p:nvSpPr>
          <p:spPr>
            <a:xfrm>
              <a:off x="7395722" y="2662681"/>
              <a:ext cx="249522" cy="926982"/>
            </a:xfrm>
            <a:prstGeom prst="rect">
              <a:avLst/>
            </a:prstGeom>
            <a:solidFill>
              <a:srgbClr val="B3B3B3">
                <a:alpha val="100000"/>
              </a:srgbClr>
            </a:solidFill>
          </p:spPr>
          <p:txBody>
            <a:bodyPr/>
            <a:lstStyle/>
            <a:p/>
          </p:txBody>
        </p:sp>
        <p:sp>
          <p:nvSpPr>
            <p:cNvPr id="60" name="rc60"/>
            <p:cNvSpPr/>
            <p:nvPr/>
          </p:nvSpPr>
          <p:spPr>
            <a:xfrm>
              <a:off x="7672970" y="3123452"/>
              <a:ext cx="249522" cy="593940"/>
            </a:xfrm>
            <a:prstGeom prst="rect">
              <a:avLst/>
            </a:prstGeom>
            <a:solidFill>
              <a:srgbClr val="B3B3B3">
                <a:alpha val="100000"/>
              </a:srgbClr>
            </a:solidFill>
          </p:spPr>
          <p:txBody>
            <a:bodyPr/>
            <a:lstStyle/>
            <a:p/>
          </p:txBody>
        </p:sp>
        <p:sp>
          <p:nvSpPr>
            <p:cNvPr id="61" name="rc61"/>
            <p:cNvSpPr/>
            <p:nvPr/>
          </p:nvSpPr>
          <p:spPr>
            <a:xfrm>
              <a:off x="7950217" y="3384431"/>
              <a:ext cx="249522" cy="336880"/>
            </a:xfrm>
            <a:prstGeom prst="rect">
              <a:avLst/>
            </a:prstGeom>
            <a:solidFill>
              <a:srgbClr val="B3B3B3">
                <a:alpha val="100000"/>
              </a:srgbClr>
            </a:solidFill>
          </p:spPr>
          <p:txBody>
            <a:bodyPr/>
            <a:lstStyle/>
            <a:p/>
          </p:txBody>
        </p:sp>
        <p:sp>
          <p:nvSpPr>
            <p:cNvPr id="62" name="pl62"/>
            <p:cNvSpPr/>
            <p:nvPr/>
          </p:nvSpPr>
          <p:spPr>
            <a:xfrm>
              <a:off x="1421035" y="1310999"/>
              <a:ext cx="6653943" cy="421200"/>
            </a:xfrm>
            <a:custGeom>
              <a:avLst/>
              <a:pathLst>
                <a:path w="6653943" h="421200">
                  <a:moveTo>
                    <a:pt x="0" y="393120"/>
                  </a:moveTo>
                  <a:lnTo>
                    <a:pt x="277247" y="393120"/>
                  </a:lnTo>
                  <a:lnTo>
                    <a:pt x="554495" y="56160"/>
                  </a:lnTo>
                  <a:lnTo>
                    <a:pt x="831742" y="196560"/>
                  </a:lnTo>
                  <a:lnTo>
                    <a:pt x="1108990" y="224640"/>
                  </a:lnTo>
                  <a:lnTo>
                    <a:pt x="1386238" y="196560"/>
                  </a:lnTo>
                  <a:lnTo>
                    <a:pt x="1663485" y="168480"/>
                  </a:lnTo>
                  <a:lnTo>
                    <a:pt x="1940733" y="168480"/>
                  </a:lnTo>
                  <a:lnTo>
                    <a:pt x="2217981" y="196560"/>
                  </a:lnTo>
                  <a:lnTo>
                    <a:pt x="2495228" y="421200"/>
                  </a:lnTo>
                  <a:lnTo>
                    <a:pt x="2772476" y="365040"/>
                  </a:lnTo>
                  <a:lnTo>
                    <a:pt x="3049724" y="365040"/>
                  </a:lnTo>
                  <a:lnTo>
                    <a:pt x="3326971" y="168480"/>
                  </a:lnTo>
                  <a:lnTo>
                    <a:pt x="3604219" y="140400"/>
                  </a:lnTo>
                  <a:lnTo>
                    <a:pt x="3881467" y="28080"/>
                  </a:lnTo>
                  <a:lnTo>
                    <a:pt x="4158714" y="84240"/>
                  </a:lnTo>
                  <a:lnTo>
                    <a:pt x="4435962" y="84240"/>
                  </a:lnTo>
                  <a:lnTo>
                    <a:pt x="4713210" y="0"/>
                  </a:lnTo>
                  <a:lnTo>
                    <a:pt x="4990457" y="56160"/>
                  </a:lnTo>
                  <a:lnTo>
                    <a:pt x="5267705" y="28080"/>
                  </a:lnTo>
                  <a:lnTo>
                    <a:pt x="5544953" y="28080"/>
                  </a:lnTo>
                  <a:lnTo>
                    <a:pt x="5822200" y="196560"/>
                  </a:lnTo>
                  <a:lnTo>
                    <a:pt x="6099448" y="16848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63" name="pl63"/>
            <p:cNvSpPr/>
            <p:nvPr/>
          </p:nvSpPr>
          <p:spPr>
            <a:xfrm>
              <a:off x="3639016" y="1339079"/>
              <a:ext cx="4435962" cy="730081"/>
            </a:xfrm>
            <a:custGeom>
              <a:avLst/>
              <a:pathLst>
                <a:path w="4435962" h="730081">
                  <a:moveTo>
                    <a:pt x="0" y="168480"/>
                  </a:moveTo>
                  <a:lnTo>
                    <a:pt x="277247" y="308880"/>
                  </a:lnTo>
                  <a:lnTo>
                    <a:pt x="554495" y="449281"/>
                  </a:lnTo>
                  <a:lnTo>
                    <a:pt x="831742" y="421200"/>
                  </a:lnTo>
                  <a:lnTo>
                    <a:pt x="1108990" y="0"/>
                  </a:lnTo>
                  <a:lnTo>
                    <a:pt x="1386238" y="84240"/>
                  </a:lnTo>
                  <a:lnTo>
                    <a:pt x="1663485" y="140400"/>
                  </a:lnTo>
                  <a:lnTo>
                    <a:pt x="1940733" y="140400"/>
                  </a:lnTo>
                  <a:lnTo>
                    <a:pt x="2217981" y="224640"/>
                  </a:lnTo>
                  <a:lnTo>
                    <a:pt x="2495228" y="56160"/>
                  </a:lnTo>
                  <a:lnTo>
                    <a:pt x="2772476" y="56160"/>
                  </a:lnTo>
                  <a:lnTo>
                    <a:pt x="3049724" y="56160"/>
                  </a:lnTo>
                  <a:lnTo>
                    <a:pt x="3326971" y="393120"/>
                  </a:lnTo>
                  <a:lnTo>
                    <a:pt x="3604219" y="730081"/>
                  </a:lnTo>
                  <a:lnTo>
                    <a:pt x="3881467" y="561601"/>
                  </a:lnTo>
                  <a:lnTo>
                    <a:pt x="4158714" y="336960"/>
                  </a:lnTo>
                  <a:lnTo>
                    <a:pt x="4435962" y="224640"/>
                  </a:lnTo>
                </a:path>
              </a:pathLst>
            </a:custGeom>
            <a:ln w="27101" cap="flat">
              <a:solidFill>
                <a:srgbClr val="333333">
                  <a:alpha val="100000"/>
                </a:srgbClr>
              </a:solidFill>
              <a:prstDash val="solid"/>
              <a:round/>
            </a:ln>
          </p:spPr>
          <p:txBody>
            <a:bodyPr/>
            <a:lstStyle/>
            <a:p/>
          </p:txBody>
        </p:sp>
        <p:sp>
          <p:nvSpPr>
            <p:cNvPr id="64" name="tx64"/>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5" name="tx65"/>
            <p:cNvSpPr/>
            <p:nvPr/>
          </p:nvSpPr>
          <p:spPr>
            <a:xfrm>
              <a:off x="689565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6" name="tx66"/>
            <p:cNvSpPr/>
            <p:nvPr/>
          </p:nvSpPr>
          <p:spPr>
            <a:xfrm>
              <a:off x="7172898"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7" name="tx67"/>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8" name="tx68"/>
            <p:cNvSpPr/>
            <p:nvPr/>
          </p:nvSpPr>
          <p:spPr>
            <a:xfrm>
              <a:off x="7727393"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9" name="tx69"/>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0" name="tx70"/>
            <p:cNvSpPr/>
            <p:nvPr/>
          </p:nvSpPr>
          <p:spPr>
            <a:xfrm>
              <a:off x="6618402"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1" name="tx71"/>
            <p:cNvSpPr/>
            <p:nvPr/>
          </p:nvSpPr>
          <p:spPr>
            <a:xfrm>
              <a:off x="6895650"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72" name="tx72"/>
            <p:cNvSpPr/>
            <p:nvPr/>
          </p:nvSpPr>
          <p:spPr>
            <a:xfrm>
              <a:off x="7172898"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3" name="tx73"/>
            <p:cNvSpPr/>
            <p:nvPr/>
          </p:nvSpPr>
          <p:spPr>
            <a:xfrm>
              <a:off x="7450145"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74" name="tx74"/>
            <p:cNvSpPr/>
            <p:nvPr/>
          </p:nvSpPr>
          <p:spPr>
            <a:xfrm>
              <a:off x="7727393"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5" name="tx75"/>
            <p:cNvSpPr/>
            <p:nvPr/>
          </p:nvSpPr>
          <p:spPr>
            <a:xfrm>
              <a:off x="8004641"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76" name="tx76"/>
            <p:cNvSpPr/>
            <p:nvPr/>
          </p:nvSpPr>
          <p:spPr>
            <a:xfrm>
              <a:off x="1315541" y="339958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77" name="tx77"/>
            <p:cNvSpPr/>
            <p:nvPr/>
          </p:nvSpPr>
          <p:spPr>
            <a:xfrm>
              <a:off x="2777128" y="36456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78" name="tx78"/>
            <p:cNvSpPr/>
            <p:nvPr/>
          </p:nvSpPr>
          <p:spPr>
            <a:xfrm>
              <a:off x="4088018" y="34927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79" name="tx79"/>
            <p:cNvSpPr/>
            <p:nvPr/>
          </p:nvSpPr>
          <p:spPr>
            <a:xfrm>
              <a:off x="5504401" y="37692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0" name="tx80"/>
            <p:cNvSpPr/>
            <p:nvPr/>
          </p:nvSpPr>
          <p:spPr>
            <a:xfrm>
              <a:off x="6613391" y="38403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1" name="tx81"/>
            <p:cNvSpPr/>
            <p:nvPr/>
          </p:nvSpPr>
          <p:spPr>
            <a:xfrm>
              <a:off x="6890639" y="38525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2" name="tx82"/>
            <p:cNvSpPr/>
            <p:nvPr/>
          </p:nvSpPr>
          <p:spPr>
            <a:xfrm>
              <a:off x="7167887" y="37329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3" name="tx83"/>
            <p:cNvSpPr/>
            <p:nvPr/>
          </p:nvSpPr>
          <p:spPr>
            <a:xfrm>
              <a:off x="7445134" y="37577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4" name="tx84"/>
            <p:cNvSpPr/>
            <p:nvPr/>
          </p:nvSpPr>
          <p:spPr>
            <a:xfrm>
              <a:off x="7722382" y="38215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5" name="tx85"/>
            <p:cNvSpPr/>
            <p:nvPr/>
          </p:nvSpPr>
          <p:spPr>
            <a:xfrm>
              <a:off x="7999630" y="38235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6" name="tx86"/>
            <p:cNvSpPr/>
            <p:nvPr/>
          </p:nvSpPr>
          <p:spPr>
            <a:xfrm>
              <a:off x="4118163" y="288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7" name="tx87"/>
            <p:cNvSpPr/>
            <p:nvPr/>
          </p:nvSpPr>
          <p:spPr>
            <a:xfrm>
              <a:off x="5504401" y="34737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8" name="tx88"/>
            <p:cNvSpPr/>
            <p:nvPr/>
          </p:nvSpPr>
          <p:spPr>
            <a:xfrm>
              <a:off x="6613391" y="36395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9" name="tx89"/>
            <p:cNvSpPr/>
            <p:nvPr/>
          </p:nvSpPr>
          <p:spPr>
            <a:xfrm>
              <a:off x="6860494" y="33184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0" name="tx90"/>
            <p:cNvSpPr/>
            <p:nvPr/>
          </p:nvSpPr>
          <p:spPr>
            <a:xfrm>
              <a:off x="7137742" y="28905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1" name="tx91"/>
            <p:cNvSpPr/>
            <p:nvPr/>
          </p:nvSpPr>
          <p:spPr>
            <a:xfrm>
              <a:off x="7414990" y="30857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2" name="tx92"/>
            <p:cNvSpPr/>
            <p:nvPr/>
          </p:nvSpPr>
          <p:spPr>
            <a:xfrm>
              <a:off x="7722382" y="338162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3" name="tx93"/>
            <p:cNvSpPr/>
            <p:nvPr/>
          </p:nvSpPr>
          <p:spPr>
            <a:xfrm>
              <a:off x="7999630" y="35137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4" name="tx94"/>
            <p:cNvSpPr/>
            <p:nvPr/>
          </p:nvSpPr>
          <p:spPr>
            <a:xfrm>
              <a:off x="4098567" y="269305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15.1</a:t>
              </a:r>
            </a:p>
          </p:txBody>
        </p:sp>
        <p:sp>
          <p:nvSpPr>
            <p:cNvPr id="95" name="tx95"/>
            <p:cNvSpPr/>
            <p:nvPr/>
          </p:nvSpPr>
          <p:spPr>
            <a:xfrm>
              <a:off x="5511936" y="3310946"/>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6" name="tx96"/>
            <p:cNvSpPr/>
            <p:nvPr/>
          </p:nvSpPr>
          <p:spPr>
            <a:xfrm>
              <a:off x="6661610" y="3499943"/>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97" name="tx97"/>
            <p:cNvSpPr/>
            <p:nvPr/>
          </p:nvSpPr>
          <p:spPr>
            <a:xfrm>
              <a:off x="6871044" y="283225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98" name="tx98"/>
            <p:cNvSpPr/>
            <p:nvPr/>
          </p:nvSpPr>
          <p:spPr>
            <a:xfrm>
              <a:off x="7148291" y="221683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21.1</a:t>
              </a:r>
            </a:p>
          </p:txBody>
        </p:sp>
        <p:sp>
          <p:nvSpPr>
            <p:cNvPr id="99" name="tx99"/>
            <p:cNvSpPr/>
            <p:nvPr/>
          </p:nvSpPr>
          <p:spPr>
            <a:xfrm>
              <a:off x="7425539" y="25564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16.8</a:t>
              </a:r>
            </a:p>
          </p:txBody>
        </p:sp>
        <p:sp>
          <p:nvSpPr>
            <p:cNvPr id="100" name="tx100"/>
            <p:cNvSpPr/>
            <p:nvPr/>
          </p:nvSpPr>
          <p:spPr>
            <a:xfrm>
              <a:off x="7743470" y="301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1" name="tx101"/>
            <p:cNvSpPr/>
            <p:nvPr/>
          </p:nvSpPr>
          <p:spPr>
            <a:xfrm>
              <a:off x="8007165" y="327819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02" name="tx102"/>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639902" y="31547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4" name="tx104"/>
            <p:cNvSpPr/>
            <p:nvPr/>
          </p:nvSpPr>
          <p:spPr>
            <a:xfrm>
              <a:off x="639902" y="235494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5" name="tx105"/>
            <p:cNvSpPr/>
            <p:nvPr/>
          </p:nvSpPr>
          <p:spPr>
            <a:xfrm>
              <a:off x="639902" y="155506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6" name="tx10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22" name="tx122"/>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23" name="pl12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pl12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5" name="tx12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78790" y="4909475"/>
              <a:ext cx="201456" cy="201456"/>
            </a:xfrm>
            <a:prstGeom prst="rect">
              <a:avLst/>
            </a:prstGeom>
            <a:solidFill>
              <a:srgbClr val="E2231A">
                <a:alpha val="100000"/>
              </a:srgbClr>
            </a:solidFill>
          </p:spPr>
          <p:txBody>
            <a:bodyPr/>
            <a:lstStyle/>
            <a:p/>
          </p:txBody>
        </p:sp>
        <p:sp>
          <p:nvSpPr>
            <p:cNvPr id="128" name="rc128"/>
            <p:cNvSpPr/>
            <p:nvPr/>
          </p:nvSpPr>
          <p:spPr>
            <a:xfrm>
              <a:off x="5642950" y="4909475"/>
              <a:ext cx="201456" cy="201456"/>
            </a:xfrm>
            <a:prstGeom prst="rect">
              <a:avLst/>
            </a:prstGeom>
            <a:solidFill>
              <a:srgbClr val="B3B3B3">
                <a:alpha val="100000"/>
              </a:srgbClr>
            </a:solidFill>
          </p:spPr>
          <p:txBody>
            <a:bodyPr/>
            <a:lstStyle/>
            <a:p/>
          </p:txBody>
        </p:sp>
        <p:sp>
          <p:nvSpPr>
            <p:cNvPr id="129" name="tx12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51100"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2" name="tx132"/>
            <p:cNvSpPr/>
            <p:nvPr/>
          </p:nvSpPr>
          <p:spPr>
            <a:xfrm>
              <a:off x="951100" y="66020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2000-2024</a:t>
              </a:r>
            </a:p>
          </p:txBody>
        </p:sp>
        <p:sp>
          <p:nvSpPr>
            <p:cNvPr id="133" name="pl133"/>
            <p:cNvSpPr/>
            <p:nvPr/>
          </p:nvSpPr>
          <p:spPr>
            <a:xfrm>
              <a:off x="22339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1094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9848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8602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1717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0471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9225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774644"/>
              <a:ext cx="1966703" cy="162162"/>
            </a:xfrm>
            <a:prstGeom prst="rect">
              <a:avLst/>
            </a:prstGeom>
            <a:solidFill>
              <a:srgbClr val="E2231A">
                <a:alpha val="100000"/>
              </a:srgbClr>
            </a:solidFill>
          </p:spPr>
          <p:txBody>
            <a:bodyPr/>
            <a:lstStyle/>
            <a:p/>
          </p:txBody>
        </p:sp>
        <p:sp>
          <p:nvSpPr>
            <p:cNvPr id="145" name="rc145"/>
            <p:cNvSpPr/>
            <p:nvPr/>
          </p:nvSpPr>
          <p:spPr>
            <a:xfrm>
              <a:off x="1296273" y="5571941"/>
              <a:ext cx="2261146" cy="162162"/>
            </a:xfrm>
            <a:prstGeom prst="rect">
              <a:avLst/>
            </a:prstGeom>
            <a:solidFill>
              <a:srgbClr val="E2231A">
                <a:alpha val="100000"/>
              </a:srgbClr>
            </a:solidFill>
          </p:spPr>
          <p:txBody>
            <a:bodyPr/>
            <a:lstStyle/>
            <a:p/>
          </p:txBody>
        </p:sp>
        <p:sp>
          <p:nvSpPr>
            <p:cNvPr id="146" name="rc146"/>
            <p:cNvSpPr/>
            <p:nvPr/>
          </p:nvSpPr>
          <p:spPr>
            <a:xfrm>
              <a:off x="1296273" y="5369238"/>
              <a:ext cx="2230514" cy="162162"/>
            </a:xfrm>
            <a:prstGeom prst="rect">
              <a:avLst/>
            </a:prstGeom>
            <a:solidFill>
              <a:srgbClr val="E2231A">
                <a:alpha val="100000"/>
              </a:srgbClr>
            </a:solidFill>
          </p:spPr>
          <p:txBody>
            <a:bodyPr/>
            <a:lstStyle/>
            <a:p/>
          </p:txBody>
        </p:sp>
        <p:sp>
          <p:nvSpPr>
            <p:cNvPr id="147" name="rc147"/>
            <p:cNvSpPr/>
            <p:nvPr/>
          </p:nvSpPr>
          <p:spPr>
            <a:xfrm>
              <a:off x="3262977" y="5774644"/>
              <a:ext cx="1173395" cy="162162"/>
            </a:xfrm>
            <a:prstGeom prst="rect">
              <a:avLst/>
            </a:prstGeom>
            <a:solidFill>
              <a:srgbClr val="B3B3B3">
                <a:alpha val="100000"/>
              </a:srgbClr>
            </a:solidFill>
          </p:spPr>
          <p:txBody>
            <a:bodyPr/>
            <a:lstStyle/>
            <a:p/>
          </p:txBody>
        </p:sp>
        <p:sp>
          <p:nvSpPr>
            <p:cNvPr id="148" name="rc148"/>
            <p:cNvSpPr/>
            <p:nvPr/>
          </p:nvSpPr>
          <p:spPr>
            <a:xfrm>
              <a:off x="3557420" y="5571941"/>
              <a:ext cx="4642320" cy="162162"/>
            </a:xfrm>
            <a:prstGeom prst="rect">
              <a:avLst/>
            </a:prstGeom>
            <a:solidFill>
              <a:srgbClr val="B3B3B3">
                <a:alpha val="100000"/>
              </a:srgbClr>
            </a:solidFill>
          </p:spPr>
          <p:txBody>
            <a:bodyPr/>
            <a:lstStyle/>
            <a:p/>
          </p:txBody>
        </p:sp>
        <p:sp>
          <p:nvSpPr>
            <p:cNvPr id="149" name="rc149"/>
            <p:cNvSpPr/>
            <p:nvPr/>
          </p:nvSpPr>
          <p:spPr>
            <a:xfrm>
              <a:off x="3526788" y="5369238"/>
              <a:ext cx="2633107" cy="162162"/>
            </a:xfrm>
            <a:prstGeom prst="rect">
              <a:avLst/>
            </a:prstGeom>
            <a:solidFill>
              <a:srgbClr val="B3B3B3">
                <a:alpha val="100000"/>
              </a:srgbClr>
            </a:solidFill>
          </p:spPr>
          <p:txBody>
            <a:bodyPr/>
            <a:lstStyle/>
            <a:p/>
          </p:txBody>
        </p:sp>
        <p:sp>
          <p:nvSpPr>
            <p:cNvPr id="150" name="tx150"/>
            <p:cNvSpPr/>
            <p:nvPr/>
          </p:nvSpPr>
          <p:spPr>
            <a:xfrm>
              <a:off x="4468527" y="5814057"/>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51" name="tx151"/>
            <p:cNvSpPr/>
            <p:nvPr/>
          </p:nvSpPr>
          <p:spPr>
            <a:xfrm>
              <a:off x="8264049" y="5611298"/>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52" name="tx152"/>
            <p:cNvSpPr/>
            <p:nvPr/>
          </p:nvSpPr>
          <p:spPr>
            <a:xfrm>
              <a:off x="6240267"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a:t>
              </a:r>
            </a:p>
          </p:txBody>
        </p:sp>
        <p:sp>
          <p:nvSpPr>
            <p:cNvPr id="153" name="tx153"/>
            <p:cNvSpPr/>
            <p:nvPr/>
          </p:nvSpPr>
          <p:spPr>
            <a:xfrm>
              <a:off x="2199253"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54" name="tx154"/>
            <p:cNvSpPr/>
            <p:nvPr/>
          </p:nvSpPr>
          <p:spPr>
            <a:xfrm>
              <a:off x="2346474"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a:t>
              </a:r>
            </a:p>
          </p:txBody>
        </p:sp>
        <p:sp>
          <p:nvSpPr>
            <p:cNvPr id="155" name="tx155"/>
            <p:cNvSpPr/>
            <p:nvPr/>
          </p:nvSpPr>
          <p:spPr>
            <a:xfrm>
              <a:off x="2331158"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a:t>
              </a:r>
            </a:p>
          </p:txBody>
        </p:sp>
        <p:sp>
          <p:nvSpPr>
            <p:cNvPr id="156" name="tx156"/>
            <p:cNvSpPr/>
            <p:nvPr/>
          </p:nvSpPr>
          <p:spPr>
            <a:xfrm>
              <a:off x="376930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57" name="tx157"/>
            <p:cNvSpPr/>
            <p:nvPr/>
          </p:nvSpPr>
          <p:spPr>
            <a:xfrm>
              <a:off x="5798208" y="561163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58" name="tx158"/>
            <p:cNvSpPr/>
            <p:nvPr/>
          </p:nvSpPr>
          <p:spPr>
            <a:xfrm>
              <a:off x="4762969"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59" name="tx15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3086269"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4" name="tx164"/>
            <p:cNvSpPr/>
            <p:nvPr/>
          </p:nvSpPr>
          <p:spPr>
            <a:xfrm>
              <a:off x="4961702"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65" name="tx165"/>
            <p:cNvSpPr/>
            <p:nvPr/>
          </p:nvSpPr>
          <p:spPr>
            <a:xfrm>
              <a:off x="6837134"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66" name="tx166"/>
            <p:cNvSpPr/>
            <p:nvPr/>
          </p:nvSpPr>
          <p:spPr>
            <a:xfrm>
              <a:off x="3490059"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67" name="tx167"/>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68" name="tx168"/>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MCV1 -por lo general a los 9 o 12 meses, dependiendo del calendario nacional de vacunación- se mantuvo constante en el 93%. Esta cifra es inferior a la de 2019, donde la cobertura fue del 95%.
4.000 niños no recibieron la primera dosis sistemática de la vacuna contra el sarampión.
La MCV2 se administra normalmente a niños de entre 18 meses y cinco años. La cobertura de MCV2 aumentó al 87%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415289"/>
            </a:xfrm>
            <a:custGeom>
              <a:avLst/>
              <a:pathLst>
                <a:path w="3397293" h="415289">
                  <a:moveTo>
                    <a:pt x="0" y="387603"/>
                  </a:moveTo>
                  <a:lnTo>
                    <a:pt x="141553" y="387603"/>
                  </a:lnTo>
                  <a:lnTo>
                    <a:pt x="283107" y="55371"/>
                  </a:lnTo>
                  <a:lnTo>
                    <a:pt x="424661" y="193801"/>
                  </a:lnTo>
                  <a:lnTo>
                    <a:pt x="566215" y="221487"/>
                  </a:lnTo>
                  <a:lnTo>
                    <a:pt x="707769" y="193801"/>
                  </a:lnTo>
                  <a:lnTo>
                    <a:pt x="849323" y="166115"/>
                  </a:lnTo>
                  <a:lnTo>
                    <a:pt x="990877" y="166115"/>
                  </a:lnTo>
                  <a:lnTo>
                    <a:pt x="1132431" y="193801"/>
                  </a:lnTo>
                  <a:lnTo>
                    <a:pt x="1273984" y="415289"/>
                  </a:lnTo>
                  <a:lnTo>
                    <a:pt x="1415538" y="359917"/>
                  </a:lnTo>
                  <a:lnTo>
                    <a:pt x="1557092" y="359917"/>
                  </a:lnTo>
                  <a:lnTo>
                    <a:pt x="1698646" y="166115"/>
                  </a:lnTo>
                  <a:lnTo>
                    <a:pt x="1840200" y="138429"/>
                  </a:lnTo>
                  <a:lnTo>
                    <a:pt x="1981754" y="27685"/>
                  </a:lnTo>
                  <a:lnTo>
                    <a:pt x="2123308" y="83057"/>
                  </a:lnTo>
                  <a:lnTo>
                    <a:pt x="2264862" y="83057"/>
                  </a:lnTo>
                  <a:lnTo>
                    <a:pt x="2406416" y="0"/>
                  </a:lnTo>
                  <a:lnTo>
                    <a:pt x="2547969" y="55371"/>
                  </a:lnTo>
                  <a:lnTo>
                    <a:pt x="2689523" y="27685"/>
                  </a:lnTo>
                  <a:lnTo>
                    <a:pt x="2831077" y="27685"/>
                  </a:lnTo>
                  <a:lnTo>
                    <a:pt x="2972631" y="193801"/>
                  </a:lnTo>
                  <a:lnTo>
                    <a:pt x="3114185" y="166115"/>
                  </a:lnTo>
                  <a:lnTo>
                    <a:pt x="3255739" y="83057"/>
                  </a:lnTo>
                  <a:lnTo>
                    <a:pt x="3397293" y="8305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415289"/>
            </a:xfrm>
            <a:custGeom>
              <a:avLst/>
              <a:pathLst>
                <a:path w="3397293" h="415289">
                  <a:moveTo>
                    <a:pt x="0" y="387603"/>
                  </a:moveTo>
                  <a:lnTo>
                    <a:pt x="141553" y="387603"/>
                  </a:lnTo>
                  <a:lnTo>
                    <a:pt x="283107" y="55371"/>
                  </a:lnTo>
                  <a:lnTo>
                    <a:pt x="424661" y="193801"/>
                  </a:lnTo>
                  <a:lnTo>
                    <a:pt x="566215" y="221487"/>
                  </a:lnTo>
                  <a:lnTo>
                    <a:pt x="707769" y="193801"/>
                  </a:lnTo>
                  <a:lnTo>
                    <a:pt x="849323" y="166115"/>
                  </a:lnTo>
                  <a:lnTo>
                    <a:pt x="990877" y="166115"/>
                  </a:lnTo>
                  <a:lnTo>
                    <a:pt x="1132431" y="193801"/>
                  </a:lnTo>
                  <a:lnTo>
                    <a:pt x="1273984" y="415289"/>
                  </a:lnTo>
                  <a:lnTo>
                    <a:pt x="1415538" y="359917"/>
                  </a:lnTo>
                  <a:lnTo>
                    <a:pt x="1557092" y="359917"/>
                  </a:lnTo>
                  <a:lnTo>
                    <a:pt x="1698646" y="166115"/>
                  </a:lnTo>
                  <a:lnTo>
                    <a:pt x="1840200" y="138429"/>
                  </a:lnTo>
                  <a:lnTo>
                    <a:pt x="1981754" y="27685"/>
                  </a:lnTo>
                  <a:lnTo>
                    <a:pt x="2123308" y="83057"/>
                  </a:lnTo>
                  <a:lnTo>
                    <a:pt x="2264862" y="83057"/>
                  </a:lnTo>
                  <a:lnTo>
                    <a:pt x="2406416" y="0"/>
                  </a:lnTo>
                  <a:lnTo>
                    <a:pt x="2547969" y="55371"/>
                  </a:lnTo>
                  <a:lnTo>
                    <a:pt x="2689523" y="27685"/>
                  </a:lnTo>
                  <a:lnTo>
                    <a:pt x="2831077" y="27685"/>
                  </a:lnTo>
                  <a:lnTo>
                    <a:pt x="2972631" y="193801"/>
                  </a:lnTo>
                  <a:lnTo>
                    <a:pt x="3114185" y="166115"/>
                  </a:lnTo>
                  <a:lnTo>
                    <a:pt x="3255739" y="83057"/>
                  </a:lnTo>
                  <a:lnTo>
                    <a:pt x="3397293" y="8305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415289"/>
            </a:xfrm>
            <a:custGeom>
              <a:avLst/>
              <a:pathLst>
                <a:path w="3397293" h="415289">
                  <a:moveTo>
                    <a:pt x="0" y="387603"/>
                  </a:moveTo>
                  <a:lnTo>
                    <a:pt x="141553" y="387603"/>
                  </a:lnTo>
                  <a:lnTo>
                    <a:pt x="283107" y="55371"/>
                  </a:lnTo>
                  <a:lnTo>
                    <a:pt x="424661" y="193801"/>
                  </a:lnTo>
                  <a:lnTo>
                    <a:pt x="566215" y="221487"/>
                  </a:lnTo>
                  <a:lnTo>
                    <a:pt x="707769" y="193801"/>
                  </a:lnTo>
                  <a:lnTo>
                    <a:pt x="849323" y="166115"/>
                  </a:lnTo>
                  <a:lnTo>
                    <a:pt x="990877" y="166115"/>
                  </a:lnTo>
                  <a:lnTo>
                    <a:pt x="1132431" y="193801"/>
                  </a:lnTo>
                  <a:lnTo>
                    <a:pt x="1273984" y="415289"/>
                  </a:lnTo>
                  <a:lnTo>
                    <a:pt x="1415538" y="359917"/>
                  </a:lnTo>
                  <a:lnTo>
                    <a:pt x="1557092" y="359917"/>
                  </a:lnTo>
                  <a:lnTo>
                    <a:pt x="1698646" y="166115"/>
                  </a:lnTo>
                  <a:lnTo>
                    <a:pt x="1840200" y="138429"/>
                  </a:lnTo>
                  <a:lnTo>
                    <a:pt x="1981754" y="27685"/>
                  </a:lnTo>
                  <a:lnTo>
                    <a:pt x="2123308" y="83057"/>
                  </a:lnTo>
                  <a:lnTo>
                    <a:pt x="2264862" y="83057"/>
                  </a:lnTo>
                  <a:lnTo>
                    <a:pt x="2406416" y="0"/>
                  </a:lnTo>
                  <a:lnTo>
                    <a:pt x="2547969" y="55371"/>
                  </a:lnTo>
                  <a:lnTo>
                    <a:pt x="2689523" y="27685"/>
                  </a:lnTo>
                  <a:lnTo>
                    <a:pt x="2831077" y="27685"/>
                  </a:lnTo>
                  <a:lnTo>
                    <a:pt x="2972631" y="193801"/>
                  </a:lnTo>
                  <a:lnTo>
                    <a:pt x="3114185" y="166115"/>
                  </a:lnTo>
                  <a:lnTo>
                    <a:pt x="3255739" y="83057"/>
                  </a:lnTo>
                  <a:lnTo>
                    <a:pt x="3397293" y="8305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55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55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1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86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656" y="472787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60" name="tx60"/>
            <p:cNvSpPr/>
            <p:nvPr/>
          </p:nvSpPr>
          <p:spPr>
            <a:xfrm>
              <a:off x="291751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9965"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43063" y="481497"/>
              <a:ext cx="275309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Costa Rica,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30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80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03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0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85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30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55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00057"/>
              <a:ext cx="3397293" cy="1282513"/>
            </a:xfrm>
            <a:custGeom>
              <a:avLst/>
              <a:pathLst>
                <a:path w="3397293" h="1282513">
                  <a:moveTo>
                    <a:pt x="0" y="1197012"/>
                  </a:moveTo>
                  <a:lnTo>
                    <a:pt x="141553" y="1197012"/>
                  </a:lnTo>
                  <a:lnTo>
                    <a:pt x="283107" y="171001"/>
                  </a:lnTo>
                  <a:lnTo>
                    <a:pt x="424661" y="598506"/>
                  </a:lnTo>
                  <a:lnTo>
                    <a:pt x="566215" y="684006"/>
                  </a:lnTo>
                  <a:lnTo>
                    <a:pt x="707769" y="598506"/>
                  </a:lnTo>
                  <a:lnTo>
                    <a:pt x="849323" y="513005"/>
                  </a:lnTo>
                  <a:lnTo>
                    <a:pt x="990877" y="513005"/>
                  </a:lnTo>
                  <a:lnTo>
                    <a:pt x="1132431" y="598506"/>
                  </a:lnTo>
                  <a:lnTo>
                    <a:pt x="1273984" y="1282513"/>
                  </a:lnTo>
                  <a:lnTo>
                    <a:pt x="1415538" y="1111511"/>
                  </a:lnTo>
                  <a:lnTo>
                    <a:pt x="1557092" y="1111511"/>
                  </a:lnTo>
                  <a:lnTo>
                    <a:pt x="1698646" y="513005"/>
                  </a:lnTo>
                  <a:lnTo>
                    <a:pt x="1840200" y="427504"/>
                  </a:lnTo>
                  <a:lnTo>
                    <a:pt x="1981754" y="85500"/>
                  </a:lnTo>
                  <a:lnTo>
                    <a:pt x="2123308" y="256502"/>
                  </a:lnTo>
                  <a:lnTo>
                    <a:pt x="2264862" y="256502"/>
                  </a:lnTo>
                  <a:lnTo>
                    <a:pt x="2406416" y="0"/>
                  </a:lnTo>
                  <a:lnTo>
                    <a:pt x="2547969" y="171001"/>
                  </a:lnTo>
                  <a:lnTo>
                    <a:pt x="2689523" y="85500"/>
                  </a:lnTo>
                  <a:lnTo>
                    <a:pt x="2831077" y="85500"/>
                  </a:lnTo>
                  <a:lnTo>
                    <a:pt x="2972631" y="598506"/>
                  </a:lnTo>
                  <a:lnTo>
                    <a:pt x="3114185" y="513005"/>
                  </a:lnTo>
                  <a:lnTo>
                    <a:pt x="3255739" y="256502"/>
                  </a:lnTo>
                  <a:lnTo>
                    <a:pt x="3397293" y="25650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85558"/>
              <a:ext cx="3397293" cy="1282513"/>
            </a:xfrm>
            <a:custGeom>
              <a:avLst/>
              <a:pathLst>
                <a:path w="3397293" h="1282513">
                  <a:moveTo>
                    <a:pt x="0" y="1282513"/>
                  </a:moveTo>
                  <a:lnTo>
                    <a:pt x="141553" y="1197012"/>
                  </a:lnTo>
                  <a:lnTo>
                    <a:pt x="283107" y="1197012"/>
                  </a:lnTo>
                  <a:lnTo>
                    <a:pt x="424661" y="1111511"/>
                  </a:lnTo>
                  <a:lnTo>
                    <a:pt x="566215" y="940509"/>
                  </a:lnTo>
                  <a:lnTo>
                    <a:pt x="707769" y="769507"/>
                  </a:lnTo>
                  <a:lnTo>
                    <a:pt x="849323" y="598506"/>
                  </a:lnTo>
                  <a:lnTo>
                    <a:pt x="990877" y="598506"/>
                  </a:lnTo>
                  <a:lnTo>
                    <a:pt x="1132431" y="427504"/>
                  </a:lnTo>
                  <a:lnTo>
                    <a:pt x="1273984" y="256502"/>
                  </a:lnTo>
                  <a:lnTo>
                    <a:pt x="1415538" y="171001"/>
                  </a:lnTo>
                  <a:lnTo>
                    <a:pt x="1557092" y="171001"/>
                  </a:lnTo>
                  <a:lnTo>
                    <a:pt x="1698646" y="171001"/>
                  </a:lnTo>
                  <a:lnTo>
                    <a:pt x="1840200" y="171001"/>
                  </a:lnTo>
                  <a:lnTo>
                    <a:pt x="1981754" y="171001"/>
                  </a:lnTo>
                  <a:lnTo>
                    <a:pt x="2123308" y="171001"/>
                  </a:lnTo>
                  <a:lnTo>
                    <a:pt x="2264862" y="85500"/>
                  </a:lnTo>
                  <a:lnTo>
                    <a:pt x="2406416" y="85500"/>
                  </a:lnTo>
                  <a:lnTo>
                    <a:pt x="2547969" y="0"/>
                  </a:lnTo>
                  <a:lnTo>
                    <a:pt x="2689523" y="0"/>
                  </a:lnTo>
                  <a:lnTo>
                    <a:pt x="2831077" y="256502"/>
                  </a:lnTo>
                  <a:lnTo>
                    <a:pt x="2972631" y="427504"/>
                  </a:lnTo>
                  <a:lnTo>
                    <a:pt x="3114185" y="256502"/>
                  </a:lnTo>
                  <a:lnTo>
                    <a:pt x="3255739" y="256502"/>
                  </a:lnTo>
                  <a:lnTo>
                    <a:pt x="3397293" y="17100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16050"/>
              <a:ext cx="3397293" cy="1197012"/>
            </a:xfrm>
            <a:custGeom>
              <a:avLst/>
              <a:pathLst>
                <a:path w="3397293" h="1197012">
                  <a:moveTo>
                    <a:pt x="0" y="171001"/>
                  </a:moveTo>
                  <a:lnTo>
                    <a:pt x="141553" y="0"/>
                  </a:lnTo>
                  <a:lnTo>
                    <a:pt x="283107" y="171001"/>
                  </a:lnTo>
                  <a:lnTo>
                    <a:pt x="424661" y="85500"/>
                  </a:lnTo>
                  <a:lnTo>
                    <a:pt x="566215" y="171001"/>
                  </a:lnTo>
                  <a:lnTo>
                    <a:pt x="707769" y="256502"/>
                  </a:lnTo>
                  <a:lnTo>
                    <a:pt x="849323" y="85500"/>
                  </a:lnTo>
                  <a:lnTo>
                    <a:pt x="990877" y="85500"/>
                  </a:lnTo>
                  <a:lnTo>
                    <a:pt x="1132431" y="0"/>
                  </a:lnTo>
                  <a:lnTo>
                    <a:pt x="1273984" y="85500"/>
                  </a:lnTo>
                  <a:lnTo>
                    <a:pt x="1415538" y="171001"/>
                  </a:lnTo>
                  <a:lnTo>
                    <a:pt x="1557092" y="85500"/>
                  </a:lnTo>
                  <a:lnTo>
                    <a:pt x="1698646" y="0"/>
                  </a:lnTo>
                  <a:lnTo>
                    <a:pt x="1840200" y="256502"/>
                  </a:lnTo>
                  <a:lnTo>
                    <a:pt x="1981754" y="171001"/>
                  </a:lnTo>
                  <a:lnTo>
                    <a:pt x="2123308" y="171001"/>
                  </a:lnTo>
                  <a:lnTo>
                    <a:pt x="2264862" y="171001"/>
                  </a:lnTo>
                  <a:lnTo>
                    <a:pt x="2406416" y="769507"/>
                  </a:lnTo>
                  <a:lnTo>
                    <a:pt x="2547969" y="342003"/>
                  </a:lnTo>
                  <a:lnTo>
                    <a:pt x="2689523" y="769507"/>
                  </a:lnTo>
                  <a:lnTo>
                    <a:pt x="2831077" y="940509"/>
                  </a:lnTo>
                  <a:lnTo>
                    <a:pt x="2972631" y="1026010"/>
                  </a:lnTo>
                  <a:lnTo>
                    <a:pt x="3114185" y="1197012"/>
                  </a:lnTo>
                  <a:lnTo>
                    <a:pt x="3255739" y="1026010"/>
                  </a:lnTo>
                  <a:lnTo>
                    <a:pt x="3397293" y="76950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8555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00057"/>
              <a:ext cx="3397293" cy="1282513"/>
            </a:xfrm>
            <a:custGeom>
              <a:avLst/>
              <a:pathLst>
                <a:path w="3397293" h="1282513">
                  <a:moveTo>
                    <a:pt x="0" y="1197012"/>
                  </a:moveTo>
                  <a:lnTo>
                    <a:pt x="141553" y="1197012"/>
                  </a:lnTo>
                  <a:lnTo>
                    <a:pt x="283107" y="171001"/>
                  </a:lnTo>
                  <a:lnTo>
                    <a:pt x="424661" y="598506"/>
                  </a:lnTo>
                  <a:lnTo>
                    <a:pt x="566215" y="684006"/>
                  </a:lnTo>
                  <a:lnTo>
                    <a:pt x="707769" y="598506"/>
                  </a:lnTo>
                  <a:lnTo>
                    <a:pt x="849323" y="513005"/>
                  </a:lnTo>
                  <a:lnTo>
                    <a:pt x="990877" y="513005"/>
                  </a:lnTo>
                  <a:lnTo>
                    <a:pt x="1132431" y="598506"/>
                  </a:lnTo>
                  <a:lnTo>
                    <a:pt x="1273984" y="1282513"/>
                  </a:lnTo>
                  <a:lnTo>
                    <a:pt x="1415538" y="1111511"/>
                  </a:lnTo>
                  <a:lnTo>
                    <a:pt x="1557092" y="1111511"/>
                  </a:lnTo>
                  <a:lnTo>
                    <a:pt x="1698646" y="513005"/>
                  </a:lnTo>
                  <a:lnTo>
                    <a:pt x="1840200" y="427504"/>
                  </a:lnTo>
                  <a:lnTo>
                    <a:pt x="1981754" y="85500"/>
                  </a:lnTo>
                  <a:lnTo>
                    <a:pt x="2123308" y="256502"/>
                  </a:lnTo>
                  <a:lnTo>
                    <a:pt x="2264862" y="256502"/>
                  </a:lnTo>
                  <a:lnTo>
                    <a:pt x="2406416" y="0"/>
                  </a:lnTo>
                  <a:lnTo>
                    <a:pt x="2547969" y="171001"/>
                  </a:lnTo>
                  <a:lnTo>
                    <a:pt x="2689523" y="85500"/>
                  </a:lnTo>
                  <a:lnTo>
                    <a:pt x="2831077" y="85500"/>
                  </a:lnTo>
                  <a:lnTo>
                    <a:pt x="2972631" y="598506"/>
                  </a:lnTo>
                  <a:lnTo>
                    <a:pt x="3114185" y="513005"/>
                  </a:lnTo>
                  <a:lnTo>
                    <a:pt x="3255739" y="256502"/>
                  </a:lnTo>
                  <a:lnTo>
                    <a:pt x="3397293" y="256502"/>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79249"/>
              <a:ext cx="0" cy="2017820"/>
            </a:xfrm>
            <a:custGeom>
              <a:avLst/>
              <a:pathLst>
                <a:path w="0" h="2017820">
                  <a:moveTo>
                    <a:pt x="0" y="201782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79249"/>
              <a:ext cx="0" cy="1419314"/>
            </a:xfrm>
            <a:custGeom>
              <a:avLst/>
              <a:pathLst>
                <a:path w="0" h="1419314">
                  <a:moveTo>
                    <a:pt x="0" y="14193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79249"/>
              <a:ext cx="0" cy="1932319"/>
            </a:xfrm>
            <a:custGeom>
              <a:avLst/>
              <a:pathLst>
                <a:path w="0" h="1932319">
                  <a:moveTo>
                    <a:pt x="0" y="19323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79249"/>
              <a:ext cx="0" cy="1077310"/>
            </a:xfrm>
            <a:custGeom>
              <a:avLst/>
              <a:pathLst>
                <a:path w="0" h="1077310">
                  <a:moveTo>
                    <a:pt x="0" y="10773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79249"/>
              <a:ext cx="0" cy="1077310"/>
            </a:xfrm>
            <a:custGeom>
              <a:avLst/>
              <a:pathLst>
                <a:path w="0" h="1077310">
                  <a:moveTo>
                    <a:pt x="0" y="10773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79249"/>
              <a:ext cx="0" cy="1077310"/>
            </a:xfrm>
            <a:custGeom>
              <a:avLst/>
              <a:pathLst>
                <a:path w="0" h="1077310">
                  <a:moveTo>
                    <a:pt x="0" y="107731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00057"/>
              <a:ext cx="3397293" cy="1282513"/>
            </a:xfrm>
            <a:custGeom>
              <a:avLst/>
              <a:pathLst>
                <a:path w="3397293" h="1282513">
                  <a:moveTo>
                    <a:pt x="0" y="1197012"/>
                  </a:moveTo>
                  <a:lnTo>
                    <a:pt x="141553" y="1197012"/>
                  </a:lnTo>
                  <a:lnTo>
                    <a:pt x="283107" y="171001"/>
                  </a:lnTo>
                  <a:lnTo>
                    <a:pt x="424661" y="598506"/>
                  </a:lnTo>
                  <a:lnTo>
                    <a:pt x="566215" y="684006"/>
                  </a:lnTo>
                  <a:lnTo>
                    <a:pt x="707769" y="598506"/>
                  </a:lnTo>
                  <a:lnTo>
                    <a:pt x="849323" y="513005"/>
                  </a:lnTo>
                  <a:lnTo>
                    <a:pt x="990877" y="513005"/>
                  </a:lnTo>
                  <a:lnTo>
                    <a:pt x="1132431" y="598506"/>
                  </a:lnTo>
                  <a:lnTo>
                    <a:pt x="1273984" y="1282513"/>
                  </a:lnTo>
                  <a:lnTo>
                    <a:pt x="1415538" y="1111511"/>
                  </a:lnTo>
                  <a:lnTo>
                    <a:pt x="1557092" y="1111511"/>
                  </a:lnTo>
                  <a:lnTo>
                    <a:pt x="1698646" y="513005"/>
                  </a:lnTo>
                  <a:lnTo>
                    <a:pt x="1840200" y="427504"/>
                  </a:lnTo>
                  <a:lnTo>
                    <a:pt x="1981754" y="85500"/>
                  </a:lnTo>
                  <a:lnTo>
                    <a:pt x="2123308" y="256502"/>
                  </a:lnTo>
                  <a:lnTo>
                    <a:pt x="2264862" y="256502"/>
                  </a:lnTo>
                  <a:lnTo>
                    <a:pt x="2406416" y="0"/>
                  </a:lnTo>
                  <a:lnTo>
                    <a:pt x="2547969" y="171001"/>
                  </a:lnTo>
                  <a:lnTo>
                    <a:pt x="2689523" y="85500"/>
                  </a:lnTo>
                  <a:lnTo>
                    <a:pt x="2831077" y="85500"/>
                  </a:lnTo>
                  <a:lnTo>
                    <a:pt x="2972631" y="598506"/>
                  </a:lnTo>
                  <a:lnTo>
                    <a:pt x="3114185" y="513005"/>
                  </a:lnTo>
                  <a:lnTo>
                    <a:pt x="3255739" y="256502"/>
                  </a:lnTo>
                  <a:lnTo>
                    <a:pt x="3397293" y="256502"/>
                  </a:lnTo>
                </a:path>
              </a:pathLst>
            </a:custGeom>
            <a:ln w="27101" cap="flat">
              <a:solidFill>
                <a:srgbClr val="0058AB">
                  <a:alpha val="100000"/>
                </a:srgbClr>
              </a:solidFill>
              <a:prstDash val="solid"/>
              <a:round/>
            </a:ln>
          </p:spPr>
          <p:txBody>
            <a:bodyPr/>
            <a:lstStyle/>
            <a:p/>
          </p:txBody>
        </p:sp>
        <p:sp>
          <p:nvSpPr>
            <p:cNvPr id="91" name="tx91"/>
            <p:cNvSpPr/>
            <p:nvPr/>
          </p:nvSpPr>
          <p:spPr>
            <a:xfrm>
              <a:off x="5359324" y="150455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97238" y="15046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74863" y="150593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7512777"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7042"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617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451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884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3344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78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34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252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252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6711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2956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92355" y="472787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17" name="tx117"/>
            <p:cNvSpPr/>
            <p:nvPr/>
          </p:nvSpPr>
          <p:spPr>
            <a:xfrm>
              <a:off x="723420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96664"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32928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5349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7770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0191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4138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6559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8980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6368162" cy="145351"/>
            </a:xfrm>
            <a:prstGeom prst="rect">
              <a:avLst/>
            </a:prstGeom>
            <a:solidFill>
              <a:srgbClr val="E2231A">
                <a:alpha val="80000"/>
              </a:srgbClr>
            </a:solidFill>
          </p:spPr>
          <p:txBody>
            <a:bodyPr/>
            <a:lstStyle/>
            <a:p/>
          </p:txBody>
        </p:sp>
        <p:sp>
          <p:nvSpPr>
            <p:cNvPr id="132" name="rc132"/>
            <p:cNvSpPr/>
            <p:nvPr/>
          </p:nvSpPr>
          <p:spPr>
            <a:xfrm>
              <a:off x="1317178" y="5528559"/>
              <a:ext cx="7321564" cy="145351"/>
            </a:xfrm>
            <a:prstGeom prst="rect">
              <a:avLst/>
            </a:prstGeom>
            <a:solidFill>
              <a:srgbClr val="E2231A">
                <a:alpha val="80000"/>
              </a:srgbClr>
            </a:solidFill>
          </p:spPr>
          <p:txBody>
            <a:bodyPr/>
            <a:lstStyle/>
            <a:p/>
          </p:txBody>
        </p:sp>
        <p:sp>
          <p:nvSpPr>
            <p:cNvPr id="133" name="rc133"/>
            <p:cNvSpPr/>
            <p:nvPr/>
          </p:nvSpPr>
          <p:spPr>
            <a:xfrm>
              <a:off x="1317178" y="5346869"/>
              <a:ext cx="7222378" cy="145351"/>
            </a:xfrm>
            <a:prstGeom prst="rect">
              <a:avLst/>
            </a:prstGeom>
            <a:solidFill>
              <a:srgbClr val="E2231A">
                <a:alpha val="80000"/>
              </a:srgbClr>
            </a:solidFill>
          </p:spPr>
          <p:txBody>
            <a:bodyPr/>
            <a:lstStyle/>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99179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501600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704021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2" name="tx142"/>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3" name="tx143"/>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Costa Rica (93%) era 9 puntos porcentuales superior a la media mundial (84%) y 7 puntos porcentuales superior a la media de todos los países de LACR (86%).
La cobertura nacional de MCV1 fue 2 puntos porcentuales inferior a la de 2019 (95%).
Esto equivale a 4000 niños sin vacunar en 2024 en comparación con 3000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Costa Rica ocupó el puesto 19 de 32 países con la cobertura más baja de MCV1 (basado en rangos empatados).
Costa Rica no estaba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2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51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509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020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013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678412"/>
              <a:ext cx="249522" cy="1424284"/>
            </a:xfrm>
            <a:prstGeom prst="rect">
              <a:avLst/>
            </a:prstGeom>
            <a:solidFill>
              <a:srgbClr val="80BD41">
                <a:alpha val="100000"/>
              </a:srgbClr>
            </a:solidFill>
          </p:spPr>
          <p:txBody>
            <a:bodyPr/>
            <a:lstStyle/>
            <a:p/>
          </p:txBody>
        </p:sp>
        <p:sp>
          <p:nvSpPr>
            <p:cNvPr id="22" name="rc22"/>
            <p:cNvSpPr/>
            <p:nvPr/>
          </p:nvSpPr>
          <p:spPr>
            <a:xfrm>
              <a:off x="1296273" y="2365818"/>
              <a:ext cx="249522" cy="312594"/>
            </a:xfrm>
            <a:prstGeom prst="rect">
              <a:avLst/>
            </a:prstGeom>
            <a:solidFill>
              <a:srgbClr val="E2231A">
                <a:alpha val="100000"/>
              </a:srgbClr>
            </a:solidFill>
          </p:spPr>
          <p:txBody>
            <a:bodyPr/>
            <a:lstStyle/>
            <a:p/>
          </p:txBody>
        </p:sp>
        <p:sp>
          <p:nvSpPr>
            <p:cNvPr id="23" name="rc23"/>
            <p:cNvSpPr/>
            <p:nvPr/>
          </p:nvSpPr>
          <p:spPr>
            <a:xfrm>
              <a:off x="1573521" y="2711432"/>
              <a:ext cx="249522" cy="1391264"/>
            </a:xfrm>
            <a:prstGeom prst="rect">
              <a:avLst/>
            </a:prstGeom>
            <a:solidFill>
              <a:srgbClr val="80BD41">
                <a:alpha val="100000"/>
              </a:srgbClr>
            </a:solidFill>
          </p:spPr>
          <p:txBody>
            <a:bodyPr/>
            <a:lstStyle/>
            <a:p/>
          </p:txBody>
        </p:sp>
        <p:sp>
          <p:nvSpPr>
            <p:cNvPr id="24" name="rc24"/>
            <p:cNvSpPr/>
            <p:nvPr/>
          </p:nvSpPr>
          <p:spPr>
            <a:xfrm>
              <a:off x="1573521" y="2406103"/>
              <a:ext cx="249522" cy="305329"/>
            </a:xfrm>
            <a:prstGeom prst="rect">
              <a:avLst/>
            </a:prstGeom>
            <a:solidFill>
              <a:srgbClr val="E2231A">
                <a:alpha val="100000"/>
              </a:srgbClr>
            </a:solidFill>
          </p:spPr>
          <p:txBody>
            <a:bodyPr/>
            <a:lstStyle/>
            <a:p/>
          </p:txBody>
        </p:sp>
        <p:sp>
          <p:nvSpPr>
            <p:cNvPr id="25" name="rc25"/>
            <p:cNvSpPr/>
            <p:nvPr/>
          </p:nvSpPr>
          <p:spPr>
            <a:xfrm>
              <a:off x="1850769" y="2582872"/>
              <a:ext cx="249522" cy="1519824"/>
            </a:xfrm>
            <a:prstGeom prst="rect">
              <a:avLst/>
            </a:prstGeom>
            <a:solidFill>
              <a:srgbClr val="80BD41">
                <a:alpha val="100000"/>
              </a:srgbClr>
            </a:solidFill>
          </p:spPr>
          <p:txBody>
            <a:bodyPr/>
            <a:lstStyle/>
            <a:p/>
          </p:txBody>
        </p:sp>
        <p:sp>
          <p:nvSpPr>
            <p:cNvPr id="26" name="rc26"/>
            <p:cNvSpPr/>
            <p:nvPr/>
          </p:nvSpPr>
          <p:spPr>
            <a:xfrm>
              <a:off x="1850769" y="2485792"/>
              <a:ext cx="249522" cy="97080"/>
            </a:xfrm>
            <a:prstGeom prst="rect">
              <a:avLst/>
            </a:prstGeom>
            <a:solidFill>
              <a:srgbClr val="E2231A">
                <a:alpha val="100000"/>
              </a:srgbClr>
            </a:solidFill>
          </p:spPr>
          <p:txBody>
            <a:bodyPr/>
            <a:lstStyle/>
            <a:p/>
          </p:txBody>
        </p:sp>
        <p:sp>
          <p:nvSpPr>
            <p:cNvPr id="27" name="rc27"/>
            <p:cNvSpPr/>
            <p:nvPr/>
          </p:nvSpPr>
          <p:spPr>
            <a:xfrm>
              <a:off x="2128016" y="2690519"/>
              <a:ext cx="249522" cy="1412177"/>
            </a:xfrm>
            <a:prstGeom prst="rect">
              <a:avLst/>
            </a:prstGeom>
            <a:solidFill>
              <a:srgbClr val="80BD41">
                <a:alpha val="100000"/>
              </a:srgbClr>
            </a:solidFill>
          </p:spPr>
          <p:txBody>
            <a:bodyPr/>
            <a:lstStyle/>
            <a:p/>
          </p:txBody>
        </p:sp>
        <p:sp>
          <p:nvSpPr>
            <p:cNvPr id="28" name="rc28"/>
            <p:cNvSpPr/>
            <p:nvPr/>
          </p:nvSpPr>
          <p:spPr>
            <a:xfrm>
              <a:off x="2128016" y="2515951"/>
              <a:ext cx="249522" cy="174568"/>
            </a:xfrm>
            <a:prstGeom prst="rect">
              <a:avLst/>
            </a:prstGeom>
            <a:solidFill>
              <a:srgbClr val="E2231A">
                <a:alpha val="100000"/>
              </a:srgbClr>
            </a:solidFill>
          </p:spPr>
          <p:txBody>
            <a:bodyPr/>
            <a:lstStyle/>
            <a:p/>
          </p:txBody>
        </p:sp>
        <p:sp>
          <p:nvSpPr>
            <p:cNvPr id="29" name="rc29"/>
            <p:cNvSpPr/>
            <p:nvPr/>
          </p:nvSpPr>
          <p:spPr>
            <a:xfrm>
              <a:off x="2405264" y="2720678"/>
              <a:ext cx="249522" cy="1382018"/>
            </a:xfrm>
            <a:prstGeom prst="rect">
              <a:avLst/>
            </a:prstGeom>
            <a:solidFill>
              <a:srgbClr val="80BD41">
                <a:alpha val="100000"/>
              </a:srgbClr>
            </a:solidFill>
          </p:spPr>
          <p:txBody>
            <a:bodyPr/>
            <a:lstStyle/>
            <a:p/>
          </p:txBody>
        </p:sp>
        <p:sp>
          <p:nvSpPr>
            <p:cNvPr id="30" name="rc30"/>
            <p:cNvSpPr/>
            <p:nvPr/>
          </p:nvSpPr>
          <p:spPr>
            <a:xfrm>
              <a:off x="2405264" y="2532241"/>
              <a:ext cx="249522" cy="188437"/>
            </a:xfrm>
            <a:prstGeom prst="rect">
              <a:avLst/>
            </a:prstGeom>
            <a:solidFill>
              <a:srgbClr val="E2231A">
                <a:alpha val="100000"/>
              </a:srgbClr>
            </a:solidFill>
          </p:spPr>
          <p:txBody>
            <a:bodyPr/>
            <a:lstStyle/>
            <a:p/>
          </p:txBody>
        </p:sp>
        <p:sp>
          <p:nvSpPr>
            <p:cNvPr id="31" name="rc31"/>
            <p:cNvSpPr/>
            <p:nvPr/>
          </p:nvSpPr>
          <p:spPr>
            <a:xfrm>
              <a:off x="2682512" y="2674449"/>
              <a:ext cx="249522" cy="1428247"/>
            </a:xfrm>
            <a:prstGeom prst="rect">
              <a:avLst/>
            </a:prstGeom>
            <a:solidFill>
              <a:srgbClr val="80BD41">
                <a:alpha val="100000"/>
              </a:srgbClr>
            </a:solidFill>
          </p:spPr>
          <p:txBody>
            <a:bodyPr/>
            <a:lstStyle/>
            <a:p/>
          </p:txBody>
        </p:sp>
        <p:sp>
          <p:nvSpPr>
            <p:cNvPr id="32" name="rc32"/>
            <p:cNvSpPr/>
            <p:nvPr/>
          </p:nvSpPr>
          <p:spPr>
            <a:xfrm>
              <a:off x="2682512" y="2497900"/>
              <a:ext cx="249522" cy="176549"/>
            </a:xfrm>
            <a:prstGeom prst="rect">
              <a:avLst/>
            </a:prstGeom>
            <a:solidFill>
              <a:srgbClr val="E2231A">
                <a:alpha val="100000"/>
              </a:srgbClr>
            </a:solidFill>
          </p:spPr>
          <p:txBody>
            <a:bodyPr/>
            <a:lstStyle/>
            <a:p/>
          </p:txBody>
        </p:sp>
        <p:sp>
          <p:nvSpPr>
            <p:cNvPr id="33" name="rc33"/>
            <p:cNvSpPr/>
            <p:nvPr/>
          </p:nvSpPr>
          <p:spPr>
            <a:xfrm>
              <a:off x="2959759" y="2707910"/>
              <a:ext cx="249522" cy="1394786"/>
            </a:xfrm>
            <a:prstGeom prst="rect">
              <a:avLst/>
            </a:prstGeom>
            <a:solidFill>
              <a:srgbClr val="80BD41">
                <a:alpha val="100000"/>
              </a:srgbClr>
            </a:solidFill>
          </p:spPr>
          <p:txBody>
            <a:bodyPr/>
            <a:lstStyle/>
            <a:p/>
          </p:txBody>
        </p:sp>
        <p:sp>
          <p:nvSpPr>
            <p:cNvPr id="34" name="rc34"/>
            <p:cNvSpPr/>
            <p:nvPr/>
          </p:nvSpPr>
          <p:spPr>
            <a:xfrm>
              <a:off x="2959759" y="2552934"/>
              <a:ext cx="249522" cy="154976"/>
            </a:xfrm>
            <a:prstGeom prst="rect">
              <a:avLst/>
            </a:prstGeom>
            <a:solidFill>
              <a:srgbClr val="E2231A">
                <a:alpha val="100000"/>
              </a:srgbClr>
            </a:solidFill>
          </p:spPr>
          <p:txBody>
            <a:bodyPr/>
            <a:lstStyle/>
            <a:p/>
          </p:txBody>
        </p:sp>
        <p:sp>
          <p:nvSpPr>
            <p:cNvPr id="35" name="rc35"/>
            <p:cNvSpPr/>
            <p:nvPr/>
          </p:nvSpPr>
          <p:spPr>
            <a:xfrm>
              <a:off x="3237007" y="2673569"/>
              <a:ext cx="249522" cy="1429127"/>
            </a:xfrm>
            <a:prstGeom prst="rect">
              <a:avLst/>
            </a:prstGeom>
            <a:solidFill>
              <a:srgbClr val="80BD41">
                <a:alpha val="100000"/>
              </a:srgbClr>
            </a:solidFill>
          </p:spPr>
          <p:txBody>
            <a:bodyPr/>
            <a:lstStyle/>
            <a:p/>
          </p:txBody>
        </p:sp>
        <p:sp>
          <p:nvSpPr>
            <p:cNvPr id="36" name="rc36"/>
            <p:cNvSpPr/>
            <p:nvPr/>
          </p:nvSpPr>
          <p:spPr>
            <a:xfrm>
              <a:off x="3237007" y="2514850"/>
              <a:ext cx="249522" cy="158718"/>
            </a:xfrm>
            <a:prstGeom prst="rect">
              <a:avLst/>
            </a:prstGeom>
            <a:solidFill>
              <a:srgbClr val="E2231A">
                <a:alpha val="100000"/>
              </a:srgbClr>
            </a:solidFill>
          </p:spPr>
          <p:txBody>
            <a:bodyPr/>
            <a:lstStyle/>
            <a:p/>
          </p:txBody>
        </p:sp>
        <p:sp>
          <p:nvSpPr>
            <p:cNvPr id="37" name="rc37"/>
            <p:cNvSpPr/>
            <p:nvPr/>
          </p:nvSpPr>
          <p:spPr>
            <a:xfrm>
              <a:off x="3514255" y="2652436"/>
              <a:ext cx="249522" cy="1450261"/>
            </a:xfrm>
            <a:prstGeom prst="rect">
              <a:avLst/>
            </a:prstGeom>
            <a:solidFill>
              <a:srgbClr val="80BD41">
                <a:alpha val="100000"/>
              </a:srgbClr>
            </a:solidFill>
          </p:spPr>
          <p:txBody>
            <a:bodyPr/>
            <a:lstStyle/>
            <a:p/>
          </p:txBody>
        </p:sp>
        <p:sp>
          <p:nvSpPr>
            <p:cNvPr id="38" name="rc38"/>
            <p:cNvSpPr/>
            <p:nvPr/>
          </p:nvSpPr>
          <p:spPr>
            <a:xfrm>
              <a:off x="3514255" y="2473244"/>
              <a:ext cx="249522" cy="179191"/>
            </a:xfrm>
            <a:prstGeom prst="rect">
              <a:avLst/>
            </a:prstGeom>
            <a:solidFill>
              <a:srgbClr val="E2231A">
                <a:alpha val="100000"/>
              </a:srgbClr>
            </a:solidFill>
          </p:spPr>
          <p:txBody>
            <a:bodyPr/>
            <a:lstStyle/>
            <a:p/>
          </p:txBody>
        </p:sp>
        <p:sp>
          <p:nvSpPr>
            <p:cNvPr id="39" name="rc39"/>
            <p:cNvSpPr/>
            <p:nvPr/>
          </p:nvSpPr>
          <p:spPr>
            <a:xfrm>
              <a:off x="3791502" y="2787380"/>
              <a:ext cx="249522" cy="1315317"/>
            </a:xfrm>
            <a:prstGeom prst="rect">
              <a:avLst/>
            </a:prstGeom>
            <a:solidFill>
              <a:srgbClr val="80BD41">
                <a:alpha val="100000"/>
              </a:srgbClr>
            </a:solidFill>
          </p:spPr>
          <p:txBody>
            <a:bodyPr/>
            <a:lstStyle/>
            <a:p/>
          </p:txBody>
        </p:sp>
        <p:sp>
          <p:nvSpPr>
            <p:cNvPr id="40" name="rc40"/>
            <p:cNvSpPr/>
            <p:nvPr/>
          </p:nvSpPr>
          <p:spPr>
            <a:xfrm>
              <a:off x="3791502" y="2478748"/>
              <a:ext cx="249522" cy="308631"/>
            </a:xfrm>
            <a:prstGeom prst="rect">
              <a:avLst/>
            </a:prstGeom>
            <a:solidFill>
              <a:srgbClr val="E2231A">
                <a:alpha val="100000"/>
              </a:srgbClr>
            </a:solidFill>
          </p:spPr>
          <p:txBody>
            <a:bodyPr/>
            <a:lstStyle/>
            <a:p/>
          </p:txBody>
        </p:sp>
        <p:sp>
          <p:nvSpPr>
            <p:cNvPr id="41" name="rc41"/>
            <p:cNvSpPr/>
            <p:nvPr/>
          </p:nvSpPr>
          <p:spPr>
            <a:xfrm>
              <a:off x="4068750" y="2830086"/>
              <a:ext cx="249522" cy="1272610"/>
            </a:xfrm>
            <a:prstGeom prst="rect">
              <a:avLst/>
            </a:prstGeom>
            <a:solidFill>
              <a:srgbClr val="80BD41">
                <a:alpha val="100000"/>
              </a:srgbClr>
            </a:solidFill>
          </p:spPr>
          <p:txBody>
            <a:bodyPr/>
            <a:lstStyle/>
            <a:p/>
          </p:txBody>
        </p:sp>
        <p:sp>
          <p:nvSpPr>
            <p:cNvPr id="42" name="rc42"/>
            <p:cNvSpPr/>
            <p:nvPr/>
          </p:nvSpPr>
          <p:spPr>
            <a:xfrm>
              <a:off x="4068750" y="2569444"/>
              <a:ext cx="249522" cy="260641"/>
            </a:xfrm>
            <a:prstGeom prst="rect">
              <a:avLst/>
            </a:prstGeom>
            <a:solidFill>
              <a:srgbClr val="E2231A">
                <a:alpha val="100000"/>
              </a:srgbClr>
            </a:solidFill>
          </p:spPr>
          <p:txBody>
            <a:bodyPr/>
            <a:lstStyle/>
            <a:p/>
          </p:txBody>
        </p:sp>
        <p:sp>
          <p:nvSpPr>
            <p:cNvPr id="43" name="rc43"/>
            <p:cNvSpPr/>
            <p:nvPr/>
          </p:nvSpPr>
          <p:spPr>
            <a:xfrm>
              <a:off x="4345998" y="2785398"/>
              <a:ext cx="249522" cy="1317298"/>
            </a:xfrm>
            <a:prstGeom prst="rect">
              <a:avLst/>
            </a:prstGeom>
            <a:solidFill>
              <a:srgbClr val="80BD41">
                <a:alpha val="100000"/>
              </a:srgbClr>
            </a:solidFill>
          </p:spPr>
          <p:txBody>
            <a:bodyPr/>
            <a:lstStyle/>
            <a:p/>
          </p:txBody>
        </p:sp>
        <p:sp>
          <p:nvSpPr>
            <p:cNvPr id="44" name="rc44"/>
            <p:cNvSpPr/>
            <p:nvPr/>
          </p:nvSpPr>
          <p:spPr>
            <a:xfrm>
              <a:off x="4345998" y="2515511"/>
              <a:ext cx="249522" cy="269887"/>
            </a:xfrm>
            <a:prstGeom prst="rect">
              <a:avLst/>
            </a:prstGeom>
            <a:solidFill>
              <a:srgbClr val="E2231A">
                <a:alpha val="100000"/>
              </a:srgbClr>
            </a:solidFill>
          </p:spPr>
          <p:txBody>
            <a:bodyPr/>
            <a:lstStyle/>
            <a:p/>
          </p:txBody>
        </p:sp>
        <p:sp>
          <p:nvSpPr>
            <p:cNvPr id="45" name="rc45"/>
            <p:cNvSpPr/>
            <p:nvPr/>
          </p:nvSpPr>
          <p:spPr>
            <a:xfrm>
              <a:off x="4623245" y="2684576"/>
              <a:ext cx="249522" cy="1418121"/>
            </a:xfrm>
            <a:prstGeom prst="rect">
              <a:avLst/>
            </a:prstGeom>
            <a:solidFill>
              <a:srgbClr val="80BD41">
                <a:alpha val="100000"/>
              </a:srgbClr>
            </a:solidFill>
          </p:spPr>
          <p:txBody>
            <a:bodyPr/>
            <a:lstStyle/>
            <a:p/>
          </p:txBody>
        </p:sp>
        <p:sp>
          <p:nvSpPr>
            <p:cNvPr id="46" name="rc46"/>
            <p:cNvSpPr/>
            <p:nvPr/>
          </p:nvSpPr>
          <p:spPr>
            <a:xfrm>
              <a:off x="4623245" y="2526958"/>
              <a:ext cx="249522" cy="157617"/>
            </a:xfrm>
            <a:prstGeom prst="rect">
              <a:avLst/>
            </a:prstGeom>
            <a:solidFill>
              <a:srgbClr val="E2231A">
                <a:alpha val="100000"/>
              </a:srgbClr>
            </a:solidFill>
          </p:spPr>
          <p:txBody>
            <a:bodyPr/>
            <a:lstStyle/>
            <a:p/>
          </p:txBody>
        </p:sp>
        <p:sp>
          <p:nvSpPr>
            <p:cNvPr id="47" name="rc47"/>
            <p:cNvSpPr/>
            <p:nvPr/>
          </p:nvSpPr>
          <p:spPr>
            <a:xfrm>
              <a:off x="4900493" y="2717376"/>
              <a:ext cx="249522" cy="1385320"/>
            </a:xfrm>
            <a:prstGeom prst="rect">
              <a:avLst/>
            </a:prstGeom>
            <a:solidFill>
              <a:srgbClr val="80BD41">
                <a:alpha val="100000"/>
              </a:srgbClr>
            </a:solidFill>
          </p:spPr>
          <p:txBody>
            <a:bodyPr/>
            <a:lstStyle/>
            <a:p/>
          </p:txBody>
        </p:sp>
        <p:sp>
          <p:nvSpPr>
            <p:cNvPr id="48" name="rc48"/>
            <p:cNvSpPr/>
            <p:nvPr/>
          </p:nvSpPr>
          <p:spPr>
            <a:xfrm>
              <a:off x="4900493" y="2580451"/>
              <a:ext cx="249522" cy="136925"/>
            </a:xfrm>
            <a:prstGeom prst="rect">
              <a:avLst/>
            </a:prstGeom>
            <a:solidFill>
              <a:srgbClr val="E2231A">
                <a:alpha val="100000"/>
              </a:srgbClr>
            </a:solidFill>
          </p:spPr>
          <p:txBody>
            <a:bodyPr/>
            <a:lstStyle/>
            <a:p/>
          </p:txBody>
        </p:sp>
        <p:sp>
          <p:nvSpPr>
            <p:cNvPr id="49" name="rc49"/>
            <p:cNvSpPr/>
            <p:nvPr/>
          </p:nvSpPr>
          <p:spPr>
            <a:xfrm>
              <a:off x="5177741" y="2632623"/>
              <a:ext cx="249522" cy="1470073"/>
            </a:xfrm>
            <a:prstGeom prst="rect">
              <a:avLst/>
            </a:prstGeom>
            <a:solidFill>
              <a:srgbClr val="80BD41">
                <a:alpha val="100000"/>
              </a:srgbClr>
            </a:solidFill>
          </p:spPr>
          <p:txBody>
            <a:bodyPr/>
            <a:lstStyle/>
            <a:p/>
          </p:txBody>
        </p:sp>
        <p:sp>
          <p:nvSpPr>
            <p:cNvPr id="50" name="rc50"/>
            <p:cNvSpPr/>
            <p:nvPr/>
          </p:nvSpPr>
          <p:spPr>
            <a:xfrm>
              <a:off x="5177741" y="2555135"/>
              <a:ext cx="249522" cy="77488"/>
            </a:xfrm>
            <a:prstGeom prst="rect">
              <a:avLst/>
            </a:prstGeom>
            <a:solidFill>
              <a:srgbClr val="E2231A">
                <a:alpha val="100000"/>
              </a:srgbClr>
            </a:solidFill>
          </p:spPr>
          <p:txBody>
            <a:bodyPr/>
            <a:lstStyle/>
            <a:p/>
          </p:txBody>
        </p:sp>
        <p:sp>
          <p:nvSpPr>
            <p:cNvPr id="51" name="rc51"/>
            <p:cNvSpPr/>
            <p:nvPr/>
          </p:nvSpPr>
          <p:spPr>
            <a:xfrm>
              <a:off x="5454988" y="2662122"/>
              <a:ext cx="249522" cy="1440575"/>
            </a:xfrm>
            <a:prstGeom prst="rect">
              <a:avLst/>
            </a:prstGeom>
            <a:solidFill>
              <a:srgbClr val="80BD41">
                <a:alpha val="100000"/>
              </a:srgbClr>
            </a:solidFill>
          </p:spPr>
          <p:txBody>
            <a:bodyPr/>
            <a:lstStyle/>
            <a:p/>
          </p:txBody>
        </p:sp>
        <p:sp>
          <p:nvSpPr>
            <p:cNvPr id="52" name="rc52"/>
            <p:cNvSpPr/>
            <p:nvPr/>
          </p:nvSpPr>
          <p:spPr>
            <a:xfrm>
              <a:off x="5454988" y="2553594"/>
              <a:ext cx="249522" cy="108527"/>
            </a:xfrm>
            <a:prstGeom prst="rect">
              <a:avLst/>
            </a:prstGeom>
            <a:solidFill>
              <a:srgbClr val="E2231A">
                <a:alpha val="100000"/>
              </a:srgbClr>
            </a:solidFill>
          </p:spPr>
          <p:txBody>
            <a:bodyPr/>
            <a:lstStyle/>
            <a:p/>
          </p:txBody>
        </p:sp>
        <p:sp>
          <p:nvSpPr>
            <p:cNvPr id="53" name="rc53"/>
            <p:cNvSpPr/>
            <p:nvPr/>
          </p:nvSpPr>
          <p:spPr>
            <a:xfrm>
              <a:off x="5732236" y="2698664"/>
              <a:ext cx="249522" cy="1404032"/>
            </a:xfrm>
            <a:prstGeom prst="rect">
              <a:avLst/>
            </a:prstGeom>
            <a:solidFill>
              <a:srgbClr val="80BD41">
                <a:alpha val="100000"/>
              </a:srgbClr>
            </a:solidFill>
          </p:spPr>
          <p:txBody>
            <a:bodyPr/>
            <a:lstStyle/>
            <a:p/>
          </p:txBody>
        </p:sp>
        <p:sp>
          <p:nvSpPr>
            <p:cNvPr id="54" name="rc54"/>
            <p:cNvSpPr/>
            <p:nvPr/>
          </p:nvSpPr>
          <p:spPr>
            <a:xfrm>
              <a:off x="5732236" y="2592999"/>
              <a:ext cx="249522" cy="105665"/>
            </a:xfrm>
            <a:prstGeom prst="rect">
              <a:avLst/>
            </a:prstGeom>
            <a:solidFill>
              <a:srgbClr val="E2231A">
                <a:alpha val="100000"/>
              </a:srgbClr>
            </a:solidFill>
          </p:spPr>
          <p:txBody>
            <a:bodyPr/>
            <a:lstStyle/>
            <a:p/>
          </p:txBody>
        </p:sp>
        <p:sp>
          <p:nvSpPr>
            <p:cNvPr id="55" name="rc55"/>
            <p:cNvSpPr/>
            <p:nvPr/>
          </p:nvSpPr>
          <p:spPr>
            <a:xfrm>
              <a:off x="6009484" y="2677751"/>
              <a:ext cx="249522" cy="1424945"/>
            </a:xfrm>
            <a:prstGeom prst="rect">
              <a:avLst/>
            </a:prstGeom>
            <a:solidFill>
              <a:srgbClr val="80BD41">
                <a:alpha val="100000"/>
              </a:srgbClr>
            </a:solidFill>
          </p:spPr>
          <p:txBody>
            <a:bodyPr/>
            <a:lstStyle/>
            <a:p/>
          </p:txBody>
        </p:sp>
        <p:sp>
          <p:nvSpPr>
            <p:cNvPr id="56" name="rc56"/>
            <p:cNvSpPr/>
            <p:nvPr/>
          </p:nvSpPr>
          <p:spPr>
            <a:xfrm>
              <a:off x="6009484" y="2618314"/>
              <a:ext cx="249522" cy="59436"/>
            </a:xfrm>
            <a:prstGeom prst="rect">
              <a:avLst/>
            </a:prstGeom>
            <a:solidFill>
              <a:srgbClr val="E2231A">
                <a:alpha val="100000"/>
              </a:srgbClr>
            </a:solidFill>
          </p:spPr>
          <p:txBody>
            <a:bodyPr/>
            <a:lstStyle/>
            <a:p/>
          </p:txBody>
        </p:sp>
        <p:sp>
          <p:nvSpPr>
            <p:cNvPr id="57" name="rc57"/>
            <p:cNvSpPr/>
            <p:nvPr/>
          </p:nvSpPr>
          <p:spPr>
            <a:xfrm>
              <a:off x="6286731" y="2713854"/>
              <a:ext cx="249522" cy="1388842"/>
            </a:xfrm>
            <a:prstGeom prst="rect">
              <a:avLst/>
            </a:prstGeom>
            <a:solidFill>
              <a:srgbClr val="80BD41">
                <a:alpha val="100000"/>
              </a:srgbClr>
            </a:solidFill>
          </p:spPr>
          <p:txBody>
            <a:bodyPr/>
            <a:lstStyle/>
            <a:p/>
          </p:txBody>
        </p:sp>
        <p:sp>
          <p:nvSpPr>
            <p:cNvPr id="58" name="rc58"/>
            <p:cNvSpPr/>
            <p:nvPr/>
          </p:nvSpPr>
          <p:spPr>
            <a:xfrm>
              <a:off x="6286731" y="2625139"/>
              <a:ext cx="249522" cy="88715"/>
            </a:xfrm>
            <a:prstGeom prst="rect">
              <a:avLst/>
            </a:prstGeom>
            <a:solidFill>
              <a:srgbClr val="E2231A">
                <a:alpha val="100000"/>
              </a:srgbClr>
            </a:solidFill>
          </p:spPr>
          <p:txBody>
            <a:bodyPr/>
            <a:lstStyle/>
            <a:p/>
          </p:txBody>
        </p:sp>
        <p:sp>
          <p:nvSpPr>
            <p:cNvPr id="59" name="rc59"/>
            <p:cNvSpPr/>
            <p:nvPr/>
          </p:nvSpPr>
          <p:spPr>
            <a:xfrm>
              <a:off x="6563979" y="2786939"/>
              <a:ext cx="249522" cy="1315757"/>
            </a:xfrm>
            <a:prstGeom prst="rect">
              <a:avLst/>
            </a:prstGeom>
            <a:solidFill>
              <a:srgbClr val="80BD41">
                <a:alpha val="100000"/>
              </a:srgbClr>
            </a:solidFill>
          </p:spPr>
          <p:txBody>
            <a:bodyPr/>
            <a:lstStyle/>
            <a:p/>
          </p:txBody>
        </p:sp>
        <p:sp>
          <p:nvSpPr>
            <p:cNvPr id="60" name="rc60"/>
            <p:cNvSpPr/>
            <p:nvPr/>
          </p:nvSpPr>
          <p:spPr>
            <a:xfrm>
              <a:off x="6563979" y="2717596"/>
              <a:ext cx="249522" cy="69343"/>
            </a:xfrm>
            <a:prstGeom prst="rect">
              <a:avLst/>
            </a:prstGeom>
            <a:solidFill>
              <a:srgbClr val="E2231A">
                <a:alpha val="100000"/>
              </a:srgbClr>
            </a:solidFill>
          </p:spPr>
          <p:txBody>
            <a:bodyPr/>
            <a:lstStyle/>
            <a:p/>
          </p:txBody>
        </p:sp>
        <p:sp>
          <p:nvSpPr>
            <p:cNvPr id="61" name="rc61"/>
            <p:cNvSpPr/>
            <p:nvPr/>
          </p:nvSpPr>
          <p:spPr>
            <a:xfrm>
              <a:off x="6841227" y="2913298"/>
              <a:ext cx="249522" cy="1189399"/>
            </a:xfrm>
            <a:prstGeom prst="rect">
              <a:avLst/>
            </a:prstGeom>
            <a:solidFill>
              <a:srgbClr val="80BD41">
                <a:alpha val="100000"/>
              </a:srgbClr>
            </a:solidFill>
          </p:spPr>
          <p:txBody>
            <a:bodyPr/>
            <a:lstStyle/>
            <a:p/>
          </p:txBody>
        </p:sp>
        <p:sp>
          <p:nvSpPr>
            <p:cNvPr id="62" name="rc62"/>
            <p:cNvSpPr/>
            <p:nvPr/>
          </p:nvSpPr>
          <p:spPr>
            <a:xfrm>
              <a:off x="6841227" y="2850779"/>
              <a:ext cx="249522" cy="62518"/>
            </a:xfrm>
            <a:prstGeom prst="rect">
              <a:avLst/>
            </a:prstGeom>
            <a:solidFill>
              <a:srgbClr val="E2231A">
                <a:alpha val="100000"/>
              </a:srgbClr>
            </a:solidFill>
          </p:spPr>
          <p:txBody>
            <a:bodyPr/>
            <a:lstStyle/>
            <a:p/>
          </p:txBody>
        </p:sp>
        <p:sp>
          <p:nvSpPr>
            <p:cNvPr id="63" name="rc63"/>
            <p:cNvSpPr/>
            <p:nvPr/>
          </p:nvSpPr>
          <p:spPr>
            <a:xfrm>
              <a:off x="7118474" y="3063651"/>
              <a:ext cx="249522" cy="1039045"/>
            </a:xfrm>
            <a:prstGeom prst="rect">
              <a:avLst/>
            </a:prstGeom>
            <a:solidFill>
              <a:srgbClr val="80BD41">
                <a:alpha val="100000"/>
              </a:srgbClr>
            </a:solidFill>
          </p:spPr>
          <p:txBody>
            <a:bodyPr/>
            <a:lstStyle/>
            <a:p/>
          </p:txBody>
        </p:sp>
        <p:sp>
          <p:nvSpPr>
            <p:cNvPr id="64" name="rc64"/>
            <p:cNvSpPr/>
            <p:nvPr/>
          </p:nvSpPr>
          <p:spPr>
            <a:xfrm>
              <a:off x="7118474" y="2935311"/>
              <a:ext cx="249522" cy="128339"/>
            </a:xfrm>
            <a:prstGeom prst="rect">
              <a:avLst/>
            </a:prstGeom>
            <a:solidFill>
              <a:srgbClr val="E2231A">
                <a:alpha val="100000"/>
              </a:srgbClr>
            </a:solidFill>
          </p:spPr>
          <p:txBody>
            <a:bodyPr/>
            <a:lstStyle/>
            <a:p/>
          </p:txBody>
        </p:sp>
        <p:sp>
          <p:nvSpPr>
            <p:cNvPr id="65" name="rc65"/>
            <p:cNvSpPr/>
            <p:nvPr/>
          </p:nvSpPr>
          <p:spPr>
            <a:xfrm>
              <a:off x="7395722" y="3069815"/>
              <a:ext cx="249522" cy="1032881"/>
            </a:xfrm>
            <a:prstGeom prst="rect">
              <a:avLst/>
            </a:prstGeom>
            <a:solidFill>
              <a:srgbClr val="80BD41">
                <a:alpha val="100000"/>
              </a:srgbClr>
            </a:solidFill>
          </p:spPr>
          <p:txBody>
            <a:bodyPr/>
            <a:lstStyle/>
            <a:p/>
          </p:txBody>
        </p:sp>
        <p:sp>
          <p:nvSpPr>
            <p:cNvPr id="66" name="rc66"/>
            <p:cNvSpPr/>
            <p:nvPr/>
          </p:nvSpPr>
          <p:spPr>
            <a:xfrm>
              <a:off x="7395722" y="2955124"/>
              <a:ext cx="249522" cy="114691"/>
            </a:xfrm>
            <a:prstGeom prst="rect">
              <a:avLst/>
            </a:prstGeom>
            <a:solidFill>
              <a:srgbClr val="E2231A">
                <a:alpha val="100000"/>
              </a:srgbClr>
            </a:solidFill>
          </p:spPr>
          <p:txBody>
            <a:bodyPr/>
            <a:lstStyle/>
            <a:p/>
          </p:txBody>
        </p:sp>
        <p:sp>
          <p:nvSpPr>
            <p:cNvPr id="67" name="rc67"/>
            <p:cNvSpPr/>
            <p:nvPr/>
          </p:nvSpPr>
          <p:spPr>
            <a:xfrm>
              <a:off x="7672970" y="3044719"/>
              <a:ext cx="249522" cy="1057977"/>
            </a:xfrm>
            <a:prstGeom prst="rect">
              <a:avLst/>
            </a:prstGeom>
            <a:solidFill>
              <a:srgbClr val="80BD41">
                <a:alpha val="100000"/>
              </a:srgbClr>
            </a:solidFill>
          </p:spPr>
          <p:txBody>
            <a:bodyPr/>
            <a:lstStyle/>
            <a:p/>
          </p:txBody>
        </p:sp>
        <p:sp>
          <p:nvSpPr>
            <p:cNvPr id="68" name="rc68"/>
            <p:cNvSpPr/>
            <p:nvPr/>
          </p:nvSpPr>
          <p:spPr>
            <a:xfrm>
              <a:off x="7672970" y="2965030"/>
              <a:ext cx="249522" cy="79689"/>
            </a:xfrm>
            <a:prstGeom prst="rect">
              <a:avLst/>
            </a:prstGeom>
            <a:solidFill>
              <a:srgbClr val="E2231A">
                <a:alpha val="100000"/>
              </a:srgbClr>
            </a:solidFill>
          </p:spPr>
          <p:txBody>
            <a:bodyPr/>
            <a:lstStyle/>
            <a:p/>
          </p:txBody>
        </p:sp>
        <p:sp>
          <p:nvSpPr>
            <p:cNvPr id="69" name="rc69"/>
            <p:cNvSpPr/>
            <p:nvPr/>
          </p:nvSpPr>
          <p:spPr>
            <a:xfrm>
              <a:off x="7950217" y="3059248"/>
              <a:ext cx="249522" cy="1043448"/>
            </a:xfrm>
            <a:prstGeom prst="rect">
              <a:avLst/>
            </a:prstGeom>
            <a:solidFill>
              <a:srgbClr val="80BD41">
                <a:alpha val="100000"/>
              </a:srgbClr>
            </a:solidFill>
          </p:spPr>
          <p:txBody>
            <a:bodyPr/>
            <a:lstStyle/>
            <a:p/>
          </p:txBody>
        </p:sp>
        <p:sp>
          <p:nvSpPr>
            <p:cNvPr id="70" name="rc70"/>
            <p:cNvSpPr/>
            <p:nvPr/>
          </p:nvSpPr>
          <p:spPr>
            <a:xfrm>
              <a:off x="7950217" y="2980660"/>
              <a:ext cx="249522" cy="78588"/>
            </a:xfrm>
            <a:prstGeom prst="rect">
              <a:avLst/>
            </a:prstGeom>
            <a:solidFill>
              <a:srgbClr val="E2231A">
                <a:alpha val="100000"/>
              </a:srgbClr>
            </a:solidFill>
          </p:spPr>
          <p:txBody>
            <a:bodyPr/>
            <a:lstStyle/>
            <a:p/>
          </p:txBody>
        </p:sp>
        <p:sp>
          <p:nvSpPr>
            <p:cNvPr id="71" name="pl71"/>
            <p:cNvSpPr/>
            <p:nvPr/>
          </p:nvSpPr>
          <p:spPr>
            <a:xfrm>
              <a:off x="1421035" y="1323408"/>
              <a:ext cx="6653943" cy="434263"/>
            </a:xfrm>
            <a:custGeom>
              <a:avLst/>
              <a:pathLst>
                <a:path w="6653943" h="434263">
                  <a:moveTo>
                    <a:pt x="0" y="405312"/>
                  </a:moveTo>
                  <a:lnTo>
                    <a:pt x="277247" y="405312"/>
                  </a:lnTo>
                  <a:lnTo>
                    <a:pt x="554495" y="57901"/>
                  </a:lnTo>
                  <a:lnTo>
                    <a:pt x="831742" y="202656"/>
                  </a:lnTo>
                  <a:lnTo>
                    <a:pt x="1108990" y="231607"/>
                  </a:lnTo>
                  <a:lnTo>
                    <a:pt x="1386238" y="202656"/>
                  </a:lnTo>
                  <a:lnTo>
                    <a:pt x="1663485" y="173705"/>
                  </a:lnTo>
                  <a:lnTo>
                    <a:pt x="1940733" y="173705"/>
                  </a:lnTo>
                  <a:lnTo>
                    <a:pt x="2217981" y="202656"/>
                  </a:lnTo>
                  <a:lnTo>
                    <a:pt x="2495228" y="434263"/>
                  </a:lnTo>
                  <a:lnTo>
                    <a:pt x="2772476" y="376361"/>
                  </a:lnTo>
                  <a:lnTo>
                    <a:pt x="3049724" y="376361"/>
                  </a:lnTo>
                  <a:lnTo>
                    <a:pt x="3326971" y="173705"/>
                  </a:lnTo>
                  <a:lnTo>
                    <a:pt x="3604219" y="144754"/>
                  </a:lnTo>
                  <a:lnTo>
                    <a:pt x="3881467" y="28950"/>
                  </a:lnTo>
                  <a:lnTo>
                    <a:pt x="4158714" y="86852"/>
                  </a:lnTo>
                  <a:lnTo>
                    <a:pt x="4435962" y="86852"/>
                  </a:lnTo>
                  <a:lnTo>
                    <a:pt x="4713210" y="0"/>
                  </a:lnTo>
                  <a:lnTo>
                    <a:pt x="4990457" y="57901"/>
                  </a:lnTo>
                  <a:lnTo>
                    <a:pt x="5267705" y="28950"/>
                  </a:lnTo>
                  <a:lnTo>
                    <a:pt x="5544953" y="28950"/>
                  </a:lnTo>
                  <a:lnTo>
                    <a:pt x="5822200" y="202656"/>
                  </a:lnTo>
                  <a:lnTo>
                    <a:pt x="6099448" y="173705"/>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4" name="tx74"/>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1329607" y="2229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3" name="tx83"/>
            <p:cNvSpPr/>
            <p:nvPr/>
          </p:nvSpPr>
          <p:spPr>
            <a:xfrm>
              <a:off x="2715845" y="2362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a:t>
              </a:r>
            </a:p>
          </p:txBody>
        </p:sp>
        <p:sp>
          <p:nvSpPr>
            <p:cNvPr id="84" name="tx84"/>
            <p:cNvSpPr/>
            <p:nvPr/>
          </p:nvSpPr>
          <p:spPr>
            <a:xfrm>
              <a:off x="4102084" y="2433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69.7</a:t>
              </a:r>
            </a:p>
          </p:txBody>
        </p:sp>
        <p:sp>
          <p:nvSpPr>
            <p:cNvPr id="85" name="tx85"/>
            <p:cNvSpPr/>
            <p:nvPr/>
          </p:nvSpPr>
          <p:spPr>
            <a:xfrm>
              <a:off x="5488322" y="2417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a:t>
              </a:r>
            </a:p>
          </p:txBody>
        </p:sp>
        <p:sp>
          <p:nvSpPr>
            <p:cNvPr id="86" name="tx86"/>
            <p:cNvSpPr/>
            <p:nvPr/>
          </p:nvSpPr>
          <p:spPr>
            <a:xfrm>
              <a:off x="6597312" y="2581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62.9</a:t>
              </a:r>
            </a:p>
          </p:txBody>
        </p:sp>
        <p:sp>
          <p:nvSpPr>
            <p:cNvPr id="87" name="tx87"/>
            <p:cNvSpPr/>
            <p:nvPr/>
          </p:nvSpPr>
          <p:spPr>
            <a:xfrm>
              <a:off x="6874560" y="27146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56.9</a:t>
              </a:r>
            </a:p>
          </p:txBody>
        </p:sp>
        <p:sp>
          <p:nvSpPr>
            <p:cNvPr id="88" name="tx88"/>
            <p:cNvSpPr/>
            <p:nvPr/>
          </p:nvSpPr>
          <p:spPr>
            <a:xfrm>
              <a:off x="7190985" y="279911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9" name="tx89"/>
            <p:cNvSpPr/>
            <p:nvPr/>
          </p:nvSpPr>
          <p:spPr>
            <a:xfrm>
              <a:off x="7429055" y="2818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0" name="tx90"/>
            <p:cNvSpPr/>
            <p:nvPr/>
          </p:nvSpPr>
          <p:spPr>
            <a:xfrm>
              <a:off x="7706303" y="2829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51.7</a:t>
              </a:r>
            </a:p>
          </p:txBody>
        </p:sp>
        <p:sp>
          <p:nvSpPr>
            <p:cNvPr id="91" name="tx91"/>
            <p:cNvSpPr/>
            <p:nvPr/>
          </p:nvSpPr>
          <p:spPr>
            <a:xfrm>
              <a:off x="8022728" y="28447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92" name="pl92"/>
            <p:cNvSpPr/>
            <p:nvPr/>
          </p:nvSpPr>
          <p:spPr>
            <a:xfrm>
              <a:off x="1421035"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55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03" name="tx103"/>
            <p:cNvSpPr/>
            <p:nvPr/>
          </p:nvSpPr>
          <p:spPr>
            <a:xfrm>
              <a:off x="1329607" y="24882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4" name="tx104"/>
            <p:cNvSpPr/>
            <p:nvPr/>
          </p:nvSpPr>
          <p:spPr>
            <a:xfrm>
              <a:off x="2715845" y="3353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a:t>
              </a:r>
            </a:p>
          </p:txBody>
        </p:sp>
        <p:sp>
          <p:nvSpPr>
            <p:cNvPr id="105" name="tx105"/>
            <p:cNvSpPr/>
            <p:nvPr/>
          </p:nvSpPr>
          <p:spPr>
            <a:xfrm>
              <a:off x="2781148" y="255112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06" name="tx106"/>
            <p:cNvSpPr/>
            <p:nvPr/>
          </p:nvSpPr>
          <p:spPr>
            <a:xfrm>
              <a:off x="4102084" y="34313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a:t>
              </a:r>
            </a:p>
          </p:txBody>
        </p:sp>
        <p:sp>
          <p:nvSpPr>
            <p:cNvPr id="107" name="tx107"/>
            <p:cNvSpPr/>
            <p:nvPr/>
          </p:nvSpPr>
          <p:spPr>
            <a:xfrm>
              <a:off x="4102084" y="2664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8" name="tx108"/>
            <p:cNvSpPr/>
            <p:nvPr/>
          </p:nvSpPr>
          <p:spPr>
            <a:xfrm>
              <a:off x="5488322" y="3347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65.4</a:t>
              </a:r>
            </a:p>
          </p:txBody>
        </p:sp>
        <p:sp>
          <p:nvSpPr>
            <p:cNvPr id="109" name="tx109"/>
            <p:cNvSpPr/>
            <p:nvPr/>
          </p:nvSpPr>
          <p:spPr>
            <a:xfrm>
              <a:off x="5514447" y="25728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0" name="tx110"/>
            <p:cNvSpPr/>
            <p:nvPr/>
          </p:nvSpPr>
          <p:spPr>
            <a:xfrm>
              <a:off x="6597312" y="3409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a:t>
              </a:r>
            </a:p>
          </p:txBody>
        </p:sp>
        <p:sp>
          <p:nvSpPr>
            <p:cNvPr id="111" name="tx111"/>
            <p:cNvSpPr/>
            <p:nvPr/>
          </p:nvSpPr>
          <p:spPr>
            <a:xfrm>
              <a:off x="6623438" y="27171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2" name="tx112"/>
            <p:cNvSpPr/>
            <p:nvPr/>
          </p:nvSpPr>
          <p:spPr>
            <a:xfrm>
              <a:off x="6913737" y="3473224"/>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3" name="tx113"/>
            <p:cNvSpPr/>
            <p:nvPr/>
          </p:nvSpPr>
          <p:spPr>
            <a:xfrm>
              <a:off x="6900686" y="28469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4" name="tx114"/>
            <p:cNvSpPr/>
            <p:nvPr/>
          </p:nvSpPr>
          <p:spPr>
            <a:xfrm>
              <a:off x="7151808" y="35492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15" name="tx115"/>
            <p:cNvSpPr/>
            <p:nvPr/>
          </p:nvSpPr>
          <p:spPr>
            <a:xfrm>
              <a:off x="7177933" y="29644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6" name="tx116"/>
            <p:cNvSpPr/>
            <p:nvPr/>
          </p:nvSpPr>
          <p:spPr>
            <a:xfrm>
              <a:off x="7429055" y="3551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a:t>
              </a:r>
            </a:p>
          </p:txBody>
        </p:sp>
        <p:sp>
          <p:nvSpPr>
            <p:cNvPr id="117" name="tx117"/>
            <p:cNvSpPr/>
            <p:nvPr/>
          </p:nvSpPr>
          <p:spPr>
            <a:xfrm>
              <a:off x="7455181" y="29774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8" name="tx118"/>
            <p:cNvSpPr/>
            <p:nvPr/>
          </p:nvSpPr>
          <p:spPr>
            <a:xfrm>
              <a:off x="7706303" y="35386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a:t>
              </a:r>
            </a:p>
          </p:txBody>
        </p:sp>
        <p:sp>
          <p:nvSpPr>
            <p:cNvPr id="119" name="tx119"/>
            <p:cNvSpPr/>
            <p:nvPr/>
          </p:nvSpPr>
          <p:spPr>
            <a:xfrm>
              <a:off x="7732429" y="29697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0" name="tx120"/>
            <p:cNvSpPr/>
            <p:nvPr/>
          </p:nvSpPr>
          <p:spPr>
            <a:xfrm>
              <a:off x="7983551" y="3547347"/>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21" name="tx121"/>
            <p:cNvSpPr/>
            <p:nvPr/>
          </p:nvSpPr>
          <p:spPr>
            <a:xfrm>
              <a:off x="8009676" y="29848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498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492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1" name="tx141"/>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2" name="pl142"/>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4" name="rc144"/>
            <p:cNvSpPr/>
            <p:nvPr/>
          </p:nvSpPr>
          <p:spPr>
            <a:xfrm>
              <a:off x="4417686" y="5010059"/>
              <a:ext cx="201456" cy="201456"/>
            </a:xfrm>
            <a:prstGeom prst="rect">
              <a:avLst/>
            </a:prstGeom>
            <a:solidFill>
              <a:srgbClr val="E2231A">
                <a:alpha val="100000"/>
              </a:srgbClr>
            </a:solidFill>
          </p:spPr>
          <p:txBody>
            <a:bodyPr/>
            <a:lstStyle/>
            <a:p/>
          </p:txBody>
        </p:sp>
        <p:sp>
          <p:nvSpPr>
            <p:cNvPr id="145" name="rc145"/>
            <p:cNvSpPr/>
            <p:nvPr/>
          </p:nvSpPr>
          <p:spPr>
            <a:xfrm>
              <a:off x="5692760" y="5010059"/>
              <a:ext cx="201456" cy="201456"/>
            </a:xfrm>
            <a:prstGeom prst="rect">
              <a:avLst/>
            </a:prstGeom>
            <a:solidFill>
              <a:srgbClr val="80BD41">
                <a:alpha val="100000"/>
              </a:srgbClr>
            </a:solidFill>
          </p:spPr>
          <p:txBody>
            <a:bodyPr/>
            <a:lstStyle/>
            <a:p/>
          </p:txBody>
        </p:sp>
        <p:sp>
          <p:nvSpPr>
            <p:cNvPr id="146" name="tx146"/>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7" name="tx147"/>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48" name="tx148"/>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49" name="tx149"/>
            <p:cNvSpPr/>
            <p:nvPr/>
          </p:nvSpPr>
          <p:spPr>
            <a:xfrm>
              <a:off x="951100" y="660204"/>
              <a:ext cx="17147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Costa Rica, 2000-2024</a:t>
              </a:r>
            </a:p>
          </p:txBody>
        </p:sp>
        <p:sp>
          <p:nvSpPr>
            <p:cNvPr id="150" name="pl150"/>
            <p:cNvSpPr/>
            <p:nvPr/>
          </p:nvSpPr>
          <p:spPr>
            <a:xfrm>
              <a:off x="23413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4315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217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38647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4766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668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246568" cy="167191"/>
            </a:xfrm>
            <a:prstGeom prst="rect">
              <a:avLst/>
            </a:prstGeom>
            <a:solidFill>
              <a:srgbClr val="80BD41">
                <a:alpha val="100000"/>
              </a:srgbClr>
            </a:solidFill>
          </p:spPr>
          <p:txBody>
            <a:bodyPr/>
            <a:lstStyle/>
            <a:p/>
          </p:txBody>
        </p:sp>
        <p:sp>
          <p:nvSpPr>
            <p:cNvPr id="161" name="rc161"/>
            <p:cNvSpPr/>
            <p:nvPr/>
          </p:nvSpPr>
          <p:spPr>
            <a:xfrm>
              <a:off x="7542842" y="5889059"/>
              <a:ext cx="329206" cy="167191"/>
            </a:xfrm>
            <a:prstGeom prst="rect">
              <a:avLst/>
            </a:prstGeom>
            <a:solidFill>
              <a:srgbClr val="E2231A">
                <a:alpha val="100000"/>
              </a:srgbClr>
            </a:solidFill>
          </p:spPr>
          <p:txBody>
            <a:bodyPr/>
            <a:lstStyle/>
            <a:p/>
          </p:txBody>
        </p:sp>
        <p:sp>
          <p:nvSpPr>
            <p:cNvPr id="162" name="rc162"/>
            <p:cNvSpPr/>
            <p:nvPr/>
          </p:nvSpPr>
          <p:spPr>
            <a:xfrm>
              <a:off x="1296273" y="5680069"/>
              <a:ext cx="5022755" cy="167191"/>
            </a:xfrm>
            <a:prstGeom prst="rect">
              <a:avLst/>
            </a:prstGeom>
            <a:solidFill>
              <a:srgbClr val="80BD41">
                <a:alpha val="100000"/>
              </a:srgbClr>
            </a:solidFill>
          </p:spPr>
          <p:txBody>
            <a:bodyPr/>
            <a:lstStyle/>
            <a:p/>
          </p:txBody>
        </p:sp>
        <p:sp>
          <p:nvSpPr>
            <p:cNvPr id="163" name="rc163"/>
            <p:cNvSpPr/>
            <p:nvPr/>
          </p:nvSpPr>
          <p:spPr>
            <a:xfrm>
              <a:off x="6319029" y="5680069"/>
              <a:ext cx="378326" cy="167191"/>
            </a:xfrm>
            <a:prstGeom prst="rect">
              <a:avLst/>
            </a:prstGeom>
            <a:solidFill>
              <a:srgbClr val="E2231A">
                <a:alpha val="100000"/>
              </a:srgbClr>
            </a:solidFill>
          </p:spPr>
          <p:txBody>
            <a:bodyPr/>
            <a:lstStyle/>
            <a:p/>
          </p:txBody>
        </p:sp>
        <p:sp>
          <p:nvSpPr>
            <p:cNvPr id="164" name="rc164"/>
            <p:cNvSpPr/>
            <p:nvPr/>
          </p:nvSpPr>
          <p:spPr>
            <a:xfrm>
              <a:off x="1296273" y="5471080"/>
              <a:ext cx="4953778" cy="167191"/>
            </a:xfrm>
            <a:prstGeom prst="rect">
              <a:avLst/>
            </a:prstGeom>
            <a:solidFill>
              <a:srgbClr val="80BD41">
                <a:alpha val="100000"/>
              </a:srgbClr>
            </a:solidFill>
          </p:spPr>
          <p:txBody>
            <a:bodyPr/>
            <a:lstStyle/>
            <a:p/>
          </p:txBody>
        </p:sp>
        <p:sp>
          <p:nvSpPr>
            <p:cNvPr id="165" name="rc165"/>
            <p:cNvSpPr/>
            <p:nvPr/>
          </p:nvSpPr>
          <p:spPr>
            <a:xfrm>
              <a:off x="6250052" y="5471080"/>
              <a:ext cx="373101" cy="167191"/>
            </a:xfrm>
            <a:prstGeom prst="rect">
              <a:avLst/>
            </a:prstGeom>
            <a:solidFill>
              <a:srgbClr val="E2231A">
                <a:alpha val="100000"/>
              </a:srgbClr>
            </a:solidFill>
          </p:spPr>
          <p:txBody>
            <a:bodyPr/>
            <a:lstStyle/>
            <a:p/>
          </p:txBody>
        </p:sp>
        <p:sp>
          <p:nvSpPr>
            <p:cNvPr id="166" name="tx166"/>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62.9</a:t>
              </a:r>
            </a:p>
          </p:txBody>
        </p:sp>
        <p:sp>
          <p:nvSpPr>
            <p:cNvPr id="167" name="tx167"/>
            <p:cNvSpPr/>
            <p:nvPr/>
          </p:nvSpPr>
          <p:spPr>
            <a:xfrm>
              <a:off x="685488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51.7</a:t>
              </a:r>
            </a:p>
          </p:txBody>
        </p:sp>
        <p:sp>
          <p:nvSpPr>
            <p:cNvPr id="168" name="tx168"/>
            <p:cNvSpPr/>
            <p:nvPr/>
          </p:nvSpPr>
          <p:spPr>
            <a:xfrm>
              <a:off x="6825188" y="551153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9" name="tx169"/>
            <p:cNvSpPr/>
            <p:nvPr/>
          </p:nvSpPr>
          <p:spPr>
            <a:xfrm>
              <a:off x="431406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59.8</a:t>
              </a:r>
            </a:p>
          </p:txBody>
        </p:sp>
        <p:sp>
          <p:nvSpPr>
            <p:cNvPr id="170" name="tx170"/>
            <p:cNvSpPr/>
            <p:nvPr/>
          </p:nvSpPr>
          <p:spPr>
            <a:xfrm>
              <a:off x="7632096"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1" name="tx171"/>
            <p:cNvSpPr/>
            <p:nvPr/>
          </p:nvSpPr>
          <p:spPr>
            <a:xfrm>
              <a:off x="370215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48.1</a:t>
              </a:r>
            </a:p>
          </p:txBody>
        </p:sp>
        <p:sp>
          <p:nvSpPr>
            <p:cNvPr id="172" name="tx172"/>
            <p:cNvSpPr/>
            <p:nvPr/>
          </p:nvSpPr>
          <p:spPr>
            <a:xfrm>
              <a:off x="6432843"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73" name="tx173"/>
            <p:cNvSpPr/>
            <p:nvPr/>
          </p:nvSpPr>
          <p:spPr>
            <a:xfrm>
              <a:off x="3667669" y="5515876"/>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74" name="tx174"/>
            <p:cNvSpPr/>
            <p:nvPr/>
          </p:nvSpPr>
          <p:spPr>
            <a:xfrm>
              <a:off x="6361254"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0878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3989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48918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3" name="tx183"/>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(93%) fue inferior a la de 2019 (95%).
El número de niños vacunados con MCV1 disminuyó un 21% en comparación con 2019.
El número de lactantes supervivientes disminuyó aproximadamente un 19 %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76205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43646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11087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78528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09926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277367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44808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13272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3393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3514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363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3757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387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3999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4120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24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4363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817178" y="5424850"/>
              <a:ext cx="631090" cy="0"/>
            </a:xfrm>
            <a:prstGeom prst="rect">
              <a:avLst/>
            </a:prstGeom>
            <a:solidFill>
              <a:srgbClr val="1CABE2">
                <a:alpha val="100000"/>
              </a:srgbClr>
            </a:solidFill>
          </p:spPr>
          <p:txBody>
            <a:bodyPr/>
            <a:lstStyle/>
            <a:p/>
          </p:txBody>
        </p:sp>
        <p:sp>
          <p:nvSpPr>
            <p:cNvPr id="23" name="rc23"/>
            <p:cNvSpPr/>
            <p:nvPr/>
          </p:nvSpPr>
          <p:spPr>
            <a:xfrm>
              <a:off x="1518390" y="5424850"/>
              <a:ext cx="631090" cy="0"/>
            </a:xfrm>
            <a:prstGeom prst="rect">
              <a:avLst/>
            </a:prstGeom>
            <a:solidFill>
              <a:srgbClr val="1CABE2">
                <a:alpha val="100000"/>
              </a:srgbClr>
            </a:solidFill>
          </p:spPr>
          <p:txBody>
            <a:bodyPr/>
            <a:lstStyle/>
            <a:p/>
          </p:txBody>
        </p:sp>
        <p:sp>
          <p:nvSpPr>
            <p:cNvPr id="24" name="rc24"/>
            <p:cNvSpPr/>
            <p:nvPr/>
          </p:nvSpPr>
          <p:spPr>
            <a:xfrm>
              <a:off x="2219602" y="5424850"/>
              <a:ext cx="631090" cy="0"/>
            </a:xfrm>
            <a:prstGeom prst="rect">
              <a:avLst/>
            </a:prstGeom>
            <a:solidFill>
              <a:srgbClr val="1CABE2">
                <a:alpha val="100000"/>
              </a:srgbClr>
            </a:solidFill>
          </p:spPr>
          <p:txBody>
            <a:bodyPr/>
            <a:lstStyle/>
            <a:p/>
          </p:txBody>
        </p:sp>
        <p:sp>
          <p:nvSpPr>
            <p:cNvPr id="25" name="rc25"/>
            <p:cNvSpPr/>
            <p:nvPr/>
          </p:nvSpPr>
          <p:spPr>
            <a:xfrm>
              <a:off x="2920814" y="5424850"/>
              <a:ext cx="631090" cy="0"/>
            </a:xfrm>
            <a:prstGeom prst="rect">
              <a:avLst/>
            </a:prstGeom>
            <a:solidFill>
              <a:srgbClr val="1CABE2">
                <a:alpha val="100000"/>
              </a:srgbClr>
            </a:solidFill>
          </p:spPr>
          <p:txBody>
            <a:bodyPr/>
            <a:lstStyle/>
            <a:p/>
          </p:txBody>
        </p:sp>
        <p:sp>
          <p:nvSpPr>
            <p:cNvPr id="26" name="rc26"/>
            <p:cNvSpPr/>
            <p:nvPr/>
          </p:nvSpPr>
          <p:spPr>
            <a:xfrm>
              <a:off x="3622026" y="4099261"/>
              <a:ext cx="631090" cy="1325589"/>
            </a:xfrm>
            <a:prstGeom prst="rect">
              <a:avLst/>
            </a:prstGeom>
            <a:solidFill>
              <a:srgbClr val="1CABE2">
                <a:alpha val="100000"/>
              </a:srgbClr>
            </a:solidFill>
          </p:spPr>
          <p:txBody>
            <a:bodyPr/>
            <a:lstStyle/>
            <a:p/>
          </p:txBody>
        </p:sp>
        <p:sp>
          <p:nvSpPr>
            <p:cNvPr id="27" name="rc27"/>
            <p:cNvSpPr/>
            <p:nvPr/>
          </p:nvSpPr>
          <p:spPr>
            <a:xfrm>
              <a:off x="4323238" y="5424850"/>
              <a:ext cx="631090" cy="0"/>
            </a:xfrm>
            <a:prstGeom prst="rect">
              <a:avLst/>
            </a:prstGeom>
            <a:solidFill>
              <a:srgbClr val="1CABE2">
                <a:alpha val="100000"/>
              </a:srgbClr>
            </a:solidFill>
          </p:spPr>
          <p:txBody>
            <a:bodyPr/>
            <a:lstStyle/>
            <a:p/>
          </p:txBody>
        </p:sp>
        <p:sp>
          <p:nvSpPr>
            <p:cNvPr id="28" name="rc28"/>
            <p:cNvSpPr/>
            <p:nvPr/>
          </p:nvSpPr>
          <p:spPr>
            <a:xfrm>
              <a:off x="5024450" y="5424850"/>
              <a:ext cx="631090" cy="0"/>
            </a:xfrm>
            <a:prstGeom prst="rect">
              <a:avLst/>
            </a:prstGeom>
            <a:solidFill>
              <a:srgbClr val="1CABE2">
                <a:alpha val="100000"/>
              </a:srgbClr>
            </a:solidFill>
          </p:spPr>
          <p:txBody>
            <a:bodyPr/>
            <a:lstStyle/>
            <a:p/>
          </p:txBody>
        </p:sp>
        <p:sp>
          <p:nvSpPr>
            <p:cNvPr id="29" name="rc29"/>
            <p:cNvSpPr/>
            <p:nvPr/>
          </p:nvSpPr>
          <p:spPr>
            <a:xfrm>
              <a:off x="5725662" y="5424850"/>
              <a:ext cx="631090" cy="0"/>
            </a:xfrm>
            <a:prstGeom prst="rect">
              <a:avLst/>
            </a:prstGeom>
            <a:solidFill>
              <a:srgbClr val="1CABE2">
                <a:alpha val="100000"/>
              </a:srgbClr>
            </a:solidFill>
          </p:spPr>
          <p:txBody>
            <a:bodyPr/>
            <a:lstStyle/>
            <a:p/>
          </p:txBody>
        </p:sp>
        <p:sp>
          <p:nvSpPr>
            <p:cNvPr id="30" name="rc30"/>
            <p:cNvSpPr/>
            <p:nvPr/>
          </p:nvSpPr>
          <p:spPr>
            <a:xfrm>
              <a:off x="6426874" y="5292291"/>
              <a:ext cx="631090" cy="132558"/>
            </a:xfrm>
            <a:prstGeom prst="rect">
              <a:avLst/>
            </a:prstGeom>
            <a:solidFill>
              <a:srgbClr val="1CABE2">
                <a:alpha val="100000"/>
              </a:srgbClr>
            </a:solidFill>
          </p:spPr>
          <p:txBody>
            <a:bodyPr/>
            <a:lstStyle/>
            <a:p/>
          </p:txBody>
        </p:sp>
        <p:sp>
          <p:nvSpPr>
            <p:cNvPr id="31" name="rc31"/>
            <p:cNvSpPr/>
            <p:nvPr/>
          </p:nvSpPr>
          <p:spPr>
            <a:xfrm>
              <a:off x="7128086" y="5424850"/>
              <a:ext cx="631090" cy="0"/>
            </a:xfrm>
            <a:prstGeom prst="rect">
              <a:avLst/>
            </a:prstGeom>
            <a:solidFill>
              <a:srgbClr val="1CABE2">
                <a:alpha val="100000"/>
              </a:srgbClr>
            </a:solidFill>
          </p:spPr>
          <p:txBody>
            <a:bodyPr/>
            <a:lstStyle/>
            <a:p/>
          </p:txBody>
        </p:sp>
        <p:sp>
          <p:nvSpPr>
            <p:cNvPr id="32" name="pl32"/>
            <p:cNvSpPr/>
            <p:nvPr/>
          </p:nvSpPr>
          <p:spPr>
            <a:xfrm>
              <a:off x="1132723" y="1182965"/>
              <a:ext cx="6310908" cy="309304"/>
            </a:xfrm>
            <a:custGeom>
              <a:avLst/>
              <a:pathLst>
                <a:path w="6310908" h="309304">
                  <a:moveTo>
                    <a:pt x="0" y="132558"/>
                  </a:moveTo>
                  <a:lnTo>
                    <a:pt x="701212" y="132558"/>
                  </a:lnTo>
                  <a:lnTo>
                    <a:pt x="1402424" y="0"/>
                  </a:lnTo>
                  <a:lnTo>
                    <a:pt x="2103636" y="88372"/>
                  </a:lnTo>
                  <a:lnTo>
                    <a:pt x="2804848" y="44186"/>
                  </a:lnTo>
                  <a:lnTo>
                    <a:pt x="3506060" y="44186"/>
                  </a:lnTo>
                  <a:lnTo>
                    <a:pt x="4207272" y="309304"/>
                  </a:lnTo>
                  <a:lnTo>
                    <a:pt x="4908484" y="265117"/>
                  </a:lnTo>
                  <a:lnTo>
                    <a:pt x="5609696" y="132558"/>
                  </a:lnTo>
                  <a:lnTo>
                    <a:pt x="6310908" y="132558"/>
                  </a:lnTo>
                </a:path>
              </a:pathLst>
            </a:custGeom>
            <a:ln w="27101" cap="flat">
              <a:solidFill>
                <a:srgbClr val="00833D">
                  <a:alpha val="100000"/>
                </a:srgbClr>
              </a:solidFill>
              <a:prstDash val="solid"/>
              <a:round/>
            </a:ln>
          </p:spPr>
          <p:txBody>
            <a:bodyPr/>
            <a:lstStyle/>
            <a:p/>
          </p:txBody>
        </p:sp>
        <p:sp>
          <p:nvSpPr>
            <p:cNvPr id="33" name="pl33"/>
            <p:cNvSpPr/>
            <p:nvPr/>
          </p:nvSpPr>
          <p:spPr>
            <a:xfrm>
              <a:off x="1132723" y="1315524"/>
              <a:ext cx="6310908" cy="1060471"/>
            </a:xfrm>
            <a:custGeom>
              <a:avLst/>
              <a:pathLst>
                <a:path w="6310908" h="1060471">
                  <a:moveTo>
                    <a:pt x="0" y="132558"/>
                  </a:moveTo>
                  <a:lnTo>
                    <a:pt x="701212" y="265117"/>
                  </a:lnTo>
                  <a:lnTo>
                    <a:pt x="1402424" y="0"/>
                  </a:lnTo>
                  <a:lnTo>
                    <a:pt x="2103636" y="0"/>
                  </a:lnTo>
                  <a:lnTo>
                    <a:pt x="2804848" y="0"/>
                  </a:lnTo>
                  <a:lnTo>
                    <a:pt x="3506060" y="530235"/>
                  </a:lnTo>
                  <a:lnTo>
                    <a:pt x="4207272" y="1060471"/>
                  </a:lnTo>
                  <a:lnTo>
                    <a:pt x="4908484" y="795353"/>
                  </a:lnTo>
                  <a:lnTo>
                    <a:pt x="5609696" y="441863"/>
                  </a:lnTo>
                  <a:lnTo>
                    <a:pt x="6310908" y="265117"/>
                  </a:lnTo>
                </a:path>
              </a:pathLst>
            </a:custGeom>
            <a:ln w="27101" cap="flat">
              <a:solidFill>
                <a:srgbClr val="002759">
                  <a:alpha val="100000"/>
                </a:srgbClr>
              </a:solidFill>
              <a:prstDash val="solid"/>
              <a:round/>
            </a:ln>
          </p:spPr>
          <p:txBody>
            <a:bodyPr/>
            <a:lstStyle/>
            <a:p/>
          </p:txBody>
        </p:sp>
        <p:sp>
          <p:nvSpPr>
            <p:cNvPr id="34" name="pt34"/>
            <p:cNvSpPr/>
            <p:nvPr/>
          </p:nvSpPr>
          <p:spPr>
            <a:xfrm>
              <a:off x="1101122"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80233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503546"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204758"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905970"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607182"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308394"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009606"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710818"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7412030"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101122"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1802334"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503546"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20475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905970"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4607182" y="181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5308394" y="23443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009606" y="207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710818"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7412030"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tx54"/>
            <p:cNvSpPr/>
            <p:nvPr/>
          </p:nvSpPr>
          <p:spPr>
            <a:xfrm>
              <a:off x="109956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180077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250198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320320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3871253" y="396941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59" name="tx59"/>
            <p:cNvSpPr/>
            <p:nvPr/>
          </p:nvSpPr>
          <p:spPr>
            <a:xfrm>
              <a:off x="460562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530683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600804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6709260" y="516390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3" name="tx63"/>
            <p:cNvSpPr/>
            <p:nvPr/>
          </p:nvSpPr>
          <p:spPr>
            <a:xfrm>
              <a:off x="741047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pl64"/>
            <p:cNvSpPr/>
            <p:nvPr/>
          </p:nvSpPr>
          <p:spPr>
            <a:xfrm>
              <a:off x="7456744" y="1323410"/>
              <a:ext cx="405559" cy="243922"/>
            </a:xfrm>
            <a:custGeom>
              <a:avLst/>
              <a:pathLst>
                <a:path w="405559" h="243922">
                  <a:moveTo>
                    <a:pt x="405559" y="243922"/>
                  </a:moveTo>
                  <a:lnTo>
                    <a:pt x="0" y="0"/>
                  </a:lnTo>
                </a:path>
              </a:pathLst>
            </a:custGeom>
          </p:spPr>
          <p:txBody>
            <a:bodyPr/>
            <a:lstStyle/>
            <a:p/>
          </p:txBody>
        </p:sp>
        <p:sp>
          <p:nvSpPr>
            <p:cNvPr id="65" name="pl65"/>
            <p:cNvSpPr/>
            <p:nvPr/>
          </p:nvSpPr>
          <p:spPr>
            <a:xfrm>
              <a:off x="7454137" y="1589957"/>
              <a:ext cx="408166" cy="361915"/>
            </a:xfrm>
            <a:custGeom>
              <a:avLst/>
              <a:pathLst>
                <a:path w="408166" h="361915">
                  <a:moveTo>
                    <a:pt x="408166" y="361915"/>
                  </a:moveTo>
                  <a:lnTo>
                    <a:pt x="0" y="0"/>
                  </a:lnTo>
                </a:path>
              </a:pathLst>
            </a:custGeom>
          </p:spPr>
          <p:txBody>
            <a:bodyPr/>
            <a:lstStyle/>
            <a:p/>
          </p:txBody>
        </p:sp>
        <p:sp>
          <p:nvSpPr>
            <p:cNvPr id="66" name="pg66"/>
            <p:cNvSpPr/>
            <p:nvPr/>
          </p:nvSpPr>
          <p:spPr>
            <a:xfrm>
              <a:off x="7793724" y="149224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7" name="tx67"/>
            <p:cNvSpPr/>
            <p:nvPr/>
          </p:nvSpPr>
          <p:spPr>
            <a:xfrm>
              <a:off x="7816584" y="153336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68" name="pg68"/>
            <p:cNvSpPr/>
            <p:nvPr/>
          </p:nvSpPr>
          <p:spPr>
            <a:xfrm>
              <a:off x="7793724" y="18766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9" name="tx69"/>
            <p:cNvSpPr/>
            <p:nvPr/>
          </p:nvSpPr>
          <p:spPr>
            <a:xfrm>
              <a:off x="7816584" y="19177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87%</a:t>
              </a:r>
            </a:p>
          </p:txBody>
        </p:sp>
        <p:sp>
          <p:nvSpPr>
            <p:cNvPr id="70" name="rc70"/>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71" name="tx71"/>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2" name="tx72"/>
            <p:cNvSpPr/>
            <p:nvPr/>
          </p:nvSpPr>
          <p:spPr>
            <a:xfrm>
              <a:off x="508103" y="4051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3" name="tx73"/>
            <p:cNvSpPr/>
            <p:nvPr/>
          </p:nvSpPr>
          <p:spPr>
            <a:xfrm>
              <a:off x="508103"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4" name="tx74"/>
            <p:cNvSpPr/>
            <p:nvPr/>
          </p:nvSpPr>
          <p:spPr>
            <a:xfrm>
              <a:off x="508103" y="140064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5" name="tx75"/>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7" name="tx77"/>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8" name="tx78"/>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9" name="tx79"/>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0" name="tx80"/>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1" name="tx81"/>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2" name="tx82"/>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3" name="tx83"/>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4" name="tx84"/>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5" name="tx85"/>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6" name="tx86"/>
            <p:cNvSpPr/>
            <p:nvPr/>
          </p:nvSpPr>
          <p:spPr>
            <a:xfrm rot="-5400000">
              <a:off x="9904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7" name="tx87"/>
            <p:cNvSpPr/>
            <p:nvPr/>
          </p:nvSpPr>
          <p:spPr>
            <a:xfrm rot="-5400000">
              <a:off x="169171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8" name="tx88"/>
            <p:cNvSpPr/>
            <p:nvPr/>
          </p:nvSpPr>
          <p:spPr>
            <a:xfrm rot="-5400000">
              <a:off x="239292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9" name="tx89"/>
            <p:cNvSpPr/>
            <p:nvPr/>
          </p:nvSpPr>
          <p:spPr>
            <a:xfrm rot="-5400000">
              <a:off x="30941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0" name="tx90"/>
            <p:cNvSpPr/>
            <p:nvPr/>
          </p:nvSpPr>
          <p:spPr>
            <a:xfrm rot="-5400000">
              <a:off x="379534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1" name="tx91"/>
            <p:cNvSpPr/>
            <p:nvPr/>
          </p:nvSpPr>
          <p:spPr>
            <a:xfrm rot="-5400000">
              <a:off x="44965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519777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3" name="tx93"/>
            <p:cNvSpPr/>
            <p:nvPr/>
          </p:nvSpPr>
          <p:spPr>
            <a:xfrm rot="-5400000">
              <a:off x="589898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4" name="tx94"/>
            <p:cNvSpPr/>
            <p:nvPr/>
          </p:nvSpPr>
          <p:spPr>
            <a:xfrm rot="-5400000">
              <a:off x="6600164"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5" name="tx95"/>
            <p:cNvSpPr/>
            <p:nvPr/>
          </p:nvSpPr>
          <p:spPr>
            <a:xfrm rot="-5400000">
              <a:off x="730140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610286" y="3085101"/>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7" name="tx97"/>
            <p:cNvSpPr/>
            <p:nvPr/>
          </p:nvSpPr>
          <p:spPr>
            <a:xfrm rot="5400000">
              <a:off x="8131435" y="3083703"/>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98" name="tx98"/>
            <p:cNvSpPr/>
            <p:nvPr/>
          </p:nvSpPr>
          <p:spPr>
            <a:xfrm>
              <a:off x="1484383" y="401416"/>
              <a:ext cx="63789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Costa Rica, 2015-2024</a:t>
              </a:r>
            </a:p>
          </p:txBody>
        </p:sp>
        <p:sp>
          <p:nvSpPr>
            <p:cNvPr id="99" name="tx99"/>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0" name="tx100"/>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1" name="tx101"/>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2" name="tx102"/>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0 casos confirmados de sarampión en Costa Rica. Ese mismo año, la cobertura de MCV1 era del 93% y la de MCV2 del 87%.
El número de casos en 2024 fue 100% menor que en 2023 (n=1).
El mayor número de casos de sarampión se notificó en 2019 (n=10). En este año, la cobertura MCV1 fue del 95%.</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033239"/>
              <a:ext cx="3520101" cy="1377896"/>
            </a:xfrm>
            <a:custGeom>
              <a:avLst/>
              <a:pathLst>
                <a:path w="3520101" h="1377896">
                  <a:moveTo>
                    <a:pt x="0" y="1033422"/>
                  </a:moveTo>
                  <a:lnTo>
                    <a:pt x="146670" y="1377896"/>
                  </a:lnTo>
                  <a:lnTo>
                    <a:pt x="293341" y="688948"/>
                  </a:lnTo>
                  <a:lnTo>
                    <a:pt x="440012" y="1033422"/>
                  </a:lnTo>
                  <a:lnTo>
                    <a:pt x="586683" y="344474"/>
                  </a:lnTo>
                  <a:lnTo>
                    <a:pt x="733354" y="344474"/>
                  </a:lnTo>
                  <a:lnTo>
                    <a:pt x="880025" y="1377896"/>
                  </a:lnTo>
                  <a:lnTo>
                    <a:pt x="1026696" y="1205659"/>
                  </a:lnTo>
                  <a:lnTo>
                    <a:pt x="1173367" y="1377896"/>
                  </a:lnTo>
                  <a:lnTo>
                    <a:pt x="1320038" y="516711"/>
                  </a:lnTo>
                  <a:lnTo>
                    <a:pt x="1466709" y="0"/>
                  </a:lnTo>
                  <a:lnTo>
                    <a:pt x="1613379" y="1033422"/>
                  </a:lnTo>
                  <a:lnTo>
                    <a:pt x="1760050" y="1205659"/>
                  </a:lnTo>
                  <a:lnTo>
                    <a:pt x="1906721" y="861185"/>
                  </a:lnTo>
                  <a:lnTo>
                    <a:pt x="2053392" y="1377896"/>
                  </a:lnTo>
                  <a:lnTo>
                    <a:pt x="2200063" y="1205659"/>
                  </a:lnTo>
                  <a:lnTo>
                    <a:pt x="2346734" y="1033422"/>
                  </a:lnTo>
                  <a:lnTo>
                    <a:pt x="2493405" y="861185"/>
                  </a:lnTo>
                  <a:lnTo>
                    <a:pt x="2640076" y="1205659"/>
                  </a:lnTo>
                  <a:lnTo>
                    <a:pt x="2786747" y="1205659"/>
                  </a:lnTo>
                  <a:lnTo>
                    <a:pt x="2933418" y="1033422"/>
                  </a:lnTo>
                  <a:lnTo>
                    <a:pt x="3080089" y="1377896"/>
                  </a:lnTo>
                  <a:lnTo>
                    <a:pt x="3226759" y="1377896"/>
                  </a:lnTo>
                  <a:lnTo>
                    <a:pt x="3373430" y="1377896"/>
                  </a:lnTo>
                  <a:lnTo>
                    <a:pt x="3520101" y="1377896"/>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2688765"/>
              <a:ext cx="3520101" cy="1377896"/>
            </a:xfrm>
            <a:custGeom>
              <a:avLst/>
              <a:pathLst>
                <a:path w="3520101" h="1377896">
                  <a:moveTo>
                    <a:pt x="0" y="688948"/>
                  </a:moveTo>
                  <a:lnTo>
                    <a:pt x="146670" y="861185"/>
                  </a:lnTo>
                  <a:lnTo>
                    <a:pt x="293341" y="861185"/>
                  </a:lnTo>
                  <a:lnTo>
                    <a:pt x="440012" y="1033422"/>
                  </a:lnTo>
                  <a:lnTo>
                    <a:pt x="586683" y="1205659"/>
                  </a:lnTo>
                  <a:lnTo>
                    <a:pt x="733354" y="1033422"/>
                  </a:lnTo>
                  <a:lnTo>
                    <a:pt x="880025" y="1205659"/>
                  </a:lnTo>
                  <a:lnTo>
                    <a:pt x="1026696" y="1377896"/>
                  </a:lnTo>
                  <a:lnTo>
                    <a:pt x="1173367" y="861185"/>
                  </a:lnTo>
                  <a:lnTo>
                    <a:pt x="1320038" y="1205659"/>
                  </a:lnTo>
                  <a:lnTo>
                    <a:pt x="1466709" y="1205659"/>
                  </a:lnTo>
                  <a:lnTo>
                    <a:pt x="1613379" y="1033422"/>
                  </a:lnTo>
                  <a:lnTo>
                    <a:pt x="1760050" y="1205659"/>
                  </a:lnTo>
                  <a:lnTo>
                    <a:pt x="1906721" y="1033422"/>
                  </a:lnTo>
                  <a:lnTo>
                    <a:pt x="2053392" y="516711"/>
                  </a:lnTo>
                  <a:lnTo>
                    <a:pt x="2200063" y="516711"/>
                  </a:lnTo>
                  <a:lnTo>
                    <a:pt x="2346734" y="688948"/>
                  </a:lnTo>
                  <a:lnTo>
                    <a:pt x="2493405" y="172237"/>
                  </a:lnTo>
                  <a:lnTo>
                    <a:pt x="2640076" y="861185"/>
                  </a:lnTo>
                  <a:lnTo>
                    <a:pt x="2786747" y="516711"/>
                  </a:lnTo>
                  <a:lnTo>
                    <a:pt x="2933418" y="0"/>
                  </a:lnTo>
                  <a:lnTo>
                    <a:pt x="3080089" y="172237"/>
                  </a:lnTo>
                  <a:lnTo>
                    <a:pt x="3226759" y="172237"/>
                  </a:lnTo>
                  <a:lnTo>
                    <a:pt x="3373430" y="861185"/>
                  </a:lnTo>
                  <a:lnTo>
                    <a:pt x="3520101" y="1033422"/>
                  </a:lnTo>
                </a:path>
              </a:pathLst>
            </a:custGeom>
            <a:ln w="27101" cap="flat">
              <a:solidFill>
                <a:srgbClr val="00833D">
                  <a:alpha val="80000"/>
                </a:srgbClr>
              </a:solidFill>
              <a:prstDash val="solid"/>
              <a:round/>
            </a:ln>
          </p:spPr>
          <p:txBody>
            <a:bodyPr/>
            <a:lstStyle/>
            <a:p/>
          </p:txBody>
        </p:sp>
        <p:sp>
          <p:nvSpPr>
            <p:cNvPr id="26" name="pl26"/>
            <p:cNvSpPr/>
            <p:nvPr/>
          </p:nvSpPr>
          <p:spPr>
            <a:xfrm>
              <a:off x="943464" y="3033239"/>
              <a:ext cx="3520101" cy="1377896"/>
            </a:xfrm>
            <a:custGeom>
              <a:avLst/>
              <a:pathLst>
                <a:path w="3520101" h="1377896">
                  <a:moveTo>
                    <a:pt x="0" y="1033422"/>
                  </a:moveTo>
                  <a:lnTo>
                    <a:pt x="146670" y="1377896"/>
                  </a:lnTo>
                  <a:lnTo>
                    <a:pt x="293341" y="688948"/>
                  </a:lnTo>
                  <a:lnTo>
                    <a:pt x="440012" y="1033422"/>
                  </a:lnTo>
                  <a:lnTo>
                    <a:pt x="586683" y="344474"/>
                  </a:lnTo>
                  <a:lnTo>
                    <a:pt x="733354" y="344474"/>
                  </a:lnTo>
                  <a:lnTo>
                    <a:pt x="880025" y="1377896"/>
                  </a:lnTo>
                  <a:lnTo>
                    <a:pt x="1026696" y="1205659"/>
                  </a:lnTo>
                  <a:lnTo>
                    <a:pt x="1173367" y="1377896"/>
                  </a:lnTo>
                  <a:lnTo>
                    <a:pt x="1320038" y="516711"/>
                  </a:lnTo>
                  <a:lnTo>
                    <a:pt x="1466709" y="0"/>
                  </a:lnTo>
                  <a:lnTo>
                    <a:pt x="1613379" y="1033422"/>
                  </a:lnTo>
                  <a:lnTo>
                    <a:pt x="1760050" y="1205659"/>
                  </a:lnTo>
                  <a:lnTo>
                    <a:pt x="1906721" y="861185"/>
                  </a:lnTo>
                  <a:lnTo>
                    <a:pt x="2053392" y="1377896"/>
                  </a:lnTo>
                  <a:lnTo>
                    <a:pt x="2200063" y="1205659"/>
                  </a:lnTo>
                  <a:lnTo>
                    <a:pt x="2346734" y="1033422"/>
                  </a:lnTo>
                  <a:lnTo>
                    <a:pt x="2493405" y="861185"/>
                  </a:lnTo>
                  <a:lnTo>
                    <a:pt x="2640076" y="1205659"/>
                  </a:lnTo>
                  <a:lnTo>
                    <a:pt x="2786747" y="1205659"/>
                  </a:lnTo>
                  <a:lnTo>
                    <a:pt x="2933418" y="1033422"/>
                  </a:lnTo>
                  <a:lnTo>
                    <a:pt x="3080089" y="1377896"/>
                  </a:lnTo>
                  <a:lnTo>
                    <a:pt x="3226759" y="1377896"/>
                  </a:lnTo>
                  <a:lnTo>
                    <a:pt x="3373430" y="1377896"/>
                  </a:lnTo>
                  <a:lnTo>
                    <a:pt x="3520101" y="1377896"/>
                  </a:lnTo>
                </a:path>
              </a:pathLst>
            </a:custGeom>
            <a:ln w="43362" cap="flat">
              <a:solidFill>
                <a:srgbClr val="000000">
                  <a:alpha val="100000"/>
                </a:srgbClr>
              </a:solidFill>
              <a:prstDash val="solid"/>
              <a:round/>
            </a:ln>
          </p:spPr>
          <p:txBody>
            <a:bodyPr/>
            <a:lstStyle/>
            <a:p/>
          </p:txBody>
        </p:sp>
        <p:sp>
          <p:nvSpPr>
            <p:cNvPr id="27" name="pl27"/>
            <p:cNvSpPr/>
            <p:nvPr/>
          </p:nvSpPr>
          <p:spPr>
            <a:xfrm>
              <a:off x="943464" y="3033239"/>
              <a:ext cx="3520101" cy="1377896"/>
            </a:xfrm>
            <a:custGeom>
              <a:avLst/>
              <a:pathLst>
                <a:path w="3520101" h="1377896">
                  <a:moveTo>
                    <a:pt x="0" y="1033422"/>
                  </a:moveTo>
                  <a:lnTo>
                    <a:pt x="146670" y="1377896"/>
                  </a:lnTo>
                  <a:lnTo>
                    <a:pt x="293341" y="688948"/>
                  </a:lnTo>
                  <a:lnTo>
                    <a:pt x="440012" y="1033422"/>
                  </a:lnTo>
                  <a:lnTo>
                    <a:pt x="586683" y="344474"/>
                  </a:lnTo>
                  <a:lnTo>
                    <a:pt x="733354" y="344474"/>
                  </a:lnTo>
                  <a:lnTo>
                    <a:pt x="880025" y="1377896"/>
                  </a:lnTo>
                  <a:lnTo>
                    <a:pt x="1026696" y="1205659"/>
                  </a:lnTo>
                  <a:lnTo>
                    <a:pt x="1173367" y="1377896"/>
                  </a:lnTo>
                  <a:lnTo>
                    <a:pt x="1320038" y="516711"/>
                  </a:lnTo>
                  <a:lnTo>
                    <a:pt x="1466709" y="0"/>
                  </a:lnTo>
                  <a:lnTo>
                    <a:pt x="1613379" y="1033422"/>
                  </a:lnTo>
                  <a:lnTo>
                    <a:pt x="1760050" y="1205659"/>
                  </a:lnTo>
                  <a:lnTo>
                    <a:pt x="1906721" y="861185"/>
                  </a:lnTo>
                  <a:lnTo>
                    <a:pt x="2053392" y="1377896"/>
                  </a:lnTo>
                  <a:lnTo>
                    <a:pt x="2200063" y="1205659"/>
                  </a:lnTo>
                  <a:lnTo>
                    <a:pt x="2346734" y="1033422"/>
                  </a:lnTo>
                  <a:lnTo>
                    <a:pt x="2493405" y="861185"/>
                  </a:lnTo>
                  <a:lnTo>
                    <a:pt x="2640076" y="1205659"/>
                  </a:lnTo>
                  <a:lnTo>
                    <a:pt x="2786747" y="1205659"/>
                  </a:lnTo>
                  <a:lnTo>
                    <a:pt x="2933418" y="1033422"/>
                  </a:lnTo>
                  <a:lnTo>
                    <a:pt x="3080089" y="1377896"/>
                  </a:lnTo>
                  <a:lnTo>
                    <a:pt x="3226759" y="1377896"/>
                  </a:lnTo>
                  <a:lnTo>
                    <a:pt x="3373430" y="1377896"/>
                  </a:lnTo>
                  <a:lnTo>
                    <a:pt x="3520101" y="1377896"/>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54995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251652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483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513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8" name="pg38"/>
            <p:cNvSpPr/>
            <p:nvPr/>
          </p:nvSpPr>
          <p:spPr>
            <a:xfrm>
              <a:off x="1618330"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0" name="pg40"/>
            <p:cNvSpPr/>
            <p:nvPr/>
          </p:nvSpPr>
          <p:spPr>
            <a:xfrm>
              <a:off x="2351684" y="24499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24787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3085039"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4" name="pg44"/>
            <p:cNvSpPr/>
            <p:nvPr/>
          </p:nvSpPr>
          <p:spPr>
            <a:xfrm>
              <a:off x="3671722"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258406"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pg48"/>
            <p:cNvSpPr/>
            <p:nvPr/>
          </p:nvSpPr>
          <p:spPr>
            <a:xfrm>
              <a:off x="4405077"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833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6" name="pl66"/>
            <p:cNvSpPr/>
            <p:nvPr/>
          </p:nvSpPr>
          <p:spPr>
            <a:xfrm>
              <a:off x="149246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49246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53431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9676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759559" y="6100844"/>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71" name="tx71"/>
            <p:cNvSpPr/>
            <p:nvPr/>
          </p:nvSpPr>
          <p:spPr>
            <a:xfrm>
              <a:off x="28014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63868"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1999817"/>
              <a:ext cx="3520101" cy="3100267"/>
            </a:xfrm>
            <a:custGeom>
              <a:avLst/>
              <a:pathLst>
                <a:path w="3520101" h="3100267">
                  <a:moveTo>
                    <a:pt x="0" y="861185"/>
                  </a:moveTo>
                  <a:lnTo>
                    <a:pt x="146670" y="688948"/>
                  </a:lnTo>
                  <a:lnTo>
                    <a:pt x="293341" y="1722370"/>
                  </a:lnTo>
                  <a:lnTo>
                    <a:pt x="440012" y="2239082"/>
                  </a:lnTo>
                  <a:lnTo>
                    <a:pt x="586683" y="1033422"/>
                  </a:lnTo>
                  <a:lnTo>
                    <a:pt x="733354" y="1033422"/>
                  </a:lnTo>
                  <a:lnTo>
                    <a:pt x="880025" y="2583556"/>
                  </a:lnTo>
                  <a:lnTo>
                    <a:pt x="1026696" y="2411319"/>
                  </a:lnTo>
                  <a:lnTo>
                    <a:pt x="1173367" y="2239082"/>
                  </a:lnTo>
                  <a:lnTo>
                    <a:pt x="1320038" y="516711"/>
                  </a:lnTo>
                  <a:lnTo>
                    <a:pt x="1466709" y="0"/>
                  </a:lnTo>
                  <a:lnTo>
                    <a:pt x="1613379" y="1550133"/>
                  </a:lnTo>
                  <a:lnTo>
                    <a:pt x="1760050" y="2066844"/>
                  </a:lnTo>
                  <a:lnTo>
                    <a:pt x="1906721" y="1205659"/>
                  </a:lnTo>
                  <a:lnTo>
                    <a:pt x="2053392" y="3100267"/>
                  </a:lnTo>
                  <a:lnTo>
                    <a:pt x="2200063" y="2411319"/>
                  </a:lnTo>
                  <a:lnTo>
                    <a:pt x="2346734" y="1377896"/>
                  </a:lnTo>
                  <a:lnTo>
                    <a:pt x="2493405" y="1894607"/>
                  </a:lnTo>
                  <a:lnTo>
                    <a:pt x="2640076" y="2239082"/>
                  </a:lnTo>
                  <a:lnTo>
                    <a:pt x="2786747" y="2239082"/>
                  </a:lnTo>
                  <a:lnTo>
                    <a:pt x="2933418" y="1722370"/>
                  </a:lnTo>
                  <a:lnTo>
                    <a:pt x="3080089" y="1722370"/>
                  </a:lnTo>
                  <a:lnTo>
                    <a:pt x="3226759" y="1550133"/>
                  </a:lnTo>
                  <a:lnTo>
                    <a:pt x="3373430" y="1377896"/>
                  </a:lnTo>
                  <a:lnTo>
                    <a:pt x="3520101" y="1377896"/>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3033239"/>
              <a:ext cx="3520101" cy="1550133"/>
            </a:xfrm>
            <a:custGeom>
              <a:avLst/>
              <a:pathLst>
                <a:path w="3520101" h="1550133">
                  <a:moveTo>
                    <a:pt x="0" y="861185"/>
                  </a:moveTo>
                  <a:lnTo>
                    <a:pt x="146670" y="1377896"/>
                  </a:lnTo>
                  <a:lnTo>
                    <a:pt x="293341" y="861185"/>
                  </a:lnTo>
                  <a:lnTo>
                    <a:pt x="440012" y="861185"/>
                  </a:lnTo>
                  <a:lnTo>
                    <a:pt x="586683" y="861185"/>
                  </a:lnTo>
                  <a:lnTo>
                    <a:pt x="733354" y="516711"/>
                  </a:lnTo>
                  <a:lnTo>
                    <a:pt x="880025" y="1033422"/>
                  </a:lnTo>
                  <a:lnTo>
                    <a:pt x="1026696" y="1205659"/>
                  </a:lnTo>
                  <a:lnTo>
                    <a:pt x="1173367" y="1033422"/>
                  </a:lnTo>
                  <a:lnTo>
                    <a:pt x="1320038" y="1033422"/>
                  </a:lnTo>
                  <a:lnTo>
                    <a:pt x="1466709" y="861185"/>
                  </a:lnTo>
                  <a:lnTo>
                    <a:pt x="1613379" y="1033422"/>
                  </a:lnTo>
                  <a:lnTo>
                    <a:pt x="1760050" y="1205659"/>
                  </a:lnTo>
                  <a:lnTo>
                    <a:pt x="1906721" y="1033422"/>
                  </a:lnTo>
                  <a:lnTo>
                    <a:pt x="2053392" y="1033422"/>
                  </a:lnTo>
                  <a:lnTo>
                    <a:pt x="2200063" y="861185"/>
                  </a:lnTo>
                  <a:lnTo>
                    <a:pt x="2346734" y="1033422"/>
                  </a:lnTo>
                  <a:lnTo>
                    <a:pt x="2493405" y="0"/>
                  </a:lnTo>
                  <a:lnTo>
                    <a:pt x="2640076" y="1550133"/>
                  </a:lnTo>
                  <a:lnTo>
                    <a:pt x="2786747" y="1377896"/>
                  </a:lnTo>
                  <a:lnTo>
                    <a:pt x="2933418" y="1033422"/>
                  </a:lnTo>
                  <a:lnTo>
                    <a:pt x="3080089" y="1377896"/>
                  </a:lnTo>
                  <a:lnTo>
                    <a:pt x="3226759" y="172237"/>
                  </a:lnTo>
                  <a:lnTo>
                    <a:pt x="3373430" y="516711"/>
                  </a:lnTo>
                  <a:lnTo>
                    <a:pt x="3520101" y="1550133"/>
                  </a:lnTo>
                </a:path>
              </a:pathLst>
            </a:custGeom>
            <a:ln w="27101" cap="flat">
              <a:solidFill>
                <a:srgbClr val="00833D">
                  <a:alpha val="80000"/>
                </a:srgbClr>
              </a:solidFill>
              <a:prstDash val="solid"/>
              <a:round/>
            </a:ln>
          </p:spPr>
          <p:txBody>
            <a:bodyPr/>
            <a:lstStyle/>
            <a:p/>
          </p:txBody>
        </p:sp>
        <p:sp>
          <p:nvSpPr>
            <p:cNvPr id="95" name="pl95"/>
            <p:cNvSpPr/>
            <p:nvPr/>
          </p:nvSpPr>
          <p:spPr>
            <a:xfrm>
              <a:off x="5308715" y="1999817"/>
              <a:ext cx="3520101" cy="3100267"/>
            </a:xfrm>
            <a:custGeom>
              <a:avLst/>
              <a:pathLst>
                <a:path w="3520101" h="3100267">
                  <a:moveTo>
                    <a:pt x="0" y="861185"/>
                  </a:moveTo>
                  <a:lnTo>
                    <a:pt x="146670" y="688948"/>
                  </a:lnTo>
                  <a:lnTo>
                    <a:pt x="293341" y="1722370"/>
                  </a:lnTo>
                  <a:lnTo>
                    <a:pt x="440012" y="2239082"/>
                  </a:lnTo>
                  <a:lnTo>
                    <a:pt x="586683" y="1033422"/>
                  </a:lnTo>
                  <a:lnTo>
                    <a:pt x="733354" y="1033422"/>
                  </a:lnTo>
                  <a:lnTo>
                    <a:pt x="880025" y="2583556"/>
                  </a:lnTo>
                  <a:lnTo>
                    <a:pt x="1026696" y="2411319"/>
                  </a:lnTo>
                  <a:lnTo>
                    <a:pt x="1173367" y="2239082"/>
                  </a:lnTo>
                  <a:lnTo>
                    <a:pt x="1320038" y="516711"/>
                  </a:lnTo>
                  <a:lnTo>
                    <a:pt x="1466709" y="0"/>
                  </a:lnTo>
                  <a:lnTo>
                    <a:pt x="1613379" y="1550133"/>
                  </a:lnTo>
                  <a:lnTo>
                    <a:pt x="1760050" y="2066844"/>
                  </a:lnTo>
                  <a:lnTo>
                    <a:pt x="1906721" y="1205659"/>
                  </a:lnTo>
                  <a:lnTo>
                    <a:pt x="2053392" y="3100267"/>
                  </a:lnTo>
                  <a:lnTo>
                    <a:pt x="2200063" y="2411319"/>
                  </a:lnTo>
                  <a:lnTo>
                    <a:pt x="2346734" y="1377896"/>
                  </a:lnTo>
                  <a:lnTo>
                    <a:pt x="2493405" y="1894607"/>
                  </a:lnTo>
                  <a:lnTo>
                    <a:pt x="2640076" y="2239082"/>
                  </a:lnTo>
                  <a:lnTo>
                    <a:pt x="2786747" y="2239082"/>
                  </a:lnTo>
                  <a:lnTo>
                    <a:pt x="2933418" y="1722370"/>
                  </a:lnTo>
                  <a:lnTo>
                    <a:pt x="3080089" y="1722370"/>
                  </a:lnTo>
                  <a:lnTo>
                    <a:pt x="3226759" y="1550133"/>
                  </a:lnTo>
                  <a:lnTo>
                    <a:pt x="3373430" y="1377896"/>
                  </a:lnTo>
                  <a:lnTo>
                    <a:pt x="3520101" y="1377896"/>
                  </a:lnTo>
                </a:path>
              </a:pathLst>
            </a:custGeom>
            <a:ln w="43362" cap="flat">
              <a:solidFill>
                <a:srgbClr val="000000">
                  <a:alpha val="100000"/>
                </a:srgbClr>
              </a:solidFill>
              <a:prstDash val="solid"/>
              <a:round/>
            </a:ln>
          </p:spPr>
          <p:txBody>
            <a:bodyPr/>
            <a:lstStyle/>
            <a:p/>
          </p:txBody>
        </p:sp>
        <p:sp>
          <p:nvSpPr>
            <p:cNvPr id="96" name="pl96"/>
            <p:cNvSpPr/>
            <p:nvPr/>
          </p:nvSpPr>
          <p:spPr>
            <a:xfrm>
              <a:off x="5308715" y="1999817"/>
              <a:ext cx="3520101" cy="3100267"/>
            </a:xfrm>
            <a:custGeom>
              <a:avLst/>
              <a:pathLst>
                <a:path w="3520101" h="3100267">
                  <a:moveTo>
                    <a:pt x="0" y="861185"/>
                  </a:moveTo>
                  <a:lnTo>
                    <a:pt x="146670" y="688948"/>
                  </a:lnTo>
                  <a:lnTo>
                    <a:pt x="293341" y="1722370"/>
                  </a:lnTo>
                  <a:lnTo>
                    <a:pt x="440012" y="2239082"/>
                  </a:lnTo>
                  <a:lnTo>
                    <a:pt x="586683" y="1033422"/>
                  </a:lnTo>
                  <a:lnTo>
                    <a:pt x="733354" y="1033422"/>
                  </a:lnTo>
                  <a:lnTo>
                    <a:pt x="880025" y="2583556"/>
                  </a:lnTo>
                  <a:lnTo>
                    <a:pt x="1026696" y="2411319"/>
                  </a:lnTo>
                  <a:lnTo>
                    <a:pt x="1173367" y="2239082"/>
                  </a:lnTo>
                  <a:lnTo>
                    <a:pt x="1320038" y="516711"/>
                  </a:lnTo>
                  <a:lnTo>
                    <a:pt x="1466709" y="0"/>
                  </a:lnTo>
                  <a:lnTo>
                    <a:pt x="1613379" y="1550133"/>
                  </a:lnTo>
                  <a:lnTo>
                    <a:pt x="1760050" y="2066844"/>
                  </a:lnTo>
                  <a:lnTo>
                    <a:pt x="1906721" y="1205659"/>
                  </a:lnTo>
                  <a:lnTo>
                    <a:pt x="2053392" y="3100267"/>
                  </a:lnTo>
                  <a:lnTo>
                    <a:pt x="2200063" y="2411319"/>
                  </a:lnTo>
                  <a:lnTo>
                    <a:pt x="2346734" y="1377896"/>
                  </a:lnTo>
                  <a:lnTo>
                    <a:pt x="2493405" y="1894607"/>
                  </a:lnTo>
                  <a:lnTo>
                    <a:pt x="2640076" y="2239082"/>
                  </a:lnTo>
                  <a:lnTo>
                    <a:pt x="2786747" y="2239082"/>
                  </a:lnTo>
                  <a:lnTo>
                    <a:pt x="2933418" y="1722370"/>
                  </a:lnTo>
                  <a:lnTo>
                    <a:pt x="3080089" y="1722370"/>
                  </a:lnTo>
                  <a:lnTo>
                    <a:pt x="3226759" y="1550133"/>
                  </a:lnTo>
                  <a:lnTo>
                    <a:pt x="3373430" y="1377896"/>
                  </a:lnTo>
                  <a:lnTo>
                    <a:pt x="3520101" y="1377896"/>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2344291"/>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251652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1483106"/>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22777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23065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5983581" y="24499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13934" y="24787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9" name="pg109"/>
            <p:cNvSpPr/>
            <p:nvPr/>
          </p:nvSpPr>
          <p:spPr>
            <a:xfrm>
              <a:off x="6688800" y="14165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19153" y="14465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1" name="pg111"/>
            <p:cNvSpPr/>
            <p:nvPr/>
          </p:nvSpPr>
          <p:spPr>
            <a:xfrm>
              <a:off x="7450290"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80643"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3" name="pg113"/>
            <p:cNvSpPr/>
            <p:nvPr/>
          </p:nvSpPr>
          <p:spPr>
            <a:xfrm>
              <a:off x="8036973"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67327"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23657"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54010"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7" name="pg117"/>
            <p:cNvSpPr/>
            <p:nvPr/>
          </p:nvSpPr>
          <p:spPr>
            <a:xfrm>
              <a:off x="8770328"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800681"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925206" y="45442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5" name="pl135"/>
            <p:cNvSpPr/>
            <p:nvPr/>
          </p:nvSpPr>
          <p:spPr>
            <a:xfrm>
              <a:off x="585771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85771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9956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6201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24810" y="6100844"/>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Costa Rica</a:t>
              </a:r>
            </a:p>
          </p:txBody>
        </p:sp>
        <p:sp>
          <p:nvSpPr>
            <p:cNvPr id="140" name="tx140"/>
            <p:cNvSpPr/>
            <p:nvPr/>
          </p:nvSpPr>
          <p:spPr>
            <a:xfrm>
              <a:off x="716666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929119"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43" name="tx143"/>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4" name="tx144"/>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5" name="tx145"/>
            <p:cNvSpPr/>
            <p:nvPr/>
          </p:nvSpPr>
          <p:spPr>
            <a:xfrm>
              <a:off x="2770617" y="409564"/>
              <a:ext cx="38770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Costa Rica, 2000-2024</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0% de los niños que recibieron DTP1 no recibieron DTP3 (izquierda), y el 6% de los niños que recibieron DTP1 no recibieron MCV1 (derecha).
Las bajas tasas de abandono de la DTP implican una buena capacidad para proporcionar una serie completa de vacunas en los primeros años de vida. Las tasas medias de abandono de DTP-MCV implican una retención moderada en los programas de inmunización y la capacidad de proporcionar una serie completa de vacunas en la infancia (hasta un año).
En 2024, la tasa de abandono de la DTP en Costa Rica fue inferior y la de abandono de la DTP-MCV fue inferior a las tasas de abandono mundiales, respectivamente.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36127"/>
            </a:xfrm>
            <a:custGeom>
              <a:avLst/>
              <a:pathLst>
                <a:path w="2123063" h="136127">
                  <a:moveTo>
                    <a:pt x="0" y="49500"/>
                  </a:moveTo>
                  <a:lnTo>
                    <a:pt x="88460" y="99001"/>
                  </a:lnTo>
                  <a:lnTo>
                    <a:pt x="176921" y="37125"/>
                  </a:lnTo>
                  <a:lnTo>
                    <a:pt x="265382" y="74251"/>
                  </a:lnTo>
                  <a:lnTo>
                    <a:pt x="353843" y="24750"/>
                  </a:lnTo>
                  <a:lnTo>
                    <a:pt x="442304" y="37125"/>
                  </a:lnTo>
                  <a:lnTo>
                    <a:pt x="530765" y="49500"/>
                  </a:lnTo>
                  <a:lnTo>
                    <a:pt x="619226" y="0"/>
                  </a:lnTo>
                  <a:lnTo>
                    <a:pt x="707687" y="0"/>
                  </a:lnTo>
                  <a:lnTo>
                    <a:pt x="796148" y="99001"/>
                  </a:lnTo>
                  <a:lnTo>
                    <a:pt x="884609" y="136127"/>
                  </a:lnTo>
                  <a:lnTo>
                    <a:pt x="973070" y="111377"/>
                  </a:lnTo>
                  <a:lnTo>
                    <a:pt x="1061531" y="99001"/>
                  </a:lnTo>
                  <a:lnTo>
                    <a:pt x="1149992" y="74251"/>
                  </a:lnTo>
                  <a:lnTo>
                    <a:pt x="1238453" y="49500"/>
                  </a:lnTo>
                  <a:lnTo>
                    <a:pt x="1326914" y="0"/>
                  </a:lnTo>
                  <a:lnTo>
                    <a:pt x="1415375" y="0"/>
                  </a:lnTo>
                  <a:lnTo>
                    <a:pt x="1503836" y="0"/>
                  </a:lnTo>
                  <a:lnTo>
                    <a:pt x="1592297" y="0"/>
                  </a:lnTo>
                  <a:lnTo>
                    <a:pt x="1680758" y="0"/>
                  </a:lnTo>
                  <a:lnTo>
                    <a:pt x="1769219" y="0"/>
                  </a:lnTo>
                  <a:lnTo>
                    <a:pt x="1857680" y="136127"/>
                  </a:lnTo>
                  <a:lnTo>
                    <a:pt x="1946141" y="4950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74251"/>
            </a:xfrm>
            <a:custGeom>
              <a:avLst/>
              <a:pathLst>
                <a:path w="796148" h="74251">
                  <a:moveTo>
                    <a:pt x="0" y="74251"/>
                  </a:moveTo>
                  <a:lnTo>
                    <a:pt x="88460" y="37125"/>
                  </a:lnTo>
                  <a:lnTo>
                    <a:pt x="176921" y="0"/>
                  </a:lnTo>
                  <a:lnTo>
                    <a:pt x="265382" y="49500"/>
                  </a:lnTo>
                  <a:lnTo>
                    <a:pt x="353843" y="37125"/>
                  </a:lnTo>
                  <a:lnTo>
                    <a:pt x="442304" y="0"/>
                  </a:lnTo>
                  <a:lnTo>
                    <a:pt x="530765" y="74251"/>
                  </a:lnTo>
                  <a:lnTo>
                    <a:pt x="619226" y="49500"/>
                  </a:lnTo>
                  <a:lnTo>
                    <a:pt x="707687" y="0"/>
                  </a:lnTo>
                  <a:lnTo>
                    <a:pt x="796148" y="1237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642979"/>
              <a:ext cx="1326914" cy="631136"/>
            </a:xfrm>
            <a:custGeom>
              <a:avLst/>
              <a:pathLst>
                <a:path w="1326914" h="631136">
                  <a:moveTo>
                    <a:pt x="0" y="631136"/>
                  </a:moveTo>
                  <a:lnTo>
                    <a:pt x="88460" y="61876"/>
                  </a:lnTo>
                  <a:lnTo>
                    <a:pt x="176921" y="383632"/>
                  </a:lnTo>
                  <a:lnTo>
                    <a:pt x="265382" y="123752"/>
                  </a:lnTo>
                  <a:lnTo>
                    <a:pt x="353843" y="74251"/>
                  </a:lnTo>
                  <a:lnTo>
                    <a:pt x="442304" y="198003"/>
                  </a:lnTo>
                  <a:lnTo>
                    <a:pt x="530765" y="61876"/>
                  </a:lnTo>
                  <a:lnTo>
                    <a:pt x="619226" y="61876"/>
                  </a:lnTo>
                  <a:lnTo>
                    <a:pt x="707687" y="37125"/>
                  </a:lnTo>
                  <a:lnTo>
                    <a:pt x="796148" y="37125"/>
                  </a:lnTo>
                  <a:lnTo>
                    <a:pt x="884609" y="49500"/>
                  </a:lnTo>
                  <a:lnTo>
                    <a:pt x="973070" y="61876"/>
                  </a:lnTo>
                  <a:lnTo>
                    <a:pt x="1061531" y="148502"/>
                  </a:lnTo>
                  <a:lnTo>
                    <a:pt x="1149992" y="86626"/>
                  </a:lnTo>
                  <a:lnTo>
                    <a:pt x="1238453" y="0"/>
                  </a:lnTo>
                  <a:lnTo>
                    <a:pt x="1326914" y="0"/>
                  </a:lnTo>
                </a:path>
              </a:pathLst>
            </a:custGeom>
            <a:ln w="27101" cap="flat">
              <a:solidFill>
                <a:srgbClr val="1CABE2">
                  <a:alpha val="100000"/>
                </a:srgbClr>
              </a:solidFill>
              <a:prstDash val="solid"/>
              <a:round/>
            </a:ln>
          </p:spPr>
          <p:txBody>
            <a:bodyPr/>
            <a:lstStyle/>
            <a:p/>
          </p:txBody>
        </p:sp>
        <p:sp>
          <p:nvSpPr>
            <p:cNvPr id="72" name="tx72"/>
            <p:cNvSpPr/>
            <p:nvPr/>
          </p:nvSpPr>
          <p:spPr>
            <a:xfrm>
              <a:off x="1706424" y="51818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48502"/>
            </a:xfrm>
            <a:custGeom>
              <a:avLst/>
              <a:pathLst>
                <a:path w="2123063" h="148502">
                  <a:moveTo>
                    <a:pt x="0" y="111377"/>
                  </a:moveTo>
                  <a:lnTo>
                    <a:pt x="88460" y="99001"/>
                  </a:lnTo>
                  <a:lnTo>
                    <a:pt x="176921" y="12375"/>
                  </a:lnTo>
                  <a:lnTo>
                    <a:pt x="265382" y="111377"/>
                  </a:lnTo>
                  <a:lnTo>
                    <a:pt x="353843" y="37125"/>
                  </a:lnTo>
                  <a:lnTo>
                    <a:pt x="442304" y="24750"/>
                  </a:lnTo>
                  <a:lnTo>
                    <a:pt x="530765" y="123752"/>
                  </a:lnTo>
                  <a:lnTo>
                    <a:pt x="619226" y="111377"/>
                  </a:lnTo>
                  <a:lnTo>
                    <a:pt x="707687" y="111377"/>
                  </a:lnTo>
                  <a:lnTo>
                    <a:pt x="796148" y="99001"/>
                  </a:lnTo>
                  <a:lnTo>
                    <a:pt x="884609" y="37125"/>
                  </a:lnTo>
                  <a:lnTo>
                    <a:pt x="973070" y="148502"/>
                  </a:lnTo>
                  <a:lnTo>
                    <a:pt x="1061531" y="86626"/>
                  </a:lnTo>
                  <a:lnTo>
                    <a:pt x="1149992" y="12375"/>
                  </a:lnTo>
                  <a:lnTo>
                    <a:pt x="1238453" y="99001"/>
                  </a:lnTo>
                  <a:lnTo>
                    <a:pt x="1326914" y="74251"/>
                  </a:lnTo>
                  <a:lnTo>
                    <a:pt x="1415375" y="0"/>
                  </a:lnTo>
                  <a:lnTo>
                    <a:pt x="1503836" y="0"/>
                  </a:lnTo>
                  <a:lnTo>
                    <a:pt x="1592297" y="49500"/>
                  </a:lnTo>
                  <a:lnTo>
                    <a:pt x="1680758" y="37125"/>
                  </a:lnTo>
                  <a:lnTo>
                    <a:pt x="1769219" y="0"/>
                  </a:lnTo>
                  <a:lnTo>
                    <a:pt x="1857680" y="74251"/>
                  </a:lnTo>
                  <a:lnTo>
                    <a:pt x="1946141" y="4950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98250"/>
              <a:ext cx="2123063" cy="185628"/>
            </a:xfrm>
            <a:custGeom>
              <a:avLst/>
              <a:pathLst>
                <a:path w="2123063" h="185628">
                  <a:moveTo>
                    <a:pt x="0" y="173253"/>
                  </a:moveTo>
                  <a:lnTo>
                    <a:pt x="88460" y="173253"/>
                  </a:lnTo>
                  <a:lnTo>
                    <a:pt x="176921" y="24750"/>
                  </a:lnTo>
                  <a:lnTo>
                    <a:pt x="265382" y="86626"/>
                  </a:lnTo>
                  <a:lnTo>
                    <a:pt x="353843" y="99001"/>
                  </a:lnTo>
                  <a:lnTo>
                    <a:pt x="442304" y="86626"/>
                  </a:lnTo>
                  <a:lnTo>
                    <a:pt x="530765" y="74251"/>
                  </a:lnTo>
                  <a:lnTo>
                    <a:pt x="619226" y="74251"/>
                  </a:lnTo>
                  <a:lnTo>
                    <a:pt x="707687" y="86626"/>
                  </a:lnTo>
                  <a:lnTo>
                    <a:pt x="796148" y="185628"/>
                  </a:lnTo>
                  <a:lnTo>
                    <a:pt x="884609" y="160877"/>
                  </a:lnTo>
                  <a:lnTo>
                    <a:pt x="973070" y="160877"/>
                  </a:lnTo>
                  <a:lnTo>
                    <a:pt x="1061531" y="74251"/>
                  </a:lnTo>
                  <a:lnTo>
                    <a:pt x="1149992" y="61876"/>
                  </a:lnTo>
                  <a:lnTo>
                    <a:pt x="1238453" y="12375"/>
                  </a:lnTo>
                  <a:lnTo>
                    <a:pt x="1326914" y="37125"/>
                  </a:lnTo>
                  <a:lnTo>
                    <a:pt x="1415375" y="37125"/>
                  </a:lnTo>
                  <a:lnTo>
                    <a:pt x="1503836" y="0"/>
                  </a:lnTo>
                  <a:lnTo>
                    <a:pt x="1592297" y="24750"/>
                  </a:lnTo>
                  <a:lnTo>
                    <a:pt x="1680758" y="12375"/>
                  </a:lnTo>
                  <a:lnTo>
                    <a:pt x="1769219" y="12375"/>
                  </a:lnTo>
                  <a:lnTo>
                    <a:pt x="1857680" y="86626"/>
                  </a:lnTo>
                  <a:lnTo>
                    <a:pt x="1946141" y="74251"/>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35129"/>
            </a:xfrm>
            <a:custGeom>
              <a:avLst/>
              <a:pathLst>
                <a:path w="2123063" h="235129">
                  <a:moveTo>
                    <a:pt x="0" y="235129"/>
                  </a:moveTo>
                  <a:lnTo>
                    <a:pt x="88460" y="86626"/>
                  </a:lnTo>
                  <a:lnTo>
                    <a:pt x="176921" y="61876"/>
                  </a:lnTo>
                  <a:lnTo>
                    <a:pt x="265382" y="136127"/>
                  </a:lnTo>
                  <a:lnTo>
                    <a:pt x="353843" y="111377"/>
                  </a:lnTo>
                  <a:lnTo>
                    <a:pt x="442304" y="99001"/>
                  </a:lnTo>
                  <a:lnTo>
                    <a:pt x="530765" y="123752"/>
                  </a:lnTo>
                  <a:lnTo>
                    <a:pt x="619226" y="123752"/>
                  </a:lnTo>
                  <a:lnTo>
                    <a:pt x="707687" y="123752"/>
                  </a:lnTo>
                  <a:lnTo>
                    <a:pt x="796148" y="235129"/>
                  </a:lnTo>
                  <a:lnTo>
                    <a:pt x="884609" y="74251"/>
                  </a:lnTo>
                  <a:lnTo>
                    <a:pt x="973070" y="210378"/>
                  </a:lnTo>
                  <a:lnTo>
                    <a:pt x="1061531" y="111377"/>
                  </a:lnTo>
                  <a:lnTo>
                    <a:pt x="1149992" y="49500"/>
                  </a:lnTo>
                  <a:lnTo>
                    <a:pt x="1238453" y="99001"/>
                  </a:lnTo>
                  <a:lnTo>
                    <a:pt x="1326914" y="86626"/>
                  </a:lnTo>
                  <a:lnTo>
                    <a:pt x="1415375" y="24750"/>
                  </a:lnTo>
                  <a:lnTo>
                    <a:pt x="1503836" y="37125"/>
                  </a:lnTo>
                  <a:lnTo>
                    <a:pt x="1592297" y="61876"/>
                  </a:lnTo>
                  <a:lnTo>
                    <a:pt x="1680758" y="37125"/>
                  </a:lnTo>
                  <a:lnTo>
                    <a:pt x="1769219" y="24750"/>
                  </a:lnTo>
                  <a:lnTo>
                    <a:pt x="1857680" y="86626"/>
                  </a:lnTo>
                  <a:lnTo>
                    <a:pt x="1946141" y="4950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45" name="tx145"/>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482890"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7" name="tx147"/>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73253"/>
            </a:xfrm>
            <a:custGeom>
              <a:avLst/>
              <a:pathLst>
                <a:path w="2123063" h="173253">
                  <a:moveTo>
                    <a:pt x="0" y="136127"/>
                  </a:moveTo>
                  <a:lnTo>
                    <a:pt x="88460" y="99001"/>
                  </a:lnTo>
                  <a:lnTo>
                    <a:pt x="176921" y="61876"/>
                  </a:lnTo>
                  <a:lnTo>
                    <a:pt x="265382" y="136127"/>
                  </a:lnTo>
                  <a:lnTo>
                    <a:pt x="353843" y="111377"/>
                  </a:lnTo>
                  <a:lnTo>
                    <a:pt x="442304" y="99001"/>
                  </a:lnTo>
                  <a:lnTo>
                    <a:pt x="530765" y="123752"/>
                  </a:lnTo>
                  <a:lnTo>
                    <a:pt x="619226" y="123752"/>
                  </a:lnTo>
                  <a:lnTo>
                    <a:pt x="707687" y="111377"/>
                  </a:lnTo>
                  <a:lnTo>
                    <a:pt x="796148" y="160877"/>
                  </a:lnTo>
                  <a:lnTo>
                    <a:pt x="884609" y="136127"/>
                  </a:lnTo>
                  <a:lnTo>
                    <a:pt x="973070" y="173253"/>
                  </a:lnTo>
                  <a:lnTo>
                    <a:pt x="1061531" y="99001"/>
                  </a:lnTo>
                  <a:lnTo>
                    <a:pt x="1149992" y="49500"/>
                  </a:lnTo>
                  <a:lnTo>
                    <a:pt x="1238453" y="99001"/>
                  </a:lnTo>
                  <a:lnTo>
                    <a:pt x="1326914" y="86626"/>
                  </a:lnTo>
                  <a:lnTo>
                    <a:pt x="1415375" y="24750"/>
                  </a:lnTo>
                  <a:lnTo>
                    <a:pt x="1503836" y="37125"/>
                  </a:lnTo>
                  <a:lnTo>
                    <a:pt x="1592297" y="61876"/>
                  </a:lnTo>
                  <a:lnTo>
                    <a:pt x="1680758" y="49500"/>
                  </a:lnTo>
                  <a:lnTo>
                    <a:pt x="1769219" y="24750"/>
                  </a:lnTo>
                  <a:lnTo>
                    <a:pt x="1857680" y="74251"/>
                  </a:lnTo>
                  <a:lnTo>
                    <a:pt x="1946141" y="49500"/>
                  </a:lnTo>
                  <a:lnTo>
                    <a:pt x="2034602" y="0"/>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910626"/>
              <a:ext cx="1415375" cy="321755"/>
            </a:xfrm>
            <a:custGeom>
              <a:avLst/>
              <a:pathLst>
                <a:path w="1415375" h="321755">
                  <a:moveTo>
                    <a:pt x="0" y="74251"/>
                  </a:moveTo>
                  <a:lnTo>
                    <a:pt x="88460" y="136127"/>
                  </a:lnTo>
                  <a:lnTo>
                    <a:pt x="176921" y="198003"/>
                  </a:lnTo>
                  <a:lnTo>
                    <a:pt x="265382" y="185628"/>
                  </a:lnTo>
                  <a:lnTo>
                    <a:pt x="353843" y="0"/>
                  </a:lnTo>
                  <a:lnTo>
                    <a:pt x="442304" y="37125"/>
                  </a:lnTo>
                  <a:lnTo>
                    <a:pt x="530765" y="61876"/>
                  </a:lnTo>
                  <a:lnTo>
                    <a:pt x="619226" y="61876"/>
                  </a:lnTo>
                  <a:lnTo>
                    <a:pt x="707687" y="99001"/>
                  </a:lnTo>
                  <a:lnTo>
                    <a:pt x="796148" y="24750"/>
                  </a:lnTo>
                  <a:lnTo>
                    <a:pt x="884609" y="24750"/>
                  </a:lnTo>
                  <a:lnTo>
                    <a:pt x="973070" y="24750"/>
                  </a:lnTo>
                  <a:lnTo>
                    <a:pt x="1061531" y="173253"/>
                  </a:lnTo>
                  <a:lnTo>
                    <a:pt x="1149992" y="321755"/>
                  </a:lnTo>
                  <a:lnTo>
                    <a:pt x="1238453" y="247504"/>
                  </a:lnTo>
                  <a:lnTo>
                    <a:pt x="1326914" y="148502"/>
                  </a:lnTo>
                  <a:lnTo>
                    <a:pt x="1415375" y="99001"/>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3" name="tx193"/>
            <p:cNvSpPr/>
            <p:nvPr/>
          </p:nvSpPr>
          <p:spPr>
            <a:xfrm>
              <a:off x="8806200"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4" name="tx194"/>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8630921"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31338" y="4667729"/>
              <a:ext cx="442304" cy="470258"/>
            </a:xfrm>
            <a:custGeom>
              <a:avLst/>
              <a:pathLst>
                <a:path w="442304" h="470258">
                  <a:moveTo>
                    <a:pt x="0" y="470258"/>
                  </a:moveTo>
                  <a:lnTo>
                    <a:pt x="88460" y="0"/>
                  </a:lnTo>
                  <a:lnTo>
                    <a:pt x="176921" y="148502"/>
                  </a:lnTo>
                  <a:lnTo>
                    <a:pt x="265382" y="99001"/>
                  </a:lnTo>
                  <a:lnTo>
                    <a:pt x="353843" y="37125"/>
                  </a:lnTo>
                  <a:lnTo>
                    <a:pt x="442304" y="12375"/>
                  </a:lnTo>
                </a:path>
              </a:pathLst>
            </a:custGeom>
            <a:ln w="27101" cap="flat">
              <a:solidFill>
                <a:srgbClr val="1CABE2">
                  <a:alpha val="100000"/>
                </a:srgbClr>
              </a:solidFill>
              <a:prstDash val="solid"/>
              <a:round/>
            </a:ln>
          </p:spPr>
          <p:txBody>
            <a:bodyPr/>
            <a:lstStyle/>
            <a:p/>
          </p:txBody>
        </p:sp>
        <p:sp>
          <p:nvSpPr>
            <p:cNvPr id="216" name="tx216"/>
            <p:cNvSpPr/>
            <p:nvPr/>
          </p:nvSpPr>
          <p:spPr>
            <a:xfrm>
              <a:off x="8179408" y="5045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17" name="tx217"/>
            <p:cNvSpPr/>
            <p:nvPr/>
          </p:nvSpPr>
          <p:spPr>
            <a:xfrm>
              <a:off x="8806200"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8" name="tx218"/>
            <p:cNvSpPr/>
            <p:nvPr/>
          </p:nvSpPr>
          <p:spPr>
            <a:xfrm>
              <a:off x="8277077" y="499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19" name="tx219"/>
            <p:cNvSpPr/>
            <p:nvPr/>
          </p:nvSpPr>
          <p:spPr>
            <a:xfrm>
              <a:off x="8630921"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69" name="tx269"/>
            <p:cNvSpPr/>
            <p:nvPr/>
          </p:nvSpPr>
          <p:spPr>
            <a:xfrm>
              <a:off x="2126939" y="409564"/>
              <a:ext cx="558196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Costa Rica, 2000-2024</a:t>
              </a:r>
            </a:p>
          </p:txBody>
        </p:sp>
        <p:sp>
          <p:nvSpPr>
            <p:cNvPr id="270" name="tx270"/>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71" name="tx271"/>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MCV2 tenía la cobertura más baja (87%), seguida de MCV1 (93%).
En comparación con 2019, la cobertura de una vacuna se mantuvo constante (BCG), 6 vacunas aumentaron (DTP1, DTP3, IPV1, PCV3, POL3 y ROTAC) y 2 vacunas disminuyeron (MCV1 y MCV2).
En comparación con 2023, la cobertura de 6 vacunas se mantuvo constante (BCG, DTP1, DTP3, MCV1, PCV3 y POL3), una vacuna disminuyó (IPV1) y 2 vacunas aumentaron (MCV2 y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664294"/>
            </a:xfrm>
            <a:custGeom>
              <a:avLst/>
              <a:pathLst>
                <a:path w="6480943" h="664294">
                  <a:moveTo>
                    <a:pt x="0" y="521945"/>
                  </a:moveTo>
                  <a:lnTo>
                    <a:pt x="270039" y="379596"/>
                  </a:lnTo>
                  <a:lnTo>
                    <a:pt x="540078" y="237248"/>
                  </a:lnTo>
                  <a:lnTo>
                    <a:pt x="810117" y="521945"/>
                  </a:lnTo>
                  <a:lnTo>
                    <a:pt x="1080157" y="427046"/>
                  </a:lnTo>
                  <a:lnTo>
                    <a:pt x="1350196" y="379596"/>
                  </a:lnTo>
                  <a:lnTo>
                    <a:pt x="1620235" y="474496"/>
                  </a:lnTo>
                  <a:lnTo>
                    <a:pt x="1890275" y="474496"/>
                  </a:lnTo>
                  <a:lnTo>
                    <a:pt x="2160314" y="427046"/>
                  </a:lnTo>
                  <a:lnTo>
                    <a:pt x="2430353" y="616844"/>
                  </a:lnTo>
                  <a:lnTo>
                    <a:pt x="2700393" y="521945"/>
                  </a:lnTo>
                  <a:lnTo>
                    <a:pt x="2970432" y="664294"/>
                  </a:lnTo>
                  <a:lnTo>
                    <a:pt x="3240471" y="379596"/>
                  </a:lnTo>
                  <a:lnTo>
                    <a:pt x="3510510" y="189798"/>
                  </a:lnTo>
                  <a:lnTo>
                    <a:pt x="3780550" y="379596"/>
                  </a:lnTo>
                  <a:lnTo>
                    <a:pt x="4050589" y="332147"/>
                  </a:lnTo>
                  <a:lnTo>
                    <a:pt x="4320628" y="94899"/>
                  </a:lnTo>
                  <a:lnTo>
                    <a:pt x="4590668" y="142348"/>
                  </a:lnTo>
                  <a:lnTo>
                    <a:pt x="4860707" y="237248"/>
                  </a:lnTo>
                  <a:lnTo>
                    <a:pt x="5130746" y="189798"/>
                  </a:lnTo>
                  <a:lnTo>
                    <a:pt x="5400786" y="94899"/>
                  </a:lnTo>
                  <a:lnTo>
                    <a:pt x="5670825" y="284697"/>
                  </a:lnTo>
                  <a:lnTo>
                    <a:pt x="5940864" y="189798"/>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901542"/>
            </a:xfrm>
            <a:custGeom>
              <a:avLst/>
              <a:pathLst>
                <a:path w="6480943" h="901542">
                  <a:moveTo>
                    <a:pt x="0" y="474496"/>
                  </a:moveTo>
                  <a:lnTo>
                    <a:pt x="270039" y="901542"/>
                  </a:lnTo>
                  <a:lnTo>
                    <a:pt x="540078" y="237248"/>
                  </a:lnTo>
                  <a:lnTo>
                    <a:pt x="810117" y="616844"/>
                  </a:lnTo>
                  <a:lnTo>
                    <a:pt x="1080157" y="474496"/>
                  </a:lnTo>
                  <a:lnTo>
                    <a:pt x="1350196" y="427046"/>
                  </a:lnTo>
                  <a:lnTo>
                    <a:pt x="1620235" y="521945"/>
                  </a:lnTo>
                  <a:lnTo>
                    <a:pt x="1890275" y="474496"/>
                  </a:lnTo>
                  <a:lnTo>
                    <a:pt x="2160314" y="474496"/>
                  </a:lnTo>
                  <a:lnTo>
                    <a:pt x="2430353" y="569395"/>
                  </a:lnTo>
                  <a:lnTo>
                    <a:pt x="2700393" y="474496"/>
                  </a:lnTo>
                  <a:lnTo>
                    <a:pt x="2970432" y="711744"/>
                  </a:lnTo>
                  <a:lnTo>
                    <a:pt x="3240471" y="379596"/>
                  </a:lnTo>
                  <a:lnTo>
                    <a:pt x="3510510" y="237248"/>
                  </a:lnTo>
                  <a:lnTo>
                    <a:pt x="3780550" y="379596"/>
                  </a:lnTo>
                  <a:lnTo>
                    <a:pt x="4050589" y="332147"/>
                  </a:lnTo>
                  <a:lnTo>
                    <a:pt x="4320628" y="94899"/>
                  </a:lnTo>
                  <a:lnTo>
                    <a:pt x="4590668" y="94899"/>
                  </a:lnTo>
                  <a:lnTo>
                    <a:pt x="4860707" y="47449"/>
                  </a:lnTo>
                  <a:lnTo>
                    <a:pt x="5130746" y="237248"/>
                  </a:lnTo>
                  <a:lnTo>
                    <a:pt x="5400786" y="379596"/>
                  </a:lnTo>
                  <a:lnTo>
                    <a:pt x="5670825" y="569395"/>
                  </a:lnTo>
                  <a:lnTo>
                    <a:pt x="5940864" y="237248"/>
                  </a:lnTo>
                  <a:lnTo>
                    <a:pt x="6210904" y="47449"/>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854093"/>
            </a:xfrm>
            <a:custGeom>
              <a:avLst/>
              <a:pathLst>
                <a:path w="6480943" h="854093">
                  <a:moveTo>
                    <a:pt x="0" y="332147"/>
                  </a:moveTo>
                  <a:lnTo>
                    <a:pt x="270039" y="474496"/>
                  </a:lnTo>
                  <a:lnTo>
                    <a:pt x="540078" y="284697"/>
                  </a:lnTo>
                  <a:lnTo>
                    <a:pt x="810117" y="521945"/>
                  </a:lnTo>
                  <a:lnTo>
                    <a:pt x="1080157" y="427046"/>
                  </a:lnTo>
                  <a:lnTo>
                    <a:pt x="1350196" y="474496"/>
                  </a:lnTo>
                  <a:lnTo>
                    <a:pt x="1620235" y="521945"/>
                  </a:lnTo>
                  <a:lnTo>
                    <a:pt x="1890275" y="521945"/>
                  </a:lnTo>
                  <a:lnTo>
                    <a:pt x="2160314" y="569395"/>
                  </a:lnTo>
                  <a:lnTo>
                    <a:pt x="2430353" y="569395"/>
                  </a:lnTo>
                  <a:lnTo>
                    <a:pt x="2700393" y="427046"/>
                  </a:lnTo>
                  <a:lnTo>
                    <a:pt x="2970432" y="854093"/>
                  </a:lnTo>
                  <a:lnTo>
                    <a:pt x="3240471" y="427046"/>
                  </a:lnTo>
                  <a:lnTo>
                    <a:pt x="3510510" y="189798"/>
                  </a:lnTo>
                  <a:lnTo>
                    <a:pt x="3780550" y="379596"/>
                  </a:lnTo>
                  <a:lnTo>
                    <a:pt x="4050589" y="332147"/>
                  </a:lnTo>
                  <a:lnTo>
                    <a:pt x="4320628" y="94899"/>
                  </a:lnTo>
                  <a:lnTo>
                    <a:pt x="4590668" y="142348"/>
                  </a:lnTo>
                  <a:lnTo>
                    <a:pt x="4860707" y="237248"/>
                  </a:lnTo>
                  <a:lnTo>
                    <a:pt x="5130746" y="142348"/>
                  </a:lnTo>
                  <a:lnTo>
                    <a:pt x="5400786" y="94899"/>
                  </a:lnTo>
                  <a:lnTo>
                    <a:pt x="5670825" y="332147"/>
                  </a:lnTo>
                  <a:lnTo>
                    <a:pt x="5940864" y="189798"/>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6266002" y="1073148"/>
              <a:ext cx="1350196" cy="2514829"/>
            </a:xfrm>
            <a:custGeom>
              <a:avLst/>
              <a:pathLst>
                <a:path w="1350196" h="2514829">
                  <a:moveTo>
                    <a:pt x="0" y="0"/>
                  </a:moveTo>
                  <a:lnTo>
                    <a:pt x="270039" y="1043891"/>
                  </a:lnTo>
                  <a:lnTo>
                    <a:pt x="540078" y="2514829"/>
                  </a:lnTo>
                  <a:lnTo>
                    <a:pt x="810117" y="1138790"/>
                  </a:lnTo>
                  <a:lnTo>
                    <a:pt x="1080157" y="1897984"/>
                  </a:lnTo>
                  <a:lnTo>
                    <a:pt x="1350196" y="569395"/>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284697"/>
            </a:xfrm>
            <a:custGeom>
              <a:avLst/>
              <a:pathLst>
                <a:path w="2430353" h="284697">
                  <a:moveTo>
                    <a:pt x="0" y="284697"/>
                  </a:moveTo>
                  <a:lnTo>
                    <a:pt x="270039" y="142348"/>
                  </a:lnTo>
                  <a:lnTo>
                    <a:pt x="540078" y="0"/>
                  </a:lnTo>
                  <a:lnTo>
                    <a:pt x="810117" y="189798"/>
                  </a:lnTo>
                  <a:lnTo>
                    <a:pt x="1080157" y="142348"/>
                  </a:lnTo>
                  <a:lnTo>
                    <a:pt x="1350196" y="0"/>
                  </a:lnTo>
                  <a:lnTo>
                    <a:pt x="1620235" y="284697"/>
                  </a:lnTo>
                  <a:lnTo>
                    <a:pt x="1890275" y="189798"/>
                  </a:lnTo>
                  <a:lnTo>
                    <a:pt x="2160314" y="0"/>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73148"/>
              <a:ext cx="6480943" cy="711744"/>
            </a:xfrm>
            <a:custGeom>
              <a:avLst/>
              <a:pathLst>
                <a:path w="6480943" h="711744">
                  <a:moveTo>
                    <a:pt x="0" y="664294"/>
                  </a:moveTo>
                  <a:lnTo>
                    <a:pt x="270039" y="664294"/>
                  </a:lnTo>
                  <a:lnTo>
                    <a:pt x="540078" y="94899"/>
                  </a:lnTo>
                  <a:lnTo>
                    <a:pt x="810117" y="332147"/>
                  </a:lnTo>
                  <a:lnTo>
                    <a:pt x="1080157" y="379596"/>
                  </a:lnTo>
                  <a:lnTo>
                    <a:pt x="1350196" y="332147"/>
                  </a:lnTo>
                  <a:lnTo>
                    <a:pt x="1620235" y="284697"/>
                  </a:lnTo>
                  <a:lnTo>
                    <a:pt x="1890275" y="284697"/>
                  </a:lnTo>
                  <a:lnTo>
                    <a:pt x="2160314" y="332147"/>
                  </a:lnTo>
                  <a:lnTo>
                    <a:pt x="2430353" y="711744"/>
                  </a:lnTo>
                  <a:lnTo>
                    <a:pt x="2700393" y="616844"/>
                  </a:lnTo>
                  <a:lnTo>
                    <a:pt x="2970432" y="616844"/>
                  </a:lnTo>
                  <a:lnTo>
                    <a:pt x="3240471" y="284697"/>
                  </a:lnTo>
                  <a:lnTo>
                    <a:pt x="3510510" y="237248"/>
                  </a:lnTo>
                  <a:lnTo>
                    <a:pt x="3780550" y="47449"/>
                  </a:lnTo>
                  <a:lnTo>
                    <a:pt x="4050589" y="142348"/>
                  </a:lnTo>
                  <a:lnTo>
                    <a:pt x="4320628" y="142348"/>
                  </a:lnTo>
                  <a:lnTo>
                    <a:pt x="4590668" y="0"/>
                  </a:lnTo>
                  <a:lnTo>
                    <a:pt x="4860707" y="94899"/>
                  </a:lnTo>
                  <a:lnTo>
                    <a:pt x="5130746" y="47449"/>
                  </a:lnTo>
                  <a:lnTo>
                    <a:pt x="5400786" y="47449"/>
                  </a:lnTo>
                  <a:lnTo>
                    <a:pt x="5670825" y="332147"/>
                  </a:lnTo>
                  <a:lnTo>
                    <a:pt x="5940864" y="284697"/>
                  </a:lnTo>
                  <a:lnTo>
                    <a:pt x="6210904" y="142348"/>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3295569" y="1120597"/>
              <a:ext cx="4320628" cy="1233689"/>
            </a:xfrm>
            <a:custGeom>
              <a:avLst/>
              <a:pathLst>
                <a:path w="4320628" h="1233689">
                  <a:moveTo>
                    <a:pt x="0" y="284697"/>
                  </a:moveTo>
                  <a:lnTo>
                    <a:pt x="270039" y="521945"/>
                  </a:lnTo>
                  <a:lnTo>
                    <a:pt x="540078" y="759193"/>
                  </a:lnTo>
                  <a:lnTo>
                    <a:pt x="810117" y="711744"/>
                  </a:lnTo>
                  <a:lnTo>
                    <a:pt x="1080157" y="0"/>
                  </a:lnTo>
                  <a:lnTo>
                    <a:pt x="1350196" y="142348"/>
                  </a:lnTo>
                  <a:lnTo>
                    <a:pt x="1620235" y="237248"/>
                  </a:lnTo>
                  <a:lnTo>
                    <a:pt x="1890275" y="237248"/>
                  </a:lnTo>
                  <a:lnTo>
                    <a:pt x="2160314" y="379596"/>
                  </a:lnTo>
                  <a:lnTo>
                    <a:pt x="2430353" y="94899"/>
                  </a:lnTo>
                  <a:lnTo>
                    <a:pt x="2700393" y="94899"/>
                  </a:lnTo>
                  <a:lnTo>
                    <a:pt x="2970432" y="94899"/>
                  </a:lnTo>
                  <a:lnTo>
                    <a:pt x="3240471" y="664294"/>
                  </a:lnTo>
                  <a:lnTo>
                    <a:pt x="3510510" y="1233689"/>
                  </a:lnTo>
                  <a:lnTo>
                    <a:pt x="3780550" y="948992"/>
                  </a:lnTo>
                  <a:lnTo>
                    <a:pt x="4050589" y="569395"/>
                  </a:lnTo>
                  <a:lnTo>
                    <a:pt x="4320628" y="379596"/>
                  </a:lnTo>
                </a:path>
              </a:pathLst>
            </a:custGeom>
            <a:ln w="27101" cap="flat">
              <a:solidFill>
                <a:srgbClr val="FFC20E">
                  <a:alpha val="100000"/>
                </a:srgbClr>
              </a:solidFill>
              <a:prstDash val="solid"/>
              <a:round/>
            </a:ln>
          </p:spPr>
          <p:txBody>
            <a:bodyPr/>
            <a:lstStyle/>
            <a:p/>
          </p:txBody>
        </p:sp>
        <p:sp>
          <p:nvSpPr>
            <p:cNvPr id="44" name="pl44"/>
            <p:cNvSpPr/>
            <p:nvPr/>
          </p:nvSpPr>
          <p:spPr>
            <a:xfrm>
              <a:off x="3565609" y="930799"/>
              <a:ext cx="4050589" cy="2419930"/>
            </a:xfrm>
            <a:custGeom>
              <a:avLst/>
              <a:pathLst>
                <a:path w="4050589" h="2419930">
                  <a:moveTo>
                    <a:pt x="0" y="2419930"/>
                  </a:moveTo>
                  <a:lnTo>
                    <a:pt x="270039" y="237248"/>
                  </a:lnTo>
                  <a:lnTo>
                    <a:pt x="540078" y="1470937"/>
                  </a:lnTo>
                  <a:lnTo>
                    <a:pt x="810117" y="474496"/>
                  </a:lnTo>
                  <a:lnTo>
                    <a:pt x="1080157" y="284697"/>
                  </a:lnTo>
                  <a:lnTo>
                    <a:pt x="1350196" y="759193"/>
                  </a:lnTo>
                  <a:lnTo>
                    <a:pt x="1620235" y="237248"/>
                  </a:lnTo>
                  <a:lnTo>
                    <a:pt x="1890275" y="237248"/>
                  </a:lnTo>
                  <a:lnTo>
                    <a:pt x="2160314" y="142348"/>
                  </a:lnTo>
                  <a:lnTo>
                    <a:pt x="2430353" y="142348"/>
                  </a:lnTo>
                  <a:lnTo>
                    <a:pt x="2700393" y="189798"/>
                  </a:lnTo>
                  <a:lnTo>
                    <a:pt x="2970432" y="237248"/>
                  </a:lnTo>
                  <a:lnTo>
                    <a:pt x="3240471" y="569395"/>
                  </a:lnTo>
                  <a:lnTo>
                    <a:pt x="3510510" y="332147"/>
                  </a:lnTo>
                  <a:lnTo>
                    <a:pt x="3780550" y="0"/>
                  </a:lnTo>
                  <a:lnTo>
                    <a:pt x="4050589"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901542"/>
            </a:xfrm>
            <a:custGeom>
              <a:avLst/>
              <a:pathLst>
                <a:path w="6480943" h="901542">
                  <a:moveTo>
                    <a:pt x="0" y="901542"/>
                  </a:moveTo>
                  <a:lnTo>
                    <a:pt x="270039" y="332147"/>
                  </a:lnTo>
                  <a:lnTo>
                    <a:pt x="540078" y="237248"/>
                  </a:lnTo>
                  <a:lnTo>
                    <a:pt x="810117" y="521945"/>
                  </a:lnTo>
                  <a:lnTo>
                    <a:pt x="1080157" y="427046"/>
                  </a:lnTo>
                  <a:lnTo>
                    <a:pt x="1350196" y="379596"/>
                  </a:lnTo>
                  <a:lnTo>
                    <a:pt x="1620235" y="474496"/>
                  </a:lnTo>
                  <a:lnTo>
                    <a:pt x="1890275" y="474496"/>
                  </a:lnTo>
                  <a:lnTo>
                    <a:pt x="2160314" y="474496"/>
                  </a:lnTo>
                  <a:lnTo>
                    <a:pt x="2430353" y="901542"/>
                  </a:lnTo>
                  <a:lnTo>
                    <a:pt x="2700393" y="284697"/>
                  </a:lnTo>
                  <a:lnTo>
                    <a:pt x="2970432" y="806643"/>
                  </a:lnTo>
                  <a:lnTo>
                    <a:pt x="3240471" y="427046"/>
                  </a:lnTo>
                  <a:lnTo>
                    <a:pt x="3510510" y="189798"/>
                  </a:lnTo>
                  <a:lnTo>
                    <a:pt x="3780550" y="379596"/>
                  </a:lnTo>
                  <a:lnTo>
                    <a:pt x="4050589" y="332147"/>
                  </a:lnTo>
                  <a:lnTo>
                    <a:pt x="4320628" y="94899"/>
                  </a:lnTo>
                  <a:lnTo>
                    <a:pt x="4590668" y="142348"/>
                  </a:lnTo>
                  <a:lnTo>
                    <a:pt x="4860707" y="237248"/>
                  </a:lnTo>
                  <a:lnTo>
                    <a:pt x="5130746" y="142348"/>
                  </a:lnTo>
                  <a:lnTo>
                    <a:pt x="5400786" y="94899"/>
                  </a:lnTo>
                  <a:lnTo>
                    <a:pt x="5670825" y="332147"/>
                  </a:lnTo>
                  <a:lnTo>
                    <a:pt x="5940864" y="189798"/>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6266002" y="1025698"/>
              <a:ext cx="1350196" cy="1803085"/>
            </a:xfrm>
            <a:custGeom>
              <a:avLst/>
              <a:pathLst>
                <a:path w="1350196" h="1803085">
                  <a:moveTo>
                    <a:pt x="0" y="1803085"/>
                  </a:moveTo>
                  <a:lnTo>
                    <a:pt x="270039" y="0"/>
                  </a:lnTo>
                  <a:lnTo>
                    <a:pt x="540078" y="569395"/>
                  </a:lnTo>
                  <a:lnTo>
                    <a:pt x="810117" y="379596"/>
                  </a:lnTo>
                  <a:lnTo>
                    <a:pt x="1080157" y="142348"/>
                  </a:lnTo>
                  <a:lnTo>
                    <a:pt x="1350196" y="47449"/>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73148"/>
              <a:ext cx="6480943" cy="711744"/>
            </a:xfrm>
            <a:custGeom>
              <a:avLst/>
              <a:pathLst>
                <a:path w="6480943" h="711744">
                  <a:moveTo>
                    <a:pt x="0" y="664294"/>
                  </a:moveTo>
                  <a:lnTo>
                    <a:pt x="270039" y="664294"/>
                  </a:lnTo>
                  <a:lnTo>
                    <a:pt x="540078" y="94899"/>
                  </a:lnTo>
                  <a:lnTo>
                    <a:pt x="810117" y="332147"/>
                  </a:lnTo>
                  <a:lnTo>
                    <a:pt x="1080157" y="379596"/>
                  </a:lnTo>
                  <a:lnTo>
                    <a:pt x="1350196" y="332147"/>
                  </a:lnTo>
                  <a:lnTo>
                    <a:pt x="1620235" y="284697"/>
                  </a:lnTo>
                  <a:lnTo>
                    <a:pt x="1890275" y="284697"/>
                  </a:lnTo>
                  <a:lnTo>
                    <a:pt x="2160314" y="332147"/>
                  </a:lnTo>
                  <a:lnTo>
                    <a:pt x="2430353" y="711744"/>
                  </a:lnTo>
                  <a:lnTo>
                    <a:pt x="2700393" y="616844"/>
                  </a:lnTo>
                  <a:lnTo>
                    <a:pt x="2970432" y="616844"/>
                  </a:lnTo>
                  <a:lnTo>
                    <a:pt x="3240471" y="284697"/>
                  </a:lnTo>
                  <a:lnTo>
                    <a:pt x="3510510" y="237248"/>
                  </a:lnTo>
                  <a:lnTo>
                    <a:pt x="3780550" y="47449"/>
                  </a:lnTo>
                  <a:lnTo>
                    <a:pt x="4050589" y="142348"/>
                  </a:lnTo>
                  <a:lnTo>
                    <a:pt x="4320628" y="142348"/>
                  </a:lnTo>
                  <a:lnTo>
                    <a:pt x="4590668" y="0"/>
                  </a:lnTo>
                  <a:lnTo>
                    <a:pt x="4860707" y="94899"/>
                  </a:lnTo>
                  <a:lnTo>
                    <a:pt x="5130746" y="47449"/>
                  </a:lnTo>
                  <a:lnTo>
                    <a:pt x="5400786" y="47449"/>
                  </a:lnTo>
                  <a:lnTo>
                    <a:pt x="5670825" y="332147"/>
                  </a:lnTo>
                  <a:lnTo>
                    <a:pt x="5940864" y="284697"/>
                  </a:lnTo>
                  <a:lnTo>
                    <a:pt x="6210904" y="142348"/>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33928" y="933208"/>
              <a:ext cx="749017" cy="101788"/>
            </a:xfrm>
            <a:custGeom>
              <a:avLst/>
              <a:pathLst>
                <a:path w="749017" h="101788">
                  <a:moveTo>
                    <a:pt x="749017" y="101788"/>
                  </a:moveTo>
                  <a:lnTo>
                    <a:pt x="0" y="0"/>
                  </a:lnTo>
                </a:path>
              </a:pathLst>
            </a:custGeom>
          </p:spPr>
          <p:txBody>
            <a:bodyPr/>
            <a:lstStyle/>
            <a:p/>
          </p:txBody>
        </p:sp>
        <p:sp>
          <p:nvSpPr>
            <p:cNvPr id="49" name="pl49"/>
            <p:cNvSpPr/>
            <p:nvPr/>
          </p:nvSpPr>
          <p:spPr>
            <a:xfrm>
              <a:off x="7626775" y="940047"/>
              <a:ext cx="701808" cy="613649"/>
            </a:xfrm>
            <a:custGeom>
              <a:avLst/>
              <a:pathLst>
                <a:path w="701808" h="613649">
                  <a:moveTo>
                    <a:pt x="701808" y="613649"/>
                  </a:moveTo>
                  <a:lnTo>
                    <a:pt x="0" y="0"/>
                  </a:lnTo>
                </a:path>
              </a:pathLst>
            </a:custGeom>
          </p:spPr>
          <p:txBody>
            <a:bodyPr/>
            <a:lstStyle/>
            <a:p/>
          </p:txBody>
        </p:sp>
        <p:sp>
          <p:nvSpPr>
            <p:cNvPr id="50" name="pl50"/>
            <p:cNvSpPr/>
            <p:nvPr/>
          </p:nvSpPr>
          <p:spPr>
            <a:xfrm>
              <a:off x="7625333" y="940634"/>
              <a:ext cx="811762" cy="874055"/>
            </a:xfrm>
            <a:custGeom>
              <a:avLst/>
              <a:pathLst>
                <a:path w="811762" h="874055">
                  <a:moveTo>
                    <a:pt x="811762" y="874055"/>
                  </a:moveTo>
                  <a:lnTo>
                    <a:pt x="0" y="0"/>
                  </a:lnTo>
                </a:path>
              </a:pathLst>
            </a:custGeom>
          </p:spPr>
          <p:txBody>
            <a:bodyPr/>
            <a:lstStyle/>
            <a:p/>
          </p:txBody>
        </p:sp>
        <p:sp>
          <p:nvSpPr>
            <p:cNvPr id="51" name="pl51"/>
            <p:cNvSpPr/>
            <p:nvPr/>
          </p:nvSpPr>
          <p:spPr>
            <a:xfrm>
              <a:off x="7633549" y="780586"/>
              <a:ext cx="767392" cy="146891"/>
            </a:xfrm>
            <a:custGeom>
              <a:avLst/>
              <a:pathLst>
                <a:path w="767392" h="146891">
                  <a:moveTo>
                    <a:pt x="767392" y="0"/>
                  </a:moveTo>
                  <a:lnTo>
                    <a:pt x="0" y="146891"/>
                  </a:lnTo>
                </a:path>
              </a:pathLst>
            </a:custGeom>
          </p:spPr>
          <p:txBody>
            <a:bodyPr/>
            <a:lstStyle/>
            <a:p/>
          </p:txBody>
        </p:sp>
        <p:sp>
          <p:nvSpPr>
            <p:cNvPr id="52" name="pl52"/>
            <p:cNvSpPr/>
            <p:nvPr/>
          </p:nvSpPr>
          <p:spPr>
            <a:xfrm>
              <a:off x="7630586" y="937732"/>
              <a:ext cx="728116" cy="350861"/>
            </a:xfrm>
            <a:custGeom>
              <a:avLst/>
              <a:pathLst>
                <a:path w="728116" h="350861">
                  <a:moveTo>
                    <a:pt x="728116" y="350861"/>
                  </a:moveTo>
                  <a:lnTo>
                    <a:pt x="0" y="0"/>
                  </a:lnTo>
                </a:path>
              </a:pathLst>
            </a:custGeom>
          </p:spPr>
          <p:txBody>
            <a:bodyPr/>
            <a:lstStyle/>
            <a:p/>
          </p:txBody>
        </p:sp>
        <p:sp>
          <p:nvSpPr>
            <p:cNvPr id="53" name="pl53"/>
            <p:cNvSpPr/>
            <p:nvPr/>
          </p:nvSpPr>
          <p:spPr>
            <a:xfrm>
              <a:off x="7623820" y="988579"/>
              <a:ext cx="801205" cy="1085876"/>
            </a:xfrm>
            <a:custGeom>
              <a:avLst/>
              <a:pathLst>
                <a:path w="801205" h="1085876">
                  <a:moveTo>
                    <a:pt x="801205" y="1085876"/>
                  </a:moveTo>
                  <a:lnTo>
                    <a:pt x="0" y="0"/>
                  </a:lnTo>
                </a:path>
              </a:pathLst>
            </a:custGeom>
          </p:spPr>
          <p:txBody>
            <a:bodyPr/>
            <a:lstStyle/>
            <a:p/>
          </p:txBody>
        </p:sp>
        <p:sp>
          <p:nvSpPr>
            <p:cNvPr id="54" name="pl54"/>
            <p:cNvSpPr/>
            <p:nvPr/>
          </p:nvSpPr>
          <p:spPr>
            <a:xfrm>
              <a:off x="7622426" y="1083840"/>
              <a:ext cx="730348" cy="1253930"/>
            </a:xfrm>
            <a:custGeom>
              <a:avLst/>
              <a:pathLst>
                <a:path w="730348" h="1253930">
                  <a:moveTo>
                    <a:pt x="730348" y="1253930"/>
                  </a:moveTo>
                  <a:lnTo>
                    <a:pt x="0" y="0"/>
                  </a:lnTo>
                </a:path>
              </a:pathLst>
            </a:custGeom>
          </p:spPr>
          <p:txBody>
            <a:bodyPr/>
            <a:lstStyle/>
            <a:p/>
          </p:txBody>
        </p:sp>
        <p:sp>
          <p:nvSpPr>
            <p:cNvPr id="55" name="pl55"/>
            <p:cNvSpPr/>
            <p:nvPr/>
          </p:nvSpPr>
          <p:spPr>
            <a:xfrm>
              <a:off x="7621981" y="1226286"/>
              <a:ext cx="736879" cy="1374886"/>
            </a:xfrm>
            <a:custGeom>
              <a:avLst/>
              <a:pathLst>
                <a:path w="736879" h="1374886">
                  <a:moveTo>
                    <a:pt x="736879" y="1374886"/>
                  </a:moveTo>
                  <a:lnTo>
                    <a:pt x="0" y="0"/>
                  </a:lnTo>
                </a:path>
              </a:pathLst>
            </a:custGeom>
          </p:spPr>
          <p:txBody>
            <a:bodyPr/>
            <a:lstStyle/>
            <a:p/>
          </p:txBody>
        </p:sp>
        <p:sp>
          <p:nvSpPr>
            <p:cNvPr id="56" name="pl56"/>
            <p:cNvSpPr/>
            <p:nvPr/>
          </p:nvSpPr>
          <p:spPr>
            <a:xfrm>
              <a:off x="7623105" y="1226023"/>
              <a:ext cx="1021177" cy="1556280"/>
            </a:xfrm>
            <a:custGeom>
              <a:avLst/>
              <a:pathLst>
                <a:path w="1021177" h="1556280">
                  <a:moveTo>
                    <a:pt x="1021177" y="1556280"/>
                  </a:moveTo>
                  <a:lnTo>
                    <a:pt x="0" y="0"/>
                  </a:lnTo>
                </a:path>
              </a:pathLst>
            </a:custGeom>
          </p:spPr>
          <p:txBody>
            <a:bodyPr/>
            <a:lstStyle/>
            <a:p/>
          </p:txBody>
        </p:sp>
        <p:sp>
          <p:nvSpPr>
            <p:cNvPr id="57" name="pl57"/>
            <p:cNvSpPr/>
            <p:nvPr/>
          </p:nvSpPr>
          <p:spPr>
            <a:xfrm>
              <a:off x="7623389" y="1510646"/>
              <a:ext cx="1055944" cy="1534808"/>
            </a:xfrm>
            <a:custGeom>
              <a:avLst/>
              <a:pathLst>
                <a:path w="1055944" h="1534808">
                  <a:moveTo>
                    <a:pt x="1055944" y="1534808"/>
                  </a:moveTo>
                  <a:lnTo>
                    <a:pt x="0" y="0"/>
                  </a:lnTo>
                </a:path>
              </a:pathLst>
            </a:custGeom>
          </p:spPr>
          <p:txBody>
            <a:bodyPr/>
            <a:lstStyle/>
            <a:p/>
          </p:txBody>
        </p:sp>
        <p:sp>
          <p:nvSpPr>
            <p:cNvPr id="58" name="pl58"/>
            <p:cNvSpPr/>
            <p:nvPr/>
          </p:nvSpPr>
          <p:spPr>
            <a:xfrm>
              <a:off x="7623028" y="1653089"/>
              <a:ext cx="1070791" cy="1653368"/>
            </a:xfrm>
            <a:custGeom>
              <a:avLst/>
              <a:pathLst>
                <a:path w="1070791" h="1653368">
                  <a:moveTo>
                    <a:pt x="1070791" y="1653368"/>
                  </a:moveTo>
                  <a:lnTo>
                    <a:pt x="0" y="0"/>
                  </a:lnTo>
                </a:path>
              </a:pathLst>
            </a:custGeom>
          </p:spPr>
          <p:txBody>
            <a:bodyPr/>
            <a:lstStyle/>
            <a:p/>
          </p:txBody>
        </p:sp>
        <p:sp>
          <p:nvSpPr>
            <p:cNvPr id="59" name="pg59"/>
            <p:cNvSpPr/>
            <p:nvPr/>
          </p:nvSpPr>
          <p:spPr>
            <a:xfrm>
              <a:off x="8314365" y="9523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9939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1" name="pg61"/>
            <p:cNvSpPr/>
            <p:nvPr/>
          </p:nvSpPr>
          <p:spPr>
            <a:xfrm>
              <a:off x="8260004" y="147653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49938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3" name="pg63"/>
            <p:cNvSpPr/>
            <p:nvPr/>
          </p:nvSpPr>
          <p:spPr>
            <a:xfrm>
              <a:off x="8368515" y="17361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77764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5" name="pg65"/>
            <p:cNvSpPr/>
            <p:nvPr/>
          </p:nvSpPr>
          <p:spPr>
            <a:xfrm>
              <a:off x="8332362" y="69303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73457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99%</a:t>
              </a:r>
            </a:p>
          </p:txBody>
        </p:sp>
        <p:sp>
          <p:nvSpPr>
            <p:cNvPr id="67" name="pg67"/>
            <p:cNvSpPr/>
            <p:nvPr/>
          </p:nvSpPr>
          <p:spPr>
            <a:xfrm>
              <a:off x="8290122" y="121093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25246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99%</a:t>
              </a:r>
            </a:p>
          </p:txBody>
        </p:sp>
        <p:sp>
          <p:nvSpPr>
            <p:cNvPr id="69" name="pg69"/>
            <p:cNvSpPr/>
            <p:nvPr/>
          </p:nvSpPr>
          <p:spPr>
            <a:xfrm>
              <a:off x="8356446" y="199524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79306" y="203678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71" name="pg71"/>
            <p:cNvSpPr/>
            <p:nvPr/>
          </p:nvSpPr>
          <p:spPr>
            <a:xfrm>
              <a:off x="8284194" y="22581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2997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96%</a:t>
              </a:r>
            </a:p>
          </p:txBody>
        </p:sp>
        <p:sp>
          <p:nvSpPr>
            <p:cNvPr id="73" name="pg73"/>
            <p:cNvSpPr/>
            <p:nvPr/>
          </p:nvSpPr>
          <p:spPr>
            <a:xfrm>
              <a:off x="8290281" y="25212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56279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75" name="pg75"/>
            <p:cNvSpPr/>
            <p:nvPr/>
          </p:nvSpPr>
          <p:spPr>
            <a:xfrm>
              <a:off x="8223851" y="278230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82384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77" name="pg77"/>
            <p:cNvSpPr/>
            <p:nvPr/>
          </p:nvSpPr>
          <p:spPr>
            <a:xfrm>
              <a:off x="8290281" y="304545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8699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87%</a:t>
              </a:r>
            </a:p>
          </p:txBody>
        </p:sp>
        <p:sp>
          <p:nvSpPr>
            <p:cNvPr id="79" name="pg79"/>
            <p:cNvSpPr/>
            <p:nvPr/>
          </p:nvSpPr>
          <p:spPr>
            <a:xfrm>
              <a:off x="8314365" y="33064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799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331716" y="401416"/>
              <a:ext cx="3168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Costa Rica,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9 vacunas (serie completa).
En 2024, la MCV2 tenía la cobertura más baja de todas las vacunas (87%), seguida de la MCV1 (93%).
La cobertura de 7 vacunas aumentó (DTP3, HepB3, Hib3, IPV1, PcV3, Polio3 y RotaC) y 4 vacunas disminuyeron (HPVc, MCV1, MCV2 y Rubéola) en comparación con la cobertura respectiva en 2019.
La cobertura de 6 vacunas fue la misma (DTP3, Hib3, MCV1, PcV3, Polio3 y Rubéola), 4 vacunas aumentaron (HPVc, HepB3, MCV2 y RotaC) y 1 vacuna disminuyó (IPV1) en comparación con la cobertura respectiva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46732" y="870398"/>
              <a:ext cx="794380" cy="0"/>
            </a:xfrm>
            <a:custGeom>
              <a:avLst/>
              <a:pathLst>
                <a:path w="794380" h="0">
                  <a:moveTo>
                    <a:pt x="0" y="0"/>
                  </a:moveTo>
                  <a:lnTo>
                    <a:pt x="505514"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1220700"/>
              <a:ext cx="433298" cy="0"/>
            </a:xfrm>
            <a:custGeom>
              <a:avLst/>
              <a:pathLst>
                <a:path w="433298" h="0">
                  <a:moveTo>
                    <a:pt x="0" y="0"/>
                  </a:moveTo>
                  <a:lnTo>
                    <a:pt x="144432" y="0"/>
                  </a:lnTo>
                  <a:lnTo>
                    <a:pt x="216649"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1571001"/>
              <a:ext cx="433298" cy="0"/>
            </a:xfrm>
            <a:custGeom>
              <a:avLst/>
              <a:pathLst>
                <a:path w="433298" h="0">
                  <a:moveTo>
                    <a:pt x="0" y="0"/>
                  </a:moveTo>
                  <a:lnTo>
                    <a:pt x="144432" y="0"/>
                  </a:lnTo>
                  <a:lnTo>
                    <a:pt x="144432"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921302"/>
              <a:ext cx="866596" cy="0"/>
            </a:xfrm>
            <a:custGeom>
              <a:avLst/>
              <a:pathLst>
                <a:path w="866596" h="0">
                  <a:moveTo>
                    <a:pt x="0" y="0"/>
                  </a:moveTo>
                  <a:lnTo>
                    <a:pt x="288865" y="0"/>
                  </a:lnTo>
                  <a:lnTo>
                    <a:pt x="505514" y="0"/>
                  </a:lnTo>
                  <a:lnTo>
                    <a:pt x="505514" y="0"/>
                  </a:lnTo>
                  <a:lnTo>
                    <a:pt x="794380"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6619053" y="2271604"/>
              <a:ext cx="1299895" cy="0"/>
            </a:xfrm>
            <a:custGeom>
              <a:avLst/>
              <a:pathLst>
                <a:path w="1299895" h="0">
                  <a:moveTo>
                    <a:pt x="0" y="0"/>
                  </a:moveTo>
                  <a:lnTo>
                    <a:pt x="0" y="0"/>
                  </a:lnTo>
                  <a:lnTo>
                    <a:pt x="0" y="0"/>
                  </a:lnTo>
                  <a:lnTo>
                    <a:pt x="0" y="0"/>
                  </a:lnTo>
                  <a:lnTo>
                    <a:pt x="1155462" y="0"/>
                  </a:lnTo>
                  <a:lnTo>
                    <a:pt x="1299895"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2621905"/>
              <a:ext cx="505514" cy="0"/>
            </a:xfrm>
            <a:custGeom>
              <a:avLst/>
              <a:pathLst>
                <a:path w="505514" h="0">
                  <a:moveTo>
                    <a:pt x="0" y="0"/>
                  </a:moveTo>
                  <a:lnTo>
                    <a:pt x="216649" y="0"/>
                  </a:lnTo>
                  <a:lnTo>
                    <a:pt x="288865"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2972206"/>
              <a:ext cx="433298" cy="0"/>
            </a:xfrm>
            <a:custGeom>
              <a:avLst/>
              <a:pathLst>
                <a:path w="433298" h="0">
                  <a:moveTo>
                    <a:pt x="0" y="0"/>
                  </a:moveTo>
                  <a:lnTo>
                    <a:pt x="144432" y="0"/>
                  </a:lnTo>
                  <a:lnTo>
                    <a:pt x="216649"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3322508"/>
              <a:ext cx="433298" cy="0"/>
            </a:xfrm>
            <a:custGeom>
              <a:avLst/>
              <a:pathLst>
                <a:path w="433298" h="0">
                  <a:moveTo>
                    <a:pt x="0" y="0"/>
                  </a:moveTo>
                  <a:lnTo>
                    <a:pt x="72216" y="0"/>
                  </a:lnTo>
                  <a:lnTo>
                    <a:pt x="288865"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6474620" y="3672809"/>
              <a:ext cx="1733193" cy="0"/>
            </a:xfrm>
            <a:custGeom>
              <a:avLst/>
              <a:pathLst>
                <a:path w="1733193" h="0">
                  <a:moveTo>
                    <a:pt x="0" y="0"/>
                  </a:moveTo>
                  <a:lnTo>
                    <a:pt x="433298" y="0"/>
                  </a:lnTo>
                  <a:lnTo>
                    <a:pt x="866596" y="0"/>
                  </a:lnTo>
                  <a:lnTo>
                    <a:pt x="1011029" y="0"/>
                  </a:lnTo>
                  <a:lnTo>
                    <a:pt x="1299895" y="0"/>
                  </a:lnTo>
                  <a:lnTo>
                    <a:pt x="1733193" y="0"/>
                  </a:lnTo>
                </a:path>
              </a:pathLst>
            </a:custGeom>
            <a:ln w="116535" cap="flat">
              <a:solidFill>
                <a:srgbClr val="E8E8E8">
                  <a:alpha val="100000"/>
                </a:srgbClr>
              </a:solidFill>
              <a:prstDash val="solid"/>
              <a:round/>
            </a:ln>
          </p:spPr>
          <p:txBody>
            <a:bodyPr/>
            <a:lstStyle/>
            <a:p/>
          </p:txBody>
        </p:sp>
        <p:sp>
          <p:nvSpPr>
            <p:cNvPr id="31" name="pl31"/>
            <p:cNvSpPr/>
            <p:nvPr/>
          </p:nvSpPr>
          <p:spPr>
            <a:xfrm>
              <a:off x="7774515" y="4023110"/>
              <a:ext cx="866596" cy="0"/>
            </a:xfrm>
            <a:custGeom>
              <a:avLst/>
              <a:pathLst>
                <a:path w="866596" h="0">
                  <a:moveTo>
                    <a:pt x="0" y="0"/>
                  </a:moveTo>
                  <a:lnTo>
                    <a:pt x="361082" y="0"/>
                  </a:lnTo>
                  <a:lnTo>
                    <a:pt x="505514" y="0"/>
                  </a:lnTo>
                  <a:lnTo>
                    <a:pt x="577731" y="0"/>
                  </a:lnTo>
                  <a:lnTo>
                    <a:pt x="866596"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8135597" y="4373412"/>
              <a:ext cx="505514" cy="0"/>
            </a:xfrm>
            <a:custGeom>
              <a:avLst/>
              <a:pathLst>
                <a:path w="505514" h="0">
                  <a:moveTo>
                    <a:pt x="0" y="0"/>
                  </a:moveTo>
                  <a:lnTo>
                    <a:pt x="216649" y="0"/>
                  </a:lnTo>
                  <a:lnTo>
                    <a:pt x="288865" y="0"/>
                  </a:lnTo>
                  <a:lnTo>
                    <a:pt x="361082" y="0"/>
                  </a:lnTo>
                  <a:lnTo>
                    <a:pt x="505514" y="0"/>
                  </a:lnTo>
                  <a:lnTo>
                    <a:pt x="505514" y="0"/>
                  </a:lnTo>
                </a:path>
              </a:pathLst>
            </a:custGeom>
            <a:ln w="116535" cap="flat">
              <a:solidFill>
                <a:srgbClr val="E8E8E8">
                  <a:alpha val="100000"/>
                </a:srgbClr>
              </a:solidFill>
              <a:prstDash val="solid"/>
              <a:round/>
            </a:ln>
          </p:spPr>
          <p:txBody>
            <a:bodyPr/>
            <a:lstStyle/>
            <a:p/>
          </p:txBody>
        </p:sp>
        <p:sp>
          <p:nvSpPr>
            <p:cNvPr id="33" name="pl33"/>
            <p:cNvSpPr/>
            <p:nvPr/>
          </p:nvSpPr>
          <p:spPr>
            <a:xfrm>
              <a:off x="7918948" y="4723713"/>
              <a:ext cx="433298" cy="0"/>
            </a:xfrm>
            <a:custGeom>
              <a:avLst/>
              <a:pathLst>
                <a:path w="433298" h="0">
                  <a:moveTo>
                    <a:pt x="0" y="0"/>
                  </a:moveTo>
                  <a:lnTo>
                    <a:pt x="72216" y="0"/>
                  </a:lnTo>
                  <a:lnTo>
                    <a:pt x="288865" y="0"/>
                  </a:lnTo>
                  <a:lnTo>
                    <a:pt x="288865" y="0"/>
                  </a:lnTo>
                  <a:lnTo>
                    <a:pt x="433298" y="0"/>
                  </a:lnTo>
                  <a:lnTo>
                    <a:pt x="433298" y="0"/>
                  </a:lnTo>
                </a:path>
              </a:pathLst>
            </a:custGeom>
            <a:ln w="116535" cap="flat">
              <a:solidFill>
                <a:srgbClr val="E8E8E8">
                  <a:alpha val="100000"/>
                </a:srgbClr>
              </a:solidFill>
              <a:prstDash val="solid"/>
              <a:round/>
            </a:ln>
          </p:spPr>
          <p:txBody>
            <a:bodyPr/>
            <a:lstStyle/>
            <a:p/>
          </p:txBody>
        </p:sp>
        <p:sp>
          <p:nvSpPr>
            <p:cNvPr id="34" name="pl34"/>
            <p:cNvSpPr/>
            <p:nvPr/>
          </p:nvSpPr>
          <p:spPr>
            <a:xfrm>
              <a:off x="5752456" y="5074015"/>
              <a:ext cx="2744223" cy="0"/>
            </a:xfrm>
            <a:custGeom>
              <a:avLst/>
              <a:pathLst>
                <a:path w="2744223" h="0">
                  <a:moveTo>
                    <a:pt x="0" y="0"/>
                  </a:moveTo>
                  <a:lnTo>
                    <a:pt x="1877626" y="0"/>
                  </a:lnTo>
                  <a:lnTo>
                    <a:pt x="2166492" y="0"/>
                  </a:lnTo>
                  <a:lnTo>
                    <a:pt x="2527574" y="0"/>
                  </a:lnTo>
                  <a:lnTo>
                    <a:pt x="2672007" y="0"/>
                  </a:lnTo>
                  <a:lnTo>
                    <a:pt x="2744223"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0341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8115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7001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74795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2558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1444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78344"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289479"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578344"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578344"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217262"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506128"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578344"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7711747"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55628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556285"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361695"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578344"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578344"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14504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14504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145046"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422882"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71174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28947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578344"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578344"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361695"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57834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578344"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145046"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145046"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568968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217262"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36169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4849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Costa Rica, 2019-2024</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aumentó entre 2019 (96%) y 2023 (99%). La cobertura de DTP1 se mantuvo igual en 2024 (99%) en comparación con 2023, y fue superior a la de 2019. En 2019-2024, la cobertura de DTP1 alcanzó su nivel más bajo en 2021 (93%).
En 2023, 4 vacunas tuvieron una cobertura inferior a la de 2019.
En 2024, 4 vacunas tuvieron una cobertura inferior a la de 2019.
En 2024, 1 vacuna tuvo una cobertura inferior a la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1517772"/>
              <a:ext cx="2677799" cy="1404961"/>
            </a:xfrm>
            <a:custGeom>
              <a:avLst/>
              <a:pathLst>
                <a:path w="2677799" h="1404961">
                  <a:moveTo>
                    <a:pt x="0" y="0"/>
                  </a:moveTo>
                  <a:lnTo>
                    <a:pt x="535559" y="479743"/>
                  </a:lnTo>
                  <a:lnTo>
                    <a:pt x="1071119" y="1404961"/>
                  </a:lnTo>
                  <a:lnTo>
                    <a:pt x="1606679" y="445475"/>
                  </a:lnTo>
                  <a:lnTo>
                    <a:pt x="2142239" y="651079"/>
                  </a:lnTo>
                  <a:lnTo>
                    <a:pt x="2677799" y="205604"/>
                  </a:lnTo>
                </a:path>
              </a:pathLst>
            </a:custGeom>
            <a:ln w="29811" cap="flat">
              <a:solidFill>
                <a:srgbClr val="FF0000">
                  <a:alpha val="100000"/>
                </a:srgbClr>
              </a:solidFill>
              <a:prstDash val="solid"/>
              <a:round/>
            </a:ln>
          </p:spPr>
          <p:txBody>
            <a:bodyPr/>
            <a:lstStyle/>
            <a:p/>
          </p:txBody>
        </p:sp>
        <p:sp>
          <p:nvSpPr>
            <p:cNvPr id="24" name="pl24"/>
            <p:cNvSpPr/>
            <p:nvPr/>
          </p:nvSpPr>
          <p:spPr>
            <a:xfrm>
              <a:off x="1480206" y="1586307"/>
              <a:ext cx="2677799" cy="1816170"/>
            </a:xfrm>
            <a:custGeom>
              <a:avLst/>
              <a:pathLst>
                <a:path w="2677799" h="1816170">
                  <a:moveTo>
                    <a:pt x="0" y="0"/>
                  </a:moveTo>
                  <a:lnTo>
                    <a:pt x="535559" y="753881"/>
                  </a:lnTo>
                  <a:lnTo>
                    <a:pt x="1071119" y="1816170"/>
                  </a:lnTo>
                  <a:lnTo>
                    <a:pt x="1606679" y="822416"/>
                  </a:lnTo>
                  <a:lnTo>
                    <a:pt x="2142239" y="1370694"/>
                  </a:lnTo>
                  <a:lnTo>
                    <a:pt x="2677799" y="411208"/>
                  </a:lnTo>
                </a:path>
              </a:pathLst>
            </a:custGeom>
            <a:ln w="29811" cap="flat">
              <a:solidFill>
                <a:srgbClr val="0058AB">
                  <a:alpha val="100000"/>
                </a:srgbClr>
              </a:solidFill>
              <a:prstDash val="solid"/>
              <a:round/>
            </a:ln>
          </p:spPr>
          <p:txBody>
            <a:bodyPr/>
            <a:lstStyle/>
            <a:p/>
          </p:txBody>
        </p:sp>
        <p:sp>
          <p:nvSpPr>
            <p:cNvPr id="25" name="pt25"/>
            <p:cNvSpPr/>
            <p:nvPr/>
          </p:nvSpPr>
          <p:spPr>
            <a:xfrm>
              <a:off x="1455380"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455380" y="156148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1990940"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2526499"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6205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59761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133179"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tx37"/>
            <p:cNvSpPr/>
            <p:nvPr/>
          </p:nvSpPr>
          <p:spPr>
            <a:xfrm>
              <a:off x="1480206" y="16559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38" name="tx38"/>
            <p:cNvSpPr/>
            <p:nvPr/>
          </p:nvSpPr>
          <p:spPr>
            <a:xfrm>
              <a:off x="201576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39" name="tx39"/>
            <p:cNvSpPr/>
            <p:nvPr/>
          </p:nvSpPr>
          <p:spPr>
            <a:xfrm>
              <a:off x="2551325"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40" name="tx40"/>
            <p:cNvSpPr/>
            <p:nvPr/>
          </p:nvSpPr>
          <p:spPr>
            <a:xfrm>
              <a:off x="308688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41" name="tx41"/>
            <p:cNvSpPr/>
            <p:nvPr/>
          </p:nvSpPr>
          <p:spPr>
            <a:xfrm>
              <a:off x="362244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42" name="tx42"/>
            <p:cNvSpPr/>
            <p:nvPr/>
          </p:nvSpPr>
          <p:spPr>
            <a:xfrm>
              <a:off x="4158005"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43" name="tx43"/>
            <p:cNvSpPr/>
            <p:nvPr/>
          </p:nvSpPr>
          <p:spPr>
            <a:xfrm>
              <a:off x="1480206"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44" name="tx44"/>
            <p:cNvSpPr/>
            <p:nvPr/>
          </p:nvSpPr>
          <p:spPr>
            <a:xfrm>
              <a:off x="201576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45" name="tx45"/>
            <p:cNvSpPr/>
            <p:nvPr/>
          </p:nvSpPr>
          <p:spPr>
            <a:xfrm>
              <a:off x="2551325"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46" name="tx46"/>
            <p:cNvSpPr/>
            <p:nvPr/>
          </p:nvSpPr>
          <p:spPr>
            <a:xfrm>
              <a:off x="3086885"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47" name="tx47"/>
            <p:cNvSpPr/>
            <p:nvPr/>
          </p:nvSpPr>
          <p:spPr>
            <a:xfrm>
              <a:off x="362244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8" name="tx48"/>
            <p:cNvSpPr/>
            <p:nvPr/>
          </p:nvSpPr>
          <p:spPr>
            <a:xfrm>
              <a:off x="4158005"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49" name="pl4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0" name="rc5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51" name="pl5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0" name="pt70"/>
            <p:cNvSpPr/>
            <p:nvPr/>
          </p:nvSpPr>
          <p:spPr>
            <a:xfrm>
              <a:off x="8326579"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1" name="tx71"/>
            <p:cNvSpPr/>
            <p:nvPr/>
          </p:nvSpPr>
          <p:spPr>
            <a:xfrm>
              <a:off x="8351405"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72" name="pl7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3" name="rc7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74" name="tx74"/>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75" name="tx75"/>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76" name="tx76"/>
            <p:cNvSpPr/>
            <p:nvPr/>
          </p:nvSpPr>
          <p:spPr>
            <a:xfrm rot="-5400000">
              <a:off x="13522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7" name="tx77"/>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8" name="tx78"/>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9" name="tx79"/>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0" name="tx80"/>
            <p:cNvSpPr/>
            <p:nvPr/>
          </p:nvSpPr>
          <p:spPr>
            <a:xfrm rot="-5400000">
              <a:off x="349441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1" name="tx81"/>
            <p:cNvSpPr/>
            <p:nvPr/>
          </p:nvSpPr>
          <p:spPr>
            <a:xfrm rot="-5400000">
              <a:off x="40300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2" name="tx82"/>
            <p:cNvSpPr/>
            <p:nvPr/>
          </p:nvSpPr>
          <p:spPr>
            <a:xfrm rot="-5400000">
              <a:off x="55456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3" name="tx83"/>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4" name="tx84"/>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5" name="tx85"/>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6" name="tx86"/>
            <p:cNvSpPr/>
            <p:nvPr/>
          </p:nvSpPr>
          <p:spPr>
            <a:xfrm rot="-5400000">
              <a:off x="76878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7" name="tx87"/>
            <p:cNvSpPr/>
            <p:nvPr/>
          </p:nvSpPr>
          <p:spPr>
            <a:xfrm rot="-5400000">
              <a:off x="82234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8" name="tx8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9" name="tx8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0" name="tx9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1" name="tx9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2" name="tx9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95" name="pl9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6" name="pl9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7" name="tx9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8" name="tx9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9" name="tx99"/>
            <p:cNvSpPr/>
            <p:nvPr/>
          </p:nvSpPr>
          <p:spPr>
            <a:xfrm>
              <a:off x="757200" y="398022"/>
              <a:ext cx="71003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Costa Rica, 2019-2024</a:t>
              </a:r>
            </a:p>
          </p:txBody>
        </p:sp>
        <p:sp>
          <p:nvSpPr>
            <p:cNvPr id="100" name="tx100"/>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1" name="tx101"/>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Costa Rica fue 2019.
En 2024, la cobertura del programa de la primera dosis (VPH1) entre las niñas fue del 92% y la cobertura del programa de la última dosis (VPHc) fue del 84%.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560735"/>
            </a:xfrm>
            <a:custGeom>
              <a:avLst/>
              <a:pathLst>
                <a:path w="6444618" h="560735">
                  <a:moveTo>
                    <a:pt x="0" y="440577"/>
                  </a:moveTo>
                  <a:lnTo>
                    <a:pt x="268525" y="320420"/>
                  </a:lnTo>
                  <a:lnTo>
                    <a:pt x="537051" y="200262"/>
                  </a:lnTo>
                  <a:lnTo>
                    <a:pt x="805577" y="440577"/>
                  </a:lnTo>
                  <a:lnTo>
                    <a:pt x="1074103" y="360472"/>
                  </a:lnTo>
                  <a:lnTo>
                    <a:pt x="1342628" y="320420"/>
                  </a:lnTo>
                  <a:lnTo>
                    <a:pt x="1611154" y="400525"/>
                  </a:lnTo>
                  <a:lnTo>
                    <a:pt x="1879680" y="400525"/>
                  </a:lnTo>
                  <a:lnTo>
                    <a:pt x="2148206" y="360472"/>
                  </a:lnTo>
                  <a:lnTo>
                    <a:pt x="2416732" y="520682"/>
                  </a:lnTo>
                  <a:lnTo>
                    <a:pt x="2685257" y="440577"/>
                  </a:lnTo>
                  <a:lnTo>
                    <a:pt x="2953783" y="560735"/>
                  </a:lnTo>
                  <a:lnTo>
                    <a:pt x="3222309" y="320420"/>
                  </a:lnTo>
                  <a:lnTo>
                    <a:pt x="3490835" y="160210"/>
                  </a:lnTo>
                  <a:lnTo>
                    <a:pt x="3759360" y="320420"/>
                  </a:lnTo>
                  <a:lnTo>
                    <a:pt x="4027886" y="280367"/>
                  </a:lnTo>
                  <a:lnTo>
                    <a:pt x="4296412" y="80105"/>
                  </a:lnTo>
                  <a:lnTo>
                    <a:pt x="4564938" y="120157"/>
                  </a:lnTo>
                  <a:lnTo>
                    <a:pt x="4833464" y="200262"/>
                  </a:lnTo>
                  <a:lnTo>
                    <a:pt x="5101989" y="160210"/>
                  </a:lnTo>
                  <a:lnTo>
                    <a:pt x="5370515" y="80105"/>
                  </a:lnTo>
                  <a:lnTo>
                    <a:pt x="5639041" y="240315"/>
                  </a:lnTo>
                  <a:lnTo>
                    <a:pt x="5907567" y="16021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3596485" y="1241794"/>
              <a:ext cx="4296412" cy="1041365"/>
            </a:xfrm>
            <a:custGeom>
              <a:avLst/>
              <a:pathLst>
                <a:path w="4296412" h="1041365">
                  <a:moveTo>
                    <a:pt x="0" y="240315"/>
                  </a:moveTo>
                  <a:lnTo>
                    <a:pt x="268525" y="440577"/>
                  </a:lnTo>
                  <a:lnTo>
                    <a:pt x="537051" y="640840"/>
                  </a:lnTo>
                  <a:lnTo>
                    <a:pt x="805577" y="600787"/>
                  </a:lnTo>
                  <a:lnTo>
                    <a:pt x="1074103" y="0"/>
                  </a:lnTo>
                  <a:lnTo>
                    <a:pt x="1342628" y="120157"/>
                  </a:lnTo>
                  <a:lnTo>
                    <a:pt x="1611154" y="200262"/>
                  </a:lnTo>
                  <a:lnTo>
                    <a:pt x="1879680" y="200262"/>
                  </a:lnTo>
                  <a:lnTo>
                    <a:pt x="2148206" y="320420"/>
                  </a:lnTo>
                  <a:lnTo>
                    <a:pt x="2416732" y="80105"/>
                  </a:lnTo>
                  <a:lnTo>
                    <a:pt x="2685257" y="80105"/>
                  </a:lnTo>
                  <a:lnTo>
                    <a:pt x="2953783" y="80105"/>
                  </a:lnTo>
                  <a:lnTo>
                    <a:pt x="3222309" y="560735"/>
                  </a:lnTo>
                  <a:lnTo>
                    <a:pt x="3490835" y="1041365"/>
                  </a:lnTo>
                  <a:lnTo>
                    <a:pt x="3759360" y="801050"/>
                  </a:lnTo>
                  <a:lnTo>
                    <a:pt x="4027886" y="480630"/>
                  </a:lnTo>
                  <a:lnTo>
                    <a:pt x="4296412" y="320420"/>
                  </a:lnTo>
                </a:path>
              </a:pathLst>
            </a:custGeom>
            <a:ln w="27101" cap="flat">
              <a:solidFill>
                <a:srgbClr val="7CAE00">
                  <a:alpha val="100000"/>
                </a:srgbClr>
              </a:solidFill>
              <a:prstDash val="solid"/>
              <a:round/>
            </a:ln>
          </p:spPr>
          <p:txBody>
            <a:bodyPr/>
            <a:lstStyle/>
            <a:p/>
          </p:txBody>
        </p:sp>
        <p:sp>
          <p:nvSpPr>
            <p:cNvPr id="28" name="pl28"/>
            <p:cNvSpPr/>
            <p:nvPr/>
          </p:nvSpPr>
          <p:spPr>
            <a:xfrm>
              <a:off x="3865010" y="1081584"/>
              <a:ext cx="4027886" cy="2042678"/>
            </a:xfrm>
            <a:custGeom>
              <a:avLst/>
              <a:pathLst>
                <a:path w="4027886" h="2042678">
                  <a:moveTo>
                    <a:pt x="0" y="2042678"/>
                  </a:moveTo>
                  <a:lnTo>
                    <a:pt x="268525" y="200262"/>
                  </a:lnTo>
                  <a:lnTo>
                    <a:pt x="537051" y="1241627"/>
                  </a:lnTo>
                  <a:lnTo>
                    <a:pt x="805577" y="400525"/>
                  </a:lnTo>
                  <a:lnTo>
                    <a:pt x="1074103" y="240315"/>
                  </a:lnTo>
                  <a:lnTo>
                    <a:pt x="1342628" y="640840"/>
                  </a:lnTo>
                  <a:lnTo>
                    <a:pt x="1611154" y="200262"/>
                  </a:lnTo>
                  <a:lnTo>
                    <a:pt x="1879680" y="200262"/>
                  </a:lnTo>
                  <a:lnTo>
                    <a:pt x="2148206" y="120157"/>
                  </a:lnTo>
                  <a:lnTo>
                    <a:pt x="2416732" y="120157"/>
                  </a:lnTo>
                  <a:lnTo>
                    <a:pt x="2685257" y="160210"/>
                  </a:lnTo>
                  <a:lnTo>
                    <a:pt x="2953783" y="200262"/>
                  </a:lnTo>
                  <a:lnTo>
                    <a:pt x="3222309" y="480630"/>
                  </a:lnTo>
                  <a:lnTo>
                    <a:pt x="3490835" y="280367"/>
                  </a:lnTo>
                  <a:lnTo>
                    <a:pt x="3759360" y="0"/>
                  </a:lnTo>
                  <a:lnTo>
                    <a:pt x="4027886" y="0"/>
                  </a:lnTo>
                </a:path>
              </a:pathLst>
            </a:custGeom>
            <a:ln w="27101" cap="flat">
              <a:solidFill>
                <a:srgbClr val="00BFC4">
                  <a:alpha val="100000"/>
                </a:srgbClr>
              </a:solidFill>
              <a:prstDash val="solid"/>
              <a:round/>
            </a:ln>
          </p:spPr>
          <p:txBody>
            <a:bodyPr/>
            <a:lstStyle/>
            <a:p/>
          </p:txBody>
        </p:sp>
        <p:sp>
          <p:nvSpPr>
            <p:cNvPr id="29" name="pl29"/>
            <p:cNvSpPr/>
            <p:nvPr/>
          </p:nvSpPr>
          <p:spPr>
            <a:xfrm>
              <a:off x="6550268" y="1201741"/>
              <a:ext cx="1342628" cy="2122783"/>
            </a:xfrm>
            <a:custGeom>
              <a:avLst/>
              <a:pathLst>
                <a:path w="1342628" h="2122783">
                  <a:moveTo>
                    <a:pt x="0" y="0"/>
                  </a:moveTo>
                  <a:lnTo>
                    <a:pt x="268525" y="881155"/>
                  </a:lnTo>
                  <a:lnTo>
                    <a:pt x="537051" y="2122783"/>
                  </a:lnTo>
                  <a:lnTo>
                    <a:pt x="805577" y="961260"/>
                  </a:lnTo>
                  <a:lnTo>
                    <a:pt x="1074103" y="1602100"/>
                  </a:lnTo>
                  <a:lnTo>
                    <a:pt x="1342628" y="48063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5238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64399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837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558108" y="144373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30858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511892" y="116336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089" y="996622"/>
              <a:ext cx="252333" cy="79838"/>
            </a:xfrm>
            <a:custGeom>
              <a:avLst/>
              <a:pathLst>
                <a:path w="252333" h="79838">
                  <a:moveTo>
                    <a:pt x="252333" y="0"/>
                  </a:moveTo>
                  <a:lnTo>
                    <a:pt x="0" y="79838"/>
                  </a:lnTo>
                </a:path>
              </a:pathLst>
            </a:custGeom>
          </p:spPr>
          <p:txBody>
            <a:bodyPr/>
            <a:lstStyle/>
            <a:p/>
          </p:txBody>
        </p:sp>
        <p:sp>
          <p:nvSpPr>
            <p:cNvPr id="40" name="pl40"/>
            <p:cNvSpPr/>
            <p:nvPr/>
          </p:nvSpPr>
          <p:spPr>
            <a:xfrm>
              <a:off x="7906034" y="1088773"/>
              <a:ext cx="255389" cy="139758"/>
            </a:xfrm>
            <a:custGeom>
              <a:avLst/>
              <a:pathLst>
                <a:path w="255389" h="139758">
                  <a:moveTo>
                    <a:pt x="255389" y="139758"/>
                  </a:moveTo>
                  <a:lnTo>
                    <a:pt x="0" y="0"/>
                  </a:lnTo>
                </a:path>
              </a:pathLst>
            </a:custGeom>
          </p:spPr>
          <p:txBody>
            <a:bodyPr/>
            <a:lstStyle/>
            <a:p/>
          </p:txBody>
        </p:sp>
        <p:sp>
          <p:nvSpPr>
            <p:cNvPr id="41" name="pl41"/>
            <p:cNvSpPr/>
            <p:nvPr/>
          </p:nvSpPr>
          <p:spPr>
            <a:xfrm>
              <a:off x="7911259" y="1529593"/>
              <a:ext cx="250164" cy="30390"/>
            </a:xfrm>
            <a:custGeom>
              <a:avLst/>
              <a:pathLst>
                <a:path w="250164" h="30390">
                  <a:moveTo>
                    <a:pt x="250164" y="0"/>
                  </a:moveTo>
                  <a:lnTo>
                    <a:pt x="0" y="30390"/>
                  </a:lnTo>
                </a:path>
              </a:pathLst>
            </a:custGeom>
          </p:spPr>
          <p:txBody>
            <a:bodyPr/>
            <a:lstStyle/>
            <a:p/>
          </p:txBody>
        </p:sp>
        <p:sp>
          <p:nvSpPr>
            <p:cNvPr id="42" name="pl42"/>
            <p:cNvSpPr/>
            <p:nvPr/>
          </p:nvSpPr>
          <p:spPr>
            <a:xfrm>
              <a:off x="7908373" y="1688088"/>
              <a:ext cx="253049" cy="93472"/>
            </a:xfrm>
            <a:custGeom>
              <a:avLst/>
              <a:pathLst>
                <a:path w="253049" h="93472">
                  <a:moveTo>
                    <a:pt x="253049" y="93472"/>
                  </a:moveTo>
                  <a:lnTo>
                    <a:pt x="0" y="0"/>
                  </a:lnTo>
                </a:path>
              </a:pathLst>
            </a:custGeom>
          </p:spPr>
          <p:txBody>
            <a:bodyPr/>
            <a:lstStyle/>
            <a:p/>
          </p:txBody>
        </p:sp>
        <p:sp>
          <p:nvSpPr>
            <p:cNvPr id="43" name="pg43"/>
            <p:cNvSpPr/>
            <p:nvPr/>
          </p:nvSpPr>
          <p:spPr>
            <a:xfrm>
              <a:off x="8092843" y="88904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2988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092843" y="116164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0248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99%</a:t>
              </a:r>
            </a:p>
          </p:txBody>
        </p:sp>
        <p:sp>
          <p:nvSpPr>
            <p:cNvPr id="47" name="pg47"/>
            <p:cNvSpPr/>
            <p:nvPr/>
          </p:nvSpPr>
          <p:spPr>
            <a:xfrm>
              <a:off x="8092843" y="143772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856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87%</a:t>
              </a:r>
            </a:p>
          </p:txBody>
        </p:sp>
        <p:sp>
          <p:nvSpPr>
            <p:cNvPr id="49" name="pg49"/>
            <p:cNvSpPr/>
            <p:nvPr/>
          </p:nvSpPr>
          <p:spPr>
            <a:xfrm>
              <a:off x="8092843" y="17102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5110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84%</a:t>
              </a:r>
            </a:p>
          </p:txBody>
        </p:sp>
        <p:sp>
          <p:nvSpPr>
            <p:cNvPr id="51" name="pg51"/>
            <p:cNvSpPr/>
            <p:nvPr/>
          </p:nvSpPr>
          <p:spPr>
            <a:xfrm>
              <a:off x="1151579" y="152742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299" y="15712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88</a:t>
              </a:r>
            </a:p>
          </p:txBody>
        </p:sp>
        <p:sp>
          <p:nvSpPr>
            <p:cNvPr id="53" name="pg53"/>
            <p:cNvSpPr/>
            <p:nvPr/>
          </p:nvSpPr>
          <p:spPr>
            <a:xfrm>
              <a:off x="3299801" y="148665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345521" y="15304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89</a:t>
              </a:r>
            </a:p>
          </p:txBody>
        </p:sp>
        <p:sp>
          <p:nvSpPr>
            <p:cNvPr id="55" name="pg55"/>
            <p:cNvSpPr/>
            <p:nvPr/>
          </p:nvSpPr>
          <p:spPr>
            <a:xfrm>
              <a:off x="3929574" y="29376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5294" y="29814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7" name="pg57"/>
            <p:cNvSpPr/>
            <p:nvPr/>
          </p:nvSpPr>
          <p:spPr>
            <a:xfrm>
              <a:off x="6255014" y="120552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300734" y="124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112591" y="579074"/>
              <a:ext cx="36530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Costa Rica,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Costa Rica cuenta con las 4 vacunas de los ODS.
En 2024, Costa Rica habrá alcanzado al menos el 90% de cobertura de 2 de las 4 vacunas.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DTP1 se mantuvo constante en el 99% entre 2023 y 2024.
- La cobertura de DTP3 se mantuvo constante en el 99% entre 2023 y 2024.
- Hubo aproximadamente el mismo número de niños sin dosis en 2024. Esto deja a &amp;lt;1.000 niños sin vacunar, vulnerables a enfermedades prevenibles mediante vacunación, y a otros &amp;lt;100 con protección incompleta.
- Costa Rica representó &amp;lt;0,1% de los niños con dosis cero en América Latina y el Caribe (LACR) y &amp;lt;0,1% de los niños con dosis cero a nivel mundial.
- La cobertura de MCV1 se mantuvo constante en 93% entre 2023 y 2024. Hubo 4000 niños que no recibieron la primera vacuna contra el sarampión.
- La cobertura de la MCV2 aumentó 4 puntos porcentuales, del 83% en 2023 al 87% en 2024.
- La cobertura de la última dosis de la vacuna contra el VPH (VPHc) entre las niñas aumentó del 56% al 84%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Costa Rica,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Costa Rica.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DAPMHHIV-502652578-1607626</_dlc_DocId>
    <_dlc_DocIdUrl xmlns="9e17fbd9-fb4c-4d20-9ec4-18aa77a91b0d">
      <Url>https://unicef.sharepoint.com/teams/DAPM-Health-HIV/_layouts/15/DocIdRedir.aspx?ID=DAPMHHIV-502652578-1607626</Url>
      <Description>DAPMHHIV-502652578-1607626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923c39d5-cdea-4309-83d5-b46527711248</vt:lpwstr>
  </property>
  <property fmtid="{D5CDD505-2E9C-101B-9397-08002B2CF9AE}" pid="4" name="MediaServiceImageTags">
    <vt:lpwstr/>
  </property>
</Properties>
</file>