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6cd30ecc0e978235e721099878389768dd2c0b7.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39416"/>
            </a:xfrm>
            <a:custGeom>
              <a:avLst/>
              <a:pathLst>
                <a:path w="6444618" h="239416">
                  <a:moveTo>
                    <a:pt x="0" y="199513"/>
                  </a:moveTo>
                  <a:lnTo>
                    <a:pt x="268525" y="199513"/>
                  </a:lnTo>
                  <a:lnTo>
                    <a:pt x="537051" y="159610"/>
                  </a:lnTo>
                  <a:lnTo>
                    <a:pt x="805577" y="159610"/>
                  </a:lnTo>
                  <a:lnTo>
                    <a:pt x="1074103" y="119708"/>
                  </a:lnTo>
                  <a:lnTo>
                    <a:pt x="1342628" y="79805"/>
                  </a:lnTo>
                  <a:lnTo>
                    <a:pt x="1611154" y="39902"/>
                  </a:lnTo>
                  <a:lnTo>
                    <a:pt x="1879680" y="0"/>
                  </a:lnTo>
                  <a:lnTo>
                    <a:pt x="2148206" y="0"/>
                  </a:lnTo>
                  <a:lnTo>
                    <a:pt x="2416732" y="0"/>
                  </a:lnTo>
                  <a:lnTo>
                    <a:pt x="2685257" y="0"/>
                  </a:lnTo>
                  <a:lnTo>
                    <a:pt x="2953783" y="0"/>
                  </a:lnTo>
                  <a:lnTo>
                    <a:pt x="3222309" y="39902"/>
                  </a:lnTo>
                  <a:lnTo>
                    <a:pt x="3490835" y="239416"/>
                  </a:lnTo>
                  <a:lnTo>
                    <a:pt x="3759360" y="0"/>
                  </a:lnTo>
                  <a:lnTo>
                    <a:pt x="4027886" y="79805"/>
                  </a:lnTo>
                  <a:lnTo>
                    <a:pt x="4296412" y="119708"/>
                  </a:lnTo>
                  <a:lnTo>
                    <a:pt x="4564938" y="79805"/>
                  </a:lnTo>
                  <a:lnTo>
                    <a:pt x="4833464" y="0"/>
                  </a:lnTo>
                  <a:lnTo>
                    <a:pt x="5101989" y="119708"/>
                  </a:lnTo>
                  <a:lnTo>
                    <a:pt x="5370515" y="239416"/>
                  </a:lnTo>
                  <a:lnTo>
                    <a:pt x="5639041" y="239416"/>
                  </a:lnTo>
                  <a:lnTo>
                    <a:pt x="5907567" y="239416"/>
                  </a:lnTo>
                  <a:lnTo>
                    <a:pt x="6176092" y="239416"/>
                  </a:lnTo>
                  <a:lnTo>
                    <a:pt x="6444618" y="239416"/>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59124"/>
            </a:xfrm>
            <a:custGeom>
              <a:avLst/>
              <a:pathLst>
                <a:path w="6444618" h="359124">
                  <a:moveTo>
                    <a:pt x="0" y="359124"/>
                  </a:moveTo>
                  <a:lnTo>
                    <a:pt x="268525" y="359124"/>
                  </a:lnTo>
                  <a:lnTo>
                    <a:pt x="537051" y="319221"/>
                  </a:lnTo>
                  <a:lnTo>
                    <a:pt x="805577" y="279319"/>
                  </a:lnTo>
                  <a:lnTo>
                    <a:pt x="1074103" y="239416"/>
                  </a:lnTo>
                  <a:lnTo>
                    <a:pt x="1342628" y="159610"/>
                  </a:lnTo>
                  <a:lnTo>
                    <a:pt x="1611154" y="119708"/>
                  </a:lnTo>
                  <a:lnTo>
                    <a:pt x="1879680" y="39902"/>
                  </a:lnTo>
                  <a:lnTo>
                    <a:pt x="2148206" y="0"/>
                  </a:lnTo>
                  <a:lnTo>
                    <a:pt x="2416732" y="0"/>
                  </a:lnTo>
                  <a:lnTo>
                    <a:pt x="2685257" y="0"/>
                  </a:lnTo>
                  <a:lnTo>
                    <a:pt x="2953783" y="359124"/>
                  </a:lnTo>
                  <a:lnTo>
                    <a:pt x="3222309" y="199513"/>
                  </a:lnTo>
                  <a:lnTo>
                    <a:pt x="3490835" y="239416"/>
                  </a:lnTo>
                  <a:lnTo>
                    <a:pt x="3759360" y="159610"/>
                  </a:lnTo>
                  <a:lnTo>
                    <a:pt x="4027886" y="239416"/>
                  </a:lnTo>
                  <a:lnTo>
                    <a:pt x="4296412" y="119708"/>
                  </a:lnTo>
                  <a:lnTo>
                    <a:pt x="4564938" y="119708"/>
                  </a:lnTo>
                  <a:lnTo>
                    <a:pt x="4833464" y="39902"/>
                  </a:lnTo>
                  <a:lnTo>
                    <a:pt x="5101989" y="119708"/>
                  </a:lnTo>
                  <a:lnTo>
                    <a:pt x="5370515" y="239416"/>
                  </a:lnTo>
                  <a:lnTo>
                    <a:pt x="5639041" y="239416"/>
                  </a:lnTo>
                  <a:lnTo>
                    <a:pt x="5907567" y="239416"/>
                  </a:lnTo>
                  <a:lnTo>
                    <a:pt x="6176092" y="239416"/>
                  </a:lnTo>
                  <a:lnTo>
                    <a:pt x="6444618" y="239416"/>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518735"/>
            </a:xfrm>
            <a:custGeom>
              <a:avLst/>
              <a:pathLst>
                <a:path w="6444618" h="518735">
                  <a:moveTo>
                    <a:pt x="0" y="518735"/>
                  </a:moveTo>
                  <a:lnTo>
                    <a:pt x="268525" y="438929"/>
                  </a:lnTo>
                  <a:lnTo>
                    <a:pt x="537051" y="399027"/>
                  </a:lnTo>
                  <a:lnTo>
                    <a:pt x="805577" y="359124"/>
                  </a:lnTo>
                  <a:lnTo>
                    <a:pt x="1074103" y="319221"/>
                  </a:lnTo>
                  <a:lnTo>
                    <a:pt x="1342628" y="239416"/>
                  </a:lnTo>
                  <a:lnTo>
                    <a:pt x="1611154" y="199513"/>
                  </a:lnTo>
                  <a:lnTo>
                    <a:pt x="1879680" y="119708"/>
                  </a:lnTo>
                  <a:lnTo>
                    <a:pt x="2148206" y="79805"/>
                  </a:lnTo>
                  <a:lnTo>
                    <a:pt x="2416732" y="79805"/>
                  </a:lnTo>
                  <a:lnTo>
                    <a:pt x="2685257" y="79805"/>
                  </a:lnTo>
                  <a:lnTo>
                    <a:pt x="2953783" y="119708"/>
                  </a:lnTo>
                  <a:lnTo>
                    <a:pt x="3222309" y="319221"/>
                  </a:lnTo>
                  <a:lnTo>
                    <a:pt x="3490835" y="319221"/>
                  </a:lnTo>
                  <a:lnTo>
                    <a:pt x="3759360" y="239416"/>
                  </a:lnTo>
                  <a:lnTo>
                    <a:pt x="4027886" y="279319"/>
                  </a:lnTo>
                  <a:lnTo>
                    <a:pt x="4296412" y="239416"/>
                  </a:lnTo>
                  <a:lnTo>
                    <a:pt x="4564938" y="119708"/>
                  </a:lnTo>
                  <a:lnTo>
                    <a:pt x="4833464" y="0"/>
                  </a:lnTo>
                  <a:lnTo>
                    <a:pt x="5101989" y="39902"/>
                  </a:lnTo>
                  <a:lnTo>
                    <a:pt x="5370515" y="159610"/>
                  </a:lnTo>
                  <a:lnTo>
                    <a:pt x="5639041" y="159610"/>
                  </a:lnTo>
                  <a:lnTo>
                    <a:pt x="5907567" y="159610"/>
                  </a:lnTo>
                  <a:lnTo>
                    <a:pt x="6176092" y="159610"/>
                  </a:lnTo>
                  <a:lnTo>
                    <a:pt x="6444618" y="159610"/>
                  </a:lnTo>
                </a:path>
              </a:pathLst>
            </a:custGeom>
            <a:ln w="27101" cap="flat">
              <a:solidFill>
                <a:srgbClr val="00BFC4">
                  <a:alpha val="100000"/>
                </a:srgbClr>
              </a:solidFill>
              <a:prstDash val="solid"/>
              <a:round/>
            </a:ln>
          </p:spPr>
          <p:txBody>
            <a:bodyPr/>
            <a:lstStyle/>
            <a:p/>
          </p:txBody>
        </p:sp>
        <p:sp>
          <p:nvSpPr>
            <p:cNvPr id="30" name="pl30"/>
            <p:cNvSpPr/>
            <p:nvPr/>
          </p:nvSpPr>
          <p:spPr>
            <a:xfrm>
              <a:off x="4402062" y="1318612"/>
              <a:ext cx="3490835" cy="798054"/>
            </a:xfrm>
            <a:custGeom>
              <a:avLst/>
              <a:pathLst>
                <a:path w="3490835" h="798054">
                  <a:moveTo>
                    <a:pt x="0" y="0"/>
                  </a:moveTo>
                  <a:lnTo>
                    <a:pt x="268525" y="199513"/>
                  </a:lnTo>
                  <a:lnTo>
                    <a:pt x="537051" y="399027"/>
                  </a:lnTo>
                  <a:lnTo>
                    <a:pt x="805577" y="798054"/>
                  </a:lnTo>
                  <a:lnTo>
                    <a:pt x="1074103" y="159610"/>
                  </a:lnTo>
                  <a:lnTo>
                    <a:pt x="1342628" y="279319"/>
                  </a:lnTo>
                  <a:lnTo>
                    <a:pt x="1611154" y="558638"/>
                  </a:lnTo>
                  <a:lnTo>
                    <a:pt x="1879680" y="438929"/>
                  </a:lnTo>
                  <a:lnTo>
                    <a:pt x="2148206" y="319221"/>
                  </a:lnTo>
                  <a:lnTo>
                    <a:pt x="2416732" y="518735"/>
                  </a:lnTo>
                  <a:lnTo>
                    <a:pt x="2685257" y="518735"/>
                  </a:lnTo>
                  <a:lnTo>
                    <a:pt x="2953783" y="518735"/>
                  </a:lnTo>
                  <a:lnTo>
                    <a:pt x="3222309" y="518735"/>
                  </a:lnTo>
                  <a:lnTo>
                    <a:pt x="3490835" y="51873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363685"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170" y="1207836"/>
              <a:ext cx="259252" cy="261049"/>
            </a:xfrm>
            <a:custGeom>
              <a:avLst/>
              <a:pathLst>
                <a:path w="259252" h="261049">
                  <a:moveTo>
                    <a:pt x="259252" y="0"/>
                  </a:moveTo>
                  <a:lnTo>
                    <a:pt x="0" y="261049"/>
                  </a:lnTo>
                </a:path>
              </a:pathLst>
            </a:custGeom>
          </p:spPr>
          <p:txBody>
            <a:bodyPr/>
            <a:lstStyle/>
            <a:p/>
          </p:txBody>
        </p:sp>
        <p:sp>
          <p:nvSpPr>
            <p:cNvPr id="41" name="pl41"/>
            <p:cNvSpPr/>
            <p:nvPr/>
          </p:nvSpPr>
          <p:spPr>
            <a:xfrm>
              <a:off x="7909237" y="1475045"/>
              <a:ext cx="252186" cy="77934"/>
            </a:xfrm>
            <a:custGeom>
              <a:avLst/>
              <a:pathLst>
                <a:path w="252186" h="77934">
                  <a:moveTo>
                    <a:pt x="252186" y="0"/>
                  </a:moveTo>
                  <a:lnTo>
                    <a:pt x="0" y="77934"/>
                  </a:lnTo>
                </a:path>
              </a:pathLst>
            </a:custGeom>
          </p:spPr>
          <p:txBody>
            <a:bodyPr/>
            <a:lstStyle/>
            <a:p/>
          </p:txBody>
        </p:sp>
        <p:sp>
          <p:nvSpPr>
            <p:cNvPr id="42" name="pl42"/>
            <p:cNvSpPr/>
            <p:nvPr/>
          </p:nvSpPr>
          <p:spPr>
            <a:xfrm>
              <a:off x="7906052" y="1565612"/>
              <a:ext cx="255370" cy="147212"/>
            </a:xfrm>
            <a:custGeom>
              <a:avLst/>
              <a:pathLst>
                <a:path w="255370" h="147212">
                  <a:moveTo>
                    <a:pt x="255370" y="147212"/>
                  </a:moveTo>
                  <a:lnTo>
                    <a:pt x="0" y="0"/>
                  </a:lnTo>
                </a:path>
              </a:pathLst>
            </a:custGeom>
          </p:spPr>
          <p:txBody>
            <a:bodyPr/>
            <a:lstStyle/>
            <a:p/>
          </p:txBody>
        </p:sp>
        <p:sp>
          <p:nvSpPr>
            <p:cNvPr id="43" name="pl43"/>
            <p:cNvSpPr/>
            <p:nvPr/>
          </p:nvSpPr>
          <p:spPr>
            <a:xfrm>
              <a:off x="7906241" y="1844818"/>
              <a:ext cx="255182" cy="142858"/>
            </a:xfrm>
            <a:custGeom>
              <a:avLst/>
              <a:pathLst>
                <a:path w="255182" h="142858">
                  <a:moveTo>
                    <a:pt x="255182" y="142858"/>
                  </a:moveTo>
                  <a:lnTo>
                    <a:pt x="0" y="0"/>
                  </a:lnTo>
                </a:path>
              </a:pathLst>
            </a:custGeom>
          </p:spPr>
          <p:txBody>
            <a:bodyPr/>
            <a:lstStyle/>
            <a:p/>
          </p:txBody>
        </p:sp>
        <p:sp>
          <p:nvSpPr>
            <p:cNvPr id="44" name="pg44"/>
            <p:cNvSpPr/>
            <p:nvPr/>
          </p:nvSpPr>
          <p:spPr>
            <a:xfrm>
              <a:off x="8092843" y="109582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13667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46" name="pg46"/>
            <p:cNvSpPr/>
            <p:nvPr/>
          </p:nvSpPr>
          <p:spPr>
            <a:xfrm>
              <a:off x="8092843" y="137061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41146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8" name="pg48"/>
            <p:cNvSpPr/>
            <p:nvPr/>
          </p:nvSpPr>
          <p:spPr>
            <a:xfrm>
              <a:off x="8092843" y="164401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68485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93%</a:t>
              </a:r>
            </a:p>
          </p:txBody>
        </p:sp>
        <p:sp>
          <p:nvSpPr>
            <p:cNvPr id="50" name="pg50"/>
            <p:cNvSpPr/>
            <p:nvPr/>
          </p:nvSpPr>
          <p:spPr>
            <a:xfrm>
              <a:off x="8092843" y="191870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5954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66587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Cabo Verde,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95 %.
La couverture par le DTC3 - un indicateur de la qualité des services de vaccination fournis aux enfants par les pays - a dépassé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a atteint l'objectif de 95 % et la couverture par le MCV2 celui de NA.
Entre 2023 et 2024, 0 vaccin a augmenté sa couverture, 0 a diminué et 4 sont restés inchangés.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91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6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29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898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267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475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844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213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582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30611"/>
              <a:ext cx="249522" cy="980061"/>
            </a:xfrm>
            <a:prstGeom prst="rect">
              <a:avLst/>
            </a:prstGeom>
            <a:solidFill>
              <a:srgbClr val="1CABE2">
                <a:alpha val="100000"/>
              </a:srgbClr>
            </a:solidFill>
          </p:spPr>
          <p:txBody>
            <a:bodyPr/>
            <a:lstStyle/>
            <a:p/>
          </p:txBody>
        </p:sp>
        <p:sp>
          <p:nvSpPr>
            <p:cNvPr id="26" name="rc26"/>
            <p:cNvSpPr/>
            <p:nvPr/>
          </p:nvSpPr>
          <p:spPr>
            <a:xfrm>
              <a:off x="1573521" y="2953156"/>
              <a:ext cx="249522" cy="957516"/>
            </a:xfrm>
            <a:prstGeom prst="rect">
              <a:avLst/>
            </a:prstGeom>
            <a:solidFill>
              <a:srgbClr val="1CABE2">
                <a:alpha val="100000"/>
              </a:srgbClr>
            </a:solidFill>
          </p:spPr>
          <p:txBody>
            <a:bodyPr/>
            <a:lstStyle/>
            <a:p/>
          </p:txBody>
        </p:sp>
        <p:sp>
          <p:nvSpPr>
            <p:cNvPr id="27" name="rc27"/>
            <p:cNvSpPr/>
            <p:nvPr/>
          </p:nvSpPr>
          <p:spPr>
            <a:xfrm>
              <a:off x="1850769" y="3132193"/>
              <a:ext cx="249522" cy="778479"/>
            </a:xfrm>
            <a:prstGeom prst="rect">
              <a:avLst/>
            </a:prstGeom>
            <a:solidFill>
              <a:srgbClr val="1CABE2">
                <a:alpha val="100000"/>
              </a:srgbClr>
            </a:solidFill>
          </p:spPr>
          <p:txBody>
            <a:bodyPr/>
            <a:lstStyle/>
            <a:p/>
          </p:txBody>
        </p:sp>
        <p:sp>
          <p:nvSpPr>
            <p:cNvPr id="28" name="rc28"/>
            <p:cNvSpPr/>
            <p:nvPr/>
          </p:nvSpPr>
          <p:spPr>
            <a:xfrm>
              <a:off x="2128016" y="3150760"/>
              <a:ext cx="249522" cy="759912"/>
            </a:xfrm>
            <a:prstGeom prst="rect">
              <a:avLst/>
            </a:prstGeom>
            <a:solidFill>
              <a:srgbClr val="1CABE2">
                <a:alpha val="100000"/>
              </a:srgbClr>
            </a:solidFill>
          </p:spPr>
          <p:txBody>
            <a:bodyPr/>
            <a:lstStyle/>
            <a:p/>
          </p:txBody>
        </p:sp>
        <p:sp>
          <p:nvSpPr>
            <p:cNvPr id="29" name="rc29"/>
            <p:cNvSpPr/>
            <p:nvPr/>
          </p:nvSpPr>
          <p:spPr>
            <a:xfrm>
              <a:off x="2405264" y="3313883"/>
              <a:ext cx="249522" cy="596790"/>
            </a:xfrm>
            <a:prstGeom prst="rect">
              <a:avLst/>
            </a:prstGeom>
            <a:solidFill>
              <a:srgbClr val="1CABE2">
                <a:alpha val="100000"/>
              </a:srgbClr>
            </a:solidFill>
          </p:spPr>
          <p:txBody>
            <a:bodyPr/>
            <a:lstStyle/>
            <a:p/>
          </p:txBody>
        </p:sp>
        <p:sp>
          <p:nvSpPr>
            <p:cNvPr id="30" name="rc30"/>
            <p:cNvSpPr/>
            <p:nvPr/>
          </p:nvSpPr>
          <p:spPr>
            <a:xfrm>
              <a:off x="2682512" y="3479658"/>
              <a:ext cx="249522" cy="431015"/>
            </a:xfrm>
            <a:prstGeom prst="rect">
              <a:avLst/>
            </a:prstGeom>
            <a:solidFill>
              <a:srgbClr val="1CABE2">
                <a:alpha val="100000"/>
              </a:srgbClr>
            </a:solidFill>
          </p:spPr>
          <p:txBody>
            <a:bodyPr/>
            <a:lstStyle/>
            <a:p/>
          </p:txBody>
        </p:sp>
        <p:sp>
          <p:nvSpPr>
            <p:cNvPr id="31" name="rc31"/>
            <p:cNvSpPr/>
            <p:nvPr/>
          </p:nvSpPr>
          <p:spPr>
            <a:xfrm>
              <a:off x="2959759" y="3634823"/>
              <a:ext cx="249522" cy="275849"/>
            </a:xfrm>
            <a:prstGeom prst="rect">
              <a:avLst/>
            </a:prstGeom>
            <a:solidFill>
              <a:srgbClr val="1CABE2">
                <a:alpha val="100000"/>
              </a:srgbClr>
            </a:solidFill>
          </p:spPr>
          <p:txBody>
            <a:bodyPr/>
            <a:lstStyle/>
            <a:p/>
          </p:txBody>
        </p:sp>
        <p:sp>
          <p:nvSpPr>
            <p:cNvPr id="32" name="rc32"/>
            <p:cNvSpPr/>
            <p:nvPr/>
          </p:nvSpPr>
          <p:spPr>
            <a:xfrm>
              <a:off x="3237007" y="3778053"/>
              <a:ext cx="249522" cy="132620"/>
            </a:xfrm>
            <a:prstGeom prst="rect">
              <a:avLst/>
            </a:prstGeom>
            <a:solidFill>
              <a:srgbClr val="1CABE2">
                <a:alpha val="100000"/>
              </a:srgbClr>
            </a:solidFill>
          </p:spPr>
          <p:txBody>
            <a:bodyPr/>
            <a:lstStyle/>
            <a:p/>
          </p:txBody>
        </p:sp>
        <p:sp>
          <p:nvSpPr>
            <p:cNvPr id="33" name="rc33"/>
            <p:cNvSpPr/>
            <p:nvPr/>
          </p:nvSpPr>
          <p:spPr>
            <a:xfrm>
              <a:off x="3514255" y="3780705"/>
              <a:ext cx="249522" cy="129967"/>
            </a:xfrm>
            <a:prstGeom prst="rect">
              <a:avLst/>
            </a:prstGeom>
            <a:solidFill>
              <a:srgbClr val="1CABE2">
                <a:alpha val="100000"/>
              </a:srgbClr>
            </a:solidFill>
          </p:spPr>
          <p:txBody>
            <a:bodyPr/>
            <a:lstStyle/>
            <a:p/>
          </p:txBody>
        </p:sp>
        <p:sp>
          <p:nvSpPr>
            <p:cNvPr id="34" name="rc34"/>
            <p:cNvSpPr/>
            <p:nvPr/>
          </p:nvSpPr>
          <p:spPr>
            <a:xfrm>
              <a:off x="3791502" y="3782031"/>
              <a:ext cx="249522" cy="128641"/>
            </a:xfrm>
            <a:prstGeom prst="rect">
              <a:avLst/>
            </a:prstGeom>
            <a:solidFill>
              <a:srgbClr val="1CABE2">
                <a:alpha val="100000"/>
              </a:srgbClr>
            </a:solidFill>
          </p:spPr>
          <p:txBody>
            <a:bodyPr/>
            <a:lstStyle/>
            <a:p/>
          </p:txBody>
        </p:sp>
        <p:sp>
          <p:nvSpPr>
            <p:cNvPr id="35" name="rc35"/>
            <p:cNvSpPr/>
            <p:nvPr/>
          </p:nvSpPr>
          <p:spPr>
            <a:xfrm>
              <a:off x="4068750" y="3775400"/>
              <a:ext cx="249522" cy="135272"/>
            </a:xfrm>
            <a:prstGeom prst="rect">
              <a:avLst/>
            </a:prstGeom>
            <a:solidFill>
              <a:srgbClr val="1CABE2">
                <a:alpha val="100000"/>
              </a:srgbClr>
            </a:solidFill>
          </p:spPr>
          <p:txBody>
            <a:bodyPr/>
            <a:lstStyle/>
            <a:p/>
          </p:txBody>
        </p:sp>
        <p:sp>
          <p:nvSpPr>
            <p:cNvPr id="36" name="rc36"/>
            <p:cNvSpPr/>
            <p:nvPr/>
          </p:nvSpPr>
          <p:spPr>
            <a:xfrm>
              <a:off x="4345998" y="3774074"/>
              <a:ext cx="249522" cy="136598"/>
            </a:xfrm>
            <a:prstGeom prst="rect">
              <a:avLst/>
            </a:prstGeom>
            <a:solidFill>
              <a:srgbClr val="1CABE2">
                <a:alpha val="100000"/>
              </a:srgbClr>
            </a:solidFill>
          </p:spPr>
          <p:txBody>
            <a:bodyPr/>
            <a:lstStyle/>
            <a:p/>
          </p:txBody>
        </p:sp>
        <p:sp>
          <p:nvSpPr>
            <p:cNvPr id="37" name="rc37"/>
            <p:cNvSpPr/>
            <p:nvPr/>
          </p:nvSpPr>
          <p:spPr>
            <a:xfrm>
              <a:off x="4623245" y="3656042"/>
              <a:ext cx="249522" cy="254630"/>
            </a:xfrm>
            <a:prstGeom prst="rect">
              <a:avLst/>
            </a:prstGeom>
            <a:solidFill>
              <a:srgbClr val="1CABE2">
                <a:alpha val="100000"/>
              </a:srgbClr>
            </a:solidFill>
          </p:spPr>
          <p:txBody>
            <a:bodyPr/>
            <a:lstStyle/>
            <a:p/>
          </p:txBody>
        </p:sp>
        <p:sp>
          <p:nvSpPr>
            <p:cNvPr id="38" name="rc38"/>
            <p:cNvSpPr/>
            <p:nvPr/>
          </p:nvSpPr>
          <p:spPr>
            <a:xfrm>
              <a:off x="4900493" y="3048643"/>
              <a:ext cx="249522" cy="862030"/>
            </a:xfrm>
            <a:prstGeom prst="rect">
              <a:avLst/>
            </a:prstGeom>
            <a:solidFill>
              <a:srgbClr val="1CABE2">
                <a:alpha val="100000"/>
              </a:srgbClr>
            </a:solidFill>
          </p:spPr>
          <p:txBody>
            <a:bodyPr/>
            <a:lstStyle/>
            <a:p/>
          </p:txBody>
        </p:sp>
        <p:sp>
          <p:nvSpPr>
            <p:cNvPr id="39" name="rc39"/>
            <p:cNvSpPr/>
            <p:nvPr/>
          </p:nvSpPr>
          <p:spPr>
            <a:xfrm>
              <a:off x="5177741" y="3789989"/>
              <a:ext cx="249522" cy="120684"/>
            </a:xfrm>
            <a:prstGeom prst="rect">
              <a:avLst/>
            </a:prstGeom>
            <a:solidFill>
              <a:srgbClr val="1CABE2">
                <a:alpha val="100000"/>
              </a:srgbClr>
            </a:solidFill>
          </p:spPr>
          <p:txBody>
            <a:bodyPr/>
            <a:lstStyle/>
            <a:p/>
          </p:txBody>
        </p:sp>
        <p:sp>
          <p:nvSpPr>
            <p:cNvPr id="40" name="rc40"/>
            <p:cNvSpPr/>
            <p:nvPr/>
          </p:nvSpPr>
          <p:spPr>
            <a:xfrm>
              <a:off x="5454988" y="3559230"/>
              <a:ext cx="249522" cy="351443"/>
            </a:xfrm>
            <a:prstGeom prst="rect">
              <a:avLst/>
            </a:prstGeom>
            <a:solidFill>
              <a:srgbClr val="1CABE2">
                <a:alpha val="100000"/>
              </a:srgbClr>
            </a:solidFill>
          </p:spPr>
          <p:txBody>
            <a:bodyPr/>
            <a:lstStyle/>
            <a:p/>
          </p:txBody>
        </p:sp>
        <p:sp>
          <p:nvSpPr>
            <p:cNvPr id="41" name="rc41"/>
            <p:cNvSpPr/>
            <p:nvPr/>
          </p:nvSpPr>
          <p:spPr>
            <a:xfrm>
              <a:off x="5732236" y="3445177"/>
              <a:ext cx="249522" cy="465496"/>
            </a:xfrm>
            <a:prstGeom prst="rect">
              <a:avLst/>
            </a:prstGeom>
            <a:solidFill>
              <a:srgbClr val="1CABE2">
                <a:alpha val="100000"/>
              </a:srgbClr>
            </a:solidFill>
          </p:spPr>
          <p:txBody>
            <a:bodyPr/>
            <a:lstStyle/>
            <a:p/>
          </p:txBody>
        </p:sp>
        <p:sp>
          <p:nvSpPr>
            <p:cNvPr id="42" name="rc42"/>
            <p:cNvSpPr/>
            <p:nvPr/>
          </p:nvSpPr>
          <p:spPr>
            <a:xfrm>
              <a:off x="6009484" y="3572492"/>
              <a:ext cx="249522" cy="338181"/>
            </a:xfrm>
            <a:prstGeom prst="rect">
              <a:avLst/>
            </a:prstGeom>
            <a:solidFill>
              <a:srgbClr val="1CABE2">
                <a:alpha val="100000"/>
              </a:srgbClr>
            </a:solidFill>
          </p:spPr>
          <p:txBody>
            <a:bodyPr/>
            <a:lstStyle/>
            <a:p/>
          </p:txBody>
        </p:sp>
        <p:sp>
          <p:nvSpPr>
            <p:cNvPr id="43" name="rc43"/>
            <p:cNvSpPr/>
            <p:nvPr/>
          </p:nvSpPr>
          <p:spPr>
            <a:xfrm>
              <a:off x="6286731" y="3807229"/>
              <a:ext cx="249522" cy="103443"/>
            </a:xfrm>
            <a:prstGeom prst="rect">
              <a:avLst/>
            </a:prstGeom>
            <a:solidFill>
              <a:srgbClr val="1CABE2">
                <a:alpha val="100000"/>
              </a:srgbClr>
            </a:solidFill>
          </p:spPr>
          <p:txBody>
            <a:bodyPr/>
            <a:lstStyle/>
            <a:p/>
          </p:txBody>
        </p:sp>
        <p:sp>
          <p:nvSpPr>
            <p:cNvPr id="44" name="rc44"/>
            <p:cNvSpPr/>
            <p:nvPr/>
          </p:nvSpPr>
          <p:spPr>
            <a:xfrm>
              <a:off x="6563979" y="3524749"/>
              <a:ext cx="249522" cy="385924"/>
            </a:xfrm>
            <a:prstGeom prst="rect">
              <a:avLst/>
            </a:prstGeom>
            <a:solidFill>
              <a:srgbClr val="1CABE2">
                <a:alpha val="100000"/>
              </a:srgbClr>
            </a:solidFill>
          </p:spPr>
          <p:txBody>
            <a:bodyPr/>
            <a:lstStyle/>
            <a:p/>
          </p:txBody>
        </p:sp>
        <p:sp>
          <p:nvSpPr>
            <p:cNvPr id="45" name="rc45"/>
            <p:cNvSpPr/>
            <p:nvPr/>
          </p:nvSpPr>
          <p:spPr>
            <a:xfrm>
              <a:off x="6841227" y="3288685"/>
              <a:ext cx="249522" cy="621987"/>
            </a:xfrm>
            <a:prstGeom prst="rect">
              <a:avLst/>
            </a:prstGeom>
            <a:solidFill>
              <a:srgbClr val="1CABE2">
                <a:alpha val="100000"/>
              </a:srgbClr>
            </a:solidFill>
          </p:spPr>
          <p:txBody>
            <a:bodyPr/>
            <a:lstStyle/>
            <a:p/>
          </p:txBody>
        </p:sp>
        <p:sp>
          <p:nvSpPr>
            <p:cNvPr id="46" name="rc46"/>
            <p:cNvSpPr/>
            <p:nvPr/>
          </p:nvSpPr>
          <p:spPr>
            <a:xfrm>
              <a:off x="7118474" y="3313883"/>
              <a:ext cx="249522" cy="596790"/>
            </a:xfrm>
            <a:prstGeom prst="rect">
              <a:avLst/>
            </a:prstGeom>
            <a:solidFill>
              <a:srgbClr val="1CABE2">
                <a:alpha val="100000"/>
              </a:srgbClr>
            </a:solidFill>
          </p:spPr>
          <p:txBody>
            <a:bodyPr/>
            <a:lstStyle/>
            <a:p/>
          </p:txBody>
        </p:sp>
        <p:sp>
          <p:nvSpPr>
            <p:cNvPr id="47" name="rc47"/>
            <p:cNvSpPr/>
            <p:nvPr/>
          </p:nvSpPr>
          <p:spPr>
            <a:xfrm>
              <a:off x="7395722" y="3316535"/>
              <a:ext cx="249522" cy="594137"/>
            </a:xfrm>
            <a:prstGeom prst="rect">
              <a:avLst/>
            </a:prstGeom>
            <a:solidFill>
              <a:srgbClr val="1CABE2">
                <a:alpha val="100000"/>
              </a:srgbClr>
            </a:solidFill>
          </p:spPr>
          <p:txBody>
            <a:bodyPr/>
            <a:lstStyle/>
            <a:p/>
          </p:txBody>
        </p:sp>
        <p:sp>
          <p:nvSpPr>
            <p:cNvPr id="48" name="rc48"/>
            <p:cNvSpPr/>
            <p:nvPr/>
          </p:nvSpPr>
          <p:spPr>
            <a:xfrm>
              <a:off x="7672970" y="3317861"/>
              <a:ext cx="249522" cy="592811"/>
            </a:xfrm>
            <a:prstGeom prst="rect">
              <a:avLst/>
            </a:prstGeom>
            <a:solidFill>
              <a:srgbClr val="1CABE2">
                <a:alpha val="100000"/>
              </a:srgbClr>
            </a:solidFill>
          </p:spPr>
          <p:txBody>
            <a:bodyPr/>
            <a:lstStyle/>
            <a:p/>
          </p:txBody>
        </p:sp>
        <p:sp>
          <p:nvSpPr>
            <p:cNvPr id="49" name="rc49"/>
            <p:cNvSpPr/>
            <p:nvPr/>
          </p:nvSpPr>
          <p:spPr>
            <a:xfrm>
              <a:off x="7950217" y="3320514"/>
              <a:ext cx="249522" cy="590159"/>
            </a:xfrm>
            <a:prstGeom prst="rect">
              <a:avLst/>
            </a:prstGeom>
            <a:solidFill>
              <a:srgbClr val="1CABE2">
                <a:alpha val="100000"/>
              </a:srgbClr>
            </a:solidFill>
          </p:spPr>
          <p:txBody>
            <a:bodyPr/>
            <a:lstStyle/>
            <a:p/>
          </p:txBody>
        </p:sp>
        <p:sp>
          <p:nvSpPr>
            <p:cNvPr id="50" name="rc50"/>
            <p:cNvSpPr/>
            <p:nvPr/>
          </p:nvSpPr>
          <p:spPr>
            <a:xfrm>
              <a:off x="1296273" y="2278120"/>
              <a:ext cx="249522" cy="652490"/>
            </a:xfrm>
            <a:prstGeom prst="rect">
              <a:avLst/>
            </a:prstGeom>
            <a:solidFill>
              <a:srgbClr val="B3B3B3">
                <a:alpha val="100000"/>
              </a:srgbClr>
            </a:solidFill>
          </p:spPr>
          <p:txBody>
            <a:bodyPr/>
            <a:lstStyle/>
            <a:p/>
          </p:txBody>
        </p:sp>
        <p:sp>
          <p:nvSpPr>
            <p:cNvPr id="51" name="rc51"/>
            <p:cNvSpPr/>
            <p:nvPr/>
          </p:nvSpPr>
          <p:spPr>
            <a:xfrm>
              <a:off x="1573521" y="2315254"/>
              <a:ext cx="249522" cy="637902"/>
            </a:xfrm>
            <a:prstGeom prst="rect">
              <a:avLst/>
            </a:prstGeom>
            <a:solidFill>
              <a:srgbClr val="B3B3B3">
                <a:alpha val="100000"/>
              </a:srgbClr>
            </a:solidFill>
          </p:spPr>
          <p:txBody>
            <a:bodyPr/>
            <a:lstStyle/>
            <a:p/>
          </p:txBody>
        </p:sp>
        <p:sp>
          <p:nvSpPr>
            <p:cNvPr id="52" name="rc52"/>
            <p:cNvSpPr/>
            <p:nvPr/>
          </p:nvSpPr>
          <p:spPr>
            <a:xfrm>
              <a:off x="1850769" y="2510205"/>
              <a:ext cx="249522" cy="621987"/>
            </a:xfrm>
            <a:prstGeom prst="rect">
              <a:avLst/>
            </a:prstGeom>
            <a:solidFill>
              <a:srgbClr val="B3B3B3">
                <a:alpha val="100000"/>
              </a:srgbClr>
            </a:solidFill>
          </p:spPr>
          <p:txBody>
            <a:bodyPr/>
            <a:lstStyle/>
            <a:p/>
          </p:txBody>
        </p:sp>
        <p:sp>
          <p:nvSpPr>
            <p:cNvPr id="53" name="rc53"/>
            <p:cNvSpPr/>
            <p:nvPr/>
          </p:nvSpPr>
          <p:spPr>
            <a:xfrm>
              <a:off x="2128016" y="2694547"/>
              <a:ext cx="249522" cy="456212"/>
            </a:xfrm>
            <a:prstGeom prst="rect">
              <a:avLst/>
            </a:prstGeom>
            <a:solidFill>
              <a:srgbClr val="B3B3B3">
                <a:alpha val="100000"/>
              </a:srgbClr>
            </a:solidFill>
          </p:spPr>
          <p:txBody>
            <a:bodyPr/>
            <a:lstStyle/>
            <a:p/>
          </p:txBody>
        </p:sp>
        <p:sp>
          <p:nvSpPr>
            <p:cNvPr id="54" name="rc54"/>
            <p:cNvSpPr/>
            <p:nvPr/>
          </p:nvSpPr>
          <p:spPr>
            <a:xfrm>
              <a:off x="2405264" y="2866953"/>
              <a:ext cx="249522" cy="446929"/>
            </a:xfrm>
            <a:prstGeom prst="rect">
              <a:avLst/>
            </a:prstGeom>
            <a:solidFill>
              <a:srgbClr val="B3B3B3">
                <a:alpha val="100000"/>
              </a:srgbClr>
            </a:solidFill>
          </p:spPr>
          <p:txBody>
            <a:bodyPr/>
            <a:lstStyle/>
            <a:p/>
          </p:txBody>
        </p:sp>
        <p:sp>
          <p:nvSpPr>
            <p:cNvPr id="55" name="rc55"/>
            <p:cNvSpPr/>
            <p:nvPr/>
          </p:nvSpPr>
          <p:spPr>
            <a:xfrm>
              <a:off x="2682512" y="3191872"/>
              <a:ext cx="249522" cy="287785"/>
            </a:xfrm>
            <a:prstGeom prst="rect">
              <a:avLst/>
            </a:prstGeom>
            <a:solidFill>
              <a:srgbClr val="B3B3B3">
                <a:alpha val="100000"/>
              </a:srgbClr>
            </a:solidFill>
          </p:spPr>
          <p:txBody>
            <a:bodyPr/>
            <a:lstStyle/>
            <a:p/>
          </p:txBody>
        </p:sp>
        <p:sp>
          <p:nvSpPr>
            <p:cNvPr id="56" name="rc56"/>
            <p:cNvSpPr/>
            <p:nvPr/>
          </p:nvSpPr>
          <p:spPr>
            <a:xfrm>
              <a:off x="2959759" y="3358974"/>
              <a:ext cx="249522" cy="275849"/>
            </a:xfrm>
            <a:prstGeom prst="rect">
              <a:avLst/>
            </a:prstGeom>
            <a:solidFill>
              <a:srgbClr val="B3B3B3">
                <a:alpha val="100000"/>
              </a:srgbClr>
            </a:solidFill>
          </p:spPr>
          <p:txBody>
            <a:bodyPr/>
            <a:lstStyle/>
            <a:p/>
          </p:txBody>
        </p:sp>
        <p:sp>
          <p:nvSpPr>
            <p:cNvPr id="57" name="rc57"/>
            <p:cNvSpPr/>
            <p:nvPr/>
          </p:nvSpPr>
          <p:spPr>
            <a:xfrm>
              <a:off x="3237007" y="3645433"/>
              <a:ext cx="249522" cy="132620"/>
            </a:xfrm>
            <a:prstGeom prst="rect">
              <a:avLst/>
            </a:prstGeom>
            <a:solidFill>
              <a:srgbClr val="B3B3B3">
                <a:alpha val="100000"/>
              </a:srgbClr>
            </a:solidFill>
          </p:spPr>
          <p:txBody>
            <a:bodyPr/>
            <a:lstStyle/>
            <a:p/>
          </p:txBody>
        </p:sp>
        <p:sp>
          <p:nvSpPr>
            <p:cNvPr id="58" name="rc58"/>
            <p:cNvSpPr/>
            <p:nvPr/>
          </p:nvSpPr>
          <p:spPr>
            <a:xfrm>
              <a:off x="3514255" y="3780705"/>
              <a:ext cx="249522" cy="0"/>
            </a:xfrm>
            <a:prstGeom prst="rect">
              <a:avLst/>
            </a:prstGeom>
            <a:solidFill>
              <a:srgbClr val="B3B3B3">
                <a:alpha val="100000"/>
              </a:srgbClr>
            </a:solidFill>
          </p:spPr>
          <p:txBody>
            <a:bodyPr/>
            <a:lstStyle/>
            <a:p/>
          </p:txBody>
        </p:sp>
        <p:sp>
          <p:nvSpPr>
            <p:cNvPr id="59" name="rc59"/>
            <p:cNvSpPr/>
            <p:nvPr/>
          </p:nvSpPr>
          <p:spPr>
            <a:xfrm>
              <a:off x="3791502" y="3782031"/>
              <a:ext cx="249522" cy="0"/>
            </a:xfrm>
            <a:prstGeom prst="rect">
              <a:avLst/>
            </a:prstGeom>
            <a:solidFill>
              <a:srgbClr val="B3B3B3">
                <a:alpha val="100000"/>
              </a:srgbClr>
            </a:solidFill>
          </p:spPr>
          <p:txBody>
            <a:bodyPr/>
            <a:lstStyle/>
            <a:p/>
          </p:txBody>
        </p:sp>
        <p:sp>
          <p:nvSpPr>
            <p:cNvPr id="60" name="rc60"/>
            <p:cNvSpPr/>
            <p:nvPr/>
          </p:nvSpPr>
          <p:spPr>
            <a:xfrm>
              <a:off x="4068750" y="3775400"/>
              <a:ext cx="249522" cy="0"/>
            </a:xfrm>
            <a:prstGeom prst="rect">
              <a:avLst/>
            </a:prstGeom>
            <a:solidFill>
              <a:srgbClr val="B3B3B3">
                <a:alpha val="100000"/>
              </a:srgbClr>
            </a:solidFill>
          </p:spPr>
          <p:txBody>
            <a:bodyPr/>
            <a:lstStyle/>
            <a:p/>
          </p:txBody>
        </p:sp>
        <p:sp>
          <p:nvSpPr>
            <p:cNvPr id="61" name="rc61"/>
            <p:cNvSpPr/>
            <p:nvPr/>
          </p:nvSpPr>
          <p:spPr>
            <a:xfrm>
              <a:off x="4345998" y="2539382"/>
              <a:ext cx="249522" cy="1234692"/>
            </a:xfrm>
            <a:prstGeom prst="rect">
              <a:avLst/>
            </a:prstGeom>
            <a:solidFill>
              <a:srgbClr val="B3B3B3">
                <a:alpha val="100000"/>
              </a:srgbClr>
            </a:solidFill>
          </p:spPr>
          <p:txBody>
            <a:bodyPr/>
            <a:lstStyle/>
            <a:p/>
          </p:txBody>
        </p:sp>
        <p:sp>
          <p:nvSpPr>
            <p:cNvPr id="62" name="rc62"/>
            <p:cNvSpPr/>
            <p:nvPr/>
          </p:nvSpPr>
          <p:spPr>
            <a:xfrm>
              <a:off x="4623245" y="3145455"/>
              <a:ext cx="249522" cy="510587"/>
            </a:xfrm>
            <a:prstGeom prst="rect">
              <a:avLst/>
            </a:prstGeom>
            <a:solidFill>
              <a:srgbClr val="B3B3B3">
                <a:alpha val="100000"/>
              </a:srgbClr>
            </a:solidFill>
          </p:spPr>
          <p:txBody>
            <a:bodyPr/>
            <a:lstStyle/>
            <a:p/>
          </p:txBody>
        </p:sp>
        <p:sp>
          <p:nvSpPr>
            <p:cNvPr id="63" name="rc63"/>
            <p:cNvSpPr/>
            <p:nvPr/>
          </p:nvSpPr>
          <p:spPr>
            <a:xfrm>
              <a:off x="4900493" y="3048643"/>
              <a:ext cx="249522" cy="0"/>
            </a:xfrm>
            <a:prstGeom prst="rect">
              <a:avLst/>
            </a:prstGeom>
            <a:solidFill>
              <a:srgbClr val="B3B3B3">
                <a:alpha val="100000"/>
              </a:srgbClr>
            </a:solidFill>
          </p:spPr>
          <p:txBody>
            <a:bodyPr/>
            <a:lstStyle/>
            <a:p/>
          </p:txBody>
        </p:sp>
        <p:sp>
          <p:nvSpPr>
            <p:cNvPr id="64" name="rc64"/>
            <p:cNvSpPr/>
            <p:nvPr/>
          </p:nvSpPr>
          <p:spPr>
            <a:xfrm>
              <a:off x="5177741" y="3305926"/>
              <a:ext cx="249522" cy="484063"/>
            </a:xfrm>
            <a:prstGeom prst="rect">
              <a:avLst/>
            </a:prstGeom>
            <a:solidFill>
              <a:srgbClr val="B3B3B3">
                <a:alpha val="100000"/>
              </a:srgbClr>
            </a:solidFill>
          </p:spPr>
          <p:txBody>
            <a:bodyPr/>
            <a:lstStyle/>
            <a:p/>
          </p:txBody>
        </p:sp>
        <p:sp>
          <p:nvSpPr>
            <p:cNvPr id="65" name="rc65"/>
            <p:cNvSpPr/>
            <p:nvPr/>
          </p:nvSpPr>
          <p:spPr>
            <a:xfrm>
              <a:off x="5454988" y="3091081"/>
              <a:ext cx="249522" cy="468148"/>
            </a:xfrm>
            <a:prstGeom prst="rect">
              <a:avLst/>
            </a:prstGeom>
            <a:solidFill>
              <a:srgbClr val="B3B3B3">
                <a:alpha val="100000"/>
              </a:srgbClr>
            </a:solidFill>
          </p:spPr>
          <p:txBody>
            <a:bodyPr/>
            <a:lstStyle/>
            <a:p/>
          </p:txBody>
        </p:sp>
        <p:sp>
          <p:nvSpPr>
            <p:cNvPr id="66" name="rc66"/>
            <p:cNvSpPr/>
            <p:nvPr/>
          </p:nvSpPr>
          <p:spPr>
            <a:xfrm>
              <a:off x="5732236" y="3445177"/>
              <a:ext cx="249522" cy="0"/>
            </a:xfrm>
            <a:prstGeom prst="rect">
              <a:avLst/>
            </a:prstGeom>
            <a:solidFill>
              <a:srgbClr val="B3B3B3">
                <a:alpha val="100000"/>
              </a:srgbClr>
            </a:solidFill>
          </p:spPr>
          <p:txBody>
            <a:bodyPr/>
            <a:lstStyle/>
            <a:p/>
          </p:txBody>
        </p:sp>
        <p:sp>
          <p:nvSpPr>
            <p:cNvPr id="67" name="rc67"/>
            <p:cNvSpPr/>
            <p:nvPr/>
          </p:nvSpPr>
          <p:spPr>
            <a:xfrm>
              <a:off x="6009484" y="3458439"/>
              <a:ext cx="249522" cy="114053"/>
            </a:xfrm>
            <a:prstGeom prst="rect">
              <a:avLst/>
            </a:prstGeom>
            <a:solidFill>
              <a:srgbClr val="B3B3B3">
                <a:alpha val="100000"/>
              </a:srgbClr>
            </a:solidFill>
          </p:spPr>
          <p:txBody>
            <a:bodyPr/>
            <a:lstStyle/>
            <a:p/>
          </p:txBody>
        </p:sp>
        <p:sp>
          <p:nvSpPr>
            <p:cNvPr id="68" name="rc68"/>
            <p:cNvSpPr/>
            <p:nvPr/>
          </p:nvSpPr>
          <p:spPr>
            <a:xfrm>
              <a:off x="6286731" y="3702459"/>
              <a:ext cx="249522" cy="104769"/>
            </a:xfrm>
            <a:prstGeom prst="rect">
              <a:avLst/>
            </a:prstGeom>
            <a:solidFill>
              <a:srgbClr val="B3B3B3">
                <a:alpha val="100000"/>
              </a:srgbClr>
            </a:solidFill>
          </p:spPr>
          <p:txBody>
            <a:bodyPr/>
            <a:lstStyle/>
            <a:p/>
          </p:txBody>
        </p:sp>
        <p:sp>
          <p:nvSpPr>
            <p:cNvPr id="69" name="rc69"/>
            <p:cNvSpPr/>
            <p:nvPr/>
          </p:nvSpPr>
          <p:spPr>
            <a:xfrm>
              <a:off x="6563979" y="3524749"/>
              <a:ext cx="249522" cy="0"/>
            </a:xfrm>
            <a:prstGeom prst="rect">
              <a:avLst/>
            </a:prstGeom>
            <a:solidFill>
              <a:srgbClr val="B3B3B3">
                <a:alpha val="100000"/>
              </a:srgbClr>
            </a:solidFill>
          </p:spPr>
          <p:txBody>
            <a:bodyPr/>
            <a:lstStyle/>
            <a:p/>
          </p:txBody>
        </p:sp>
        <p:sp>
          <p:nvSpPr>
            <p:cNvPr id="70" name="rc70"/>
            <p:cNvSpPr/>
            <p:nvPr/>
          </p:nvSpPr>
          <p:spPr>
            <a:xfrm>
              <a:off x="6841227" y="3288685"/>
              <a:ext cx="249522" cy="0"/>
            </a:xfrm>
            <a:prstGeom prst="rect">
              <a:avLst/>
            </a:prstGeom>
            <a:solidFill>
              <a:srgbClr val="B3B3B3">
                <a:alpha val="100000"/>
              </a:srgbClr>
            </a:solidFill>
          </p:spPr>
          <p:txBody>
            <a:bodyPr/>
            <a:lstStyle/>
            <a:p/>
          </p:txBody>
        </p:sp>
        <p:sp>
          <p:nvSpPr>
            <p:cNvPr id="71" name="rc71"/>
            <p:cNvSpPr/>
            <p:nvPr/>
          </p:nvSpPr>
          <p:spPr>
            <a:xfrm>
              <a:off x="7118474" y="3313883"/>
              <a:ext cx="249522" cy="0"/>
            </a:xfrm>
            <a:prstGeom prst="rect">
              <a:avLst/>
            </a:prstGeom>
            <a:solidFill>
              <a:srgbClr val="B3B3B3">
                <a:alpha val="100000"/>
              </a:srgbClr>
            </a:solidFill>
          </p:spPr>
          <p:txBody>
            <a:bodyPr/>
            <a:lstStyle/>
            <a:p/>
          </p:txBody>
        </p:sp>
        <p:sp>
          <p:nvSpPr>
            <p:cNvPr id="72" name="rc72"/>
            <p:cNvSpPr/>
            <p:nvPr/>
          </p:nvSpPr>
          <p:spPr>
            <a:xfrm>
              <a:off x="7395722" y="3316535"/>
              <a:ext cx="249522" cy="0"/>
            </a:xfrm>
            <a:prstGeom prst="rect">
              <a:avLst/>
            </a:prstGeom>
            <a:solidFill>
              <a:srgbClr val="B3B3B3">
                <a:alpha val="100000"/>
              </a:srgbClr>
            </a:solidFill>
          </p:spPr>
          <p:txBody>
            <a:bodyPr/>
            <a:lstStyle/>
            <a:p/>
          </p:txBody>
        </p:sp>
        <p:sp>
          <p:nvSpPr>
            <p:cNvPr id="73" name="rc73"/>
            <p:cNvSpPr/>
            <p:nvPr/>
          </p:nvSpPr>
          <p:spPr>
            <a:xfrm>
              <a:off x="7672970" y="3317861"/>
              <a:ext cx="249522" cy="0"/>
            </a:xfrm>
            <a:prstGeom prst="rect">
              <a:avLst/>
            </a:prstGeom>
            <a:solidFill>
              <a:srgbClr val="B3B3B3">
                <a:alpha val="100000"/>
              </a:srgbClr>
            </a:solidFill>
          </p:spPr>
          <p:txBody>
            <a:bodyPr/>
            <a:lstStyle/>
            <a:p/>
          </p:txBody>
        </p:sp>
        <p:sp>
          <p:nvSpPr>
            <p:cNvPr id="74" name="rc74"/>
            <p:cNvSpPr/>
            <p:nvPr/>
          </p:nvSpPr>
          <p:spPr>
            <a:xfrm>
              <a:off x="7950217" y="3320514"/>
              <a:ext cx="249522" cy="0"/>
            </a:xfrm>
            <a:prstGeom prst="rect">
              <a:avLst/>
            </a:prstGeom>
            <a:solidFill>
              <a:srgbClr val="B3B3B3">
                <a:alpha val="100000"/>
              </a:srgbClr>
            </a:solidFill>
          </p:spPr>
          <p:txBody>
            <a:bodyPr/>
            <a:lstStyle/>
            <a:p/>
          </p:txBody>
        </p:sp>
        <p:sp>
          <p:nvSpPr>
            <p:cNvPr id="75" name="pl75"/>
            <p:cNvSpPr/>
            <p:nvPr/>
          </p:nvSpPr>
          <p:spPr>
            <a:xfrm>
              <a:off x="1421035" y="1216961"/>
              <a:ext cx="6653943" cy="163255"/>
            </a:xfrm>
            <a:custGeom>
              <a:avLst/>
              <a:pathLst>
                <a:path w="6653943" h="163255">
                  <a:moveTo>
                    <a:pt x="0" y="136046"/>
                  </a:moveTo>
                  <a:lnTo>
                    <a:pt x="277247" y="136046"/>
                  </a:lnTo>
                  <a:lnTo>
                    <a:pt x="554495" y="108836"/>
                  </a:lnTo>
                  <a:lnTo>
                    <a:pt x="831742" y="108836"/>
                  </a:lnTo>
                  <a:lnTo>
                    <a:pt x="1108990" y="81627"/>
                  </a:lnTo>
                  <a:lnTo>
                    <a:pt x="1386238" y="54418"/>
                  </a:lnTo>
                  <a:lnTo>
                    <a:pt x="1663485" y="27209"/>
                  </a:lnTo>
                  <a:lnTo>
                    <a:pt x="1940733" y="0"/>
                  </a:lnTo>
                  <a:lnTo>
                    <a:pt x="2217981" y="0"/>
                  </a:lnTo>
                  <a:lnTo>
                    <a:pt x="2495228" y="0"/>
                  </a:lnTo>
                  <a:lnTo>
                    <a:pt x="2772476" y="0"/>
                  </a:lnTo>
                  <a:lnTo>
                    <a:pt x="3049724" y="0"/>
                  </a:lnTo>
                  <a:lnTo>
                    <a:pt x="3326971" y="27209"/>
                  </a:lnTo>
                  <a:lnTo>
                    <a:pt x="3604219" y="163255"/>
                  </a:lnTo>
                  <a:lnTo>
                    <a:pt x="3881467" y="0"/>
                  </a:lnTo>
                  <a:lnTo>
                    <a:pt x="4158714" y="54418"/>
                  </a:lnTo>
                  <a:lnTo>
                    <a:pt x="4435962" y="81627"/>
                  </a:lnTo>
                  <a:lnTo>
                    <a:pt x="4713210" y="54418"/>
                  </a:lnTo>
                  <a:lnTo>
                    <a:pt x="4990457" y="0"/>
                  </a:lnTo>
                  <a:lnTo>
                    <a:pt x="5267705" y="81627"/>
                  </a:lnTo>
                  <a:lnTo>
                    <a:pt x="5544953" y="163255"/>
                  </a:lnTo>
                  <a:lnTo>
                    <a:pt x="5822200" y="163255"/>
                  </a:lnTo>
                  <a:lnTo>
                    <a:pt x="6099448" y="163255"/>
                  </a:lnTo>
                  <a:lnTo>
                    <a:pt x="6376696" y="163255"/>
                  </a:lnTo>
                  <a:lnTo>
                    <a:pt x="6653943" y="163255"/>
                  </a:lnTo>
                </a:path>
              </a:pathLst>
            </a:custGeom>
            <a:ln w="27101" cap="flat">
              <a:solidFill>
                <a:srgbClr val="0058AB">
                  <a:alpha val="50196"/>
                </a:srgbClr>
              </a:solidFill>
              <a:prstDash val="solid"/>
              <a:round/>
            </a:ln>
          </p:spPr>
          <p:txBody>
            <a:bodyPr/>
            <a:lstStyle/>
            <a:p/>
          </p:txBody>
        </p:sp>
        <p:sp>
          <p:nvSpPr>
            <p:cNvPr id="76" name="pl76"/>
            <p:cNvSpPr/>
            <p:nvPr/>
          </p:nvSpPr>
          <p:spPr>
            <a:xfrm>
              <a:off x="1421035" y="1216961"/>
              <a:ext cx="6653943" cy="244882"/>
            </a:xfrm>
            <a:custGeom>
              <a:avLst/>
              <a:pathLst>
                <a:path w="6653943" h="244882">
                  <a:moveTo>
                    <a:pt x="0" y="244882"/>
                  </a:moveTo>
                  <a:lnTo>
                    <a:pt x="277247" y="244882"/>
                  </a:lnTo>
                  <a:lnTo>
                    <a:pt x="554495" y="217673"/>
                  </a:lnTo>
                  <a:lnTo>
                    <a:pt x="831742" y="190464"/>
                  </a:lnTo>
                  <a:lnTo>
                    <a:pt x="1108990" y="163255"/>
                  </a:lnTo>
                  <a:lnTo>
                    <a:pt x="1386238" y="108836"/>
                  </a:lnTo>
                  <a:lnTo>
                    <a:pt x="1663485" y="81627"/>
                  </a:lnTo>
                  <a:lnTo>
                    <a:pt x="1940733" y="27209"/>
                  </a:lnTo>
                  <a:lnTo>
                    <a:pt x="2217981" y="0"/>
                  </a:lnTo>
                  <a:lnTo>
                    <a:pt x="2495228" y="0"/>
                  </a:lnTo>
                  <a:lnTo>
                    <a:pt x="2772476" y="0"/>
                  </a:lnTo>
                  <a:lnTo>
                    <a:pt x="3049724" y="244882"/>
                  </a:lnTo>
                  <a:lnTo>
                    <a:pt x="3326971" y="136046"/>
                  </a:lnTo>
                  <a:lnTo>
                    <a:pt x="3604219" y="163255"/>
                  </a:lnTo>
                  <a:lnTo>
                    <a:pt x="3881467" y="108836"/>
                  </a:lnTo>
                  <a:lnTo>
                    <a:pt x="4158714" y="163255"/>
                  </a:lnTo>
                  <a:lnTo>
                    <a:pt x="4435962" y="81627"/>
                  </a:lnTo>
                  <a:lnTo>
                    <a:pt x="4713210" y="81627"/>
                  </a:lnTo>
                  <a:lnTo>
                    <a:pt x="4990457" y="27209"/>
                  </a:lnTo>
                  <a:lnTo>
                    <a:pt x="5267705" y="81627"/>
                  </a:lnTo>
                  <a:lnTo>
                    <a:pt x="5544953" y="163255"/>
                  </a:lnTo>
                  <a:lnTo>
                    <a:pt x="5822200" y="163255"/>
                  </a:lnTo>
                  <a:lnTo>
                    <a:pt x="6099448" y="163255"/>
                  </a:lnTo>
                  <a:lnTo>
                    <a:pt x="6376696" y="163255"/>
                  </a:lnTo>
                  <a:lnTo>
                    <a:pt x="6653943" y="163255"/>
                  </a:lnTo>
                </a:path>
              </a:pathLst>
            </a:custGeom>
            <a:ln w="27101" cap="flat">
              <a:solidFill>
                <a:srgbClr val="333333">
                  <a:alpha val="50196"/>
                </a:srgbClr>
              </a:solidFill>
              <a:prstDash val="solid"/>
              <a:round/>
            </a:ln>
          </p:spPr>
          <p:txBody>
            <a:bodyPr/>
            <a:lstStyle/>
            <a:p/>
          </p:txBody>
        </p:sp>
        <p:sp>
          <p:nvSpPr>
            <p:cNvPr id="77" name="tx77"/>
            <p:cNvSpPr/>
            <p:nvPr/>
          </p:nvSpPr>
          <p:spPr>
            <a:xfrm>
              <a:off x="6628451" y="1141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05698"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182946"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460194"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737441"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8014689"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628451" y="1351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6905698" y="1432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5" name="tx85"/>
            <p:cNvSpPr/>
            <p:nvPr/>
          </p:nvSpPr>
          <p:spPr>
            <a:xfrm>
              <a:off x="7182946" y="1432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6" name="tx86"/>
            <p:cNvSpPr/>
            <p:nvPr/>
          </p:nvSpPr>
          <p:spPr>
            <a:xfrm>
              <a:off x="7460194" y="1432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7" name="tx87"/>
            <p:cNvSpPr/>
            <p:nvPr/>
          </p:nvSpPr>
          <p:spPr>
            <a:xfrm>
              <a:off x="7737441" y="1432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8" name="tx88"/>
            <p:cNvSpPr/>
            <p:nvPr/>
          </p:nvSpPr>
          <p:spPr>
            <a:xfrm>
              <a:off x="8014689" y="1432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9" name="tx89"/>
            <p:cNvSpPr/>
            <p:nvPr/>
          </p:nvSpPr>
          <p:spPr>
            <a:xfrm>
              <a:off x="1345686" y="21614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90" name="tx90"/>
            <p:cNvSpPr/>
            <p:nvPr/>
          </p:nvSpPr>
          <p:spPr>
            <a:xfrm>
              <a:off x="2745475" y="307515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1" name="tx91"/>
            <p:cNvSpPr/>
            <p:nvPr/>
          </p:nvSpPr>
          <p:spPr>
            <a:xfrm>
              <a:off x="4086509" y="365736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2" name="tx92"/>
            <p:cNvSpPr/>
            <p:nvPr/>
          </p:nvSpPr>
          <p:spPr>
            <a:xfrm>
              <a:off x="5517951" y="297436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3" name="tx93"/>
            <p:cNvSpPr/>
            <p:nvPr/>
          </p:nvSpPr>
          <p:spPr>
            <a:xfrm>
              <a:off x="6581738" y="340671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4" name="tx94"/>
            <p:cNvSpPr/>
            <p:nvPr/>
          </p:nvSpPr>
          <p:spPr>
            <a:xfrm>
              <a:off x="6858986" y="317064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5" name="tx95"/>
            <p:cNvSpPr/>
            <p:nvPr/>
          </p:nvSpPr>
          <p:spPr>
            <a:xfrm>
              <a:off x="7136233" y="319584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6" name="tx96"/>
            <p:cNvSpPr/>
            <p:nvPr/>
          </p:nvSpPr>
          <p:spPr>
            <a:xfrm>
              <a:off x="7413481" y="319849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7" name="tx97"/>
            <p:cNvSpPr/>
            <p:nvPr/>
          </p:nvSpPr>
          <p:spPr>
            <a:xfrm>
              <a:off x="7690729" y="319982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8" name="tx98"/>
            <p:cNvSpPr/>
            <p:nvPr/>
          </p:nvSpPr>
          <p:spPr>
            <a:xfrm>
              <a:off x="7967976" y="320247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9" name="tx99"/>
            <p:cNvSpPr/>
            <p:nvPr/>
          </p:nvSpPr>
          <p:spPr>
            <a:xfrm>
              <a:off x="601089" y="385855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0" name="tx100"/>
            <p:cNvSpPr/>
            <p:nvPr/>
          </p:nvSpPr>
          <p:spPr>
            <a:xfrm>
              <a:off x="601089" y="319545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01" name="tx101"/>
            <p:cNvSpPr/>
            <p:nvPr/>
          </p:nvSpPr>
          <p:spPr>
            <a:xfrm>
              <a:off x="601089" y="253235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2" name="tx102"/>
            <p:cNvSpPr/>
            <p:nvPr/>
          </p:nvSpPr>
          <p:spPr>
            <a:xfrm>
              <a:off x="601089" y="186925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3" name="tx103"/>
            <p:cNvSpPr/>
            <p:nvPr/>
          </p:nvSpPr>
          <p:spPr>
            <a:xfrm>
              <a:off x="601089" y="120615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4" name="tx104"/>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20" name="tx120"/>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21" name="pl121"/>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2" name="pl122"/>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3" name="tx123"/>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4" name="tx124"/>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5" name="rc125"/>
            <p:cNvSpPr/>
            <p:nvPr/>
          </p:nvSpPr>
          <p:spPr>
            <a:xfrm>
              <a:off x="4663170" y="4808891"/>
              <a:ext cx="201456" cy="201456"/>
            </a:xfrm>
            <a:prstGeom prst="rect">
              <a:avLst/>
            </a:prstGeom>
            <a:solidFill>
              <a:srgbClr val="B3B3B3">
                <a:alpha val="100000"/>
              </a:srgbClr>
            </a:solidFill>
          </p:spPr>
          <p:txBody>
            <a:bodyPr/>
            <a:lstStyle/>
            <a:p/>
          </p:txBody>
        </p:sp>
        <p:sp>
          <p:nvSpPr>
            <p:cNvPr id="126" name="rc126"/>
            <p:cNvSpPr/>
            <p:nvPr/>
          </p:nvSpPr>
          <p:spPr>
            <a:xfrm>
              <a:off x="5565324" y="4808891"/>
              <a:ext cx="201456" cy="201456"/>
            </a:xfrm>
            <a:prstGeom prst="rect">
              <a:avLst/>
            </a:prstGeom>
            <a:solidFill>
              <a:srgbClr val="1CABE2">
                <a:alpha val="100000"/>
              </a:srgbClr>
            </a:solidFill>
          </p:spPr>
          <p:txBody>
            <a:bodyPr/>
            <a:lstStyle/>
            <a:p/>
          </p:txBody>
        </p:sp>
        <p:sp>
          <p:nvSpPr>
            <p:cNvPr id="127" name="tx127"/>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8" name="tx128"/>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9" name="tx129"/>
            <p:cNvSpPr/>
            <p:nvPr/>
          </p:nvSpPr>
          <p:spPr>
            <a:xfrm>
              <a:off x="951100"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30" name="tx130"/>
            <p:cNvSpPr/>
            <p:nvPr/>
          </p:nvSpPr>
          <p:spPr>
            <a:xfrm>
              <a:off x="951100" y="660204"/>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2000-2024</a:t>
              </a:r>
            </a:p>
          </p:txBody>
        </p:sp>
        <p:sp>
          <p:nvSpPr>
            <p:cNvPr id="131" name="pl131"/>
            <p:cNvSpPr/>
            <p:nvPr/>
          </p:nvSpPr>
          <p:spPr>
            <a:xfrm>
              <a:off x="206847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361287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15727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670167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824607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28406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3850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294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47387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660230"/>
              <a:ext cx="4494203" cy="157133"/>
            </a:xfrm>
            <a:prstGeom prst="rect">
              <a:avLst/>
            </a:prstGeom>
            <a:solidFill>
              <a:srgbClr val="1CABE2">
                <a:alpha val="100000"/>
              </a:srgbClr>
            </a:solidFill>
          </p:spPr>
          <p:txBody>
            <a:bodyPr/>
            <a:lstStyle/>
            <a:p/>
          </p:txBody>
        </p:sp>
        <p:sp>
          <p:nvSpPr>
            <p:cNvPr id="145" name="rc145"/>
            <p:cNvSpPr/>
            <p:nvPr/>
          </p:nvSpPr>
          <p:spPr>
            <a:xfrm>
              <a:off x="1296273" y="5463814"/>
              <a:ext cx="6903466" cy="157133"/>
            </a:xfrm>
            <a:prstGeom prst="rect">
              <a:avLst/>
            </a:prstGeom>
            <a:solidFill>
              <a:srgbClr val="1CABE2">
                <a:alpha val="100000"/>
              </a:srgbClr>
            </a:solidFill>
          </p:spPr>
          <p:txBody>
            <a:bodyPr/>
            <a:lstStyle/>
            <a:p/>
          </p:txBody>
        </p:sp>
        <p:sp>
          <p:nvSpPr>
            <p:cNvPr id="146" name="rc146"/>
            <p:cNvSpPr/>
            <p:nvPr/>
          </p:nvSpPr>
          <p:spPr>
            <a:xfrm>
              <a:off x="1296273" y="5267397"/>
              <a:ext cx="6872578" cy="157133"/>
            </a:xfrm>
            <a:prstGeom prst="rect">
              <a:avLst/>
            </a:prstGeom>
            <a:solidFill>
              <a:srgbClr val="1CABE2">
                <a:alpha val="100000"/>
              </a:srgbClr>
            </a:solidFill>
          </p:spPr>
          <p:txBody>
            <a:bodyPr/>
            <a:lstStyle/>
            <a:p/>
          </p:txBody>
        </p:sp>
        <p:sp>
          <p:nvSpPr>
            <p:cNvPr id="147" name="rc147"/>
            <p:cNvSpPr/>
            <p:nvPr/>
          </p:nvSpPr>
          <p:spPr>
            <a:xfrm>
              <a:off x="5790477" y="5660230"/>
              <a:ext cx="0" cy="157133"/>
            </a:xfrm>
            <a:prstGeom prst="rect">
              <a:avLst/>
            </a:prstGeom>
            <a:solidFill>
              <a:srgbClr val="B3B3B3">
                <a:alpha val="100000"/>
              </a:srgbClr>
            </a:solidFill>
          </p:spPr>
          <p:txBody>
            <a:bodyPr/>
            <a:lstStyle/>
            <a:p/>
          </p:txBody>
        </p:sp>
        <p:sp>
          <p:nvSpPr>
            <p:cNvPr id="148" name="rc148"/>
            <p:cNvSpPr/>
            <p:nvPr/>
          </p:nvSpPr>
          <p:spPr>
            <a:xfrm>
              <a:off x="8199740" y="5463814"/>
              <a:ext cx="0" cy="157133"/>
            </a:xfrm>
            <a:prstGeom prst="rect">
              <a:avLst/>
            </a:prstGeom>
            <a:solidFill>
              <a:srgbClr val="B3B3B3">
                <a:alpha val="100000"/>
              </a:srgbClr>
            </a:solidFill>
          </p:spPr>
          <p:txBody>
            <a:bodyPr/>
            <a:lstStyle/>
            <a:p/>
          </p:txBody>
        </p:sp>
        <p:sp>
          <p:nvSpPr>
            <p:cNvPr id="149" name="rc149"/>
            <p:cNvSpPr/>
            <p:nvPr/>
          </p:nvSpPr>
          <p:spPr>
            <a:xfrm>
              <a:off x="8168852" y="5267397"/>
              <a:ext cx="0" cy="157133"/>
            </a:xfrm>
            <a:prstGeom prst="rect">
              <a:avLst/>
            </a:prstGeom>
            <a:solidFill>
              <a:srgbClr val="B3B3B3">
                <a:alpha val="100000"/>
              </a:srgbClr>
            </a:solidFill>
          </p:spPr>
          <p:txBody>
            <a:bodyPr/>
            <a:lstStyle/>
            <a:p/>
          </p:txBody>
        </p:sp>
        <p:sp>
          <p:nvSpPr>
            <p:cNvPr id="150" name="tx150"/>
            <p:cNvSpPr/>
            <p:nvPr/>
          </p:nvSpPr>
          <p:spPr>
            <a:xfrm>
              <a:off x="5920704" y="569566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1" name="tx151"/>
            <p:cNvSpPr/>
            <p:nvPr/>
          </p:nvSpPr>
          <p:spPr>
            <a:xfrm>
              <a:off x="8329967" y="549924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8299079" y="530282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3" name="tx153"/>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4" name="tx154"/>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7" name="tx157"/>
            <p:cNvSpPr/>
            <p:nvPr/>
          </p:nvSpPr>
          <p:spPr>
            <a:xfrm>
              <a:off x="272413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8" name="tx158"/>
            <p:cNvSpPr/>
            <p:nvPr/>
          </p:nvSpPr>
          <p:spPr>
            <a:xfrm>
              <a:off x="426853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9" name="tx159"/>
            <p:cNvSpPr/>
            <p:nvPr/>
          </p:nvSpPr>
          <p:spPr>
            <a:xfrm>
              <a:off x="5812931" y="591709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0" name="tx160"/>
            <p:cNvSpPr/>
            <p:nvPr/>
          </p:nvSpPr>
          <p:spPr>
            <a:xfrm>
              <a:off x="735733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1" name="tx161"/>
            <p:cNvSpPr/>
            <p:nvPr/>
          </p:nvSpPr>
          <p:spPr>
            <a:xfrm>
              <a:off x="3792856" y="6080060"/>
              <a:ext cx="191030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a:t>
              </a:r>
            </a:p>
          </p:txBody>
        </p:sp>
        <p:sp>
          <p:nvSpPr>
            <p:cNvPr id="162" name="tx162"/>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63" name="tx163"/>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64" name="tx164"/>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Cabo Verde.
En 2024, la couverture du DTC1 au Cabo Verde est restée constante à 93%. Il y a eu moins de 500 enfants qui n'ont pas été vaccinés contre le DTC (enfants n'ayant reçu aucune dose).
La couverture DTC3 est restée constante à 93% en 2024, laissant &amp;lt;500 enfants vulnérables aux maladies évitables par la vaccination.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166115"/>
            </a:xfrm>
            <a:custGeom>
              <a:avLst/>
              <a:pathLst>
                <a:path w="3397293" h="166115">
                  <a:moveTo>
                    <a:pt x="0" y="138429"/>
                  </a:moveTo>
                  <a:lnTo>
                    <a:pt x="141553" y="138429"/>
                  </a:lnTo>
                  <a:lnTo>
                    <a:pt x="283107" y="110743"/>
                  </a:lnTo>
                  <a:lnTo>
                    <a:pt x="424661" y="110743"/>
                  </a:lnTo>
                  <a:lnTo>
                    <a:pt x="566215" y="83057"/>
                  </a:lnTo>
                  <a:lnTo>
                    <a:pt x="707769" y="55371"/>
                  </a:lnTo>
                  <a:lnTo>
                    <a:pt x="849323" y="27685"/>
                  </a:lnTo>
                  <a:lnTo>
                    <a:pt x="990877" y="0"/>
                  </a:lnTo>
                  <a:lnTo>
                    <a:pt x="1132431" y="0"/>
                  </a:lnTo>
                  <a:lnTo>
                    <a:pt x="1273984" y="0"/>
                  </a:lnTo>
                  <a:lnTo>
                    <a:pt x="1415538" y="0"/>
                  </a:lnTo>
                  <a:lnTo>
                    <a:pt x="1557092" y="0"/>
                  </a:lnTo>
                  <a:lnTo>
                    <a:pt x="1698646" y="27685"/>
                  </a:lnTo>
                  <a:lnTo>
                    <a:pt x="1840200" y="166115"/>
                  </a:lnTo>
                  <a:lnTo>
                    <a:pt x="1981754" y="0"/>
                  </a:lnTo>
                  <a:lnTo>
                    <a:pt x="2123308" y="55371"/>
                  </a:lnTo>
                  <a:lnTo>
                    <a:pt x="2264862" y="83057"/>
                  </a:lnTo>
                  <a:lnTo>
                    <a:pt x="2406416" y="55371"/>
                  </a:lnTo>
                  <a:lnTo>
                    <a:pt x="2547969" y="0"/>
                  </a:lnTo>
                  <a:lnTo>
                    <a:pt x="2689523" y="83057"/>
                  </a:lnTo>
                  <a:lnTo>
                    <a:pt x="2831077" y="166115"/>
                  </a:lnTo>
                  <a:lnTo>
                    <a:pt x="2972631" y="166115"/>
                  </a:lnTo>
                  <a:lnTo>
                    <a:pt x="3114185" y="166115"/>
                  </a:lnTo>
                  <a:lnTo>
                    <a:pt x="3255739" y="166115"/>
                  </a:lnTo>
                  <a:lnTo>
                    <a:pt x="3397293" y="16611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166115"/>
            </a:xfrm>
            <a:custGeom>
              <a:avLst/>
              <a:pathLst>
                <a:path w="3397293" h="166115">
                  <a:moveTo>
                    <a:pt x="0" y="138429"/>
                  </a:moveTo>
                  <a:lnTo>
                    <a:pt x="141553" y="138429"/>
                  </a:lnTo>
                  <a:lnTo>
                    <a:pt x="283107" y="110743"/>
                  </a:lnTo>
                  <a:lnTo>
                    <a:pt x="424661" y="110743"/>
                  </a:lnTo>
                  <a:lnTo>
                    <a:pt x="566215" y="83057"/>
                  </a:lnTo>
                  <a:lnTo>
                    <a:pt x="707769" y="55371"/>
                  </a:lnTo>
                  <a:lnTo>
                    <a:pt x="849323" y="27685"/>
                  </a:lnTo>
                  <a:lnTo>
                    <a:pt x="990877" y="0"/>
                  </a:lnTo>
                  <a:lnTo>
                    <a:pt x="1132431" y="0"/>
                  </a:lnTo>
                  <a:lnTo>
                    <a:pt x="1273984" y="0"/>
                  </a:lnTo>
                  <a:lnTo>
                    <a:pt x="1415538" y="0"/>
                  </a:lnTo>
                  <a:lnTo>
                    <a:pt x="1557092" y="0"/>
                  </a:lnTo>
                  <a:lnTo>
                    <a:pt x="1698646" y="27685"/>
                  </a:lnTo>
                  <a:lnTo>
                    <a:pt x="1840200" y="166115"/>
                  </a:lnTo>
                  <a:lnTo>
                    <a:pt x="1981754" y="0"/>
                  </a:lnTo>
                  <a:lnTo>
                    <a:pt x="2123308" y="55371"/>
                  </a:lnTo>
                  <a:lnTo>
                    <a:pt x="2264862" y="83057"/>
                  </a:lnTo>
                  <a:lnTo>
                    <a:pt x="2406416" y="55371"/>
                  </a:lnTo>
                  <a:lnTo>
                    <a:pt x="2547969" y="0"/>
                  </a:lnTo>
                  <a:lnTo>
                    <a:pt x="2689523" y="83057"/>
                  </a:lnTo>
                  <a:lnTo>
                    <a:pt x="2831077" y="166115"/>
                  </a:lnTo>
                  <a:lnTo>
                    <a:pt x="2972631" y="166115"/>
                  </a:lnTo>
                  <a:lnTo>
                    <a:pt x="3114185" y="166115"/>
                  </a:lnTo>
                  <a:lnTo>
                    <a:pt x="3255739" y="166115"/>
                  </a:lnTo>
                  <a:lnTo>
                    <a:pt x="3397293" y="16611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166115"/>
            </a:xfrm>
            <a:custGeom>
              <a:avLst/>
              <a:pathLst>
                <a:path w="3397293" h="166115">
                  <a:moveTo>
                    <a:pt x="0" y="138429"/>
                  </a:moveTo>
                  <a:lnTo>
                    <a:pt x="141553" y="138429"/>
                  </a:lnTo>
                  <a:lnTo>
                    <a:pt x="283107" y="110743"/>
                  </a:lnTo>
                  <a:lnTo>
                    <a:pt x="424661" y="110743"/>
                  </a:lnTo>
                  <a:lnTo>
                    <a:pt x="566215" y="83057"/>
                  </a:lnTo>
                  <a:lnTo>
                    <a:pt x="707769" y="55371"/>
                  </a:lnTo>
                  <a:lnTo>
                    <a:pt x="849323" y="27685"/>
                  </a:lnTo>
                  <a:lnTo>
                    <a:pt x="990877" y="0"/>
                  </a:lnTo>
                  <a:lnTo>
                    <a:pt x="1132431" y="0"/>
                  </a:lnTo>
                  <a:lnTo>
                    <a:pt x="1273984" y="0"/>
                  </a:lnTo>
                  <a:lnTo>
                    <a:pt x="1415538" y="0"/>
                  </a:lnTo>
                  <a:lnTo>
                    <a:pt x="1557092" y="0"/>
                  </a:lnTo>
                  <a:lnTo>
                    <a:pt x="1698646" y="27685"/>
                  </a:lnTo>
                  <a:lnTo>
                    <a:pt x="1840200" y="166115"/>
                  </a:lnTo>
                  <a:lnTo>
                    <a:pt x="1981754" y="0"/>
                  </a:lnTo>
                  <a:lnTo>
                    <a:pt x="2123308" y="55371"/>
                  </a:lnTo>
                  <a:lnTo>
                    <a:pt x="2264862" y="83057"/>
                  </a:lnTo>
                  <a:lnTo>
                    <a:pt x="2406416" y="55371"/>
                  </a:lnTo>
                  <a:lnTo>
                    <a:pt x="2547969" y="0"/>
                  </a:lnTo>
                  <a:lnTo>
                    <a:pt x="2689523" y="83057"/>
                  </a:lnTo>
                  <a:lnTo>
                    <a:pt x="2831077" y="166115"/>
                  </a:lnTo>
                  <a:lnTo>
                    <a:pt x="2972631" y="166115"/>
                  </a:lnTo>
                  <a:lnTo>
                    <a:pt x="3114185" y="166115"/>
                  </a:lnTo>
                  <a:lnTo>
                    <a:pt x="3255739" y="166115"/>
                  </a:lnTo>
                  <a:lnTo>
                    <a:pt x="3397293" y="16611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503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03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50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95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7402" y="4727873"/>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0" name="tx60"/>
            <p:cNvSpPr/>
            <p:nvPr/>
          </p:nvSpPr>
          <p:spPr>
            <a:xfrm>
              <a:off x="292160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4057"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87885" y="481497"/>
              <a:ext cx="286345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Cabo Verde, 2000-2024</a:t>
              </a:r>
            </a:p>
          </p:txBody>
        </p:sp>
        <p:sp>
          <p:nvSpPr>
            <p:cNvPr id="63" name="pl63"/>
            <p:cNvSpPr/>
            <p:nvPr/>
          </p:nvSpPr>
          <p:spPr>
            <a:xfrm>
              <a:off x="5267799" y="31220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14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070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258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183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108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1032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668550"/>
              <a:ext cx="3397293" cy="484504"/>
            </a:xfrm>
            <a:custGeom>
              <a:avLst/>
              <a:pathLst>
                <a:path w="3397293" h="484504">
                  <a:moveTo>
                    <a:pt x="0" y="403754"/>
                  </a:moveTo>
                  <a:lnTo>
                    <a:pt x="141553" y="403754"/>
                  </a:lnTo>
                  <a:lnTo>
                    <a:pt x="283107" y="323003"/>
                  </a:lnTo>
                  <a:lnTo>
                    <a:pt x="424661" y="323003"/>
                  </a:lnTo>
                  <a:lnTo>
                    <a:pt x="566215" y="242252"/>
                  </a:lnTo>
                  <a:lnTo>
                    <a:pt x="707769" y="161501"/>
                  </a:lnTo>
                  <a:lnTo>
                    <a:pt x="849323" y="80750"/>
                  </a:lnTo>
                  <a:lnTo>
                    <a:pt x="990877" y="0"/>
                  </a:lnTo>
                  <a:lnTo>
                    <a:pt x="1132431" y="0"/>
                  </a:lnTo>
                  <a:lnTo>
                    <a:pt x="1273984" y="0"/>
                  </a:lnTo>
                  <a:lnTo>
                    <a:pt x="1415538" y="0"/>
                  </a:lnTo>
                  <a:lnTo>
                    <a:pt x="1557092" y="0"/>
                  </a:lnTo>
                  <a:lnTo>
                    <a:pt x="1698646" y="80750"/>
                  </a:lnTo>
                  <a:lnTo>
                    <a:pt x="1840200" y="484504"/>
                  </a:lnTo>
                  <a:lnTo>
                    <a:pt x="1981754" y="0"/>
                  </a:lnTo>
                  <a:lnTo>
                    <a:pt x="2123308" y="161501"/>
                  </a:lnTo>
                  <a:lnTo>
                    <a:pt x="2264862" y="242252"/>
                  </a:lnTo>
                  <a:lnTo>
                    <a:pt x="2406416" y="161501"/>
                  </a:lnTo>
                  <a:lnTo>
                    <a:pt x="2547969" y="0"/>
                  </a:lnTo>
                  <a:lnTo>
                    <a:pt x="2689523" y="242252"/>
                  </a:lnTo>
                  <a:lnTo>
                    <a:pt x="2831077" y="484504"/>
                  </a:lnTo>
                  <a:lnTo>
                    <a:pt x="2972631" y="484504"/>
                  </a:lnTo>
                  <a:lnTo>
                    <a:pt x="3114185" y="484504"/>
                  </a:lnTo>
                  <a:lnTo>
                    <a:pt x="3255739" y="484504"/>
                  </a:lnTo>
                  <a:lnTo>
                    <a:pt x="3397293" y="484504"/>
                  </a:lnTo>
                </a:path>
              </a:pathLst>
            </a:custGeom>
            <a:ln w="27101" cap="flat">
              <a:solidFill>
                <a:srgbClr val="0058AB">
                  <a:alpha val="100000"/>
                </a:srgbClr>
              </a:solidFill>
              <a:prstDash val="solid"/>
              <a:round/>
            </a:ln>
          </p:spPr>
          <p:txBody>
            <a:bodyPr/>
            <a:lstStyle/>
            <a:p/>
          </p:txBody>
        </p:sp>
        <p:sp>
          <p:nvSpPr>
            <p:cNvPr id="78" name="pl78"/>
            <p:cNvSpPr/>
            <p:nvPr/>
          </p:nvSpPr>
          <p:spPr>
            <a:xfrm>
              <a:off x="5437664" y="1910802"/>
              <a:ext cx="3397293" cy="646006"/>
            </a:xfrm>
            <a:custGeom>
              <a:avLst/>
              <a:pathLst>
                <a:path w="3397293" h="646006">
                  <a:moveTo>
                    <a:pt x="0" y="646006"/>
                  </a:moveTo>
                  <a:lnTo>
                    <a:pt x="141553" y="565255"/>
                  </a:lnTo>
                  <a:lnTo>
                    <a:pt x="283107" y="565255"/>
                  </a:lnTo>
                  <a:lnTo>
                    <a:pt x="424661" y="484504"/>
                  </a:lnTo>
                  <a:lnTo>
                    <a:pt x="566215" y="403754"/>
                  </a:lnTo>
                  <a:lnTo>
                    <a:pt x="707769" y="323003"/>
                  </a:lnTo>
                  <a:lnTo>
                    <a:pt x="849323" y="242252"/>
                  </a:lnTo>
                  <a:lnTo>
                    <a:pt x="990877" y="242252"/>
                  </a:lnTo>
                  <a:lnTo>
                    <a:pt x="1132431" y="161501"/>
                  </a:lnTo>
                  <a:lnTo>
                    <a:pt x="1273984" y="80750"/>
                  </a:lnTo>
                  <a:lnTo>
                    <a:pt x="1415538" y="80750"/>
                  </a:lnTo>
                  <a:lnTo>
                    <a:pt x="1557092" y="80750"/>
                  </a:lnTo>
                  <a:lnTo>
                    <a:pt x="1698646" y="80750"/>
                  </a:lnTo>
                  <a:lnTo>
                    <a:pt x="1840200" y="80750"/>
                  </a:lnTo>
                  <a:lnTo>
                    <a:pt x="1981754" y="80750"/>
                  </a:lnTo>
                  <a:lnTo>
                    <a:pt x="2123308" y="80750"/>
                  </a:lnTo>
                  <a:lnTo>
                    <a:pt x="2264862" y="0"/>
                  </a:lnTo>
                  <a:lnTo>
                    <a:pt x="2406416" y="0"/>
                  </a:lnTo>
                  <a:lnTo>
                    <a:pt x="2547969" y="0"/>
                  </a:lnTo>
                  <a:lnTo>
                    <a:pt x="2689523" y="0"/>
                  </a:lnTo>
                  <a:lnTo>
                    <a:pt x="2831077" y="161501"/>
                  </a:lnTo>
                  <a:lnTo>
                    <a:pt x="2972631" y="242252"/>
                  </a:lnTo>
                  <a:lnTo>
                    <a:pt x="3114185" y="80750"/>
                  </a:lnTo>
                  <a:lnTo>
                    <a:pt x="3255739" y="80750"/>
                  </a:lnTo>
                  <a:lnTo>
                    <a:pt x="3397293" y="8075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30051"/>
              <a:ext cx="3397293" cy="1938019"/>
            </a:xfrm>
            <a:custGeom>
              <a:avLst/>
              <a:pathLst>
                <a:path w="3397293" h="1938019">
                  <a:moveTo>
                    <a:pt x="0" y="1938019"/>
                  </a:moveTo>
                  <a:lnTo>
                    <a:pt x="141553" y="1938019"/>
                  </a:lnTo>
                  <a:lnTo>
                    <a:pt x="283107" y="1857268"/>
                  </a:lnTo>
                  <a:lnTo>
                    <a:pt x="424661" y="1695767"/>
                  </a:lnTo>
                  <a:lnTo>
                    <a:pt x="566215" y="1453514"/>
                  </a:lnTo>
                  <a:lnTo>
                    <a:pt x="707769" y="1211262"/>
                  </a:lnTo>
                  <a:lnTo>
                    <a:pt x="849323" y="1049760"/>
                  </a:lnTo>
                  <a:lnTo>
                    <a:pt x="990877" y="888259"/>
                  </a:lnTo>
                  <a:lnTo>
                    <a:pt x="1132431" y="484504"/>
                  </a:lnTo>
                  <a:lnTo>
                    <a:pt x="1273984" y="161501"/>
                  </a:lnTo>
                  <a:lnTo>
                    <a:pt x="1415538" y="646006"/>
                  </a:lnTo>
                  <a:lnTo>
                    <a:pt x="1557092" y="807508"/>
                  </a:lnTo>
                  <a:lnTo>
                    <a:pt x="1698646" y="1130511"/>
                  </a:lnTo>
                  <a:lnTo>
                    <a:pt x="1840200" y="1211262"/>
                  </a:lnTo>
                  <a:lnTo>
                    <a:pt x="1981754" y="888259"/>
                  </a:lnTo>
                  <a:lnTo>
                    <a:pt x="2123308" y="807508"/>
                  </a:lnTo>
                  <a:lnTo>
                    <a:pt x="2264862" y="403754"/>
                  </a:lnTo>
                  <a:lnTo>
                    <a:pt x="2406416" y="323003"/>
                  </a:lnTo>
                  <a:lnTo>
                    <a:pt x="2547969" y="242252"/>
                  </a:lnTo>
                  <a:lnTo>
                    <a:pt x="2689523" y="80750"/>
                  </a:lnTo>
                  <a:lnTo>
                    <a:pt x="2831077" y="242252"/>
                  </a:lnTo>
                  <a:lnTo>
                    <a:pt x="2972631" y="323003"/>
                  </a:lnTo>
                  <a:lnTo>
                    <a:pt x="3114185" y="323003"/>
                  </a:lnTo>
                  <a:lnTo>
                    <a:pt x="3255739" y="8075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91080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668550"/>
              <a:ext cx="3397293" cy="484504"/>
            </a:xfrm>
            <a:custGeom>
              <a:avLst/>
              <a:pathLst>
                <a:path w="3397293" h="484504">
                  <a:moveTo>
                    <a:pt x="0" y="403754"/>
                  </a:moveTo>
                  <a:lnTo>
                    <a:pt x="141553" y="403754"/>
                  </a:lnTo>
                  <a:lnTo>
                    <a:pt x="283107" y="323003"/>
                  </a:lnTo>
                  <a:lnTo>
                    <a:pt x="424661" y="323003"/>
                  </a:lnTo>
                  <a:lnTo>
                    <a:pt x="566215" y="242252"/>
                  </a:lnTo>
                  <a:lnTo>
                    <a:pt x="707769" y="161501"/>
                  </a:lnTo>
                  <a:lnTo>
                    <a:pt x="849323" y="80750"/>
                  </a:lnTo>
                  <a:lnTo>
                    <a:pt x="990877" y="0"/>
                  </a:lnTo>
                  <a:lnTo>
                    <a:pt x="1132431" y="0"/>
                  </a:lnTo>
                  <a:lnTo>
                    <a:pt x="1273984" y="0"/>
                  </a:lnTo>
                  <a:lnTo>
                    <a:pt x="1415538" y="0"/>
                  </a:lnTo>
                  <a:lnTo>
                    <a:pt x="1557092" y="0"/>
                  </a:lnTo>
                  <a:lnTo>
                    <a:pt x="1698646" y="80750"/>
                  </a:lnTo>
                  <a:lnTo>
                    <a:pt x="1840200" y="484504"/>
                  </a:lnTo>
                  <a:lnTo>
                    <a:pt x="1981754" y="0"/>
                  </a:lnTo>
                  <a:lnTo>
                    <a:pt x="2123308" y="161501"/>
                  </a:lnTo>
                  <a:lnTo>
                    <a:pt x="2264862" y="242252"/>
                  </a:lnTo>
                  <a:lnTo>
                    <a:pt x="2406416" y="161501"/>
                  </a:lnTo>
                  <a:lnTo>
                    <a:pt x="2547969" y="0"/>
                  </a:lnTo>
                  <a:lnTo>
                    <a:pt x="2689523" y="242252"/>
                  </a:lnTo>
                  <a:lnTo>
                    <a:pt x="2831077" y="484504"/>
                  </a:lnTo>
                  <a:lnTo>
                    <a:pt x="2972631" y="484504"/>
                  </a:lnTo>
                  <a:lnTo>
                    <a:pt x="3114185" y="484504"/>
                  </a:lnTo>
                  <a:lnTo>
                    <a:pt x="3255739" y="484504"/>
                  </a:lnTo>
                  <a:lnTo>
                    <a:pt x="3397293" y="484504"/>
                  </a:lnTo>
                </a:path>
              </a:pathLst>
            </a:custGeom>
            <a:ln w="43362" cap="flat">
              <a:solidFill>
                <a:srgbClr val="000000">
                  <a:alpha val="100000"/>
                </a:srgbClr>
              </a:solidFill>
              <a:prstDash val="solid"/>
              <a:round/>
            </a:ln>
          </p:spPr>
          <p:txBody>
            <a:bodyPr/>
            <a:lstStyle/>
            <a:p/>
          </p:txBody>
        </p:sp>
        <p:sp>
          <p:nvSpPr>
            <p:cNvPr id="82" name="pl82"/>
            <p:cNvSpPr/>
            <p:nvPr/>
          </p:nvSpPr>
          <p:spPr>
            <a:xfrm>
              <a:off x="5437664" y="1539348"/>
              <a:ext cx="0" cy="532955"/>
            </a:xfrm>
            <a:custGeom>
              <a:avLst/>
              <a:pathLst>
                <a:path w="0" h="532955">
                  <a:moveTo>
                    <a:pt x="0" y="53295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539348"/>
              <a:ext cx="0" cy="290702"/>
            </a:xfrm>
            <a:custGeom>
              <a:avLst/>
              <a:pathLst>
                <a:path w="0" h="290702">
                  <a:moveTo>
                    <a:pt x="0" y="29070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539348"/>
              <a:ext cx="0" cy="129201"/>
            </a:xfrm>
            <a:custGeom>
              <a:avLst/>
              <a:pathLst>
                <a:path w="0" h="129201">
                  <a:moveTo>
                    <a:pt x="0" y="12920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539348"/>
              <a:ext cx="0" cy="290702"/>
            </a:xfrm>
            <a:custGeom>
              <a:avLst/>
              <a:pathLst>
                <a:path w="0" h="290702">
                  <a:moveTo>
                    <a:pt x="0" y="29070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539348"/>
              <a:ext cx="0" cy="371453"/>
            </a:xfrm>
            <a:custGeom>
              <a:avLst/>
              <a:pathLst>
                <a:path w="0" h="371453">
                  <a:moveTo>
                    <a:pt x="0" y="37145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539348"/>
              <a:ext cx="0" cy="613706"/>
            </a:xfrm>
            <a:custGeom>
              <a:avLst/>
              <a:pathLst>
                <a:path w="0" h="613706">
                  <a:moveTo>
                    <a:pt x="0" y="6137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539348"/>
              <a:ext cx="0" cy="613706"/>
            </a:xfrm>
            <a:custGeom>
              <a:avLst/>
              <a:pathLst>
                <a:path w="0" h="613706">
                  <a:moveTo>
                    <a:pt x="0" y="61370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668550"/>
              <a:ext cx="3397293" cy="484504"/>
            </a:xfrm>
            <a:custGeom>
              <a:avLst/>
              <a:pathLst>
                <a:path w="3397293" h="484504">
                  <a:moveTo>
                    <a:pt x="0" y="403754"/>
                  </a:moveTo>
                  <a:lnTo>
                    <a:pt x="141553" y="403754"/>
                  </a:lnTo>
                  <a:lnTo>
                    <a:pt x="283107" y="323003"/>
                  </a:lnTo>
                  <a:lnTo>
                    <a:pt x="424661" y="323003"/>
                  </a:lnTo>
                  <a:lnTo>
                    <a:pt x="566215" y="242252"/>
                  </a:lnTo>
                  <a:lnTo>
                    <a:pt x="707769" y="161501"/>
                  </a:lnTo>
                  <a:lnTo>
                    <a:pt x="849323" y="80750"/>
                  </a:lnTo>
                  <a:lnTo>
                    <a:pt x="990877" y="0"/>
                  </a:lnTo>
                  <a:lnTo>
                    <a:pt x="1132431" y="0"/>
                  </a:lnTo>
                  <a:lnTo>
                    <a:pt x="1273984" y="0"/>
                  </a:lnTo>
                  <a:lnTo>
                    <a:pt x="1415538" y="0"/>
                  </a:lnTo>
                  <a:lnTo>
                    <a:pt x="1557092" y="0"/>
                  </a:lnTo>
                  <a:lnTo>
                    <a:pt x="1698646" y="80750"/>
                  </a:lnTo>
                  <a:lnTo>
                    <a:pt x="1840200" y="484504"/>
                  </a:lnTo>
                  <a:lnTo>
                    <a:pt x="1981754" y="0"/>
                  </a:lnTo>
                  <a:lnTo>
                    <a:pt x="2123308" y="161501"/>
                  </a:lnTo>
                  <a:lnTo>
                    <a:pt x="2264862" y="242252"/>
                  </a:lnTo>
                  <a:lnTo>
                    <a:pt x="2406416" y="161501"/>
                  </a:lnTo>
                  <a:lnTo>
                    <a:pt x="2547969" y="0"/>
                  </a:lnTo>
                  <a:lnTo>
                    <a:pt x="2689523" y="242252"/>
                  </a:lnTo>
                  <a:lnTo>
                    <a:pt x="2831077" y="484504"/>
                  </a:lnTo>
                  <a:lnTo>
                    <a:pt x="2972631" y="484504"/>
                  </a:lnTo>
                  <a:lnTo>
                    <a:pt x="3114185" y="484504"/>
                  </a:lnTo>
                  <a:lnTo>
                    <a:pt x="3255739" y="484504"/>
                  </a:lnTo>
                  <a:lnTo>
                    <a:pt x="3397293" y="484504"/>
                  </a:lnTo>
                </a:path>
              </a:pathLst>
            </a:custGeom>
            <a:ln w="27101" cap="flat">
              <a:solidFill>
                <a:srgbClr val="0058AB">
                  <a:alpha val="100000"/>
                </a:srgbClr>
              </a:solidFill>
              <a:prstDash val="solid"/>
              <a:round/>
            </a:ln>
          </p:spPr>
          <p:txBody>
            <a:bodyPr/>
            <a:lstStyle/>
            <a:p/>
          </p:txBody>
        </p:sp>
        <p:sp>
          <p:nvSpPr>
            <p:cNvPr id="90" name="tx90"/>
            <p:cNvSpPr/>
            <p:nvPr/>
          </p:nvSpPr>
          <p:spPr>
            <a:xfrm>
              <a:off x="5389469" y="14679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115288" y="14679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823058" y="14665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30827" y="14679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466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46655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146655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19524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7909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4737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6661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58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0511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1" name="pl111"/>
            <p:cNvSpPr/>
            <p:nvPr/>
          </p:nvSpPr>
          <p:spPr>
            <a:xfrm>
              <a:off x="58670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670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7120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3365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34101" y="4727873"/>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16" name="tx116"/>
            <p:cNvSpPr/>
            <p:nvPr/>
          </p:nvSpPr>
          <p:spPr>
            <a:xfrm>
              <a:off x="723830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00756"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9" name="pl119"/>
            <p:cNvSpPr/>
            <p:nvPr/>
          </p:nvSpPr>
          <p:spPr>
            <a:xfrm>
              <a:off x="213614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77407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41201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04994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68788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95511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59304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23098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86891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4766387" cy="145351"/>
            </a:xfrm>
            <a:prstGeom prst="rect">
              <a:avLst/>
            </a:prstGeom>
            <a:solidFill>
              <a:srgbClr val="1CABE2">
                <a:alpha val="80000"/>
              </a:srgbClr>
            </a:solidFill>
          </p:spPr>
          <p:txBody>
            <a:bodyPr/>
            <a:lstStyle/>
            <a:p/>
          </p:txBody>
        </p:sp>
        <p:sp>
          <p:nvSpPr>
            <p:cNvPr id="133" name="rc133"/>
            <p:cNvSpPr/>
            <p:nvPr/>
          </p:nvSpPr>
          <p:spPr>
            <a:xfrm>
              <a:off x="1317178" y="5528559"/>
              <a:ext cx="7321564" cy="145351"/>
            </a:xfrm>
            <a:prstGeom prst="rect">
              <a:avLst/>
            </a:prstGeom>
            <a:solidFill>
              <a:srgbClr val="1CABE2">
                <a:alpha val="80000"/>
              </a:srgbClr>
            </a:solidFill>
          </p:spPr>
          <p:txBody>
            <a:bodyPr/>
            <a:lstStyle/>
            <a:p/>
          </p:txBody>
        </p:sp>
        <p:sp>
          <p:nvSpPr>
            <p:cNvPr id="134" name="rc134"/>
            <p:cNvSpPr/>
            <p:nvPr/>
          </p:nvSpPr>
          <p:spPr>
            <a:xfrm>
              <a:off x="1317178" y="5346869"/>
              <a:ext cx="7288806" cy="145351"/>
            </a:xfrm>
            <a:prstGeom prst="rect">
              <a:avLst/>
            </a:prstGeom>
            <a:solidFill>
              <a:srgbClr val="1CABE2">
                <a:alpha val="80000"/>
              </a:srgbClr>
            </a:solidFill>
          </p:spPr>
          <p:txBody>
            <a:bodyPr/>
            <a:lstStyle/>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22029"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4359963"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1" name="tx141"/>
            <p:cNvSpPr/>
            <p:nvPr/>
          </p:nvSpPr>
          <p:spPr>
            <a:xfrm>
              <a:off x="5997897" y="59670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2" name="tx142"/>
            <p:cNvSpPr/>
            <p:nvPr/>
          </p:nvSpPr>
          <p:spPr>
            <a:xfrm>
              <a:off x="7635831"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3" name="tx143"/>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4" name="tx144"/>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5" name="tx145"/>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au Cabo Verde (93%) était supérieure de 4 points de pourcentage à la moyenne mondiale (89%) et de 12 points de pourcentage à la moyenne de l'ensemble des pays du site WCAR (81%).
La couverture nationale en DTC1 était inférieure de 3 points de pourcentage à celle de 2019 (96%).
Le nombre d'enfants ayant reçu une dose zéro est resté approximativement le même (&amp;lt;500) qu'en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0083CF">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0083CF">
                <a:alpha val="100000"/>
              </a:srgbClr>
            </a:solidFill>
          </p:spPr>
          <p:txBody>
            <a:bodyPr/>
            <a:lstStyle/>
            <a:p/>
          </p:txBody>
        </p:sp>
        <p:sp>
          <p:nvSpPr>
            <p:cNvPr id="40" name="rc40"/>
            <p:cNvSpPr/>
            <p:nvPr/>
          </p:nvSpPr>
          <p:spPr>
            <a:xfrm>
              <a:off x="2905641" y="1612801"/>
              <a:ext cx="307584" cy="2210170"/>
            </a:xfrm>
            <a:prstGeom prst="rect">
              <a:avLst/>
            </a:prstGeom>
            <a:solidFill>
              <a:srgbClr val="0083CF">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0083CF">
                <a:alpha val="100000"/>
              </a:srgbClr>
            </a:solidFill>
          </p:spPr>
          <p:txBody>
            <a:bodyPr/>
            <a:lstStyle/>
            <a:p/>
          </p:txBody>
        </p:sp>
        <p:sp>
          <p:nvSpPr>
            <p:cNvPr id="46" name="rc46"/>
            <p:cNvSpPr/>
            <p:nvPr/>
          </p:nvSpPr>
          <p:spPr>
            <a:xfrm>
              <a:off x="7690282" y="1096138"/>
              <a:ext cx="307584" cy="2726833"/>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le Cabo Verde se classera au 18e rang sur 24 pays pour la plus faible couverture en DTC1 (sur la base d'un classement ex æquo).
Le Cabo Verde n'était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F26A21">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le Cabo Verde se classait au 23e rang des 24 pays ayant moins de 500 enfants à dose zéro.
En 2024, le Cabo Verde se classait au 24e rang sur 24 pays comptant moins de 500 enfants n'ayant pas reçu de dose zéro.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4179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4389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4599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4808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15018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74074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94284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14494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34704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54913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2972277"/>
              <a:ext cx="204851" cy="1768472"/>
            </a:xfrm>
            <a:prstGeom prst="rect">
              <a:avLst/>
            </a:prstGeom>
            <a:solidFill>
              <a:srgbClr val="80BD41">
                <a:alpha val="100000"/>
              </a:srgbClr>
            </a:solidFill>
          </p:spPr>
          <p:txBody>
            <a:bodyPr/>
            <a:lstStyle/>
            <a:p/>
          </p:txBody>
        </p:sp>
        <p:sp>
          <p:nvSpPr>
            <p:cNvPr id="28" name="rc28"/>
            <p:cNvSpPr/>
            <p:nvPr/>
          </p:nvSpPr>
          <p:spPr>
            <a:xfrm>
              <a:off x="1271992" y="2775834"/>
              <a:ext cx="204851" cy="117930"/>
            </a:xfrm>
            <a:prstGeom prst="rect">
              <a:avLst/>
            </a:prstGeom>
            <a:solidFill>
              <a:srgbClr val="0058AB">
                <a:alpha val="100000"/>
              </a:srgbClr>
            </a:solidFill>
          </p:spPr>
          <p:txBody>
            <a:bodyPr/>
            <a:lstStyle/>
            <a:p/>
          </p:txBody>
        </p:sp>
        <p:sp>
          <p:nvSpPr>
            <p:cNvPr id="29" name="rc29"/>
            <p:cNvSpPr/>
            <p:nvPr/>
          </p:nvSpPr>
          <p:spPr>
            <a:xfrm>
              <a:off x="1271992" y="2893764"/>
              <a:ext cx="204851" cy="78513"/>
            </a:xfrm>
            <a:prstGeom prst="rect">
              <a:avLst/>
            </a:prstGeom>
            <a:solidFill>
              <a:srgbClr val="1CABE2">
                <a:alpha val="100000"/>
              </a:srgbClr>
            </a:solidFill>
          </p:spPr>
          <p:txBody>
            <a:bodyPr/>
            <a:lstStyle/>
            <a:p/>
          </p:txBody>
        </p:sp>
        <p:sp>
          <p:nvSpPr>
            <p:cNvPr id="30" name="rc30"/>
            <p:cNvSpPr/>
            <p:nvPr/>
          </p:nvSpPr>
          <p:spPr>
            <a:xfrm>
              <a:off x="1499604" y="3013290"/>
              <a:ext cx="204851" cy="1727459"/>
            </a:xfrm>
            <a:prstGeom prst="rect">
              <a:avLst/>
            </a:prstGeom>
            <a:solidFill>
              <a:srgbClr val="80BD41">
                <a:alpha val="100000"/>
              </a:srgbClr>
            </a:solidFill>
          </p:spPr>
          <p:txBody>
            <a:bodyPr/>
            <a:lstStyle/>
            <a:p/>
          </p:txBody>
        </p:sp>
        <p:sp>
          <p:nvSpPr>
            <p:cNvPr id="31" name="rc31"/>
            <p:cNvSpPr/>
            <p:nvPr/>
          </p:nvSpPr>
          <p:spPr>
            <a:xfrm>
              <a:off x="1499604" y="2821314"/>
              <a:ext cx="204851" cy="115217"/>
            </a:xfrm>
            <a:prstGeom prst="rect">
              <a:avLst/>
            </a:prstGeom>
            <a:solidFill>
              <a:srgbClr val="0058AB">
                <a:alpha val="100000"/>
              </a:srgbClr>
            </a:solidFill>
          </p:spPr>
          <p:txBody>
            <a:bodyPr/>
            <a:lstStyle/>
            <a:p/>
          </p:txBody>
        </p:sp>
        <p:sp>
          <p:nvSpPr>
            <p:cNvPr id="32" name="rc32"/>
            <p:cNvSpPr/>
            <p:nvPr/>
          </p:nvSpPr>
          <p:spPr>
            <a:xfrm>
              <a:off x="1499604" y="2936531"/>
              <a:ext cx="204851" cy="76758"/>
            </a:xfrm>
            <a:prstGeom prst="rect">
              <a:avLst/>
            </a:prstGeom>
            <a:solidFill>
              <a:srgbClr val="1CABE2">
                <a:alpha val="100000"/>
              </a:srgbClr>
            </a:solidFill>
          </p:spPr>
          <p:txBody>
            <a:bodyPr/>
            <a:lstStyle/>
            <a:p/>
          </p:txBody>
        </p:sp>
        <p:sp>
          <p:nvSpPr>
            <p:cNvPr id="33" name="rc33"/>
            <p:cNvSpPr/>
            <p:nvPr/>
          </p:nvSpPr>
          <p:spPr>
            <a:xfrm>
              <a:off x="1727217" y="3036429"/>
              <a:ext cx="204851" cy="1704320"/>
            </a:xfrm>
            <a:prstGeom prst="rect">
              <a:avLst/>
            </a:prstGeom>
            <a:solidFill>
              <a:srgbClr val="80BD41">
                <a:alpha val="100000"/>
              </a:srgbClr>
            </a:solidFill>
          </p:spPr>
          <p:txBody>
            <a:bodyPr/>
            <a:lstStyle/>
            <a:p/>
          </p:txBody>
        </p:sp>
        <p:sp>
          <p:nvSpPr>
            <p:cNvPr id="34" name="rc34"/>
            <p:cNvSpPr/>
            <p:nvPr/>
          </p:nvSpPr>
          <p:spPr>
            <a:xfrm>
              <a:off x="1727217" y="2867912"/>
              <a:ext cx="204851" cy="93673"/>
            </a:xfrm>
            <a:prstGeom prst="rect">
              <a:avLst/>
            </a:prstGeom>
            <a:solidFill>
              <a:srgbClr val="0058AB">
                <a:alpha val="100000"/>
              </a:srgbClr>
            </a:solidFill>
          </p:spPr>
          <p:txBody>
            <a:bodyPr/>
            <a:lstStyle/>
            <a:p/>
          </p:txBody>
        </p:sp>
        <p:sp>
          <p:nvSpPr>
            <p:cNvPr id="35" name="rc35"/>
            <p:cNvSpPr/>
            <p:nvPr/>
          </p:nvSpPr>
          <p:spPr>
            <a:xfrm>
              <a:off x="1727217" y="2961586"/>
              <a:ext cx="204851" cy="74843"/>
            </a:xfrm>
            <a:prstGeom prst="rect">
              <a:avLst/>
            </a:prstGeom>
            <a:solidFill>
              <a:srgbClr val="1CABE2">
                <a:alpha val="100000"/>
              </a:srgbClr>
            </a:solidFill>
          </p:spPr>
          <p:txBody>
            <a:bodyPr/>
            <a:lstStyle/>
            <a:p/>
          </p:txBody>
        </p:sp>
        <p:sp>
          <p:nvSpPr>
            <p:cNvPr id="36" name="rc36"/>
            <p:cNvSpPr/>
            <p:nvPr/>
          </p:nvSpPr>
          <p:spPr>
            <a:xfrm>
              <a:off x="1954829" y="3057653"/>
              <a:ext cx="204851" cy="1683096"/>
            </a:xfrm>
            <a:prstGeom prst="rect">
              <a:avLst/>
            </a:prstGeom>
            <a:solidFill>
              <a:srgbClr val="80BD41">
                <a:alpha val="100000"/>
              </a:srgbClr>
            </a:solidFill>
          </p:spPr>
          <p:txBody>
            <a:bodyPr/>
            <a:lstStyle/>
            <a:p/>
          </p:txBody>
        </p:sp>
        <p:sp>
          <p:nvSpPr>
            <p:cNvPr id="37" name="rc37"/>
            <p:cNvSpPr/>
            <p:nvPr/>
          </p:nvSpPr>
          <p:spPr>
            <a:xfrm>
              <a:off x="1954829" y="2911318"/>
              <a:ext cx="204851" cy="91439"/>
            </a:xfrm>
            <a:prstGeom prst="rect">
              <a:avLst/>
            </a:prstGeom>
            <a:solidFill>
              <a:srgbClr val="0058AB">
                <a:alpha val="100000"/>
              </a:srgbClr>
            </a:solidFill>
          </p:spPr>
          <p:txBody>
            <a:bodyPr/>
            <a:lstStyle/>
            <a:p/>
          </p:txBody>
        </p:sp>
        <p:sp>
          <p:nvSpPr>
            <p:cNvPr id="38" name="rc38"/>
            <p:cNvSpPr/>
            <p:nvPr/>
          </p:nvSpPr>
          <p:spPr>
            <a:xfrm>
              <a:off x="1954829" y="3002757"/>
              <a:ext cx="204851" cy="54895"/>
            </a:xfrm>
            <a:prstGeom prst="rect">
              <a:avLst/>
            </a:prstGeom>
            <a:solidFill>
              <a:srgbClr val="1CABE2">
                <a:alpha val="100000"/>
              </a:srgbClr>
            </a:solidFill>
          </p:spPr>
          <p:txBody>
            <a:bodyPr/>
            <a:lstStyle/>
            <a:p/>
          </p:txBody>
        </p:sp>
        <p:sp>
          <p:nvSpPr>
            <p:cNvPr id="39" name="rc39"/>
            <p:cNvSpPr/>
            <p:nvPr/>
          </p:nvSpPr>
          <p:spPr>
            <a:xfrm>
              <a:off x="2182442" y="3072494"/>
              <a:ext cx="204851" cy="1668255"/>
            </a:xfrm>
            <a:prstGeom prst="rect">
              <a:avLst/>
            </a:prstGeom>
            <a:solidFill>
              <a:srgbClr val="80BD41">
                <a:alpha val="100000"/>
              </a:srgbClr>
            </a:solidFill>
          </p:spPr>
          <p:txBody>
            <a:bodyPr/>
            <a:lstStyle/>
            <a:p/>
          </p:txBody>
        </p:sp>
        <p:sp>
          <p:nvSpPr>
            <p:cNvPr id="40" name="rc40"/>
            <p:cNvSpPr/>
            <p:nvPr/>
          </p:nvSpPr>
          <p:spPr>
            <a:xfrm>
              <a:off x="2182442" y="2946904"/>
              <a:ext cx="204851" cy="71811"/>
            </a:xfrm>
            <a:prstGeom prst="rect">
              <a:avLst/>
            </a:prstGeom>
            <a:solidFill>
              <a:srgbClr val="0058AB">
                <a:alpha val="100000"/>
              </a:srgbClr>
            </a:solidFill>
          </p:spPr>
          <p:txBody>
            <a:bodyPr/>
            <a:lstStyle/>
            <a:p/>
          </p:txBody>
        </p:sp>
        <p:sp>
          <p:nvSpPr>
            <p:cNvPr id="41" name="rc41"/>
            <p:cNvSpPr/>
            <p:nvPr/>
          </p:nvSpPr>
          <p:spPr>
            <a:xfrm>
              <a:off x="2182442" y="3018715"/>
              <a:ext cx="204851" cy="53778"/>
            </a:xfrm>
            <a:prstGeom prst="rect">
              <a:avLst/>
            </a:prstGeom>
            <a:solidFill>
              <a:srgbClr val="1CABE2">
                <a:alpha val="100000"/>
              </a:srgbClr>
            </a:solidFill>
          </p:spPr>
          <p:txBody>
            <a:bodyPr/>
            <a:lstStyle/>
            <a:p/>
          </p:txBody>
        </p:sp>
        <p:sp>
          <p:nvSpPr>
            <p:cNvPr id="42" name="rc42"/>
            <p:cNvSpPr/>
            <p:nvPr/>
          </p:nvSpPr>
          <p:spPr>
            <a:xfrm>
              <a:off x="2410055" y="3098187"/>
              <a:ext cx="204851" cy="1642562"/>
            </a:xfrm>
            <a:prstGeom prst="rect">
              <a:avLst/>
            </a:prstGeom>
            <a:solidFill>
              <a:srgbClr val="80BD41">
                <a:alpha val="100000"/>
              </a:srgbClr>
            </a:solidFill>
          </p:spPr>
          <p:txBody>
            <a:bodyPr/>
            <a:lstStyle/>
            <a:p/>
          </p:txBody>
        </p:sp>
        <p:sp>
          <p:nvSpPr>
            <p:cNvPr id="43" name="rc43"/>
            <p:cNvSpPr/>
            <p:nvPr/>
          </p:nvSpPr>
          <p:spPr>
            <a:xfrm>
              <a:off x="2410055" y="3011694"/>
              <a:ext cx="204851" cy="51863"/>
            </a:xfrm>
            <a:prstGeom prst="rect">
              <a:avLst/>
            </a:prstGeom>
            <a:solidFill>
              <a:srgbClr val="0058AB">
                <a:alpha val="100000"/>
              </a:srgbClr>
            </a:solidFill>
          </p:spPr>
          <p:txBody>
            <a:bodyPr/>
            <a:lstStyle/>
            <a:p/>
          </p:txBody>
        </p:sp>
        <p:sp>
          <p:nvSpPr>
            <p:cNvPr id="44" name="rc44"/>
            <p:cNvSpPr/>
            <p:nvPr/>
          </p:nvSpPr>
          <p:spPr>
            <a:xfrm>
              <a:off x="2410055" y="3063558"/>
              <a:ext cx="204851" cy="34628"/>
            </a:xfrm>
            <a:prstGeom prst="rect">
              <a:avLst/>
            </a:prstGeom>
            <a:solidFill>
              <a:srgbClr val="1CABE2">
                <a:alpha val="100000"/>
              </a:srgbClr>
            </a:solidFill>
          </p:spPr>
          <p:txBody>
            <a:bodyPr/>
            <a:lstStyle/>
            <a:p/>
          </p:txBody>
        </p:sp>
        <p:sp>
          <p:nvSpPr>
            <p:cNvPr id="45" name="rc45"/>
            <p:cNvSpPr/>
            <p:nvPr/>
          </p:nvSpPr>
          <p:spPr>
            <a:xfrm>
              <a:off x="2637667" y="3148454"/>
              <a:ext cx="204851" cy="1592295"/>
            </a:xfrm>
            <a:prstGeom prst="rect">
              <a:avLst/>
            </a:prstGeom>
            <a:solidFill>
              <a:srgbClr val="80BD41">
                <a:alpha val="100000"/>
              </a:srgbClr>
            </a:solidFill>
          </p:spPr>
          <p:txBody>
            <a:bodyPr/>
            <a:lstStyle/>
            <a:p/>
          </p:txBody>
        </p:sp>
        <p:sp>
          <p:nvSpPr>
            <p:cNvPr id="46" name="rc46"/>
            <p:cNvSpPr/>
            <p:nvPr/>
          </p:nvSpPr>
          <p:spPr>
            <a:xfrm>
              <a:off x="2637667" y="3082069"/>
              <a:ext cx="204851" cy="33192"/>
            </a:xfrm>
            <a:prstGeom prst="rect">
              <a:avLst/>
            </a:prstGeom>
            <a:solidFill>
              <a:srgbClr val="0058AB">
                <a:alpha val="100000"/>
              </a:srgbClr>
            </a:solidFill>
          </p:spPr>
          <p:txBody>
            <a:bodyPr/>
            <a:lstStyle/>
            <a:p/>
          </p:txBody>
        </p:sp>
        <p:sp>
          <p:nvSpPr>
            <p:cNvPr id="47" name="rc47"/>
            <p:cNvSpPr/>
            <p:nvPr/>
          </p:nvSpPr>
          <p:spPr>
            <a:xfrm>
              <a:off x="2637667" y="3115262"/>
              <a:ext cx="204851" cy="33192"/>
            </a:xfrm>
            <a:prstGeom prst="rect">
              <a:avLst/>
            </a:prstGeom>
            <a:solidFill>
              <a:srgbClr val="1CABE2">
                <a:alpha val="100000"/>
              </a:srgbClr>
            </a:solidFill>
          </p:spPr>
          <p:txBody>
            <a:bodyPr/>
            <a:lstStyle/>
            <a:p/>
          </p:txBody>
        </p:sp>
        <p:sp>
          <p:nvSpPr>
            <p:cNvPr id="48" name="rc48"/>
            <p:cNvSpPr/>
            <p:nvPr/>
          </p:nvSpPr>
          <p:spPr>
            <a:xfrm>
              <a:off x="2865280" y="3174945"/>
              <a:ext cx="204851" cy="1565804"/>
            </a:xfrm>
            <a:prstGeom prst="rect">
              <a:avLst/>
            </a:prstGeom>
            <a:solidFill>
              <a:srgbClr val="80BD41">
                <a:alpha val="100000"/>
              </a:srgbClr>
            </a:solidFill>
          </p:spPr>
          <p:txBody>
            <a:bodyPr/>
            <a:lstStyle/>
            <a:p/>
          </p:txBody>
        </p:sp>
        <p:sp>
          <p:nvSpPr>
            <p:cNvPr id="49" name="rc49"/>
            <p:cNvSpPr/>
            <p:nvPr/>
          </p:nvSpPr>
          <p:spPr>
            <a:xfrm>
              <a:off x="2865280" y="3143029"/>
              <a:ext cx="204851" cy="15958"/>
            </a:xfrm>
            <a:prstGeom prst="rect">
              <a:avLst/>
            </a:prstGeom>
            <a:solidFill>
              <a:srgbClr val="0058AB">
                <a:alpha val="100000"/>
              </a:srgbClr>
            </a:solidFill>
          </p:spPr>
          <p:txBody>
            <a:bodyPr/>
            <a:lstStyle/>
            <a:p/>
          </p:txBody>
        </p:sp>
        <p:sp>
          <p:nvSpPr>
            <p:cNvPr id="50" name="rc50"/>
            <p:cNvSpPr/>
            <p:nvPr/>
          </p:nvSpPr>
          <p:spPr>
            <a:xfrm>
              <a:off x="2865280" y="3158987"/>
              <a:ext cx="204851" cy="15958"/>
            </a:xfrm>
            <a:prstGeom prst="rect">
              <a:avLst/>
            </a:prstGeom>
            <a:solidFill>
              <a:srgbClr val="1CABE2">
                <a:alpha val="100000"/>
              </a:srgbClr>
            </a:solidFill>
          </p:spPr>
          <p:txBody>
            <a:bodyPr/>
            <a:lstStyle/>
            <a:p/>
          </p:txBody>
        </p:sp>
        <p:sp>
          <p:nvSpPr>
            <p:cNvPr id="51" name="rc51"/>
            <p:cNvSpPr/>
            <p:nvPr/>
          </p:nvSpPr>
          <p:spPr>
            <a:xfrm>
              <a:off x="3092892" y="3198563"/>
              <a:ext cx="204851" cy="1542186"/>
            </a:xfrm>
            <a:prstGeom prst="rect">
              <a:avLst/>
            </a:prstGeom>
            <a:solidFill>
              <a:srgbClr val="80BD41">
                <a:alpha val="100000"/>
              </a:srgbClr>
            </a:solidFill>
          </p:spPr>
          <p:txBody>
            <a:bodyPr/>
            <a:lstStyle/>
            <a:p/>
          </p:txBody>
        </p:sp>
        <p:sp>
          <p:nvSpPr>
            <p:cNvPr id="52" name="rc52"/>
            <p:cNvSpPr/>
            <p:nvPr/>
          </p:nvSpPr>
          <p:spPr>
            <a:xfrm>
              <a:off x="3092892" y="3182924"/>
              <a:ext cx="204851" cy="15638"/>
            </a:xfrm>
            <a:prstGeom prst="rect">
              <a:avLst/>
            </a:prstGeom>
            <a:solidFill>
              <a:srgbClr val="0058AB">
                <a:alpha val="100000"/>
              </a:srgbClr>
            </a:solidFill>
          </p:spPr>
          <p:txBody>
            <a:bodyPr/>
            <a:lstStyle/>
            <a:p/>
          </p:txBody>
        </p:sp>
        <p:sp>
          <p:nvSpPr>
            <p:cNvPr id="53" name="rc53"/>
            <p:cNvSpPr/>
            <p:nvPr/>
          </p:nvSpPr>
          <p:spPr>
            <a:xfrm>
              <a:off x="3092892" y="3198563"/>
              <a:ext cx="204851" cy="0"/>
            </a:xfrm>
            <a:prstGeom prst="rect">
              <a:avLst/>
            </a:prstGeom>
            <a:solidFill>
              <a:srgbClr val="1CABE2">
                <a:alpha val="100000"/>
              </a:srgbClr>
            </a:solidFill>
          </p:spPr>
          <p:txBody>
            <a:bodyPr/>
            <a:lstStyle/>
            <a:p/>
          </p:txBody>
        </p:sp>
        <p:sp>
          <p:nvSpPr>
            <p:cNvPr id="54" name="rc54"/>
            <p:cNvSpPr/>
            <p:nvPr/>
          </p:nvSpPr>
          <p:spPr>
            <a:xfrm>
              <a:off x="3320505" y="3210691"/>
              <a:ext cx="204851" cy="1530058"/>
            </a:xfrm>
            <a:prstGeom prst="rect">
              <a:avLst/>
            </a:prstGeom>
            <a:solidFill>
              <a:srgbClr val="80BD41">
                <a:alpha val="100000"/>
              </a:srgbClr>
            </a:solidFill>
          </p:spPr>
          <p:txBody>
            <a:bodyPr/>
            <a:lstStyle/>
            <a:p/>
          </p:txBody>
        </p:sp>
        <p:sp>
          <p:nvSpPr>
            <p:cNvPr id="55" name="rc55"/>
            <p:cNvSpPr/>
            <p:nvPr/>
          </p:nvSpPr>
          <p:spPr>
            <a:xfrm>
              <a:off x="3320505" y="3195212"/>
              <a:ext cx="204851" cy="15479"/>
            </a:xfrm>
            <a:prstGeom prst="rect">
              <a:avLst/>
            </a:prstGeom>
            <a:solidFill>
              <a:srgbClr val="0058AB">
                <a:alpha val="100000"/>
              </a:srgbClr>
            </a:solidFill>
          </p:spPr>
          <p:txBody>
            <a:bodyPr/>
            <a:lstStyle/>
            <a:p/>
          </p:txBody>
        </p:sp>
        <p:sp>
          <p:nvSpPr>
            <p:cNvPr id="56" name="rc56"/>
            <p:cNvSpPr/>
            <p:nvPr/>
          </p:nvSpPr>
          <p:spPr>
            <a:xfrm>
              <a:off x="3320505" y="3210691"/>
              <a:ext cx="204851" cy="0"/>
            </a:xfrm>
            <a:prstGeom prst="rect">
              <a:avLst/>
            </a:prstGeom>
            <a:solidFill>
              <a:srgbClr val="1CABE2">
                <a:alpha val="100000"/>
              </a:srgbClr>
            </a:solidFill>
          </p:spPr>
          <p:txBody>
            <a:bodyPr/>
            <a:lstStyle/>
            <a:p/>
          </p:txBody>
        </p:sp>
        <p:sp>
          <p:nvSpPr>
            <p:cNvPr id="57" name="rc57"/>
            <p:cNvSpPr/>
            <p:nvPr/>
          </p:nvSpPr>
          <p:spPr>
            <a:xfrm>
              <a:off x="3548117" y="3126113"/>
              <a:ext cx="204851" cy="1614636"/>
            </a:xfrm>
            <a:prstGeom prst="rect">
              <a:avLst/>
            </a:prstGeom>
            <a:solidFill>
              <a:srgbClr val="80BD41">
                <a:alpha val="100000"/>
              </a:srgbClr>
            </a:solidFill>
          </p:spPr>
          <p:txBody>
            <a:bodyPr/>
            <a:lstStyle/>
            <a:p/>
          </p:txBody>
        </p:sp>
        <p:sp>
          <p:nvSpPr>
            <p:cNvPr id="58" name="rc58"/>
            <p:cNvSpPr/>
            <p:nvPr/>
          </p:nvSpPr>
          <p:spPr>
            <a:xfrm>
              <a:off x="3548117" y="3109836"/>
              <a:ext cx="204851" cy="16277"/>
            </a:xfrm>
            <a:prstGeom prst="rect">
              <a:avLst/>
            </a:prstGeom>
            <a:solidFill>
              <a:srgbClr val="0058AB">
                <a:alpha val="100000"/>
              </a:srgbClr>
            </a:solidFill>
          </p:spPr>
          <p:txBody>
            <a:bodyPr/>
            <a:lstStyle/>
            <a:p/>
          </p:txBody>
        </p:sp>
        <p:sp>
          <p:nvSpPr>
            <p:cNvPr id="59" name="rc59"/>
            <p:cNvSpPr/>
            <p:nvPr/>
          </p:nvSpPr>
          <p:spPr>
            <a:xfrm>
              <a:off x="3548117" y="3126113"/>
              <a:ext cx="204851" cy="0"/>
            </a:xfrm>
            <a:prstGeom prst="rect">
              <a:avLst/>
            </a:prstGeom>
            <a:solidFill>
              <a:srgbClr val="1CABE2">
                <a:alpha val="100000"/>
              </a:srgbClr>
            </a:solidFill>
          </p:spPr>
          <p:txBody>
            <a:bodyPr/>
            <a:lstStyle/>
            <a:p/>
          </p:txBody>
        </p:sp>
        <p:sp>
          <p:nvSpPr>
            <p:cNvPr id="60" name="rc60"/>
            <p:cNvSpPr/>
            <p:nvPr/>
          </p:nvSpPr>
          <p:spPr>
            <a:xfrm>
              <a:off x="3775730" y="3255533"/>
              <a:ext cx="204851" cy="1485216"/>
            </a:xfrm>
            <a:prstGeom prst="rect">
              <a:avLst/>
            </a:prstGeom>
            <a:solidFill>
              <a:srgbClr val="80BD41">
                <a:alpha val="100000"/>
              </a:srgbClr>
            </a:solidFill>
          </p:spPr>
          <p:txBody>
            <a:bodyPr/>
            <a:lstStyle/>
            <a:p/>
          </p:txBody>
        </p:sp>
        <p:sp>
          <p:nvSpPr>
            <p:cNvPr id="61" name="rc61"/>
            <p:cNvSpPr/>
            <p:nvPr/>
          </p:nvSpPr>
          <p:spPr>
            <a:xfrm>
              <a:off x="3775730" y="3090527"/>
              <a:ext cx="204851" cy="16436"/>
            </a:xfrm>
            <a:prstGeom prst="rect">
              <a:avLst/>
            </a:prstGeom>
            <a:solidFill>
              <a:srgbClr val="0058AB">
                <a:alpha val="100000"/>
              </a:srgbClr>
            </a:solidFill>
          </p:spPr>
          <p:txBody>
            <a:bodyPr/>
            <a:lstStyle/>
            <a:p/>
          </p:txBody>
        </p:sp>
        <p:sp>
          <p:nvSpPr>
            <p:cNvPr id="62" name="rc62"/>
            <p:cNvSpPr/>
            <p:nvPr/>
          </p:nvSpPr>
          <p:spPr>
            <a:xfrm>
              <a:off x="3775730" y="3106963"/>
              <a:ext cx="204851" cy="148569"/>
            </a:xfrm>
            <a:prstGeom prst="rect">
              <a:avLst/>
            </a:prstGeom>
            <a:solidFill>
              <a:srgbClr val="1CABE2">
                <a:alpha val="100000"/>
              </a:srgbClr>
            </a:solidFill>
          </p:spPr>
          <p:txBody>
            <a:bodyPr/>
            <a:lstStyle/>
            <a:p/>
          </p:txBody>
        </p:sp>
        <p:sp>
          <p:nvSpPr>
            <p:cNvPr id="63" name="rc63"/>
            <p:cNvSpPr/>
            <p:nvPr/>
          </p:nvSpPr>
          <p:spPr>
            <a:xfrm>
              <a:off x="4003342" y="3297503"/>
              <a:ext cx="204851" cy="1443246"/>
            </a:xfrm>
            <a:prstGeom prst="rect">
              <a:avLst/>
            </a:prstGeom>
            <a:solidFill>
              <a:srgbClr val="80BD41">
                <a:alpha val="100000"/>
              </a:srgbClr>
            </a:solidFill>
          </p:spPr>
          <p:txBody>
            <a:bodyPr/>
            <a:lstStyle/>
            <a:p/>
          </p:txBody>
        </p:sp>
        <p:sp>
          <p:nvSpPr>
            <p:cNvPr id="64" name="rc64"/>
            <p:cNvSpPr/>
            <p:nvPr/>
          </p:nvSpPr>
          <p:spPr>
            <a:xfrm>
              <a:off x="4003342" y="3205425"/>
              <a:ext cx="204851" cy="30639"/>
            </a:xfrm>
            <a:prstGeom prst="rect">
              <a:avLst/>
            </a:prstGeom>
            <a:solidFill>
              <a:srgbClr val="0058AB">
                <a:alpha val="100000"/>
              </a:srgbClr>
            </a:solidFill>
          </p:spPr>
          <p:txBody>
            <a:bodyPr/>
            <a:lstStyle/>
            <a:p/>
          </p:txBody>
        </p:sp>
        <p:sp>
          <p:nvSpPr>
            <p:cNvPr id="65" name="rc65"/>
            <p:cNvSpPr/>
            <p:nvPr/>
          </p:nvSpPr>
          <p:spPr>
            <a:xfrm>
              <a:off x="4003342" y="3236064"/>
              <a:ext cx="204851" cy="61438"/>
            </a:xfrm>
            <a:prstGeom prst="rect">
              <a:avLst/>
            </a:prstGeom>
            <a:solidFill>
              <a:srgbClr val="1CABE2">
                <a:alpha val="100000"/>
              </a:srgbClr>
            </a:solidFill>
          </p:spPr>
          <p:txBody>
            <a:bodyPr/>
            <a:lstStyle/>
            <a:p/>
          </p:txBody>
        </p:sp>
        <p:sp>
          <p:nvSpPr>
            <p:cNvPr id="66" name="rc66"/>
            <p:cNvSpPr/>
            <p:nvPr/>
          </p:nvSpPr>
          <p:spPr>
            <a:xfrm>
              <a:off x="4230955" y="3363729"/>
              <a:ext cx="204851" cy="1377020"/>
            </a:xfrm>
            <a:prstGeom prst="rect">
              <a:avLst/>
            </a:prstGeom>
            <a:solidFill>
              <a:srgbClr val="80BD41">
                <a:alpha val="100000"/>
              </a:srgbClr>
            </a:solidFill>
          </p:spPr>
          <p:txBody>
            <a:bodyPr/>
            <a:lstStyle/>
            <a:p/>
          </p:txBody>
        </p:sp>
        <p:sp>
          <p:nvSpPr>
            <p:cNvPr id="67" name="rc67"/>
            <p:cNvSpPr/>
            <p:nvPr/>
          </p:nvSpPr>
          <p:spPr>
            <a:xfrm>
              <a:off x="4230955" y="3260001"/>
              <a:ext cx="204851" cy="103727"/>
            </a:xfrm>
            <a:prstGeom prst="rect">
              <a:avLst/>
            </a:prstGeom>
            <a:solidFill>
              <a:srgbClr val="0058AB">
                <a:alpha val="100000"/>
              </a:srgbClr>
            </a:solidFill>
          </p:spPr>
          <p:txBody>
            <a:bodyPr/>
            <a:lstStyle/>
            <a:p/>
          </p:txBody>
        </p:sp>
        <p:sp>
          <p:nvSpPr>
            <p:cNvPr id="68" name="rc68"/>
            <p:cNvSpPr/>
            <p:nvPr/>
          </p:nvSpPr>
          <p:spPr>
            <a:xfrm>
              <a:off x="4230955" y="3363729"/>
              <a:ext cx="204851" cy="0"/>
            </a:xfrm>
            <a:prstGeom prst="rect">
              <a:avLst/>
            </a:prstGeom>
            <a:solidFill>
              <a:srgbClr val="1CABE2">
                <a:alpha val="100000"/>
              </a:srgbClr>
            </a:solidFill>
          </p:spPr>
          <p:txBody>
            <a:bodyPr/>
            <a:lstStyle/>
            <a:p/>
          </p:txBody>
        </p:sp>
        <p:sp>
          <p:nvSpPr>
            <p:cNvPr id="69" name="rc69"/>
            <p:cNvSpPr/>
            <p:nvPr/>
          </p:nvSpPr>
          <p:spPr>
            <a:xfrm>
              <a:off x="4458568" y="3356707"/>
              <a:ext cx="204851" cy="1384042"/>
            </a:xfrm>
            <a:prstGeom prst="rect">
              <a:avLst/>
            </a:prstGeom>
            <a:solidFill>
              <a:srgbClr val="80BD41">
                <a:alpha val="100000"/>
              </a:srgbClr>
            </a:solidFill>
          </p:spPr>
          <p:txBody>
            <a:bodyPr/>
            <a:lstStyle/>
            <a:p/>
          </p:txBody>
        </p:sp>
        <p:sp>
          <p:nvSpPr>
            <p:cNvPr id="70" name="rc70"/>
            <p:cNvSpPr/>
            <p:nvPr/>
          </p:nvSpPr>
          <p:spPr>
            <a:xfrm>
              <a:off x="4458568" y="3283938"/>
              <a:ext cx="204851" cy="14521"/>
            </a:xfrm>
            <a:prstGeom prst="rect">
              <a:avLst/>
            </a:prstGeom>
            <a:solidFill>
              <a:srgbClr val="0058AB">
                <a:alpha val="100000"/>
              </a:srgbClr>
            </a:solidFill>
          </p:spPr>
          <p:txBody>
            <a:bodyPr/>
            <a:lstStyle/>
            <a:p/>
          </p:txBody>
        </p:sp>
        <p:sp>
          <p:nvSpPr>
            <p:cNvPr id="71" name="rc71"/>
            <p:cNvSpPr/>
            <p:nvPr/>
          </p:nvSpPr>
          <p:spPr>
            <a:xfrm>
              <a:off x="4458568" y="3298460"/>
              <a:ext cx="204851" cy="58246"/>
            </a:xfrm>
            <a:prstGeom prst="rect">
              <a:avLst/>
            </a:prstGeom>
            <a:solidFill>
              <a:srgbClr val="1CABE2">
                <a:alpha val="100000"/>
              </a:srgbClr>
            </a:solidFill>
          </p:spPr>
          <p:txBody>
            <a:bodyPr/>
            <a:lstStyle/>
            <a:p/>
          </p:txBody>
        </p:sp>
        <p:sp>
          <p:nvSpPr>
            <p:cNvPr id="72" name="rc72"/>
            <p:cNvSpPr/>
            <p:nvPr/>
          </p:nvSpPr>
          <p:spPr>
            <a:xfrm>
              <a:off x="4686180" y="3431072"/>
              <a:ext cx="204851" cy="1309677"/>
            </a:xfrm>
            <a:prstGeom prst="rect">
              <a:avLst/>
            </a:prstGeom>
            <a:solidFill>
              <a:srgbClr val="80BD41">
                <a:alpha val="100000"/>
              </a:srgbClr>
            </a:solidFill>
          </p:spPr>
          <p:txBody>
            <a:bodyPr/>
            <a:lstStyle/>
            <a:p/>
          </p:txBody>
        </p:sp>
        <p:sp>
          <p:nvSpPr>
            <p:cNvPr id="73" name="rc73"/>
            <p:cNvSpPr/>
            <p:nvPr/>
          </p:nvSpPr>
          <p:spPr>
            <a:xfrm>
              <a:off x="4686180" y="3332451"/>
              <a:ext cx="204851" cy="42288"/>
            </a:xfrm>
            <a:prstGeom prst="rect">
              <a:avLst/>
            </a:prstGeom>
            <a:solidFill>
              <a:srgbClr val="0058AB">
                <a:alpha val="100000"/>
              </a:srgbClr>
            </a:solidFill>
          </p:spPr>
          <p:txBody>
            <a:bodyPr/>
            <a:lstStyle/>
            <a:p/>
          </p:txBody>
        </p:sp>
        <p:sp>
          <p:nvSpPr>
            <p:cNvPr id="74" name="rc74"/>
            <p:cNvSpPr/>
            <p:nvPr/>
          </p:nvSpPr>
          <p:spPr>
            <a:xfrm>
              <a:off x="4686180" y="3374740"/>
              <a:ext cx="204851" cy="56331"/>
            </a:xfrm>
            <a:prstGeom prst="rect">
              <a:avLst/>
            </a:prstGeom>
            <a:solidFill>
              <a:srgbClr val="1CABE2">
                <a:alpha val="100000"/>
              </a:srgbClr>
            </a:solidFill>
          </p:spPr>
          <p:txBody>
            <a:bodyPr/>
            <a:lstStyle/>
            <a:p/>
          </p:txBody>
        </p:sp>
        <p:sp>
          <p:nvSpPr>
            <p:cNvPr id="75" name="rc75"/>
            <p:cNvSpPr/>
            <p:nvPr/>
          </p:nvSpPr>
          <p:spPr>
            <a:xfrm>
              <a:off x="4913793" y="3397879"/>
              <a:ext cx="204851" cy="1342870"/>
            </a:xfrm>
            <a:prstGeom prst="rect">
              <a:avLst/>
            </a:prstGeom>
            <a:solidFill>
              <a:srgbClr val="80BD41">
                <a:alpha val="100000"/>
              </a:srgbClr>
            </a:solidFill>
          </p:spPr>
          <p:txBody>
            <a:bodyPr/>
            <a:lstStyle/>
            <a:p/>
          </p:txBody>
        </p:sp>
        <p:sp>
          <p:nvSpPr>
            <p:cNvPr id="76" name="rc76"/>
            <p:cNvSpPr/>
            <p:nvPr/>
          </p:nvSpPr>
          <p:spPr>
            <a:xfrm>
              <a:off x="4913793" y="3341866"/>
              <a:ext cx="204851" cy="56012"/>
            </a:xfrm>
            <a:prstGeom prst="rect">
              <a:avLst/>
            </a:prstGeom>
            <a:solidFill>
              <a:srgbClr val="0058AB">
                <a:alpha val="100000"/>
              </a:srgbClr>
            </a:solidFill>
          </p:spPr>
          <p:txBody>
            <a:bodyPr/>
            <a:lstStyle/>
            <a:p/>
          </p:txBody>
        </p:sp>
        <p:sp>
          <p:nvSpPr>
            <p:cNvPr id="77" name="rc77"/>
            <p:cNvSpPr/>
            <p:nvPr/>
          </p:nvSpPr>
          <p:spPr>
            <a:xfrm>
              <a:off x="4913793" y="3397879"/>
              <a:ext cx="204851" cy="0"/>
            </a:xfrm>
            <a:prstGeom prst="rect">
              <a:avLst/>
            </a:prstGeom>
            <a:solidFill>
              <a:srgbClr val="1CABE2">
                <a:alpha val="100000"/>
              </a:srgbClr>
            </a:solidFill>
          </p:spPr>
          <p:txBody>
            <a:bodyPr/>
            <a:lstStyle/>
            <a:p/>
          </p:txBody>
        </p:sp>
        <p:sp>
          <p:nvSpPr>
            <p:cNvPr id="78" name="rc78"/>
            <p:cNvSpPr/>
            <p:nvPr/>
          </p:nvSpPr>
          <p:spPr>
            <a:xfrm>
              <a:off x="5141405" y="3436338"/>
              <a:ext cx="204851" cy="1304411"/>
            </a:xfrm>
            <a:prstGeom prst="rect">
              <a:avLst/>
            </a:prstGeom>
            <a:solidFill>
              <a:srgbClr val="80BD41">
                <a:alpha val="100000"/>
              </a:srgbClr>
            </a:solidFill>
          </p:spPr>
          <p:txBody>
            <a:bodyPr/>
            <a:lstStyle/>
            <a:p/>
          </p:txBody>
        </p:sp>
        <p:sp>
          <p:nvSpPr>
            <p:cNvPr id="79" name="rc79"/>
            <p:cNvSpPr/>
            <p:nvPr/>
          </p:nvSpPr>
          <p:spPr>
            <a:xfrm>
              <a:off x="5141405" y="3381921"/>
              <a:ext cx="204851" cy="40693"/>
            </a:xfrm>
            <a:prstGeom prst="rect">
              <a:avLst/>
            </a:prstGeom>
            <a:solidFill>
              <a:srgbClr val="0058AB">
                <a:alpha val="100000"/>
              </a:srgbClr>
            </a:solidFill>
          </p:spPr>
          <p:txBody>
            <a:bodyPr/>
            <a:lstStyle/>
            <a:p/>
          </p:txBody>
        </p:sp>
        <p:sp>
          <p:nvSpPr>
            <p:cNvPr id="80" name="rc80"/>
            <p:cNvSpPr/>
            <p:nvPr/>
          </p:nvSpPr>
          <p:spPr>
            <a:xfrm>
              <a:off x="5141405" y="3422614"/>
              <a:ext cx="204851" cy="13723"/>
            </a:xfrm>
            <a:prstGeom prst="rect">
              <a:avLst/>
            </a:prstGeom>
            <a:solidFill>
              <a:srgbClr val="1CABE2">
                <a:alpha val="100000"/>
              </a:srgbClr>
            </a:solidFill>
          </p:spPr>
          <p:txBody>
            <a:bodyPr/>
            <a:lstStyle/>
            <a:p/>
          </p:txBody>
        </p:sp>
        <p:sp>
          <p:nvSpPr>
            <p:cNvPr id="81" name="rc81"/>
            <p:cNvSpPr/>
            <p:nvPr/>
          </p:nvSpPr>
          <p:spPr>
            <a:xfrm>
              <a:off x="5369018" y="3513734"/>
              <a:ext cx="204851" cy="1227015"/>
            </a:xfrm>
            <a:prstGeom prst="rect">
              <a:avLst/>
            </a:prstGeom>
            <a:solidFill>
              <a:srgbClr val="80BD41">
                <a:alpha val="100000"/>
              </a:srgbClr>
            </a:solidFill>
          </p:spPr>
          <p:txBody>
            <a:bodyPr/>
            <a:lstStyle/>
            <a:p/>
          </p:txBody>
        </p:sp>
        <p:sp>
          <p:nvSpPr>
            <p:cNvPr id="82" name="rc82"/>
            <p:cNvSpPr/>
            <p:nvPr/>
          </p:nvSpPr>
          <p:spPr>
            <a:xfrm>
              <a:off x="5369018" y="3488680"/>
              <a:ext cx="204851" cy="12447"/>
            </a:xfrm>
            <a:prstGeom prst="rect">
              <a:avLst/>
            </a:prstGeom>
            <a:solidFill>
              <a:srgbClr val="0058AB">
                <a:alpha val="100000"/>
              </a:srgbClr>
            </a:solidFill>
          </p:spPr>
          <p:txBody>
            <a:bodyPr/>
            <a:lstStyle/>
            <a:p/>
          </p:txBody>
        </p:sp>
        <p:sp>
          <p:nvSpPr>
            <p:cNvPr id="83" name="rc83"/>
            <p:cNvSpPr/>
            <p:nvPr/>
          </p:nvSpPr>
          <p:spPr>
            <a:xfrm>
              <a:off x="5369018" y="3501127"/>
              <a:ext cx="204851" cy="12606"/>
            </a:xfrm>
            <a:prstGeom prst="rect">
              <a:avLst/>
            </a:prstGeom>
            <a:solidFill>
              <a:srgbClr val="1CABE2">
                <a:alpha val="100000"/>
              </a:srgbClr>
            </a:solidFill>
          </p:spPr>
          <p:txBody>
            <a:bodyPr/>
            <a:lstStyle/>
            <a:p/>
          </p:txBody>
        </p:sp>
        <p:sp>
          <p:nvSpPr>
            <p:cNvPr id="84" name="rc84"/>
            <p:cNvSpPr/>
            <p:nvPr/>
          </p:nvSpPr>
          <p:spPr>
            <a:xfrm>
              <a:off x="5596630" y="3627196"/>
              <a:ext cx="204851" cy="1113553"/>
            </a:xfrm>
            <a:prstGeom prst="rect">
              <a:avLst/>
            </a:prstGeom>
            <a:solidFill>
              <a:srgbClr val="80BD41">
                <a:alpha val="100000"/>
              </a:srgbClr>
            </a:solidFill>
          </p:spPr>
          <p:txBody>
            <a:bodyPr/>
            <a:lstStyle/>
            <a:p/>
          </p:txBody>
        </p:sp>
        <p:sp>
          <p:nvSpPr>
            <p:cNvPr id="85" name="rc85"/>
            <p:cNvSpPr/>
            <p:nvPr/>
          </p:nvSpPr>
          <p:spPr>
            <a:xfrm>
              <a:off x="5596630" y="3580758"/>
              <a:ext cx="204851" cy="46437"/>
            </a:xfrm>
            <a:prstGeom prst="rect">
              <a:avLst/>
            </a:prstGeom>
            <a:solidFill>
              <a:srgbClr val="0058AB">
                <a:alpha val="100000"/>
              </a:srgbClr>
            </a:solidFill>
          </p:spPr>
          <p:txBody>
            <a:bodyPr/>
            <a:lstStyle/>
            <a:p/>
          </p:txBody>
        </p:sp>
        <p:sp>
          <p:nvSpPr>
            <p:cNvPr id="86" name="rc86"/>
            <p:cNvSpPr/>
            <p:nvPr/>
          </p:nvSpPr>
          <p:spPr>
            <a:xfrm>
              <a:off x="5596630" y="3627196"/>
              <a:ext cx="204851" cy="0"/>
            </a:xfrm>
            <a:prstGeom prst="rect">
              <a:avLst/>
            </a:prstGeom>
            <a:solidFill>
              <a:srgbClr val="1CABE2">
                <a:alpha val="100000"/>
              </a:srgbClr>
            </a:solidFill>
          </p:spPr>
          <p:txBody>
            <a:bodyPr/>
            <a:lstStyle/>
            <a:p/>
          </p:txBody>
        </p:sp>
        <p:sp>
          <p:nvSpPr>
            <p:cNvPr id="87" name="rc87"/>
            <p:cNvSpPr/>
            <p:nvPr/>
          </p:nvSpPr>
          <p:spPr>
            <a:xfrm>
              <a:off x="5824243" y="3746882"/>
              <a:ext cx="204851" cy="993867"/>
            </a:xfrm>
            <a:prstGeom prst="rect">
              <a:avLst/>
            </a:prstGeom>
            <a:solidFill>
              <a:srgbClr val="80BD41">
                <a:alpha val="100000"/>
              </a:srgbClr>
            </a:solidFill>
          </p:spPr>
          <p:txBody>
            <a:bodyPr/>
            <a:lstStyle/>
            <a:p/>
          </p:txBody>
        </p:sp>
        <p:sp>
          <p:nvSpPr>
            <p:cNvPr id="88" name="rc88"/>
            <p:cNvSpPr/>
            <p:nvPr/>
          </p:nvSpPr>
          <p:spPr>
            <a:xfrm>
              <a:off x="5824243" y="3672038"/>
              <a:ext cx="204851" cy="74843"/>
            </a:xfrm>
            <a:prstGeom prst="rect">
              <a:avLst/>
            </a:prstGeom>
            <a:solidFill>
              <a:srgbClr val="0058AB">
                <a:alpha val="100000"/>
              </a:srgbClr>
            </a:solidFill>
          </p:spPr>
          <p:txBody>
            <a:bodyPr/>
            <a:lstStyle/>
            <a:p/>
          </p:txBody>
        </p:sp>
        <p:sp>
          <p:nvSpPr>
            <p:cNvPr id="89" name="rc89"/>
            <p:cNvSpPr/>
            <p:nvPr/>
          </p:nvSpPr>
          <p:spPr>
            <a:xfrm>
              <a:off x="5824243" y="3746882"/>
              <a:ext cx="204851" cy="0"/>
            </a:xfrm>
            <a:prstGeom prst="rect">
              <a:avLst/>
            </a:prstGeom>
            <a:solidFill>
              <a:srgbClr val="1CABE2">
                <a:alpha val="100000"/>
              </a:srgbClr>
            </a:solidFill>
          </p:spPr>
          <p:txBody>
            <a:bodyPr/>
            <a:lstStyle/>
            <a:p/>
          </p:txBody>
        </p:sp>
        <p:sp>
          <p:nvSpPr>
            <p:cNvPr id="90" name="rc90"/>
            <p:cNvSpPr/>
            <p:nvPr/>
          </p:nvSpPr>
          <p:spPr>
            <a:xfrm>
              <a:off x="6051856" y="3785979"/>
              <a:ext cx="204851" cy="954770"/>
            </a:xfrm>
            <a:prstGeom prst="rect">
              <a:avLst/>
            </a:prstGeom>
            <a:solidFill>
              <a:srgbClr val="80BD41">
                <a:alpha val="100000"/>
              </a:srgbClr>
            </a:solidFill>
          </p:spPr>
          <p:txBody>
            <a:bodyPr/>
            <a:lstStyle/>
            <a:p/>
          </p:txBody>
        </p:sp>
        <p:sp>
          <p:nvSpPr>
            <p:cNvPr id="91" name="rc91"/>
            <p:cNvSpPr/>
            <p:nvPr/>
          </p:nvSpPr>
          <p:spPr>
            <a:xfrm>
              <a:off x="6051856" y="3714168"/>
              <a:ext cx="204851" cy="71811"/>
            </a:xfrm>
            <a:prstGeom prst="rect">
              <a:avLst/>
            </a:prstGeom>
            <a:solidFill>
              <a:srgbClr val="0058AB">
                <a:alpha val="100000"/>
              </a:srgbClr>
            </a:solidFill>
          </p:spPr>
          <p:txBody>
            <a:bodyPr/>
            <a:lstStyle/>
            <a:p/>
          </p:txBody>
        </p:sp>
        <p:sp>
          <p:nvSpPr>
            <p:cNvPr id="92" name="rc92"/>
            <p:cNvSpPr/>
            <p:nvPr/>
          </p:nvSpPr>
          <p:spPr>
            <a:xfrm>
              <a:off x="6051856" y="3785979"/>
              <a:ext cx="204851" cy="0"/>
            </a:xfrm>
            <a:prstGeom prst="rect">
              <a:avLst/>
            </a:prstGeom>
            <a:solidFill>
              <a:srgbClr val="1CABE2">
                <a:alpha val="100000"/>
              </a:srgbClr>
            </a:solidFill>
          </p:spPr>
          <p:txBody>
            <a:bodyPr/>
            <a:lstStyle/>
            <a:p/>
          </p:txBody>
        </p:sp>
        <p:sp>
          <p:nvSpPr>
            <p:cNvPr id="93" name="rc93"/>
            <p:cNvSpPr/>
            <p:nvPr/>
          </p:nvSpPr>
          <p:spPr>
            <a:xfrm>
              <a:off x="6279468" y="3789809"/>
              <a:ext cx="204851" cy="950940"/>
            </a:xfrm>
            <a:prstGeom prst="rect">
              <a:avLst/>
            </a:prstGeom>
            <a:solidFill>
              <a:srgbClr val="80BD41">
                <a:alpha val="100000"/>
              </a:srgbClr>
            </a:solidFill>
          </p:spPr>
          <p:txBody>
            <a:bodyPr/>
            <a:lstStyle/>
            <a:p/>
          </p:txBody>
        </p:sp>
        <p:sp>
          <p:nvSpPr>
            <p:cNvPr id="94" name="rc94"/>
            <p:cNvSpPr/>
            <p:nvPr/>
          </p:nvSpPr>
          <p:spPr>
            <a:xfrm>
              <a:off x="6279468" y="3718317"/>
              <a:ext cx="204851" cy="71492"/>
            </a:xfrm>
            <a:prstGeom prst="rect">
              <a:avLst/>
            </a:prstGeom>
            <a:solidFill>
              <a:srgbClr val="0058AB">
                <a:alpha val="100000"/>
              </a:srgbClr>
            </a:solidFill>
          </p:spPr>
          <p:txBody>
            <a:bodyPr/>
            <a:lstStyle/>
            <a:p/>
          </p:txBody>
        </p:sp>
        <p:sp>
          <p:nvSpPr>
            <p:cNvPr id="95" name="rc95"/>
            <p:cNvSpPr/>
            <p:nvPr/>
          </p:nvSpPr>
          <p:spPr>
            <a:xfrm>
              <a:off x="6279468" y="3789809"/>
              <a:ext cx="204851" cy="0"/>
            </a:xfrm>
            <a:prstGeom prst="rect">
              <a:avLst/>
            </a:prstGeom>
            <a:solidFill>
              <a:srgbClr val="1CABE2">
                <a:alpha val="100000"/>
              </a:srgbClr>
            </a:solidFill>
          </p:spPr>
          <p:txBody>
            <a:bodyPr/>
            <a:lstStyle/>
            <a:p/>
          </p:txBody>
        </p:sp>
        <p:sp>
          <p:nvSpPr>
            <p:cNvPr id="96" name="rc96"/>
            <p:cNvSpPr/>
            <p:nvPr/>
          </p:nvSpPr>
          <p:spPr>
            <a:xfrm>
              <a:off x="6507081" y="3793160"/>
              <a:ext cx="204851" cy="947589"/>
            </a:xfrm>
            <a:prstGeom prst="rect">
              <a:avLst/>
            </a:prstGeom>
            <a:solidFill>
              <a:srgbClr val="80BD41">
                <a:alpha val="100000"/>
              </a:srgbClr>
            </a:solidFill>
          </p:spPr>
          <p:txBody>
            <a:bodyPr/>
            <a:lstStyle/>
            <a:p/>
          </p:txBody>
        </p:sp>
        <p:sp>
          <p:nvSpPr>
            <p:cNvPr id="97" name="rc97"/>
            <p:cNvSpPr/>
            <p:nvPr/>
          </p:nvSpPr>
          <p:spPr>
            <a:xfrm>
              <a:off x="6507081" y="3721827"/>
              <a:ext cx="204851" cy="71332"/>
            </a:xfrm>
            <a:prstGeom prst="rect">
              <a:avLst/>
            </a:prstGeom>
            <a:solidFill>
              <a:srgbClr val="0058AB">
                <a:alpha val="100000"/>
              </a:srgbClr>
            </a:solidFill>
          </p:spPr>
          <p:txBody>
            <a:bodyPr/>
            <a:lstStyle/>
            <a:p/>
          </p:txBody>
        </p:sp>
        <p:sp>
          <p:nvSpPr>
            <p:cNvPr id="98" name="rc98"/>
            <p:cNvSpPr/>
            <p:nvPr/>
          </p:nvSpPr>
          <p:spPr>
            <a:xfrm>
              <a:off x="6507081" y="3793160"/>
              <a:ext cx="204851" cy="0"/>
            </a:xfrm>
            <a:prstGeom prst="rect">
              <a:avLst/>
            </a:prstGeom>
            <a:solidFill>
              <a:srgbClr val="1CABE2">
                <a:alpha val="100000"/>
              </a:srgbClr>
            </a:solidFill>
          </p:spPr>
          <p:txBody>
            <a:bodyPr/>
            <a:lstStyle/>
            <a:p/>
          </p:txBody>
        </p:sp>
        <p:sp>
          <p:nvSpPr>
            <p:cNvPr id="99" name="rc99"/>
            <p:cNvSpPr/>
            <p:nvPr/>
          </p:nvSpPr>
          <p:spPr>
            <a:xfrm>
              <a:off x="6734693" y="3796511"/>
              <a:ext cx="204851" cy="944238"/>
            </a:xfrm>
            <a:prstGeom prst="rect">
              <a:avLst/>
            </a:prstGeom>
            <a:solidFill>
              <a:srgbClr val="80BD41">
                <a:alpha val="100000"/>
              </a:srgbClr>
            </a:solidFill>
          </p:spPr>
          <p:txBody>
            <a:bodyPr/>
            <a:lstStyle/>
            <a:p/>
          </p:txBody>
        </p:sp>
        <p:sp>
          <p:nvSpPr>
            <p:cNvPr id="100" name="rc100"/>
            <p:cNvSpPr/>
            <p:nvPr/>
          </p:nvSpPr>
          <p:spPr>
            <a:xfrm>
              <a:off x="6734693" y="3725498"/>
              <a:ext cx="204851" cy="71013"/>
            </a:xfrm>
            <a:prstGeom prst="rect">
              <a:avLst/>
            </a:prstGeom>
            <a:solidFill>
              <a:srgbClr val="0058AB">
                <a:alpha val="100000"/>
              </a:srgbClr>
            </a:solidFill>
          </p:spPr>
          <p:txBody>
            <a:bodyPr/>
            <a:lstStyle/>
            <a:p/>
          </p:txBody>
        </p:sp>
        <p:sp>
          <p:nvSpPr>
            <p:cNvPr id="101" name="rc101"/>
            <p:cNvSpPr/>
            <p:nvPr/>
          </p:nvSpPr>
          <p:spPr>
            <a:xfrm>
              <a:off x="6734693" y="3796511"/>
              <a:ext cx="204851" cy="0"/>
            </a:xfrm>
            <a:prstGeom prst="rect">
              <a:avLst/>
            </a:prstGeom>
            <a:solidFill>
              <a:srgbClr val="1CABE2">
                <a:alpha val="100000"/>
              </a:srgbClr>
            </a:solidFill>
          </p:spPr>
          <p:txBody>
            <a:bodyPr/>
            <a:lstStyle/>
            <a:p/>
          </p:txBody>
        </p:sp>
        <p:sp>
          <p:nvSpPr>
            <p:cNvPr id="102" name="rc102"/>
            <p:cNvSpPr/>
            <p:nvPr/>
          </p:nvSpPr>
          <p:spPr>
            <a:xfrm>
              <a:off x="6962306" y="3733317"/>
              <a:ext cx="204851" cy="58941"/>
            </a:xfrm>
            <a:prstGeom prst="rect">
              <a:avLst/>
            </a:prstGeom>
            <a:solidFill>
              <a:srgbClr val="F26A21">
                <a:alpha val="100000"/>
              </a:srgbClr>
            </a:solidFill>
          </p:spPr>
          <p:txBody>
            <a:bodyPr/>
            <a:lstStyle/>
            <a:p/>
          </p:txBody>
        </p:sp>
        <p:sp>
          <p:nvSpPr>
            <p:cNvPr id="103" name="rc103"/>
            <p:cNvSpPr/>
            <p:nvPr/>
          </p:nvSpPr>
          <p:spPr>
            <a:xfrm>
              <a:off x="6962306" y="3792259"/>
              <a:ext cx="204851" cy="948490"/>
            </a:xfrm>
            <a:prstGeom prst="rect">
              <a:avLst/>
            </a:prstGeom>
            <a:solidFill>
              <a:srgbClr val="FFC20E">
                <a:alpha val="100000"/>
              </a:srgbClr>
            </a:solidFill>
          </p:spPr>
          <p:txBody>
            <a:bodyPr/>
            <a:lstStyle/>
            <a:p/>
          </p:txBody>
        </p:sp>
        <p:sp>
          <p:nvSpPr>
            <p:cNvPr id="104" name="rc104"/>
            <p:cNvSpPr/>
            <p:nvPr/>
          </p:nvSpPr>
          <p:spPr>
            <a:xfrm>
              <a:off x="7189918" y="3738424"/>
              <a:ext cx="204851" cy="48922"/>
            </a:xfrm>
            <a:prstGeom prst="rect">
              <a:avLst/>
            </a:prstGeom>
            <a:solidFill>
              <a:srgbClr val="F26A21">
                <a:alpha val="100000"/>
              </a:srgbClr>
            </a:solidFill>
          </p:spPr>
          <p:txBody>
            <a:bodyPr/>
            <a:lstStyle/>
            <a:p/>
          </p:txBody>
        </p:sp>
        <p:sp>
          <p:nvSpPr>
            <p:cNvPr id="105" name="rc105"/>
            <p:cNvSpPr/>
            <p:nvPr/>
          </p:nvSpPr>
          <p:spPr>
            <a:xfrm>
              <a:off x="7189918" y="3787346"/>
              <a:ext cx="204851" cy="953403"/>
            </a:xfrm>
            <a:prstGeom prst="rect">
              <a:avLst/>
            </a:prstGeom>
            <a:solidFill>
              <a:srgbClr val="FFC20E">
                <a:alpha val="100000"/>
              </a:srgbClr>
            </a:solidFill>
          </p:spPr>
          <p:txBody>
            <a:bodyPr/>
            <a:lstStyle/>
            <a:p/>
          </p:txBody>
        </p:sp>
        <p:sp>
          <p:nvSpPr>
            <p:cNvPr id="106" name="rc106"/>
            <p:cNvSpPr/>
            <p:nvPr/>
          </p:nvSpPr>
          <p:spPr>
            <a:xfrm>
              <a:off x="7417531" y="3742892"/>
              <a:ext cx="204851" cy="40606"/>
            </a:xfrm>
            <a:prstGeom prst="rect">
              <a:avLst/>
            </a:prstGeom>
            <a:solidFill>
              <a:srgbClr val="F26A21">
                <a:alpha val="100000"/>
              </a:srgbClr>
            </a:solidFill>
          </p:spPr>
          <p:txBody>
            <a:bodyPr/>
            <a:lstStyle/>
            <a:p/>
          </p:txBody>
        </p:sp>
        <p:sp>
          <p:nvSpPr>
            <p:cNvPr id="107" name="rc107"/>
            <p:cNvSpPr/>
            <p:nvPr/>
          </p:nvSpPr>
          <p:spPr>
            <a:xfrm>
              <a:off x="7417531" y="3783498"/>
              <a:ext cx="204851" cy="957251"/>
            </a:xfrm>
            <a:prstGeom prst="rect">
              <a:avLst/>
            </a:prstGeom>
            <a:solidFill>
              <a:srgbClr val="FFC20E">
                <a:alpha val="100000"/>
              </a:srgbClr>
            </a:solidFill>
          </p:spPr>
          <p:txBody>
            <a:bodyPr/>
            <a:lstStyle/>
            <a:p/>
          </p:txBody>
        </p:sp>
        <p:sp>
          <p:nvSpPr>
            <p:cNvPr id="108" name="rc108"/>
            <p:cNvSpPr/>
            <p:nvPr/>
          </p:nvSpPr>
          <p:spPr>
            <a:xfrm>
              <a:off x="7645143" y="3747041"/>
              <a:ext cx="204851" cy="33703"/>
            </a:xfrm>
            <a:prstGeom prst="rect">
              <a:avLst/>
            </a:prstGeom>
            <a:solidFill>
              <a:srgbClr val="F26A21">
                <a:alpha val="100000"/>
              </a:srgbClr>
            </a:solidFill>
          </p:spPr>
          <p:txBody>
            <a:bodyPr/>
            <a:lstStyle/>
            <a:p/>
          </p:txBody>
        </p:sp>
        <p:sp>
          <p:nvSpPr>
            <p:cNvPr id="109" name="rc109"/>
            <p:cNvSpPr/>
            <p:nvPr/>
          </p:nvSpPr>
          <p:spPr>
            <a:xfrm>
              <a:off x="7645143" y="3780745"/>
              <a:ext cx="204851" cy="960004"/>
            </a:xfrm>
            <a:prstGeom prst="rect">
              <a:avLst/>
            </a:prstGeom>
            <a:solidFill>
              <a:srgbClr val="FFC20E">
                <a:alpha val="100000"/>
              </a:srgbClr>
            </a:solidFill>
          </p:spPr>
          <p:txBody>
            <a:bodyPr/>
            <a:lstStyle/>
            <a:p/>
          </p:txBody>
        </p:sp>
        <p:sp>
          <p:nvSpPr>
            <p:cNvPr id="110" name="rc110"/>
            <p:cNvSpPr/>
            <p:nvPr/>
          </p:nvSpPr>
          <p:spPr>
            <a:xfrm>
              <a:off x="7872756" y="3749914"/>
              <a:ext cx="204851" cy="27974"/>
            </a:xfrm>
            <a:prstGeom prst="rect">
              <a:avLst/>
            </a:prstGeom>
            <a:solidFill>
              <a:srgbClr val="F26A21">
                <a:alpha val="100000"/>
              </a:srgbClr>
            </a:solidFill>
          </p:spPr>
          <p:txBody>
            <a:bodyPr/>
            <a:lstStyle/>
            <a:p/>
          </p:txBody>
        </p:sp>
        <p:sp>
          <p:nvSpPr>
            <p:cNvPr id="111" name="rc111"/>
            <p:cNvSpPr/>
            <p:nvPr/>
          </p:nvSpPr>
          <p:spPr>
            <a:xfrm>
              <a:off x="7872756" y="3777888"/>
              <a:ext cx="204851" cy="962861"/>
            </a:xfrm>
            <a:prstGeom prst="rect">
              <a:avLst/>
            </a:prstGeom>
            <a:solidFill>
              <a:srgbClr val="FFC20E">
                <a:alpha val="100000"/>
              </a:srgbClr>
            </a:solidFill>
          </p:spPr>
          <p:txBody>
            <a:bodyPr/>
            <a:lstStyle/>
            <a:p/>
          </p:txBody>
        </p:sp>
        <p:sp>
          <p:nvSpPr>
            <p:cNvPr id="112" name="rc112"/>
            <p:cNvSpPr/>
            <p:nvPr/>
          </p:nvSpPr>
          <p:spPr>
            <a:xfrm>
              <a:off x="8100369" y="3752148"/>
              <a:ext cx="204851" cy="23218"/>
            </a:xfrm>
            <a:prstGeom prst="rect">
              <a:avLst/>
            </a:prstGeom>
            <a:solidFill>
              <a:srgbClr val="F26A21">
                <a:alpha val="100000"/>
              </a:srgbClr>
            </a:solidFill>
          </p:spPr>
          <p:txBody>
            <a:bodyPr/>
            <a:lstStyle/>
            <a:p/>
          </p:txBody>
        </p:sp>
        <p:sp>
          <p:nvSpPr>
            <p:cNvPr id="113" name="rc113"/>
            <p:cNvSpPr/>
            <p:nvPr/>
          </p:nvSpPr>
          <p:spPr>
            <a:xfrm>
              <a:off x="8100369" y="3775367"/>
              <a:ext cx="204851" cy="965382"/>
            </a:xfrm>
            <a:prstGeom prst="rect">
              <a:avLst/>
            </a:prstGeom>
            <a:solidFill>
              <a:srgbClr val="FFC20E">
                <a:alpha val="100000"/>
              </a:srgbClr>
            </a:solidFill>
          </p:spPr>
          <p:txBody>
            <a:bodyPr/>
            <a:lstStyle/>
            <a:p/>
          </p:txBody>
        </p:sp>
        <p:sp>
          <p:nvSpPr>
            <p:cNvPr id="114" name="pl114"/>
            <p:cNvSpPr/>
            <p:nvPr/>
          </p:nvSpPr>
          <p:spPr>
            <a:xfrm>
              <a:off x="1374417" y="1239175"/>
              <a:ext cx="5462701" cy="212216"/>
            </a:xfrm>
            <a:custGeom>
              <a:avLst/>
              <a:pathLst>
                <a:path w="5462701" h="212216">
                  <a:moveTo>
                    <a:pt x="0" y="176847"/>
                  </a:moveTo>
                  <a:lnTo>
                    <a:pt x="227612" y="176847"/>
                  </a:lnTo>
                  <a:lnTo>
                    <a:pt x="455225" y="141477"/>
                  </a:lnTo>
                  <a:lnTo>
                    <a:pt x="682837" y="141477"/>
                  </a:lnTo>
                  <a:lnTo>
                    <a:pt x="910450" y="106108"/>
                  </a:lnTo>
                  <a:lnTo>
                    <a:pt x="1138062" y="70738"/>
                  </a:lnTo>
                  <a:lnTo>
                    <a:pt x="1365675" y="35369"/>
                  </a:lnTo>
                  <a:lnTo>
                    <a:pt x="1593287" y="0"/>
                  </a:lnTo>
                  <a:lnTo>
                    <a:pt x="1820900" y="0"/>
                  </a:lnTo>
                  <a:lnTo>
                    <a:pt x="2048513" y="0"/>
                  </a:lnTo>
                  <a:lnTo>
                    <a:pt x="2276125" y="0"/>
                  </a:lnTo>
                  <a:lnTo>
                    <a:pt x="2503738" y="0"/>
                  </a:lnTo>
                  <a:lnTo>
                    <a:pt x="2731350" y="35369"/>
                  </a:lnTo>
                  <a:lnTo>
                    <a:pt x="2958963" y="212216"/>
                  </a:lnTo>
                  <a:lnTo>
                    <a:pt x="3186575" y="0"/>
                  </a:lnTo>
                  <a:lnTo>
                    <a:pt x="3414188" y="70738"/>
                  </a:lnTo>
                  <a:lnTo>
                    <a:pt x="3641800" y="106108"/>
                  </a:lnTo>
                  <a:lnTo>
                    <a:pt x="3869413" y="70738"/>
                  </a:lnTo>
                  <a:lnTo>
                    <a:pt x="4097026" y="0"/>
                  </a:lnTo>
                  <a:lnTo>
                    <a:pt x="4324638" y="106108"/>
                  </a:lnTo>
                  <a:lnTo>
                    <a:pt x="4552251" y="212216"/>
                  </a:lnTo>
                  <a:lnTo>
                    <a:pt x="4779863" y="212216"/>
                  </a:lnTo>
                  <a:lnTo>
                    <a:pt x="5007476" y="212216"/>
                  </a:lnTo>
                  <a:lnTo>
                    <a:pt x="5235088" y="212216"/>
                  </a:lnTo>
                  <a:lnTo>
                    <a:pt x="5462701" y="212216"/>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1239175"/>
              <a:ext cx="5462701" cy="318324"/>
            </a:xfrm>
            <a:custGeom>
              <a:avLst/>
              <a:pathLst>
                <a:path w="5462701" h="318324">
                  <a:moveTo>
                    <a:pt x="0" y="318324"/>
                  </a:moveTo>
                  <a:lnTo>
                    <a:pt x="227612" y="318324"/>
                  </a:lnTo>
                  <a:lnTo>
                    <a:pt x="455225" y="282955"/>
                  </a:lnTo>
                  <a:lnTo>
                    <a:pt x="682837" y="247586"/>
                  </a:lnTo>
                  <a:lnTo>
                    <a:pt x="910450" y="212216"/>
                  </a:lnTo>
                  <a:lnTo>
                    <a:pt x="1138062" y="141477"/>
                  </a:lnTo>
                  <a:lnTo>
                    <a:pt x="1365675" y="106108"/>
                  </a:lnTo>
                  <a:lnTo>
                    <a:pt x="1593287" y="35369"/>
                  </a:lnTo>
                  <a:lnTo>
                    <a:pt x="1820900" y="0"/>
                  </a:lnTo>
                  <a:lnTo>
                    <a:pt x="2048513" y="0"/>
                  </a:lnTo>
                  <a:lnTo>
                    <a:pt x="2276125" y="0"/>
                  </a:lnTo>
                  <a:lnTo>
                    <a:pt x="2503738" y="318324"/>
                  </a:lnTo>
                  <a:lnTo>
                    <a:pt x="2731350" y="176847"/>
                  </a:lnTo>
                  <a:lnTo>
                    <a:pt x="2958963" y="212216"/>
                  </a:lnTo>
                  <a:lnTo>
                    <a:pt x="3186575" y="141477"/>
                  </a:lnTo>
                  <a:lnTo>
                    <a:pt x="3414188" y="212216"/>
                  </a:lnTo>
                  <a:lnTo>
                    <a:pt x="3641800" y="106108"/>
                  </a:lnTo>
                  <a:lnTo>
                    <a:pt x="3869413" y="106108"/>
                  </a:lnTo>
                  <a:lnTo>
                    <a:pt x="4097026" y="35369"/>
                  </a:lnTo>
                  <a:lnTo>
                    <a:pt x="4324638" y="106108"/>
                  </a:lnTo>
                  <a:lnTo>
                    <a:pt x="4552251" y="212216"/>
                  </a:lnTo>
                  <a:lnTo>
                    <a:pt x="4779863" y="212216"/>
                  </a:lnTo>
                  <a:lnTo>
                    <a:pt x="5007476" y="212216"/>
                  </a:lnTo>
                  <a:lnTo>
                    <a:pt x="5235088" y="212216"/>
                  </a:lnTo>
                  <a:lnTo>
                    <a:pt x="5462701" y="212216"/>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2118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7" name="tx117"/>
            <p:cNvSpPr/>
            <p:nvPr/>
          </p:nvSpPr>
          <p:spPr>
            <a:xfrm>
              <a:off x="2444152"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3582215"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20277"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30728" y="11411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858340" y="1247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085953" y="1247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313565" y="1247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541178" y="1247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768791" y="1247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6" name="tx126"/>
            <p:cNvSpPr/>
            <p:nvPr/>
          </p:nvSpPr>
          <p:spPr>
            <a:xfrm>
              <a:off x="1306089" y="16259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2444152" y="14491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3582215" y="13076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720277" y="151982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5630728" y="14137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858340" y="151982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6085953" y="151982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313565" y="151982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541178" y="151982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6768791" y="151982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794132"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88541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8" name="tx138"/>
            <p:cNvSpPr/>
            <p:nvPr/>
          </p:nvSpPr>
          <p:spPr>
            <a:xfrm>
              <a:off x="508103" y="308751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9" name="tx139"/>
            <p:cNvSpPr/>
            <p:nvPr/>
          </p:nvSpPr>
          <p:spPr>
            <a:xfrm>
              <a:off x="508103" y="228961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0" name="tx140"/>
            <p:cNvSpPr/>
            <p:nvPr/>
          </p:nvSpPr>
          <p:spPr>
            <a:xfrm>
              <a:off x="508103" y="149170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1" name="tx141"/>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0" name="tx160"/>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1" name="rc161"/>
            <p:cNvSpPr/>
            <p:nvPr/>
          </p:nvSpPr>
          <p:spPr>
            <a:xfrm>
              <a:off x="1272477" y="5625304"/>
              <a:ext cx="201455" cy="201456"/>
            </a:xfrm>
            <a:prstGeom prst="rect">
              <a:avLst/>
            </a:prstGeom>
            <a:solidFill>
              <a:srgbClr val="80BD41">
                <a:alpha val="100000"/>
              </a:srgbClr>
            </a:solidFill>
          </p:spPr>
          <p:txBody>
            <a:bodyPr/>
            <a:lstStyle/>
            <a:p/>
          </p:txBody>
        </p:sp>
        <p:sp>
          <p:nvSpPr>
            <p:cNvPr id="162" name="rc162"/>
            <p:cNvSpPr/>
            <p:nvPr/>
          </p:nvSpPr>
          <p:spPr>
            <a:xfrm>
              <a:off x="3246051" y="5625304"/>
              <a:ext cx="201456" cy="201456"/>
            </a:xfrm>
            <a:prstGeom prst="rect">
              <a:avLst/>
            </a:prstGeom>
            <a:solidFill>
              <a:srgbClr val="1CABE2">
                <a:alpha val="100000"/>
              </a:srgbClr>
            </a:solidFill>
          </p:spPr>
          <p:txBody>
            <a:bodyPr/>
            <a:lstStyle/>
            <a:p/>
          </p:txBody>
        </p:sp>
        <p:sp>
          <p:nvSpPr>
            <p:cNvPr id="163" name="rc163"/>
            <p:cNvSpPr/>
            <p:nvPr/>
          </p:nvSpPr>
          <p:spPr>
            <a:xfrm>
              <a:off x="4303390" y="5625304"/>
              <a:ext cx="201456" cy="201456"/>
            </a:xfrm>
            <a:prstGeom prst="rect">
              <a:avLst/>
            </a:prstGeom>
            <a:solidFill>
              <a:srgbClr val="0058AB">
                <a:alpha val="100000"/>
              </a:srgbClr>
            </a:solidFill>
          </p:spPr>
          <p:txBody>
            <a:bodyPr/>
            <a:lstStyle/>
            <a:p/>
          </p:txBody>
        </p:sp>
        <p:sp>
          <p:nvSpPr>
            <p:cNvPr id="164" name="rc164"/>
            <p:cNvSpPr/>
            <p:nvPr/>
          </p:nvSpPr>
          <p:spPr>
            <a:xfrm>
              <a:off x="5291015" y="5625304"/>
              <a:ext cx="201456" cy="201456"/>
            </a:xfrm>
            <a:prstGeom prst="rect">
              <a:avLst/>
            </a:prstGeom>
            <a:solidFill>
              <a:srgbClr val="FFC20E">
                <a:alpha val="100000"/>
              </a:srgbClr>
            </a:solidFill>
          </p:spPr>
          <p:txBody>
            <a:bodyPr/>
            <a:lstStyle/>
            <a:p/>
          </p:txBody>
        </p:sp>
        <p:sp>
          <p:nvSpPr>
            <p:cNvPr id="165" name="rc165"/>
            <p:cNvSpPr/>
            <p:nvPr/>
          </p:nvSpPr>
          <p:spPr>
            <a:xfrm>
              <a:off x="7039760" y="5625304"/>
              <a:ext cx="201455" cy="201456"/>
            </a:xfrm>
            <a:prstGeom prst="rect">
              <a:avLst/>
            </a:prstGeom>
            <a:solidFill>
              <a:srgbClr val="F26A21">
                <a:alpha val="100000"/>
              </a:srgbClr>
            </a:solidFill>
          </p:spPr>
          <p:txBody>
            <a:bodyPr/>
            <a:lstStyle/>
            <a:p/>
          </p:txBody>
        </p:sp>
        <p:sp>
          <p:nvSpPr>
            <p:cNvPr id="166" name="tx166"/>
            <p:cNvSpPr/>
            <p:nvPr/>
          </p:nvSpPr>
          <p:spPr>
            <a:xfrm>
              <a:off x="1552522"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7" name="tx167"/>
            <p:cNvSpPr/>
            <p:nvPr/>
          </p:nvSpPr>
          <p:spPr>
            <a:xfrm>
              <a:off x="3526096"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8" name="tx168"/>
            <p:cNvSpPr/>
            <p:nvPr/>
          </p:nvSpPr>
          <p:spPr>
            <a:xfrm>
              <a:off x="4583435"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9" name="tx169"/>
            <p:cNvSpPr/>
            <p:nvPr/>
          </p:nvSpPr>
          <p:spPr>
            <a:xfrm>
              <a:off x="5571060"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0" name="tx170"/>
            <p:cNvSpPr/>
            <p:nvPr/>
          </p:nvSpPr>
          <p:spPr>
            <a:xfrm>
              <a:off x="7319805"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1" name="pl171"/>
            <p:cNvSpPr/>
            <p:nvPr/>
          </p:nvSpPr>
          <p:spPr>
            <a:xfrm>
              <a:off x="3430776"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45346"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697876"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4" name="tx174"/>
            <p:cNvSpPr/>
            <p:nvPr/>
          </p:nvSpPr>
          <p:spPr>
            <a:xfrm>
              <a:off x="5112445"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5" name="tx175"/>
            <p:cNvSpPr/>
            <p:nvPr/>
          </p:nvSpPr>
          <p:spPr>
            <a:xfrm>
              <a:off x="920330"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6" name="tx176"/>
            <p:cNvSpPr/>
            <p:nvPr/>
          </p:nvSpPr>
          <p:spPr>
            <a:xfrm>
              <a:off x="920330" y="579074"/>
              <a:ext cx="51576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Cabo Verde</a:t>
              </a:r>
            </a:p>
          </p:txBody>
        </p:sp>
        <p:sp>
          <p:nvSpPr>
            <p:cNvPr id="177" name="tx177"/>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8" name="tx178"/>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Cabo Verde devrait connaître une baisse du nombre de nourrissons survivants d'ici à 2030. Pour atteindre l'objectif ZD de l'IA2030, les efforts actuels seraient suffisants, mais les pays doivent se renforcer au-delà des objectifs.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33229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24580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15930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07281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487554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378905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70255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61606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860947"/>
              <a:ext cx="220114" cy="4014597"/>
            </a:xfrm>
            <a:prstGeom prst="rect">
              <a:avLst/>
            </a:prstGeom>
            <a:solidFill>
              <a:srgbClr val="0058AB">
                <a:alpha val="100000"/>
              </a:srgbClr>
            </a:solidFill>
          </p:spPr>
          <p:txBody>
            <a:bodyPr/>
            <a:lstStyle/>
            <a:p/>
          </p:txBody>
        </p:sp>
        <p:sp>
          <p:nvSpPr>
            <p:cNvPr id="40" name="rc40"/>
            <p:cNvSpPr/>
            <p:nvPr/>
          </p:nvSpPr>
          <p:spPr>
            <a:xfrm>
              <a:off x="1383871" y="953299"/>
              <a:ext cx="220114" cy="3922245"/>
            </a:xfrm>
            <a:prstGeom prst="rect">
              <a:avLst/>
            </a:prstGeom>
            <a:solidFill>
              <a:srgbClr val="0058AB">
                <a:alpha val="100000"/>
              </a:srgbClr>
            </a:solidFill>
          </p:spPr>
          <p:txBody>
            <a:bodyPr/>
            <a:lstStyle/>
            <a:p/>
          </p:txBody>
        </p:sp>
        <p:sp>
          <p:nvSpPr>
            <p:cNvPr id="41" name="rc41"/>
            <p:cNvSpPr/>
            <p:nvPr/>
          </p:nvSpPr>
          <p:spPr>
            <a:xfrm>
              <a:off x="1628442" y="1686683"/>
              <a:ext cx="220114" cy="3188861"/>
            </a:xfrm>
            <a:prstGeom prst="rect">
              <a:avLst/>
            </a:prstGeom>
            <a:solidFill>
              <a:srgbClr val="0058AB">
                <a:alpha val="100000"/>
              </a:srgbClr>
            </a:solidFill>
          </p:spPr>
          <p:txBody>
            <a:bodyPr/>
            <a:lstStyle/>
            <a:p/>
          </p:txBody>
        </p:sp>
        <p:sp>
          <p:nvSpPr>
            <p:cNvPr id="42" name="rc42"/>
            <p:cNvSpPr/>
            <p:nvPr/>
          </p:nvSpPr>
          <p:spPr>
            <a:xfrm>
              <a:off x="1873013" y="1762738"/>
              <a:ext cx="220114" cy="3112807"/>
            </a:xfrm>
            <a:prstGeom prst="rect">
              <a:avLst/>
            </a:prstGeom>
            <a:solidFill>
              <a:srgbClr val="0058AB">
                <a:alpha val="100000"/>
              </a:srgbClr>
            </a:solidFill>
          </p:spPr>
          <p:txBody>
            <a:bodyPr/>
            <a:lstStyle/>
            <a:p/>
          </p:txBody>
        </p:sp>
        <p:sp>
          <p:nvSpPr>
            <p:cNvPr id="43" name="rc43"/>
            <p:cNvSpPr/>
            <p:nvPr/>
          </p:nvSpPr>
          <p:spPr>
            <a:xfrm>
              <a:off x="2117585" y="2430932"/>
              <a:ext cx="220114" cy="2444613"/>
            </a:xfrm>
            <a:prstGeom prst="rect">
              <a:avLst/>
            </a:prstGeom>
            <a:solidFill>
              <a:srgbClr val="0058AB">
                <a:alpha val="100000"/>
              </a:srgbClr>
            </a:solidFill>
          </p:spPr>
          <p:txBody>
            <a:bodyPr/>
            <a:lstStyle/>
            <a:p/>
          </p:txBody>
        </p:sp>
        <p:sp>
          <p:nvSpPr>
            <p:cNvPr id="44" name="rc44"/>
            <p:cNvSpPr/>
            <p:nvPr/>
          </p:nvSpPr>
          <p:spPr>
            <a:xfrm>
              <a:off x="2362156" y="3109991"/>
              <a:ext cx="220114" cy="1765553"/>
            </a:xfrm>
            <a:prstGeom prst="rect">
              <a:avLst/>
            </a:prstGeom>
            <a:solidFill>
              <a:srgbClr val="0058AB">
                <a:alpha val="100000"/>
              </a:srgbClr>
            </a:solidFill>
          </p:spPr>
          <p:txBody>
            <a:bodyPr/>
            <a:lstStyle/>
            <a:p/>
          </p:txBody>
        </p:sp>
        <p:sp>
          <p:nvSpPr>
            <p:cNvPr id="45" name="rc45"/>
            <p:cNvSpPr/>
            <p:nvPr/>
          </p:nvSpPr>
          <p:spPr>
            <a:xfrm>
              <a:off x="2606727" y="3745591"/>
              <a:ext cx="220114" cy="1129954"/>
            </a:xfrm>
            <a:prstGeom prst="rect">
              <a:avLst/>
            </a:prstGeom>
            <a:solidFill>
              <a:srgbClr val="0058AB">
                <a:alpha val="100000"/>
              </a:srgbClr>
            </a:solidFill>
          </p:spPr>
          <p:txBody>
            <a:bodyPr/>
            <a:lstStyle/>
            <a:p/>
          </p:txBody>
        </p:sp>
        <p:sp>
          <p:nvSpPr>
            <p:cNvPr id="46" name="rc46"/>
            <p:cNvSpPr/>
            <p:nvPr/>
          </p:nvSpPr>
          <p:spPr>
            <a:xfrm>
              <a:off x="2851298" y="4332298"/>
              <a:ext cx="220114" cy="543247"/>
            </a:xfrm>
            <a:prstGeom prst="rect">
              <a:avLst/>
            </a:prstGeom>
            <a:solidFill>
              <a:srgbClr val="0058AB">
                <a:alpha val="100000"/>
              </a:srgbClr>
            </a:solidFill>
          </p:spPr>
          <p:txBody>
            <a:bodyPr/>
            <a:lstStyle/>
            <a:p/>
          </p:txBody>
        </p:sp>
        <p:sp>
          <p:nvSpPr>
            <p:cNvPr id="47" name="rc47"/>
            <p:cNvSpPr/>
            <p:nvPr/>
          </p:nvSpPr>
          <p:spPr>
            <a:xfrm>
              <a:off x="3095869" y="4343163"/>
              <a:ext cx="220114" cy="532382"/>
            </a:xfrm>
            <a:prstGeom prst="rect">
              <a:avLst/>
            </a:prstGeom>
            <a:solidFill>
              <a:srgbClr val="0058AB">
                <a:alpha val="100000"/>
              </a:srgbClr>
            </a:solidFill>
          </p:spPr>
          <p:txBody>
            <a:bodyPr/>
            <a:lstStyle/>
            <a:p/>
          </p:txBody>
        </p:sp>
        <p:sp>
          <p:nvSpPr>
            <p:cNvPr id="48" name="rc48"/>
            <p:cNvSpPr/>
            <p:nvPr/>
          </p:nvSpPr>
          <p:spPr>
            <a:xfrm>
              <a:off x="3340440" y="4348595"/>
              <a:ext cx="220114" cy="526949"/>
            </a:xfrm>
            <a:prstGeom prst="rect">
              <a:avLst/>
            </a:prstGeom>
            <a:solidFill>
              <a:srgbClr val="0058AB">
                <a:alpha val="100000"/>
              </a:srgbClr>
            </a:solidFill>
          </p:spPr>
          <p:txBody>
            <a:bodyPr/>
            <a:lstStyle/>
            <a:p/>
          </p:txBody>
        </p:sp>
        <p:sp>
          <p:nvSpPr>
            <p:cNvPr id="49" name="rc49"/>
            <p:cNvSpPr/>
            <p:nvPr/>
          </p:nvSpPr>
          <p:spPr>
            <a:xfrm>
              <a:off x="3585011" y="4321433"/>
              <a:ext cx="220114" cy="554112"/>
            </a:xfrm>
            <a:prstGeom prst="rect">
              <a:avLst/>
            </a:prstGeom>
            <a:solidFill>
              <a:srgbClr val="0058AB">
                <a:alpha val="100000"/>
              </a:srgbClr>
            </a:solidFill>
          </p:spPr>
          <p:txBody>
            <a:bodyPr/>
            <a:lstStyle/>
            <a:p/>
          </p:txBody>
        </p:sp>
        <p:sp>
          <p:nvSpPr>
            <p:cNvPr id="50" name="rc50"/>
            <p:cNvSpPr/>
            <p:nvPr/>
          </p:nvSpPr>
          <p:spPr>
            <a:xfrm>
              <a:off x="3829583" y="4316000"/>
              <a:ext cx="220114" cy="559544"/>
            </a:xfrm>
            <a:prstGeom prst="rect">
              <a:avLst/>
            </a:prstGeom>
            <a:solidFill>
              <a:srgbClr val="0058AB">
                <a:alpha val="100000"/>
              </a:srgbClr>
            </a:solidFill>
          </p:spPr>
          <p:txBody>
            <a:bodyPr/>
            <a:lstStyle/>
            <a:p/>
          </p:txBody>
        </p:sp>
        <p:sp>
          <p:nvSpPr>
            <p:cNvPr id="51" name="rc51"/>
            <p:cNvSpPr/>
            <p:nvPr/>
          </p:nvSpPr>
          <p:spPr>
            <a:xfrm>
              <a:off x="4074154" y="3832510"/>
              <a:ext cx="220114" cy="1043034"/>
            </a:xfrm>
            <a:prstGeom prst="rect">
              <a:avLst/>
            </a:prstGeom>
            <a:solidFill>
              <a:srgbClr val="0058AB">
                <a:alpha val="100000"/>
              </a:srgbClr>
            </a:solidFill>
          </p:spPr>
          <p:txBody>
            <a:bodyPr/>
            <a:lstStyle/>
            <a:p/>
          </p:txBody>
        </p:sp>
        <p:sp>
          <p:nvSpPr>
            <p:cNvPr id="52" name="rc52"/>
            <p:cNvSpPr/>
            <p:nvPr/>
          </p:nvSpPr>
          <p:spPr>
            <a:xfrm>
              <a:off x="4318725" y="1344437"/>
              <a:ext cx="220114" cy="3531107"/>
            </a:xfrm>
            <a:prstGeom prst="rect">
              <a:avLst/>
            </a:prstGeom>
            <a:solidFill>
              <a:srgbClr val="0058AB">
                <a:alpha val="100000"/>
              </a:srgbClr>
            </a:solidFill>
          </p:spPr>
          <p:txBody>
            <a:bodyPr/>
            <a:lstStyle/>
            <a:p/>
          </p:txBody>
        </p:sp>
        <p:sp>
          <p:nvSpPr>
            <p:cNvPr id="53" name="rc53"/>
            <p:cNvSpPr/>
            <p:nvPr/>
          </p:nvSpPr>
          <p:spPr>
            <a:xfrm>
              <a:off x="4563296" y="4381190"/>
              <a:ext cx="220114" cy="494355"/>
            </a:xfrm>
            <a:prstGeom prst="rect">
              <a:avLst/>
            </a:prstGeom>
            <a:solidFill>
              <a:srgbClr val="0058AB">
                <a:alpha val="100000"/>
              </a:srgbClr>
            </a:solidFill>
          </p:spPr>
          <p:txBody>
            <a:bodyPr/>
            <a:lstStyle/>
            <a:p/>
          </p:txBody>
        </p:sp>
        <p:sp>
          <p:nvSpPr>
            <p:cNvPr id="54" name="rc54"/>
            <p:cNvSpPr/>
            <p:nvPr/>
          </p:nvSpPr>
          <p:spPr>
            <a:xfrm>
              <a:off x="4807867" y="3435940"/>
              <a:ext cx="220114" cy="1439605"/>
            </a:xfrm>
            <a:prstGeom prst="rect">
              <a:avLst/>
            </a:prstGeom>
            <a:solidFill>
              <a:srgbClr val="0058AB">
                <a:alpha val="100000"/>
              </a:srgbClr>
            </a:solidFill>
          </p:spPr>
          <p:txBody>
            <a:bodyPr/>
            <a:lstStyle/>
            <a:p/>
          </p:txBody>
        </p:sp>
        <p:sp>
          <p:nvSpPr>
            <p:cNvPr id="55" name="rc55"/>
            <p:cNvSpPr/>
            <p:nvPr/>
          </p:nvSpPr>
          <p:spPr>
            <a:xfrm>
              <a:off x="5052438" y="2968747"/>
              <a:ext cx="220114" cy="1906798"/>
            </a:xfrm>
            <a:prstGeom prst="rect">
              <a:avLst/>
            </a:prstGeom>
            <a:solidFill>
              <a:srgbClr val="0058AB">
                <a:alpha val="100000"/>
              </a:srgbClr>
            </a:solidFill>
          </p:spPr>
          <p:txBody>
            <a:bodyPr/>
            <a:lstStyle/>
            <a:p/>
          </p:txBody>
        </p:sp>
        <p:sp>
          <p:nvSpPr>
            <p:cNvPr id="56" name="rc56"/>
            <p:cNvSpPr/>
            <p:nvPr/>
          </p:nvSpPr>
          <p:spPr>
            <a:xfrm>
              <a:off x="5297009" y="3490264"/>
              <a:ext cx="220114" cy="1385280"/>
            </a:xfrm>
            <a:prstGeom prst="rect">
              <a:avLst/>
            </a:prstGeom>
            <a:solidFill>
              <a:srgbClr val="0058AB">
                <a:alpha val="100000"/>
              </a:srgbClr>
            </a:solidFill>
          </p:spPr>
          <p:txBody>
            <a:bodyPr/>
            <a:lstStyle/>
            <a:p/>
          </p:txBody>
        </p:sp>
        <p:sp>
          <p:nvSpPr>
            <p:cNvPr id="57" name="rc57"/>
            <p:cNvSpPr/>
            <p:nvPr/>
          </p:nvSpPr>
          <p:spPr>
            <a:xfrm>
              <a:off x="5541580" y="4451812"/>
              <a:ext cx="220114" cy="423732"/>
            </a:xfrm>
            <a:prstGeom prst="rect">
              <a:avLst/>
            </a:prstGeom>
            <a:solidFill>
              <a:srgbClr val="0058AB">
                <a:alpha val="100000"/>
              </a:srgbClr>
            </a:solidFill>
          </p:spPr>
          <p:txBody>
            <a:bodyPr/>
            <a:lstStyle/>
            <a:p/>
          </p:txBody>
        </p:sp>
        <p:sp>
          <p:nvSpPr>
            <p:cNvPr id="58" name="rc58"/>
            <p:cNvSpPr/>
            <p:nvPr/>
          </p:nvSpPr>
          <p:spPr>
            <a:xfrm>
              <a:off x="5786152" y="3294695"/>
              <a:ext cx="220114" cy="1580849"/>
            </a:xfrm>
            <a:prstGeom prst="rect">
              <a:avLst/>
            </a:prstGeom>
            <a:solidFill>
              <a:srgbClr val="0058AB">
                <a:alpha val="100000"/>
              </a:srgbClr>
            </a:solidFill>
          </p:spPr>
          <p:txBody>
            <a:bodyPr/>
            <a:lstStyle/>
            <a:p/>
          </p:txBody>
        </p:sp>
        <p:sp>
          <p:nvSpPr>
            <p:cNvPr id="59" name="rc59"/>
            <p:cNvSpPr/>
            <p:nvPr/>
          </p:nvSpPr>
          <p:spPr>
            <a:xfrm>
              <a:off x="6030723" y="2327715"/>
              <a:ext cx="220114" cy="2547830"/>
            </a:xfrm>
            <a:prstGeom prst="rect">
              <a:avLst/>
            </a:prstGeom>
            <a:solidFill>
              <a:srgbClr val="0058AB">
                <a:alpha val="100000"/>
              </a:srgbClr>
            </a:solidFill>
          </p:spPr>
          <p:txBody>
            <a:bodyPr/>
            <a:lstStyle/>
            <a:p/>
          </p:txBody>
        </p:sp>
        <p:sp>
          <p:nvSpPr>
            <p:cNvPr id="60" name="rc60"/>
            <p:cNvSpPr/>
            <p:nvPr/>
          </p:nvSpPr>
          <p:spPr>
            <a:xfrm>
              <a:off x="6275294" y="2430932"/>
              <a:ext cx="220114" cy="2444613"/>
            </a:xfrm>
            <a:prstGeom prst="rect">
              <a:avLst/>
            </a:prstGeom>
            <a:solidFill>
              <a:srgbClr val="0058AB">
                <a:alpha val="100000"/>
              </a:srgbClr>
            </a:solidFill>
          </p:spPr>
          <p:txBody>
            <a:bodyPr/>
            <a:lstStyle/>
            <a:p/>
          </p:txBody>
        </p:sp>
        <p:sp>
          <p:nvSpPr>
            <p:cNvPr id="61" name="rc61"/>
            <p:cNvSpPr/>
            <p:nvPr/>
          </p:nvSpPr>
          <p:spPr>
            <a:xfrm>
              <a:off x="6519865" y="2441797"/>
              <a:ext cx="220114" cy="2433748"/>
            </a:xfrm>
            <a:prstGeom prst="rect">
              <a:avLst/>
            </a:prstGeom>
            <a:solidFill>
              <a:srgbClr val="0058AB">
                <a:alpha val="100000"/>
              </a:srgbClr>
            </a:solidFill>
          </p:spPr>
          <p:txBody>
            <a:bodyPr/>
            <a:lstStyle/>
            <a:p/>
          </p:txBody>
        </p:sp>
        <p:sp>
          <p:nvSpPr>
            <p:cNvPr id="62" name="rc62"/>
            <p:cNvSpPr/>
            <p:nvPr/>
          </p:nvSpPr>
          <p:spPr>
            <a:xfrm>
              <a:off x="6764436" y="2447230"/>
              <a:ext cx="220114" cy="2428315"/>
            </a:xfrm>
            <a:prstGeom prst="rect">
              <a:avLst/>
            </a:prstGeom>
            <a:solidFill>
              <a:srgbClr val="0058AB">
                <a:alpha val="100000"/>
              </a:srgbClr>
            </a:solidFill>
          </p:spPr>
          <p:txBody>
            <a:bodyPr/>
            <a:lstStyle/>
            <a:p/>
          </p:txBody>
        </p:sp>
        <p:sp>
          <p:nvSpPr>
            <p:cNvPr id="63" name="rc63"/>
            <p:cNvSpPr/>
            <p:nvPr/>
          </p:nvSpPr>
          <p:spPr>
            <a:xfrm>
              <a:off x="7009007" y="2458094"/>
              <a:ext cx="220114" cy="2417450"/>
            </a:xfrm>
            <a:prstGeom prst="rect">
              <a:avLst/>
            </a:prstGeom>
            <a:solidFill>
              <a:srgbClr val="0058AB">
                <a:alpha val="100000"/>
              </a:srgbClr>
            </a:solidFill>
          </p:spPr>
          <p:txBody>
            <a:bodyPr/>
            <a:lstStyle/>
            <a:p/>
          </p:txBody>
        </p:sp>
        <p:sp>
          <p:nvSpPr>
            <p:cNvPr id="64" name="rc64"/>
            <p:cNvSpPr/>
            <p:nvPr/>
          </p:nvSpPr>
          <p:spPr>
            <a:xfrm>
              <a:off x="8476434" y="4082404"/>
              <a:ext cx="220114" cy="793141"/>
            </a:xfrm>
            <a:prstGeom prst="rect">
              <a:avLst/>
            </a:prstGeom>
            <a:solidFill>
              <a:srgbClr val="69DBFF">
                <a:alpha val="100000"/>
              </a:srgbClr>
            </a:solidFill>
          </p:spPr>
          <p:txBody>
            <a:bodyPr/>
            <a:lstStyle/>
            <a:p/>
          </p:txBody>
        </p:sp>
        <p:sp>
          <p:nvSpPr>
            <p:cNvPr id="65" name="pl65"/>
            <p:cNvSpPr/>
            <p:nvPr/>
          </p:nvSpPr>
          <p:spPr>
            <a:xfrm>
              <a:off x="6140780" y="3294695"/>
              <a:ext cx="2445711" cy="790424"/>
            </a:xfrm>
            <a:custGeom>
              <a:avLst/>
              <a:pathLst>
                <a:path w="2445711" h="790424">
                  <a:moveTo>
                    <a:pt x="0" y="0"/>
                  </a:moveTo>
                  <a:lnTo>
                    <a:pt x="244571" y="79042"/>
                  </a:lnTo>
                  <a:lnTo>
                    <a:pt x="489142" y="158084"/>
                  </a:lnTo>
                  <a:lnTo>
                    <a:pt x="733713" y="237127"/>
                  </a:lnTo>
                  <a:lnTo>
                    <a:pt x="978284" y="316169"/>
                  </a:lnTo>
                  <a:lnTo>
                    <a:pt x="1222855" y="395212"/>
                  </a:lnTo>
                  <a:lnTo>
                    <a:pt x="1467426" y="474254"/>
                  </a:lnTo>
                  <a:lnTo>
                    <a:pt x="1711997" y="553297"/>
                  </a:lnTo>
                  <a:lnTo>
                    <a:pt x="1956569" y="632339"/>
                  </a:lnTo>
                  <a:lnTo>
                    <a:pt x="2201140" y="711382"/>
                  </a:lnTo>
                  <a:lnTo>
                    <a:pt x="2445711" y="790424"/>
                  </a:lnTo>
                </a:path>
              </a:pathLst>
            </a:custGeom>
            <a:ln w="13550" cap="flat">
              <a:solidFill>
                <a:srgbClr val="000000">
                  <a:alpha val="100000"/>
                </a:srgbClr>
              </a:solidFill>
              <a:prstDash val="solid"/>
              <a:round/>
            </a:ln>
          </p:spPr>
          <p:txBody>
            <a:bodyPr/>
            <a:lstStyle/>
            <a:p/>
          </p:txBody>
        </p:sp>
        <p:sp>
          <p:nvSpPr>
            <p:cNvPr id="66" name="pt66"/>
            <p:cNvSpPr/>
            <p:nvPr/>
          </p:nvSpPr>
          <p:spPr>
            <a:xfrm>
              <a:off x="6115954" y="32698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60525" y="33489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05096" y="34279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49667" y="35069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94238" y="35860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38809" y="36650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83381" y="37441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27952" y="38231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72523" y="39022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7094" y="39812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1665" y="40602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635239"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4641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79" name="tx79"/>
            <p:cNvSpPr/>
            <p:nvPr/>
          </p:nvSpPr>
          <p:spPr>
            <a:xfrm>
              <a:off x="508103" y="265991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0" name="tx80"/>
            <p:cNvSpPr/>
            <p:nvPr/>
          </p:nvSpPr>
          <p:spPr>
            <a:xfrm>
              <a:off x="508103" y="157342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1" name="tx81"/>
            <p:cNvSpPr/>
            <p:nvPr/>
          </p:nvSpPr>
          <p:spPr>
            <a:xfrm rot="-5400000">
              <a:off x="112846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37303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6176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86215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0675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35132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595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84046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08503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2960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57417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1874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06332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0786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5524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79703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416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28617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3074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77531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1988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6446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0903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5357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9817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427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557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9" name="rc109"/>
            <p:cNvSpPr/>
            <p:nvPr/>
          </p:nvSpPr>
          <p:spPr>
            <a:xfrm>
              <a:off x="3581938" y="5761013"/>
              <a:ext cx="201456" cy="201456"/>
            </a:xfrm>
            <a:prstGeom prst="rect">
              <a:avLst/>
            </a:prstGeom>
            <a:solidFill>
              <a:srgbClr val="0058AB">
                <a:alpha val="100000"/>
              </a:srgbClr>
            </a:solidFill>
          </p:spPr>
          <p:txBody>
            <a:bodyPr/>
            <a:lstStyle/>
            <a:p/>
          </p:txBody>
        </p:sp>
        <p:sp>
          <p:nvSpPr>
            <p:cNvPr id="110" name="rc110"/>
            <p:cNvSpPr/>
            <p:nvPr/>
          </p:nvSpPr>
          <p:spPr>
            <a:xfrm>
              <a:off x="4484024" y="5761013"/>
              <a:ext cx="201456" cy="201456"/>
            </a:xfrm>
            <a:prstGeom prst="rect">
              <a:avLst/>
            </a:prstGeom>
            <a:solidFill>
              <a:srgbClr val="69DBFF">
                <a:alpha val="100000"/>
              </a:srgbClr>
            </a:solidFill>
          </p:spPr>
          <p:txBody>
            <a:bodyPr/>
            <a:lstStyle/>
            <a:p/>
          </p:txBody>
        </p:sp>
        <p:sp>
          <p:nvSpPr>
            <p:cNvPr id="111" name="tx111"/>
            <p:cNvSpPr/>
            <p:nvPr/>
          </p:nvSpPr>
          <p:spPr>
            <a:xfrm>
              <a:off x="3861983"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64069"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036911" y="398022"/>
              <a:ext cx="776202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Cabo Verde</a:t>
              </a:r>
            </a:p>
          </p:txBody>
        </p:sp>
        <p:sp>
          <p:nvSpPr>
            <p:cNvPr id="114" name="tx114"/>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5" name="tx115"/>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6" name="tx116"/>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7" name="tx117"/>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8" name="tx118"/>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n'ayant reçu aucune dose était supérieur d'environ 91 % au nombre annuel proposé pour atteindre l'objectif, sur la base d'une trajectoire linéaire de déclin.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0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4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92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338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285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73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19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65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811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470460"/>
              <a:ext cx="249522" cy="1632236"/>
            </a:xfrm>
            <a:prstGeom prst="rect">
              <a:avLst/>
            </a:prstGeom>
            <a:solidFill>
              <a:srgbClr val="80BD41">
                <a:alpha val="100000"/>
              </a:srgbClr>
            </a:solidFill>
          </p:spPr>
          <p:txBody>
            <a:bodyPr/>
            <a:lstStyle/>
            <a:p/>
          </p:txBody>
        </p:sp>
        <p:sp>
          <p:nvSpPr>
            <p:cNvPr id="26" name="rc26"/>
            <p:cNvSpPr/>
            <p:nvPr/>
          </p:nvSpPr>
          <p:spPr>
            <a:xfrm>
              <a:off x="1296273" y="2366065"/>
              <a:ext cx="249522" cy="104395"/>
            </a:xfrm>
            <a:prstGeom prst="rect">
              <a:avLst/>
            </a:prstGeom>
            <a:solidFill>
              <a:srgbClr val="1CABE2">
                <a:alpha val="100000"/>
              </a:srgbClr>
            </a:solidFill>
          </p:spPr>
          <p:txBody>
            <a:bodyPr/>
            <a:lstStyle/>
            <a:p/>
          </p:txBody>
        </p:sp>
        <p:sp>
          <p:nvSpPr>
            <p:cNvPr id="27" name="rc27"/>
            <p:cNvSpPr/>
            <p:nvPr/>
          </p:nvSpPr>
          <p:spPr>
            <a:xfrm>
              <a:off x="1573521" y="2507140"/>
              <a:ext cx="249522" cy="1595557"/>
            </a:xfrm>
            <a:prstGeom prst="rect">
              <a:avLst/>
            </a:prstGeom>
            <a:solidFill>
              <a:srgbClr val="80BD41">
                <a:alpha val="100000"/>
              </a:srgbClr>
            </a:solidFill>
          </p:spPr>
          <p:txBody>
            <a:bodyPr/>
            <a:lstStyle/>
            <a:p/>
          </p:txBody>
        </p:sp>
        <p:sp>
          <p:nvSpPr>
            <p:cNvPr id="28" name="rc28"/>
            <p:cNvSpPr/>
            <p:nvPr/>
          </p:nvSpPr>
          <p:spPr>
            <a:xfrm>
              <a:off x="1573521" y="2405566"/>
              <a:ext cx="249522" cy="101573"/>
            </a:xfrm>
            <a:prstGeom prst="rect">
              <a:avLst/>
            </a:prstGeom>
            <a:solidFill>
              <a:srgbClr val="1CABE2">
                <a:alpha val="100000"/>
              </a:srgbClr>
            </a:solidFill>
          </p:spPr>
          <p:txBody>
            <a:bodyPr/>
            <a:lstStyle/>
            <a:p/>
          </p:txBody>
        </p:sp>
        <p:sp>
          <p:nvSpPr>
            <p:cNvPr id="29" name="rc29"/>
            <p:cNvSpPr/>
            <p:nvPr/>
          </p:nvSpPr>
          <p:spPr>
            <a:xfrm>
              <a:off x="1850769" y="2529712"/>
              <a:ext cx="249522" cy="1572985"/>
            </a:xfrm>
            <a:prstGeom prst="rect">
              <a:avLst/>
            </a:prstGeom>
            <a:solidFill>
              <a:srgbClr val="80BD41">
                <a:alpha val="100000"/>
              </a:srgbClr>
            </a:solidFill>
          </p:spPr>
          <p:txBody>
            <a:bodyPr/>
            <a:lstStyle/>
            <a:p/>
          </p:txBody>
        </p:sp>
        <p:sp>
          <p:nvSpPr>
            <p:cNvPr id="30" name="rc30"/>
            <p:cNvSpPr/>
            <p:nvPr/>
          </p:nvSpPr>
          <p:spPr>
            <a:xfrm>
              <a:off x="1850769" y="2446477"/>
              <a:ext cx="249522" cy="83234"/>
            </a:xfrm>
            <a:prstGeom prst="rect">
              <a:avLst/>
            </a:prstGeom>
            <a:solidFill>
              <a:srgbClr val="1CABE2">
                <a:alpha val="100000"/>
              </a:srgbClr>
            </a:solidFill>
          </p:spPr>
          <p:txBody>
            <a:bodyPr/>
            <a:lstStyle/>
            <a:p/>
          </p:txBody>
        </p:sp>
        <p:sp>
          <p:nvSpPr>
            <p:cNvPr id="31" name="rc31"/>
            <p:cNvSpPr/>
            <p:nvPr/>
          </p:nvSpPr>
          <p:spPr>
            <a:xfrm>
              <a:off x="2128016" y="2566391"/>
              <a:ext cx="249522" cy="1536305"/>
            </a:xfrm>
            <a:prstGeom prst="rect">
              <a:avLst/>
            </a:prstGeom>
            <a:solidFill>
              <a:srgbClr val="80BD41">
                <a:alpha val="100000"/>
              </a:srgbClr>
            </a:solidFill>
          </p:spPr>
          <p:txBody>
            <a:bodyPr/>
            <a:lstStyle/>
            <a:p/>
          </p:txBody>
        </p:sp>
        <p:sp>
          <p:nvSpPr>
            <p:cNvPr id="32" name="rc32"/>
            <p:cNvSpPr/>
            <p:nvPr/>
          </p:nvSpPr>
          <p:spPr>
            <a:xfrm>
              <a:off x="2128016" y="2485978"/>
              <a:ext cx="249522" cy="80412"/>
            </a:xfrm>
            <a:prstGeom prst="rect">
              <a:avLst/>
            </a:prstGeom>
            <a:solidFill>
              <a:srgbClr val="1CABE2">
                <a:alpha val="100000"/>
              </a:srgbClr>
            </a:solidFill>
          </p:spPr>
          <p:txBody>
            <a:bodyPr/>
            <a:lstStyle/>
            <a:p/>
          </p:txBody>
        </p:sp>
        <p:sp>
          <p:nvSpPr>
            <p:cNvPr id="33" name="rc33"/>
            <p:cNvSpPr/>
            <p:nvPr/>
          </p:nvSpPr>
          <p:spPr>
            <a:xfrm>
              <a:off x="2405264" y="2580499"/>
              <a:ext cx="249522" cy="1522198"/>
            </a:xfrm>
            <a:prstGeom prst="rect">
              <a:avLst/>
            </a:prstGeom>
            <a:solidFill>
              <a:srgbClr val="80BD41">
                <a:alpha val="100000"/>
              </a:srgbClr>
            </a:solidFill>
          </p:spPr>
          <p:txBody>
            <a:bodyPr/>
            <a:lstStyle/>
            <a:p/>
          </p:txBody>
        </p:sp>
        <p:sp>
          <p:nvSpPr>
            <p:cNvPr id="34" name="rc34"/>
            <p:cNvSpPr/>
            <p:nvPr/>
          </p:nvSpPr>
          <p:spPr>
            <a:xfrm>
              <a:off x="2405264" y="2517015"/>
              <a:ext cx="249522" cy="63483"/>
            </a:xfrm>
            <a:prstGeom prst="rect">
              <a:avLst/>
            </a:prstGeom>
            <a:solidFill>
              <a:srgbClr val="1CABE2">
                <a:alpha val="100000"/>
              </a:srgbClr>
            </a:solidFill>
          </p:spPr>
          <p:txBody>
            <a:bodyPr/>
            <a:lstStyle/>
            <a:p/>
          </p:txBody>
        </p:sp>
        <p:sp>
          <p:nvSpPr>
            <p:cNvPr id="35" name="rc35"/>
            <p:cNvSpPr/>
            <p:nvPr/>
          </p:nvSpPr>
          <p:spPr>
            <a:xfrm>
              <a:off x="2682512" y="2620000"/>
              <a:ext cx="249522" cy="1482697"/>
            </a:xfrm>
            <a:prstGeom prst="rect">
              <a:avLst/>
            </a:prstGeom>
            <a:solidFill>
              <a:srgbClr val="80BD41">
                <a:alpha val="100000"/>
              </a:srgbClr>
            </a:solidFill>
          </p:spPr>
          <p:txBody>
            <a:bodyPr/>
            <a:lstStyle/>
            <a:p/>
          </p:txBody>
        </p:sp>
        <p:sp>
          <p:nvSpPr>
            <p:cNvPr id="36" name="rc36"/>
            <p:cNvSpPr/>
            <p:nvPr/>
          </p:nvSpPr>
          <p:spPr>
            <a:xfrm>
              <a:off x="2682512" y="2574856"/>
              <a:ext cx="249522" cy="45143"/>
            </a:xfrm>
            <a:prstGeom prst="rect">
              <a:avLst/>
            </a:prstGeom>
            <a:solidFill>
              <a:srgbClr val="1CABE2">
                <a:alpha val="100000"/>
              </a:srgbClr>
            </a:solidFill>
          </p:spPr>
          <p:txBody>
            <a:bodyPr/>
            <a:lstStyle/>
            <a:p/>
          </p:txBody>
        </p:sp>
        <p:sp>
          <p:nvSpPr>
            <p:cNvPr id="37" name="rc37"/>
            <p:cNvSpPr/>
            <p:nvPr/>
          </p:nvSpPr>
          <p:spPr>
            <a:xfrm>
              <a:off x="2959759" y="2665144"/>
              <a:ext cx="249522" cy="1437553"/>
            </a:xfrm>
            <a:prstGeom prst="rect">
              <a:avLst/>
            </a:prstGeom>
            <a:solidFill>
              <a:srgbClr val="80BD41">
                <a:alpha val="100000"/>
              </a:srgbClr>
            </a:solidFill>
          </p:spPr>
          <p:txBody>
            <a:bodyPr/>
            <a:lstStyle/>
            <a:p/>
          </p:txBody>
        </p:sp>
        <p:sp>
          <p:nvSpPr>
            <p:cNvPr id="38" name="rc38"/>
            <p:cNvSpPr/>
            <p:nvPr/>
          </p:nvSpPr>
          <p:spPr>
            <a:xfrm>
              <a:off x="2959759" y="2635518"/>
              <a:ext cx="249522" cy="29625"/>
            </a:xfrm>
            <a:prstGeom prst="rect">
              <a:avLst/>
            </a:prstGeom>
            <a:solidFill>
              <a:srgbClr val="1CABE2">
                <a:alpha val="100000"/>
              </a:srgbClr>
            </a:solidFill>
          </p:spPr>
          <p:txBody>
            <a:bodyPr/>
            <a:lstStyle/>
            <a:p/>
          </p:txBody>
        </p:sp>
        <p:sp>
          <p:nvSpPr>
            <p:cNvPr id="39" name="rc39"/>
            <p:cNvSpPr/>
            <p:nvPr/>
          </p:nvSpPr>
          <p:spPr>
            <a:xfrm>
              <a:off x="3237007" y="2704644"/>
              <a:ext cx="249522" cy="1398052"/>
            </a:xfrm>
            <a:prstGeom prst="rect">
              <a:avLst/>
            </a:prstGeom>
            <a:solidFill>
              <a:srgbClr val="80BD41">
                <a:alpha val="100000"/>
              </a:srgbClr>
            </a:solidFill>
          </p:spPr>
          <p:txBody>
            <a:bodyPr/>
            <a:lstStyle/>
            <a:p/>
          </p:txBody>
        </p:sp>
        <p:sp>
          <p:nvSpPr>
            <p:cNvPr id="40" name="rc40"/>
            <p:cNvSpPr/>
            <p:nvPr/>
          </p:nvSpPr>
          <p:spPr>
            <a:xfrm>
              <a:off x="3237007" y="2690537"/>
              <a:ext cx="249522" cy="14107"/>
            </a:xfrm>
            <a:prstGeom prst="rect">
              <a:avLst/>
            </a:prstGeom>
            <a:solidFill>
              <a:srgbClr val="1CABE2">
                <a:alpha val="100000"/>
              </a:srgbClr>
            </a:solidFill>
          </p:spPr>
          <p:txBody>
            <a:bodyPr/>
            <a:lstStyle/>
            <a:p/>
          </p:txBody>
        </p:sp>
        <p:sp>
          <p:nvSpPr>
            <p:cNvPr id="41" name="rc41"/>
            <p:cNvSpPr/>
            <p:nvPr/>
          </p:nvSpPr>
          <p:spPr>
            <a:xfrm>
              <a:off x="3514255" y="2739913"/>
              <a:ext cx="249522" cy="1362783"/>
            </a:xfrm>
            <a:prstGeom prst="rect">
              <a:avLst/>
            </a:prstGeom>
            <a:solidFill>
              <a:srgbClr val="80BD41">
                <a:alpha val="100000"/>
              </a:srgbClr>
            </a:solidFill>
          </p:spPr>
          <p:txBody>
            <a:bodyPr/>
            <a:lstStyle/>
            <a:p/>
          </p:txBody>
        </p:sp>
        <p:sp>
          <p:nvSpPr>
            <p:cNvPr id="42" name="rc42"/>
            <p:cNvSpPr/>
            <p:nvPr/>
          </p:nvSpPr>
          <p:spPr>
            <a:xfrm>
              <a:off x="3514255" y="2725806"/>
              <a:ext cx="249522" cy="14107"/>
            </a:xfrm>
            <a:prstGeom prst="rect">
              <a:avLst/>
            </a:prstGeom>
            <a:solidFill>
              <a:srgbClr val="1CABE2">
                <a:alpha val="100000"/>
              </a:srgbClr>
            </a:solidFill>
          </p:spPr>
          <p:txBody>
            <a:bodyPr/>
            <a:lstStyle/>
            <a:p/>
          </p:txBody>
        </p:sp>
        <p:sp>
          <p:nvSpPr>
            <p:cNvPr id="43" name="rc43"/>
            <p:cNvSpPr/>
            <p:nvPr/>
          </p:nvSpPr>
          <p:spPr>
            <a:xfrm>
              <a:off x="3791502" y="2749788"/>
              <a:ext cx="249522" cy="1352908"/>
            </a:xfrm>
            <a:prstGeom prst="rect">
              <a:avLst/>
            </a:prstGeom>
            <a:solidFill>
              <a:srgbClr val="80BD41">
                <a:alpha val="100000"/>
              </a:srgbClr>
            </a:solidFill>
          </p:spPr>
          <p:txBody>
            <a:bodyPr/>
            <a:lstStyle/>
            <a:p/>
          </p:txBody>
        </p:sp>
        <p:sp>
          <p:nvSpPr>
            <p:cNvPr id="44" name="rc44"/>
            <p:cNvSpPr/>
            <p:nvPr/>
          </p:nvSpPr>
          <p:spPr>
            <a:xfrm>
              <a:off x="3791502" y="2735681"/>
              <a:ext cx="249522" cy="14107"/>
            </a:xfrm>
            <a:prstGeom prst="rect">
              <a:avLst/>
            </a:prstGeom>
            <a:solidFill>
              <a:srgbClr val="1CABE2">
                <a:alpha val="100000"/>
              </a:srgbClr>
            </a:solidFill>
          </p:spPr>
          <p:txBody>
            <a:bodyPr/>
            <a:lstStyle/>
            <a:p/>
          </p:txBody>
        </p:sp>
        <p:sp>
          <p:nvSpPr>
            <p:cNvPr id="45" name="rc45"/>
            <p:cNvSpPr/>
            <p:nvPr/>
          </p:nvSpPr>
          <p:spPr>
            <a:xfrm>
              <a:off x="4068750" y="2675019"/>
              <a:ext cx="249522" cy="1427678"/>
            </a:xfrm>
            <a:prstGeom prst="rect">
              <a:avLst/>
            </a:prstGeom>
            <a:solidFill>
              <a:srgbClr val="80BD41">
                <a:alpha val="100000"/>
              </a:srgbClr>
            </a:solidFill>
          </p:spPr>
          <p:txBody>
            <a:bodyPr/>
            <a:lstStyle/>
            <a:p/>
          </p:txBody>
        </p:sp>
        <p:sp>
          <p:nvSpPr>
            <p:cNvPr id="46" name="rc46"/>
            <p:cNvSpPr/>
            <p:nvPr/>
          </p:nvSpPr>
          <p:spPr>
            <a:xfrm>
              <a:off x="4068750" y="2660911"/>
              <a:ext cx="249522" cy="14107"/>
            </a:xfrm>
            <a:prstGeom prst="rect">
              <a:avLst/>
            </a:prstGeom>
            <a:solidFill>
              <a:srgbClr val="1CABE2">
                <a:alpha val="100000"/>
              </a:srgbClr>
            </a:solidFill>
          </p:spPr>
          <p:txBody>
            <a:bodyPr/>
            <a:lstStyle/>
            <a:p/>
          </p:txBody>
        </p:sp>
        <p:sp>
          <p:nvSpPr>
            <p:cNvPr id="47" name="rc47"/>
            <p:cNvSpPr/>
            <p:nvPr/>
          </p:nvSpPr>
          <p:spPr>
            <a:xfrm>
              <a:off x="4345998" y="2658090"/>
              <a:ext cx="249522" cy="1444607"/>
            </a:xfrm>
            <a:prstGeom prst="rect">
              <a:avLst/>
            </a:prstGeom>
            <a:solidFill>
              <a:srgbClr val="80BD41">
                <a:alpha val="100000"/>
              </a:srgbClr>
            </a:solidFill>
          </p:spPr>
          <p:txBody>
            <a:bodyPr/>
            <a:lstStyle/>
            <a:p/>
          </p:txBody>
        </p:sp>
        <p:sp>
          <p:nvSpPr>
            <p:cNvPr id="48" name="rc48"/>
            <p:cNvSpPr/>
            <p:nvPr/>
          </p:nvSpPr>
          <p:spPr>
            <a:xfrm>
              <a:off x="4345998" y="2643982"/>
              <a:ext cx="249522" cy="14107"/>
            </a:xfrm>
            <a:prstGeom prst="rect">
              <a:avLst/>
            </a:prstGeom>
            <a:solidFill>
              <a:srgbClr val="1CABE2">
                <a:alpha val="100000"/>
              </a:srgbClr>
            </a:solidFill>
          </p:spPr>
          <p:txBody>
            <a:bodyPr/>
            <a:lstStyle/>
            <a:p/>
          </p:txBody>
        </p:sp>
        <p:sp>
          <p:nvSpPr>
            <p:cNvPr id="49" name="rc49"/>
            <p:cNvSpPr/>
            <p:nvPr/>
          </p:nvSpPr>
          <p:spPr>
            <a:xfrm>
              <a:off x="4623245" y="2772360"/>
              <a:ext cx="249522" cy="1330336"/>
            </a:xfrm>
            <a:prstGeom prst="rect">
              <a:avLst/>
            </a:prstGeom>
            <a:solidFill>
              <a:srgbClr val="80BD41">
                <a:alpha val="100000"/>
              </a:srgbClr>
            </a:solidFill>
          </p:spPr>
          <p:txBody>
            <a:bodyPr/>
            <a:lstStyle/>
            <a:p/>
          </p:txBody>
        </p:sp>
        <p:sp>
          <p:nvSpPr>
            <p:cNvPr id="50" name="rc50"/>
            <p:cNvSpPr/>
            <p:nvPr/>
          </p:nvSpPr>
          <p:spPr>
            <a:xfrm>
              <a:off x="4623245" y="2745556"/>
              <a:ext cx="249522" cy="26804"/>
            </a:xfrm>
            <a:prstGeom prst="rect">
              <a:avLst/>
            </a:prstGeom>
            <a:solidFill>
              <a:srgbClr val="1CABE2">
                <a:alpha val="100000"/>
              </a:srgbClr>
            </a:solidFill>
          </p:spPr>
          <p:txBody>
            <a:bodyPr/>
            <a:lstStyle/>
            <a:p/>
          </p:txBody>
        </p:sp>
        <p:sp>
          <p:nvSpPr>
            <p:cNvPr id="51" name="rc51"/>
            <p:cNvSpPr/>
            <p:nvPr/>
          </p:nvSpPr>
          <p:spPr>
            <a:xfrm>
              <a:off x="4900493" y="2885220"/>
              <a:ext cx="249522" cy="1217476"/>
            </a:xfrm>
            <a:prstGeom prst="rect">
              <a:avLst/>
            </a:prstGeom>
            <a:solidFill>
              <a:srgbClr val="80BD41">
                <a:alpha val="100000"/>
              </a:srgbClr>
            </a:solidFill>
          </p:spPr>
          <p:txBody>
            <a:bodyPr/>
            <a:lstStyle/>
            <a:p/>
          </p:txBody>
        </p:sp>
        <p:sp>
          <p:nvSpPr>
            <p:cNvPr id="52" name="rc52"/>
            <p:cNvSpPr/>
            <p:nvPr/>
          </p:nvSpPr>
          <p:spPr>
            <a:xfrm>
              <a:off x="4900493" y="2793522"/>
              <a:ext cx="249522" cy="91698"/>
            </a:xfrm>
            <a:prstGeom prst="rect">
              <a:avLst/>
            </a:prstGeom>
            <a:solidFill>
              <a:srgbClr val="1CABE2">
                <a:alpha val="100000"/>
              </a:srgbClr>
            </a:solidFill>
          </p:spPr>
          <p:txBody>
            <a:bodyPr/>
            <a:lstStyle/>
            <a:p/>
          </p:txBody>
        </p:sp>
        <p:sp>
          <p:nvSpPr>
            <p:cNvPr id="53" name="rc53"/>
            <p:cNvSpPr/>
            <p:nvPr/>
          </p:nvSpPr>
          <p:spPr>
            <a:xfrm>
              <a:off x="5177741" y="2827380"/>
              <a:ext cx="249522" cy="1275317"/>
            </a:xfrm>
            <a:prstGeom prst="rect">
              <a:avLst/>
            </a:prstGeom>
            <a:solidFill>
              <a:srgbClr val="80BD41">
                <a:alpha val="100000"/>
              </a:srgbClr>
            </a:solidFill>
          </p:spPr>
          <p:txBody>
            <a:bodyPr/>
            <a:lstStyle/>
            <a:p/>
          </p:txBody>
        </p:sp>
        <p:sp>
          <p:nvSpPr>
            <p:cNvPr id="54" name="rc54"/>
            <p:cNvSpPr/>
            <p:nvPr/>
          </p:nvSpPr>
          <p:spPr>
            <a:xfrm>
              <a:off x="5177741" y="2814683"/>
              <a:ext cx="249522" cy="12696"/>
            </a:xfrm>
            <a:prstGeom prst="rect">
              <a:avLst/>
            </a:prstGeom>
            <a:solidFill>
              <a:srgbClr val="1CABE2">
                <a:alpha val="100000"/>
              </a:srgbClr>
            </a:solidFill>
          </p:spPr>
          <p:txBody>
            <a:bodyPr/>
            <a:lstStyle/>
            <a:p/>
          </p:txBody>
        </p:sp>
        <p:sp>
          <p:nvSpPr>
            <p:cNvPr id="55" name="rc55"/>
            <p:cNvSpPr/>
            <p:nvPr/>
          </p:nvSpPr>
          <p:spPr>
            <a:xfrm>
              <a:off x="5454988" y="2895096"/>
              <a:ext cx="249522" cy="1207601"/>
            </a:xfrm>
            <a:prstGeom prst="rect">
              <a:avLst/>
            </a:prstGeom>
            <a:solidFill>
              <a:srgbClr val="80BD41">
                <a:alpha val="100000"/>
              </a:srgbClr>
            </a:solidFill>
          </p:spPr>
          <p:txBody>
            <a:bodyPr/>
            <a:lstStyle/>
            <a:p/>
          </p:txBody>
        </p:sp>
        <p:sp>
          <p:nvSpPr>
            <p:cNvPr id="56" name="rc56"/>
            <p:cNvSpPr/>
            <p:nvPr/>
          </p:nvSpPr>
          <p:spPr>
            <a:xfrm>
              <a:off x="5454988" y="2858416"/>
              <a:ext cx="249522" cy="36679"/>
            </a:xfrm>
            <a:prstGeom prst="rect">
              <a:avLst/>
            </a:prstGeom>
            <a:solidFill>
              <a:srgbClr val="1CABE2">
                <a:alpha val="100000"/>
              </a:srgbClr>
            </a:solidFill>
          </p:spPr>
          <p:txBody>
            <a:bodyPr/>
            <a:lstStyle/>
            <a:p/>
          </p:txBody>
        </p:sp>
        <p:sp>
          <p:nvSpPr>
            <p:cNvPr id="57" name="rc57"/>
            <p:cNvSpPr/>
            <p:nvPr/>
          </p:nvSpPr>
          <p:spPr>
            <a:xfrm>
              <a:off x="5732236" y="2916257"/>
              <a:ext cx="249522" cy="1186439"/>
            </a:xfrm>
            <a:prstGeom prst="rect">
              <a:avLst/>
            </a:prstGeom>
            <a:solidFill>
              <a:srgbClr val="80BD41">
                <a:alpha val="100000"/>
              </a:srgbClr>
            </a:solidFill>
          </p:spPr>
          <p:txBody>
            <a:bodyPr/>
            <a:lstStyle/>
            <a:p/>
          </p:txBody>
        </p:sp>
        <p:sp>
          <p:nvSpPr>
            <p:cNvPr id="58" name="rc58"/>
            <p:cNvSpPr/>
            <p:nvPr/>
          </p:nvSpPr>
          <p:spPr>
            <a:xfrm>
              <a:off x="5732236" y="2866881"/>
              <a:ext cx="249522" cy="49376"/>
            </a:xfrm>
            <a:prstGeom prst="rect">
              <a:avLst/>
            </a:prstGeom>
            <a:solidFill>
              <a:srgbClr val="1CABE2">
                <a:alpha val="100000"/>
              </a:srgbClr>
            </a:solidFill>
          </p:spPr>
          <p:txBody>
            <a:bodyPr/>
            <a:lstStyle/>
            <a:p/>
          </p:txBody>
        </p:sp>
        <p:sp>
          <p:nvSpPr>
            <p:cNvPr id="59" name="rc59"/>
            <p:cNvSpPr/>
            <p:nvPr/>
          </p:nvSpPr>
          <p:spPr>
            <a:xfrm>
              <a:off x="6009484" y="2937418"/>
              <a:ext cx="249522" cy="1165278"/>
            </a:xfrm>
            <a:prstGeom prst="rect">
              <a:avLst/>
            </a:prstGeom>
            <a:solidFill>
              <a:srgbClr val="80BD41">
                <a:alpha val="100000"/>
              </a:srgbClr>
            </a:solidFill>
          </p:spPr>
          <p:txBody>
            <a:bodyPr/>
            <a:lstStyle/>
            <a:p/>
          </p:txBody>
        </p:sp>
        <p:sp>
          <p:nvSpPr>
            <p:cNvPr id="60" name="rc60"/>
            <p:cNvSpPr/>
            <p:nvPr/>
          </p:nvSpPr>
          <p:spPr>
            <a:xfrm>
              <a:off x="6009484" y="2900739"/>
              <a:ext cx="249522" cy="36679"/>
            </a:xfrm>
            <a:prstGeom prst="rect">
              <a:avLst/>
            </a:prstGeom>
            <a:solidFill>
              <a:srgbClr val="1CABE2">
                <a:alpha val="100000"/>
              </a:srgbClr>
            </a:solidFill>
          </p:spPr>
          <p:txBody>
            <a:bodyPr/>
            <a:lstStyle/>
            <a:p/>
          </p:txBody>
        </p:sp>
        <p:sp>
          <p:nvSpPr>
            <p:cNvPr id="61" name="rc61"/>
            <p:cNvSpPr/>
            <p:nvPr/>
          </p:nvSpPr>
          <p:spPr>
            <a:xfrm>
              <a:off x="6286731" y="3006545"/>
              <a:ext cx="249522" cy="1096152"/>
            </a:xfrm>
            <a:prstGeom prst="rect">
              <a:avLst/>
            </a:prstGeom>
            <a:solidFill>
              <a:srgbClr val="80BD41">
                <a:alpha val="100000"/>
              </a:srgbClr>
            </a:solidFill>
          </p:spPr>
          <p:txBody>
            <a:bodyPr/>
            <a:lstStyle/>
            <a:p/>
          </p:txBody>
        </p:sp>
        <p:sp>
          <p:nvSpPr>
            <p:cNvPr id="62" name="rc62"/>
            <p:cNvSpPr/>
            <p:nvPr/>
          </p:nvSpPr>
          <p:spPr>
            <a:xfrm>
              <a:off x="6286731" y="2995259"/>
              <a:ext cx="249522" cy="11285"/>
            </a:xfrm>
            <a:prstGeom prst="rect">
              <a:avLst/>
            </a:prstGeom>
            <a:solidFill>
              <a:srgbClr val="1CABE2">
                <a:alpha val="100000"/>
              </a:srgbClr>
            </a:solidFill>
          </p:spPr>
          <p:txBody>
            <a:bodyPr/>
            <a:lstStyle/>
            <a:p/>
          </p:txBody>
        </p:sp>
        <p:sp>
          <p:nvSpPr>
            <p:cNvPr id="63" name="rc63"/>
            <p:cNvSpPr/>
            <p:nvPr/>
          </p:nvSpPr>
          <p:spPr>
            <a:xfrm>
              <a:off x="6563979" y="3117994"/>
              <a:ext cx="249522" cy="984702"/>
            </a:xfrm>
            <a:prstGeom prst="rect">
              <a:avLst/>
            </a:prstGeom>
            <a:solidFill>
              <a:srgbClr val="80BD41">
                <a:alpha val="100000"/>
              </a:srgbClr>
            </a:solidFill>
          </p:spPr>
          <p:txBody>
            <a:bodyPr/>
            <a:lstStyle/>
            <a:p/>
          </p:txBody>
        </p:sp>
        <p:sp>
          <p:nvSpPr>
            <p:cNvPr id="64" name="rc64"/>
            <p:cNvSpPr/>
            <p:nvPr/>
          </p:nvSpPr>
          <p:spPr>
            <a:xfrm>
              <a:off x="6563979" y="3077082"/>
              <a:ext cx="249522" cy="40911"/>
            </a:xfrm>
            <a:prstGeom prst="rect">
              <a:avLst/>
            </a:prstGeom>
            <a:solidFill>
              <a:srgbClr val="1CABE2">
                <a:alpha val="100000"/>
              </a:srgbClr>
            </a:solidFill>
          </p:spPr>
          <p:txBody>
            <a:bodyPr/>
            <a:lstStyle/>
            <a:p/>
          </p:txBody>
        </p:sp>
        <p:sp>
          <p:nvSpPr>
            <p:cNvPr id="65" name="rc65"/>
            <p:cNvSpPr/>
            <p:nvPr/>
          </p:nvSpPr>
          <p:spPr>
            <a:xfrm>
              <a:off x="6841227" y="3223800"/>
              <a:ext cx="249522" cy="878896"/>
            </a:xfrm>
            <a:prstGeom prst="rect">
              <a:avLst/>
            </a:prstGeom>
            <a:solidFill>
              <a:srgbClr val="80BD41">
                <a:alpha val="100000"/>
              </a:srgbClr>
            </a:solidFill>
          </p:spPr>
          <p:txBody>
            <a:bodyPr/>
            <a:lstStyle/>
            <a:p/>
          </p:txBody>
        </p:sp>
        <p:sp>
          <p:nvSpPr>
            <p:cNvPr id="66" name="rc66"/>
            <p:cNvSpPr/>
            <p:nvPr/>
          </p:nvSpPr>
          <p:spPr>
            <a:xfrm>
              <a:off x="6841227" y="3157495"/>
              <a:ext cx="249522" cy="66305"/>
            </a:xfrm>
            <a:prstGeom prst="rect">
              <a:avLst/>
            </a:prstGeom>
            <a:solidFill>
              <a:srgbClr val="1CABE2">
                <a:alpha val="100000"/>
              </a:srgbClr>
            </a:solidFill>
          </p:spPr>
          <p:txBody>
            <a:bodyPr/>
            <a:lstStyle/>
            <a:p/>
          </p:txBody>
        </p:sp>
        <p:sp>
          <p:nvSpPr>
            <p:cNvPr id="67" name="rc67"/>
            <p:cNvSpPr/>
            <p:nvPr/>
          </p:nvSpPr>
          <p:spPr>
            <a:xfrm>
              <a:off x="7118474" y="3259069"/>
              <a:ext cx="249522" cy="843627"/>
            </a:xfrm>
            <a:prstGeom prst="rect">
              <a:avLst/>
            </a:prstGeom>
            <a:solidFill>
              <a:srgbClr val="80BD41">
                <a:alpha val="100000"/>
              </a:srgbClr>
            </a:solidFill>
          </p:spPr>
          <p:txBody>
            <a:bodyPr/>
            <a:lstStyle/>
            <a:p/>
          </p:txBody>
        </p:sp>
        <p:sp>
          <p:nvSpPr>
            <p:cNvPr id="68" name="rc68"/>
            <p:cNvSpPr/>
            <p:nvPr/>
          </p:nvSpPr>
          <p:spPr>
            <a:xfrm>
              <a:off x="7118474" y="3195585"/>
              <a:ext cx="249522" cy="63483"/>
            </a:xfrm>
            <a:prstGeom prst="rect">
              <a:avLst/>
            </a:prstGeom>
            <a:solidFill>
              <a:srgbClr val="1CABE2">
                <a:alpha val="100000"/>
              </a:srgbClr>
            </a:solidFill>
          </p:spPr>
          <p:txBody>
            <a:bodyPr/>
            <a:lstStyle/>
            <a:p/>
          </p:txBody>
        </p:sp>
        <p:sp>
          <p:nvSpPr>
            <p:cNvPr id="69" name="rc69"/>
            <p:cNvSpPr/>
            <p:nvPr/>
          </p:nvSpPr>
          <p:spPr>
            <a:xfrm>
              <a:off x="7395722" y="3261890"/>
              <a:ext cx="249522" cy="840806"/>
            </a:xfrm>
            <a:prstGeom prst="rect">
              <a:avLst/>
            </a:prstGeom>
            <a:solidFill>
              <a:srgbClr val="80BD41">
                <a:alpha val="100000"/>
              </a:srgbClr>
            </a:solidFill>
          </p:spPr>
          <p:txBody>
            <a:bodyPr/>
            <a:lstStyle/>
            <a:p/>
          </p:txBody>
        </p:sp>
        <p:sp>
          <p:nvSpPr>
            <p:cNvPr id="70" name="rc70"/>
            <p:cNvSpPr/>
            <p:nvPr/>
          </p:nvSpPr>
          <p:spPr>
            <a:xfrm>
              <a:off x="7395722" y="3198407"/>
              <a:ext cx="249522" cy="63483"/>
            </a:xfrm>
            <a:prstGeom prst="rect">
              <a:avLst/>
            </a:prstGeom>
            <a:solidFill>
              <a:srgbClr val="1CABE2">
                <a:alpha val="100000"/>
              </a:srgbClr>
            </a:solidFill>
          </p:spPr>
          <p:txBody>
            <a:bodyPr/>
            <a:lstStyle/>
            <a:p/>
          </p:txBody>
        </p:sp>
        <p:sp>
          <p:nvSpPr>
            <p:cNvPr id="71" name="rc71"/>
            <p:cNvSpPr/>
            <p:nvPr/>
          </p:nvSpPr>
          <p:spPr>
            <a:xfrm>
              <a:off x="7672970" y="3264712"/>
              <a:ext cx="249522" cy="837984"/>
            </a:xfrm>
            <a:prstGeom prst="rect">
              <a:avLst/>
            </a:prstGeom>
            <a:solidFill>
              <a:srgbClr val="80BD41">
                <a:alpha val="100000"/>
              </a:srgbClr>
            </a:solidFill>
          </p:spPr>
          <p:txBody>
            <a:bodyPr/>
            <a:lstStyle/>
            <a:p/>
          </p:txBody>
        </p:sp>
        <p:sp>
          <p:nvSpPr>
            <p:cNvPr id="72" name="rc72"/>
            <p:cNvSpPr/>
            <p:nvPr/>
          </p:nvSpPr>
          <p:spPr>
            <a:xfrm>
              <a:off x="7672970" y="3201228"/>
              <a:ext cx="249522" cy="63483"/>
            </a:xfrm>
            <a:prstGeom prst="rect">
              <a:avLst/>
            </a:prstGeom>
            <a:solidFill>
              <a:srgbClr val="1CABE2">
                <a:alpha val="100000"/>
              </a:srgbClr>
            </a:solidFill>
          </p:spPr>
          <p:txBody>
            <a:bodyPr/>
            <a:lstStyle/>
            <a:p/>
          </p:txBody>
        </p:sp>
        <p:sp>
          <p:nvSpPr>
            <p:cNvPr id="73" name="rc73"/>
            <p:cNvSpPr/>
            <p:nvPr/>
          </p:nvSpPr>
          <p:spPr>
            <a:xfrm>
              <a:off x="7950217" y="3267533"/>
              <a:ext cx="249522" cy="835163"/>
            </a:xfrm>
            <a:prstGeom prst="rect">
              <a:avLst/>
            </a:prstGeom>
            <a:solidFill>
              <a:srgbClr val="80BD41">
                <a:alpha val="100000"/>
              </a:srgbClr>
            </a:solidFill>
          </p:spPr>
          <p:txBody>
            <a:bodyPr/>
            <a:lstStyle/>
            <a:p/>
          </p:txBody>
        </p:sp>
        <p:sp>
          <p:nvSpPr>
            <p:cNvPr id="74" name="rc74"/>
            <p:cNvSpPr/>
            <p:nvPr/>
          </p:nvSpPr>
          <p:spPr>
            <a:xfrm>
              <a:off x="7950217" y="3205460"/>
              <a:ext cx="249522" cy="62072"/>
            </a:xfrm>
            <a:prstGeom prst="rect">
              <a:avLst/>
            </a:prstGeom>
            <a:solidFill>
              <a:srgbClr val="1CABE2">
                <a:alpha val="100000"/>
              </a:srgbClr>
            </a:solidFill>
          </p:spPr>
          <p:txBody>
            <a:bodyPr/>
            <a:lstStyle/>
            <a:p/>
          </p:txBody>
        </p:sp>
        <p:sp>
          <p:nvSpPr>
            <p:cNvPr id="75" name="pl75"/>
            <p:cNvSpPr/>
            <p:nvPr/>
          </p:nvSpPr>
          <p:spPr>
            <a:xfrm>
              <a:off x="1421035" y="1236556"/>
              <a:ext cx="6653943" cy="173705"/>
            </a:xfrm>
            <a:custGeom>
              <a:avLst/>
              <a:pathLst>
                <a:path w="6653943" h="173705">
                  <a:moveTo>
                    <a:pt x="0" y="144754"/>
                  </a:moveTo>
                  <a:lnTo>
                    <a:pt x="277247" y="144754"/>
                  </a:lnTo>
                  <a:lnTo>
                    <a:pt x="554495" y="115803"/>
                  </a:lnTo>
                  <a:lnTo>
                    <a:pt x="831742" y="115803"/>
                  </a:lnTo>
                  <a:lnTo>
                    <a:pt x="1108990" y="86852"/>
                  </a:lnTo>
                  <a:lnTo>
                    <a:pt x="1386238" y="57901"/>
                  </a:lnTo>
                  <a:lnTo>
                    <a:pt x="1663485" y="28950"/>
                  </a:lnTo>
                  <a:lnTo>
                    <a:pt x="1940733" y="0"/>
                  </a:lnTo>
                  <a:lnTo>
                    <a:pt x="2217981" y="0"/>
                  </a:lnTo>
                  <a:lnTo>
                    <a:pt x="2495228" y="0"/>
                  </a:lnTo>
                  <a:lnTo>
                    <a:pt x="2772476" y="0"/>
                  </a:lnTo>
                  <a:lnTo>
                    <a:pt x="3049724" y="0"/>
                  </a:lnTo>
                  <a:lnTo>
                    <a:pt x="3326971" y="28950"/>
                  </a:lnTo>
                  <a:lnTo>
                    <a:pt x="3604219" y="173705"/>
                  </a:lnTo>
                  <a:lnTo>
                    <a:pt x="3881467" y="0"/>
                  </a:lnTo>
                  <a:lnTo>
                    <a:pt x="4158714" y="57901"/>
                  </a:lnTo>
                  <a:lnTo>
                    <a:pt x="4435962" y="86852"/>
                  </a:lnTo>
                  <a:lnTo>
                    <a:pt x="4713210" y="57901"/>
                  </a:lnTo>
                  <a:lnTo>
                    <a:pt x="4990457" y="0"/>
                  </a:lnTo>
                  <a:lnTo>
                    <a:pt x="5267705" y="86852"/>
                  </a:lnTo>
                  <a:lnTo>
                    <a:pt x="5544953" y="173705"/>
                  </a:lnTo>
                  <a:lnTo>
                    <a:pt x="5822200" y="173705"/>
                  </a:lnTo>
                  <a:lnTo>
                    <a:pt x="6099448" y="173705"/>
                  </a:lnTo>
                  <a:lnTo>
                    <a:pt x="6376696" y="173705"/>
                  </a:lnTo>
                  <a:lnTo>
                    <a:pt x="6653943" y="173705"/>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1329607" y="22300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87" name="tx87"/>
            <p:cNvSpPr/>
            <p:nvPr/>
          </p:nvSpPr>
          <p:spPr>
            <a:xfrm>
              <a:off x="2715845" y="2437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8" name="tx88"/>
            <p:cNvSpPr/>
            <p:nvPr/>
          </p:nvSpPr>
          <p:spPr>
            <a:xfrm>
              <a:off x="4102084" y="2524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89" name="tx89"/>
            <p:cNvSpPr/>
            <p:nvPr/>
          </p:nvSpPr>
          <p:spPr>
            <a:xfrm>
              <a:off x="5514447" y="27224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0" name="tx90"/>
            <p:cNvSpPr/>
            <p:nvPr/>
          </p:nvSpPr>
          <p:spPr>
            <a:xfrm>
              <a:off x="6623438" y="29411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1" name="tx91"/>
            <p:cNvSpPr/>
            <p:nvPr/>
          </p:nvSpPr>
          <p:spPr>
            <a:xfrm>
              <a:off x="6900686" y="30215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2" name="tx92"/>
            <p:cNvSpPr/>
            <p:nvPr/>
          </p:nvSpPr>
          <p:spPr>
            <a:xfrm>
              <a:off x="7177933" y="30596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3" name="tx93"/>
            <p:cNvSpPr/>
            <p:nvPr/>
          </p:nvSpPr>
          <p:spPr>
            <a:xfrm>
              <a:off x="7455181" y="30624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4" name="tx94"/>
            <p:cNvSpPr/>
            <p:nvPr/>
          </p:nvSpPr>
          <p:spPr>
            <a:xfrm>
              <a:off x="7732429" y="30667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5" name="tx95"/>
            <p:cNvSpPr/>
            <p:nvPr/>
          </p:nvSpPr>
          <p:spPr>
            <a:xfrm>
              <a:off x="8009676" y="30695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6" name="pl96"/>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251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07" name="tx107"/>
            <p:cNvSpPr/>
            <p:nvPr/>
          </p:nvSpPr>
          <p:spPr>
            <a:xfrm>
              <a:off x="1367476" y="23843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2715845" y="3326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09" name="tx109"/>
            <p:cNvSpPr/>
            <p:nvPr/>
          </p:nvSpPr>
          <p:spPr>
            <a:xfrm>
              <a:off x="2753715" y="25635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4102084" y="3353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1" name="tx111"/>
            <p:cNvSpPr/>
            <p:nvPr/>
          </p:nvSpPr>
          <p:spPr>
            <a:xfrm>
              <a:off x="4139953" y="26340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5514447" y="34638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3" name="tx113"/>
            <p:cNvSpPr/>
            <p:nvPr/>
          </p:nvSpPr>
          <p:spPr>
            <a:xfrm>
              <a:off x="5526191" y="28428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662615" y="3577591"/>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5" name="tx115"/>
            <p:cNvSpPr/>
            <p:nvPr/>
          </p:nvSpPr>
          <p:spPr>
            <a:xfrm>
              <a:off x="6635182" y="30636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900686" y="36282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7" name="tx117"/>
            <p:cNvSpPr/>
            <p:nvPr/>
          </p:nvSpPr>
          <p:spPr>
            <a:xfrm>
              <a:off x="6912430" y="31567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217110" y="364583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9" name="tx119"/>
            <p:cNvSpPr/>
            <p:nvPr/>
          </p:nvSpPr>
          <p:spPr>
            <a:xfrm>
              <a:off x="7189677" y="31934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494358" y="364724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1" name="tx121"/>
            <p:cNvSpPr/>
            <p:nvPr/>
          </p:nvSpPr>
          <p:spPr>
            <a:xfrm>
              <a:off x="7466925" y="31962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732429" y="36486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3" name="tx123"/>
            <p:cNvSpPr/>
            <p:nvPr/>
          </p:nvSpPr>
          <p:spPr>
            <a:xfrm>
              <a:off x="7744173" y="31990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009676" y="36500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5" name="tx125"/>
            <p:cNvSpPr/>
            <p:nvPr/>
          </p:nvSpPr>
          <p:spPr>
            <a:xfrm>
              <a:off x="8021420" y="32025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10775" y="334698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8" name="tx128"/>
            <p:cNvSpPr/>
            <p:nvPr/>
          </p:nvSpPr>
          <p:spPr>
            <a:xfrm>
              <a:off x="733081" y="26398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733081" y="19344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0" name="tx130"/>
            <p:cNvSpPr/>
            <p:nvPr/>
          </p:nvSpPr>
          <p:spPr>
            <a:xfrm>
              <a:off x="733081" y="12290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7" name="tx147"/>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8" name="pl148"/>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0" name="rc150"/>
            <p:cNvSpPr/>
            <p:nvPr/>
          </p:nvSpPr>
          <p:spPr>
            <a:xfrm>
              <a:off x="4157761" y="5010059"/>
              <a:ext cx="201456" cy="201456"/>
            </a:xfrm>
            <a:prstGeom prst="rect">
              <a:avLst/>
            </a:prstGeom>
            <a:solidFill>
              <a:srgbClr val="1CABE2">
                <a:alpha val="100000"/>
              </a:srgbClr>
            </a:solidFill>
          </p:spPr>
          <p:txBody>
            <a:bodyPr/>
            <a:lstStyle/>
            <a:p/>
          </p:txBody>
        </p:sp>
        <p:sp>
          <p:nvSpPr>
            <p:cNvPr id="151" name="rc151"/>
            <p:cNvSpPr/>
            <p:nvPr/>
          </p:nvSpPr>
          <p:spPr>
            <a:xfrm>
              <a:off x="6123695" y="5010059"/>
              <a:ext cx="201456" cy="201456"/>
            </a:xfrm>
            <a:prstGeom prst="rect">
              <a:avLst/>
            </a:prstGeom>
            <a:solidFill>
              <a:srgbClr val="80BD41">
                <a:alpha val="100000"/>
              </a:srgbClr>
            </a:solidFill>
          </p:spPr>
          <p:txBody>
            <a:bodyPr/>
            <a:lstStyle/>
            <a:p/>
          </p:txBody>
        </p:sp>
        <p:sp>
          <p:nvSpPr>
            <p:cNvPr id="152" name="tx152"/>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3" name="tx153"/>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4" name="tx154"/>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5" name="tx155"/>
            <p:cNvSpPr/>
            <p:nvPr/>
          </p:nvSpPr>
          <p:spPr>
            <a:xfrm>
              <a:off x="951100" y="660204"/>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2000-2024</a:t>
              </a:r>
            </a:p>
          </p:txBody>
        </p:sp>
        <p:sp>
          <p:nvSpPr>
            <p:cNvPr id="156" name="pl156"/>
            <p:cNvSpPr/>
            <p:nvPr/>
          </p:nvSpPr>
          <p:spPr>
            <a:xfrm>
              <a:off x="22006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0093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8180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268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10500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9137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224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5311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312464" cy="167191"/>
            </a:xfrm>
            <a:prstGeom prst="rect">
              <a:avLst/>
            </a:prstGeom>
            <a:solidFill>
              <a:srgbClr val="80BD41">
                <a:alpha val="100000"/>
              </a:srgbClr>
            </a:solidFill>
          </p:spPr>
          <p:txBody>
            <a:bodyPr/>
            <a:lstStyle/>
            <a:p/>
          </p:txBody>
        </p:sp>
        <p:sp>
          <p:nvSpPr>
            <p:cNvPr id="169" name="rc169"/>
            <p:cNvSpPr/>
            <p:nvPr/>
          </p:nvSpPr>
          <p:spPr>
            <a:xfrm>
              <a:off x="7608738" y="5889059"/>
              <a:ext cx="262265" cy="167191"/>
            </a:xfrm>
            <a:prstGeom prst="rect">
              <a:avLst/>
            </a:prstGeom>
            <a:solidFill>
              <a:srgbClr val="1CABE2">
                <a:alpha val="100000"/>
              </a:srgbClr>
            </a:solidFill>
          </p:spPr>
          <p:txBody>
            <a:bodyPr/>
            <a:lstStyle/>
            <a:p/>
          </p:txBody>
        </p:sp>
        <p:sp>
          <p:nvSpPr>
            <p:cNvPr id="170" name="rc170"/>
            <p:cNvSpPr/>
            <p:nvPr/>
          </p:nvSpPr>
          <p:spPr>
            <a:xfrm>
              <a:off x="1296273" y="5680069"/>
              <a:ext cx="5371925" cy="167191"/>
            </a:xfrm>
            <a:prstGeom prst="rect">
              <a:avLst/>
            </a:prstGeom>
            <a:solidFill>
              <a:srgbClr val="80BD41">
                <a:alpha val="100000"/>
              </a:srgbClr>
            </a:solidFill>
          </p:spPr>
          <p:txBody>
            <a:bodyPr/>
            <a:lstStyle/>
            <a:p/>
          </p:txBody>
        </p:sp>
        <p:sp>
          <p:nvSpPr>
            <p:cNvPr id="171" name="rc171"/>
            <p:cNvSpPr/>
            <p:nvPr/>
          </p:nvSpPr>
          <p:spPr>
            <a:xfrm>
              <a:off x="6668199" y="5680069"/>
              <a:ext cx="406964" cy="167191"/>
            </a:xfrm>
            <a:prstGeom prst="rect">
              <a:avLst/>
            </a:prstGeom>
            <a:solidFill>
              <a:srgbClr val="1CABE2">
                <a:alpha val="100000"/>
              </a:srgbClr>
            </a:solidFill>
          </p:spPr>
          <p:txBody>
            <a:bodyPr/>
            <a:lstStyle/>
            <a:p/>
          </p:txBody>
        </p:sp>
        <p:sp>
          <p:nvSpPr>
            <p:cNvPr id="172" name="rc172"/>
            <p:cNvSpPr/>
            <p:nvPr/>
          </p:nvSpPr>
          <p:spPr>
            <a:xfrm>
              <a:off x="1296273" y="5471080"/>
              <a:ext cx="5353838" cy="167191"/>
            </a:xfrm>
            <a:prstGeom prst="rect">
              <a:avLst/>
            </a:prstGeom>
            <a:solidFill>
              <a:srgbClr val="80BD41">
                <a:alpha val="100000"/>
              </a:srgbClr>
            </a:solidFill>
          </p:spPr>
          <p:txBody>
            <a:bodyPr/>
            <a:lstStyle/>
            <a:p/>
          </p:txBody>
        </p:sp>
        <p:sp>
          <p:nvSpPr>
            <p:cNvPr id="173" name="rc173"/>
            <p:cNvSpPr/>
            <p:nvPr/>
          </p:nvSpPr>
          <p:spPr>
            <a:xfrm>
              <a:off x="6650111" y="5471080"/>
              <a:ext cx="397920" cy="167191"/>
            </a:xfrm>
            <a:prstGeom prst="rect">
              <a:avLst/>
            </a:prstGeom>
            <a:solidFill>
              <a:srgbClr val="1CABE2">
                <a:alpha val="100000"/>
              </a:srgbClr>
            </a:solidFill>
          </p:spPr>
          <p:txBody>
            <a:bodyPr/>
            <a:lstStyle/>
            <a:p/>
          </p:txBody>
        </p:sp>
        <p:sp>
          <p:nvSpPr>
            <p:cNvPr id="174" name="tx174"/>
            <p:cNvSpPr/>
            <p:nvPr/>
          </p:nvSpPr>
          <p:spPr>
            <a:xfrm>
              <a:off x="8119368" y="592946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75" name="tx175"/>
            <p:cNvSpPr/>
            <p:nvPr/>
          </p:nvSpPr>
          <p:spPr>
            <a:xfrm>
              <a:off x="7274239"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6" name="tx176"/>
            <p:cNvSpPr/>
            <p:nvPr/>
          </p:nvSpPr>
          <p:spPr>
            <a:xfrm>
              <a:off x="725524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7" name="tx177"/>
            <p:cNvSpPr/>
            <p:nvPr/>
          </p:nvSpPr>
          <p:spPr>
            <a:xfrm>
              <a:off x="4422361" y="5934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78" name="tx178"/>
            <p:cNvSpPr/>
            <p:nvPr/>
          </p:nvSpPr>
          <p:spPr>
            <a:xfrm>
              <a:off x="7678072"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906887"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0" name="tx180"/>
            <p:cNvSpPr/>
            <p:nvPr/>
          </p:nvSpPr>
          <p:spPr>
            <a:xfrm>
              <a:off x="680988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3897844"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2" name="tx182"/>
            <p:cNvSpPr/>
            <p:nvPr/>
          </p:nvSpPr>
          <p:spPr>
            <a:xfrm>
              <a:off x="6787273"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066155"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8" name="tx188"/>
            <p:cNvSpPr/>
            <p:nvPr/>
          </p:nvSpPr>
          <p:spPr>
            <a:xfrm>
              <a:off x="4874884"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9" name="tx189"/>
            <p:cNvSpPr/>
            <p:nvPr/>
          </p:nvSpPr>
          <p:spPr>
            <a:xfrm>
              <a:off x="6683613"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0" name="tx190"/>
            <p:cNvSpPr/>
            <p:nvPr/>
          </p:nvSpPr>
          <p:spPr>
            <a:xfrm>
              <a:off x="8492342"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91" name="tx191"/>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2" name="tx192"/>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(93 %) était plus faible qu'en 2019 (96 %).
Le nombre d'enfants vaccinés avec le DTP1 a diminué de 15% par rapport à 2019.
Le nombre de nourrissons survivants a diminué d'environ 12 % par rapport à 2019.
En 2024, le nombre d'enfants vaccinés est inférieur à celui de 2019.
En 2024, le nombre de nourrissons survivants (population cible) est inférieur à celui de 2019.
Pour que la couverture vaccinale augmente, il faut que le nombre d'enfants vaccinés augmente ou diminue moins vite que la population cible de nourrissons survivants.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Cabo Verde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249173"/>
            </a:xfrm>
            <a:custGeom>
              <a:avLst/>
              <a:pathLst>
                <a:path w="3397293" h="249173">
                  <a:moveTo>
                    <a:pt x="0" y="249173"/>
                  </a:moveTo>
                  <a:lnTo>
                    <a:pt x="141553" y="249173"/>
                  </a:lnTo>
                  <a:lnTo>
                    <a:pt x="283107" y="221487"/>
                  </a:lnTo>
                  <a:lnTo>
                    <a:pt x="424661" y="193801"/>
                  </a:lnTo>
                  <a:lnTo>
                    <a:pt x="566215" y="166115"/>
                  </a:lnTo>
                  <a:lnTo>
                    <a:pt x="707769" y="110743"/>
                  </a:lnTo>
                  <a:lnTo>
                    <a:pt x="849323" y="83057"/>
                  </a:lnTo>
                  <a:lnTo>
                    <a:pt x="990877" y="27685"/>
                  </a:lnTo>
                  <a:lnTo>
                    <a:pt x="1132431" y="0"/>
                  </a:lnTo>
                  <a:lnTo>
                    <a:pt x="1273984" y="0"/>
                  </a:lnTo>
                  <a:lnTo>
                    <a:pt x="1415538" y="0"/>
                  </a:lnTo>
                  <a:lnTo>
                    <a:pt x="1557092" y="249173"/>
                  </a:lnTo>
                  <a:lnTo>
                    <a:pt x="1698646" y="138429"/>
                  </a:lnTo>
                  <a:lnTo>
                    <a:pt x="1840200" y="166115"/>
                  </a:lnTo>
                  <a:lnTo>
                    <a:pt x="1981754" y="110743"/>
                  </a:lnTo>
                  <a:lnTo>
                    <a:pt x="2123308" y="166115"/>
                  </a:lnTo>
                  <a:lnTo>
                    <a:pt x="2264862" y="83057"/>
                  </a:lnTo>
                  <a:lnTo>
                    <a:pt x="2406416" y="83057"/>
                  </a:lnTo>
                  <a:lnTo>
                    <a:pt x="2547969" y="27685"/>
                  </a:lnTo>
                  <a:lnTo>
                    <a:pt x="2689523" y="83057"/>
                  </a:lnTo>
                  <a:lnTo>
                    <a:pt x="2831077" y="166115"/>
                  </a:lnTo>
                  <a:lnTo>
                    <a:pt x="2972631" y="166115"/>
                  </a:lnTo>
                  <a:lnTo>
                    <a:pt x="3114185" y="166115"/>
                  </a:lnTo>
                  <a:lnTo>
                    <a:pt x="3255739" y="166115"/>
                  </a:lnTo>
                  <a:lnTo>
                    <a:pt x="3397293" y="16611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249173"/>
            </a:xfrm>
            <a:custGeom>
              <a:avLst/>
              <a:pathLst>
                <a:path w="3397293" h="249173">
                  <a:moveTo>
                    <a:pt x="0" y="249173"/>
                  </a:moveTo>
                  <a:lnTo>
                    <a:pt x="141553" y="249173"/>
                  </a:lnTo>
                  <a:lnTo>
                    <a:pt x="283107" y="221487"/>
                  </a:lnTo>
                  <a:lnTo>
                    <a:pt x="424661" y="193801"/>
                  </a:lnTo>
                  <a:lnTo>
                    <a:pt x="566215" y="166115"/>
                  </a:lnTo>
                  <a:lnTo>
                    <a:pt x="707769" y="110743"/>
                  </a:lnTo>
                  <a:lnTo>
                    <a:pt x="849323" y="83057"/>
                  </a:lnTo>
                  <a:lnTo>
                    <a:pt x="990877" y="27685"/>
                  </a:lnTo>
                  <a:lnTo>
                    <a:pt x="1132431" y="0"/>
                  </a:lnTo>
                  <a:lnTo>
                    <a:pt x="1273984" y="0"/>
                  </a:lnTo>
                  <a:lnTo>
                    <a:pt x="1415538" y="0"/>
                  </a:lnTo>
                  <a:lnTo>
                    <a:pt x="1557092" y="249173"/>
                  </a:lnTo>
                  <a:lnTo>
                    <a:pt x="1698646" y="138429"/>
                  </a:lnTo>
                  <a:lnTo>
                    <a:pt x="1840200" y="166115"/>
                  </a:lnTo>
                  <a:lnTo>
                    <a:pt x="1981754" y="110743"/>
                  </a:lnTo>
                  <a:lnTo>
                    <a:pt x="2123308" y="166115"/>
                  </a:lnTo>
                  <a:lnTo>
                    <a:pt x="2264862" y="83057"/>
                  </a:lnTo>
                  <a:lnTo>
                    <a:pt x="2406416" y="83057"/>
                  </a:lnTo>
                  <a:lnTo>
                    <a:pt x="2547969" y="27685"/>
                  </a:lnTo>
                  <a:lnTo>
                    <a:pt x="2689523" y="83057"/>
                  </a:lnTo>
                  <a:lnTo>
                    <a:pt x="2831077" y="166115"/>
                  </a:lnTo>
                  <a:lnTo>
                    <a:pt x="2972631" y="166115"/>
                  </a:lnTo>
                  <a:lnTo>
                    <a:pt x="3114185" y="166115"/>
                  </a:lnTo>
                  <a:lnTo>
                    <a:pt x="3255739" y="166115"/>
                  </a:lnTo>
                  <a:lnTo>
                    <a:pt x="3397293" y="16611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249173"/>
            </a:xfrm>
            <a:custGeom>
              <a:avLst/>
              <a:pathLst>
                <a:path w="3397293" h="249173">
                  <a:moveTo>
                    <a:pt x="0" y="249173"/>
                  </a:moveTo>
                  <a:lnTo>
                    <a:pt x="141553" y="249173"/>
                  </a:lnTo>
                  <a:lnTo>
                    <a:pt x="283107" y="221487"/>
                  </a:lnTo>
                  <a:lnTo>
                    <a:pt x="424661" y="193801"/>
                  </a:lnTo>
                  <a:lnTo>
                    <a:pt x="566215" y="166115"/>
                  </a:lnTo>
                  <a:lnTo>
                    <a:pt x="707769" y="110743"/>
                  </a:lnTo>
                  <a:lnTo>
                    <a:pt x="849323" y="83057"/>
                  </a:lnTo>
                  <a:lnTo>
                    <a:pt x="990877" y="27685"/>
                  </a:lnTo>
                  <a:lnTo>
                    <a:pt x="1132431" y="0"/>
                  </a:lnTo>
                  <a:lnTo>
                    <a:pt x="1273984" y="0"/>
                  </a:lnTo>
                  <a:lnTo>
                    <a:pt x="1415538" y="0"/>
                  </a:lnTo>
                  <a:lnTo>
                    <a:pt x="1557092" y="249173"/>
                  </a:lnTo>
                  <a:lnTo>
                    <a:pt x="1698646" y="138429"/>
                  </a:lnTo>
                  <a:lnTo>
                    <a:pt x="1840200" y="166115"/>
                  </a:lnTo>
                  <a:lnTo>
                    <a:pt x="1981754" y="110743"/>
                  </a:lnTo>
                  <a:lnTo>
                    <a:pt x="2123308" y="166115"/>
                  </a:lnTo>
                  <a:lnTo>
                    <a:pt x="2264862" y="83057"/>
                  </a:lnTo>
                  <a:lnTo>
                    <a:pt x="2406416" y="83057"/>
                  </a:lnTo>
                  <a:lnTo>
                    <a:pt x="2547969" y="27685"/>
                  </a:lnTo>
                  <a:lnTo>
                    <a:pt x="2689523" y="83057"/>
                  </a:lnTo>
                  <a:lnTo>
                    <a:pt x="2831077" y="166115"/>
                  </a:lnTo>
                  <a:lnTo>
                    <a:pt x="2972631" y="166115"/>
                  </a:lnTo>
                  <a:lnTo>
                    <a:pt x="3114185" y="166115"/>
                  </a:lnTo>
                  <a:lnTo>
                    <a:pt x="3255739" y="166115"/>
                  </a:lnTo>
                  <a:lnTo>
                    <a:pt x="3397293" y="16611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503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03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50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95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7402" y="4727873"/>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0" name="tx60"/>
            <p:cNvSpPr/>
            <p:nvPr/>
          </p:nvSpPr>
          <p:spPr>
            <a:xfrm>
              <a:off x="292160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4057"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87885" y="481497"/>
              <a:ext cx="286345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Cabo Verde, 2000-2024</a:t>
              </a:r>
            </a:p>
          </p:txBody>
        </p:sp>
        <p:sp>
          <p:nvSpPr>
            <p:cNvPr id="63" name="pl63"/>
            <p:cNvSpPr/>
            <p:nvPr/>
          </p:nvSpPr>
          <p:spPr>
            <a:xfrm>
              <a:off x="5267799" y="3315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698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238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778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318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388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928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468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008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0548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07048"/>
              <a:ext cx="3397293" cy="581405"/>
            </a:xfrm>
            <a:custGeom>
              <a:avLst/>
              <a:pathLst>
                <a:path w="3397293" h="581405">
                  <a:moveTo>
                    <a:pt x="0" y="581405"/>
                  </a:moveTo>
                  <a:lnTo>
                    <a:pt x="141553" y="581405"/>
                  </a:lnTo>
                  <a:lnTo>
                    <a:pt x="283107" y="516805"/>
                  </a:lnTo>
                  <a:lnTo>
                    <a:pt x="424661" y="452204"/>
                  </a:lnTo>
                  <a:lnTo>
                    <a:pt x="566215" y="387603"/>
                  </a:lnTo>
                  <a:lnTo>
                    <a:pt x="707769" y="258402"/>
                  </a:lnTo>
                  <a:lnTo>
                    <a:pt x="849323" y="193801"/>
                  </a:lnTo>
                  <a:lnTo>
                    <a:pt x="990877" y="64600"/>
                  </a:lnTo>
                  <a:lnTo>
                    <a:pt x="1132431" y="0"/>
                  </a:lnTo>
                  <a:lnTo>
                    <a:pt x="1273984" y="0"/>
                  </a:lnTo>
                  <a:lnTo>
                    <a:pt x="1415538" y="0"/>
                  </a:lnTo>
                  <a:lnTo>
                    <a:pt x="1557092" y="581405"/>
                  </a:lnTo>
                  <a:lnTo>
                    <a:pt x="1698646" y="323003"/>
                  </a:lnTo>
                  <a:lnTo>
                    <a:pt x="1840200" y="387603"/>
                  </a:lnTo>
                  <a:lnTo>
                    <a:pt x="1981754" y="258402"/>
                  </a:lnTo>
                  <a:lnTo>
                    <a:pt x="2123308" y="387603"/>
                  </a:lnTo>
                  <a:lnTo>
                    <a:pt x="2264862" y="193801"/>
                  </a:lnTo>
                  <a:lnTo>
                    <a:pt x="2406416" y="193801"/>
                  </a:lnTo>
                  <a:lnTo>
                    <a:pt x="2547969" y="64600"/>
                  </a:lnTo>
                  <a:lnTo>
                    <a:pt x="2689523" y="193801"/>
                  </a:lnTo>
                  <a:lnTo>
                    <a:pt x="2831077" y="387603"/>
                  </a:lnTo>
                  <a:lnTo>
                    <a:pt x="2972631" y="387603"/>
                  </a:lnTo>
                  <a:lnTo>
                    <a:pt x="3114185" y="387603"/>
                  </a:lnTo>
                  <a:lnTo>
                    <a:pt x="3255739" y="387603"/>
                  </a:lnTo>
                  <a:lnTo>
                    <a:pt x="3397293" y="387603"/>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00850"/>
              <a:ext cx="3397293" cy="904409"/>
            </a:xfrm>
            <a:custGeom>
              <a:avLst/>
              <a:pathLst>
                <a:path w="3397293" h="904409">
                  <a:moveTo>
                    <a:pt x="0" y="904409"/>
                  </a:moveTo>
                  <a:lnTo>
                    <a:pt x="141553" y="904409"/>
                  </a:lnTo>
                  <a:lnTo>
                    <a:pt x="283107" y="904409"/>
                  </a:lnTo>
                  <a:lnTo>
                    <a:pt x="424661" y="775207"/>
                  </a:lnTo>
                  <a:lnTo>
                    <a:pt x="566215" y="646006"/>
                  </a:lnTo>
                  <a:lnTo>
                    <a:pt x="707769" y="581405"/>
                  </a:lnTo>
                  <a:lnTo>
                    <a:pt x="849323" y="516805"/>
                  </a:lnTo>
                  <a:lnTo>
                    <a:pt x="990877" y="516805"/>
                  </a:lnTo>
                  <a:lnTo>
                    <a:pt x="1132431" y="323003"/>
                  </a:lnTo>
                  <a:lnTo>
                    <a:pt x="1273984" y="193801"/>
                  </a:lnTo>
                  <a:lnTo>
                    <a:pt x="1415538" y="193801"/>
                  </a:lnTo>
                  <a:lnTo>
                    <a:pt x="1557092" y="129201"/>
                  </a:lnTo>
                  <a:lnTo>
                    <a:pt x="1698646" y="129201"/>
                  </a:lnTo>
                  <a:lnTo>
                    <a:pt x="1840200" y="193801"/>
                  </a:lnTo>
                  <a:lnTo>
                    <a:pt x="1981754" y="129201"/>
                  </a:lnTo>
                  <a:lnTo>
                    <a:pt x="2123308" y="64600"/>
                  </a:lnTo>
                  <a:lnTo>
                    <a:pt x="2264862" y="0"/>
                  </a:lnTo>
                  <a:lnTo>
                    <a:pt x="2406416" y="0"/>
                  </a:lnTo>
                  <a:lnTo>
                    <a:pt x="2547969" y="0"/>
                  </a:lnTo>
                  <a:lnTo>
                    <a:pt x="2689523" y="0"/>
                  </a:lnTo>
                  <a:lnTo>
                    <a:pt x="2831077" y="193801"/>
                  </a:lnTo>
                  <a:lnTo>
                    <a:pt x="2972631" y="258402"/>
                  </a:lnTo>
                  <a:lnTo>
                    <a:pt x="3114185" y="64600"/>
                  </a:lnTo>
                  <a:lnTo>
                    <a:pt x="3255739" y="129201"/>
                  </a:lnTo>
                  <a:lnTo>
                    <a:pt x="3397293" y="64600"/>
                  </a:lnTo>
                </a:path>
              </a:pathLst>
            </a:custGeom>
            <a:ln w="27101" cap="flat">
              <a:solidFill>
                <a:srgbClr val="80BD41">
                  <a:alpha val="100000"/>
                </a:srgbClr>
              </a:solidFill>
              <a:prstDash val="solid"/>
              <a:round/>
            </a:ln>
          </p:spPr>
          <p:txBody>
            <a:bodyPr/>
            <a:lstStyle/>
            <a:p/>
          </p:txBody>
        </p:sp>
        <p:sp>
          <p:nvSpPr>
            <p:cNvPr id="82" name="pl82"/>
            <p:cNvSpPr/>
            <p:nvPr/>
          </p:nvSpPr>
          <p:spPr>
            <a:xfrm>
              <a:off x="5437664" y="1700850"/>
              <a:ext cx="3397293" cy="2067221"/>
            </a:xfrm>
            <a:custGeom>
              <a:avLst/>
              <a:pathLst>
                <a:path w="3397293" h="2067221">
                  <a:moveTo>
                    <a:pt x="0" y="2002620"/>
                  </a:moveTo>
                  <a:lnTo>
                    <a:pt x="141553" y="2067221"/>
                  </a:lnTo>
                  <a:lnTo>
                    <a:pt x="283107" y="1938019"/>
                  </a:lnTo>
                  <a:lnTo>
                    <a:pt x="424661" y="1679617"/>
                  </a:lnTo>
                  <a:lnTo>
                    <a:pt x="566215" y="1356613"/>
                  </a:lnTo>
                  <a:lnTo>
                    <a:pt x="707769" y="1098211"/>
                  </a:lnTo>
                  <a:lnTo>
                    <a:pt x="849323" y="904409"/>
                  </a:lnTo>
                  <a:lnTo>
                    <a:pt x="990877" y="775207"/>
                  </a:lnTo>
                  <a:lnTo>
                    <a:pt x="1132431" y="452204"/>
                  </a:lnTo>
                  <a:lnTo>
                    <a:pt x="1273984" y="129201"/>
                  </a:lnTo>
                  <a:lnTo>
                    <a:pt x="1415538" y="387603"/>
                  </a:lnTo>
                  <a:lnTo>
                    <a:pt x="1557092" y="452204"/>
                  </a:lnTo>
                  <a:lnTo>
                    <a:pt x="1698646" y="775207"/>
                  </a:lnTo>
                  <a:lnTo>
                    <a:pt x="1840200" y="775207"/>
                  </a:lnTo>
                  <a:lnTo>
                    <a:pt x="1981754" y="581405"/>
                  </a:lnTo>
                  <a:lnTo>
                    <a:pt x="2123308" y="646006"/>
                  </a:lnTo>
                  <a:lnTo>
                    <a:pt x="2264862" y="323003"/>
                  </a:lnTo>
                  <a:lnTo>
                    <a:pt x="2406416" y="258402"/>
                  </a:lnTo>
                  <a:lnTo>
                    <a:pt x="2547969" y="129201"/>
                  </a:lnTo>
                  <a:lnTo>
                    <a:pt x="2689523" y="0"/>
                  </a:lnTo>
                  <a:lnTo>
                    <a:pt x="2831077" y="193801"/>
                  </a:lnTo>
                  <a:lnTo>
                    <a:pt x="2972631" y="193801"/>
                  </a:lnTo>
                  <a:lnTo>
                    <a:pt x="3114185" y="193801"/>
                  </a:lnTo>
                  <a:lnTo>
                    <a:pt x="3255739" y="6460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0085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07048"/>
              <a:ext cx="3397293" cy="581405"/>
            </a:xfrm>
            <a:custGeom>
              <a:avLst/>
              <a:pathLst>
                <a:path w="3397293" h="581405">
                  <a:moveTo>
                    <a:pt x="0" y="581405"/>
                  </a:moveTo>
                  <a:lnTo>
                    <a:pt x="141553" y="581405"/>
                  </a:lnTo>
                  <a:lnTo>
                    <a:pt x="283107" y="516805"/>
                  </a:lnTo>
                  <a:lnTo>
                    <a:pt x="424661" y="452204"/>
                  </a:lnTo>
                  <a:lnTo>
                    <a:pt x="566215" y="387603"/>
                  </a:lnTo>
                  <a:lnTo>
                    <a:pt x="707769" y="258402"/>
                  </a:lnTo>
                  <a:lnTo>
                    <a:pt x="849323" y="193801"/>
                  </a:lnTo>
                  <a:lnTo>
                    <a:pt x="990877" y="64600"/>
                  </a:lnTo>
                  <a:lnTo>
                    <a:pt x="1132431" y="0"/>
                  </a:lnTo>
                  <a:lnTo>
                    <a:pt x="1273984" y="0"/>
                  </a:lnTo>
                  <a:lnTo>
                    <a:pt x="1415538" y="0"/>
                  </a:lnTo>
                  <a:lnTo>
                    <a:pt x="1557092" y="581405"/>
                  </a:lnTo>
                  <a:lnTo>
                    <a:pt x="1698646" y="323003"/>
                  </a:lnTo>
                  <a:lnTo>
                    <a:pt x="1840200" y="387603"/>
                  </a:lnTo>
                  <a:lnTo>
                    <a:pt x="1981754" y="258402"/>
                  </a:lnTo>
                  <a:lnTo>
                    <a:pt x="2123308" y="387603"/>
                  </a:lnTo>
                  <a:lnTo>
                    <a:pt x="2264862" y="193801"/>
                  </a:lnTo>
                  <a:lnTo>
                    <a:pt x="2406416" y="193801"/>
                  </a:lnTo>
                  <a:lnTo>
                    <a:pt x="2547969" y="64600"/>
                  </a:lnTo>
                  <a:lnTo>
                    <a:pt x="2689523" y="193801"/>
                  </a:lnTo>
                  <a:lnTo>
                    <a:pt x="2831077" y="387603"/>
                  </a:lnTo>
                  <a:lnTo>
                    <a:pt x="2972631" y="387603"/>
                  </a:lnTo>
                  <a:lnTo>
                    <a:pt x="3114185" y="387603"/>
                  </a:lnTo>
                  <a:lnTo>
                    <a:pt x="3255739" y="387603"/>
                  </a:lnTo>
                  <a:lnTo>
                    <a:pt x="3397293" y="387603"/>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03687"/>
              <a:ext cx="0" cy="684766"/>
            </a:xfrm>
            <a:custGeom>
              <a:avLst/>
              <a:pathLst>
                <a:path w="0" h="684766">
                  <a:moveTo>
                    <a:pt x="0" y="68476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03687"/>
              <a:ext cx="0" cy="361763"/>
            </a:xfrm>
            <a:custGeom>
              <a:avLst/>
              <a:pathLst>
                <a:path w="0" h="361763">
                  <a:moveTo>
                    <a:pt x="0" y="36176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03687"/>
              <a:ext cx="0" cy="103361"/>
            </a:xfrm>
            <a:custGeom>
              <a:avLst/>
              <a:pathLst>
                <a:path w="0" h="103361">
                  <a:moveTo>
                    <a:pt x="0" y="1033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03687"/>
              <a:ext cx="0" cy="490964"/>
            </a:xfrm>
            <a:custGeom>
              <a:avLst/>
              <a:pathLst>
                <a:path w="0" h="490964">
                  <a:moveTo>
                    <a:pt x="0" y="4909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03687"/>
              <a:ext cx="0" cy="297163"/>
            </a:xfrm>
            <a:custGeom>
              <a:avLst/>
              <a:pathLst>
                <a:path w="0" h="297163">
                  <a:moveTo>
                    <a:pt x="0" y="29716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03687"/>
              <a:ext cx="0" cy="490964"/>
            </a:xfrm>
            <a:custGeom>
              <a:avLst/>
              <a:pathLst>
                <a:path w="0" h="490964">
                  <a:moveTo>
                    <a:pt x="0" y="49096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03687"/>
              <a:ext cx="0" cy="490964"/>
            </a:xfrm>
            <a:custGeom>
              <a:avLst/>
              <a:pathLst>
                <a:path w="0" h="490964">
                  <a:moveTo>
                    <a:pt x="0" y="49096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07048"/>
              <a:ext cx="3397293" cy="581405"/>
            </a:xfrm>
            <a:custGeom>
              <a:avLst/>
              <a:pathLst>
                <a:path w="3397293" h="581405">
                  <a:moveTo>
                    <a:pt x="0" y="581405"/>
                  </a:moveTo>
                  <a:lnTo>
                    <a:pt x="141553" y="581405"/>
                  </a:lnTo>
                  <a:lnTo>
                    <a:pt x="283107" y="516805"/>
                  </a:lnTo>
                  <a:lnTo>
                    <a:pt x="424661" y="452204"/>
                  </a:lnTo>
                  <a:lnTo>
                    <a:pt x="566215" y="387603"/>
                  </a:lnTo>
                  <a:lnTo>
                    <a:pt x="707769" y="258402"/>
                  </a:lnTo>
                  <a:lnTo>
                    <a:pt x="849323" y="193801"/>
                  </a:lnTo>
                  <a:lnTo>
                    <a:pt x="990877" y="64600"/>
                  </a:lnTo>
                  <a:lnTo>
                    <a:pt x="1132431" y="0"/>
                  </a:lnTo>
                  <a:lnTo>
                    <a:pt x="1273984" y="0"/>
                  </a:lnTo>
                  <a:lnTo>
                    <a:pt x="1415538" y="0"/>
                  </a:lnTo>
                  <a:lnTo>
                    <a:pt x="1557092" y="581405"/>
                  </a:lnTo>
                  <a:lnTo>
                    <a:pt x="1698646" y="323003"/>
                  </a:lnTo>
                  <a:lnTo>
                    <a:pt x="1840200" y="387603"/>
                  </a:lnTo>
                  <a:lnTo>
                    <a:pt x="1981754" y="258402"/>
                  </a:lnTo>
                  <a:lnTo>
                    <a:pt x="2123308" y="387603"/>
                  </a:lnTo>
                  <a:lnTo>
                    <a:pt x="2264862" y="193801"/>
                  </a:lnTo>
                  <a:lnTo>
                    <a:pt x="2406416" y="193801"/>
                  </a:lnTo>
                  <a:lnTo>
                    <a:pt x="2547969" y="64600"/>
                  </a:lnTo>
                  <a:lnTo>
                    <a:pt x="2689523" y="193801"/>
                  </a:lnTo>
                  <a:lnTo>
                    <a:pt x="2831077" y="387603"/>
                  </a:lnTo>
                  <a:lnTo>
                    <a:pt x="2972631" y="387603"/>
                  </a:lnTo>
                  <a:lnTo>
                    <a:pt x="3114185" y="387603"/>
                  </a:lnTo>
                  <a:lnTo>
                    <a:pt x="3255739" y="387603"/>
                  </a:lnTo>
                  <a:lnTo>
                    <a:pt x="3397293" y="387603"/>
                  </a:lnTo>
                </a:path>
              </a:pathLst>
            </a:custGeom>
            <a:ln w="27101" cap="flat">
              <a:solidFill>
                <a:srgbClr val="0058AB">
                  <a:alpha val="100000"/>
                </a:srgbClr>
              </a:solidFill>
              <a:prstDash val="solid"/>
              <a:round/>
            </a:ln>
          </p:spPr>
          <p:txBody>
            <a:bodyPr/>
            <a:lstStyle/>
            <a:p/>
          </p:txBody>
        </p:sp>
        <p:sp>
          <p:nvSpPr>
            <p:cNvPr id="93" name="tx93"/>
            <p:cNvSpPr/>
            <p:nvPr/>
          </p:nvSpPr>
          <p:spPr>
            <a:xfrm>
              <a:off x="5389469" y="133740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097238" y="13387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823058" y="13373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512777" y="133735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097042" y="1337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3735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786762" y="133735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17263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6604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58668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29407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2947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487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027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58670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670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7120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3365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34101" y="4727873"/>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20" name="tx120"/>
            <p:cNvSpPr/>
            <p:nvPr/>
          </p:nvSpPr>
          <p:spPr>
            <a:xfrm>
              <a:off x="723830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00756"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13614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7407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41201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4994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68788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5511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59304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3098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86891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10248"/>
              <a:ext cx="4766387" cy="145351"/>
            </a:xfrm>
            <a:prstGeom prst="rect">
              <a:avLst/>
            </a:prstGeom>
            <a:solidFill>
              <a:srgbClr val="1CABE2">
                <a:alpha val="80000"/>
              </a:srgbClr>
            </a:solidFill>
          </p:spPr>
          <p:txBody>
            <a:bodyPr/>
            <a:lstStyle/>
            <a:p/>
          </p:txBody>
        </p:sp>
        <p:sp>
          <p:nvSpPr>
            <p:cNvPr id="137" name="rc137"/>
            <p:cNvSpPr/>
            <p:nvPr/>
          </p:nvSpPr>
          <p:spPr>
            <a:xfrm>
              <a:off x="1317178" y="5528559"/>
              <a:ext cx="7321564" cy="145351"/>
            </a:xfrm>
            <a:prstGeom prst="rect">
              <a:avLst/>
            </a:prstGeom>
            <a:solidFill>
              <a:srgbClr val="1CABE2">
                <a:alpha val="80000"/>
              </a:srgbClr>
            </a:solidFill>
          </p:spPr>
          <p:txBody>
            <a:bodyPr/>
            <a:lstStyle/>
            <a:p/>
          </p:txBody>
        </p:sp>
        <p:sp>
          <p:nvSpPr>
            <p:cNvPr id="138" name="rc138"/>
            <p:cNvSpPr/>
            <p:nvPr/>
          </p:nvSpPr>
          <p:spPr>
            <a:xfrm>
              <a:off x="1317178" y="5346869"/>
              <a:ext cx="7288806" cy="145351"/>
            </a:xfrm>
            <a:prstGeom prst="rect">
              <a:avLst/>
            </a:prstGeom>
            <a:solidFill>
              <a:srgbClr val="1CABE2">
                <a:alpha val="80000"/>
              </a:srgbClr>
            </a:solidFill>
          </p:spPr>
          <p:txBody>
            <a:bodyPr/>
            <a:lstStyle/>
            <a:p/>
          </p:txBody>
        </p:sp>
        <p:sp>
          <p:nvSpPr>
            <p:cNvPr id="139" name="tx139"/>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22029"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a:off x="4359963"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5" name="tx145"/>
            <p:cNvSpPr/>
            <p:nvPr/>
          </p:nvSpPr>
          <p:spPr>
            <a:xfrm>
              <a:off x="5997897" y="59670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6" name="tx146"/>
            <p:cNvSpPr/>
            <p:nvPr/>
          </p:nvSpPr>
          <p:spPr>
            <a:xfrm>
              <a:off x="7635831"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7" name="tx147"/>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48" name="tx148"/>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9" name="tx149"/>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0" name="tx150"/>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DTC3 au Cabo Verde (93%) était supérieure de 8 points de pourcentage à la moyenne mondiale (85%) et de 21 points de pourcentage à la moyenne de l'ensemble des pays du site WCAR (72%).
La couverture nationale en DTC3 était inférieure de 3 points de pourcentage à celle de 2019 (96%).
Le nombre d'enfants non vaccinés et sous-vaccinés est resté approximativement le même (&amp;lt;500) qu'en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0083CF">
                <a:alpha val="100000"/>
              </a:srgbClr>
            </a:solidFill>
          </p:spPr>
          <p:txBody>
            <a:bodyPr/>
            <a:lstStyle/>
            <a:p/>
          </p:txBody>
        </p:sp>
        <p:sp>
          <p:nvSpPr>
            <p:cNvPr id="38" name="rc38"/>
            <p:cNvSpPr/>
            <p:nvPr/>
          </p:nvSpPr>
          <p:spPr>
            <a:xfrm>
              <a:off x="1880361" y="1938510"/>
              <a:ext cx="307584" cy="1884461"/>
            </a:xfrm>
            <a:prstGeom prst="rect">
              <a:avLst/>
            </a:prstGeom>
            <a:solidFill>
              <a:srgbClr val="0083CF">
                <a:alpha val="100000"/>
              </a:srgbClr>
            </a:solidFill>
          </p:spPr>
          <p:txBody>
            <a:bodyPr/>
            <a:lstStyle/>
            <a:p/>
          </p:txBody>
        </p:sp>
        <p:sp>
          <p:nvSpPr>
            <p:cNvPr id="39" name="rc39"/>
            <p:cNvSpPr/>
            <p:nvPr/>
          </p:nvSpPr>
          <p:spPr>
            <a:xfrm>
              <a:off x="1538601" y="1938510"/>
              <a:ext cx="307584" cy="1884461"/>
            </a:xfrm>
            <a:prstGeom prst="rect">
              <a:avLst/>
            </a:prstGeom>
            <a:solidFill>
              <a:srgbClr val="0083CF">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0083CF">
                <a:alpha val="100000"/>
              </a:srgbClr>
            </a:solidFill>
          </p:spPr>
          <p:txBody>
            <a:bodyPr/>
            <a:lstStyle/>
            <a:p/>
          </p:txBody>
        </p:sp>
        <p:sp>
          <p:nvSpPr>
            <p:cNvPr id="46" name="rc46"/>
            <p:cNvSpPr/>
            <p:nvPr/>
          </p:nvSpPr>
          <p:spPr>
            <a:xfrm>
              <a:off x="6323242" y="1250532"/>
              <a:ext cx="307584" cy="2572439"/>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le Cabo Verde se classera au 23e rang sur 24 pays pour la plus faible couverture en DTC3 (sur la base d'un classement ex æquo).
Le Cabo Verde n'était pas dans le top 10 des pays ayant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46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04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62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121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279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225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383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542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700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490594"/>
              <a:ext cx="249522" cy="1516090"/>
            </a:xfrm>
            <a:prstGeom prst="rect">
              <a:avLst/>
            </a:prstGeom>
            <a:solidFill>
              <a:srgbClr val="80BD41">
                <a:alpha val="100000"/>
              </a:srgbClr>
            </a:solidFill>
          </p:spPr>
          <p:txBody>
            <a:bodyPr/>
            <a:lstStyle/>
            <a:p/>
          </p:txBody>
        </p:sp>
        <p:sp>
          <p:nvSpPr>
            <p:cNvPr id="26" name="rc26"/>
            <p:cNvSpPr/>
            <p:nvPr/>
          </p:nvSpPr>
          <p:spPr>
            <a:xfrm>
              <a:off x="1296273" y="2322291"/>
              <a:ext cx="249522" cy="168302"/>
            </a:xfrm>
            <a:prstGeom prst="rect">
              <a:avLst/>
            </a:prstGeom>
            <a:solidFill>
              <a:srgbClr val="1CABE2">
                <a:alpha val="100000"/>
              </a:srgbClr>
            </a:solidFill>
          </p:spPr>
          <p:txBody>
            <a:bodyPr/>
            <a:lstStyle/>
            <a:p/>
          </p:txBody>
        </p:sp>
        <p:sp>
          <p:nvSpPr>
            <p:cNvPr id="27" name="rc27"/>
            <p:cNvSpPr/>
            <p:nvPr/>
          </p:nvSpPr>
          <p:spPr>
            <a:xfrm>
              <a:off x="1573521" y="2526170"/>
              <a:ext cx="249522" cy="1480514"/>
            </a:xfrm>
            <a:prstGeom prst="rect">
              <a:avLst/>
            </a:prstGeom>
            <a:solidFill>
              <a:srgbClr val="80BD41">
                <a:alpha val="100000"/>
              </a:srgbClr>
            </a:solidFill>
          </p:spPr>
          <p:txBody>
            <a:bodyPr/>
            <a:lstStyle/>
            <a:p/>
          </p:txBody>
        </p:sp>
        <p:sp>
          <p:nvSpPr>
            <p:cNvPr id="28" name="rc28"/>
            <p:cNvSpPr/>
            <p:nvPr/>
          </p:nvSpPr>
          <p:spPr>
            <a:xfrm>
              <a:off x="1573521" y="2361972"/>
              <a:ext cx="249522" cy="164197"/>
            </a:xfrm>
            <a:prstGeom prst="rect">
              <a:avLst/>
            </a:prstGeom>
            <a:solidFill>
              <a:srgbClr val="1CABE2">
                <a:alpha val="100000"/>
              </a:srgbClr>
            </a:solidFill>
          </p:spPr>
          <p:txBody>
            <a:bodyPr/>
            <a:lstStyle/>
            <a:p/>
          </p:txBody>
        </p:sp>
        <p:sp>
          <p:nvSpPr>
            <p:cNvPr id="29" name="rc29"/>
            <p:cNvSpPr/>
            <p:nvPr/>
          </p:nvSpPr>
          <p:spPr>
            <a:xfrm>
              <a:off x="1850769" y="2545326"/>
              <a:ext cx="249522" cy="1461358"/>
            </a:xfrm>
            <a:prstGeom prst="rect">
              <a:avLst/>
            </a:prstGeom>
            <a:solidFill>
              <a:srgbClr val="80BD41">
                <a:alpha val="100000"/>
              </a:srgbClr>
            </a:solidFill>
          </p:spPr>
          <p:txBody>
            <a:bodyPr/>
            <a:lstStyle/>
            <a:p/>
          </p:txBody>
        </p:sp>
        <p:sp>
          <p:nvSpPr>
            <p:cNvPr id="30" name="rc30"/>
            <p:cNvSpPr/>
            <p:nvPr/>
          </p:nvSpPr>
          <p:spPr>
            <a:xfrm>
              <a:off x="1850769" y="2400285"/>
              <a:ext cx="249522" cy="145041"/>
            </a:xfrm>
            <a:prstGeom prst="rect">
              <a:avLst/>
            </a:prstGeom>
            <a:solidFill>
              <a:srgbClr val="1CABE2">
                <a:alpha val="100000"/>
              </a:srgbClr>
            </a:solidFill>
          </p:spPr>
          <p:txBody>
            <a:bodyPr/>
            <a:lstStyle/>
            <a:p/>
          </p:txBody>
        </p:sp>
        <p:sp>
          <p:nvSpPr>
            <p:cNvPr id="31" name="rc31"/>
            <p:cNvSpPr/>
            <p:nvPr/>
          </p:nvSpPr>
          <p:spPr>
            <a:xfrm>
              <a:off x="2128016" y="2563115"/>
              <a:ext cx="249522" cy="1443570"/>
            </a:xfrm>
            <a:prstGeom prst="rect">
              <a:avLst/>
            </a:prstGeom>
            <a:solidFill>
              <a:srgbClr val="80BD41">
                <a:alpha val="100000"/>
              </a:srgbClr>
            </a:solidFill>
          </p:spPr>
          <p:txBody>
            <a:bodyPr/>
            <a:lstStyle/>
            <a:p/>
          </p:txBody>
        </p:sp>
        <p:sp>
          <p:nvSpPr>
            <p:cNvPr id="32" name="rc32"/>
            <p:cNvSpPr/>
            <p:nvPr/>
          </p:nvSpPr>
          <p:spPr>
            <a:xfrm>
              <a:off x="2128016" y="2437230"/>
              <a:ext cx="249522" cy="125884"/>
            </a:xfrm>
            <a:prstGeom prst="rect">
              <a:avLst/>
            </a:prstGeom>
            <a:solidFill>
              <a:srgbClr val="1CABE2">
                <a:alpha val="100000"/>
              </a:srgbClr>
            </a:solidFill>
          </p:spPr>
          <p:txBody>
            <a:bodyPr/>
            <a:lstStyle/>
            <a:p/>
          </p:txBody>
        </p:sp>
        <p:sp>
          <p:nvSpPr>
            <p:cNvPr id="33" name="rc33"/>
            <p:cNvSpPr/>
            <p:nvPr/>
          </p:nvSpPr>
          <p:spPr>
            <a:xfrm>
              <a:off x="2405264" y="2576798"/>
              <a:ext cx="249522" cy="1429887"/>
            </a:xfrm>
            <a:prstGeom prst="rect">
              <a:avLst/>
            </a:prstGeom>
            <a:solidFill>
              <a:srgbClr val="80BD41">
                <a:alpha val="100000"/>
              </a:srgbClr>
            </a:solidFill>
          </p:spPr>
          <p:txBody>
            <a:bodyPr/>
            <a:lstStyle/>
            <a:p/>
          </p:txBody>
        </p:sp>
        <p:sp>
          <p:nvSpPr>
            <p:cNvPr id="34" name="rc34"/>
            <p:cNvSpPr/>
            <p:nvPr/>
          </p:nvSpPr>
          <p:spPr>
            <a:xfrm>
              <a:off x="2405264" y="2468701"/>
              <a:ext cx="249522" cy="108096"/>
            </a:xfrm>
            <a:prstGeom prst="rect">
              <a:avLst/>
            </a:prstGeom>
            <a:solidFill>
              <a:srgbClr val="1CABE2">
                <a:alpha val="100000"/>
              </a:srgbClr>
            </a:solidFill>
          </p:spPr>
          <p:txBody>
            <a:bodyPr/>
            <a:lstStyle/>
            <a:p/>
          </p:txBody>
        </p:sp>
        <p:sp>
          <p:nvSpPr>
            <p:cNvPr id="35" name="rc35"/>
            <p:cNvSpPr/>
            <p:nvPr/>
          </p:nvSpPr>
          <p:spPr>
            <a:xfrm>
              <a:off x="2682512" y="2598691"/>
              <a:ext cx="249522" cy="1407994"/>
            </a:xfrm>
            <a:prstGeom prst="rect">
              <a:avLst/>
            </a:prstGeom>
            <a:solidFill>
              <a:srgbClr val="80BD41">
                <a:alpha val="100000"/>
              </a:srgbClr>
            </a:solidFill>
          </p:spPr>
          <p:txBody>
            <a:bodyPr/>
            <a:lstStyle/>
            <a:p/>
          </p:txBody>
        </p:sp>
        <p:sp>
          <p:nvSpPr>
            <p:cNvPr id="36" name="rc36"/>
            <p:cNvSpPr/>
            <p:nvPr/>
          </p:nvSpPr>
          <p:spPr>
            <a:xfrm>
              <a:off x="2682512" y="2524802"/>
              <a:ext cx="249522" cy="73888"/>
            </a:xfrm>
            <a:prstGeom prst="rect">
              <a:avLst/>
            </a:prstGeom>
            <a:solidFill>
              <a:srgbClr val="1CABE2">
                <a:alpha val="100000"/>
              </a:srgbClr>
            </a:solidFill>
          </p:spPr>
          <p:txBody>
            <a:bodyPr/>
            <a:lstStyle/>
            <a:p/>
          </p:txBody>
        </p:sp>
        <p:sp>
          <p:nvSpPr>
            <p:cNvPr id="37" name="rc37"/>
            <p:cNvSpPr/>
            <p:nvPr/>
          </p:nvSpPr>
          <p:spPr>
            <a:xfrm>
              <a:off x="2959759" y="2641108"/>
              <a:ext cx="249522" cy="1365576"/>
            </a:xfrm>
            <a:prstGeom prst="rect">
              <a:avLst/>
            </a:prstGeom>
            <a:solidFill>
              <a:srgbClr val="80BD41">
                <a:alpha val="100000"/>
              </a:srgbClr>
            </a:solidFill>
          </p:spPr>
          <p:txBody>
            <a:bodyPr/>
            <a:lstStyle/>
            <a:p/>
          </p:txBody>
        </p:sp>
        <p:sp>
          <p:nvSpPr>
            <p:cNvPr id="38" name="rc38"/>
            <p:cNvSpPr/>
            <p:nvPr/>
          </p:nvSpPr>
          <p:spPr>
            <a:xfrm>
              <a:off x="2959759" y="2583639"/>
              <a:ext cx="249522" cy="57469"/>
            </a:xfrm>
            <a:prstGeom prst="rect">
              <a:avLst/>
            </a:prstGeom>
            <a:solidFill>
              <a:srgbClr val="1CABE2">
                <a:alpha val="100000"/>
              </a:srgbClr>
            </a:solidFill>
          </p:spPr>
          <p:txBody>
            <a:bodyPr/>
            <a:lstStyle/>
            <a:p/>
          </p:txBody>
        </p:sp>
        <p:sp>
          <p:nvSpPr>
            <p:cNvPr id="39" name="rc39"/>
            <p:cNvSpPr/>
            <p:nvPr/>
          </p:nvSpPr>
          <p:spPr>
            <a:xfrm>
              <a:off x="3237007" y="2664370"/>
              <a:ext cx="249522" cy="1342315"/>
            </a:xfrm>
            <a:prstGeom prst="rect">
              <a:avLst/>
            </a:prstGeom>
            <a:solidFill>
              <a:srgbClr val="80BD41">
                <a:alpha val="100000"/>
              </a:srgbClr>
            </a:solidFill>
          </p:spPr>
          <p:txBody>
            <a:bodyPr/>
            <a:lstStyle/>
            <a:p/>
          </p:txBody>
        </p:sp>
        <p:sp>
          <p:nvSpPr>
            <p:cNvPr id="40" name="rc40"/>
            <p:cNvSpPr/>
            <p:nvPr/>
          </p:nvSpPr>
          <p:spPr>
            <a:xfrm>
              <a:off x="3237007" y="2637003"/>
              <a:ext cx="249522" cy="27366"/>
            </a:xfrm>
            <a:prstGeom prst="rect">
              <a:avLst/>
            </a:prstGeom>
            <a:solidFill>
              <a:srgbClr val="1CABE2">
                <a:alpha val="100000"/>
              </a:srgbClr>
            </a:solidFill>
          </p:spPr>
          <p:txBody>
            <a:bodyPr/>
            <a:lstStyle/>
            <a:p/>
          </p:txBody>
        </p:sp>
        <p:sp>
          <p:nvSpPr>
            <p:cNvPr id="41" name="rc41"/>
            <p:cNvSpPr/>
            <p:nvPr/>
          </p:nvSpPr>
          <p:spPr>
            <a:xfrm>
              <a:off x="3514255" y="2684894"/>
              <a:ext cx="249522" cy="1321790"/>
            </a:xfrm>
            <a:prstGeom prst="rect">
              <a:avLst/>
            </a:prstGeom>
            <a:solidFill>
              <a:srgbClr val="80BD41">
                <a:alpha val="100000"/>
              </a:srgbClr>
            </a:solidFill>
          </p:spPr>
          <p:txBody>
            <a:bodyPr/>
            <a:lstStyle/>
            <a:p/>
          </p:txBody>
        </p:sp>
        <p:sp>
          <p:nvSpPr>
            <p:cNvPr id="42" name="rc42"/>
            <p:cNvSpPr/>
            <p:nvPr/>
          </p:nvSpPr>
          <p:spPr>
            <a:xfrm>
              <a:off x="3514255" y="2671211"/>
              <a:ext cx="249522" cy="13683"/>
            </a:xfrm>
            <a:prstGeom prst="rect">
              <a:avLst/>
            </a:prstGeom>
            <a:solidFill>
              <a:srgbClr val="1CABE2">
                <a:alpha val="100000"/>
              </a:srgbClr>
            </a:solidFill>
          </p:spPr>
          <p:txBody>
            <a:bodyPr/>
            <a:lstStyle/>
            <a:p/>
          </p:txBody>
        </p:sp>
        <p:sp>
          <p:nvSpPr>
            <p:cNvPr id="43" name="rc43"/>
            <p:cNvSpPr/>
            <p:nvPr/>
          </p:nvSpPr>
          <p:spPr>
            <a:xfrm>
              <a:off x="3791502" y="2694473"/>
              <a:ext cx="249522" cy="1312212"/>
            </a:xfrm>
            <a:prstGeom prst="rect">
              <a:avLst/>
            </a:prstGeom>
            <a:solidFill>
              <a:srgbClr val="80BD41">
                <a:alpha val="100000"/>
              </a:srgbClr>
            </a:solidFill>
          </p:spPr>
          <p:txBody>
            <a:bodyPr/>
            <a:lstStyle/>
            <a:p/>
          </p:txBody>
        </p:sp>
        <p:sp>
          <p:nvSpPr>
            <p:cNvPr id="44" name="rc44"/>
            <p:cNvSpPr/>
            <p:nvPr/>
          </p:nvSpPr>
          <p:spPr>
            <a:xfrm>
              <a:off x="3791502" y="2680789"/>
              <a:ext cx="249522" cy="13683"/>
            </a:xfrm>
            <a:prstGeom prst="rect">
              <a:avLst/>
            </a:prstGeom>
            <a:solidFill>
              <a:srgbClr val="1CABE2">
                <a:alpha val="100000"/>
              </a:srgbClr>
            </a:solidFill>
          </p:spPr>
          <p:txBody>
            <a:bodyPr/>
            <a:lstStyle/>
            <a:p/>
          </p:txBody>
        </p:sp>
        <p:sp>
          <p:nvSpPr>
            <p:cNvPr id="45" name="rc45"/>
            <p:cNvSpPr/>
            <p:nvPr/>
          </p:nvSpPr>
          <p:spPr>
            <a:xfrm>
              <a:off x="4068750" y="2621952"/>
              <a:ext cx="249522" cy="1384732"/>
            </a:xfrm>
            <a:prstGeom prst="rect">
              <a:avLst/>
            </a:prstGeom>
            <a:solidFill>
              <a:srgbClr val="80BD41">
                <a:alpha val="100000"/>
              </a:srgbClr>
            </a:solidFill>
          </p:spPr>
          <p:txBody>
            <a:bodyPr/>
            <a:lstStyle/>
            <a:p/>
          </p:txBody>
        </p:sp>
        <p:sp>
          <p:nvSpPr>
            <p:cNvPr id="46" name="rc46"/>
            <p:cNvSpPr/>
            <p:nvPr/>
          </p:nvSpPr>
          <p:spPr>
            <a:xfrm>
              <a:off x="4068750" y="2608269"/>
              <a:ext cx="249522" cy="13683"/>
            </a:xfrm>
            <a:prstGeom prst="rect">
              <a:avLst/>
            </a:prstGeom>
            <a:solidFill>
              <a:srgbClr val="1CABE2">
                <a:alpha val="100000"/>
              </a:srgbClr>
            </a:solidFill>
          </p:spPr>
          <p:txBody>
            <a:bodyPr/>
            <a:lstStyle/>
            <a:p/>
          </p:txBody>
        </p:sp>
        <p:sp>
          <p:nvSpPr>
            <p:cNvPr id="47" name="rc47"/>
            <p:cNvSpPr/>
            <p:nvPr/>
          </p:nvSpPr>
          <p:spPr>
            <a:xfrm>
              <a:off x="4345998" y="2732785"/>
              <a:ext cx="249522" cy="1273899"/>
            </a:xfrm>
            <a:prstGeom prst="rect">
              <a:avLst/>
            </a:prstGeom>
            <a:solidFill>
              <a:srgbClr val="80BD41">
                <a:alpha val="100000"/>
              </a:srgbClr>
            </a:solidFill>
          </p:spPr>
          <p:txBody>
            <a:bodyPr/>
            <a:lstStyle/>
            <a:p/>
          </p:txBody>
        </p:sp>
        <p:sp>
          <p:nvSpPr>
            <p:cNvPr id="48" name="rc48"/>
            <p:cNvSpPr/>
            <p:nvPr/>
          </p:nvSpPr>
          <p:spPr>
            <a:xfrm>
              <a:off x="4345998" y="2591849"/>
              <a:ext cx="249522" cy="140936"/>
            </a:xfrm>
            <a:prstGeom prst="rect">
              <a:avLst/>
            </a:prstGeom>
            <a:solidFill>
              <a:srgbClr val="1CABE2">
                <a:alpha val="100000"/>
              </a:srgbClr>
            </a:solidFill>
          </p:spPr>
          <p:txBody>
            <a:bodyPr/>
            <a:lstStyle/>
            <a:p/>
          </p:txBody>
        </p:sp>
        <p:sp>
          <p:nvSpPr>
            <p:cNvPr id="49" name="rc49"/>
            <p:cNvSpPr/>
            <p:nvPr/>
          </p:nvSpPr>
          <p:spPr>
            <a:xfrm>
              <a:off x="4623245" y="2769730"/>
              <a:ext cx="249522" cy="1236955"/>
            </a:xfrm>
            <a:prstGeom prst="rect">
              <a:avLst/>
            </a:prstGeom>
            <a:solidFill>
              <a:srgbClr val="80BD41">
                <a:alpha val="100000"/>
              </a:srgbClr>
            </a:solidFill>
          </p:spPr>
          <p:txBody>
            <a:bodyPr/>
            <a:lstStyle/>
            <a:p/>
          </p:txBody>
        </p:sp>
        <p:sp>
          <p:nvSpPr>
            <p:cNvPr id="50" name="rc50"/>
            <p:cNvSpPr/>
            <p:nvPr/>
          </p:nvSpPr>
          <p:spPr>
            <a:xfrm>
              <a:off x="4623245" y="2690368"/>
              <a:ext cx="249522" cy="79362"/>
            </a:xfrm>
            <a:prstGeom prst="rect">
              <a:avLst/>
            </a:prstGeom>
            <a:solidFill>
              <a:srgbClr val="1CABE2">
                <a:alpha val="100000"/>
              </a:srgbClr>
            </a:solidFill>
          </p:spPr>
          <p:txBody>
            <a:bodyPr/>
            <a:lstStyle/>
            <a:p/>
          </p:txBody>
        </p:sp>
        <p:sp>
          <p:nvSpPr>
            <p:cNvPr id="51" name="rc51"/>
            <p:cNvSpPr/>
            <p:nvPr/>
          </p:nvSpPr>
          <p:spPr>
            <a:xfrm>
              <a:off x="4900493" y="2825831"/>
              <a:ext cx="249522" cy="1180854"/>
            </a:xfrm>
            <a:prstGeom prst="rect">
              <a:avLst/>
            </a:prstGeom>
            <a:solidFill>
              <a:srgbClr val="80BD41">
                <a:alpha val="100000"/>
              </a:srgbClr>
            </a:solidFill>
          </p:spPr>
          <p:txBody>
            <a:bodyPr/>
            <a:lstStyle/>
            <a:p/>
          </p:txBody>
        </p:sp>
        <p:sp>
          <p:nvSpPr>
            <p:cNvPr id="52" name="rc52"/>
            <p:cNvSpPr/>
            <p:nvPr/>
          </p:nvSpPr>
          <p:spPr>
            <a:xfrm>
              <a:off x="4900493" y="2736890"/>
              <a:ext cx="249522" cy="88940"/>
            </a:xfrm>
            <a:prstGeom prst="rect">
              <a:avLst/>
            </a:prstGeom>
            <a:solidFill>
              <a:srgbClr val="1CABE2">
                <a:alpha val="100000"/>
              </a:srgbClr>
            </a:solidFill>
          </p:spPr>
          <p:txBody>
            <a:bodyPr/>
            <a:lstStyle/>
            <a:p/>
          </p:txBody>
        </p:sp>
        <p:sp>
          <p:nvSpPr>
            <p:cNvPr id="53" name="rc53"/>
            <p:cNvSpPr/>
            <p:nvPr/>
          </p:nvSpPr>
          <p:spPr>
            <a:xfrm>
              <a:off x="5177741" y="2820357"/>
              <a:ext cx="249522" cy="1186327"/>
            </a:xfrm>
            <a:prstGeom prst="rect">
              <a:avLst/>
            </a:prstGeom>
            <a:solidFill>
              <a:srgbClr val="80BD41">
                <a:alpha val="100000"/>
              </a:srgbClr>
            </a:solidFill>
          </p:spPr>
          <p:txBody>
            <a:bodyPr/>
            <a:lstStyle/>
            <a:p/>
          </p:txBody>
        </p:sp>
        <p:sp>
          <p:nvSpPr>
            <p:cNvPr id="54" name="rc54"/>
            <p:cNvSpPr/>
            <p:nvPr/>
          </p:nvSpPr>
          <p:spPr>
            <a:xfrm>
              <a:off x="5177741" y="2757415"/>
              <a:ext cx="249522" cy="62942"/>
            </a:xfrm>
            <a:prstGeom prst="rect">
              <a:avLst/>
            </a:prstGeom>
            <a:solidFill>
              <a:srgbClr val="1CABE2">
                <a:alpha val="100000"/>
              </a:srgbClr>
            </a:solidFill>
          </p:spPr>
          <p:txBody>
            <a:bodyPr/>
            <a:lstStyle/>
            <a:p/>
          </p:txBody>
        </p:sp>
        <p:sp>
          <p:nvSpPr>
            <p:cNvPr id="55" name="rc55"/>
            <p:cNvSpPr/>
            <p:nvPr/>
          </p:nvSpPr>
          <p:spPr>
            <a:xfrm>
              <a:off x="5454988" y="2883300"/>
              <a:ext cx="249522" cy="1123385"/>
            </a:xfrm>
            <a:prstGeom prst="rect">
              <a:avLst/>
            </a:prstGeom>
            <a:solidFill>
              <a:srgbClr val="80BD41">
                <a:alpha val="100000"/>
              </a:srgbClr>
            </a:solidFill>
          </p:spPr>
          <p:txBody>
            <a:bodyPr/>
            <a:lstStyle/>
            <a:p/>
          </p:txBody>
        </p:sp>
        <p:sp>
          <p:nvSpPr>
            <p:cNvPr id="56" name="rc56"/>
            <p:cNvSpPr/>
            <p:nvPr/>
          </p:nvSpPr>
          <p:spPr>
            <a:xfrm>
              <a:off x="5454988" y="2798464"/>
              <a:ext cx="249522" cy="84835"/>
            </a:xfrm>
            <a:prstGeom prst="rect">
              <a:avLst/>
            </a:prstGeom>
            <a:solidFill>
              <a:srgbClr val="1CABE2">
                <a:alpha val="100000"/>
              </a:srgbClr>
            </a:solidFill>
          </p:spPr>
          <p:txBody>
            <a:bodyPr/>
            <a:lstStyle/>
            <a:p/>
          </p:txBody>
        </p:sp>
        <p:sp>
          <p:nvSpPr>
            <p:cNvPr id="57" name="rc57"/>
            <p:cNvSpPr/>
            <p:nvPr/>
          </p:nvSpPr>
          <p:spPr>
            <a:xfrm>
              <a:off x="5732236" y="2855934"/>
              <a:ext cx="249522" cy="1150751"/>
            </a:xfrm>
            <a:prstGeom prst="rect">
              <a:avLst/>
            </a:prstGeom>
            <a:solidFill>
              <a:srgbClr val="80BD41">
                <a:alpha val="100000"/>
              </a:srgbClr>
            </a:solidFill>
          </p:spPr>
          <p:txBody>
            <a:bodyPr/>
            <a:lstStyle/>
            <a:p/>
          </p:txBody>
        </p:sp>
        <p:sp>
          <p:nvSpPr>
            <p:cNvPr id="58" name="rc58"/>
            <p:cNvSpPr/>
            <p:nvPr/>
          </p:nvSpPr>
          <p:spPr>
            <a:xfrm>
              <a:off x="5732236" y="2808043"/>
              <a:ext cx="249522" cy="47890"/>
            </a:xfrm>
            <a:prstGeom prst="rect">
              <a:avLst/>
            </a:prstGeom>
            <a:solidFill>
              <a:srgbClr val="1CABE2">
                <a:alpha val="100000"/>
              </a:srgbClr>
            </a:solidFill>
          </p:spPr>
          <p:txBody>
            <a:bodyPr/>
            <a:lstStyle/>
            <a:p/>
          </p:txBody>
        </p:sp>
        <p:sp>
          <p:nvSpPr>
            <p:cNvPr id="59" name="rc59"/>
            <p:cNvSpPr/>
            <p:nvPr/>
          </p:nvSpPr>
          <p:spPr>
            <a:xfrm>
              <a:off x="6009484" y="2888773"/>
              <a:ext cx="249522" cy="1117911"/>
            </a:xfrm>
            <a:prstGeom prst="rect">
              <a:avLst/>
            </a:prstGeom>
            <a:solidFill>
              <a:srgbClr val="80BD41">
                <a:alpha val="100000"/>
              </a:srgbClr>
            </a:solidFill>
          </p:spPr>
          <p:txBody>
            <a:bodyPr/>
            <a:lstStyle/>
            <a:p/>
          </p:txBody>
        </p:sp>
        <p:sp>
          <p:nvSpPr>
            <p:cNvPr id="60" name="rc60"/>
            <p:cNvSpPr/>
            <p:nvPr/>
          </p:nvSpPr>
          <p:spPr>
            <a:xfrm>
              <a:off x="6009484" y="2842250"/>
              <a:ext cx="249522" cy="46522"/>
            </a:xfrm>
            <a:prstGeom prst="rect">
              <a:avLst/>
            </a:prstGeom>
            <a:solidFill>
              <a:srgbClr val="1CABE2">
                <a:alpha val="100000"/>
              </a:srgbClr>
            </a:solidFill>
          </p:spPr>
          <p:txBody>
            <a:bodyPr/>
            <a:lstStyle/>
            <a:p/>
          </p:txBody>
        </p:sp>
        <p:sp>
          <p:nvSpPr>
            <p:cNvPr id="61" name="rc61"/>
            <p:cNvSpPr/>
            <p:nvPr/>
          </p:nvSpPr>
          <p:spPr>
            <a:xfrm>
              <a:off x="6286731" y="2954452"/>
              <a:ext cx="249522" cy="1052232"/>
            </a:xfrm>
            <a:prstGeom prst="rect">
              <a:avLst/>
            </a:prstGeom>
            <a:solidFill>
              <a:srgbClr val="80BD41">
                <a:alpha val="100000"/>
              </a:srgbClr>
            </a:solidFill>
          </p:spPr>
          <p:txBody>
            <a:bodyPr/>
            <a:lstStyle/>
            <a:p/>
          </p:txBody>
        </p:sp>
        <p:sp>
          <p:nvSpPr>
            <p:cNvPr id="62" name="rc62"/>
            <p:cNvSpPr/>
            <p:nvPr/>
          </p:nvSpPr>
          <p:spPr>
            <a:xfrm>
              <a:off x="6286731" y="2932559"/>
              <a:ext cx="249522" cy="21893"/>
            </a:xfrm>
            <a:prstGeom prst="rect">
              <a:avLst/>
            </a:prstGeom>
            <a:solidFill>
              <a:srgbClr val="1CABE2">
                <a:alpha val="100000"/>
              </a:srgbClr>
            </a:solidFill>
          </p:spPr>
          <p:txBody>
            <a:bodyPr/>
            <a:lstStyle/>
            <a:p/>
          </p:txBody>
        </p:sp>
        <p:sp>
          <p:nvSpPr>
            <p:cNvPr id="63" name="rc63"/>
            <p:cNvSpPr/>
            <p:nvPr/>
          </p:nvSpPr>
          <p:spPr>
            <a:xfrm>
              <a:off x="6563979" y="3051602"/>
              <a:ext cx="249522" cy="955082"/>
            </a:xfrm>
            <a:prstGeom prst="rect">
              <a:avLst/>
            </a:prstGeom>
            <a:solidFill>
              <a:srgbClr val="80BD41">
                <a:alpha val="100000"/>
              </a:srgbClr>
            </a:solidFill>
          </p:spPr>
          <p:txBody>
            <a:bodyPr/>
            <a:lstStyle/>
            <a:p/>
          </p:txBody>
        </p:sp>
        <p:sp>
          <p:nvSpPr>
            <p:cNvPr id="64" name="rc64"/>
            <p:cNvSpPr/>
            <p:nvPr/>
          </p:nvSpPr>
          <p:spPr>
            <a:xfrm>
              <a:off x="6563979" y="3011921"/>
              <a:ext cx="249522" cy="39681"/>
            </a:xfrm>
            <a:prstGeom prst="rect">
              <a:avLst/>
            </a:prstGeom>
            <a:solidFill>
              <a:srgbClr val="1CABE2">
                <a:alpha val="100000"/>
              </a:srgbClr>
            </a:solidFill>
          </p:spPr>
          <p:txBody>
            <a:bodyPr/>
            <a:lstStyle/>
            <a:p/>
          </p:txBody>
        </p:sp>
        <p:sp>
          <p:nvSpPr>
            <p:cNvPr id="65" name="rc65"/>
            <p:cNvSpPr/>
            <p:nvPr/>
          </p:nvSpPr>
          <p:spPr>
            <a:xfrm>
              <a:off x="6841227" y="3154226"/>
              <a:ext cx="249522" cy="852459"/>
            </a:xfrm>
            <a:prstGeom prst="rect">
              <a:avLst/>
            </a:prstGeom>
            <a:solidFill>
              <a:srgbClr val="80BD41">
                <a:alpha val="100000"/>
              </a:srgbClr>
            </a:solidFill>
          </p:spPr>
          <p:txBody>
            <a:bodyPr/>
            <a:lstStyle/>
            <a:p/>
          </p:txBody>
        </p:sp>
        <p:sp>
          <p:nvSpPr>
            <p:cNvPr id="66" name="rc66"/>
            <p:cNvSpPr/>
            <p:nvPr/>
          </p:nvSpPr>
          <p:spPr>
            <a:xfrm>
              <a:off x="6841227" y="3089915"/>
              <a:ext cx="249522" cy="64310"/>
            </a:xfrm>
            <a:prstGeom prst="rect">
              <a:avLst/>
            </a:prstGeom>
            <a:solidFill>
              <a:srgbClr val="1CABE2">
                <a:alpha val="100000"/>
              </a:srgbClr>
            </a:solidFill>
          </p:spPr>
          <p:txBody>
            <a:bodyPr/>
            <a:lstStyle/>
            <a:p/>
          </p:txBody>
        </p:sp>
        <p:sp>
          <p:nvSpPr>
            <p:cNvPr id="67" name="rc67"/>
            <p:cNvSpPr/>
            <p:nvPr/>
          </p:nvSpPr>
          <p:spPr>
            <a:xfrm>
              <a:off x="7118474" y="3188434"/>
              <a:ext cx="249522" cy="818251"/>
            </a:xfrm>
            <a:prstGeom prst="rect">
              <a:avLst/>
            </a:prstGeom>
            <a:solidFill>
              <a:srgbClr val="80BD41">
                <a:alpha val="100000"/>
              </a:srgbClr>
            </a:solidFill>
          </p:spPr>
          <p:txBody>
            <a:bodyPr/>
            <a:lstStyle/>
            <a:p/>
          </p:txBody>
        </p:sp>
        <p:sp>
          <p:nvSpPr>
            <p:cNvPr id="68" name="rc68"/>
            <p:cNvSpPr/>
            <p:nvPr/>
          </p:nvSpPr>
          <p:spPr>
            <a:xfrm>
              <a:off x="7118474" y="3126859"/>
              <a:ext cx="249522" cy="61574"/>
            </a:xfrm>
            <a:prstGeom prst="rect">
              <a:avLst/>
            </a:prstGeom>
            <a:solidFill>
              <a:srgbClr val="1CABE2">
                <a:alpha val="100000"/>
              </a:srgbClr>
            </a:solidFill>
          </p:spPr>
          <p:txBody>
            <a:bodyPr/>
            <a:lstStyle/>
            <a:p/>
          </p:txBody>
        </p:sp>
        <p:sp>
          <p:nvSpPr>
            <p:cNvPr id="69" name="rc69"/>
            <p:cNvSpPr/>
            <p:nvPr/>
          </p:nvSpPr>
          <p:spPr>
            <a:xfrm>
              <a:off x="7395722" y="3191170"/>
              <a:ext cx="249522" cy="815514"/>
            </a:xfrm>
            <a:prstGeom prst="rect">
              <a:avLst/>
            </a:prstGeom>
            <a:solidFill>
              <a:srgbClr val="80BD41">
                <a:alpha val="100000"/>
              </a:srgbClr>
            </a:solidFill>
          </p:spPr>
          <p:txBody>
            <a:bodyPr/>
            <a:lstStyle/>
            <a:p/>
          </p:txBody>
        </p:sp>
        <p:sp>
          <p:nvSpPr>
            <p:cNvPr id="70" name="rc70"/>
            <p:cNvSpPr/>
            <p:nvPr/>
          </p:nvSpPr>
          <p:spPr>
            <a:xfrm>
              <a:off x="7395722" y="3129596"/>
              <a:ext cx="249522" cy="61574"/>
            </a:xfrm>
            <a:prstGeom prst="rect">
              <a:avLst/>
            </a:prstGeom>
            <a:solidFill>
              <a:srgbClr val="1CABE2">
                <a:alpha val="100000"/>
              </a:srgbClr>
            </a:solidFill>
          </p:spPr>
          <p:txBody>
            <a:bodyPr/>
            <a:lstStyle/>
            <a:p/>
          </p:txBody>
        </p:sp>
        <p:sp>
          <p:nvSpPr>
            <p:cNvPr id="71" name="rc71"/>
            <p:cNvSpPr/>
            <p:nvPr/>
          </p:nvSpPr>
          <p:spPr>
            <a:xfrm>
              <a:off x="7672970" y="3193907"/>
              <a:ext cx="249522" cy="812777"/>
            </a:xfrm>
            <a:prstGeom prst="rect">
              <a:avLst/>
            </a:prstGeom>
            <a:solidFill>
              <a:srgbClr val="80BD41">
                <a:alpha val="100000"/>
              </a:srgbClr>
            </a:solidFill>
          </p:spPr>
          <p:txBody>
            <a:bodyPr/>
            <a:lstStyle/>
            <a:p/>
          </p:txBody>
        </p:sp>
        <p:sp>
          <p:nvSpPr>
            <p:cNvPr id="72" name="rc72"/>
            <p:cNvSpPr/>
            <p:nvPr/>
          </p:nvSpPr>
          <p:spPr>
            <a:xfrm>
              <a:off x="7672970" y="3132333"/>
              <a:ext cx="249522" cy="61574"/>
            </a:xfrm>
            <a:prstGeom prst="rect">
              <a:avLst/>
            </a:prstGeom>
            <a:solidFill>
              <a:srgbClr val="1CABE2">
                <a:alpha val="100000"/>
              </a:srgbClr>
            </a:solidFill>
          </p:spPr>
          <p:txBody>
            <a:bodyPr/>
            <a:lstStyle/>
            <a:p/>
          </p:txBody>
        </p:sp>
        <p:sp>
          <p:nvSpPr>
            <p:cNvPr id="73" name="rc73"/>
            <p:cNvSpPr/>
            <p:nvPr/>
          </p:nvSpPr>
          <p:spPr>
            <a:xfrm>
              <a:off x="7950217" y="3196643"/>
              <a:ext cx="249522" cy="810041"/>
            </a:xfrm>
            <a:prstGeom prst="rect">
              <a:avLst/>
            </a:prstGeom>
            <a:solidFill>
              <a:srgbClr val="80BD41">
                <a:alpha val="100000"/>
              </a:srgbClr>
            </a:solidFill>
          </p:spPr>
          <p:txBody>
            <a:bodyPr/>
            <a:lstStyle/>
            <a:p/>
          </p:txBody>
        </p:sp>
        <p:sp>
          <p:nvSpPr>
            <p:cNvPr id="74" name="rc74"/>
            <p:cNvSpPr/>
            <p:nvPr/>
          </p:nvSpPr>
          <p:spPr>
            <a:xfrm>
              <a:off x="7950217" y="3136438"/>
              <a:ext cx="249522" cy="60205"/>
            </a:xfrm>
            <a:prstGeom prst="rect">
              <a:avLst/>
            </a:prstGeom>
            <a:solidFill>
              <a:srgbClr val="1CABE2">
                <a:alpha val="100000"/>
              </a:srgbClr>
            </a:solidFill>
          </p:spPr>
          <p:txBody>
            <a:bodyPr/>
            <a:lstStyle/>
            <a:p/>
          </p:txBody>
        </p:sp>
        <p:sp>
          <p:nvSpPr>
            <p:cNvPr id="75" name="pl75"/>
            <p:cNvSpPr/>
            <p:nvPr/>
          </p:nvSpPr>
          <p:spPr>
            <a:xfrm>
              <a:off x="1421035" y="1226758"/>
              <a:ext cx="6653943" cy="252720"/>
            </a:xfrm>
            <a:custGeom>
              <a:avLst/>
              <a:pathLst>
                <a:path w="6653943" h="252720">
                  <a:moveTo>
                    <a:pt x="0" y="252720"/>
                  </a:moveTo>
                  <a:lnTo>
                    <a:pt x="277247" y="252720"/>
                  </a:lnTo>
                  <a:lnTo>
                    <a:pt x="554495" y="224640"/>
                  </a:lnTo>
                  <a:lnTo>
                    <a:pt x="831742" y="196560"/>
                  </a:lnTo>
                  <a:lnTo>
                    <a:pt x="1108990" y="168480"/>
                  </a:lnTo>
                  <a:lnTo>
                    <a:pt x="1386238" y="112320"/>
                  </a:lnTo>
                  <a:lnTo>
                    <a:pt x="1663485" y="84240"/>
                  </a:lnTo>
                  <a:lnTo>
                    <a:pt x="1940733" y="28080"/>
                  </a:lnTo>
                  <a:lnTo>
                    <a:pt x="2217981" y="0"/>
                  </a:lnTo>
                  <a:lnTo>
                    <a:pt x="2495228" y="0"/>
                  </a:lnTo>
                  <a:lnTo>
                    <a:pt x="2772476" y="0"/>
                  </a:lnTo>
                  <a:lnTo>
                    <a:pt x="3049724" y="252720"/>
                  </a:lnTo>
                  <a:lnTo>
                    <a:pt x="3326971" y="140400"/>
                  </a:lnTo>
                  <a:lnTo>
                    <a:pt x="3604219" y="168480"/>
                  </a:lnTo>
                  <a:lnTo>
                    <a:pt x="3881467" y="112320"/>
                  </a:lnTo>
                  <a:lnTo>
                    <a:pt x="4158714" y="168480"/>
                  </a:lnTo>
                  <a:lnTo>
                    <a:pt x="4435962" y="84240"/>
                  </a:lnTo>
                  <a:lnTo>
                    <a:pt x="4713210" y="84240"/>
                  </a:lnTo>
                  <a:lnTo>
                    <a:pt x="4990457" y="28080"/>
                  </a:lnTo>
                  <a:lnTo>
                    <a:pt x="5267705" y="84240"/>
                  </a:lnTo>
                  <a:lnTo>
                    <a:pt x="5544953" y="168480"/>
                  </a:lnTo>
                  <a:lnTo>
                    <a:pt x="5822200" y="168480"/>
                  </a:lnTo>
                  <a:lnTo>
                    <a:pt x="6099448" y="168480"/>
                  </a:lnTo>
                  <a:lnTo>
                    <a:pt x="6376696" y="168480"/>
                  </a:lnTo>
                  <a:lnTo>
                    <a:pt x="6653943" y="16848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801468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1329607" y="21863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87" name="tx87"/>
            <p:cNvSpPr/>
            <p:nvPr/>
          </p:nvSpPr>
          <p:spPr>
            <a:xfrm>
              <a:off x="2715845" y="23875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8" name="tx88"/>
            <p:cNvSpPr/>
            <p:nvPr/>
          </p:nvSpPr>
          <p:spPr>
            <a:xfrm>
              <a:off x="4102084" y="2472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89" name="tx89"/>
            <p:cNvSpPr/>
            <p:nvPr/>
          </p:nvSpPr>
          <p:spPr>
            <a:xfrm>
              <a:off x="5514447" y="26639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0" name="tx90"/>
            <p:cNvSpPr/>
            <p:nvPr/>
          </p:nvSpPr>
          <p:spPr>
            <a:xfrm>
              <a:off x="6623438" y="28759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1" name="tx91"/>
            <p:cNvSpPr/>
            <p:nvPr/>
          </p:nvSpPr>
          <p:spPr>
            <a:xfrm>
              <a:off x="6900686" y="29539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2" name="tx92"/>
            <p:cNvSpPr/>
            <p:nvPr/>
          </p:nvSpPr>
          <p:spPr>
            <a:xfrm>
              <a:off x="7177933" y="29909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3" name="tx93"/>
            <p:cNvSpPr/>
            <p:nvPr/>
          </p:nvSpPr>
          <p:spPr>
            <a:xfrm>
              <a:off x="7455181" y="29936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4" name="tx94"/>
            <p:cNvSpPr/>
            <p:nvPr/>
          </p:nvSpPr>
          <p:spPr>
            <a:xfrm>
              <a:off x="7732429" y="29977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5" name="tx95"/>
            <p:cNvSpPr/>
            <p:nvPr/>
          </p:nvSpPr>
          <p:spPr>
            <a:xfrm>
              <a:off x="8009676" y="30005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6" name="pl96"/>
            <p:cNvSpPr/>
            <p:nvPr/>
          </p:nvSpPr>
          <p:spPr>
            <a:xfrm>
              <a:off x="1421035"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2147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07" name="tx107"/>
            <p:cNvSpPr/>
            <p:nvPr/>
          </p:nvSpPr>
          <p:spPr>
            <a:xfrm>
              <a:off x="1355732" y="23725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8" name="tx108"/>
            <p:cNvSpPr/>
            <p:nvPr/>
          </p:nvSpPr>
          <p:spPr>
            <a:xfrm>
              <a:off x="2715845" y="32675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09" name="tx109"/>
            <p:cNvSpPr/>
            <p:nvPr/>
          </p:nvSpPr>
          <p:spPr>
            <a:xfrm>
              <a:off x="2753715" y="25278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4102084" y="32792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1" name="tx111"/>
            <p:cNvSpPr/>
            <p:nvPr/>
          </p:nvSpPr>
          <p:spPr>
            <a:xfrm>
              <a:off x="4139953" y="25812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5514447" y="34099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3" name="tx113"/>
            <p:cNvSpPr/>
            <p:nvPr/>
          </p:nvSpPr>
          <p:spPr>
            <a:xfrm>
              <a:off x="5526191" y="28069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662615" y="3496389"/>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5" name="tx115"/>
            <p:cNvSpPr/>
            <p:nvPr/>
          </p:nvSpPr>
          <p:spPr>
            <a:xfrm>
              <a:off x="6635182" y="29978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900686" y="35454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7" name="tx117"/>
            <p:cNvSpPr/>
            <p:nvPr/>
          </p:nvSpPr>
          <p:spPr>
            <a:xfrm>
              <a:off x="6912430" y="30881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217110" y="356251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9" name="tx119"/>
            <p:cNvSpPr/>
            <p:nvPr/>
          </p:nvSpPr>
          <p:spPr>
            <a:xfrm>
              <a:off x="7189677" y="31237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494358" y="356387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1" name="tx121"/>
            <p:cNvSpPr/>
            <p:nvPr/>
          </p:nvSpPr>
          <p:spPr>
            <a:xfrm>
              <a:off x="7466925" y="31264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732429" y="35652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3" name="tx123"/>
            <p:cNvSpPr/>
            <p:nvPr/>
          </p:nvSpPr>
          <p:spPr>
            <a:xfrm>
              <a:off x="7744173" y="31292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009676" y="35666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5" name="tx125"/>
            <p:cNvSpPr/>
            <p:nvPr/>
          </p:nvSpPr>
          <p:spPr>
            <a:xfrm>
              <a:off x="8021420" y="31326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10775" y="327218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8" name="tx128"/>
            <p:cNvSpPr/>
            <p:nvPr/>
          </p:nvSpPr>
          <p:spPr>
            <a:xfrm>
              <a:off x="733081" y="25862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733081" y="19021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0" name="tx130"/>
            <p:cNvSpPr/>
            <p:nvPr/>
          </p:nvSpPr>
          <p:spPr>
            <a:xfrm>
              <a:off x="733081" y="12179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7" name="tx147"/>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8" name="pl148"/>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0" name="rc150"/>
            <p:cNvSpPr/>
            <p:nvPr/>
          </p:nvSpPr>
          <p:spPr>
            <a:xfrm>
              <a:off x="4530442" y="4909475"/>
              <a:ext cx="201456" cy="201456"/>
            </a:xfrm>
            <a:prstGeom prst="rect">
              <a:avLst/>
            </a:prstGeom>
            <a:solidFill>
              <a:srgbClr val="1CABE2">
                <a:alpha val="100000"/>
              </a:srgbClr>
            </a:solidFill>
          </p:spPr>
          <p:txBody>
            <a:bodyPr/>
            <a:lstStyle/>
            <a:p/>
          </p:txBody>
        </p:sp>
        <p:sp>
          <p:nvSpPr>
            <p:cNvPr id="151" name="rc151"/>
            <p:cNvSpPr/>
            <p:nvPr/>
          </p:nvSpPr>
          <p:spPr>
            <a:xfrm>
              <a:off x="5751014" y="4909475"/>
              <a:ext cx="201456" cy="201456"/>
            </a:xfrm>
            <a:prstGeom prst="rect">
              <a:avLst/>
            </a:prstGeom>
            <a:solidFill>
              <a:srgbClr val="80BD41">
                <a:alpha val="100000"/>
              </a:srgbClr>
            </a:solidFill>
          </p:spPr>
          <p:txBody>
            <a:bodyPr/>
            <a:lstStyle/>
            <a:p/>
          </p:txBody>
        </p:sp>
        <p:sp>
          <p:nvSpPr>
            <p:cNvPr id="152" name="tx152"/>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3" name="tx153"/>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4" name="tx154"/>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5" name="tx155"/>
            <p:cNvSpPr/>
            <p:nvPr/>
          </p:nvSpPr>
          <p:spPr>
            <a:xfrm>
              <a:off x="951100" y="660204"/>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2000-2024</a:t>
              </a:r>
            </a:p>
          </p:txBody>
        </p:sp>
        <p:sp>
          <p:nvSpPr>
            <p:cNvPr id="156" name="pl156"/>
            <p:cNvSpPr/>
            <p:nvPr/>
          </p:nvSpPr>
          <p:spPr>
            <a:xfrm>
              <a:off x="22006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0093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8180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268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10500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9137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224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5311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6312464" cy="162162"/>
            </a:xfrm>
            <a:prstGeom prst="rect">
              <a:avLst/>
            </a:prstGeom>
            <a:solidFill>
              <a:srgbClr val="80BD41">
                <a:alpha val="100000"/>
              </a:srgbClr>
            </a:solidFill>
          </p:spPr>
          <p:txBody>
            <a:bodyPr/>
            <a:lstStyle/>
            <a:p/>
          </p:txBody>
        </p:sp>
        <p:sp>
          <p:nvSpPr>
            <p:cNvPr id="169" name="rc169"/>
            <p:cNvSpPr/>
            <p:nvPr/>
          </p:nvSpPr>
          <p:spPr>
            <a:xfrm>
              <a:off x="7608738" y="5774644"/>
              <a:ext cx="262265" cy="162162"/>
            </a:xfrm>
            <a:prstGeom prst="rect">
              <a:avLst/>
            </a:prstGeom>
            <a:solidFill>
              <a:srgbClr val="1CABE2">
                <a:alpha val="100000"/>
              </a:srgbClr>
            </a:solidFill>
          </p:spPr>
          <p:txBody>
            <a:bodyPr/>
            <a:lstStyle/>
            <a:p/>
          </p:txBody>
        </p:sp>
        <p:sp>
          <p:nvSpPr>
            <p:cNvPr id="170" name="rc170"/>
            <p:cNvSpPr/>
            <p:nvPr/>
          </p:nvSpPr>
          <p:spPr>
            <a:xfrm>
              <a:off x="1296273" y="5571941"/>
              <a:ext cx="5371925" cy="162162"/>
            </a:xfrm>
            <a:prstGeom prst="rect">
              <a:avLst/>
            </a:prstGeom>
            <a:solidFill>
              <a:srgbClr val="80BD41">
                <a:alpha val="100000"/>
              </a:srgbClr>
            </a:solidFill>
          </p:spPr>
          <p:txBody>
            <a:bodyPr/>
            <a:lstStyle/>
            <a:p/>
          </p:txBody>
        </p:sp>
        <p:sp>
          <p:nvSpPr>
            <p:cNvPr id="171" name="rc171"/>
            <p:cNvSpPr/>
            <p:nvPr/>
          </p:nvSpPr>
          <p:spPr>
            <a:xfrm>
              <a:off x="6668199" y="5571941"/>
              <a:ext cx="406964" cy="162162"/>
            </a:xfrm>
            <a:prstGeom prst="rect">
              <a:avLst/>
            </a:prstGeom>
            <a:solidFill>
              <a:srgbClr val="1CABE2">
                <a:alpha val="100000"/>
              </a:srgbClr>
            </a:solidFill>
          </p:spPr>
          <p:txBody>
            <a:bodyPr/>
            <a:lstStyle/>
            <a:p/>
          </p:txBody>
        </p:sp>
        <p:sp>
          <p:nvSpPr>
            <p:cNvPr id="172" name="rc172"/>
            <p:cNvSpPr/>
            <p:nvPr/>
          </p:nvSpPr>
          <p:spPr>
            <a:xfrm>
              <a:off x="1296273" y="5369238"/>
              <a:ext cx="5353838" cy="162162"/>
            </a:xfrm>
            <a:prstGeom prst="rect">
              <a:avLst/>
            </a:prstGeom>
            <a:solidFill>
              <a:srgbClr val="80BD41">
                <a:alpha val="100000"/>
              </a:srgbClr>
            </a:solidFill>
          </p:spPr>
          <p:txBody>
            <a:bodyPr/>
            <a:lstStyle/>
            <a:p/>
          </p:txBody>
        </p:sp>
        <p:sp>
          <p:nvSpPr>
            <p:cNvPr id="173" name="rc173"/>
            <p:cNvSpPr/>
            <p:nvPr/>
          </p:nvSpPr>
          <p:spPr>
            <a:xfrm>
              <a:off x="6650111" y="5369238"/>
              <a:ext cx="397920" cy="162162"/>
            </a:xfrm>
            <a:prstGeom prst="rect">
              <a:avLst/>
            </a:prstGeom>
            <a:solidFill>
              <a:srgbClr val="1CABE2">
                <a:alpha val="100000"/>
              </a:srgbClr>
            </a:solidFill>
          </p:spPr>
          <p:txBody>
            <a:bodyPr/>
            <a:lstStyle/>
            <a:p/>
          </p:txBody>
        </p:sp>
        <p:sp>
          <p:nvSpPr>
            <p:cNvPr id="174" name="tx174"/>
            <p:cNvSpPr/>
            <p:nvPr/>
          </p:nvSpPr>
          <p:spPr>
            <a:xfrm>
              <a:off x="8119368"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75" name="tx175"/>
            <p:cNvSpPr/>
            <p:nvPr/>
          </p:nvSpPr>
          <p:spPr>
            <a:xfrm>
              <a:off x="7274239"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6" name="tx176"/>
            <p:cNvSpPr/>
            <p:nvPr/>
          </p:nvSpPr>
          <p:spPr>
            <a:xfrm>
              <a:off x="725524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7" name="tx177"/>
            <p:cNvSpPr/>
            <p:nvPr/>
          </p:nvSpPr>
          <p:spPr>
            <a:xfrm>
              <a:off x="4422361" y="58179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78" name="tx178"/>
            <p:cNvSpPr/>
            <p:nvPr/>
          </p:nvSpPr>
          <p:spPr>
            <a:xfrm>
              <a:off x="7678072"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906887"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0" name="tx180"/>
            <p:cNvSpPr/>
            <p:nvPr/>
          </p:nvSpPr>
          <p:spPr>
            <a:xfrm>
              <a:off x="6809883"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3897844"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2" name="tx182"/>
            <p:cNvSpPr/>
            <p:nvPr/>
          </p:nvSpPr>
          <p:spPr>
            <a:xfrm>
              <a:off x="6787273"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066155"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8" name="tx188"/>
            <p:cNvSpPr/>
            <p:nvPr/>
          </p:nvSpPr>
          <p:spPr>
            <a:xfrm>
              <a:off x="4874884"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9" name="tx189"/>
            <p:cNvSpPr/>
            <p:nvPr/>
          </p:nvSpPr>
          <p:spPr>
            <a:xfrm>
              <a:off x="6683613"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0" name="tx190"/>
            <p:cNvSpPr/>
            <p:nvPr/>
          </p:nvSpPr>
          <p:spPr>
            <a:xfrm>
              <a:off x="8492342"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91" name="tx191"/>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2" name="tx192"/>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3" name="tx193"/>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(93 %) était plus faible qu'en 2019 (96 %).
Le nombre d'enfants vaccinés avec le DTP3 a diminué de 15% par rapport à 2019.
Le nombre de nourrissons survivants a diminué d'environ 12 % par rapport à 2019.
En 2024, le nombre d'enfants vaccinés est inférieur à celui de 2019.
En 2024, le nombre de nourrissons survivants (population cible) est inférieur à celui de 2019.
Pour que la couverture vaccinale augmente, il faut que le nombre d'enfants vaccinés augmente ou diminue moins vite que la population cible de nourrissons survivants.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29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54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79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104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91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16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41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80063"/>
              <a:ext cx="249522" cy="1426621"/>
            </a:xfrm>
            <a:prstGeom prst="rect">
              <a:avLst/>
            </a:prstGeom>
            <a:solidFill>
              <a:srgbClr val="E2231A">
                <a:alpha val="100000"/>
              </a:srgbClr>
            </a:solidFill>
          </p:spPr>
          <p:txBody>
            <a:bodyPr/>
            <a:lstStyle/>
            <a:p/>
          </p:txBody>
        </p:sp>
        <p:sp>
          <p:nvSpPr>
            <p:cNvPr id="24" name="rc24"/>
            <p:cNvSpPr/>
            <p:nvPr/>
          </p:nvSpPr>
          <p:spPr>
            <a:xfrm>
              <a:off x="1573521" y="2812592"/>
              <a:ext cx="249522" cy="1194092"/>
            </a:xfrm>
            <a:prstGeom prst="rect">
              <a:avLst/>
            </a:prstGeom>
            <a:solidFill>
              <a:srgbClr val="E2231A">
                <a:alpha val="100000"/>
              </a:srgbClr>
            </a:solidFill>
          </p:spPr>
          <p:txBody>
            <a:bodyPr/>
            <a:lstStyle/>
            <a:p/>
          </p:txBody>
        </p:sp>
        <p:sp>
          <p:nvSpPr>
            <p:cNvPr id="25" name="rc25"/>
            <p:cNvSpPr/>
            <p:nvPr/>
          </p:nvSpPr>
          <p:spPr>
            <a:xfrm>
              <a:off x="1850769" y="2938373"/>
              <a:ext cx="249522" cy="1068311"/>
            </a:xfrm>
            <a:prstGeom prst="rect">
              <a:avLst/>
            </a:prstGeom>
            <a:solidFill>
              <a:srgbClr val="E2231A">
                <a:alpha val="100000"/>
              </a:srgbClr>
            </a:solidFill>
          </p:spPr>
          <p:txBody>
            <a:bodyPr/>
            <a:lstStyle/>
            <a:p/>
          </p:txBody>
        </p:sp>
        <p:sp>
          <p:nvSpPr>
            <p:cNvPr id="26" name="rc26"/>
            <p:cNvSpPr/>
            <p:nvPr/>
          </p:nvSpPr>
          <p:spPr>
            <a:xfrm>
              <a:off x="2128016" y="3058362"/>
              <a:ext cx="249522" cy="948322"/>
            </a:xfrm>
            <a:prstGeom prst="rect">
              <a:avLst/>
            </a:prstGeom>
            <a:solidFill>
              <a:srgbClr val="E2231A">
                <a:alpha val="100000"/>
              </a:srgbClr>
            </a:solidFill>
          </p:spPr>
          <p:txBody>
            <a:bodyPr/>
            <a:lstStyle/>
            <a:p/>
          </p:txBody>
        </p:sp>
        <p:sp>
          <p:nvSpPr>
            <p:cNvPr id="27" name="rc27"/>
            <p:cNvSpPr/>
            <p:nvPr/>
          </p:nvSpPr>
          <p:spPr>
            <a:xfrm>
              <a:off x="2405264" y="3169248"/>
              <a:ext cx="249522" cy="837436"/>
            </a:xfrm>
            <a:prstGeom prst="rect">
              <a:avLst/>
            </a:prstGeom>
            <a:solidFill>
              <a:srgbClr val="E2231A">
                <a:alpha val="100000"/>
              </a:srgbClr>
            </a:solidFill>
          </p:spPr>
          <p:txBody>
            <a:bodyPr/>
            <a:lstStyle/>
            <a:p/>
          </p:txBody>
        </p:sp>
        <p:sp>
          <p:nvSpPr>
            <p:cNvPr id="28" name="rc28"/>
            <p:cNvSpPr/>
            <p:nvPr/>
          </p:nvSpPr>
          <p:spPr>
            <a:xfrm>
              <a:off x="2682512" y="3379435"/>
              <a:ext cx="249522" cy="627250"/>
            </a:xfrm>
            <a:prstGeom prst="rect">
              <a:avLst/>
            </a:prstGeom>
            <a:solidFill>
              <a:srgbClr val="E2231A">
                <a:alpha val="100000"/>
              </a:srgbClr>
            </a:solidFill>
          </p:spPr>
          <p:txBody>
            <a:bodyPr/>
            <a:lstStyle/>
            <a:p/>
          </p:txBody>
        </p:sp>
        <p:sp>
          <p:nvSpPr>
            <p:cNvPr id="29" name="rc29"/>
            <p:cNvSpPr/>
            <p:nvPr/>
          </p:nvSpPr>
          <p:spPr>
            <a:xfrm>
              <a:off x="2959759" y="3490321"/>
              <a:ext cx="249522" cy="516364"/>
            </a:xfrm>
            <a:prstGeom prst="rect">
              <a:avLst/>
            </a:prstGeom>
            <a:solidFill>
              <a:srgbClr val="E2231A">
                <a:alpha val="100000"/>
              </a:srgbClr>
            </a:solidFill>
          </p:spPr>
          <p:txBody>
            <a:bodyPr/>
            <a:lstStyle/>
            <a:p/>
          </p:txBody>
        </p:sp>
        <p:sp>
          <p:nvSpPr>
            <p:cNvPr id="30" name="rc30"/>
            <p:cNvSpPr/>
            <p:nvPr/>
          </p:nvSpPr>
          <p:spPr>
            <a:xfrm>
              <a:off x="3237007" y="3675682"/>
              <a:ext cx="249522" cy="331002"/>
            </a:xfrm>
            <a:prstGeom prst="rect">
              <a:avLst/>
            </a:prstGeom>
            <a:solidFill>
              <a:srgbClr val="E2231A">
                <a:alpha val="100000"/>
              </a:srgbClr>
            </a:solidFill>
          </p:spPr>
          <p:txBody>
            <a:bodyPr/>
            <a:lstStyle/>
            <a:p/>
          </p:txBody>
        </p:sp>
        <p:sp>
          <p:nvSpPr>
            <p:cNvPr id="31" name="rc31"/>
            <p:cNvSpPr/>
            <p:nvPr/>
          </p:nvSpPr>
          <p:spPr>
            <a:xfrm>
              <a:off x="3514255" y="3764225"/>
              <a:ext cx="249522" cy="242459"/>
            </a:xfrm>
            <a:prstGeom prst="rect">
              <a:avLst/>
            </a:prstGeom>
            <a:solidFill>
              <a:srgbClr val="E2231A">
                <a:alpha val="100000"/>
              </a:srgbClr>
            </a:solidFill>
          </p:spPr>
          <p:txBody>
            <a:bodyPr/>
            <a:lstStyle/>
            <a:p/>
          </p:txBody>
        </p:sp>
        <p:sp>
          <p:nvSpPr>
            <p:cNvPr id="32" name="rc32"/>
            <p:cNvSpPr/>
            <p:nvPr/>
          </p:nvSpPr>
          <p:spPr>
            <a:xfrm>
              <a:off x="3791502" y="3765880"/>
              <a:ext cx="249522" cy="240804"/>
            </a:xfrm>
            <a:prstGeom prst="rect">
              <a:avLst/>
            </a:prstGeom>
            <a:solidFill>
              <a:srgbClr val="E2231A">
                <a:alpha val="100000"/>
              </a:srgbClr>
            </a:solidFill>
          </p:spPr>
          <p:txBody>
            <a:bodyPr/>
            <a:lstStyle/>
            <a:p/>
          </p:txBody>
        </p:sp>
        <p:sp>
          <p:nvSpPr>
            <p:cNvPr id="33" name="rc33"/>
            <p:cNvSpPr/>
            <p:nvPr/>
          </p:nvSpPr>
          <p:spPr>
            <a:xfrm>
              <a:off x="4068750" y="3752640"/>
              <a:ext cx="249522" cy="254044"/>
            </a:xfrm>
            <a:prstGeom prst="rect">
              <a:avLst/>
            </a:prstGeom>
            <a:solidFill>
              <a:srgbClr val="E2231A">
                <a:alpha val="100000"/>
              </a:srgbClr>
            </a:solidFill>
          </p:spPr>
          <p:txBody>
            <a:bodyPr/>
            <a:lstStyle/>
            <a:p/>
          </p:txBody>
        </p:sp>
        <p:sp>
          <p:nvSpPr>
            <p:cNvPr id="34" name="rc34"/>
            <p:cNvSpPr/>
            <p:nvPr/>
          </p:nvSpPr>
          <p:spPr>
            <a:xfrm>
              <a:off x="4345998" y="3664097"/>
              <a:ext cx="249522" cy="342587"/>
            </a:xfrm>
            <a:prstGeom prst="rect">
              <a:avLst/>
            </a:prstGeom>
            <a:solidFill>
              <a:srgbClr val="E2231A">
                <a:alpha val="100000"/>
              </a:srgbClr>
            </a:solidFill>
          </p:spPr>
          <p:txBody>
            <a:bodyPr/>
            <a:lstStyle/>
            <a:p/>
          </p:txBody>
        </p:sp>
        <p:sp>
          <p:nvSpPr>
            <p:cNvPr id="35" name="rc35"/>
            <p:cNvSpPr/>
            <p:nvPr/>
          </p:nvSpPr>
          <p:spPr>
            <a:xfrm>
              <a:off x="4623245" y="3290064"/>
              <a:ext cx="249522" cy="716620"/>
            </a:xfrm>
            <a:prstGeom prst="rect">
              <a:avLst/>
            </a:prstGeom>
            <a:solidFill>
              <a:srgbClr val="E2231A">
                <a:alpha val="100000"/>
              </a:srgbClr>
            </a:solidFill>
          </p:spPr>
          <p:txBody>
            <a:bodyPr/>
            <a:lstStyle/>
            <a:p/>
          </p:txBody>
        </p:sp>
        <p:sp>
          <p:nvSpPr>
            <p:cNvPr id="36" name="rc36"/>
            <p:cNvSpPr/>
            <p:nvPr/>
          </p:nvSpPr>
          <p:spPr>
            <a:xfrm>
              <a:off x="4900493" y="3315717"/>
              <a:ext cx="249522" cy="690968"/>
            </a:xfrm>
            <a:prstGeom prst="rect">
              <a:avLst/>
            </a:prstGeom>
            <a:solidFill>
              <a:srgbClr val="E2231A">
                <a:alpha val="100000"/>
              </a:srgbClr>
            </a:solidFill>
          </p:spPr>
          <p:txBody>
            <a:bodyPr/>
            <a:lstStyle/>
            <a:p/>
          </p:txBody>
        </p:sp>
        <p:sp>
          <p:nvSpPr>
            <p:cNvPr id="37" name="rc37"/>
            <p:cNvSpPr/>
            <p:nvPr/>
          </p:nvSpPr>
          <p:spPr>
            <a:xfrm>
              <a:off x="5177741" y="3477908"/>
              <a:ext cx="249522" cy="528776"/>
            </a:xfrm>
            <a:prstGeom prst="rect">
              <a:avLst/>
            </a:prstGeom>
            <a:solidFill>
              <a:srgbClr val="E2231A">
                <a:alpha val="100000"/>
              </a:srgbClr>
            </a:solidFill>
          </p:spPr>
          <p:txBody>
            <a:bodyPr/>
            <a:lstStyle/>
            <a:p/>
          </p:txBody>
        </p:sp>
        <p:sp>
          <p:nvSpPr>
            <p:cNvPr id="38" name="rc38"/>
            <p:cNvSpPr/>
            <p:nvPr/>
          </p:nvSpPr>
          <p:spPr>
            <a:xfrm>
              <a:off x="5454988" y="3422465"/>
              <a:ext cx="249522" cy="584219"/>
            </a:xfrm>
            <a:prstGeom prst="rect">
              <a:avLst/>
            </a:prstGeom>
            <a:solidFill>
              <a:srgbClr val="E2231A">
                <a:alpha val="100000"/>
              </a:srgbClr>
            </a:solidFill>
          </p:spPr>
          <p:txBody>
            <a:bodyPr/>
            <a:lstStyle/>
            <a:p/>
          </p:txBody>
        </p:sp>
        <p:sp>
          <p:nvSpPr>
            <p:cNvPr id="39" name="rc39"/>
            <p:cNvSpPr/>
            <p:nvPr/>
          </p:nvSpPr>
          <p:spPr>
            <a:xfrm>
              <a:off x="5732236" y="3498596"/>
              <a:ext cx="249522" cy="508089"/>
            </a:xfrm>
            <a:prstGeom prst="rect">
              <a:avLst/>
            </a:prstGeom>
            <a:solidFill>
              <a:srgbClr val="E2231A">
                <a:alpha val="100000"/>
              </a:srgbClr>
            </a:solidFill>
          </p:spPr>
          <p:txBody>
            <a:bodyPr/>
            <a:lstStyle/>
            <a:p/>
          </p:txBody>
        </p:sp>
        <p:sp>
          <p:nvSpPr>
            <p:cNvPr id="40" name="rc40"/>
            <p:cNvSpPr/>
            <p:nvPr/>
          </p:nvSpPr>
          <p:spPr>
            <a:xfrm>
              <a:off x="6009484" y="3724505"/>
              <a:ext cx="249522" cy="282179"/>
            </a:xfrm>
            <a:prstGeom prst="rect">
              <a:avLst/>
            </a:prstGeom>
            <a:solidFill>
              <a:srgbClr val="E2231A">
                <a:alpha val="100000"/>
              </a:srgbClr>
            </a:solidFill>
          </p:spPr>
          <p:txBody>
            <a:bodyPr/>
            <a:lstStyle/>
            <a:p/>
          </p:txBody>
        </p:sp>
        <p:sp>
          <p:nvSpPr>
            <p:cNvPr id="41" name="rc41"/>
            <p:cNvSpPr/>
            <p:nvPr/>
          </p:nvSpPr>
          <p:spPr>
            <a:xfrm>
              <a:off x="6286731" y="3942139"/>
              <a:ext cx="249522" cy="64545"/>
            </a:xfrm>
            <a:prstGeom prst="rect">
              <a:avLst/>
            </a:prstGeom>
            <a:solidFill>
              <a:srgbClr val="E2231A">
                <a:alpha val="100000"/>
              </a:srgbClr>
            </a:solidFill>
          </p:spPr>
          <p:txBody>
            <a:bodyPr/>
            <a:lstStyle/>
            <a:p/>
          </p:txBody>
        </p:sp>
        <p:sp>
          <p:nvSpPr>
            <p:cNvPr id="42" name="rc42"/>
            <p:cNvSpPr/>
            <p:nvPr/>
          </p:nvSpPr>
          <p:spPr>
            <a:xfrm>
              <a:off x="6563979" y="3886696"/>
              <a:ext cx="249522" cy="119988"/>
            </a:xfrm>
            <a:prstGeom prst="rect">
              <a:avLst/>
            </a:prstGeom>
            <a:solidFill>
              <a:srgbClr val="E2231A">
                <a:alpha val="100000"/>
              </a:srgbClr>
            </a:solidFill>
          </p:spPr>
          <p:txBody>
            <a:bodyPr/>
            <a:lstStyle/>
            <a:p/>
          </p:txBody>
        </p:sp>
        <p:sp>
          <p:nvSpPr>
            <p:cNvPr id="43" name="rc43"/>
            <p:cNvSpPr/>
            <p:nvPr/>
          </p:nvSpPr>
          <p:spPr>
            <a:xfrm>
              <a:off x="6841227" y="3729470"/>
              <a:ext cx="249522" cy="277214"/>
            </a:xfrm>
            <a:prstGeom prst="rect">
              <a:avLst/>
            </a:prstGeom>
            <a:solidFill>
              <a:srgbClr val="E2231A">
                <a:alpha val="100000"/>
              </a:srgbClr>
            </a:solidFill>
          </p:spPr>
          <p:txBody>
            <a:bodyPr/>
            <a:lstStyle/>
            <a:p/>
          </p:txBody>
        </p:sp>
        <p:sp>
          <p:nvSpPr>
            <p:cNvPr id="44" name="rc44"/>
            <p:cNvSpPr/>
            <p:nvPr/>
          </p:nvSpPr>
          <p:spPr>
            <a:xfrm>
              <a:off x="7118474" y="3740228"/>
              <a:ext cx="249522" cy="266457"/>
            </a:xfrm>
            <a:prstGeom prst="rect">
              <a:avLst/>
            </a:prstGeom>
            <a:solidFill>
              <a:srgbClr val="E2231A">
                <a:alpha val="100000"/>
              </a:srgbClr>
            </a:solidFill>
          </p:spPr>
          <p:txBody>
            <a:bodyPr/>
            <a:lstStyle/>
            <a:p/>
          </p:txBody>
        </p:sp>
        <p:sp>
          <p:nvSpPr>
            <p:cNvPr id="45" name="rc45"/>
            <p:cNvSpPr/>
            <p:nvPr/>
          </p:nvSpPr>
          <p:spPr>
            <a:xfrm>
              <a:off x="7395722" y="3741883"/>
              <a:ext cx="249522" cy="264802"/>
            </a:xfrm>
            <a:prstGeom prst="rect">
              <a:avLst/>
            </a:prstGeom>
            <a:solidFill>
              <a:srgbClr val="E2231A">
                <a:alpha val="100000"/>
              </a:srgbClr>
            </a:solidFill>
          </p:spPr>
          <p:txBody>
            <a:bodyPr/>
            <a:lstStyle/>
            <a:p/>
          </p:txBody>
        </p:sp>
        <p:sp>
          <p:nvSpPr>
            <p:cNvPr id="46" name="rc46"/>
            <p:cNvSpPr/>
            <p:nvPr/>
          </p:nvSpPr>
          <p:spPr>
            <a:xfrm>
              <a:off x="7672970" y="3742710"/>
              <a:ext cx="249522" cy="263974"/>
            </a:xfrm>
            <a:prstGeom prst="rect">
              <a:avLst/>
            </a:prstGeom>
            <a:solidFill>
              <a:srgbClr val="E2231A">
                <a:alpha val="100000"/>
              </a:srgbClr>
            </a:solidFill>
          </p:spPr>
          <p:txBody>
            <a:bodyPr/>
            <a:lstStyle/>
            <a:p/>
          </p:txBody>
        </p:sp>
        <p:sp>
          <p:nvSpPr>
            <p:cNvPr id="47" name="rc47"/>
            <p:cNvSpPr/>
            <p:nvPr/>
          </p:nvSpPr>
          <p:spPr>
            <a:xfrm>
              <a:off x="7950217" y="3743538"/>
              <a:ext cx="249522" cy="263147"/>
            </a:xfrm>
            <a:prstGeom prst="rect">
              <a:avLst/>
            </a:prstGeom>
            <a:solidFill>
              <a:srgbClr val="E2231A">
                <a:alpha val="100000"/>
              </a:srgbClr>
            </a:solidFill>
          </p:spPr>
          <p:txBody>
            <a:bodyPr/>
            <a:lstStyle/>
            <a:p/>
          </p:txBody>
        </p:sp>
        <p:sp>
          <p:nvSpPr>
            <p:cNvPr id="48" name="rc48"/>
            <p:cNvSpPr/>
            <p:nvPr/>
          </p:nvSpPr>
          <p:spPr>
            <a:xfrm>
              <a:off x="4900493" y="3102220"/>
              <a:ext cx="249522" cy="213496"/>
            </a:xfrm>
            <a:prstGeom prst="rect">
              <a:avLst/>
            </a:prstGeom>
            <a:solidFill>
              <a:srgbClr val="B3B3B3">
                <a:alpha val="100000"/>
              </a:srgbClr>
            </a:solidFill>
          </p:spPr>
          <p:txBody>
            <a:bodyPr/>
            <a:lstStyle/>
            <a:p/>
          </p:txBody>
        </p:sp>
        <p:sp>
          <p:nvSpPr>
            <p:cNvPr id="49" name="rc49"/>
            <p:cNvSpPr/>
            <p:nvPr/>
          </p:nvSpPr>
          <p:spPr>
            <a:xfrm>
              <a:off x="5177741" y="2321881"/>
              <a:ext cx="249522" cy="1156027"/>
            </a:xfrm>
            <a:prstGeom prst="rect">
              <a:avLst/>
            </a:prstGeom>
            <a:solidFill>
              <a:srgbClr val="B3B3B3">
                <a:alpha val="100000"/>
              </a:srgbClr>
            </a:solidFill>
          </p:spPr>
          <p:txBody>
            <a:bodyPr/>
            <a:lstStyle/>
            <a:p/>
          </p:txBody>
        </p:sp>
        <p:sp>
          <p:nvSpPr>
            <p:cNvPr id="50" name="rc50"/>
            <p:cNvSpPr/>
            <p:nvPr/>
          </p:nvSpPr>
          <p:spPr>
            <a:xfrm>
              <a:off x="5732236" y="3386882"/>
              <a:ext cx="249522" cy="111713"/>
            </a:xfrm>
            <a:prstGeom prst="rect">
              <a:avLst/>
            </a:prstGeom>
            <a:solidFill>
              <a:srgbClr val="B3B3B3">
                <a:alpha val="100000"/>
              </a:srgbClr>
            </a:solidFill>
          </p:spPr>
          <p:txBody>
            <a:bodyPr/>
            <a:lstStyle/>
            <a:p/>
          </p:txBody>
        </p:sp>
        <p:sp>
          <p:nvSpPr>
            <p:cNvPr id="51" name="rc51"/>
            <p:cNvSpPr/>
            <p:nvPr/>
          </p:nvSpPr>
          <p:spPr>
            <a:xfrm>
              <a:off x="6009484" y="2847348"/>
              <a:ext cx="249522" cy="877157"/>
            </a:xfrm>
            <a:prstGeom prst="rect">
              <a:avLst/>
            </a:prstGeom>
            <a:solidFill>
              <a:srgbClr val="B3B3B3">
                <a:alpha val="100000"/>
              </a:srgbClr>
            </a:solidFill>
          </p:spPr>
          <p:txBody>
            <a:bodyPr/>
            <a:lstStyle/>
            <a:p/>
          </p:txBody>
        </p:sp>
        <p:sp>
          <p:nvSpPr>
            <p:cNvPr id="52" name="rc52"/>
            <p:cNvSpPr/>
            <p:nvPr/>
          </p:nvSpPr>
          <p:spPr>
            <a:xfrm>
              <a:off x="6286731" y="3069947"/>
              <a:ext cx="249522" cy="872192"/>
            </a:xfrm>
            <a:prstGeom prst="rect">
              <a:avLst/>
            </a:prstGeom>
            <a:solidFill>
              <a:srgbClr val="B3B3B3">
                <a:alpha val="100000"/>
              </a:srgbClr>
            </a:solidFill>
          </p:spPr>
          <p:txBody>
            <a:bodyPr/>
            <a:lstStyle/>
            <a:p/>
          </p:txBody>
        </p:sp>
        <p:sp>
          <p:nvSpPr>
            <p:cNvPr id="53" name="rc53"/>
            <p:cNvSpPr/>
            <p:nvPr/>
          </p:nvSpPr>
          <p:spPr>
            <a:xfrm>
              <a:off x="6563979" y="3293374"/>
              <a:ext cx="249522" cy="593322"/>
            </a:xfrm>
            <a:prstGeom prst="rect">
              <a:avLst/>
            </a:prstGeom>
            <a:solidFill>
              <a:srgbClr val="B3B3B3">
                <a:alpha val="100000"/>
              </a:srgbClr>
            </a:solidFill>
          </p:spPr>
          <p:txBody>
            <a:bodyPr/>
            <a:lstStyle/>
            <a:p/>
          </p:txBody>
        </p:sp>
        <p:sp>
          <p:nvSpPr>
            <p:cNvPr id="54" name="rc54"/>
            <p:cNvSpPr/>
            <p:nvPr/>
          </p:nvSpPr>
          <p:spPr>
            <a:xfrm>
              <a:off x="6841227" y="2885413"/>
              <a:ext cx="249522" cy="844056"/>
            </a:xfrm>
            <a:prstGeom prst="rect">
              <a:avLst/>
            </a:prstGeom>
            <a:solidFill>
              <a:srgbClr val="B3B3B3">
                <a:alpha val="100000"/>
              </a:srgbClr>
            </a:solidFill>
          </p:spPr>
          <p:txBody>
            <a:bodyPr/>
            <a:lstStyle/>
            <a:p/>
          </p:txBody>
        </p:sp>
        <p:sp>
          <p:nvSpPr>
            <p:cNvPr id="55" name="rc55"/>
            <p:cNvSpPr/>
            <p:nvPr/>
          </p:nvSpPr>
          <p:spPr>
            <a:xfrm>
              <a:off x="7118474" y="2896998"/>
              <a:ext cx="249522" cy="843229"/>
            </a:xfrm>
            <a:prstGeom prst="rect">
              <a:avLst/>
            </a:prstGeom>
            <a:solidFill>
              <a:srgbClr val="B3B3B3">
                <a:alpha val="100000"/>
              </a:srgbClr>
            </a:solidFill>
          </p:spPr>
          <p:txBody>
            <a:bodyPr/>
            <a:lstStyle/>
            <a:p/>
          </p:txBody>
        </p:sp>
        <p:sp>
          <p:nvSpPr>
            <p:cNvPr id="56" name="rc56"/>
            <p:cNvSpPr/>
            <p:nvPr/>
          </p:nvSpPr>
          <p:spPr>
            <a:xfrm>
              <a:off x="7395722" y="2942511"/>
              <a:ext cx="249522" cy="799371"/>
            </a:xfrm>
            <a:prstGeom prst="rect">
              <a:avLst/>
            </a:prstGeom>
            <a:solidFill>
              <a:srgbClr val="B3B3B3">
                <a:alpha val="100000"/>
              </a:srgbClr>
            </a:solidFill>
          </p:spPr>
          <p:txBody>
            <a:bodyPr/>
            <a:lstStyle/>
            <a:p/>
          </p:txBody>
        </p:sp>
        <p:sp>
          <p:nvSpPr>
            <p:cNvPr id="57" name="rc57"/>
            <p:cNvSpPr/>
            <p:nvPr/>
          </p:nvSpPr>
          <p:spPr>
            <a:xfrm>
              <a:off x="7672970" y="3119597"/>
              <a:ext cx="249522" cy="623112"/>
            </a:xfrm>
            <a:prstGeom prst="rect">
              <a:avLst/>
            </a:prstGeom>
            <a:solidFill>
              <a:srgbClr val="B3B3B3">
                <a:alpha val="100000"/>
              </a:srgbClr>
            </a:solidFill>
          </p:spPr>
          <p:txBody>
            <a:bodyPr/>
            <a:lstStyle/>
            <a:p/>
          </p:txBody>
        </p:sp>
        <p:sp>
          <p:nvSpPr>
            <p:cNvPr id="58" name="rc58"/>
            <p:cNvSpPr/>
            <p:nvPr/>
          </p:nvSpPr>
          <p:spPr>
            <a:xfrm>
              <a:off x="7950217" y="3270204"/>
              <a:ext cx="249522" cy="473333"/>
            </a:xfrm>
            <a:prstGeom prst="rect">
              <a:avLst/>
            </a:prstGeom>
            <a:solidFill>
              <a:srgbClr val="B3B3B3">
                <a:alpha val="100000"/>
              </a:srgbClr>
            </a:solidFill>
          </p:spPr>
          <p:txBody>
            <a:bodyPr/>
            <a:lstStyle/>
            <a:p/>
          </p:txBody>
        </p:sp>
        <p:sp>
          <p:nvSpPr>
            <p:cNvPr id="59" name="pl59"/>
            <p:cNvSpPr/>
            <p:nvPr/>
          </p:nvSpPr>
          <p:spPr>
            <a:xfrm>
              <a:off x="1421035" y="1226758"/>
              <a:ext cx="6653943" cy="365040"/>
            </a:xfrm>
            <a:custGeom>
              <a:avLst/>
              <a:pathLst>
                <a:path w="6653943" h="365040">
                  <a:moveTo>
                    <a:pt x="0" y="365040"/>
                  </a:moveTo>
                  <a:lnTo>
                    <a:pt x="277247" y="308880"/>
                  </a:lnTo>
                  <a:lnTo>
                    <a:pt x="554495" y="280800"/>
                  </a:lnTo>
                  <a:lnTo>
                    <a:pt x="831742" y="252720"/>
                  </a:lnTo>
                  <a:lnTo>
                    <a:pt x="1108990" y="224640"/>
                  </a:lnTo>
                  <a:lnTo>
                    <a:pt x="1386238" y="168480"/>
                  </a:lnTo>
                  <a:lnTo>
                    <a:pt x="1663485" y="140400"/>
                  </a:lnTo>
                  <a:lnTo>
                    <a:pt x="1940733" y="84240"/>
                  </a:lnTo>
                  <a:lnTo>
                    <a:pt x="2217981" y="56160"/>
                  </a:lnTo>
                  <a:lnTo>
                    <a:pt x="2495228" y="56160"/>
                  </a:lnTo>
                  <a:lnTo>
                    <a:pt x="2772476" y="56160"/>
                  </a:lnTo>
                  <a:lnTo>
                    <a:pt x="3049724" y="84240"/>
                  </a:lnTo>
                  <a:lnTo>
                    <a:pt x="3326971" y="224640"/>
                  </a:lnTo>
                  <a:lnTo>
                    <a:pt x="3604219" y="224640"/>
                  </a:lnTo>
                  <a:lnTo>
                    <a:pt x="3881467" y="168480"/>
                  </a:lnTo>
                  <a:lnTo>
                    <a:pt x="4158714" y="196560"/>
                  </a:lnTo>
                  <a:lnTo>
                    <a:pt x="4435962" y="168480"/>
                  </a:lnTo>
                  <a:lnTo>
                    <a:pt x="4713210" y="84240"/>
                  </a:lnTo>
                  <a:lnTo>
                    <a:pt x="4990457" y="0"/>
                  </a:lnTo>
                  <a:lnTo>
                    <a:pt x="5267705" y="28080"/>
                  </a:lnTo>
                  <a:lnTo>
                    <a:pt x="5544953" y="112320"/>
                  </a:lnTo>
                  <a:lnTo>
                    <a:pt x="5822200" y="112320"/>
                  </a:lnTo>
                  <a:lnTo>
                    <a:pt x="6099448" y="112320"/>
                  </a:lnTo>
                  <a:lnTo>
                    <a:pt x="6376696" y="112320"/>
                  </a:lnTo>
                  <a:lnTo>
                    <a:pt x="6653943" y="112320"/>
                  </a:lnTo>
                </a:path>
              </a:pathLst>
            </a:custGeom>
            <a:ln w="27101" cap="flat">
              <a:solidFill>
                <a:srgbClr val="0058AB">
                  <a:alpha val="100000"/>
                </a:srgbClr>
              </a:solidFill>
              <a:prstDash val="solid"/>
              <a:round/>
            </a:ln>
          </p:spPr>
          <p:txBody>
            <a:bodyPr/>
            <a:lstStyle/>
            <a:p/>
          </p:txBody>
        </p:sp>
        <p:sp>
          <p:nvSpPr>
            <p:cNvPr id="60" name="pl60"/>
            <p:cNvSpPr/>
            <p:nvPr/>
          </p:nvSpPr>
          <p:spPr>
            <a:xfrm>
              <a:off x="4470759" y="1226758"/>
              <a:ext cx="3604219" cy="561601"/>
            </a:xfrm>
            <a:custGeom>
              <a:avLst/>
              <a:pathLst>
                <a:path w="3604219" h="561601">
                  <a:moveTo>
                    <a:pt x="0" y="0"/>
                  </a:moveTo>
                  <a:lnTo>
                    <a:pt x="277247" y="140400"/>
                  </a:lnTo>
                  <a:lnTo>
                    <a:pt x="554495" y="280800"/>
                  </a:lnTo>
                  <a:lnTo>
                    <a:pt x="831742" y="561601"/>
                  </a:lnTo>
                  <a:lnTo>
                    <a:pt x="1108990" y="112320"/>
                  </a:lnTo>
                  <a:lnTo>
                    <a:pt x="1386238" y="196560"/>
                  </a:lnTo>
                  <a:lnTo>
                    <a:pt x="1663485" y="393120"/>
                  </a:lnTo>
                  <a:lnTo>
                    <a:pt x="1940733" y="308880"/>
                  </a:lnTo>
                  <a:lnTo>
                    <a:pt x="2217981" y="224640"/>
                  </a:lnTo>
                  <a:lnTo>
                    <a:pt x="2495228" y="365040"/>
                  </a:lnTo>
                  <a:lnTo>
                    <a:pt x="2772476" y="365040"/>
                  </a:lnTo>
                  <a:lnTo>
                    <a:pt x="3049724" y="365040"/>
                  </a:lnTo>
                  <a:lnTo>
                    <a:pt x="3326971" y="365040"/>
                  </a:lnTo>
                  <a:lnTo>
                    <a:pt x="3604219" y="365040"/>
                  </a:lnTo>
                </a:path>
              </a:pathLst>
            </a:custGeom>
            <a:ln w="27101" cap="flat">
              <a:solidFill>
                <a:srgbClr val="333333">
                  <a:alpha val="100000"/>
                </a:srgbClr>
              </a:solidFill>
              <a:prstDash val="solid"/>
              <a:round/>
            </a:ln>
          </p:spPr>
          <p:txBody>
            <a:bodyPr/>
            <a:lstStyle/>
            <a:p/>
          </p:txBody>
        </p:sp>
        <p:sp>
          <p:nvSpPr>
            <p:cNvPr id="61" name="tx61"/>
            <p:cNvSpPr/>
            <p:nvPr/>
          </p:nvSpPr>
          <p:spPr>
            <a:xfrm>
              <a:off x="6618402"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2" name="tx62"/>
            <p:cNvSpPr/>
            <p:nvPr/>
          </p:nvSpPr>
          <p:spPr>
            <a:xfrm>
              <a:off x="689565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3" name="tx63"/>
            <p:cNvSpPr/>
            <p:nvPr/>
          </p:nvSpPr>
          <p:spPr>
            <a:xfrm>
              <a:off x="7172898"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4" name="tx64"/>
            <p:cNvSpPr/>
            <p:nvPr/>
          </p:nvSpPr>
          <p:spPr>
            <a:xfrm>
              <a:off x="7450145"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5" name="tx65"/>
            <p:cNvSpPr/>
            <p:nvPr/>
          </p:nvSpPr>
          <p:spPr>
            <a:xfrm>
              <a:off x="7727393"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6" name="tx66"/>
            <p:cNvSpPr/>
            <p:nvPr/>
          </p:nvSpPr>
          <p:spPr>
            <a:xfrm>
              <a:off x="8004641"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7" name="tx67"/>
            <p:cNvSpPr/>
            <p:nvPr/>
          </p:nvSpPr>
          <p:spPr>
            <a:xfrm>
              <a:off x="6618402"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68" name="tx68"/>
            <p:cNvSpPr/>
            <p:nvPr/>
          </p:nvSpPr>
          <p:spPr>
            <a:xfrm>
              <a:off x="6895650"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69" name="tx69"/>
            <p:cNvSpPr/>
            <p:nvPr/>
          </p:nvSpPr>
          <p:spPr>
            <a:xfrm>
              <a:off x="7172898"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0" name="tx70"/>
            <p:cNvSpPr/>
            <p:nvPr/>
          </p:nvSpPr>
          <p:spPr>
            <a:xfrm>
              <a:off x="7450145"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1" name="tx71"/>
            <p:cNvSpPr/>
            <p:nvPr/>
          </p:nvSpPr>
          <p:spPr>
            <a:xfrm>
              <a:off x="7727393"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2" name="tx72"/>
            <p:cNvSpPr/>
            <p:nvPr/>
          </p:nvSpPr>
          <p:spPr>
            <a:xfrm>
              <a:off x="8004641"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3" name="tx73"/>
            <p:cNvSpPr/>
            <p:nvPr/>
          </p:nvSpPr>
          <p:spPr>
            <a:xfrm>
              <a:off x="1345686" y="325425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4" name="tx74"/>
            <p:cNvSpPr/>
            <p:nvPr/>
          </p:nvSpPr>
          <p:spPr>
            <a:xfrm>
              <a:off x="6935843" y="35455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75" name="tx75"/>
            <p:cNvSpPr/>
            <p:nvPr/>
          </p:nvSpPr>
          <p:spPr>
            <a:xfrm>
              <a:off x="7213091" y="35459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76" name="tx76"/>
            <p:cNvSpPr/>
            <p:nvPr/>
          </p:nvSpPr>
          <p:spPr>
            <a:xfrm>
              <a:off x="6633122" y="318833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77" name="tx77"/>
            <p:cNvSpPr/>
            <p:nvPr/>
          </p:nvSpPr>
          <p:spPr>
            <a:xfrm>
              <a:off x="6898174" y="278036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78" name="tx78"/>
            <p:cNvSpPr/>
            <p:nvPr/>
          </p:nvSpPr>
          <p:spPr>
            <a:xfrm>
              <a:off x="7175422" y="279071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79" name="tx79"/>
            <p:cNvSpPr/>
            <p:nvPr/>
          </p:nvSpPr>
          <p:spPr>
            <a:xfrm>
              <a:off x="7452669" y="283622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80" name="tx80"/>
            <p:cNvSpPr/>
            <p:nvPr/>
          </p:nvSpPr>
          <p:spPr>
            <a:xfrm>
              <a:off x="7729917" y="301455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81" name="tx81"/>
            <p:cNvSpPr/>
            <p:nvPr/>
          </p:nvSpPr>
          <p:spPr>
            <a:xfrm>
              <a:off x="8019360" y="316516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2" name="tx82"/>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3" name="tx83"/>
            <p:cNvSpPr/>
            <p:nvPr/>
          </p:nvSpPr>
          <p:spPr>
            <a:xfrm>
              <a:off x="717597" y="312876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84" name="tx84"/>
            <p:cNvSpPr/>
            <p:nvPr/>
          </p:nvSpPr>
          <p:spPr>
            <a:xfrm>
              <a:off x="717597" y="230126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5" name="tx85"/>
            <p:cNvSpPr/>
            <p:nvPr/>
          </p:nvSpPr>
          <p:spPr>
            <a:xfrm>
              <a:off x="717597" y="1471981"/>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86" name="tx8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8" name="tx8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9" name="tx8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0" name="tx9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1" name="tx9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2" name="tx102"/>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3" name="pl10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5" name="tx10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6" name="tx10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7" name="rc107"/>
            <p:cNvSpPr/>
            <p:nvPr/>
          </p:nvSpPr>
          <p:spPr>
            <a:xfrm>
              <a:off x="4678790" y="4909475"/>
              <a:ext cx="201456" cy="201456"/>
            </a:xfrm>
            <a:prstGeom prst="rect">
              <a:avLst/>
            </a:prstGeom>
            <a:solidFill>
              <a:srgbClr val="E2231A">
                <a:alpha val="100000"/>
              </a:srgbClr>
            </a:solidFill>
          </p:spPr>
          <p:txBody>
            <a:bodyPr/>
            <a:lstStyle/>
            <a:p/>
          </p:txBody>
        </p:sp>
        <p:sp>
          <p:nvSpPr>
            <p:cNvPr id="108" name="rc108"/>
            <p:cNvSpPr/>
            <p:nvPr/>
          </p:nvSpPr>
          <p:spPr>
            <a:xfrm>
              <a:off x="5642950" y="4909475"/>
              <a:ext cx="201456" cy="201456"/>
            </a:xfrm>
            <a:prstGeom prst="rect">
              <a:avLst/>
            </a:prstGeom>
            <a:solidFill>
              <a:srgbClr val="B3B3B3">
                <a:alpha val="100000"/>
              </a:srgbClr>
            </a:solidFill>
          </p:spPr>
          <p:txBody>
            <a:bodyPr/>
            <a:lstStyle/>
            <a:p/>
          </p:txBody>
        </p:sp>
        <p:sp>
          <p:nvSpPr>
            <p:cNvPr id="109" name="tx10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0" name="tx11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1" name="tx111"/>
            <p:cNvSpPr/>
            <p:nvPr/>
          </p:nvSpPr>
          <p:spPr>
            <a:xfrm>
              <a:off x="951100"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2" name="tx112"/>
            <p:cNvSpPr/>
            <p:nvPr/>
          </p:nvSpPr>
          <p:spPr>
            <a:xfrm>
              <a:off x="951100" y="660204"/>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2000-2024</a:t>
              </a:r>
            </a:p>
          </p:txBody>
        </p:sp>
        <p:sp>
          <p:nvSpPr>
            <p:cNvPr id="113" name="pl113"/>
            <p:cNvSpPr/>
            <p:nvPr/>
          </p:nvSpPr>
          <p:spPr>
            <a:xfrm>
              <a:off x="22622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41941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61261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80580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22821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1601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0920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1296273" y="5774644"/>
              <a:ext cx="933771" cy="162162"/>
            </a:xfrm>
            <a:prstGeom prst="rect">
              <a:avLst/>
            </a:prstGeom>
            <a:solidFill>
              <a:srgbClr val="E2231A">
                <a:alpha val="100000"/>
              </a:srgbClr>
            </a:solidFill>
          </p:spPr>
          <p:txBody>
            <a:bodyPr/>
            <a:lstStyle/>
            <a:p/>
          </p:txBody>
        </p:sp>
        <p:sp>
          <p:nvSpPr>
            <p:cNvPr id="125" name="rc125"/>
            <p:cNvSpPr/>
            <p:nvPr/>
          </p:nvSpPr>
          <p:spPr>
            <a:xfrm>
              <a:off x="1296273" y="5571941"/>
              <a:ext cx="2054296" cy="162162"/>
            </a:xfrm>
            <a:prstGeom prst="rect">
              <a:avLst/>
            </a:prstGeom>
            <a:solidFill>
              <a:srgbClr val="E2231A">
                <a:alpha val="100000"/>
              </a:srgbClr>
            </a:solidFill>
          </p:spPr>
          <p:txBody>
            <a:bodyPr/>
            <a:lstStyle/>
            <a:p/>
          </p:txBody>
        </p:sp>
        <p:sp>
          <p:nvSpPr>
            <p:cNvPr id="126" name="rc126"/>
            <p:cNvSpPr/>
            <p:nvPr/>
          </p:nvSpPr>
          <p:spPr>
            <a:xfrm>
              <a:off x="1296273" y="5369238"/>
              <a:ext cx="2047856" cy="162162"/>
            </a:xfrm>
            <a:prstGeom prst="rect">
              <a:avLst/>
            </a:prstGeom>
            <a:solidFill>
              <a:srgbClr val="E2231A">
                <a:alpha val="100000"/>
              </a:srgbClr>
            </a:solidFill>
          </p:spPr>
          <p:txBody>
            <a:bodyPr/>
            <a:lstStyle/>
            <a:p/>
          </p:txBody>
        </p:sp>
        <p:sp>
          <p:nvSpPr>
            <p:cNvPr id="127" name="rc127"/>
            <p:cNvSpPr/>
            <p:nvPr/>
          </p:nvSpPr>
          <p:spPr>
            <a:xfrm>
              <a:off x="2230045" y="5774644"/>
              <a:ext cx="4617337" cy="162162"/>
            </a:xfrm>
            <a:prstGeom prst="rect">
              <a:avLst/>
            </a:prstGeom>
            <a:solidFill>
              <a:srgbClr val="B3B3B3">
                <a:alpha val="100000"/>
              </a:srgbClr>
            </a:solidFill>
          </p:spPr>
          <p:txBody>
            <a:bodyPr/>
            <a:lstStyle/>
            <a:p/>
          </p:txBody>
        </p:sp>
        <p:sp>
          <p:nvSpPr>
            <p:cNvPr id="128" name="rc128"/>
            <p:cNvSpPr/>
            <p:nvPr/>
          </p:nvSpPr>
          <p:spPr>
            <a:xfrm>
              <a:off x="3350570" y="5571941"/>
              <a:ext cx="4849170" cy="162162"/>
            </a:xfrm>
            <a:prstGeom prst="rect">
              <a:avLst/>
            </a:prstGeom>
            <a:solidFill>
              <a:srgbClr val="B3B3B3">
                <a:alpha val="100000"/>
              </a:srgbClr>
            </a:solidFill>
          </p:spPr>
          <p:txBody>
            <a:bodyPr/>
            <a:lstStyle/>
            <a:p/>
          </p:txBody>
        </p:sp>
        <p:sp>
          <p:nvSpPr>
            <p:cNvPr id="129" name="rc129"/>
            <p:cNvSpPr/>
            <p:nvPr/>
          </p:nvSpPr>
          <p:spPr>
            <a:xfrm>
              <a:off x="3344130" y="5369238"/>
              <a:ext cx="3683566" cy="162162"/>
            </a:xfrm>
            <a:prstGeom prst="rect">
              <a:avLst/>
            </a:prstGeom>
            <a:solidFill>
              <a:srgbClr val="B3B3B3">
                <a:alpha val="100000"/>
              </a:srgbClr>
            </a:solidFill>
          </p:spPr>
          <p:txBody>
            <a:bodyPr/>
            <a:lstStyle/>
            <a:p/>
          </p:txBody>
        </p:sp>
        <p:sp>
          <p:nvSpPr>
            <p:cNvPr id="130" name="tx130"/>
            <p:cNvSpPr/>
            <p:nvPr/>
          </p:nvSpPr>
          <p:spPr>
            <a:xfrm>
              <a:off x="6913300"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31" name="tx131"/>
            <p:cNvSpPr/>
            <p:nvPr/>
          </p:nvSpPr>
          <p:spPr>
            <a:xfrm>
              <a:off x="8280112"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32" name="tx132"/>
            <p:cNvSpPr/>
            <p:nvPr/>
          </p:nvSpPr>
          <p:spPr>
            <a:xfrm>
              <a:off x="7093614"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33" name="tx133"/>
            <p:cNvSpPr/>
            <p:nvPr/>
          </p:nvSpPr>
          <p:spPr>
            <a:xfrm>
              <a:off x="1649023"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4" name="tx134"/>
            <p:cNvSpPr/>
            <p:nvPr/>
          </p:nvSpPr>
          <p:spPr>
            <a:xfrm>
              <a:off x="2209286"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5" name="tx135"/>
            <p:cNvSpPr/>
            <p:nvPr/>
          </p:nvSpPr>
          <p:spPr>
            <a:xfrm>
              <a:off x="2206066"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6" name="tx136"/>
            <p:cNvSpPr/>
            <p:nvPr/>
          </p:nvSpPr>
          <p:spPr>
            <a:xfrm>
              <a:off x="4472795"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7" name="tx137"/>
            <p:cNvSpPr/>
            <p:nvPr/>
          </p:nvSpPr>
          <p:spPr>
            <a:xfrm>
              <a:off x="5709237"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8" name="tx138"/>
            <p:cNvSpPr/>
            <p:nvPr/>
          </p:nvSpPr>
          <p:spPr>
            <a:xfrm>
              <a:off x="5119995"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9" name="tx13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43" name="tx143"/>
            <p:cNvSpPr/>
            <p:nvPr/>
          </p:nvSpPr>
          <p:spPr>
            <a:xfrm>
              <a:off x="3084523" y="6037795"/>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44" name="tx144"/>
            <p:cNvSpPr/>
            <p:nvPr/>
          </p:nvSpPr>
          <p:spPr>
            <a:xfrm>
              <a:off x="5016464"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45" name="tx145"/>
            <p:cNvSpPr/>
            <p:nvPr/>
          </p:nvSpPr>
          <p:spPr>
            <a:xfrm>
              <a:off x="6948404"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46" name="tx146"/>
            <p:cNvSpPr/>
            <p:nvPr/>
          </p:nvSpPr>
          <p:spPr>
            <a:xfrm>
              <a:off x="3311716"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47" name="tx147"/>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8" name="tx148"/>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constant à 95%. Ce chiffre est inférieur à celui de 2019, où la couverture était de 98 %.
&amp;lt;500 enfants ont manqué leur première dose systématique de vaccin contre la rougeole.
Le MCV2 est généralement administré aux enfants âgés de 18 mois à 5 ans. La couverture par le MCV2 est restée constante à 86 % en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359917"/>
            </a:xfrm>
            <a:custGeom>
              <a:avLst/>
              <a:pathLst>
                <a:path w="3397293" h="359917">
                  <a:moveTo>
                    <a:pt x="0" y="359917"/>
                  </a:moveTo>
                  <a:lnTo>
                    <a:pt x="141553" y="304545"/>
                  </a:lnTo>
                  <a:lnTo>
                    <a:pt x="283107" y="276859"/>
                  </a:lnTo>
                  <a:lnTo>
                    <a:pt x="424661" y="249173"/>
                  </a:lnTo>
                  <a:lnTo>
                    <a:pt x="566215" y="221487"/>
                  </a:lnTo>
                  <a:lnTo>
                    <a:pt x="707769" y="166115"/>
                  </a:lnTo>
                  <a:lnTo>
                    <a:pt x="849323" y="138429"/>
                  </a:lnTo>
                  <a:lnTo>
                    <a:pt x="990877" y="83057"/>
                  </a:lnTo>
                  <a:lnTo>
                    <a:pt x="1132431" y="55371"/>
                  </a:lnTo>
                  <a:lnTo>
                    <a:pt x="1273984" y="55371"/>
                  </a:lnTo>
                  <a:lnTo>
                    <a:pt x="1415538" y="55371"/>
                  </a:lnTo>
                  <a:lnTo>
                    <a:pt x="1557092" y="83057"/>
                  </a:lnTo>
                  <a:lnTo>
                    <a:pt x="1698646" y="221487"/>
                  </a:lnTo>
                  <a:lnTo>
                    <a:pt x="1840200" y="221487"/>
                  </a:lnTo>
                  <a:lnTo>
                    <a:pt x="1981754" y="166115"/>
                  </a:lnTo>
                  <a:lnTo>
                    <a:pt x="2123308" y="193801"/>
                  </a:lnTo>
                  <a:lnTo>
                    <a:pt x="2264862" y="166115"/>
                  </a:lnTo>
                  <a:lnTo>
                    <a:pt x="2406416" y="83057"/>
                  </a:lnTo>
                  <a:lnTo>
                    <a:pt x="2547969" y="0"/>
                  </a:lnTo>
                  <a:lnTo>
                    <a:pt x="2689523" y="27685"/>
                  </a:lnTo>
                  <a:lnTo>
                    <a:pt x="2831077" y="110743"/>
                  </a:lnTo>
                  <a:lnTo>
                    <a:pt x="2972631" y="110743"/>
                  </a:lnTo>
                  <a:lnTo>
                    <a:pt x="3114185" y="110743"/>
                  </a:lnTo>
                  <a:lnTo>
                    <a:pt x="3255739" y="110743"/>
                  </a:lnTo>
                  <a:lnTo>
                    <a:pt x="3397293" y="1107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359917"/>
            </a:xfrm>
            <a:custGeom>
              <a:avLst/>
              <a:pathLst>
                <a:path w="3397293" h="359917">
                  <a:moveTo>
                    <a:pt x="0" y="359917"/>
                  </a:moveTo>
                  <a:lnTo>
                    <a:pt x="141553" y="304545"/>
                  </a:lnTo>
                  <a:lnTo>
                    <a:pt x="283107" y="276859"/>
                  </a:lnTo>
                  <a:lnTo>
                    <a:pt x="424661" y="249173"/>
                  </a:lnTo>
                  <a:lnTo>
                    <a:pt x="566215" y="221487"/>
                  </a:lnTo>
                  <a:lnTo>
                    <a:pt x="707769" y="166115"/>
                  </a:lnTo>
                  <a:lnTo>
                    <a:pt x="849323" y="138429"/>
                  </a:lnTo>
                  <a:lnTo>
                    <a:pt x="990877" y="83057"/>
                  </a:lnTo>
                  <a:lnTo>
                    <a:pt x="1132431" y="55371"/>
                  </a:lnTo>
                  <a:lnTo>
                    <a:pt x="1273984" y="55371"/>
                  </a:lnTo>
                  <a:lnTo>
                    <a:pt x="1415538" y="55371"/>
                  </a:lnTo>
                  <a:lnTo>
                    <a:pt x="1557092" y="83057"/>
                  </a:lnTo>
                  <a:lnTo>
                    <a:pt x="1698646" y="221487"/>
                  </a:lnTo>
                  <a:lnTo>
                    <a:pt x="1840200" y="221487"/>
                  </a:lnTo>
                  <a:lnTo>
                    <a:pt x="1981754" y="166115"/>
                  </a:lnTo>
                  <a:lnTo>
                    <a:pt x="2123308" y="193801"/>
                  </a:lnTo>
                  <a:lnTo>
                    <a:pt x="2264862" y="166115"/>
                  </a:lnTo>
                  <a:lnTo>
                    <a:pt x="2406416" y="83057"/>
                  </a:lnTo>
                  <a:lnTo>
                    <a:pt x="2547969" y="0"/>
                  </a:lnTo>
                  <a:lnTo>
                    <a:pt x="2689523" y="27685"/>
                  </a:lnTo>
                  <a:lnTo>
                    <a:pt x="2831077" y="110743"/>
                  </a:lnTo>
                  <a:lnTo>
                    <a:pt x="2972631" y="110743"/>
                  </a:lnTo>
                  <a:lnTo>
                    <a:pt x="3114185" y="110743"/>
                  </a:lnTo>
                  <a:lnTo>
                    <a:pt x="3255739" y="110743"/>
                  </a:lnTo>
                  <a:lnTo>
                    <a:pt x="3397293" y="1107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359917"/>
            </a:xfrm>
            <a:custGeom>
              <a:avLst/>
              <a:pathLst>
                <a:path w="3397293" h="359917">
                  <a:moveTo>
                    <a:pt x="0" y="359917"/>
                  </a:moveTo>
                  <a:lnTo>
                    <a:pt x="141553" y="304545"/>
                  </a:lnTo>
                  <a:lnTo>
                    <a:pt x="283107" y="276859"/>
                  </a:lnTo>
                  <a:lnTo>
                    <a:pt x="424661" y="249173"/>
                  </a:lnTo>
                  <a:lnTo>
                    <a:pt x="566215" y="221487"/>
                  </a:lnTo>
                  <a:lnTo>
                    <a:pt x="707769" y="166115"/>
                  </a:lnTo>
                  <a:lnTo>
                    <a:pt x="849323" y="138429"/>
                  </a:lnTo>
                  <a:lnTo>
                    <a:pt x="990877" y="83057"/>
                  </a:lnTo>
                  <a:lnTo>
                    <a:pt x="1132431" y="55371"/>
                  </a:lnTo>
                  <a:lnTo>
                    <a:pt x="1273984" y="55371"/>
                  </a:lnTo>
                  <a:lnTo>
                    <a:pt x="1415538" y="55371"/>
                  </a:lnTo>
                  <a:lnTo>
                    <a:pt x="1557092" y="83057"/>
                  </a:lnTo>
                  <a:lnTo>
                    <a:pt x="1698646" y="221487"/>
                  </a:lnTo>
                  <a:lnTo>
                    <a:pt x="1840200" y="221487"/>
                  </a:lnTo>
                  <a:lnTo>
                    <a:pt x="1981754" y="166115"/>
                  </a:lnTo>
                  <a:lnTo>
                    <a:pt x="2123308" y="193801"/>
                  </a:lnTo>
                  <a:lnTo>
                    <a:pt x="2264862" y="166115"/>
                  </a:lnTo>
                  <a:lnTo>
                    <a:pt x="2406416" y="83057"/>
                  </a:lnTo>
                  <a:lnTo>
                    <a:pt x="2547969" y="0"/>
                  </a:lnTo>
                  <a:lnTo>
                    <a:pt x="2689523" y="27685"/>
                  </a:lnTo>
                  <a:lnTo>
                    <a:pt x="2831077" y="110743"/>
                  </a:lnTo>
                  <a:lnTo>
                    <a:pt x="2972631" y="110743"/>
                  </a:lnTo>
                  <a:lnTo>
                    <a:pt x="3114185" y="110743"/>
                  </a:lnTo>
                  <a:lnTo>
                    <a:pt x="3255739" y="110743"/>
                  </a:lnTo>
                  <a:lnTo>
                    <a:pt x="3397293" y="1107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503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03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50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95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7402" y="4727873"/>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0" name="tx60"/>
            <p:cNvSpPr/>
            <p:nvPr/>
          </p:nvSpPr>
          <p:spPr>
            <a:xfrm>
              <a:off x="292160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4057"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70956" y="481497"/>
              <a:ext cx="2897311"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Cabo Verde, 2000-2024</a:t>
              </a:r>
            </a:p>
          </p:txBody>
        </p:sp>
        <p:sp>
          <p:nvSpPr>
            <p:cNvPr id="63" name="pl63"/>
            <p:cNvSpPr/>
            <p:nvPr/>
          </p:nvSpPr>
          <p:spPr>
            <a:xfrm>
              <a:off x="5267799" y="38466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09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752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89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537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681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824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096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803862"/>
              <a:ext cx="3397293" cy="1021388"/>
            </a:xfrm>
            <a:custGeom>
              <a:avLst/>
              <a:pathLst>
                <a:path w="3397293" h="1021388">
                  <a:moveTo>
                    <a:pt x="0" y="1021388"/>
                  </a:moveTo>
                  <a:lnTo>
                    <a:pt x="141553" y="864252"/>
                  </a:lnTo>
                  <a:lnTo>
                    <a:pt x="283107" y="785683"/>
                  </a:lnTo>
                  <a:lnTo>
                    <a:pt x="424661" y="707115"/>
                  </a:lnTo>
                  <a:lnTo>
                    <a:pt x="566215" y="628546"/>
                  </a:lnTo>
                  <a:lnTo>
                    <a:pt x="707769" y="471410"/>
                  </a:lnTo>
                  <a:lnTo>
                    <a:pt x="849323" y="392841"/>
                  </a:lnTo>
                  <a:lnTo>
                    <a:pt x="990877" y="235705"/>
                  </a:lnTo>
                  <a:lnTo>
                    <a:pt x="1132431" y="157136"/>
                  </a:lnTo>
                  <a:lnTo>
                    <a:pt x="1273984" y="157136"/>
                  </a:lnTo>
                  <a:lnTo>
                    <a:pt x="1415538" y="157136"/>
                  </a:lnTo>
                  <a:lnTo>
                    <a:pt x="1557092" y="235705"/>
                  </a:lnTo>
                  <a:lnTo>
                    <a:pt x="1698646" y="628546"/>
                  </a:lnTo>
                  <a:lnTo>
                    <a:pt x="1840200" y="628546"/>
                  </a:lnTo>
                  <a:lnTo>
                    <a:pt x="1981754" y="471410"/>
                  </a:lnTo>
                  <a:lnTo>
                    <a:pt x="2123308" y="549978"/>
                  </a:lnTo>
                  <a:lnTo>
                    <a:pt x="2264862" y="471410"/>
                  </a:lnTo>
                  <a:lnTo>
                    <a:pt x="2406416" y="235705"/>
                  </a:lnTo>
                  <a:lnTo>
                    <a:pt x="2547969" y="0"/>
                  </a:lnTo>
                  <a:lnTo>
                    <a:pt x="2689523" y="78568"/>
                  </a:lnTo>
                  <a:lnTo>
                    <a:pt x="2831077" y="314273"/>
                  </a:lnTo>
                  <a:lnTo>
                    <a:pt x="2972631" y="314273"/>
                  </a:lnTo>
                  <a:lnTo>
                    <a:pt x="3114185" y="314273"/>
                  </a:lnTo>
                  <a:lnTo>
                    <a:pt x="3255739" y="314273"/>
                  </a:lnTo>
                  <a:lnTo>
                    <a:pt x="3397293" y="314273"/>
                  </a:lnTo>
                </a:path>
              </a:pathLst>
            </a:custGeom>
            <a:ln w="27101" cap="flat">
              <a:solidFill>
                <a:srgbClr val="0058AB">
                  <a:alpha val="100000"/>
                </a:srgbClr>
              </a:solidFill>
              <a:prstDash val="solid"/>
              <a:round/>
            </a:ln>
          </p:spPr>
          <p:txBody>
            <a:bodyPr/>
            <a:lstStyle/>
            <a:p/>
          </p:txBody>
        </p:sp>
        <p:sp>
          <p:nvSpPr>
            <p:cNvPr id="79" name="pl79"/>
            <p:cNvSpPr/>
            <p:nvPr/>
          </p:nvSpPr>
          <p:spPr>
            <a:xfrm>
              <a:off x="5437664" y="1882430"/>
              <a:ext cx="3397293" cy="1178525"/>
            </a:xfrm>
            <a:custGeom>
              <a:avLst/>
              <a:pathLst>
                <a:path w="3397293" h="1178525">
                  <a:moveTo>
                    <a:pt x="0" y="1178525"/>
                  </a:moveTo>
                  <a:lnTo>
                    <a:pt x="141553" y="1099957"/>
                  </a:lnTo>
                  <a:lnTo>
                    <a:pt x="283107" y="1099957"/>
                  </a:lnTo>
                  <a:lnTo>
                    <a:pt x="424661" y="1021388"/>
                  </a:lnTo>
                  <a:lnTo>
                    <a:pt x="566215" y="864252"/>
                  </a:lnTo>
                  <a:lnTo>
                    <a:pt x="707769" y="707115"/>
                  </a:lnTo>
                  <a:lnTo>
                    <a:pt x="849323" y="549978"/>
                  </a:lnTo>
                  <a:lnTo>
                    <a:pt x="990877" y="549978"/>
                  </a:lnTo>
                  <a:lnTo>
                    <a:pt x="1132431" y="392841"/>
                  </a:lnTo>
                  <a:lnTo>
                    <a:pt x="1273984" y="235705"/>
                  </a:lnTo>
                  <a:lnTo>
                    <a:pt x="1415538" y="157136"/>
                  </a:lnTo>
                  <a:lnTo>
                    <a:pt x="1557092" y="157136"/>
                  </a:lnTo>
                  <a:lnTo>
                    <a:pt x="1698646" y="157136"/>
                  </a:lnTo>
                  <a:lnTo>
                    <a:pt x="1840200" y="157136"/>
                  </a:lnTo>
                  <a:lnTo>
                    <a:pt x="1981754" y="157136"/>
                  </a:lnTo>
                  <a:lnTo>
                    <a:pt x="2123308" y="157136"/>
                  </a:lnTo>
                  <a:lnTo>
                    <a:pt x="2264862" y="78568"/>
                  </a:lnTo>
                  <a:lnTo>
                    <a:pt x="2406416" y="78568"/>
                  </a:lnTo>
                  <a:lnTo>
                    <a:pt x="2547969" y="0"/>
                  </a:lnTo>
                  <a:lnTo>
                    <a:pt x="2689523" y="0"/>
                  </a:lnTo>
                  <a:lnTo>
                    <a:pt x="2831077" y="235705"/>
                  </a:lnTo>
                  <a:lnTo>
                    <a:pt x="2972631" y="392841"/>
                  </a:lnTo>
                  <a:lnTo>
                    <a:pt x="3114185" y="235705"/>
                  </a:lnTo>
                  <a:lnTo>
                    <a:pt x="3255739" y="235705"/>
                  </a:lnTo>
                  <a:lnTo>
                    <a:pt x="3397293" y="157136"/>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46725"/>
              <a:ext cx="3397293" cy="2121345"/>
            </a:xfrm>
            <a:custGeom>
              <a:avLst/>
              <a:pathLst>
                <a:path w="3397293" h="2121345">
                  <a:moveTo>
                    <a:pt x="0" y="2121345"/>
                  </a:moveTo>
                  <a:lnTo>
                    <a:pt x="141553" y="1964209"/>
                  </a:lnTo>
                  <a:lnTo>
                    <a:pt x="283107" y="1885640"/>
                  </a:lnTo>
                  <a:lnTo>
                    <a:pt x="424661" y="1571367"/>
                  </a:lnTo>
                  <a:lnTo>
                    <a:pt x="566215" y="1257093"/>
                  </a:lnTo>
                  <a:lnTo>
                    <a:pt x="707769" y="942820"/>
                  </a:lnTo>
                  <a:lnTo>
                    <a:pt x="849323" y="785683"/>
                  </a:lnTo>
                  <a:lnTo>
                    <a:pt x="990877" y="785683"/>
                  </a:lnTo>
                  <a:lnTo>
                    <a:pt x="1132431" y="471410"/>
                  </a:lnTo>
                  <a:lnTo>
                    <a:pt x="1273984" y="0"/>
                  </a:lnTo>
                  <a:lnTo>
                    <a:pt x="1415538" y="235705"/>
                  </a:lnTo>
                  <a:lnTo>
                    <a:pt x="1557092" y="314273"/>
                  </a:lnTo>
                  <a:lnTo>
                    <a:pt x="1698646" y="549978"/>
                  </a:lnTo>
                  <a:lnTo>
                    <a:pt x="1840200" y="628546"/>
                  </a:lnTo>
                  <a:lnTo>
                    <a:pt x="1981754" y="628546"/>
                  </a:lnTo>
                  <a:lnTo>
                    <a:pt x="2123308" y="628546"/>
                  </a:lnTo>
                  <a:lnTo>
                    <a:pt x="2264862" y="471410"/>
                  </a:lnTo>
                  <a:lnTo>
                    <a:pt x="2406416" y="314273"/>
                  </a:lnTo>
                  <a:lnTo>
                    <a:pt x="2547969" y="314273"/>
                  </a:lnTo>
                  <a:lnTo>
                    <a:pt x="2689523" y="235705"/>
                  </a:lnTo>
                  <a:lnTo>
                    <a:pt x="2831077" y="314273"/>
                  </a:lnTo>
                  <a:lnTo>
                    <a:pt x="2972631" y="392841"/>
                  </a:lnTo>
                  <a:lnTo>
                    <a:pt x="3114185" y="628546"/>
                  </a:lnTo>
                  <a:lnTo>
                    <a:pt x="3255739" y="471410"/>
                  </a:lnTo>
                  <a:lnTo>
                    <a:pt x="3397293" y="235705"/>
                  </a:lnTo>
                </a:path>
              </a:pathLst>
            </a:custGeom>
            <a:ln w="27101" cap="flat">
              <a:solidFill>
                <a:srgbClr val="961A49">
                  <a:alpha val="100000"/>
                </a:srgbClr>
              </a:solidFill>
              <a:prstDash val="solid"/>
              <a:round/>
            </a:ln>
          </p:spPr>
          <p:txBody>
            <a:bodyPr/>
            <a:lstStyle/>
            <a:p/>
          </p:txBody>
        </p:sp>
        <p:sp>
          <p:nvSpPr>
            <p:cNvPr id="81" name="pl81"/>
            <p:cNvSpPr/>
            <p:nvPr/>
          </p:nvSpPr>
          <p:spPr>
            <a:xfrm>
              <a:off x="5437664" y="18824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803862"/>
              <a:ext cx="3397293" cy="1021388"/>
            </a:xfrm>
            <a:custGeom>
              <a:avLst/>
              <a:pathLst>
                <a:path w="3397293" h="1021388">
                  <a:moveTo>
                    <a:pt x="0" y="1021388"/>
                  </a:moveTo>
                  <a:lnTo>
                    <a:pt x="141553" y="864252"/>
                  </a:lnTo>
                  <a:lnTo>
                    <a:pt x="283107" y="785683"/>
                  </a:lnTo>
                  <a:lnTo>
                    <a:pt x="424661" y="707115"/>
                  </a:lnTo>
                  <a:lnTo>
                    <a:pt x="566215" y="628546"/>
                  </a:lnTo>
                  <a:lnTo>
                    <a:pt x="707769" y="471410"/>
                  </a:lnTo>
                  <a:lnTo>
                    <a:pt x="849323" y="392841"/>
                  </a:lnTo>
                  <a:lnTo>
                    <a:pt x="990877" y="235705"/>
                  </a:lnTo>
                  <a:lnTo>
                    <a:pt x="1132431" y="157136"/>
                  </a:lnTo>
                  <a:lnTo>
                    <a:pt x="1273984" y="157136"/>
                  </a:lnTo>
                  <a:lnTo>
                    <a:pt x="1415538" y="157136"/>
                  </a:lnTo>
                  <a:lnTo>
                    <a:pt x="1557092" y="235705"/>
                  </a:lnTo>
                  <a:lnTo>
                    <a:pt x="1698646" y="628546"/>
                  </a:lnTo>
                  <a:lnTo>
                    <a:pt x="1840200" y="628546"/>
                  </a:lnTo>
                  <a:lnTo>
                    <a:pt x="1981754" y="471410"/>
                  </a:lnTo>
                  <a:lnTo>
                    <a:pt x="2123308" y="549978"/>
                  </a:lnTo>
                  <a:lnTo>
                    <a:pt x="2264862" y="471410"/>
                  </a:lnTo>
                  <a:lnTo>
                    <a:pt x="2406416" y="235705"/>
                  </a:lnTo>
                  <a:lnTo>
                    <a:pt x="2547969" y="0"/>
                  </a:lnTo>
                  <a:lnTo>
                    <a:pt x="2689523" y="78568"/>
                  </a:lnTo>
                  <a:lnTo>
                    <a:pt x="2831077" y="314273"/>
                  </a:lnTo>
                  <a:lnTo>
                    <a:pt x="2972631" y="314273"/>
                  </a:lnTo>
                  <a:lnTo>
                    <a:pt x="3114185" y="314273"/>
                  </a:lnTo>
                  <a:lnTo>
                    <a:pt x="3255739" y="314273"/>
                  </a:lnTo>
                  <a:lnTo>
                    <a:pt x="3397293" y="314273"/>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21016"/>
              <a:ext cx="0" cy="1304234"/>
            </a:xfrm>
            <a:custGeom>
              <a:avLst/>
              <a:pathLst>
                <a:path w="0" h="1304234">
                  <a:moveTo>
                    <a:pt x="0" y="130423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21016"/>
              <a:ext cx="0" cy="754256"/>
            </a:xfrm>
            <a:custGeom>
              <a:avLst/>
              <a:pathLst>
                <a:path w="0" h="754256">
                  <a:moveTo>
                    <a:pt x="0" y="75425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21016"/>
              <a:ext cx="0" cy="439982"/>
            </a:xfrm>
            <a:custGeom>
              <a:avLst/>
              <a:pathLst>
                <a:path w="0" h="439982">
                  <a:moveTo>
                    <a:pt x="0" y="43998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21016"/>
              <a:ext cx="0" cy="832824"/>
            </a:xfrm>
            <a:custGeom>
              <a:avLst/>
              <a:pathLst>
                <a:path w="0" h="832824">
                  <a:moveTo>
                    <a:pt x="0" y="8328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21016"/>
              <a:ext cx="0" cy="361414"/>
            </a:xfrm>
            <a:custGeom>
              <a:avLst/>
              <a:pathLst>
                <a:path w="0" h="361414">
                  <a:moveTo>
                    <a:pt x="0" y="3614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21016"/>
              <a:ext cx="0" cy="597119"/>
            </a:xfrm>
            <a:custGeom>
              <a:avLst/>
              <a:pathLst>
                <a:path w="0" h="597119">
                  <a:moveTo>
                    <a:pt x="0" y="5971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21016"/>
              <a:ext cx="0" cy="597119"/>
            </a:xfrm>
            <a:custGeom>
              <a:avLst/>
              <a:pathLst>
                <a:path w="0" h="597119">
                  <a:moveTo>
                    <a:pt x="0" y="5971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803862"/>
              <a:ext cx="3397293" cy="1021388"/>
            </a:xfrm>
            <a:custGeom>
              <a:avLst/>
              <a:pathLst>
                <a:path w="3397293" h="1021388">
                  <a:moveTo>
                    <a:pt x="0" y="1021388"/>
                  </a:moveTo>
                  <a:lnTo>
                    <a:pt x="141553" y="864252"/>
                  </a:lnTo>
                  <a:lnTo>
                    <a:pt x="283107" y="785683"/>
                  </a:lnTo>
                  <a:lnTo>
                    <a:pt x="424661" y="707115"/>
                  </a:lnTo>
                  <a:lnTo>
                    <a:pt x="566215" y="628546"/>
                  </a:lnTo>
                  <a:lnTo>
                    <a:pt x="707769" y="471410"/>
                  </a:lnTo>
                  <a:lnTo>
                    <a:pt x="849323" y="392841"/>
                  </a:lnTo>
                  <a:lnTo>
                    <a:pt x="990877" y="235705"/>
                  </a:lnTo>
                  <a:lnTo>
                    <a:pt x="1132431" y="157136"/>
                  </a:lnTo>
                  <a:lnTo>
                    <a:pt x="1273984" y="157136"/>
                  </a:lnTo>
                  <a:lnTo>
                    <a:pt x="1415538" y="157136"/>
                  </a:lnTo>
                  <a:lnTo>
                    <a:pt x="1557092" y="235705"/>
                  </a:lnTo>
                  <a:lnTo>
                    <a:pt x="1698646" y="628546"/>
                  </a:lnTo>
                  <a:lnTo>
                    <a:pt x="1840200" y="628546"/>
                  </a:lnTo>
                  <a:lnTo>
                    <a:pt x="1981754" y="471410"/>
                  </a:lnTo>
                  <a:lnTo>
                    <a:pt x="2123308" y="549978"/>
                  </a:lnTo>
                  <a:lnTo>
                    <a:pt x="2264862" y="471410"/>
                  </a:lnTo>
                  <a:lnTo>
                    <a:pt x="2406416" y="235705"/>
                  </a:lnTo>
                  <a:lnTo>
                    <a:pt x="2547969" y="0"/>
                  </a:lnTo>
                  <a:lnTo>
                    <a:pt x="2689523" y="78568"/>
                  </a:lnTo>
                  <a:lnTo>
                    <a:pt x="2831077" y="314273"/>
                  </a:lnTo>
                  <a:lnTo>
                    <a:pt x="2972631" y="314273"/>
                  </a:lnTo>
                  <a:lnTo>
                    <a:pt x="3114185" y="314273"/>
                  </a:lnTo>
                  <a:lnTo>
                    <a:pt x="3255739" y="314273"/>
                  </a:lnTo>
                  <a:lnTo>
                    <a:pt x="3397293" y="314273"/>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5047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097238" y="145052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805008" y="145047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12777" y="144914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097042" y="14491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4909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6762" y="144909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0004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18419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4016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6159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830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0446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58670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670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7120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3365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34101" y="4727873"/>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17" name="tx117"/>
            <p:cNvSpPr/>
            <p:nvPr/>
          </p:nvSpPr>
          <p:spPr>
            <a:xfrm>
              <a:off x="723830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00756"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46475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75992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05508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1234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0750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0266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10248"/>
              <a:ext cx="3327984" cy="145351"/>
            </a:xfrm>
            <a:prstGeom prst="rect">
              <a:avLst/>
            </a:prstGeom>
            <a:solidFill>
              <a:srgbClr val="E2231A">
                <a:alpha val="80000"/>
              </a:srgbClr>
            </a:solidFill>
          </p:spPr>
          <p:txBody>
            <a:bodyPr/>
            <a:lstStyle/>
            <a:p/>
          </p:txBody>
        </p:sp>
        <p:sp>
          <p:nvSpPr>
            <p:cNvPr id="131" name="rc131"/>
            <p:cNvSpPr/>
            <p:nvPr/>
          </p:nvSpPr>
          <p:spPr>
            <a:xfrm>
              <a:off x="1317178" y="5528559"/>
              <a:ext cx="7321564" cy="145351"/>
            </a:xfrm>
            <a:prstGeom prst="rect">
              <a:avLst/>
            </a:prstGeom>
            <a:solidFill>
              <a:srgbClr val="E2231A">
                <a:alpha val="80000"/>
              </a:srgbClr>
            </a:solidFill>
          </p:spPr>
          <p:txBody>
            <a:bodyPr/>
            <a:lstStyle/>
            <a:p/>
          </p:txBody>
        </p:sp>
        <p:sp>
          <p:nvSpPr>
            <p:cNvPr id="132" name="rc132"/>
            <p:cNvSpPr/>
            <p:nvPr/>
          </p:nvSpPr>
          <p:spPr>
            <a:xfrm>
              <a:off x="1317178" y="5346869"/>
              <a:ext cx="7298613" cy="145351"/>
            </a:xfrm>
            <a:prstGeom prst="rect">
              <a:avLst/>
            </a:prstGeom>
            <a:solidFill>
              <a:srgbClr val="E2231A">
                <a:alpha val="80000"/>
              </a:srgbClr>
            </a:solidFill>
          </p:spPr>
          <p:txBody>
            <a:bodyPr/>
            <a:lstStyle/>
            <a:p/>
          </p:txBody>
        </p:sp>
        <p:sp>
          <p:nvSpPr>
            <p:cNvPr id="133" name="tx13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379256"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5674418"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7969579" y="59670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0" name="tx140"/>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1" name="tx141"/>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2" name="tx142"/>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3" name="tx143"/>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au Cabo Verde (95 %) était supérieure de 11 points de pourcentage à la moyenne mondiale (84 %) et de 30 points de pourcentage à la moyenne de l'ensemble des pays du site WCAR (65 %).
La couverture nationale en MCV1 était inférieure de 3 points de pourcentage à celle de 2019 (98%).
Le nombre d'enfants non vaccinés a augmenté (c'est-à-dire s'est aggravé) par rapport à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0083CF">
                <a:alpha val="100000"/>
              </a:srgbClr>
            </a:solidFill>
          </p:spPr>
          <p:txBody>
            <a:bodyPr/>
            <a:lstStyle/>
            <a:p/>
          </p:txBody>
        </p:sp>
        <p:sp>
          <p:nvSpPr>
            <p:cNvPr id="38" name="rc38"/>
            <p:cNvSpPr/>
            <p:nvPr/>
          </p:nvSpPr>
          <p:spPr>
            <a:xfrm>
              <a:off x="1196841" y="2506840"/>
              <a:ext cx="307584" cy="1316131"/>
            </a:xfrm>
            <a:prstGeom prst="rect">
              <a:avLst/>
            </a:prstGeom>
            <a:solidFill>
              <a:srgbClr val="0083CF">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0083CF">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0083CF">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Cabo Verde se classera au 24e rang sur 24 pays pour la plus faible couverture en MCV1 (sur la base des rangs ex æquo).
Le Cabo Verde n'était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0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4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92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338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285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73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19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65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811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608714"/>
              <a:ext cx="249522" cy="1493983"/>
            </a:xfrm>
            <a:prstGeom prst="rect">
              <a:avLst/>
            </a:prstGeom>
            <a:solidFill>
              <a:srgbClr val="80BD41">
                <a:alpha val="100000"/>
              </a:srgbClr>
            </a:solidFill>
          </p:spPr>
          <p:txBody>
            <a:bodyPr/>
            <a:lstStyle/>
            <a:p/>
          </p:txBody>
        </p:sp>
        <p:sp>
          <p:nvSpPr>
            <p:cNvPr id="26" name="rc26"/>
            <p:cNvSpPr/>
            <p:nvPr/>
          </p:nvSpPr>
          <p:spPr>
            <a:xfrm>
              <a:off x="1296273" y="2366065"/>
              <a:ext cx="249522" cy="242648"/>
            </a:xfrm>
            <a:prstGeom prst="rect">
              <a:avLst/>
            </a:prstGeom>
            <a:solidFill>
              <a:srgbClr val="E2231A">
                <a:alpha val="100000"/>
              </a:srgbClr>
            </a:solidFill>
          </p:spPr>
          <p:txBody>
            <a:bodyPr/>
            <a:lstStyle/>
            <a:p/>
          </p:txBody>
        </p:sp>
        <p:sp>
          <p:nvSpPr>
            <p:cNvPr id="27" name="rc27"/>
            <p:cNvSpPr/>
            <p:nvPr/>
          </p:nvSpPr>
          <p:spPr>
            <a:xfrm>
              <a:off x="1573521" y="2608714"/>
              <a:ext cx="249522" cy="1493983"/>
            </a:xfrm>
            <a:prstGeom prst="rect">
              <a:avLst/>
            </a:prstGeom>
            <a:solidFill>
              <a:srgbClr val="80BD41">
                <a:alpha val="100000"/>
              </a:srgbClr>
            </a:solidFill>
          </p:spPr>
          <p:txBody>
            <a:bodyPr/>
            <a:lstStyle/>
            <a:p/>
          </p:txBody>
        </p:sp>
        <p:sp>
          <p:nvSpPr>
            <p:cNvPr id="28" name="rc28"/>
            <p:cNvSpPr/>
            <p:nvPr/>
          </p:nvSpPr>
          <p:spPr>
            <a:xfrm>
              <a:off x="1573521" y="2405566"/>
              <a:ext cx="249522" cy="203147"/>
            </a:xfrm>
            <a:prstGeom prst="rect">
              <a:avLst/>
            </a:prstGeom>
            <a:solidFill>
              <a:srgbClr val="E2231A">
                <a:alpha val="100000"/>
              </a:srgbClr>
            </a:solidFill>
          </p:spPr>
          <p:txBody>
            <a:bodyPr/>
            <a:lstStyle/>
            <a:p/>
          </p:txBody>
        </p:sp>
        <p:sp>
          <p:nvSpPr>
            <p:cNvPr id="29" name="rc29"/>
            <p:cNvSpPr/>
            <p:nvPr/>
          </p:nvSpPr>
          <p:spPr>
            <a:xfrm>
              <a:off x="1850769" y="2628464"/>
              <a:ext cx="249522" cy="1474232"/>
            </a:xfrm>
            <a:prstGeom prst="rect">
              <a:avLst/>
            </a:prstGeom>
            <a:solidFill>
              <a:srgbClr val="80BD41">
                <a:alpha val="100000"/>
              </a:srgbClr>
            </a:solidFill>
          </p:spPr>
          <p:txBody>
            <a:bodyPr/>
            <a:lstStyle/>
            <a:p/>
          </p:txBody>
        </p:sp>
        <p:sp>
          <p:nvSpPr>
            <p:cNvPr id="30" name="rc30"/>
            <p:cNvSpPr/>
            <p:nvPr/>
          </p:nvSpPr>
          <p:spPr>
            <a:xfrm>
              <a:off x="1850769" y="2446477"/>
              <a:ext cx="249522" cy="181986"/>
            </a:xfrm>
            <a:prstGeom prst="rect">
              <a:avLst/>
            </a:prstGeom>
            <a:solidFill>
              <a:srgbClr val="E2231A">
                <a:alpha val="100000"/>
              </a:srgbClr>
            </a:solidFill>
          </p:spPr>
          <p:txBody>
            <a:bodyPr/>
            <a:lstStyle/>
            <a:p/>
          </p:txBody>
        </p:sp>
        <p:sp>
          <p:nvSpPr>
            <p:cNvPr id="31" name="rc31"/>
            <p:cNvSpPr/>
            <p:nvPr/>
          </p:nvSpPr>
          <p:spPr>
            <a:xfrm>
              <a:off x="2128016" y="2646804"/>
              <a:ext cx="249522" cy="1455893"/>
            </a:xfrm>
            <a:prstGeom prst="rect">
              <a:avLst/>
            </a:prstGeom>
            <a:solidFill>
              <a:srgbClr val="80BD41">
                <a:alpha val="100000"/>
              </a:srgbClr>
            </a:solidFill>
          </p:spPr>
          <p:txBody>
            <a:bodyPr/>
            <a:lstStyle/>
            <a:p/>
          </p:txBody>
        </p:sp>
        <p:sp>
          <p:nvSpPr>
            <p:cNvPr id="32" name="rc32"/>
            <p:cNvSpPr/>
            <p:nvPr/>
          </p:nvSpPr>
          <p:spPr>
            <a:xfrm>
              <a:off x="2128016" y="2484568"/>
              <a:ext cx="249522" cy="162236"/>
            </a:xfrm>
            <a:prstGeom prst="rect">
              <a:avLst/>
            </a:prstGeom>
            <a:solidFill>
              <a:srgbClr val="E2231A">
                <a:alpha val="100000"/>
              </a:srgbClr>
            </a:solidFill>
          </p:spPr>
          <p:txBody>
            <a:bodyPr/>
            <a:lstStyle/>
            <a:p/>
          </p:txBody>
        </p:sp>
        <p:sp>
          <p:nvSpPr>
            <p:cNvPr id="33" name="rc33"/>
            <p:cNvSpPr/>
            <p:nvPr/>
          </p:nvSpPr>
          <p:spPr>
            <a:xfrm>
              <a:off x="2405264" y="2659501"/>
              <a:ext cx="249522" cy="1443196"/>
            </a:xfrm>
            <a:prstGeom prst="rect">
              <a:avLst/>
            </a:prstGeom>
            <a:solidFill>
              <a:srgbClr val="80BD41">
                <a:alpha val="100000"/>
              </a:srgbClr>
            </a:solidFill>
          </p:spPr>
          <p:txBody>
            <a:bodyPr/>
            <a:lstStyle/>
            <a:p/>
          </p:txBody>
        </p:sp>
        <p:sp>
          <p:nvSpPr>
            <p:cNvPr id="34" name="rc34"/>
            <p:cNvSpPr/>
            <p:nvPr/>
          </p:nvSpPr>
          <p:spPr>
            <a:xfrm>
              <a:off x="2405264" y="2517015"/>
              <a:ext cx="249522" cy="142485"/>
            </a:xfrm>
            <a:prstGeom prst="rect">
              <a:avLst/>
            </a:prstGeom>
            <a:solidFill>
              <a:srgbClr val="E2231A">
                <a:alpha val="100000"/>
              </a:srgbClr>
            </a:solidFill>
          </p:spPr>
          <p:txBody>
            <a:bodyPr/>
            <a:lstStyle/>
            <a:p/>
          </p:txBody>
        </p:sp>
        <p:sp>
          <p:nvSpPr>
            <p:cNvPr id="35" name="rc35"/>
            <p:cNvSpPr/>
            <p:nvPr/>
          </p:nvSpPr>
          <p:spPr>
            <a:xfrm>
              <a:off x="2682512" y="2680662"/>
              <a:ext cx="249522" cy="1422035"/>
            </a:xfrm>
            <a:prstGeom prst="rect">
              <a:avLst/>
            </a:prstGeom>
            <a:solidFill>
              <a:srgbClr val="80BD41">
                <a:alpha val="100000"/>
              </a:srgbClr>
            </a:solidFill>
          </p:spPr>
          <p:txBody>
            <a:bodyPr/>
            <a:lstStyle/>
            <a:p/>
          </p:txBody>
        </p:sp>
        <p:sp>
          <p:nvSpPr>
            <p:cNvPr id="36" name="rc36"/>
            <p:cNvSpPr/>
            <p:nvPr/>
          </p:nvSpPr>
          <p:spPr>
            <a:xfrm>
              <a:off x="2682512" y="2573445"/>
              <a:ext cx="249522" cy="107216"/>
            </a:xfrm>
            <a:prstGeom prst="rect">
              <a:avLst/>
            </a:prstGeom>
            <a:solidFill>
              <a:srgbClr val="E2231A">
                <a:alpha val="100000"/>
              </a:srgbClr>
            </a:solidFill>
          </p:spPr>
          <p:txBody>
            <a:bodyPr/>
            <a:lstStyle/>
            <a:p/>
          </p:txBody>
        </p:sp>
        <p:sp>
          <p:nvSpPr>
            <p:cNvPr id="37" name="rc37"/>
            <p:cNvSpPr/>
            <p:nvPr/>
          </p:nvSpPr>
          <p:spPr>
            <a:xfrm>
              <a:off x="2959759" y="2724395"/>
              <a:ext cx="249522" cy="1378301"/>
            </a:xfrm>
            <a:prstGeom prst="rect">
              <a:avLst/>
            </a:prstGeom>
            <a:solidFill>
              <a:srgbClr val="80BD41">
                <a:alpha val="100000"/>
              </a:srgbClr>
            </a:solidFill>
          </p:spPr>
          <p:txBody>
            <a:bodyPr/>
            <a:lstStyle/>
            <a:p/>
          </p:txBody>
        </p:sp>
        <p:sp>
          <p:nvSpPr>
            <p:cNvPr id="38" name="rc38"/>
            <p:cNvSpPr/>
            <p:nvPr/>
          </p:nvSpPr>
          <p:spPr>
            <a:xfrm>
              <a:off x="2959759" y="2636929"/>
              <a:ext cx="249522" cy="87466"/>
            </a:xfrm>
            <a:prstGeom prst="rect">
              <a:avLst/>
            </a:prstGeom>
            <a:solidFill>
              <a:srgbClr val="E2231A">
                <a:alpha val="100000"/>
              </a:srgbClr>
            </a:solidFill>
          </p:spPr>
          <p:txBody>
            <a:bodyPr/>
            <a:lstStyle/>
            <a:p/>
          </p:txBody>
        </p:sp>
        <p:sp>
          <p:nvSpPr>
            <p:cNvPr id="39" name="rc39"/>
            <p:cNvSpPr/>
            <p:nvPr/>
          </p:nvSpPr>
          <p:spPr>
            <a:xfrm>
              <a:off x="3237007" y="2746967"/>
              <a:ext cx="249522" cy="1355729"/>
            </a:xfrm>
            <a:prstGeom prst="rect">
              <a:avLst/>
            </a:prstGeom>
            <a:solidFill>
              <a:srgbClr val="80BD41">
                <a:alpha val="100000"/>
              </a:srgbClr>
            </a:solidFill>
          </p:spPr>
          <p:txBody>
            <a:bodyPr/>
            <a:lstStyle/>
            <a:p/>
          </p:txBody>
        </p:sp>
        <p:sp>
          <p:nvSpPr>
            <p:cNvPr id="40" name="rc40"/>
            <p:cNvSpPr/>
            <p:nvPr/>
          </p:nvSpPr>
          <p:spPr>
            <a:xfrm>
              <a:off x="3237007" y="2690537"/>
              <a:ext cx="249522" cy="56429"/>
            </a:xfrm>
            <a:prstGeom prst="rect">
              <a:avLst/>
            </a:prstGeom>
            <a:solidFill>
              <a:srgbClr val="E2231A">
                <a:alpha val="100000"/>
              </a:srgbClr>
            </a:solidFill>
          </p:spPr>
          <p:txBody>
            <a:bodyPr/>
            <a:lstStyle/>
            <a:p/>
          </p:txBody>
        </p:sp>
        <p:sp>
          <p:nvSpPr>
            <p:cNvPr id="41" name="rc41"/>
            <p:cNvSpPr/>
            <p:nvPr/>
          </p:nvSpPr>
          <p:spPr>
            <a:xfrm>
              <a:off x="3514255" y="2766717"/>
              <a:ext cx="249522" cy="1335979"/>
            </a:xfrm>
            <a:prstGeom prst="rect">
              <a:avLst/>
            </a:prstGeom>
            <a:solidFill>
              <a:srgbClr val="80BD41">
                <a:alpha val="100000"/>
              </a:srgbClr>
            </a:solidFill>
          </p:spPr>
          <p:txBody>
            <a:bodyPr/>
            <a:lstStyle/>
            <a:p/>
          </p:txBody>
        </p:sp>
        <p:sp>
          <p:nvSpPr>
            <p:cNvPr id="42" name="rc42"/>
            <p:cNvSpPr/>
            <p:nvPr/>
          </p:nvSpPr>
          <p:spPr>
            <a:xfrm>
              <a:off x="3514255" y="2725806"/>
              <a:ext cx="249522" cy="40911"/>
            </a:xfrm>
            <a:prstGeom prst="rect">
              <a:avLst/>
            </a:prstGeom>
            <a:solidFill>
              <a:srgbClr val="E2231A">
                <a:alpha val="100000"/>
              </a:srgbClr>
            </a:solidFill>
          </p:spPr>
          <p:txBody>
            <a:bodyPr/>
            <a:lstStyle/>
            <a:p/>
          </p:txBody>
        </p:sp>
        <p:sp>
          <p:nvSpPr>
            <p:cNvPr id="43" name="rc43"/>
            <p:cNvSpPr/>
            <p:nvPr/>
          </p:nvSpPr>
          <p:spPr>
            <a:xfrm>
              <a:off x="3791502" y="2778003"/>
              <a:ext cx="249522" cy="1324693"/>
            </a:xfrm>
            <a:prstGeom prst="rect">
              <a:avLst/>
            </a:prstGeom>
            <a:solidFill>
              <a:srgbClr val="80BD41">
                <a:alpha val="100000"/>
              </a:srgbClr>
            </a:solidFill>
          </p:spPr>
          <p:txBody>
            <a:bodyPr/>
            <a:lstStyle/>
            <a:p/>
          </p:txBody>
        </p:sp>
        <p:sp>
          <p:nvSpPr>
            <p:cNvPr id="44" name="rc44"/>
            <p:cNvSpPr/>
            <p:nvPr/>
          </p:nvSpPr>
          <p:spPr>
            <a:xfrm>
              <a:off x="3791502" y="2737092"/>
              <a:ext cx="249522" cy="40911"/>
            </a:xfrm>
            <a:prstGeom prst="rect">
              <a:avLst/>
            </a:prstGeom>
            <a:solidFill>
              <a:srgbClr val="E2231A">
                <a:alpha val="100000"/>
              </a:srgbClr>
            </a:solidFill>
          </p:spPr>
          <p:txBody>
            <a:bodyPr/>
            <a:lstStyle/>
            <a:p/>
          </p:txBody>
        </p:sp>
        <p:sp>
          <p:nvSpPr>
            <p:cNvPr id="45" name="rc45"/>
            <p:cNvSpPr/>
            <p:nvPr/>
          </p:nvSpPr>
          <p:spPr>
            <a:xfrm>
              <a:off x="4068750" y="2704644"/>
              <a:ext cx="249522" cy="1398052"/>
            </a:xfrm>
            <a:prstGeom prst="rect">
              <a:avLst/>
            </a:prstGeom>
            <a:solidFill>
              <a:srgbClr val="80BD41">
                <a:alpha val="100000"/>
              </a:srgbClr>
            </a:solidFill>
          </p:spPr>
          <p:txBody>
            <a:bodyPr/>
            <a:lstStyle/>
            <a:p/>
          </p:txBody>
        </p:sp>
        <p:sp>
          <p:nvSpPr>
            <p:cNvPr id="46" name="rc46"/>
            <p:cNvSpPr/>
            <p:nvPr/>
          </p:nvSpPr>
          <p:spPr>
            <a:xfrm>
              <a:off x="4068750" y="2660911"/>
              <a:ext cx="249522" cy="43733"/>
            </a:xfrm>
            <a:prstGeom prst="rect">
              <a:avLst/>
            </a:prstGeom>
            <a:solidFill>
              <a:srgbClr val="E2231A">
                <a:alpha val="100000"/>
              </a:srgbClr>
            </a:solidFill>
          </p:spPr>
          <p:txBody>
            <a:bodyPr/>
            <a:lstStyle/>
            <a:p/>
          </p:txBody>
        </p:sp>
        <p:sp>
          <p:nvSpPr>
            <p:cNvPr id="47" name="rc47"/>
            <p:cNvSpPr/>
            <p:nvPr/>
          </p:nvSpPr>
          <p:spPr>
            <a:xfrm>
              <a:off x="4345998" y="2701823"/>
              <a:ext cx="249522" cy="1400873"/>
            </a:xfrm>
            <a:prstGeom prst="rect">
              <a:avLst/>
            </a:prstGeom>
            <a:solidFill>
              <a:srgbClr val="80BD41">
                <a:alpha val="100000"/>
              </a:srgbClr>
            </a:solidFill>
          </p:spPr>
          <p:txBody>
            <a:bodyPr/>
            <a:lstStyle/>
            <a:p/>
          </p:txBody>
        </p:sp>
        <p:sp>
          <p:nvSpPr>
            <p:cNvPr id="48" name="rc48"/>
            <p:cNvSpPr/>
            <p:nvPr/>
          </p:nvSpPr>
          <p:spPr>
            <a:xfrm>
              <a:off x="4345998" y="2643982"/>
              <a:ext cx="249522" cy="57840"/>
            </a:xfrm>
            <a:prstGeom prst="rect">
              <a:avLst/>
            </a:prstGeom>
            <a:solidFill>
              <a:srgbClr val="E2231A">
                <a:alpha val="100000"/>
              </a:srgbClr>
            </a:solidFill>
          </p:spPr>
          <p:txBody>
            <a:bodyPr/>
            <a:lstStyle/>
            <a:p/>
          </p:txBody>
        </p:sp>
        <p:sp>
          <p:nvSpPr>
            <p:cNvPr id="49" name="rc49"/>
            <p:cNvSpPr/>
            <p:nvPr/>
          </p:nvSpPr>
          <p:spPr>
            <a:xfrm>
              <a:off x="4623245" y="2866881"/>
              <a:ext cx="249522" cy="1235816"/>
            </a:xfrm>
            <a:prstGeom prst="rect">
              <a:avLst/>
            </a:prstGeom>
            <a:solidFill>
              <a:srgbClr val="80BD41">
                <a:alpha val="100000"/>
              </a:srgbClr>
            </a:solidFill>
          </p:spPr>
          <p:txBody>
            <a:bodyPr/>
            <a:lstStyle/>
            <a:p/>
          </p:txBody>
        </p:sp>
        <p:sp>
          <p:nvSpPr>
            <p:cNvPr id="50" name="rc50"/>
            <p:cNvSpPr/>
            <p:nvPr/>
          </p:nvSpPr>
          <p:spPr>
            <a:xfrm>
              <a:off x="4623245" y="2744145"/>
              <a:ext cx="249522" cy="122735"/>
            </a:xfrm>
            <a:prstGeom prst="rect">
              <a:avLst/>
            </a:prstGeom>
            <a:solidFill>
              <a:srgbClr val="E2231A">
                <a:alpha val="100000"/>
              </a:srgbClr>
            </a:solidFill>
          </p:spPr>
          <p:txBody>
            <a:bodyPr/>
            <a:lstStyle/>
            <a:p/>
          </p:txBody>
        </p:sp>
        <p:sp>
          <p:nvSpPr>
            <p:cNvPr id="51" name="rc51"/>
            <p:cNvSpPr/>
            <p:nvPr/>
          </p:nvSpPr>
          <p:spPr>
            <a:xfrm>
              <a:off x="4900493" y="2912025"/>
              <a:ext cx="249522" cy="1190672"/>
            </a:xfrm>
            <a:prstGeom prst="rect">
              <a:avLst/>
            </a:prstGeom>
            <a:solidFill>
              <a:srgbClr val="80BD41">
                <a:alpha val="100000"/>
              </a:srgbClr>
            </a:solidFill>
          </p:spPr>
          <p:txBody>
            <a:bodyPr/>
            <a:lstStyle/>
            <a:p/>
          </p:txBody>
        </p:sp>
        <p:sp>
          <p:nvSpPr>
            <p:cNvPr id="52" name="rc52"/>
            <p:cNvSpPr/>
            <p:nvPr/>
          </p:nvSpPr>
          <p:spPr>
            <a:xfrm>
              <a:off x="4900493" y="2793522"/>
              <a:ext cx="249522" cy="118502"/>
            </a:xfrm>
            <a:prstGeom prst="rect">
              <a:avLst/>
            </a:prstGeom>
            <a:solidFill>
              <a:srgbClr val="E2231A">
                <a:alpha val="100000"/>
              </a:srgbClr>
            </a:solidFill>
          </p:spPr>
          <p:txBody>
            <a:bodyPr/>
            <a:lstStyle/>
            <a:p/>
          </p:txBody>
        </p:sp>
        <p:sp>
          <p:nvSpPr>
            <p:cNvPr id="53" name="rc53"/>
            <p:cNvSpPr/>
            <p:nvPr/>
          </p:nvSpPr>
          <p:spPr>
            <a:xfrm>
              <a:off x="5177741" y="2904971"/>
              <a:ext cx="249522" cy="1197725"/>
            </a:xfrm>
            <a:prstGeom prst="rect">
              <a:avLst/>
            </a:prstGeom>
            <a:solidFill>
              <a:srgbClr val="80BD41">
                <a:alpha val="100000"/>
              </a:srgbClr>
            </a:solidFill>
          </p:spPr>
          <p:txBody>
            <a:bodyPr/>
            <a:lstStyle/>
            <a:p/>
          </p:txBody>
        </p:sp>
        <p:sp>
          <p:nvSpPr>
            <p:cNvPr id="54" name="rc54"/>
            <p:cNvSpPr/>
            <p:nvPr/>
          </p:nvSpPr>
          <p:spPr>
            <a:xfrm>
              <a:off x="5177741" y="2814683"/>
              <a:ext cx="249522" cy="90287"/>
            </a:xfrm>
            <a:prstGeom prst="rect">
              <a:avLst/>
            </a:prstGeom>
            <a:solidFill>
              <a:srgbClr val="E2231A">
                <a:alpha val="100000"/>
              </a:srgbClr>
            </a:solidFill>
          </p:spPr>
          <p:txBody>
            <a:bodyPr/>
            <a:lstStyle/>
            <a:p/>
          </p:txBody>
        </p:sp>
        <p:sp>
          <p:nvSpPr>
            <p:cNvPr id="55" name="rc55"/>
            <p:cNvSpPr/>
            <p:nvPr/>
          </p:nvSpPr>
          <p:spPr>
            <a:xfrm>
              <a:off x="5454988" y="2957169"/>
              <a:ext cx="249522" cy="1145528"/>
            </a:xfrm>
            <a:prstGeom prst="rect">
              <a:avLst/>
            </a:prstGeom>
            <a:solidFill>
              <a:srgbClr val="80BD41">
                <a:alpha val="100000"/>
              </a:srgbClr>
            </a:solidFill>
          </p:spPr>
          <p:txBody>
            <a:bodyPr/>
            <a:lstStyle/>
            <a:p/>
          </p:txBody>
        </p:sp>
        <p:sp>
          <p:nvSpPr>
            <p:cNvPr id="56" name="rc56"/>
            <p:cNvSpPr/>
            <p:nvPr/>
          </p:nvSpPr>
          <p:spPr>
            <a:xfrm>
              <a:off x="5454988" y="2857005"/>
              <a:ext cx="249522" cy="100163"/>
            </a:xfrm>
            <a:prstGeom prst="rect">
              <a:avLst/>
            </a:prstGeom>
            <a:solidFill>
              <a:srgbClr val="E2231A">
                <a:alpha val="100000"/>
              </a:srgbClr>
            </a:solidFill>
          </p:spPr>
          <p:txBody>
            <a:bodyPr/>
            <a:lstStyle/>
            <a:p/>
          </p:txBody>
        </p:sp>
        <p:sp>
          <p:nvSpPr>
            <p:cNvPr id="57" name="rc57"/>
            <p:cNvSpPr/>
            <p:nvPr/>
          </p:nvSpPr>
          <p:spPr>
            <a:xfrm>
              <a:off x="5732236" y="2952936"/>
              <a:ext cx="249522" cy="1149760"/>
            </a:xfrm>
            <a:prstGeom prst="rect">
              <a:avLst/>
            </a:prstGeom>
            <a:solidFill>
              <a:srgbClr val="80BD41">
                <a:alpha val="100000"/>
              </a:srgbClr>
            </a:solidFill>
          </p:spPr>
          <p:txBody>
            <a:bodyPr/>
            <a:lstStyle/>
            <a:p/>
          </p:txBody>
        </p:sp>
        <p:sp>
          <p:nvSpPr>
            <p:cNvPr id="58" name="rc58"/>
            <p:cNvSpPr/>
            <p:nvPr/>
          </p:nvSpPr>
          <p:spPr>
            <a:xfrm>
              <a:off x="5732236" y="2866881"/>
              <a:ext cx="249522" cy="86055"/>
            </a:xfrm>
            <a:prstGeom prst="rect">
              <a:avLst/>
            </a:prstGeom>
            <a:solidFill>
              <a:srgbClr val="E2231A">
                <a:alpha val="100000"/>
              </a:srgbClr>
            </a:solidFill>
          </p:spPr>
          <p:txBody>
            <a:bodyPr/>
            <a:lstStyle/>
            <a:p/>
          </p:txBody>
        </p:sp>
        <p:sp>
          <p:nvSpPr>
            <p:cNvPr id="59" name="rc59"/>
            <p:cNvSpPr/>
            <p:nvPr/>
          </p:nvSpPr>
          <p:spPr>
            <a:xfrm>
              <a:off x="6009484" y="2950115"/>
              <a:ext cx="249522" cy="1152581"/>
            </a:xfrm>
            <a:prstGeom prst="rect">
              <a:avLst/>
            </a:prstGeom>
            <a:solidFill>
              <a:srgbClr val="80BD41">
                <a:alpha val="100000"/>
              </a:srgbClr>
            </a:solidFill>
          </p:spPr>
          <p:txBody>
            <a:bodyPr/>
            <a:lstStyle/>
            <a:p/>
          </p:txBody>
        </p:sp>
        <p:sp>
          <p:nvSpPr>
            <p:cNvPr id="60" name="rc60"/>
            <p:cNvSpPr/>
            <p:nvPr/>
          </p:nvSpPr>
          <p:spPr>
            <a:xfrm>
              <a:off x="6009484" y="2902149"/>
              <a:ext cx="249522" cy="47965"/>
            </a:xfrm>
            <a:prstGeom prst="rect">
              <a:avLst/>
            </a:prstGeom>
            <a:solidFill>
              <a:srgbClr val="E2231A">
                <a:alpha val="100000"/>
              </a:srgbClr>
            </a:solidFill>
          </p:spPr>
          <p:txBody>
            <a:bodyPr/>
            <a:lstStyle/>
            <a:p/>
          </p:txBody>
        </p:sp>
        <p:sp>
          <p:nvSpPr>
            <p:cNvPr id="61" name="rc61"/>
            <p:cNvSpPr/>
            <p:nvPr/>
          </p:nvSpPr>
          <p:spPr>
            <a:xfrm>
              <a:off x="6286731" y="3006545"/>
              <a:ext cx="249522" cy="1096152"/>
            </a:xfrm>
            <a:prstGeom prst="rect">
              <a:avLst/>
            </a:prstGeom>
            <a:solidFill>
              <a:srgbClr val="80BD41">
                <a:alpha val="100000"/>
              </a:srgbClr>
            </a:solidFill>
          </p:spPr>
          <p:txBody>
            <a:bodyPr/>
            <a:lstStyle/>
            <a:p/>
          </p:txBody>
        </p:sp>
        <p:sp>
          <p:nvSpPr>
            <p:cNvPr id="62" name="rc62"/>
            <p:cNvSpPr/>
            <p:nvPr/>
          </p:nvSpPr>
          <p:spPr>
            <a:xfrm>
              <a:off x="6286731" y="2995259"/>
              <a:ext cx="249522" cy="11285"/>
            </a:xfrm>
            <a:prstGeom prst="rect">
              <a:avLst/>
            </a:prstGeom>
            <a:solidFill>
              <a:srgbClr val="E2231A">
                <a:alpha val="100000"/>
              </a:srgbClr>
            </a:solidFill>
          </p:spPr>
          <p:txBody>
            <a:bodyPr/>
            <a:lstStyle/>
            <a:p/>
          </p:txBody>
        </p:sp>
        <p:sp>
          <p:nvSpPr>
            <p:cNvPr id="63" name="rc63"/>
            <p:cNvSpPr/>
            <p:nvPr/>
          </p:nvSpPr>
          <p:spPr>
            <a:xfrm>
              <a:off x="6563979" y="3098243"/>
              <a:ext cx="249522" cy="1004453"/>
            </a:xfrm>
            <a:prstGeom prst="rect">
              <a:avLst/>
            </a:prstGeom>
            <a:solidFill>
              <a:srgbClr val="80BD41">
                <a:alpha val="100000"/>
              </a:srgbClr>
            </a:solidFill>
          </p:spPr>
          <p:txBody>
            <a:bodyPr/>
            <a:lstStyle/>
            <a:p/>
          </p:txBody>
        </p:sp>
        <p:sp>
          <p:nvSpPr>
            <p:cNvPr id="64" name="rc64"/>
            <p:cNvSpPr/>
            <p:nvPr/>
          </p:nvSpPr>
          <p:spPr>
            <a:xfrm>
              <a:off x="6563979" y="3078493"/>
              <a:ext cx="249522" cy="19750"/>
            </a:xfrm>
            <a:prstGeom prst="rect">
              <a:avLst/>
            </a:prstGeom>
            <a:solidFill>
              <a:srgbClr val="E2231A">
                <a:alpha val="100000"/>
              </a:srgbClr>
            </a:solidFill>
          </p:spPr>
          <p:txBody>
            <a:bodyPr/>
            <a:lstStyle/>
            <a:p/>
          </p:txBody>
        </p:sp>
        <p:sp>
          <p:nvSpPr>
            <p:cNvPr id="65" name="rc65"/>
            <p:cNvSpPr/>
            <p:nvPr/>
          </p:nvSpPr>
          <p:spPr>
            <a:xfrm>
              <a:off x="6841227" y="3205460"/>
              <a:ext cx="249522" cy="897236"/>
            </a:xfrm>
            <a:prstGeom prst="rect">
              <a:avLst/>
            </a:prstGeom>
            <a:solidFill>
              <a:srgbClr val="80BD41">
                <a:alpha val="100000"/>
              </a:srgbClr>
            </a:solidFill>
          </p:spPr>
          <p:txBody>
            <a:bodyPr/>
            <a:lstStyle/>
            <a:p/>
          </p:txBody>
        </p:sp>
        <p:sp>
          <p:nvSpPr>
            <p:cNvPr id="66" name="rc66"/>
            <p:cNvSpPr/>
            <p:nvPr/>
          </p:nvSpPr>
          <p:spPr>
            <a:xfrm>
              <a:off x="6841227" y="3157495"/>
              <a:ext cx="249522" cy="47965"/>
            </a:xfrm>
            <a:prstGeom prst="rect">
              <a:avLst/>
            </a:prstGeom>
            <a:solidFill>
              <a:srgbClr val="E2231A">
                <a:alpha val="100000"/>
              </a:srgbClr>
            </a:solidFill>
          </p:spPr>
          <p:txBody>
            <a:bodyPr/>
            <a:lstStyle/>
            <a:p/>
          </p:txBody>
        </p:sp>
        <p:sp>
          <p:nvSpPr>
            <p:cNvPr id="67" name="rc67"/>
            <p:cNvSpPr/>
            <p:nvPr/>
          </p:nvSpPr>
          <p:spPr>
            <a:xfrm>
              <a:off x="7118474" y="3240729"/>
              <a:ext cx="249522" cy="861967"/>
            </a:xfrm>
            <a:prstGeom prst="rect">
              <a:avLst/>
            </a:prstGeom>
            <a:solidFill>
              <a:srgbClr val="80BD41">
                <a:alpha val="100000"/>
              </a:srgbClr>
            </a:solidFill>
          </p:spPr>
          <p:txBody>
            <a:bodyPr/>
            <a:lstStyle/>
            <a:p/>
          </p:txBody>
        </p:sp>
        <p:sp>
          <p:nvSpPr>
            <p:cNvPr id="68" name="rc68"/>
            <p:cNvSpPr/>
            <p:nvPr/>
          </p:nvSpPr>
          <p:spPr>
            <a:xfrm>
              <a:off x="7118474" y="3195585"/>
              <a:ext cx="249522" cy="45143"/>
            </a:xfrm>
            <a:prstGeom prst="rect">
              <a:avLst/>
            </a:prstGeom>
            <a:solidFill>
              <a:srgbClr val="E2231A">
                <a:alpha val="100000"/>
              </a:srgbClr>
            </a:solidFill>
          </p:spPr>
          <p:txBody>
            <a:bodyPr/>
            <a:lstStyle/>
            <a:p/>
          </p:txBody>
        </p:sp>
        <p:sp>
          <p:nvSpPr>
            <p:cNvPr id="69" name="rc69"/>
            <p:cNvSpPr/>
            <p:nvPr/>
          </p:nvSpPr>
          <p:spPr>
            <a:xfrm>
              <a:off x="7395722" y="3243551"/>
              <a:ext cx="249522" cy="859146"/>
            </a:xfrm>
            <a:prstGeom prst="rect">
              <a:avLst/>
            </a:prstGeom>
            <a:solidFill>
              <a:srgbClr val="80BD41">
                <a:alpha val="100000"/>
              </a:srgbClr>
            </a:solidFill>
          </p:spPr>
          <p:txBody>
            <a:bodyPr/>
            <a:lstStyle/>
            <a:p/>
          </p:txBody>
        </p:sp>
        <p:sp>
          <p:nvSpPr>
            <p:cNvPr id="70" name="rc70"/>
            <p:cNvSpPr/>
            <p:nvPr/>
          </p:nvSpPr>
          <p:spPr>
            <a:xfrm>
              <a:off x="7395722" y="3198407"/>
              <a:ext cx="249522" cy="45143"/>
            </a:xfrm>
            <a:prstGeom prst="rect">
              <a:avLst/>
            </a:prstGeom>
            <a:solidFill>
              <a:srgbClr val="E2231A">
                <a:alpha val="100000"/>
              </a:srgbClr>
            </a:solidFill>
          </p:spPr>
          <p:txBody>
            <a:bodyPr/>
            <a:lstStyle/>
            <a:p/>
          </p:txBody>
        </p:sp>
        <p:sp>
          <p:nvSpPr>
            <p:cNvPr id="71" name="rc71"/>
            <p:cNvSpPr/>
            <p:nvPr/>
          </p:nvSpPr>
          <p:spPr>
            <a:xfrm>
              <a:off x="7672970" y="3246372"/>
              <a:ext cx="249522" cy="856324"/>
            </a:xfrm>
            <a:prstGeom prst="rect">
              <a:avLst/>
            </a:prstGeom>
            <a:solidFill>
              <a:srgbClr val="80BD41">
                <a:alpha val="100000"/>
              </a:srgbClr>
            </a:solidFill>
          </p:spPr>
          <p:txBody>
            <a:bodyPr/>
            <a:lstStyle/>
            <a:p/>
          </p:txBody>
        </p:sp>
        <p:sp>
          <p:nvSpPr>
            <p:cNvPr id="72" name="rc72"/>
            <p:cNvSpPr/>
            <p:nvPr/>
          </p:nvSpPr>
          <p:spPr>
            <a:xfrm>
              <a:off x="7672970" y="3201228"/>
              <a:ext cx="249522" cy="45143"/>
            </a:xfrm>
            <a:prstGeom prst="rect">
              <a:avLst/>
            </a:prstGeom>
            <a:solidFill>
              <a:srgbClr val="E2231A">
                <a:alpha val="100000"/>
              </a:srgbClr>
            </a:solidFill>
          </p:spPr>
          <p:txBody>
            <a:bodyPr/>
            <a:lstStyle/>
            <a:p/>
          </p:txBody>
        </p:sp>
        <p:sp>
          <p:nvSpPr>
            <p:cNvPr id="73" name="rc73"/>
            <p:cNvSpPr/>
            <p:nvPr/>
          </p:nvSpPr>
          <p:spPr>
            <a:xfrm>
              <a:off x="7950217" y="3250604"/>
              <a:ext cx="249522" cy="852092"/>
            </a:xfrm>
            <a:prstGeom prst="rect">
              <a:avLst/>
            </a:prstGeom>
            <a:solidFill>
              <a:srgbClr val="80BD41">
                <a:alpha val="100000"/>
              </a:srgbClr>
            </a:solidFill>
          </p:spPr>
          <p:txBody>
            <a:bodyPr/>
            <a:lstStyle/>
            <a:p/>
          </p:txBody>
        </p:sp>
        <p:sp>
          <p:nvSpPr>
            <p:cNvPr id="74" name="rc74"/>
            <p:cNvSpPr/>
            <p:nvPr/>
          </p:nvSpPr>
          <p:spPr>
            <a:xfrm>
              <a:off x="7950217" y="3205460"/>
              <a:ext cx="249522" cy="45143"/>
            </a:xfrm>
            <a:prstGeom prst="rect">
              <a:avLst/>
            </a:prstGeom>
            <a:solidFill>
              <a:srgbClr val="E2231A">
                <a:alpha val="100000"/>
              </a:srgbClr>
            </a:solidFill>
          </p:spPr>
          <p:txBody>
            <a:bodyPr/>
            <a:lstStyle/>
            <a:p/>
          </p:txBody>
        </p:sp>
        <p:sp>
          <p:nvSpPr>
            <p:cNvPr id="75" name="pl75"/>
            <p:cNvSpPr/>
            <p:nvPr/>
          </p:nvSpPr>
          <p:spPr>
            <a:xfrm>
              <a:off x="1421035" y="1236556"/>
              <a:ext cx="6653943" cy="376361"/>
            </a:xfrm>
            <a:custGeom>
              <a:avLst/>
              <a:pathLst>
                <a:path w="6653943" h="376361">
                  <a:moveTo>
                    <a:pt x="0" y="376361"/>
                  </a:moveTo>
                  <a:lnTo>
                    <a:pt x="277247" y="318460"/>
                  </a:lnTo>
                  <a:lnTo>
                    <a:pt x="554495" y="289509"/>
                  </a:lnTo>
                  <a:lnTo>
                    <a:pt x="831742" y="260558"/>
                  </a:lnTo>
                  <a:lnTo>
                    <a:pt x="1108990" y="231607"/>
                  </a:lnTo>
                  <a:lnTo>
                    <a:pt x="1386238" y="173705"/>
                  </a:lnTo>
                  <a:lnTo>
                    <a:pt x="1663485" y="144754"/>
                  </a:lnTo>
                  <a:lnTo>
                    <a:pt x="1940733" y="86852"/>
                  </a:lnTo>
                  <a:lnTo>
                    <a:pt x="2217981" y="57901"/>
                  </a:lnTo>
                  <a:lnTo>
                    <a:pt x="2495228" y="57901"/>
                  </a:lnTo>
                  <a:lnTo>
                    <a:pt x="2772476" y="57901"/>
                  </a:lnTo>
                  <a:lnTo>
                    <a:pt x="3049724" y="86852"/>
                  </a:lnTo>
                  <a:lnTo>
                    <a:pt x="3326971" y="231607"/>
                  </a:lnTo>
                  <a:lnTo>
                    <a:pt x="3604219" y="231607"/>
                  </a:lnTo>
                  <a:lnTo>
                    <a:pt x="3881467" y="173705"/>
                  </a:lnTo>
                  <a:lnTo>
                    <a:pt x="4158714" y="202656"/>
                  </a:lnTo>
                  <a:lnTo>
                    <a:pt x="4435962" y="173705"/>
                  </a:lnTo>
                  <a:lnTo>
                    <a:pt x="4713210" y="86852"/>
                  </a:lnTo>
                  <a:lnTo>
                    <a:pt x="4990457" y="0"/>
                  </a:lnTo>
                  <a:lnTo>
                    <a:pt x="5267705" y="28950"/>
                  </a:lnTo>
                  <a:lnTo>
                    <a:pt x="5544953" y="115803"/>
                  </a:lnTo>
                  <a:lnTo>
                    <a:pt x="5822200" y="115803"/>
                  </a:lnTo>
                  <a:lnTo>
                    <a:pt x="6099448" y="115803"/>
                  </a:lnTo>
                  <a:lnTo>
                    <a:pt x="6376696" y="115803"/>
                  </a:lnTo>
                  <a:lnTo>
                    <a:pt x="6653943" y="115803"/>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7" name="tx77"/>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1329607" y="22300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87" name="tx87"/>
            <p:cNvSpPr/>
            <p:nvPr/>
          </p:nvSpPr>
          <p:spPr>
            <a:xfrm>
              <a:off x="2715845" y="2437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8" name="tx88"/>
            <p:cNvSpPr/>
            <p:nvPr/>
          </p:nvSpPr>
          <p:spPr>
            <a:xfrm>
              <a:off x="4102084" y="2524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89" name="tx89"/>
            <p:cNvSpPr/>
            <p:nvPr/>
          </p:nvSpPr>
          <p:spPr>
            <a:xfrm>
              <a:off x="5514447" y="27224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0" name="tx90"/>
            <p:cNvSpPr/>
            <p:nvPr/>
          </p:nvSpPr>
          <p:spPr>
            <a:xfrm>
              <a:off x="6623438" y="29411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1" name="tx91"/>
            <p:cNvSpPr/>
            <p:nvPr/>
          </p:nvSpPr>
          <p:spPr>
            <a:xfrm>
              <a:off x="6900686" y="30215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2" name="tx92"/>
            <p:cNvSpPr/>
            <p:nvPr/>
          </p:nvSpPr>
          <p:spPr>
            <a:xfrm>
              <a:off x="7177933" y="30596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3" name="tx93"/>
            <p:cNvSpPr/>
            <p:nvPr/>
          </p:nvSpPr>
          <p:spPr>
            <a:xfrm>
              <a:off x="7455181" y="30624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4" name="tx94"/>
            <p:cNvSpPr/>
            <p:nvPr/>
          </p:nvSpPr>
          <p:spPr>
            <a:xfrm>
              <a:off x="7732429" y="30667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5" name="tx95"/>
            <p:cNvSpPr/>
            <p:nvPr/>
          </p:nvSpPr>
          <p:spPr>
            <a:xfrm>
              <a:off x="8009676" y="30695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6" name="pl96"/>
            <p:cNvSpPr/>
            <p:nvPr/>
          </p:nvSpPr>
          <p:spPr>
            <a:xfrm>
              <a:off x="1421035"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3206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07" name="tx107"/>
            <p:cNvSpPr/>
            <p:nvPr/>
          </p:nvSpPr>
          <p:spPr>
            <a:xfrm>
              <a:off x="1355732" y="24534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8" name="tx108"/>
            <p:cNvSpPr/>
            <p:nvPr/>
          </p:nvSpPr>
          <p:spPr>
            <a:xfrm>
              <a:off x="2715845" y="33566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09" name="tx109"/>
            <p:cNvSpPr/>
            <p:nvPr/>
          </p:nvSpPr>
          <p:spPr>
            <a:xfrm>
              <a:off x="2753715" y="25931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4128209" y="33686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1" name="tx111"/>
            <p:cNvSpPr/>
            <p:nvPr/>
          </p:nvSpPr>
          <p:spPr>
            <a:xfrm>
              <a:off x="4139953" y="26488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5514447" y="34948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3" name="tx113"/>
            <p:cNvSpPr/>
            <p:nvPr/>
          </p:nvSpPr>
          <p:spPr>
            <a:xfrm>
              <a:off x="5526191" y="28731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623438" y="35665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5" name="tx115"/>
            <p:cNvSpPr/>
            <p:nvPr/>
          </p:nvSpPr>
          <p:spPr>
            <a:xfrm>
              <a:off x="6635182" y="30544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900686" y="36190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7" name="tx117"/>
            <p:cNvSpPr/>
            <p:nvPr/>
          </p:nvSpPr>
          <p:spPr>
            <a:xfrm>
              <a:off x="6912430" y="31475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177933" y="36366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9" name="tx119"/>
            <p:cNvSpPr/>
            <p:nvPr/>
          </p:nvSpPr>
          <p:spPr>
            <a:xfrm>
              <a:off x="7189677" y="31842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455181" y="36380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1" name="tx121"/>
            <p:cNvSpPr/>
            <p:nvPr/>
          </p:nvSpPr>
          <p:spPr>
            <a:xfrm>
              <a:off x="7466925" y="31870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732429" y="36394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3" name="tx123"/>
            <p:cNvSpPr/>
            <p:nvPr/>
          </p:nvSpPr>
          <p:spPr>
            <a:xfrm>
              <a:off x="7744173" y="31898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048853" y="364160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5" name="tx125"/>
            <p:cNvSpPr/>
            <p:nvPr/>
          </p:nvSpPr>
          <p:spPr>
            <a:xfrm>
              <a:off x="8021420" y="31941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10775" y="334698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8" name="tx128"/>
            <p:cNvSpPr/>
            <p:nvPr/>
          </p:nvSpPr>
          <p:spPr>
            <a:xfrm>
              <a:off x="733081" y="26398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733081" y="19344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0" name="tx130"/>
            <p:cNvSpPr/>
            <p:nvPr/>
          </p:nvSpPr>
          <p:spPr>
            <a:xfrm>
              <a:off x="733081" y="12290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7" name="tx147"/>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8" name="pl148"/>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0" name="rc150"/>
            <p:cNvSpPr/>
            <p:nvPr/>
          </p:nvSpPr>
          <p:spPr>
            <a:xfrm>
              <a:off x="4545960" y="5010059"/>
              <a:ext cx="201456" cy="201456"/>
            </a:xfrm>
            <a:prstGeom prst="rect">
              <a:avLst/>
            </a:prstGeom>
            <a:solidFill>
              <a:srgbClr val="E2231A">
                <a:alpha val="100000"/>
              </a:srgbClr>
            </a:solidFill>
          </p:spPr>
          <p:txBody>
            <a:bodyPr/>
            <a:lstStyle/>
            <a:p/>
          </p:txBody>
        </p:sp>
        <p:sp>
          <p:nvSpPr>
            <p:cNvPr id="151" name="rc151"/>
            <p:cNvSpPr/>
            <p:nvPr/>
          </p:nvSpPr>
          <p:spPr>
            <a:xfrm>
              <a:off x="5766533" y="5010059"/>
              <a:ext cx="201456" cy="201456"/>
            </a:xfrm>
            <a:prstGeom prst="rect">
              <a:avLst/>
            </a:prstGeom>
            <a:solidFill>
              <a:srgbClr val="80BD41">
                <a:alpha val="100000"/>
              </a:srgbClr>
            </a:solidFill>
          </p:spPr>
          <p:txBody>
            <a:bodyPr/>
            <a:lstStyle/>
            <a:p/>
          </p:txBody>
        </p:sp>
        <p:sp>
          <p:nvSpPr>
            <p:cNvPr id="152" name="tx152"/>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3" name="tx153"/>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4" name="tx154"/>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5" name="tx155"/>
            <p:cNvSpPr/>
            <p:nvPr/>
          </p:nvSpPr>
          <p:spPr>
            <a:xfrm>
              <a:off x="951100" y="660204"/>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2000-2024</a:t>
              </a:r>
            </a:p>
          </p:txBody>
        </p:sp>
        <p:sp>
          <p:nvSpPr>
            <p:cNvPr id="156" name="pl156"/>
            <p:cNvSpPr/>
            <p:nvPr/>
          </p:nvSpPr>
          <p:spPr>
            <a:xfrm>
              <a:off x="22006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0093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8180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268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10500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9137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224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5311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439075" cy="167191"/>
            </a:xfrm>
            <a:prstGeom prst="rect">
              <a:avLst/>
            </a:prstGeom>
            <a:solidFill>
              <a:srgbClr val="80BD41">
                <a:alpha val="100000"/>
              </a:srgbClr>
            </a:solidFill>
          </p:spPr>
          <p:txBody>
            <a:bodyPr/>
            <a:lstStyle/>
            <a:p/>
          </p:txBody>
        </p:sp>
        <p:sp>
          <p:nvSpPr>
            <p:cNvPr id="169" name="rc169"/>
            <p:cNvSpPr/>
            <p:nvPr/>
          </p:nvSpPr>
          <p:spPr>
            <a:xfrm>
              <a:off x="7735349" y="5889059"/>
              <a:ext cx="126611" cy="167191"/>
            </a:xfrm>
            <a:prstGeom prst="rect">
              <a:avLst/>
            </a:prstGeom>
            <a:solidFill>
              <a:srgbClr val="E2231A">
                <a:alpha val="100000"/>
              </a:srgbClr>
            </a:solidFill>
          </p:spPr>
          <p:txBody>
            <a:bodyPr/>
            <a:lstStyle/>
            <a:p/>
          </p:txBody>
        </p:sp>
        <p:sp>
          <p:nvSpPr>
            <p:cNvPr id="170" name="rc170"/>
            <p:cNvSpPr/>
            <p:nvPr/>
          </p:nvSpPr>
          <p:spPr>
            <a:xfrm>
              <a:off x="1296273" y="5680069"/>
              <a:ext cx="5489492" cy="167191"/>
            </a:xfrm>
            <a:prstGeom prst="rect">
              <a:avLst/>
            </a:prstGeom>
            <a:solidFill>
              <a:srgbClr val="80BD41">
                <a:alpha val="100000"/>
              </a:srgbClr>
            </a:solidFill>
          </p:spPr>
          <p:txBody>
            <a:bodyPr/>
            <a:lstStyle/>
            <a:p/>
          </p:txBody>
        </p:sp>
        <p:sp>
          <p:nvSpPr>
            <p:cNvPr id="171" name="rc171"/>
            <p:cNvSpPr/>
            <p:nvPr/>
          </p:nvSpPr>
          <p:spPr>
            <a:xfrm>
              <a:off x="6785766" y="5680069"/>
              <a:ext cx="289396" cy="167191"/>
            </a:xfrm>
            <a:prstGeom prst="rect">
              <a:avLst/>
            </a:prstGeom>
            <a:solidFill>
              <a:srgbClr val="E2231A">
                <a:alpha val="100000"/>
              </a:srgbClr>
            </a:solidFill>
          </p:spPr>
          <p:txBody>
            <a:bodyPr/>
            <a:lstStyle/>
            <a:p/>
          </p:txBody>
        </p:sp>
        <p:sp>
          <p:nvSpPr>
            <p:cNvPr id="172" name="rc172"/>
            <p:cNvSpPr/>
            <p:nvPr/>
          </p:nvSpPr>
          <p:spPr>
            <a:xfrm>
              <a:off x="1296273" y="5471080"/>
              <a:ext cx="5462361" cy="167191"/>
            </a:xfrm>
            <a:prstGeom prst="rect">
              <a:avLst/>
            </a:prstGeom>
            <a:solidFill>
              <a:srgbClr val="80BD41">
                <a:alpha val="100000"/>
              </a:srgbClr>
            </a:solidFill>
          </p:spPr>
          <p:txBody>
            <a:bodyPr/>
            <a:lstStyle/>
            <a:p/>
          </p:txBody>
        </p:sp>
        <p:sp>
          <p:nvSpPr>
            <p:cNvPr id="173" name="rc173"/>
            <p:cNvSpPr/>
            <p:nvPr/>
          </p:nvSpPr>
          <p:spPr>
            <a:xfrm>
              <a:off x="6758635" y="5471080"/>
              <a:ext cx="289396" cy="167191"/>
            </a:xfrm>
            <a:prstGeom prst="rect">
              <a:avLst/>
            </a:prstGeom>
            <a:solidFill>
              <a:srgbClr val="E2231A">
                <a:alpha val="100000"/>
              </a:srgbClr>
            </a:solidFill>
          </p:spPr>
          <p:txBody>
            <a:bodyPr/>
            <a:lstStyle/>
            <a:p/>
          </p:txBody>
        </p:sp>
        <p:sp>
          <p:nvSpPr>
            <p:cNvPr id="174" name="tx174"/>
            <p:cNvSpPr/>
            <p:nvPr/>
          </p:nvSpPr>
          <p:spPr>
            <a:xfrm>
              <a:off x="8119368" y="592946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75" name="tx175"/>
            <p:cNvSpPr/>
            <p:nvPr/>
          </p:nvSpPr>
          <p:spPr>
            <a:xfrm>
              <a:off x="7274239"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6" name="tx176"/>
            <p:cNvSpPr/>
            <p:nvPr/>
          </p:nvSpPr>
          <p:spPr>
            <a:xfrm>
              <a:off x="725524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7" name="tx177"/>
            <p:cNvSpPr/>
            <p:nvPr/>
          </p:nvSpPr>
          <p:spPr>
            <a:xfrm>
              <a:off x="4440462"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78" name="tx178"/>
            <p:cNvSpPr/>
            <p:nvPr/>
          </p:nvSpPr>
          <p:spPr>
            <a:xfrm>
              <a:off x="7736856"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965671"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80" name="tx180"/>
            <p:cNvSpPr/>
            <p:nvPr/>
          </p:nvSpPr>
          <p:spPr>
            <a:xfrm>
              <a:off x="6868666"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3997309" y="55142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82" name="tx182"/>
            <p:cNvSpPr/>
            <p:nvPr/>
          </p:nvSpPr>
          <p:spPr>
            <a:xfrm>
              <a:off x="6841535"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066155"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8" name="tx188"/>
            <p:cNvSpPr/>
            <p:nvPr/>
          </p:nvSpPr>
          <p:spPr>
            <a:xfrm>
              <a:off x="4874884"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9" name="tx189"/>
            <p:cNvSpPr/>
            <p:nvPr/>
          </p:nvSpPr>
          <p:spPr>
            <a:xfrm>
              <a:off x="6683613"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0" name="tx190"/>
            <p:cNvSpPr/>
            <p:nvPr/>
          </p:nvSpPr>
          <p:spPr>
            <a:xfrm>
              <a:off x="8492342"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91" name="tx191"/>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2" name="tx192"/>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(95 %) était plus faible qu'en 2019 (98 %).
Le nombre d'enfants vaccinés avec le MCV1 a diminué de 15% par rapport à 2019.
Le nombre de nourrissons survivants a diminué d'environ 12 % par rapport à 2019.
En 2024, moins d'enfants ont été vaccinés qu'en 2019.
En 2024, le nombre de nourrissons survivants (population cible) est inférieur à celui de 2019.
Pour que la couverture vaccinale augmente, il faut que le nombre d'enfants vaccinés augmente ou diminue moins vite que la population cible de nourrissons survivants.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298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2293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28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0285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8800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6791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5787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889641"/>
              <a:ext cx="3520101" cy="990363"/>
            </a:xfrm>
            <a:custGeom>
              <a:avLst/>
              <a:pathLst>
                <a:path w="3520101" h="990363">
                  <a:moveTo>
                    <a:pt x="0" y="550201"/>
                  </a:moveTo>
                  <a:lnTo>
                    <a:pt x="146670" y="550201"/>
                  </a:lnTo>
                  <a:lnTo>
                    <a:pt x="293341" y="550201"/>
                  </a:lnTo>
                  <a:lnTo>
                    <a:pt x="440012" y="660242"/>
                  </a:lnTo>
                  <a:lnTo>
                    <a:pt x="586683" y="660242"/>
                  </a:lnTo>
                  <a:lnTo>
                    <a:pt x="733354" y="770282"/>
                  </a:lnTo>
                  <a:lnTo>
                    <a:pt x="880025" y="770282"/>
                  </a:lnTo>
                  <a:lnTo>
                    <a:pt x="1026696" y="880322"/>
                  </a:lnTo>
                  <a:lnTo>
                    <a:pt x="1173367" y="990363"/>
                  </a:lnTo>
                  <a:lnTo>
                    <a:pt x="1320038" y="990363"/>
                  </a:lnTo>
                  <a:lnTo>
                    <a:pt x="1466709" y="990363"/>
                  </a:lnTo>
                  <a:lnTo>
                    <a:pt x="1613379" y="0"/>
                  </a:lnTo>
                  <a:lnTo>
                    <a:pt x="1760050" y="550201"/>
                  </a:lnTo>
                  <a:lnTo>
                    <a:pt x="1906721" y="990363"/>
                  </a:lnTo>
                  <a:lnTo>
                    <a:pt x="2053392" y="550201"/>
                  </a:lnTo>
                  <a:lnTo>
                    <a:pt x="2200063" y="550201"/>
                  </a:lnTo>
                  <a:lnTo>
                    <a:pt x="2346734" y="990363"/>
                  </a:lnTo>
                  <a:lnTo>
                    <a:pt x="2493405" y="880322"/>
                  </a:lnTo>
                  <a:lnTo>
                    <a:pt x="2640076" y="880322"/>
                  </a:lnTo>
                  <a:lnTo>
                    <a:pt x="2786747" y="990363"/>
                  </a:lnTo>
                  <a:lnTo>
                    <a:pt x="2933418" y="990363"/>
                  </a:lnTo>
                  <a:lnTo>
                    <a:pt x="3080089" y="990363"/>
                  </a:lnTo>
                  <a:lnTo>
                    <a:pt x="3226759" y="990363"/>
                  </a:lnTo>
                  <a:lnTo>
                    <a:pt x="3373430" y="990363"/>
                  </a:lnTo>
                  <a:lnTo>
                    <a:pt x="3520101" y="990363"/>
                  </a:lnTo>
                </a:path>
              </a:pathLst>
            </a:custGeom>
            <a:ln w="27101" cap="flat">
              <a:solidFill>
                <a:srgbClr val="0058AB">
                  <a:alpha val="80000"/>
                </a:srgbClr>
              </a:solidFill>
              <a:prstDash val="solid"/>
              <a:round/>
            </a:ln>
          </p:spPr>
          <p:txBody>
            <a:bodyPr/>
            <a:lstStyle/>
            <a:p/>
          </p:txBody>
        </p:sp>
        <p:sp>
          <p:nvSpPr>
            <p:cNvPr id="21" name="pl21"/>
            <p:cNvSpPr/>
            <p:nvPr/>
          </p:nvSpPr>
          <p:spPr>
            <a:xfrm>
              <a:off x="943464" y="3449479"/>
              <a:ext cx="3520101" cy="880322"/>
            </a:xfrm>
            <a:custGeom>
              <a:avLst/>
              <a:pathLst>
                <a:path w="3520101" h="880322">
                  <a:moveTo>
                    <a:pt x="0" y="0"/>
                  </a:moveTo>
                  <a:lnTo>
                    <a:pt x="146670" y="110040"/>
                  </a:lnTo>
                  <a:lnTo>
                    <a:pt x="293341" y="0"/>
                  </a:lnTo>
                  <a:lnTo>
                    <a:pt x="440012" y="220080"/>
                  </a:lnTo>
                  <a:lnTo>
                    <a:pt x="586683" y="330121"/>
                  </a:lnTo>
                  <a:lnTo>
                    <a:pt x="733354" y="220080"/>
                  </a:lnTo>
                  <a:lnTo>
                    <a:pt x="880025" y="330121"/>
                  </a:lnTo>
                  <a:lnTo>
                    <a:pt x="1026696" y="330121"/>
                  </a:lnTo>
                  <a:lnTo>
                    <a:pt x="1173367" y="550201"/>
                  </a:lnTo>
                  <a:lnTo>
                    <a:pt x="1320038" y="660242"/>
                  </a:lnTo>
                  <a:lnTo>
                    <a:pt x="1466709" y="770282"/>
                  </a:lnTo>
                  <a:lnTo>
                    <a:pt x="1613379" y="770282"/>
                  </a:lnTo>
                  <a:lnTo>
                    <a:pt x="1760050" y="770282"/>
                  </a:lnTo>
                  <a:lnTo>
                    <a:pt x="1906721" y="770282"/>
                  </a:lnTo>
                  <a:lnTo>
                    <a:pt x="2053392" y="880322"/>
                  </a:lnTo>
                  <a:lnTo>
                    <a:pt x="2200063" y="880322"/>
                  </a:lnTo>
                  <a:lnTo>
                    <a:pt x="2346734" y="880322"/>
                  </a:lnTo>
                  <a:lnTo>
                    <a:pt x="2493405" y="880322"/>
                  </a:lnTo>
                  <a:lnTo>
                    <a:pt x="2640076" y="880322"/>
                  </a:lnTo>
                  <a:lnTo>
                    <a:pt x="2786747" y="880322"/>
                  </a:lnTo>
                  <a:lnTo>
                    <a:pt x="2933418" y="880322"/>
                  </a:lnTo>
                  <a:lnTo>
                    <a:pt x="3080089" y="770282"/>
                  </a:lnTo>
                  <a:lnTo>
                    <a:pt x="3226759" y="880322"/>
                  </a:lnTo>
                  <a:lnTo>
                    <a:pt x="3373430" y="880322"/>
                  </a:lnTo>
                  <a:lnTo>
                    <a:pt x="3520101" y="880322"/>
                  </a:lnTo>
                </a:path>
              </a:pathLst>
            </a:custGeom>
            <a:ln w="27101" cap="flat">
              <a:solidFill>
                <a:srgbClr val="1CABE2">
                  <a:alpha val="80000"/>
                </a:srgbClr>
              </a:solidFill>
              <a:prstDash val="solid"/>
              <a:round/>
            </a:ln>
          </p:spPr>
          <p:txBody>
            <a:bodyPr/>
            <a:lstStyle/>
            <a:p/>
          </p:txBody>
        </p:sp>
        <p:sp>
          <p:nvSpPr>
            <p:cNvPr id="22" name="pl22"/>
            <p:cNvSpPr/>
            <p:nvPr/>
          </p:nvSpPr>
          <p:spPr>
            <a:xfrm>
              <a:off x="943464" y="1688833"/>
              <a:ext cx="3520101" cy="2310847"/>
            </a:xfrm>
            <a:custGeom>
              <a:avLst/>
              <a:pathLst>
                <a:path w="3520101" h="2310847">
                  <a:moveTo>
                    <a:pt x="0" y="110040"/>
                  </a:moveTo>
                  <a:lnTo>
                    <a:pt x="146670" y="0"/>
                  </a:lnTo>
                  <a:lnTo>
                    <a:pt x="293341" y="330121"/>
                  </a:lnTo>
                  <a:lnTo>
                    <a:pt x="440012" y="660242"/>
                  </a:lnTo>
                  <a:lnTo>
                    <a:pt x="586683" y="990363"/>
                  </a:lnTo>
                  <a:lnTo>
                    <a:pt x="733354" y="1430524"/>
                  </a:lnTo>
                  <a:lnTo>
                    <a:pt x="880025" y="1540564"/>
                  </a:lnTo>
                  <a:lnTo>
                    <a:pt x="1026696" y="1650605"/>
                  </a:lnTo>
                  <a:lnTo>
                    <a:pt x="1173367" y="1760645"/>
                  </a:lnTo>
                  <a:lnTo>
                    <a:pt x="1320038" y="1870686"/>
                  </a:lnTo>
                  <a:lnTo>
                    <a:pt x="1466709" y="2090766"/>
                  </a:lnTo>
                  <a:lnTo>
                    <a:pt x="1613379" y="2310847"/>
                  </a:lnTo>
                  <a:lnTo>
                    <a:pt x="1760050" y="2090766"/>
                  </a:lnTo>
                  <a:lnTo>
                    <a:pt x="1906721" y="2200807"/>
                  </a:lnTo>
                  <a:lnTo>
                    <a:pt x="2053392" y="2090766"/>
                  </a:lnTo>
                  <a:lnTo>
                    <a:pt x="2200063" y="1760645"/>
                  </a:lnTo>
                  <a:lnTo>
                    <a:pt x="2346734" y="1870686"/>
                  </a:lnTo>
                  <a:lnTo>
                    <a:pt x="2493405" y="1870686"/>
                  </a:lnTo>
                  <a:lnTo>
                    <a:pt x="2640076" y="1980726"/>
                  </a:lnTo>
                  <a:lnTo>
                    <a:pt x="2786747" y="2200807"/>
                  </a:lnTo>
                  <a:lnTo>
                    <a:pt x="2933418" y="1980726"/>
                  </a:lnTo>
                  <a:lnTo>
                    <a:pt x="3080089" y="1980726"/>
                  </a:lnTo>
                  <a:lnTo>
                    <a:pt x="3226759" y="2090766"/>
                  </a:lnTo>
                  <a:lnTo>
                    <a:pt x="3373430" y="1980726"/>
                  </a:lnTo>
                  <a:lnTo>
                    <a:pt x="3520101" y="2090766"/>
                  </a:lnTo>
                </a:path>
              </a:pathLst>
            </a:custGeom>
            <a:ln w="27101" cap="flat">
              <a:solidFill>
                <a:srgbClr val="00833D">
                  <a:alpha val="80000"/>
                </a:srgbClr>
              </a:solidFill>
              <a:prstDash val="solid"/>
              <a:round/>
            </a:ln>
          </p:spPr>
          <p:txBody>
            <a:bodyPr/>
            <a:lstStyle/>
            <a:p/>
          </p:txBody>
        </p:sp>
        <p:sp>
          <p:nvSpPr>
            <p:cNvPr id="23" name="pl23"/>
            <p:cNvSpPr/>
            <p:nvPr/>
          </p:nvSpPr>
          <p:spPr>
            <a:xfrm>
              <a:off x="943464" y="3889641"/>
              <a:ext cx="3520101" cy="990363"/>
            </a:xfrm>
            <a:custGeom>
              <a:avLst/>
              <a:pathLst>
                <a:path w="3520101" h="990363">
                  <a:moveTo>
                    <a:pt x="0" y="550201"/>
                  </a:moveTo>
                  <a:lnTo>
                    <a:pt x="146670" y="550201"/>
                  </a:lnTo>
                  <a:lnTo>
                    <a:pt x="293341" y="550201"/>
                  </a:lnTo>
                  <a:lnTo>
                    <a:pt x="440012" y="660242"/>
                  </a:lnTo>
                  <a:lnTo>
                    <a:pt x="586683" y="660242"/>
                  </a:lnTo>
                  <a:lnTo>
                    <a:pt x="733354" y="770282"/>
                  </a:lnTo>
                  <a:lnTo>
                    <a:pt x="880025" y="770282"/>
                  </a:lnTo>
                  <a:lnTo>
                    <a:pt x="1026696" y="880322"/>
                  </a:lnTo>
                  <a:lnTo>
                    <a:pt x="1173367" y="990363"/>
                  </a:lnTo>
                  <a:lnTo>
                    <a:pt x="1320038" y="990363"/>
                  </a:lnTo>
                  <a:lnTo>
                    <a:pt x="1466709" y="990363"/>
                  </a:lnTo>
                  <a:lnTo>
                    <a:pt x="1613379" y="0"/>
                  </a:lnTo>
                  <a:lnTo>
                    <a:pt x="1760050" y="550201"/>
                  </a:lnTo>
                  <a:lnTo>
                    <a:pt x="1906721" y="990363"/>
                  </a:lnTo>
                  <a:lnTo>
                    <a:pt x="2053392" y="550201"/>
                  </a:lnTo>
                  <a:lnTo>
                    <a:pt x="2200063" y="550201"/>
                  </a:lnTo>
                  <a:lnTo>
                    <a:pt x="2346734" y="990363"/>
                  </a:lnTo>
                  <a:lnTo>
                    <a:pt x="2493405" y="880322"/>
                  </a:lnTo>
                  <a:lnTo>
                    <a:pt x="2640076" y="880322"/>
                  </a:lnTo>
                  <a:lnTo>
                    <a:pt x="2786747" y="990363"/>
                  </a:lnTo>
                  <a:lnTo>
                    <a:pt x="2933418" y="990363"/>
                  </a:lnTo>
                  <a:lnTo>
                    <a:pt x="3080089" y="990363"/>
                  </a:lnTo>
                  <a:lnTo>
                    <a:pt x="3226759" y="990363"/>
                  </a:lnTo>
                  <a:lnTo>
                    <a:pt x="3373430" y="990363"/>
                  </a:lnTo>
                  <a:lnTo>
                    <a:pt x="3520101" y="990363"/>
                  </a:lnTo>
                </a:path>
              </a:pathLst>
            </a:custGeom>
            <a:ln w="43362" cap="flat">
              <a:solidFill>
                <a:srgbClr val="000000">
                  <a:alpha val="100000"/>
                </a:srgbClr>
              </a:solidFill>
              <a:prstDash val="solid"/>
              <a:round/>
            </a:ln>
          </p:spPr>
          <p:txBody>
            <a:bodyPr/>
            <a:lstStyle/>
            <a:p/>
          </p:txBody>
        </p:sp>
        <p:sp>
          <p:nvSpPr>
            <p:cNvPr id="24" name="pl24"/>
            <p:cNvSpPr/>
            <p:nvPr/>
          </p:nvSpPr>
          <p:spPr>
            <a:xfrm>
              <a:off x="943464" y="3889641"/>
              <a:ext cx="3520101" cy="990363"/>
            </a:xfrm>
            <a:custGeom>
              <a:avLst/>
              <a:pathLst>
                <a:path w="3520101" h="990363">
                  <a:moveTo>
                    <a:pt x="0" y="550201"/>
                  </a:moveTo>
                  <a:lnTo>
                    <a:pt x="146670" y="550201"/>
                  </a:lnTo>
                  <a:lnTo>
                    <a:pt x="293341" y="550201"/>
                  </a:lnTo>
                  <a:lnTo>
                    <a:pt x="440012" y="660242"/>
                  </a:lnTo>
                  <a:lnTo>
                    <a:pt x="586683" y="660242"/>
                  </a:lnTo>
                  <a:lnTo>
                    <a:pt x="733354" y="770282"/>
                  </a:lnTo>
                  <a:lnTo>
                    <a:pt x="880025" y="770282"/>
                  </a:lnTo>
                  <a:lnTo>
                    <a:pt x="1026696" y="880322"/>
                  </a:lnTo>
                  <a:lnTo>
                    <a:pt x="1173367" y="990363"/>
                  </a:lnTo>
                  <a:lnTo>
                    <a:pt x="1320038" y="990363"/>
                  </a:lnTo>
                  <a:lnTo>
                    <a:pt x="1466709" y="990363"/>
                  </a:lnTo>
                  <a:lnTo>
                    <a:pt x="1613379" y="0"/>
                  </a:lnTo>
                  <a:lnTo>
                    <a:pt x="1760050" y="550201"/>
                  </a:lnTo>
                  <a:lnTo>
                    <a:pt x="1906721" y="990363"/>
                  </a:lnTo>
                  <a:lnTo>
                    <a:pt x="2053392" y="550201"/>
                  </a:lnTo>
                  <a:lnTo>
                    <a:pt x="2200063" y="550201"/>
                  </a:lnTo>
                  <a:lnTo>
                    <a:pt x="2346734" y="990363"/>
                  </a:lnTo>
                  <a:lnTo>
                    <a:pt x="2493405" y="880322"/>
                  </a:lnTo>
                  <a:lnTo>
                    <a:pt x="2640076" y="880322"/>
                  </a:lnTo>
                  <a:lnTo>
                    <a:pt x="2786747" y="990363"/>
                  </a:lnTo>
                  <a:lnTo>
                    <a:pt x="2933418" y="990363"/>
                  </a:lnTo>
                  <a:lnTo>
                    <a:pt x="3080089" y="990363"/>
                  </a:lnTo>
                  <a:lnTo>
                    <a:pt x="3226759" y="990363"/>
                  </a:lnTo>
                  <a:lnTo>
                    <a:pt x="3373430" y="990363"/>
                  </a:lnTo>
                  <a:lnTo>
                    <a:pt x="3520101" y="990363"/>
                  </a:lnTo>
                </a:path>
              </a:pathLst>
            </a:custGeom>
            <a:ln w="27101" cap="flat">
              <a:solidFill>
                <a:srgbClr val="0058AB">
                  <a:alpha val="100000"/>
                </a:srgbClr>
              </a:solidFill>
              <a:prstDash val="solid"/>
              <a:round/>
            </a:ln>
          </p:spPr>
          <p:txBody>
            <a:bodyPr/>
            <a:lstStyle/>
            <a:p/>
          </p:txBody>
        </p:sp>
        <p:sp>
          <p:nvSpPr>
            <p:cNvPr id="25" name="pl25"/>
            <p:cNvSpPr/>
            <p:nvPr/>
          </p:nvSpPr>
          <p:spPr>
            <a:xfrm>
              <a:off x="767459" y="488000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10972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32980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54988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10972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54988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54988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54988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07350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5" name="pg35"/>
            <p:cNvSpPr/>
            <p:nvPr/>
          </p:nvSpPr>
          <p:spPr>
            <a:xfrm>
              <a:off x="1618330" y="42632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29329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351684" y="44833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5121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07350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671722" y="44833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5121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4833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5121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4833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5121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073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7391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641260" y="4837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7369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6365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53609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43420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43420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53840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30086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701305" y="6100844"/>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6" name="tx66"/>
            <p:cNvSpPr/>
            <p:nvPr/>
          </p:nvSpPr>
          <p:spPr>
            <a:xfrm>
              <a:off x="280550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567961"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32709" y="43298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2293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128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0285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8800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6791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5787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889641"/>
              <a:ext cx="3520101" cy="1210443"/>
            </a:xfrm>
            <a:custGeom>
              <a:avLst/>
              <a:pathLst>
                <a:path w="3520101" h="1210443">
                  <a:moveTo>
                    <a:pt x="0" y="0"/>
                  </a:moveTo>
                  <a:lnTo>
                    <a:pt x="146670" y="330121"/>
                  </a:lnTo>
                  <a:lnTo>
                    <a:pt x="293341" y="330121"/>
                  </a:lnTo>
                  <a:lnTo>
                    <a:pt x="440012" y="440161"/>
                  </a:lnTo>
                  <a:lnTo>
                    <a:pt x="586683" y="440161"/>
                  </a:lnTo>
                  <a:lnTo>
                    <a:pt x="733354" y="550201"/>
                  </a:lnTo>
                  <a:lnTo>
                    <a:pt x="880025" y="550201"/>
                  </a:lnTo>
                  <a:lnTo>
                    <a:pt x="1026696" y="660242"/>
                  </a:lnTo>
                  <a:lnTo>
                    <a:pt x="1173367" y="770282"/>
                  </a:lnTo>
                  <a:lnTo>
                    <a:pt x="1320038" y="770282"/>
                  </a:lnTo>
                  <a:lnTo>
                    <a:pt x="1466709" y="770282"/>
                  </a:lnTo>
                  <a:lnTo>
                    <a:pt x="1613379" y="660242"/>
                  </a:lnTo>
                  <a:lnTo>
                    <a:pt x="1760050" y="220080"/>
                  </a:lnTo>
                  <a:lnTo>
                    <a:pt x="1906721" y="770282"/>
                  </a:lnTo>
                  <a:lnTo>
                    <a:pt x="2053392" y="330121"/>
                  </a:lnTo>
                  <a:lnTo>
                    <a:pt x="2200063" y="440161"/>
                  </a:lnTo>
                  <a:lnTo>
                    <a:pt x="2346734" y="660242"/>
                  </a:lnTo>
                  <a:lnTo>
                    <a:pt x="2493405" y="880322"/>
                  </a:lnTo>
                  <a:lnTo>
                    <a:pt x="2640076" y="990363"/>
                  </a:lnTo>
                  <a:lnTo>
                    <a:pt x="2786747" y="1210443"/>
                  </a:lnTo>
                  <a:lnTo>
                    <a:pt x="2933418" y="1210443"/>
                  </a:lnTo>
                  <a:lnTo>
                    <a:pt x="3080089" y="1210443"/>
                  </a:lnTo>
                  <a:lnTo>
                    <a:pt x="3226759" y="1210443"/>
                  </a:lnTo>
                  <a:lnTo>
                    <a:pt x="3373430" y="1210443"/>
                  </a:lnTo>
                  <a:lnTo>
                    <a:pt x="3520101" y="1210443"/>
                  </a:lnTo>
                </a:path>
              </a:pathLst>
            </a:custGeom>
            <a:ln w="27101" cap="flat">
              <a:solidFill>
                <a:srgbClr val="0058AB">
                  <a:alpha val="80000"/>
                </a:srgbClr>
              </a:solidFill>
              <a:prstDash val="solid"/>
              <a:round/>
            </a:ln>
          </p:spPr>
          <p:txBody>
            <a:bodyPr/>
            <a:lstStyle/>
            <a:p/>
          </p:txBody>
        </p:sp>
        <p:sp>
          <p:nvSpPr>
            <p:cNvPr id="85" name="pl85"/>
            <p:cNvSpPr/>
            <p:nvPr/>
          </p:nvSpPr>
          <p:spPr>
            <a:xfrm>
              <a:off x="5308715" y="3339439"/>
              <a:ext cx="3520101" cy="990363"/>
            </a:xfrm>
            <a:custGeom>
              <a:avLst/>
              <a:pathLst>
                <a:path w="3520101" h="990363">
                  <a:moveTo>
                    <a:pt x="0" y="0"/>
                  </a:moveTo>
                  <a:lnTo>
                    <a:pt x="146670" y="110040"/>
                  </a:lnTo>
                  <a:lnTo>
                    <a:pt x="293341" y="110040"/>
                  </a:lnTo>
                  <a:lnTo>
                    <a:pt x="440012" y="220080"/>
                  </a:lnTo>
                  <a:lnTo>
                    <a:pt x="586683" y="330121"/>
                  </a:lnTo>
                  <a:lnTo>
                    <a:pt x="733354" y="330121"/>
                  </a:lnTo>
                  <a:lnTo>
                    <a:pt x="880025" y="440161"/>
                  </a:lnTo>
                  <a:lnTo>
                    <a:pt x="1026696" y="550201"/>
                  </a:lnTo>
                  <a:lnTo>
                    <a:pt x="1173367" y="660242"/>
                  </a:lnTo>
                  <a:lnTo>
                    <a:pt x="1320038" y="770282"/>
                  </a:lnTo>
                  <a:lnTo>
                    <a:pt x="1466709" y="880322"/>
                  </a:lnTo>
                  <a:lnTo>
                    <a:pt x="1613379" y="880322"/>
                  </a:lnTo>
                  <a:lnTo>
                    <a:pt x="1760050" y="880322"/>
                  </a:lnTo>
                  <a:lnTo>
                    <a:pt x="1906721" y="990363"/>
                  </a:lnTo>
                  <a:lnTo>
                    <a:pt x="2053392" y="880322"/>
                  </a:lnTo>
                  <a:lnTo>
                    <a:pt x="2200063" y="990363"/>
                  </a:lnTo>
                  <a:lnTo>
                    <a:pt x="2346734" y="880322"/>
                  </a:lnTo>
                  <a:lnTo>
                    <a:pt x="2493405" y="880322"/>
                  </a:lnTo>
                  <a:lnTo>
                    <a:pt x="2640076" y="990363"/>
                  </a:lnTo>
                  <a:lnTo>
                    <a:pt x="2786747" y="990363"/>
                  </a:lnTo>
                  <a:lnTo>
                    <a:pt x="2933418" y="990363"/>
                  </a:lnTo>
                  <a:lnTo>
                    <a:pt x="3080089" y="880322"/>
                  </a:lnTo>
                  <a:lnTo>
                    <a:pt x="3226759" y="770282"/>
                  </a:lnTo>
                  <a:lnTo>
                    <a:pt x="3373430" y="770282"/>
                  </a:lnTo>
                  <a:lnTo>
                    <a:pt x="3520101" y="880322"/>
                  </a:lnTo>
                </a:path>
              </a:pathLst>
            </a:custGeom>
            <a:ln w="27101" cap="flat">
              <a:solidFill>
                <a:srgbClr val="1CABE2">
                  <a:alpha val="80000"/>
                </a:srgbClr>
              </a:solidFill>
              <a:prstDash val="solid"/>
              <a:round/>
            </a:ln>
          </p:spPr>
          <p:txBody>
            <a:bodyPr/>
            <a:lstStyle/>
            <a:p/>
          </p:txBody>
        </p:sp>
        <p:sp>
          <p:nvSpPr>
            <p:cNvPr id="86" name="pl86"/>
            <p:cNvSpPr/>
            <p:nvPr/>
          </p:nvSpPr>
          <p:spPr>
            <a:xfrm>
              <a:off x="5308715" y="1908914"/>
              <a:ext cx="3520101" cy="2090766"/>
            </a:xfrm>
            <a:custGeom>
              <a:avLst/>
              <a:pathLst>
                <a:path w="3520101" h="2090766">
                  <a:moveTo>
                    <a:pt x="0" y="0"/>
                  </a:moveTo>
                  <a:lnTo>
                    <a:pt x="146670" y="220080"/>
                  </a:lnTo>
                  <a:lnTo>
                    <a:pt x="293341" y="330121"/>
                  </a:lnTo>
                  <a:lnTo>
                    <a:pt x="440012" y="770282"/>
                  </a:lnTo>
                  <a:lnTo>
                    <a:pt x="586683" y="990363"/>
                  </a:lnTo>
                  <a:lnTo>
                    <a:pt x="733354" y="1320484"/>
                  </a:lnTo>
                  <a:lnTo>
                    <a:pt x="880025" y="1430524"/>
                  </a:lnTo>
                  <a:lnTo>
                    <a:pt x="1026696" y="990363"/>
                  </a:lnTo>
                  <a:lnTo>
                    <a:pt x="1173367" y="1100403"/>
                  </a:lnTo>
                  <a:lnTo>
                    <a:pt x="1320038" y="1320484"/>
                  </a:lnTo>
                  <a:lnTo>
                    <a:pt x="1466709" y="1760645"/>
                  </a:lnTo>
                  <a:lnTo>
                    <a:pt x="1613379" y="1870686"/>
                  </a:lnTo>
                  <a:lnTo>
                    <a:pt x="1760050" y="2090766"/>
                  </a:lnTo>
                  <a:lnTo>
                    <a:pt x="1906721" y="1980726"/>
                  </a:lnTo>
                  <a:lnTo>
                    <a:pt x="2053392" y="1320484"/>
                  </a:lnTo>
                  <a:lnTo>
                    <a:pt x="2200063" y="1210443"/>
                  </a:lnTo>
                  <a:lnTo>
                    <a:pt x="2346734" y="880322"/>
                  </a:lnTo>
                  <a:lnTo>
                    <a:pt x="2493405" y="1100403"/>
                  </a:lnTo>
                  <a:lnTo>
                    <a:pt x="2640076" y="990363"/>
                  </a:lnTo>
                  <a:lnTo>
                    <a:pt x="2786747" y="990363"/>
                  </a:lnTo>
                  <a:lnTo>
                    <a:pt x="2933418" y="990363"/>
                  </a:lnTo>
                  <a:lnTo>
                    <a:pt x="3080089" y="880322"/>
                  </a:lnTo>
                  <a:lnTo>
                    <a:pt x="3226759" y="660242"/>
                  </a:lnTo>
                  <a:lnTo>
                    <a:pt x="3373430" y="550201"/>
                  </a:lnTo>
                  <a:lnTo>
                    <a:pt x="3520101" y="770282"/>
                  </a:lnTo>
                </a:path>
              </a:pathLst>
            </a:custGeom>
            <a:ln w="27101" cap="flat">
              <a:solidFill>
                <a:srgbClr val="00833D">
                  <a:alpha val="80000"/>
                </a:srgbClr>
              </a:solidFill>
              <a:prstDash val="solid"/>
              <a:round/>
            </a:ln>
          </p:spPr>
          <p:txBody>
            <a:bodyPr/>
            <a:lstStyle/>
            <a:p/>
          </p:txBody>
        </p:sp>
        <p:sp>
          <p:nvSpPr>
            <p:cNvPr id="87" name="pl87"/>
            <p:cNvSpPr/>
            <p:nvPr/>
          </p:nvSpPr>
          <p:spPr>
            <a:xfrm>
              <a:off x="5308715" y="3889641"/>
              <a:ext cx="3520101" cy="1210443"/>
            </a:xfrm>
            <a:custGeom>
              <a:avLst/>
              <a:pathLst>
                <a:path w="3520101" h="1210443">
                  <a:moveTo>
                    <a:pt x="0" y="0"/>
                  </a:moveTo>
                  <a:lnTo>
                    <a:pt x="146670" y="330121"/>
                  </a:lnTo>
                  <a:lnTo>
                    <a:pt x="293341" y="330121"/>
                  </a:lnTo>
                  <a:lnTo>
                    <a:pt x="440012" y="440161"/>
                  </a:lnTo>
                  <a:lnTo>
                    <a:pt x="586683" y="440161"/>
                  </a:lnTo>
                  <a:lnTo>
                    <a:pt x="733354" y="550201"/>
                  </a:lnTo>
                  <a:lnTo>
                    <a:pt x="880025" y="550201"/>
                  </a:lnTo>
                  <a:lnTo>
                    <a:pt x="1026696" y="660242"/>
                  </a:lnTo>
                  <a:lnTo>
                    <a:pt x="1173367" y="770282"/>
                  </a:lnTo>
                  <a:lnTo>
                    <a:pt x="1320038" y="770282"/>
                  </a:lnTo>
                  <a:lnTo>
                    <a:pt x="1466709" y="770282"/>
                  </a:lnTo>
                  <a:lnTo>
                    <a:pt x="1613379" y="660242"/>
                  </a:lnTo>
                  <a:lnTo>
                    <a:pt x="1760050" y="220080"/>
                  </a:lnTo>
                  <a:lnTo>
                    <a:pt x="1906721" y="770282"/>
                  </a:lnTo>
                  <a:lnTo>
                    <a:pt x="2053392" y="330121"/>
                  </a:lnTo>
                  <a:lnTo>
                    <a:pt x="2200063" y="440161"/>
                  </a:lnTo>
                  <a:lnTo>
                    <a:pt x="2346734" y="660242"/>
                  </a:lnTo>
                  <a:lnTo>
                    <a:pt x="2493405" y="880322"/>
                  </a:lnTo>
                  <a:lnTo>
                    <a:pt x="2640076" y="990363"/>
                  </a:lnTo>
                  <a:lnTo>
                    <a:pt x="2786747" y="1210443"/>
                  </a:lnTo>
                  <a:lnTo>
                    <a:pt x="2933418" y="1210443"/>
                  </a:lnTo>
                  <a:lnTo>
                    <a:pt x="3080089" y="1210443"/>
                  </a:lnTo>
                  <a:lnTo>
                    <a:pt x="3226759" y="1210443"/>
                  </a:lnTo>
                  <a:lnTo>
                    <a:pt x="3373430" y="1210443"/>
                  </a:lnTo>
                  <a:lnTo>
                    <a:pt x="3520101" y="1210443"/>
                  </a:lnTo>
                </a:path>
              </a:pathLst>
            </a:custGeom>
            <a:ln w="43362" cap="flat">
              <a:solidFill>
                <a:srgbClr val="000000">
                  <a:alpha val="100000"/>
                </a:srgbClr>
              </a:solidFill>
              <a:prstDash val="solid"/>
              <a:round/>
            </a:ln>
          </p:spPr>
          <p:txBody>
            <a:bodyPr/>
            <a:lstStyle/>
            <a:p/>
          </p:txBody>
        </p:sp>
        <p:sp>
          <p:nvSpPr>
            <p:cNvPr id="88" name="pl88"/>
            <p:cNvSpPr/>
            <p:nvPr/>
          </p:nvSpPr>
          <p:spPr>
            <a:xfrm>
              <a:off x="5308715" y="3889641"/>
              <a:ext cx="3520101" cy="1210443"/>
            </a:xfrm>
            <a:custGeom>
              <a:avLst/>
              <a:pathLst>
                <a:path w="3520101" h="1210443">
                  <a:moveTo>
                    <a:pt x="0" y="0"/>
                  </a:moveTo>
                  <a:lnTo>
                    <a:pt x="146670" y="330121"/>
                  </a:lnTo>
                  <a:lnTo>
                    <a:pt x="293341" y="330121"/>
                  </a:lnTo>
                  <a:lnTo>
                    <a:pt x="440012" y="440161"/>
                  </a:lnTo>
                  <a:lnTo>
                    <a:pt x="586683" y="440161"/>
                  </a:lnTo>
                  <a:lnTo>
                    <a:pt x="733354" y="550201"/>
                  </a:lnTo>
                  <a:lnTo>
                    <a:pt x="880025" y="550201"/>
                  </a:lnTo>
                  <a:lnTo>
                    <a:pt x="1026696" y="660242"/>
                  </a:lnTo>
                  <a:lnTo>
                    <a:pt x="1173367" y="770282"/>
                  </a:lnTo>
                  <a:lnTo>
                    <a:pt x="1320038" y="770282"/>
                  </a:lnTo>
                  <a:lnTo>
                    <a:pt x="1466709" y="770282"/>
                  </a:lnTo>
                  <a:lnTo>
                    <a:pt x="1613379" y="660242"/>
                  </a:lnTo>
                  <a:lnTo>
                    <a:pt x="1760050" y="220080"/>
                  </a:lnTo>
                  <a:lnTo>
                    <a:pt x="1906721" y="770282"/>
                  </a:lnTo>
                  <a:lnTo>
                    <a:pt x="2053392" y="330121"/>
                  </a:lnTo>
                  <a:lnTo>
                    <a:pt x="2200063" y="440161"/>
                  </a:lnTo>
                  <a:lnTo>
                    <a:pt x="2346734" y="660242"/>
                  </a:lnTo>
                  <a:lnTo>
                    <a:pt x="2493405" y="880322"/>
                  </a:lnTo>
                  <a:lnTo>
                    <a:pt x="2640076" y="990363"/>
                  </a:lnTo>
                  <a:lnTo>
                    <a:pt x="2786747" y="1210443"/>
                  </a:lnTo>
                  <a:lnTo>
                    <a:pt x="2933418" y="1210443"/>
                  </a:lnTo>
                  <a:lnTo>
                    <a:pt x="3080089" y="1210443"/>
                  </a:lnTo>
                  <a:lnTo>
                    <a:pt x="3226759" y="1210443"/>
                  </a:lnTo>
                  <a:lnTo>
                    <a:pt x="3373430" y="1210443"/>
                  </a:lnTo>
                  <a:lnTo>
                    <a:pt x="3520101" y="1210443"/>
                  </a:lnTo>
                </a:path>
              </a:pathLst>
            </a:custGeom>
            <a:ln w="27101" cap="flat">
              <a:solidFill>
                <a:srgbClr val="0058AB">
                  <a:alpha val="100000"/>
                </a:srgbClr>
              </a:solidFill>
              <a:prstDash val="solid"/>
              <a:round/>
            </a:ln>
          </p:spPr>
          <p:txBody>
            <a:bodyPr/>
            <a:lstStyle/>
            <a:p/>
          </p:txBody>
        </p:sp>
        <p:sp>
          <p:nvSpPr>
            <p:cNvPr id="89" name="pl89"/>
            <p:cNvSpPr/>
            <p:nvPr/>
          </p:nvSpPr>
          <p:spPr>
            <a:xfrm>
              <a:off x="5132709" y="488000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10972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32980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99968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76996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76996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76996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9" name="pg99"/>
            <p:cNvSpPr/>
            <p:nvPr/>
          </p:nvSpPr>
          <p:spPr>
            <a:xfrm>
              <a:off x="5983581"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07350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716935" y="42632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29329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7450290"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96322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5" name="pg105"/>
            <p:cNvSpPr/>
            <p:nvPr/>
          </p:nvSpPr>
          <p:spPr>
            <a:xfrm>
              <a:off x="8020127" y="47033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50480" y="473345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06810" y="47033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7164" y="473345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53481" y="47033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83835" y="473345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41793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26387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3" name="tx113"/>
            <p:cNvSpPr/>
            <p:nvPr/>
          </p:nvSpPr>
          <p:spPr>
            <a:xfrm>
              <a:off x="5006511" y="4837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7369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6365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53609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7994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7994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90365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66611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066556" y="6100844"/>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30" name="tx130"/>
            <p:cNvSpPr/>
            <p:nvPr/>
          </p:nvSpPr>
          <p:spPr>
            <a:xfrm>
              <a:off x="717075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933212"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4" name="tx134"/>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2784533" y="409564"/>
              <a:ext cx="384925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Cabo Verde, 2000-2024</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0 % des enfants ayant reçu le DTC1 n'ont pas reçu le DTC3 (à gauche) et -2 % des enfants ayant reçu le DTC1 n'ont pas reçu le MCV1 (à droite).
Les faibles taux d'abandon du DTC impliquent une bonne capacité à fournir une série complète de vaccins au début de la vie. Les faibles taux d'abandon du DTC-MCV impliquent une bonne rétention dans les programmes de vaccination et la possibilité d'administrer une série complète de vaccins pendant la petite enfance (jusqu'à un an).
En 2024, le taux d'abandon du DTC au Cabo Verde était inférieur et le taux d'abandon du DTC-MCV était inférieur au taux d'abandon mondial, respectivement.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61876"/>
            </a:xfrm>
            <a:custGeom>
              <a:avLst/>
              <a:pathLst>
                <a:path w="2123063" h="61876">
                  <a:moveTo>
                    <a:pt x="0" y="37125"/>
                  </a:moveTo>
                  <a:lnTo>
                    <a:pt x="88460" y="37125"/>
                  </a:lnTo>
                  <a:lnTo>
                    <a:pt x="176921" y="24750"/>
                  </a:lnTo>
                  <a:lnTo>
                    <a:pt x="265382" y="12375"/>
                  </a:lnTo>
                  <a:lnTo>
                    <a:pt x="353843" y="0"/>
                  </a:lnTo>
                  <a:lnTo>
                    <a:pt x="442304" y="0"/>
                  </a:lnTo>
                  <a:lnTo>
                    <a:pt x="530765" y="0"/>
                  </a:lnTo>
                  <a:lnTo>
                    <a:pt x="619226" y="0"/>
                  </a:lnTo>
                  <a:lnTo>
                    <a:pt x="707687" y="0"/>
                  </a:lnTo>
                  <a:lnTo>
                    <a:pt x="796148" y="0"/>
                  </a:lnTo>
                  <a:lnTo>
                    <a:pt x="884609" y="0"/>
                  </a:lnTo>
                  <a:lnTo>
                    <a:pt x="973070" y="0"/>
                  </a:lnTo>
                  <a:lnTo>
                    <a:pt x="1061531" y="0"/>
                  </a:lnTo>
                  <a:lnTo>
                    <a:pt x="1149992" y="61876"/>
                  </a:lnTo>
                  <a:lnTo>
                    <a:pt x="1238453" y="0"/>
                  </a:lnTo>
                  <a:lnTo>
                    <a:pt x="1326914" y="61876"/>
                  </a:lnTo>
                  <a:lnTo>
                    <a:pt x="1415375" y="37125"/>
                  </a:lnTo>
                  <a:lnTo>
                    <a:pt x="1503836" y="12375"/>
                  </a:lnTo>
                  <a:lnTo>
                    <a:pt x="1592297" y="37125"/>
                  </a:lnTo>
                  <a:lnTo>
                    <a:pt x="1680758" y="2475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566042" y="2898250"/>
              <a:ext cx="619226" cy="445508"/>
            </a:xfrm>
            <a:custGeom>
              <a:avLst/>
              <a:pathLst>
                <a:path w="619226" h="445508">
                  <a:moveTo>
                    <a:pt x="0" y="445508"/>
                  </a:moveTo>
                  <a:lnTo>
                    <a:pt x="88460" y="0"/>
                  </a:lnTo>
                  <a:lnTo>
                    <a:pt x="176921" y="0"/>
                  </a:lnTo>
                  <a:lnTo>
                    <a:pt x="265382" y="24750"/>
                  </a:lnTo>
                  <a:lnTo>
                    <a:pt x="353843" y="24750"/>
                  </a:lnTo>
                  <a:lnTo>
                    <a:pt x="442304" y="24750"/>
                  </a:lnTo>
                  <a:lnTo>
                    <a:pt x="530765" y="24750"/>
                  </a:lnTo>
                  <a:lnTo>
                    <a:pt x="619226" y="24750"/>
                  </a:lnTo>
                </a:path>
              </a:pathLst>
            </a:custGeom>
            <a:ln w="27101" cap="flat">
              <a:solidFill>
                <a:srgbClr val="1CABE2">
                  <a:alpha val="100000"/>
                </a:srgbClr>
              </a:solidFill>
              <a:prstDash val="solid"/>
              <a:round/>
            </a:ln>
          </p:spPr>
          <p:txBody>
            <a:bodyPr/>
            <a:lstStyle/>
            <a:p/>
          </p:txBody>
        </p:sp>
        <p:sp>
          <p:nvSpPr>
            <p:cNvPr id="48" name="tx48"/>
            <p:cNvSpPr/>
            <p:nvPr/>
          </p:nvSpPr>
          <p:spPr>
            <a:xfrm>
              <a:off x="2414112"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49" name="tx49"/>
            <p:cNvSpPr/>
            <p:nvPr/>
          </p:nvSpPr>
          <p:spPr>
            <a:xfrm>
              <a:off x="3217825"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111377"/>
            </a:xfrm>
            <a:custGeom>
              <a:avLst/>
              <a:pathLst>
                <a:path w="2123063" h="111377">
                  <a:moveTo>
                    <a:pt x="0" y="111377"/>
                  </a:moveTo>
                  <a:lnTo>
                    <a:pt x="88460" y="99001"/>
                  </a:lnTo>
                  <a:lnTo>
                    <a:pt x="176921" y="86626"/>
                  </a:lnTo>
                  <a:lnTo>
                    <a:pt x="265382" y="74251"/>
                  </a:lnTo>
                  <a:lnTo>
                    <a:pt x="353843" y="61876"/>
                  </a:lnTo>
                  <a:lnTo>
                    <a:pt x="442304" y="49500"/>
                  </a:lnTo>
                  <a:lnTo>
                    <a:pt x="530765" y="24750"/>
                  </a:lnTo>
                  <a:lnTo>
                    <a:pt x="619226" y="12375"/>
                  </a:lnTo>
                  <a:lnTo>
                    <a:pt x="707687" y="0"/>
                  </a:lnTo>
                  <a:lnTo>
                    <a:pt x="796148" y="0"/>
                  </a:lnTo>
                  <a:lnTo>
                    <a:pt x="884609" y="0"/>
                  </a:lnTo>
                  <a:lnTo>
                    <a:pt x="973070" y="111377"/>
                  </a:lnTo>
                  <a:lnTo>
                    <a:pt x="1061531" y="61876"/>
                  </a:lnTo>
                  <a:lnTo>
                    <a:pt x="1149992" y="74251"/>
                  </a:lnTo>
                  <a:lnTo>
                    <a:pt x="1238453" y="49500"/>
                  </a:lnTo>
                  <a:lnTo>
                    <a:pt x="1326914" y="74251"/>
                  </a:lnTo>
                  <a:lnTo>
                    <a:pt x="1415375" y="49500"/>
                  </a:lnTo>
                  <a:lnTo>
                    <a:pt x="1503836" y="37125"/>
                  </a:lnTo>
                  <a:lnTo>
                    <a:pt x="1592297" y="12375"/>
                  </a:lnTo>
                  <a:lnTo>
                    <a:pt x="1680758" y="24750"/>
                  </a:lnTo>
                  <a:lnTo>
                    <a:pt x="1769219" y="61876"/>
                  </a:lnTo>
                  <a:lnTo>
                    <a:pt x="1857680" y="61876"/>
                  </a:lnTo>
                  <a:lnTo>
                    <a:pt x="1946141" y="61876"/>
                  </a:lnTo>
                  <a:lnTo>
                    <a:pt x="2034602" y="61876"/>
                  </a:lnTo>
                  <a:lnTo>
                    <a:pt x="2123063" y="61876"/>
                  </a:lnTo>
                </a:path>
              </a:pathLst>
            </a:custGeom>
            <a:ln w="27101" cap="flat">
              <a:solidFill>
                <a:srgbClr val="1CABE2">
                  <a:alpha val="100000"/>
                </a:srgbClr>
              </a:solidFill>
              <a:prstDash val="solid"/>
              <a:round/>
            </a:ln>
          </p:spPr>
          <p:txBody>
            <a:bodyPr/>
            <a:lstStyle/>
            <a:p/>
          </p:txBody>
        </p:sp>
        <p:sp>
          <p:nvSpPr>
            <p:cNvPr id="72" name="tx72"/>
            <p:cNvSpPr/>
            <p:nvPr/>
          </p:nvSpPr>
          <p:spPr>
            <a:xfrm>
              <a:off x="910275"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tx75"/>
            <p:cNvSpPr/>
            <p:nvPr/>
          </p:nvSpPr>
          <p:spPr>
            <a:xfrm>
              <a:off x="3042547"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74251"/>
            </a:xfrm>
            <a:custGeom>
              <a:avLst/>
              <a:pathLst>
                <a:path w="2123063" h="74251">
                  <a:moveTo>
                    <a:pt x="0" y="61876"/>
                  </a:moveTo>
                  <a:lnTo>
                    <a:pt x="88460" y="61876"/>
                  </a:lnTo>
                  <a:lnTo>
                    <a:pt x="176921" y="49500"/>
                  </a:lnTo>
                  <a:lnTo>
                    <a:pt x="265382" y="49500"/>
                  </a:lnTo>
                  <a:lnTo>
                    <a:pt x="353843" y="37125"/>
                  </a:lnTo>
                  <a:lnTo>
                    <a:pt x="442304" y="24750"/>
                  </a:lnTo>
                  <a:lnTo>
                    <a:pt x="530765" y="12375"/>
                  </a:lnTo>
                  <a:lnTo>
                    <a:pt x="619226" y="0"/>
                  </a:lnTo>
                  <a:lnTo>
                    <a:pt x="707687" y="0"/>
                  </a:lnTo>
                  <a:lnTo>
                    <a:pt x="796148" y="0"/>
                  </a:lnTo>
                  <a:lnTo>
                    <a:pt x="884609" y="0"/>
                  </a:lnTo>
                  <a:lnTo>
                    <a:pt x="973070" y="0"/>
                  </a:lnTo>
                  <a:lnTo>
                    <a:pt x="1061531" y="12375"/>
                  </a:lnTo>
                  <a:lnTo>
                    <a:pt x="1149992" y="74251"/>
                  </a:lnTo>
                  <a:lnTo>
                    <a:pt x="1238453" y="0"/>
                  </a:lnTo>
                  <a:lnTo>
                    <a:pt x="1326914" y="24750"/>
                  </a:lnTo>
                  <a:lnTo>
                    <a:pt x="1415375" y="37125"/>
                  </a:lnTo>
                  <a:lnTo>
                    <a:pt x="1503836" y="24750"/>
                  </a:lnTo>
                  <a:lnTo>
                    <a:pt x="1592297" y="0"/>
                  </a:lnTo>
                  <a:lnTo>
                    <a:pt x="1680758" y="37125"/>
                  </a:lnTo>
                  <a:lnTo>
                    <a:pt x="1769219" y="74251"/>
                  </a:lnTo>
                  <a:lnTo>
                    <a:pt x="1857680" y="74251"/>
                  </a:lnTo>
                  <a:lnTo>
                    <a:pt x="1946141" y="74251"/>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7" name="tx97"/>
            <p:cNvSpPr/>
            <p:nvPr/>
          </p:nvSpPr>
          <p:spPr>
            <a:xfrm>
              <a:off x="6012012"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160877"/>
            </a:xfrm>
            <a:custGeom>
              <a:avLst/>
              <a:pathLst>
                <a:path w="2123063" h="160877">
                  <a:moveTo>
                    <a:pt x="0" y="160877"/>
                  </a:moveTo>
                  <a:lnTo>
                    <a:pt x="88460" y="136127"/>
                  </a:lnTo>
                  <a:lnTo>
                    <a:pt x="176921" y="123752"/>
                  </a:lnTo>
                  <a:lnTo>
                    <a:pt x="265382" y="111377"/>
                  </a:lnTo>
                  <a:lnTo>
                    <a:pt x="353843" y="99001"/>
                  </a:lnTo>
                  <a:lnTo>
                    <a:pt x="442304" y="74251"/>
                  </a:lnTo>
                  <a:lnTo>
                    <a:pt x="530765" y="61876"/>
                  </a:lnTo>
                  <a:lnTo>
                    <a:pt x="619226" y="37125"/>
                  </a:lnTo>
                  <a:lnTo>
                    <a:pt x="707687" y="24750"/>
                  </a:lnTo>
                  <a:lnTo>
                    <a:pt x="796148" y="24750"/>
                  </a:lnTo>
                  <a:lnTo>
                    <a:pt x="884609" y="24750"/>
                  </a:lnTo>
                  <a:lnTo>
                    <a:pt x="973070" y="37125"/>
                  </a:lnTo>
                  <a:lnTo>
                    <a:pt x="1061531" y="99001"/>
                  </a:lnTo>
                  <a:lnTo>
                    <a:pt x="1149992" y="99001"/>
                  </a:lnTo>
                  <a:lnTo>
                    <a:pt x="1238453" y="74251"/>
                  </a:lnTo>
                  <a:lnTo>
                    <a:pt x="1326914" y="86626"/>
                  </a:lnTo>
                  <a:lnTo>
                    <a:pt x="1415375" y="74251"/>
                  </a:lnTo>
                  <a:lnTo>
                    <a:pt x="1503836" y="37125"/>
                  </a:lnTo>
                  <a:lnTo>
                    <a:pt x="1592297" y="0"/>
                  </a:lnTo>
                  <a:lnTo>
                    <a:pt x="1680758" y="12375"/>
                  </a:lnTo>
                  <a:lnTo>
                    <a:pt x="1769219" y="49500"/>
                  </a:lnTo>
                  <a:lnTo>
                    <a:pt x="1857680" y="49500"/>
                  </a:lnTo>
                  <a:lnTo>
                    <a:pt x="1946141" y="49500"/>
                  </a:lnTo>
                  <a:lnTo>
                    <a:pt x="2034602" y="49500"/>
                  </a:lnTo>
                  <a:lnTo>
                    <a:pt x="2123063" y="4950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601201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2" name="tx122"/>
            <p:cNvSpPr/>
            <p:nvPr/>
          </p:nvSpPr>
          <p:spPr>
            <a:xfrm>
              <a:off x="5482890"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tx123"/>
            <p:cNvSpPr/>
            <p:nvPr/>
          </p:nvSpPr>
          <p:spPr>
            <a:xfrm>
              <a:off x="5836734"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111377"/>
            </a:xfrm>
            <a:custGeom>
              <a:avLst/>
              <a:pathLst>
                <a:path w="2123063" h="111377">
                  <a:moveTo>
                    <a:pt x="0" y="111377"/>
                  </a:moveTo>
                  <a:lnTo>
                    <a:pt x="88460" y="111377"/>
                  </a:lnTo>
                  <a:lnTo>
                    <a:pt x="176921" y="99001"/>
                  </a:lnTo>
                  <a:lnTo>
                    <a:pt x="265382" y="86626"/>
                  </a:lnTo>
                  <a:lnTo>
                    <a:pt x="353843" y="74251"/>
                  </a:lnTo>
                  <a:lnTo>
                    <a:pt x="442304" y="49500"/>
                  </a:lnTo>
                  <a:lnTo>
                    <a:pt x="530765" y="37125"/>
                  </a:lnTo>
                  <a:lnTo>
                    <a:pt x="619226" y="12375"/>
                  </a:lnTo>
                  <a:lnTo>
                    <a:pt x="707687" y="0"/>
                  </a:lnTo>
                  <a:lnTo>
                    <a:pt x="796148" y="0"/>
                  </a:lnTo>
                  <a:lnTo>
                    <a:pt x="884609" y="0"/>
                  </a:lnTo>
                  <a:lnTo>
                    <a:pt x="973070" y="111377"/>
                  </a:lnTo>
                  <a:lnTo>
                    <a:pt x="1061531" y="61876"/>
                  </a:lnTo>
                  <a:lnTo>
                    <a:pt x="1149992" y="74251"/>
                  </a:lnTo>
                  <a:lnTo>
                    <a:pt x="1238453" y="49500"/>
                  </a:lnTo>
                  <a:lnTo>
                    <a:pt x="1326914" y="74251"/>
                  </a:lnTo>
                  <a:lnTo>
                    <a:pt x="1415375" y="37125"/>
                  </a:lnTo>
                  <a:lnTo>
                    <a:pt x="1503836" y="37125"/>
                  </a:lnTo>
                  <a:lnTo>
                    <a:pt x="1592297" y="12375"/>
                  </a:lnTo>
                  <a:lnTo>
                    <a:pt x="1680758" y="37125"/>
                  </a:lnTo>
                  <a:lnTo>
                    <a:pt x="1769219" y="74251"/>
                  </a:lnTo>
                  <a:lnTo>
                    <a:pt x="1857680" y="74251"/>
                  </a:lnTo>
                  <a:lnTo>
                    <a:pt x="1946141" y="74251"/>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5" name="tx145"/>
            <p:cNvSpPr/>
            <p:nvPr/>
          </p:nvSpPr>
          <p:spPr>
            <a:xfrm>
              <a:off x="8806200"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6" name="tx146"/>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7" name="tx147"/>
            <p:cNvSpPr/>
            <p:nvPr/>
          </p:nvSpPr>
          <p:spPr>
            <a:xfrm>
              <a:off x="8630921"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623650" y="2861125"/>
              <a:ext cx="1149992" cy="247504"/>
            </a:xfrm>
            <a:custGeom>
              <a:avLst/>
              <a:pathLst>
                <a:path w="1149992" h="247504">
                  <a:moveTo>
                    <a:pt x="0" y="0"/>
                  </a:moveTo>
                  <a:lnTo>
                    <a:pt x="88460" y="61876"/>
                  </a:lnTo>
                  <a:lnTo>
                    <a:pt x="176921" y="123752"/>
                  </a:lnTo>
                  <a:lnTo>
                    <a:pt x="265382" y="247504"/>
                  </a:lnTo>
                  <a:lnTo>
                    <a:pt x="353843" y="49500"/>
                  </a:lnTo>
                  <a:lnTo>
                    <a:pt x="442304" y="86626"/>
                  </a:lnTo>
                  <a:lnTo>
                    <a:pt x="530765" y="173253"/>
                  </a:lnTo>
                  <a:lnTo>
                    <a:pt x="619226" y="136127"/>
                  </a:lnTo>
                  <a:lnTo>
                    <a:pt x="707687" y="99001"/>
                  </a:lnTo>
                  <a:lnTo>
                    <a:pt x="796148" y="160877"/>
                  </a:lnTo>
                  <a:lnTo>
                    <a:pt x="884609" y="160877"/>
                  </a:lnTo>
                  <a:lnTo>
                    <a:pt x="973070" y="160877"/>
                  </a:lnTo>
                  <a:lnTo>
                    <a:pt x="1061531" y="160877"/>
                  </a:lnTo>
                  <a:lnTo>
                    <a:pt x="1149992" y="160877"/>
                  </a:lnTo>
                </a:path>
              </a:pathLst>
            </a:custGeom>
            <a:ln w="27101" cap="flat">
              <a:solidFill>
                <a:srgbClr val="1CABE2">
                  <a:alpha val="100000"/>
                </a:srgbClr>
              </a:solidFill>
              <a:prstDash val="solid"/>
              <a:round/>
            </a:ln>
          </p:spPr>
          <p:txBody>
            <a:bodyPr/>
            <a:lstStyle/>
            <a:p/>
          </p:txBody>
        </p:sp>
        <p:sp>
          <p:nvSpPr>
            <p:cNvPr id="168" name="tx168"/>
            <p:cNvSpPr/>
            <p:nvPr/>
          </p:nvSpPr>
          <p:spPr>
            <a:xfrm>
              <a:off x="747172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0" name="tx170"/>
            <p:cNvSpPr/>
            <p:nvPr/>
          </p:nvSpPr>
          <p:spPr>
            <a:xfrm>
              <a:off x="827707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8630921"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19" name="tx219"/>
            <p:cNvSpPr/>
            <p:nvPr/>
          </p:nvSpPr>
          <p:spPr>
            <a:xfrm>
              <a:off x="2010418" y="399987"/>
              <a:ext cx="581501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Cabo Verde, 2000-2024</a:t>
              </a:r>
            </a:p>
          </p:txBody>
        </p:sp>
        <p:sp>
          <p:nvSpPr>
            <p:cNvPr id="220" name="tx22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1" name="tx221"/>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MCV2 avait la couverture la plus faible (86%), suivi par le DTC1 et le DTC3 (93%).
Par rapport à 2019, la couverture d'un vaccin a augmenté (BCG) et celle de 6 vaccins a diminué (DTC1, DTC3, VPI1, MCV1, MCV2 et POL3).
Par rapport à 2023, la couverture de 7 vaccins est restée constante (BCG, DTC1, DTC3, VPI1, MCV1, MCV2 et POL3).</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427046"/>
            </a:xfrm>
            <a:custGeom>
              <a:avLst/>
              <a:pathLst>
                <a:path w="6480943" h="427046">
                  <a:moveTo>
                    <a:pt x="0" y="427046"/>
                  </a:moveTo>
                  <a:lnTo>
                    <a:pt x="270039" y="427046"/>
                  </a:lnTo>
                  <a:lnTo>
                    <a:pt x="540078" y="379596"/>
                  </a:lnTo>
                  <a:lnTo>
                    <a:pt x="810117" y="332147"/>
                  </a:lnTo>
                  <a:lnTo>
                    <a:pt x="1080157" y="284697"/>
                  </a:lnTo>
                  <a:lnTo>
                    <a:pt x="1350196" y="189798"/>
                  </a:lnTo>
                  <a:lnTo>
                    <a:pt x="1620235" y="142348"/>
                  </a:lnTo>
                  <a:lnTo>
                    <a:pt x="1890275" y="47449"/>
                  </a:lnTo>
                  <a:lnTo>
                    <a:pt x="2160314" y="0"/>
                  </a:lnTo>
                  <a:lnTo>
                    <a:pt x="2430353" y="0"/>
                  </a:lnTo>
                  <a:lnTo>
                    <a:pt x="2700393" y="0"/>
                  </a:lnTo>
                  <a:lnTo>
                    <a:pt x="2970432" y="427046"/>
                  </a:lnTo>
                  <a:lnTo>
                    <a:pt x="3240471" y="237248"/>
                  </a:lnTo>
                  <a:lnTo>
                    <a:pt x="3510510" y="284697"/>
                  </a:lnTo>
                  <a:lnTo>
                    <a:pt x="3780550" y="189798"/>
                  </a:lnTo>
                  <a:lnTo>
                    <a:pt x="4050589" y="284697"/>
                  </a:lnTo>
                  <a:lnTo>
                    <a:pt x="4320628" y="142348"/>
                  </a:lnTo>
                  <a:lnTo>
                    <a:pt x="4590668" y="142348"/>
                  </a:lnTo>
                  <a:lnTo>
                    <a:pt x="4860707" y="47449"/>
                  </a:lnTo>
                  <a:lnTo>
                    <a:pt x="5130746" y="142348"/>
                  </a:lnTo>
                  <a:lnTo>
                    <a:pt x="5400786" y="284697"/>
                  </a:lnTo>
                  <a:lnTo>
                    <a:pt x="5670825" y="284697"/>
                  </a:lnTo>
                  <a:lnTo>
                    <a:pt x="5940864" y="284697"/>
                  </a:lnTo>
                  <a:lnTo>
                    <a:pt x="6210904" y="284697"/>
                  </a:lnTo>
                  <a:lnTo>
                    <a:pt x="6480943" y="284697"/>
                  </a:lnTo>
                </a:path>
              </a:pathLst>
            </a:custGeom>
            <a:ln w="27101" cap="flat">
              <a:solidFill>
                <a:srgbClr val="1C86EE">
                  <a:alpha val="100000"/>
                </a:srgbClr>
              </a:solidFill>
              <a:prstDash val="solid"/>
              <a:round/>
            </a:ln>
          </p:spPr>
          <p:txBody>
            <a:bodyPr/>
            <a:lstStyle/>
            <a:p/>
          </p:txBody>
        </p:sp>
        <p:sp>
          <p:nvSpPr>
            <p:cNvPr id="38" name="pl38"/>
            <p:cNvSpPr/>
            <p:nvPr/>
          </p:nvSpPr>
          <p:spPr>
            <a:xfrm>
              <a:off x="1675333" y="978248"/>
              <a:ext cx="5940864" cy="2752077"/>
            </a:xfrm>
            <a:custGeom>
              <a:avLst/>
              <a:pathLst>
                <a:path w="5940864" h="2752077">
                  <a:moveTo>
                    <a:pt x="0" y="2752077"/>
                  </a:moveTo>
                  <a:lnTo>
                    <a:pt x="270039" y="1518387"/>
                  </a:lnTo>
                  <a:lnTo>
                    <a:pt x="540078" y="332147"/>
                  </a:lnTo>
                  <a:lnTo>
                    <a:pt x="810117" y="237248"/>
                  </a:lnTo>
                  <a:lnTo>
                    <a:pt x="1080157" y="142348"/>
                  </a:lnTo>
                  <a:lnTo>
                    <a:pt x="1350196" y="94899"/>
                  </a:lnTo>
                  <a:lnTo>
                    <a:pt x="1620235" y="0"/>
                  </a:lnTo>
                  <a:lnTo>
                    <a:pt x="1890275" y="0"/>
                  </a:lnTo>
                  <a:lnTo>
                    <a:pt x="2160314" y="0"/>
                  </a:lnTo>
                  <a:lnTo>
                    <a:pt x="2430353" y="379596"/>
                  </a:lnTo>
                  <a:lnTo>
                    <a:pt x="2700393" y="189798"/>
                  </a:lnTo>
                  <a:lnTo>
                    <a:pt x="2970432" y="237248"/>
                  </a:lnTo>
                  <a:lnTo>
                    <a:pt x="3240471" y="142348"/>
                  </a:lnTo>
                  <a:lnTo>
                    <a:pt x="3510510" y="237248"/>
                  </a:lnTo>
                  <a:lnTo>
                    <a:pt x="3780550" y="94899"/>
                  </a:lnTo>
                  <a:lnTo>
                    <a:pt x="4050589" y="94899"/>
                  </a:lnTo>
                  <a:lnTo>
                    <a:pt x="4320628" y="0"/>
                  </a:lnTo>
                  <a:lnTo>
                    <a:pt x="4590668" y="94899"/>
                  </a:lnTo>
                  <a:lnTo>
                    <a:pt x="4860707" y="237248"/>
                  </a:lnTo>
                  <a:lnTo>
                    <a:pt x="5130746" y="237248"/>
                  </a:lnTo>
                  <a:lnTo>
                    <a:pt x="5400786" y="237248"/>
                  </a:lnTo>
                  <a:lnTo>
                    <a:pt x="5670825" y="237248"/>
                  </a:lnTo>
                  <a:lnTo>
                    <a:pt x="5940864" y="237248"/>
                  </a:lnTo>
                </a:path>
              </a:pathLst>
            </a:custGeom>
            <a:ln w="27101" cap="flat">
              <a:solidFill>
                <a:srgbClr val="80BD41">
                  <a:alpha val="100000"/>
                </a:srgbClr>
              </a:solidFill>
              <a:prstDash val="solid"/>
              <a:round/>
            </a:ln>
          </p:spPr>
          <p:txBody>
            <a:bodyPr/>
            <a:lstStyle/>
            <a:p/>
          </p:txBody>
        </p:sp>
        <p:sp>
          <p:nvSpPr>
            <p:cNvPr id="39" name="pl39"/>
            <p:cNvSpPr/>
            <p:nvPr/>
          </p:nvSpPr>
          <p:spPr>
            <a:xfrm>
              <a:off x="4105687" y="978248"/>
              <a:ext cx="3510510" cy="379596"/>
            </a:xfrm>
            <a:custGeom>
              <a:avLst/>
              <a:pathLst>
                <a:path w="3510510" h="379596">
                  <a:moveTo>
                    <a:pt x="0" y="379596"/>
                  </a:moveTo>
                  <a:lnTo>
                    <a:pt x="270039" y="189798"/>
                  </a:lnTo>
                  <a:lnTo>
                    <a:pt x="540078" y="237248"/>
                  </a:lnTo>
                  <a:lnTo>
                    <a:pt x="810117" y="142348"/>
                  </a:lnTo>
                  <a:lnTo>
                    <a:pt x="1080157" y="237248"/>
                  </a:lnTo>
                  <a:lnTo>
                    <a:pt x="1350196" y="94899"/>
                  </a:lnTo>
                  <a:lnTo>
                    <a:pt x="1620235" y="94899"/>
                  </a:lnTo>
                  <a:lnTo>
                    <a:pt x="1890275" y="0"/>
                  </a:lnTo>
                  <a:lnTo>
                    <a:pt x="2160314" y="94899"/>
                  </a:lnTo>
                  <a:lnTo>
                    <a:pt x="2430353" y="237248"/>
                  </a:lnTo>
                  <a:lnTo>
                    <a:pt x="2700393" y="237248"/>
                  </a:lnTo>
                  <a:lnTo>
                    <a:pt x="2970432" y="237248"/>
                  </a:lnTo>
                  <a:lnTo>
                    <a:pt x="3240471" y="237248"/>
                  </a:lnTo>
                  <a:lnTo>
                    <a:pt x="3510510" y="237248"/>
                  </a:lnTo>
                </a:path>
              </a:pathLst>
            </a:custGeom>
            <a:ln w="27101" cap="flat">
              <a:solidFill>
                <a:srgbClr val="EE00EE">
                  <a:alpha val="100000"/>
                </a:srgbClr>
              </a:solidFill>
              <a:prstDash val="solid"/>
              <a:round/>
            </a:ln>
          </p:spPr>
          <p:txBody>
            <a:bodyPr/>
            <a:lstStyle/>
            <a:p/>
          </p:txBody>
        </p:sp>
        <p:sp>
          <p:nvSpPr>
            <p:cNvPr id="40" name="pl40"/>
            <p:cNvSpPr/>
            <p:nvPr/>
          </p:nvSpPr>
          <p:spPr>
            <a:xfrm>
              <a:off x="7076120" y="930799"/>
              <a:ext cx="540078" cy="0"/>
            </a:xfrm>
            <a:custGeom>
              <a:avLst/>
              <a:pathLst>
                <a:path w="540078" h="0">
                  <a:moveTo>
                    <a:pt x="0" y="0"/>
                  </a:moveTo>
                  <a:lnTo>
                    <a:pt x="270039" y="0"/>
                  </a:lnTo>
                  <a:lnTo>
                    <a:pt x="540078" y="0"/>
                  </a:lnTo>
                </a:path>
              </a:pathLst>
            </a:custGeom>
            <a:ln w="27101" cap="flat">
              <a:solidFill>
                <a:srgbClr val="6A3D9A">
                  <a:alpha val="100000"/>
                </a:srgbClr>
              </a:solidFill>
              <a:prstDash val="solid"/>
              <a:round/>
            </a:ln>
          </p:spPr>
          <p:txBody>
            <a:bodyPr/>
            <a:lstStyle/>
            <a:p/>
          </p:txBody>
        </p:sp>
        <p:sp>
          <p:nvSpPr>
            <p:cNvPr id="41" name="pl41"/>
            <p:cNvSpPr/>
            <p:nvPr/>
          </p:nvSpPr>
          <p:spPr>
            <a:xfrm>
              <a:off x="5725923" y="1073148"/>
              <a:ext cx="1890275" cy="1708186"/>
            </a:xfrm>
            <a:custGeom>
              <a:avLst/>
              <a:pathLst>
                <a:path w="1890275" h="1708186">
                  <a:moveTo>
                    <a:pt x="0" y="1708186"/>
                  </a:moveTo>
                  <a:lnTo>
                    <a:pt x="270039" y="0"/>
                  </a:lnTo>
                  <a:lnTo>
                    <a:pt x="540078" y="0"/>
                  </a:lnTo>
                  <a:lnTo>
                    <a:pt x="810117" y="94899"/>
                  </a:lnTo>
                  <a:lnTo>
                    <a:pt x="1080157" y="94899"/>
                  </a:lnTo>
                  <a:lnTo>
                    <a:pt x="1350196" y="94899"/>
                  </a:lnTo>
                  <a:lnTo>
                    <a:pt x="1620235" y="94899"/>
                  </a:lnTo>
                  <a:lnTo>
                    <a:pt x="1890275"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616844"/>
            </a:xfrm>
            <a:custGeom>
              <a:avLst/>
              <a:pathLst>
                <a:path w="6480943" h="616844">
                  <a:moveTo>
                    <a:pt x="0" y="616844"/>
                  </a:moveTo>
                  <a:lnTo>
                    <a:pt x="270039" y="521945"/>
                  </a:lnTo>
                  <a:lnTo>
                    <a:pt x="540078" y="474496"/>
                  </a:lnTo>
                  <a:lnTo>
                    <a:pt x="810117" y="427046"/>
                  </a:lnTo>
                  <a:lnTo>
                    <a:pt x="1080157" y="379596"/>
                  </a:lnTo>
                  <a:lnTo>
                    <a:pt x="1350196" y="284697"/>
                  </a:lnTo>
                  <a:lnTo>
                    <a:pt x="1620235" y="237248"/>
                  </a:lnTo>
                  <a:lnTo>
                    <a:pt x="1890275" y="142348"/>
                  </a:lnTo>
                  <a:lnTo>
                    <a:pt x="2160314" y="94899"/>
                  </a:lnTo>
                  <a:lnTo>
                    <a:pt x="2430353" y="94899"/>
                  </a:lnTo>
                  <a:lnTo>
                    <a:pt x="2700393" y="94899"/>
                  </a:lnTo>
                  <a:lnTo>
                    <a:pt x="2970432" y="142348"/>
                  </a:lnTo>
                  <a:lnTo>
                    <a:pt x="3240471" y="379596"/>
                  </a:lnTo>
                  <a:lnTo>
                    <a:pt x="3510510" y="379596"/>
                  </a:lnTo>
                  <a:lnTo>
                    <a:pt x="3780550" y="284697"/>
                  </a:lnTo>
                  <a:lnTo>
                    <a:pt x="4050589" y="332147"/>
                  </a:lnTo>
                  <a:lnTo>
                    <a:pt x="4320628" y="284697"/>
                  </a:lnTo>
                  <a:lnTo>
                    <a:pt x="4590668" y="142348"/>
                  </a:lnTo>
                  <a:lnTo>
                    <a:pt x="4860707" y="0"/>
                  </a:lnTo>
                  <a:lnTo>
                    <a:pt x="5130746" y="47449"/>
                  </a:lnTo>
                  <a:lnTo>
                    <a:pt x="5400786" y="189798"/>
                  </a:lnTo>
                  <a:lnTo>
                    <a:pt x="5670825" y="189798"/>
                  </a:lnTo>
                  <a:lnTo>
                    <a:pt x="5940864" y="189798"/>
                  </a:lnTo>
                  <a:lnTo>
                    <a:pt x="6210904" y="189798"/>
                  </a:lnTo>
                  <a:lnTo>
                    <a:pt x="6480943" y="189798"/>
                  </a:lnTo>
                </a:path>
              </a:pathLst>
            </a:custGeom>
            <a:ln w="27101" cap="flat">
              <a:solidFill>
                <a:srgbClr val="FF7F00">
                  <a:alpha val="100000"/>
                </a:srgbClr>
              </a:solidFill>
              <a:prstDash val="solid"/>
              <a:round/>
            </a:ln>
          </p:spPr>
          <p:txBody>
            <a:bodyPr/>
            <a:lstStyle/>
            <a:p/>
          </p:txBody>
        </p:sp>
        <p:sp>
          <p:nvSpPr>
            <p:cNvPr id="43" name="pl43"/>
            <p:cNvSpPr/>
            <p:nvPr/>
          </p:nvSpPr>
          <p:spPr>
            <a:xfrm>
              <a:off x="4105687" y="930799"/>
              <a:ext cx="3510510" cy="948992"/>
            </a:xfrm>
            <a:custGeom>
              <a:avLst/>
              <a:pathLst>
                <a:path w="3510510" h="948992">
                  <a:moveTo>
                    <a:pt x="0" y="0"/>
                  </a:moveTo>
                  <a:lnTo>
                    <a:pt x="270039" y="237248"/>
                  </a:lnTo>
                  <a:lnTo>
                    <a:pt x="540078" y="474496"/>
                  </a:lnTo>
                  <a:lnTo>
                    <a:pt x="810117" y="948992"/>
                  </a:lnTo>
                  <a:lnTo>
                    <a:pt x="1080157" y="189798"/>
                  </a:lnTo>
                  <a:lnTo>
                    <a:pt x="1350196" y="332147"/>
                  </a:lnTo>
                  <a:lnTo>
                    <a:pt x="1620235" y="664294"/>
                  </a:lnTo>
                  <a:lnTo>
                    <a:pt x="1890275" y="521945"/>
                  </a:lnTo>
                  <a:lnTo>
                    <a:pt x="2160314" y="379596"/>
                  </a:lnTo>
                  <a:lnTo>
                    <a:pt x="2430353" y="616844"/>
                  </a:lnTo>
                  <a:lnTo>
                    <a:pt x="2700393" y="616844"/>
                  </a:lnTo>
                  <a:lnTo>
                    <a:pt x="2970432" y="616844"/>
                  </a:lnTo>
                  <a:lnTo>
                    <a:pt x="3240471" y="616844"/>
                  </a:lnTo>
                  <a:lnTo>
                    <a:pt x="3510510" y="616844"/>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427046"/>
            </a:xfrm>
            <a:custGeom>
              <a:avLst/>
              <a:pathLst>
                <a:path w="6480943" h="427046">
                  <a:moveTo>
                    <a:pt x="0" y="427046"/>
                  </a:moveTo>
                  <a:lnTo>
                    <a:pt x="270039" y="379596"/>
                  </a:lnTo>
                  <a:lnTo>
                    <a:pt x="540078" y="332147"/>
                  </a:lnTo>
                  <a:lnTo>
                    <a:pt x="810117" y="284697"/>
                  </a:lnTo>
                  <a:lnTo>
                    <a:pt x="1080157" y="237248"/>
                  </a:lnTo>
                  <a:lnTo>
                    <a:pt x="1350196" y="189798"/>
                  </a:lnTo>
                  <a:lnTo>
                    <a:pt x="1620235" y="94899"/>
                  </a:lnTo>
                  <a:lnTo>
                    <a:pt x="1890275" y="47449"/>
                  </a:lnTo>
                  <a:lnTo>
                    <a:pt x="2160314" y="0"/>
                  </a:lnTo>
                  <a:lnTo>
                    <a:pt x="2430353" y="0"/>
                  </a:lnTo>
                  <a:lnTo>
                    <a:pt x="2700393" y="0"/>
                  </a:lnTo>
                  <a:lnTo>
                    <a:pt x="2970432" y="427046"/>
                  </a:lnTo>
                  <a:lnTo>
                    <a:pt x="3240471" y="237248"/>
                  </a:lnTo>
                  <a:lnTo>
                    <a:pt x="3510510" y="284697"/>
                  </a:lnTo>
                  <a:lnTo>
                    <a:pt x="3780550" y="189798"/>
                  </a:lnTo>
                  <a:lnTo>
                    <a:pt x="4050589" y="284697"/>
                  </a:lnTo>
                  <a:lnTo>
                    <a:pt x="4320628" y="189798"/>
                  </a:lnTo>
                  <a:lnTo>
                    <a:pt x="4590668" y="142348"/>
                  </a:lnTo>
                  <a:lnTo>
                    <a:pt x="4860707" y="47449"/>
                  </a:lnTo>
                  <a:lnTo>
                    <a:pt x="5130746" y="94899"/>
                  </a:lnTo>
                  <a:lnTo>
                    <a:pt x="5400786" y="237248"/>
                  </a:lnTo>
                  <a:lnTo>
                    <a:pt x="5670825" y="237248"/>
                  </a:lnTo>
                  <a:lnTo>
                    <a:pt x="5940864" y="237248"/>
                  </a:lnTo>
                  <a:lnTo>
                    <a:pt x="6210904" y="237248"/>
                  </a:lnTo>
                  <a:lnTo>
                    <a:pt x="6480943" y="237248"/>
                  </a:lnTo>
                </a:path>
              </a:pathLst>
            </a:custGeom>
            <a:ln w="27101" cap="flat">
              <a:solidFill>
                <a:srgbClr val="008B00">
                  <a:alpha val="100000"/>
                </a:srgbClr>
              </a:solidFill>
              <a:prstDash val="solid"/>
              <a:round/>
            </a:ln>
          </p:spPr>
          <p:txBody>
            <a:bodyPr/>
            <a:lstStyle/>
            <a:p/>
          </p:txBody>
        </p:sp>
        <p:sp>
          <p:nvSpPr>
            <p:cNvPr id="45" name="pl45"/>
            <p:cNvSpPr/>
            <p:nvPr/>
          </p:nvSpPr>
          <p:spPr>
            <a:xfrm>
              <a:off x="4105687" y="930799"/>
              <a:ext cx="3510510" cy="948992"/>
            </a:xfrm>
            <a:custGeom>
              <a:avLst/>
              <a:pathLst>
                <a:path w="3510510" h="948992">
                  <a:moveTo>
                    <a:pt x="0" y="0"/>
                  </a:moveTo>
                  <a:lnTo>
                    <a:pt x="270039" y="237248"/>
                  </a:lnTo>
                  <a:lnTo>
                    <a:pt x="540078" y="474496"/>
                  </a:lnTo>
                  <a:lnTo>
                    <a:pt x="810117" y="948992"/>
                  </a:lnTo>
                  <a:lnTo>
                    <a:pt x="1080157" y="189798"/>
                  </a:lnTo>
                  <a:lnTo>
                    <a:pt x="1350196" y="332147"/>
                  </a:lnTo>
                  <a:lnTo>
                    <a:pt x="1620235" y="142348"/>
                  </a:lnTo>
                  <a:lnTo>
                    <a:pt x="1890275" y="0"/>
                  </a:lnTo>
                  <a:lnTo>
                    <a:pt x="2160314" y="47449"/>
                  </a:lnTo>
                  <a:lnTo>
                    <a:pt x="2430353" y="189798"/>
                  </a:lnTo>
                  <a:lnTo>
                    <a:pt x="2700393" y="189798"/>
                  </a:lnTo>
                  <a:lnTo>
                    <a:pt x="2970432" y="189798"/>
                  </a:lnTo>
                  <a:lnTo>
                    <a:pt x="3240471" y="189798"/>
                  </a:lnTo>
                  <a:lnTo>
                    <a:pt x="3510510" y="189798"/>
                  </a:lnTo>
                </a:path>
              </a:pathLst>
            </a:custGeom>
            <a:ln w="27101" cap="flat">
              <a:solidFill>
                <a:srgbClr val="9A32CD">
                  <a:alpha val="100000"/>
                </a:srgbClr>
              </a:solidFill>
              <a:prstDash val="solid"/>
              <a:round/>
            </a:ln>
          </p:spPr>
          <p:txBody>
            <a:bodyPr/>
            <a:lstStyle/>
            <a:p/>
          </p:txBody>
        </p:sp>
        <p:sp>
          <p:nvSpPr>
            <p:cNvPr id="46" name="pl46"/>
            <p:cNvSpPr/>
            <p:nvPr/>
          </p:nvSpPr>
          <p:spPr>
            <a:xfrm>
              <a:off x="7633520" y="781130"/>
              <a:ext cx="749425" cy="146287"/>
            </a:xfrm>
            <a:custGeom>
              <a:avLst/>
              <a:pathLst>
                <a:path w="749425" h="146287">
                  <a:moveTo>
                    <a:pt x="749425" y="0"/>
                  </a:moveTo>
                  <a:lnTo>
                    <a:pt x="0" y="146287"/>
                  </a:lnTo>
                </a:path>
              </a:pathLst>
            </a:custGeom>
          </p:spPr>
          <p:txBody>
            <a:bodyPr/>
            <a:lstStyle/>
            <a:p/>
          </p:txBody>
        </p:sp>
        <p:sp>
          <p:nvSpPr>
            <p:cNvPr id="47" name="pl47"/>
            <p:cNvSpPr/>
            <p:nvPr/>
          </p:nvSpPr>
          <p:spPr>
            <a:xfrm>
              <a:off x="7634086" y="1042014"/>
              <a:ext cx="724774" cy="76690"/>
            </a:xfrm>
            <a:custGeom>
              <a:avLst/>
              <a:pathLst>
                <a:path w="724774" h="76690">
                  <a:moveTo>
                    <a:pt x="724774" y="0"/>
                  </a:moveTo>
                  <a:lnTo>
                    <a:pt x="0" y="76690"/>
                  </a:lnTo>
                </a:path>
              </a:pathLst>
            </a:custGeom>
          </p:spPr>
          <p:txBody>
            <a:bodyPr/>
            <a:lstStyle/>
            <a:p/>
          </p:txBody>
        </p:sp>
        <p:sp>
          <p:nvSpPr>
            <p:cNvPr id="48" name="pl48"/>
            <p:cNvSpPr/>
            <p:nvPr/>
          </p:nvSpPr>
          <p:spPr>
            <a:xfrm>
              <a:off x="7632951" y="1124965"/>
              <a:ext cx="659480" cy="171932"/>
            </a:xfrm>
            <a:custGeom>
              <a:avLst/>
              <a:pathLst>
                <a:path w="659480" h="171932">
                  <a:moveTo>
                    <a:pt x="659480" y="171932"/>
                  </a:moveTo>
                  <a:lnTo>
                    <a:pt x="0" y="0"/>
                  </a:lnTo>
                </a:path>
              </a:pathLst>
            </a:custGeom>
          </p:spPr>
          <p:txBody>
            <a:bodyPr/>
            <a:lstStyle/>
            <a:p/>
          </p:txBody>
        </p:sp>
        <p:sp>
          <p:nvSpPr>
            <p:cNvPr id="49" name="pl49"/>
            <p:cNvSpPr/>
            <p:nvPr/>
          </p:nvSpPr>
          <p:spPr>
            <a:xfrm>
              <a:off x="7630620" y="1174952"/>
              <a:ext cx="794405" cy="380349"/>
            </a:xfrm>
            <a:custGeom>
              <a:avLst/>
              <a:pathLst>
                <a:path w="794405" h="380349">
                  <a:moveTo>
                    <a:pt x="794405" y="380349"/>
                  </a:moveTo>
                  <a:lnTo>
                    <a:pt x="0" y="0"/>
                  </a:lnTo>
                </a:path>
              </a:pathLst>
            </a:custGeom>
          </p:spPr>
          <p:txBody>
            <a:bodyPr/>
            <a:lstStyle/>
            <a:p/>
          </p:txBody>
        </p:sp>
        <p:sp>
          <p:nvSpPr>
            <p:cNvPr id="50" name="pl50"/>
            <p:cNvSpPr/>
            <p:nvPr/>
          </p:nvSpPr>
          <p:spPr>
            <a:xfrm>
              <a:off x="7626805" y="1177282"/>
              <a:ext cx="731897" cy="637293"/>
            </a:xfrm>
            <a:custGeom>
              <a:avLst/>
              <a:pathLst>
                <a:path w="731897" h="637293">
                  <a:moveTo>
                    <a:pt x="731897" y="637293"/>
                  </a:moveTo>
                  <a:lnTo>
                    <a:pt x="0" y="0"/>
                  </a:lnTo>
                </a:path>
              </a:pathLst>
            </a:custGeom>
          </p:spPr>
          <p:txBody>
            <a:bodyPr/>
            <a:lstStyle/>
            <a:p/>
          </p:txBody>
        </p:sp>
        <p:sp>
          <p:nvSpPr>
            <p:cNvPr id="51" name="pl51"/>
            <p:cNvSpPr/>
            <p:nvPr/>
          </p:nvSpPr>
          <p:spPr>
            <a:xfrm>
              <a:off x="7623320" y="1225966"/>
              <a:ext cx="759625" cy="1116743"/>
            </a:xfrm>
            <a:custGeom>
              <a:avLst/>
              <a:pathLst>
                <a:path w="759625" h="1116743">
                  <a:moveTo>
                    <a:pt x="759625" y="1116743"/>
                  </a:moveTo>
                  <a:lnTo>
                    <a:pt x="0" y="0"/>
                  </a:lnTo>
                </a:path>
              </a:pathLst>
            </a:custGeom>
          </p:spPr>
          <p:txBody>
            <a:bodyPr/>
            <a:lstStyle/>
            <a:p/>
          </p:txBody>
        </p:sp>
        <p:sp>
          <p:nvSpPr>
            <p:cNvPr id="52" name="pl52"/>
            <p:cNvSpPr/>
            <p:nvPr/>
          </p:nvSpPr>
          <p:spPr>
            <a:xfrm>
              <a:off x="7621754" y="1226333"/>
              <a:ext cx="706829" cy="1378610"/>
            </a:xfrm>
            <a:custGeom>
              <a:avLst/>
              <a:pathLst>
                <a:path w="706829" h="1378610">
                  <a:moveTo>
                    <a:pt x="706829" y="1378610"/>
                  </a:moveTo>
                  <a:lnTo>
                    <a:pt x="0" y="0"/>
                  </a:lnTo>
                </a:path>
              </a:pathLst>
            </a:custGeom>
          </p:spPr>
          <p:txBody>
            <a:bodyPr/>
            <a:lstStyle/>
            <a:p/>
          </p:txBody>
        </p:sp>
        <p:sp>
          <p:nvSpPr>
            <p:cNvPr id="53" name="pl53"/>
            <p:cNvSpPr/>
            <p:nvPr/>
          </p:nvSpPr>
          <p:spPr>
            <a:xfrm>
              <a:off x="7625522" y="1225262"/>
              <a:ext cx="811573" cy="850058"/>
            </a:xfrm>
            <a:custGeom>
              <a:avLst/>
              <a:pathLst>
                <a:path w="811573" h="850058">
                  <a:moveTo>
                    <a:pt x="811573" y="850058"/>
                  </a:moveTo>
                  <a:lnTo>
                    <a:pt x="0" y="0"/>
                  </a:lnTo>
                </a:path>
              </a:pathLst>
            </a:custGeom>
          </p:spPr>
          <p:txBody>
            <a:bodyPr/>
            <a:lstStyle/>
            <a:p/>
          </p:txBody>
        </p:sp>
        <p:sp>
          <p:nvSpPr>
            <p:cNvPr id="54" name="pl54"/>
            <p:cNvSpPr/>
            <p:nvPr/>
          </p:nvSpPr>
          <p:spPr>
            <a:xfrm>
              <a:off x="7622235" y="1558379"/>
              <a:ext cx="736626" cy="1310009"/>
            </a:xfrm>
            <a:custGeom>
              <a:avLst/>
              <a:pathLst>
                <a:path w="736626" h="1310009">
                  <a:moveTo>
                    <a:pt x="736626" y="1310009"/>
                  </a:moveTo>
                  <a:lnTo>
                    <a:pt x="0" y="0"/>
                  </a:lnTo>
                </a:path>
              </a:pathLst>
            </a:custGeom>
          </p:spPr>
          <p:txBody>
            <a:bodyPr/>
            <a:lstStyle/>
            <a:p/>
          </p:txBody>
        </p:sp>
        <p:sp>
          <p:nvSpPr>
            <p:cNvPr id="55" name="pg55"/>
            <p:cNvSpPr/>
            <p:nvPr/>
          </p:nvSpPr>
          <p:spPr>
            <a:xfrm>
              <a:off x="8314365" y="6934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6" name="tx56"/>
            <p:cNvSpPr/>
            <p:nvPr/>
          </p:nvSpPr>
          <p:spPr>
            <a:xfrm>
              <a:off x="8337225" y="7349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99%</a:t>
              </a:r>
            </a:p>
          </p:txBody>
        </p:sp>
        <p:sp>
          <p:nvSpPr>
            <p:cNvPr id="57" name="pg57"/>
            <p:cNvSpPr/>
            <p:nvPr/>
          </p:nvSpPr>
          <p:spPr>
            <a:xfrm>
              <a:off x="8290281" y="95635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8" name="tx58"/>
            <p:cNvSpPr/>
            <p:nvPr/>
          </p:nvSpPr>
          <p:spPr>
            <a:xfrm>
              <a:off x="8313141" y="99789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95%</a:t>
              </a:r>
            </a:p>
          </p:txBody>
        </p:sp>
        <p:sp>
          <p:nvSpPr>
            <p:cNvPr id="59" name="pg59"/>
            <p:cNvSpPr/>
            <p:nvPr/>
          </p:nvSpPr>
          <p:spPr>
            <a:xfrm>
              <a:off x="8223851" y="121717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0" name="tx60"/>
            <p:cNvSpPr/>
            <p:nvPr/>
          </p:nvSpPr>
          <p:spPr>
            <a:xfrm>
              <a:off x="8246711" y="125871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95%</a:t>
              </a:r>
            </a:p>
          </p:txBody>
        </p:sp>
        <p:sp>
          <p:nvSpPr>
            <p:cNvPr id="61" name="pg61"/>
            <p:cNvSpPr/>
            <p:nvPr/>
          </p:nvSpPr>
          <p:spPr>
            <a:xfrm>
              <a:off x="8356446" y="147710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51864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3" name="pg63"/>
            <p:cNvSpPr/>
            <p:nvPr/>
          </p:nvSpPr>
          <p:spPr>
            <a:xfrm>
              <a:off x="8290122" y="173713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77866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94%</a:t>
              </a:r>
            </a:p>
          </p:txBody>
        </p:sp>
        <p:sp>
          <p:nvSpPr>
            <p:cNvPr id="65" name="pg65"/>
            <p:cNvSpPr/>
            <p:nvPr/>
          </p:nvSpPr>
          <p:spPr>
            <a:xfrm>
              <a:off x="8314365" y="226350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3050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93%</a:t>
              </a:r>
            </a:p>
          </p:txBody>
        </p:sp>
        <p:sp>
          <p:nvSpPr>
            <p:cNvPr id="67" name="pg67"/>
            <p:cNvSpPr/>
            <p:nvPr/>
          </p:nvSpPr>
          <p:spPr>
            <a:xfrm>
              <a:off x="8260004" y="252505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54791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93%</a:t>
              </a:r>
            </a:p>
          </p:txBody>
        </p:sp>
        <p:sp>
          <p:nvSpPr>
            <p:cNvPr id="69" name="pg69"/>
            <p:cNvSpPr/>
            <p:nvPr/>
          </p:nvSpPr>
          <p:spPr>
            <a:xfrm>
              <a:off x="8368515" y="199681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03834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93%</a:t>
              </a:r>
            </a:p>
          </p:txBody>
        </p:sp>
        <p:sp>
          <p:nvSpPr>
            <p:cNvPr id="71" name="pg71"/>
            <p:cNvSpPr/>
            <p:nvPr/>
          </p:nvSpPr>
          <p:spPr>
            <a:xfrm>
              <a:off x="8290281" y="278864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83018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86%</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7" name="tx97"/>
            <p:cNvSpPr/>
            <p:nvPr/>
          </p:nvSpPr>
          <p:spPr>
            <a:xfrm>
              <a:off x="3204579" y="401416"/>
              <a:ext cx="342245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Cabo Verde, 2000-2024</a:t>
              </a:r>
            </a:p>
          </p:txBody>
        </p:sp>
        <p:sp>
          <p:nvSpPr>
            <p:cNvPr id="98" name="tx9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9" name="tx9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7 vaccins (série complète).
En 2024, le MCV2 aura la couverture la plus faible de tous les vaccins (86%), suivi du DTC1 et du DTC3 (93%).
La couverture de 8 vaccins a diminué (DTC3, HepB3, Hib3, VPI1, MCV1, MCV2, Polio3 et Rubéole) par rapport à la couverture respective en 2019.
La couverture de 9 vaccins est restée la même (DTC3, HPVc, HepB3, Hib3, IPV1, MCV1, MCV2, Polio3 et Rubéole) par rapport à la couverture respective en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96679" y="907931"/>
              <a:ext cx="144432" cy="0"/>
            </a:xfrm>
            <a:custGeom>
              <a:avLst/>
              <a:pathLst>
                <a:path w="144432" h="0">
                  <a:moveTo>
                    <a:pt x="0" y="0"/>
                  </a:move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207814" y="1320786"/>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1733641"/>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146496"/>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255935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2972206"/>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3385062"/>
              <a:ext cx="144432" cy="0"/>
            </a:xfrm>
            <a:custGeom>
              <a:avLst/>
              <a:pathLst>
                <a:path w="144432" h="0">
                  <a:moveTo>
                    <a:pt x="0" y="0"/>
                  </a:moveTo>
                  <a:lnTo>
                    <a:pt x="0" y="0"/>
                  </a:lnTo>
                  <a:lnTo>
                    <a:pt x="0" y="0"/>
                  </a:lnTo>
                  <a:lnTo>
                    <a:pt x="0" y="0"/>
                  </a:lnTo>
                  <a:lnTo>
                    <a:pt x="0"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797917"/>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7702299" y="4210772"/>
              <a:ext cx="361082" cy="0"/>
            </a:xfrm>
            <a:custGeom>
              <a:avLst/>
              <a:pathLst>
                <a:path w="361082" h="0">
                  <a:moveTo>
                    <a:pt x="0" y="0"/>
                  </a:moveTo>
                  <a:lnTo>
                    <a:pt x="0" y="0"/>
                  </a:lnTo>
                  <a:lnTo>
                    <a:pt x="0" y="0"/>
                  </a:lnTo>
                  <a:lnTo>
                    <a:pt x="0" y="0"/>
                  </a:lnTo>
                  <a:lnTo>
                    <a:pt x="0" y="0"/>
                  </a:lnTo>
                  <a:lnTo>
                    <a:pt x="361082" y="0"/>
                  </a:lnTo>
                </a:path>
              </a:pathLst>
            </a:custGeom>
            <a:ln w="116535" cap="flat">
              <a:solidFill>
                <a:srgbClr val="E8E8E8">
                  <a:alpha val="100000"/>
                </a:srgbClr>
              </a:solidFill>
              <a:prstDash val="solid"/>
              <a:round/>
            </a:ln>
          </p:spPr>
          <p:txBody>
            <a:bodyPr/>
            <a:lstStyle/>
            <a:p/>
          </p:txBody>
        </p:sp>
        <p:sp>
          <p:nvSpPr>
            <p:cNvPr id="29" name="pl29"/>
            <p:cNvSpPr/>
            <p:nvPr/>
          </p:nvSpPr>
          <p:spPr>
            <a:xfrm>
              <a:off x="8280030" y="4623627"/>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5036482"/>
              <a:ext cx="216649" cy="0"/>
            </a:xfrm>
            <a:custGeom>
              <a:avLst/>
              <a:pathLst>
                <a:path w="216649" h="0">
                  <a:moveTo>
                    <a:pt x="0" y="0"/>
                  </a:move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31" name="pt31"/>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33912"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361695"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145046"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145046"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36169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145046"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145046"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361695"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145046"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145046"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36169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361695"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361695"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14504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14504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36169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217262"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21726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06128"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289479"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28947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00061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639531"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639531"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43391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21726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21726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0612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28947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28947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7646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Cabo Verde, 2019-2024</a:t>
              </a:r>
            </a:p>
          </p:txBody>
        </p:sp>
        <p:sp>
          <p:nvSpPr>
            <p:cNvPr id="154" name="tx154"/>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5" name="tx155"/>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56" name="tx156"/>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57" name="tx157"/>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(96 %) et 2023 (93 %). La couverture par le DTC1 est restée la même en 2024 (93 %) qu'en 2023, et a été plus faible qu'en 2019. Entre 2019 et 2024, la couverture par le DTC1 a atteint son niveau le plus bas en 2020, 2021, 2022, 2023 et 2024 (93 %).
En 2023, la couverture de 9 vaccins était inférieure à celle de 2019.
En 2024, 9 vaccins avaient une couverture inférieure à celle de 2019.
En 2024, 0 vaccin avait une couverture inférieure à celle de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94430" y="1483505"/>
              <a:ext cx="2249351" cy="102802"/>
            </a:xfrm>
            <a:custGeom>
              <a:avLst/>
              <a:pathLst>
                <a:path w="2249351" h="102802">
                  <a:moveTo>
                    <a:pt x="0" y="102802"/>
                  </a:moveTo>
                  <a:lnTo>
                    <a:pt x="749783" y="0"/>
                  </a:lnTo>
                  <a:lnTo>
                    <a:pt x="1499567" y="0"/>
                  </a:lnTo>
                  <a:lnTo>
                    <a:pt x="2249351" y="0"/>
                  </a:lnTo>
                </a:path>
              </a:pathLst>
            </a:custGeom>
            <a:ln w="29811" cap="flat">
              <a:solidFill>
                <a:srgbClr val="FF0000">
                  <a:alpha val="100000"/>
                </a:srgbClr>
              </a:solidFill>
              <a:prstDash val="solid"/>
              <a:round/>
            </a:ln>
          </p:spPr>
          <p:txBody>
            <a:bodyPr/>
            <a:lstStyle/>
            <a:p/>
          </p:txBody>
        </p:sp>
        <p:sp>
          <p:nvSpPr>
            <p:cNvPr id="22" name="pl22"/>
            <p:cNvSpPr/>
            <p:nvPr/>
          </p:nvSpPr>
          <p:spPr>
            <a:xfrm>
              <a:off x="2444213" y="1483505"/>
              <a:ext cx="1499567" cy="0"/>
            </a:xfrm>
            <a:custGeom>
              <a:avLst/>
              <a:pathLst>
                <a:path w="1499567" h="0">
                  <a:moveTo>
                    <a:pt x="0" y="0"/>
                  </a:moveTo>
                  <a:lnTo>
                    <a:pt x="749783" y="0"/>
                  </a:lnTo>
                  <a:lnTo>
                    <a:pt x="1499567" y="0"/>
                  </a:lnTo>
                </a:path>
              </a:pathLst>
            </a:custGeom>
            <a:ln w="29811" cap="flat">
              <a:solidFill>
                <a:srgbClr val="0058AB">
                  <a:alpha val="100000"/>
                </a:srgbClr>
              </a:solidFill>
              <a:prstDash val="solid"/>
              <a:round/>
            </a:ln>
          </p:spPr>
          <p:txBody>
            <a:bodyPr/>
            <a:lstStyle/>
            <a:p/>
          </p:txBody>
        </p:sp>
        <p:sp>
          <p:nvSpPr>
            <p:cNvPr id="23" name="pt23"/>
            <p:cNvSpPr/>
            <p:nvPr/>
          </p:nvSpPr>
          <p:spPr>
            <a:xfrm>
              <a:off x="1669604" y="156148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2419387"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169171"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918955"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419387"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3169171"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3918955"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tx30"/>
            <p:cNvSpPr/>
            <p:nvPr/>
          </p:nvSpPr>
          <p:spPr>
            <a:xfrm>
              <a:off x="2444213"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1" name="tx31"/>
            <p:cNvSpPr/>
            <p:nvPr/>
          </p:nvSpPr>
          <p:spPr>
            <a:xfrm>
              <a:off x="3193997"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2" name="tx32"/>
            <p:cNvSpPr/>
            <p:nvPr/>
          </p:nvSpPr>
          <p:spPr>
            <a:xfrm>
              <a:off x="3943781"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3" name="tx33"/>
            <p:cNvSpPr/>
            <p:nvPr/>
          </p:nvSpPr>
          <p:spPr>
            <a:xfrm>
              <a:off x="1694430" y="14140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34" name="tx34"/>
            <p:cNvSpPr/>
            <p:nvPr/>
          </p:nvSpPr>
          <p:spPr>
            <a:xfrm>
              <a:off x="2444213"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5" name="tx35"/>
            <p:cNvSpPr/>
            <p:nvPr/>
          </p:nvSpPr>
          <p:spPr>
            <a:xfrm>
              <a:off x="3193997"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6" name="tx36"/>
            <p:cNvSpPr/>
            <p:nvPr/>
          </p:nvSpPr>
          <p:spPr>
            <a:xfrm>
              <a:off x="3943781"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7" name="pl37"/>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8" name="pl38"/>
            <p:cNvSpPr/>
            <p:nvPr/>
          </p:nvSpPr>
          <p:spPr>
            <a:xfrm>
              <a:off x="2444213"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9" name="tx39"/>
            <p:cNvSpPr/>
            <p:nvPr/>
          </p:nvSpPr>
          <p:spPr>
            <a:xfrm>
              <a:off x="1907879" y="966476"/>
              <a:ext cx="1072669" cy="1008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Passage à un schéma</a:t>
              </a:r>
            </a:p>
          </p:txBody>
        </p:sp>
        <p:sp>
          <p:nvSpPr>
            <p:cNvPr id="40" name="tx40"/>
            <p:cNvSpPr/>
            <p:nvPr/>
          </p:nvSpPr>
          <p:spPr>
            <a:xfrm>
              <a:off x="1928866" y="1122579"/>
              <a:ext cx="1030694" cy="1008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posologique à 1 dose</a:t>
              </a:r>
            </a:p>
          </p:txBody>
        </p:sp>
        <p:sp>
          <p:nvSpPr>
            <p:cNvPr id="41" name="rc41"/>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42" name="pl42"/>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4" name="pl44"/>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5" name="pl45"/>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6" name="pl46"/>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7" name="pl47"/>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9" name="pl49"/>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0" name="pl50"/>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1" name="pl51"/>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2" name="pl52"/>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3" name="pl53"/>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4" name="pl54"/>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5" name="pl55"/>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387397" y="1483505"/>
              <a:ext cx="749783" cy="34267"/>
            </a:xfrm>
            <a:custGeom>
              <a:avLst/>
              <a:pathLst>
                <a:path w="749783" h="34267">
                  <a:moveTo>
                    <a:pt x="0" y="34267"/>
                  </a:moveTo>
                  <a:lnTo>
                    <a:pt x="749783" y="0"/>
                  </a:lnTo>
                </a:path>
              </a:pathLst>
            </a:custGeom>
            <a:ln w="29811" cap="flat">
              <a:solidFill>
                <a:srgbClr val="FF0000">
                  <a:alpha val="100000"/>
                </a:srgbClr>
              </a:solidFill>
              <a:prstDash val="solid"/>
              <a:round/>
            </a:ln>
          </p:spPr>
          <p:txBody>
            <a:bodyPr/>
            <a:lstStyle/>
            <a:p/>
          </p:txBody>
        </p:sp>
        <p:sp>
          <p:nvSpPr>
            <p:cNvPr id="60" name="pl60"/>
            <p:cNvSpPr/>
            <p:nvPr/>
          </p:nvSpPr>
          <p:spPr>
            <a:xfrm>
              <a:off x="7387397" y="1483505"/>
              <a:ext cx="749783" cy="34267"/>
            </a:xfrm>
            <a:custGeom>
              <a:avLst/>
              <a:pathLst>
                <a:path w="749783" h="34267">
                  <a:moveTo>
                    <a:pt x="0" y="34267"/>
                  </a:moveTo>
                  <a:lnTo>
                    <a:pt x="749783" y="0"/>
                  </a:lnTo>
                </a:path>
              </a:pathLst>
            </a:custGeom>
            <a:ln w="29811" cap="flat">
              <a:solidFill>
                <a:srgbClr val="0058AB">
                  <a:alpha val="100000"/>
                </a:srgbClr>
              </a:solidFill>
              <a:prstDash val="solid"/>
              <a:round/>
            </a:ln>
          </p:spPr>
          <p:txBody>
            <a:bodyPr/>
            <a:lstStyle/>
            <a:p/>
          </p:txBody>
        </p:sp>
        <p:sp>
          <p:nvSpPr>
            <p:cNvPr id="61" name="pt61"/>
            <p:cNvSpPr/>
            <p:nvPr/>
          </p:nvSpPr>
          <p:spPr>
            <a:xfrm>
              <a:off x="7362571"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2" name="pt62"/>
            <p:cNvSpPr/>
            <p:nvPr/>
          </p:nvSpPr>
          <p:spPr>
            <a:xfrm>
              <a:off x="8112355"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3" name="pt63"/>
            <p:cNvSpPr/>
            <p:nvPr/>
          </p:nvSpPr>
          <p:spPr>
            <a:xfrm>
              <a:off x="7362571"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8112355"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tx65"/>
            <p:cNvSpPr/>
            <p:nvPr/>
          </p:nvSpPr>
          <p:spPr>
            <a:xfrm>
              <a:off x="7387397" y="15874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66" name="tx66"/>
            <p:cNvSpPr/>
            <p:nvPr/>
          </p:nvSpPr>
          <p:spPr>
            <a:xfrm>
              <a:off x="8137181"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67" name="tx67"/>
            <p:cNvSpPr/>
            <p:nvPr/>
          </p:nvSpPr>
          <p:spPr>
            <a:xfrm>
              <a:off x="7387397" y="13455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68" name="tx68"/>
            <p:cNvSpPr/>
            <p:nvPr/>
          </p:nvSpPr>
          <p:spPr>
            <a:xfrm>
              <a:off x="8137181"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9" name="pl69"/>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0" name="pl70"/>
            <p:cNvSpPr/>
            <p:nvPr/>
          </p:nvSpPr>
          <p:spPr>
            <a:xfrm>
              <a:off x="6637613"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71" name="tx71"/>
            <p:cNvSpPr/>
            <p:nvPr/>
          </p:nvSpPr>
          <p:spPr>
            <a:xfrm>
              <a:off x="6101278" y="966476"/>
              <a:ext cx="1072669" cy="1008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Passage à un schéma</a:t>
              </a:r>
            </a:p>
          </p:txBody>
        </p:sp>
        <p:sp>
          <p:nvSpPr>
            <p:cNvPr id="72" name="tx72"/>
            <p:cNvSpPr/>
            <p:nvPr/>
          </p:nvSpPr>
          <p:spPr>
            <a:xfrm>
              <a:off x="6122266" y="1122579"/>
              <a:ext cx="1030694" cy="1008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posologique à 1 dose</a:t>
              </a:r>
            </a:p>
          </p:txBody>
        </p:sp>
        <p:sp>
          <p:nvSpPr>
            <p:cNvPr id="73" name="rc7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74" name="tx74"/>
            <p:cNvSpPr/>
            <p:nvPr/>
          </p:nvSpPr>
          <p:spPr>
            <a:xfrm>
              <a:off x="2656111" y="728951"/>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75" name="tx75"/>
            <p:cNvSpPr/>
            <p:nvPr/>
          </p:nvSpPr>
          <p:spPr>
            <a:xfrm>
              <a:off x="6616495" y="701530"/>
              <a:ext cx="792019"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Les Garçons</a:t>
              </a:r>
            </a:p>
          </p:txBody>
        </p:sp>
        <p:sp>
          <p:nvSpPr>
            <p:cNvPr id="76" name="tx76"/>
            <p:cNvSpPr/>
            <p:nvPr/>
          </p:nvSpPr>
          <p:spPr>
            <a:xfrm rot="-5400000">
              <a:off x="1566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7" name="tx77"/>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8" name="tx78"/>
            <p:cNvSpPr/>
            <p:nvPr/>
          </p:nvSpPr>
          <p:spPr>
            <a:xfrm rot="-5400000">
              <a:off x="306596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9" name="tx79"/>
            <p:cNvSpPr/>
            <p:nvPr/>
          </p:nvSpPr>
          <p:spPr>
            <a:xfrm rot="-5400000">
              <a:off x="3815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0" name="tx80"/>
            <p:cNvSpPr/>
            <p:nvPr/>
          </p:nvSpPr>
          <p:spPr>
            <a:xfrm rot="-5400000">
              <a:off x="5759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1" name="tx81"/>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2" name="tx82"/>
            <p:cNvSpPr/>
            <p:nvPr/>
          </p:nvSpPr>
          <p:spPr>
            <a:xfrm rot="-5400000">
              <a:off x="725936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3" name="tx83"/>
            <p:cNvSpPr/>
            <p:nvPr/>
          </p:nvSpPr>
          <p:spPr>
            <a:xfrm rot="-5400000">
              <a:off x="8009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4" name="tx8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7" name="tx8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8" name="tx8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5211" y="3097053"/>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1" name="pl9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2" name="pl9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3" name="tx9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4" name="tx9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5" name="tx95"/>
            <p:cNvSpPr/>
            <p:nvPr/>
          </p:nvSpPr>
          <p:spPr>
            <a:xfrm>
              <a:off x="757200" y="398022"/>
              <a:ext cx="66716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Cabo Verde, 2021-2024</a:t>
              </a:r>
            </a:p>
          </p:txBody>
        </p:sp>
        <p:sp>
          <p:nvSpPr>
            <p:cNvPr id="96" name="tx96"/>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7" name="tx97"/>
            <p:cNvSpPr/>
            <p:nvPr/>
          </p:nvSpPr>
          <p:spPr>
            <a:xfrm>
              <a:off x="-2924400" y="6568567"/>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première année d'estimation de la couverture du programme HPV au Cabo Verde était 2021.
En 2024, la couverture du programme de première dose (HPV1) chez les filles était de 99% et la couverture du programme de dernière dose (HPVc) était de 99%.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350597"/>
            </a:xfrm>
            <a:custGeom>
              <a:avLst/>
              <a:pathLst>
                <a:path w="6444618" h="350597">
                  <a:moveTo>
                    <a:pt x="0" y="350597"/>
                  </a:moveTo>
                  <a:lnTo>
                    <a:pt x="268525" y="350597"/>
                  </a:lnTo>
                  <a:lnTo>
                    <a:pt x="537051" y="311641"/>
                  </a:lnTo>
                  <a:lnTo>
                    <a:pt x="805577" y="272686"/>
                  </a:lnTo>
                  <a:lnTo>
                    <a:pt x="1074103" y="233731"/>
                  </a:lnTo>
                  <a:lnTo>
                    <a:pt x="1342628" y="155820"/>
                  </a:lnTo>
                  <a:lnTo>
                    <a:pt x="1611154" y="116865"/>
                  </a:lnTo>
                  <a:lnTo>
                    <a:pt x="1879680" y="38955"/>
                  </a:lnTo>
                  <a:lnTo>
                    <a:pt x="2148206" y="0"/>
                  </a:lnTo>
                  <a:lnTo>
                    <a:pt x="2416732" y="0"/>
                  </a:lnTo>
                  <a:lnTo>
                    <a:pt x="2685257" y="0"/>
                  </a:lnTo>
                  <a:lnTo>
                    <a:pt x="2953783" y="350597"/>
                  </a:lnTo>
                  <a:lnTo>
                    <a:pt x="3222309" y="194776"/>
                  </a:lnTo>
                  <a:lnTo>
                    <a:pt x="3490835" y="233731"/>
                  </a:lnTo>
                  <a:lnTo>
                    <a:pt x="3759360" y="155820"/>
                  </a:lnTo>
                  <a:lnTo>
                    <a:pt x="4027886" y="233731"/>
                  </a:lnTo>
                  <a:lnTo>
                    <a:pt x="4296412" y="116865"/>
                  </a:lnTo>
                  <a:lnTo>
                    <a:pt x="4564938" y="116865"/>
                  </a:lnTo>
                  <a:lnTo>
                    <a:pt x="4833464" y="38955"/>
                  </a:lnTo>
                  <a:lnTo>
                    <a:pt x="5101989" y="116865"/>
                  </a:lnTo>
                  <a:lnTo>
                    <a:pt x="5370515" y="233731"/>
                  </a:lnTo>
                  <a:lnTo>
                    <a:pt x="5639041" y="233731"/>
                  </a:lnTo>
                  <a:lnTo>
                    <a:pt x="5907567" y="233731"/>
                  </a:lnTo>
                  <a:lnTo>
                    <a:pt x="6176092" y="233731"/>
                  </a:lnTo>
                  <a:lnTo>
                    <a:pt x="6444618" y="233731"/>
                  </a:lnTo>
                </a:path>
              </a:pathLst>
            </a:custGeom>
            <a:ln w="27101" cap="flat">
              <a:solidFill>
                <a:srgbClr val="F8766D">
                  <a:alpha val="100000"/>
                </a:srgbClr>
              </a:solidFill>
              <a:prstDash val="solid"/>
              <a:round/>
            </a:ln>
          </p:spPr>
          <p:txBody>
            <a:bodyPr/>
            <a:lstStyle/>
            <a:p/>
          </p:txBody>
        </p:sp>
        <p:sp>
          <p:nvSpPr>
            <p:cNvPr id="27" name="pl27"/>
            <p:cNvSpPr/>
            <p:nvPr/>
          </p:nvSpPr>
          <p:spPr>
            <a:xfrm>
              <a:off x="4402062" y="1075000"/>
              <a:ext cx="3490835" cy="779104"/>
            </a:xfrm>
            <a:custGeom>
              <a:avLst/>
              <a:pathLst>
                <a:path w="3490835" h="779104">
                  <a:moveTo>
                    <a:pt x="0" y="0"/>
                  </a:moveTo>
                  <a:lnTo>
                    <a:pt x="268525" y="194776"/>
                  </a:lnTo>
                  <a:lnTo>
                    <a:pt x="537051" y="389552"/>
                  </a:lnTo>
                  <a:lnTo>
                    <a:pt x="805577" y="779104"/>
                  </a:lnTo>
                  <a:lnTo>
                    <a:pt x="1074103" y="155820"/>
                  </a:lnTo>
                  <a:lnTo>
                    <a:pt x="1342628" y="272686"/>
                  </a:lnTo>
                  <a:lnTo>
                    <a:pt x="1611154" y="545373"/>
                  </a:lnTo>
                  <a:lnTo>
                    <a:pt x="1879680" y="428507"/>
                  </a:lnTo>
                  <a:lnTo>
                    <a:pt x="2148206" y="311641"/>
                  </a:lnTo>
                  <a:lnTo>
                    <a:pt x="2416732" y="506418"/>
                  </a:lnTo>
                  <a:lnTo>
                    <a:pt x="2685257" y="506418"/>
                  </a:lnTo>
                  <a:lnTo>
                    <a:pt x="2953783" y="506418"/>
                  </a:lnTo>
                  <a:lnTo>
                    <a:pt x="3222309" y="506418"/>
                  </a:lnTo>
                  <a:lnTo>
                    <a:pt x="3490835" y="506418"/>
                  </a:lnTo>
                </a:path>
              </a:pathLst>
            </a:custGeom>
            <a:ln w="27101" cap="flat">
              <a:solidFill>
                <a:srgbClr val="00BA38">
                  <a:alpha val="100000"/>
                </a:srgbClr>
              </a:solidFill>
              <a:prstDash val="solid"/>
              <a:round/>
            </a:ln>
          </p:spPr>
          <p:txBody>
            <a:bodyPr/>
            <a:lstStyle/>
            <a:p/>
          </p:txBody>
        </p:sp>
        <p:sp>
          <p:nvSpPr>
            <p:cNvPr id="28" name="pl28"/>
            <p:cNvSpPr/>
            <p:nvPr/>
          </p:nvSpPr>
          <p:spPr>
            <a:xfrm>
              <a:off x="7355845" y="1075000"/>
              <a:ext cx="537051" cy="0"/>
            </a:xfrm>
            <a:custGeom>
              <a:avLst/>
              <a:pathLst>
                <a:path w="537051" h="0">
                  <a:moveTo>
                    <a:pt x="0" y="0"/>
                  </a:moveTo>
                  <a:lnTo>
                    <a:pt x="268525" y="0"/>
                  </a:lnTo>
                  <a:lnTo>
                    <a:pt x="537051"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2703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54304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03662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3872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4363685"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7317469" y="103662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583" y="1052997"/>
              <a:ext cx="249839" cy="20471"/>
            </a:xfrm>
            <a:custGeom>
              <a:avLst/>
              <a:pathLst>
                <a:path w="249839" h="20471">
                  <a:moveTo>
                    <a:pt x="249839" y="0"/>
                  </a:moveTo>
                  <a:lnTo>
                    <a:pt x="0" y="20471"/>
                  </a:lnTo>
                </a:path>
              </a:pathLst>
            </a:custGeom>
          </p:spPr>
          <p:txBody>
            <a:bodyPr/>
            <a:lstStyle/>
            <a:p/>
          </p:txBody>
        </p:sp>
        <p:sp>
          <p:nvSpPr>
            <p:cNvPr id="37" name="pl37"/>
            <p:cNvSpPr/>
            <p:nvPr/>
          </p:nvSpPr>
          <p:spPr>
            <a:xfrm>
              <a:off x="7911667" y="1309956"/>
              <a:ext cx="249755" cy="16287"/>
            </a:xfrm>
            <a:custGeom>
              <a:avLst/>
              <a:pathLst>
                <a:path w="249755" h="16287">
                  <a:moveTo>
                    <a:pt x="249755" y="16287"/>
                  </a:moveTo>
                  <a:lnTo>
                    <a:pt x="0" y="0"/>
                  </a:lnTo>
                </a:path>
              </a:pathLst>
            </a:custGeom>
          </p:spPr>
          <p:txBody>
            <a:bodyPr/>
            <a:lstStyle/>
            <a:p/>
          </p:txBody>
        </p:sp>
        <p:sp>
          <p:nvSpPr>
            <p:cNvPr id="38" name="pl38"/>
            <p:cNvSpPr/>
            <p:nvPr/>
          </p:nvSpPr>
          <p:spPr>
            <a:xfrm>
              <a:off x="7911638" y="1582758"/>
              <a:ext cx="249784" cy="17864"/>
            </a:xfrm>
            <a:custGeom>
              <a:avLst/>
              <a:pathLst>
                <a:path w="249784" h="17864">
                  <a:moveTo>
                    <a:pt x="249784" y="17864"/>
                  </a:moveTo>
                  <a:lnTo>
                    <a:pt x="0" y="0"/>
                  </a:lnTo>
                </a:path>
              </a:pathLst>
            </a:custGeom>
          </p:spPr>
          <p:txBody>
            <a:bodyPr/>
            <a:lstStyle/>
            <a:p/>
          </p:txBody>
        </p:sp>
        <p:sp>
          <p:nvSpPr>
            <p:cNvPr id="39" name="pg39"/>
            <p:cNvSpPr/>
            <p:nvPr/>
          </p:nvSpPr>
          <p:spPr>
            <a:xfrm>
              <a:off x="8092843" y="9617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0" name="tx40"/>
            <p:cNvSpPr/>
            <p:nvPr/>
          </p:nvSpPr>
          <p:spPr>
            <a:xfrm>
              <a:off x="8115703" y="100257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99%</a:t>
              </a:r>
            </a:p>
          </p:txBody>
        </p:sp>
        <p:sp>
          <p:nvSpPr>
            <p:cNvPr id="41" name="pg41"/>
            <p:cNvSpPr/>
            <p:nvPr/>
          </p:nvSpPr>
          <p:spPr>
            <a:xfrm>
              <a:off x="8092843" y="12353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15703" y="127623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93%</a:t>
              </a:r>
            </a:p>
          </p:txBody>
        </p:sp>
        <p:sp>
          <p:nvSpPr>
            <p:cNvPr id="43" name="pg43"/>
            <p:cNvSpPr/>
            <p:nvPr/>
          </p:nvSpPr>
          <p:spPr>
            <a:xfrm>
              <a:off x="8092843" y="150982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55066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86%</a:t>
              </a:r>
            </a:p>
          </p:txBody>
        </p:sp>
        <p:sp>
          <p:nvSpPr>
            <p:cNvPr id="45" name="pg45"/>
            <p:cNvSpPr/>
            <p:nvPr/>
          </p:nvSpPr>
          <p:spPr>
            <a:xfrm>
              <a:off x="1153050" y="142678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8770" y="14705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47" name="pg47"/>
            <p:cNvSpPr/>
            <p:nvPr/>
          </p:nvSpPr>
          <p:spPr>
            <a:xfrm>
              <a:off x="4106143" y="107725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4151863" y="11210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99</a:t>
              </a:r>
            </a:p>
          </p:txBody>
        </p:sp>
        <p:sp>
          <p:nvSpPr>
            <p:cNvPr id="49" name="pg49"/>
            <p:cNvSpPr/>
            <p:nvPr/>
          </p:nvSpPr>
          <p:spPr>
            <a:xfrm>
              <a:off x="7060797" y="107677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7106517" y="11205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99</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6" name="tx76"/>
            <p:cNvSpPr/>
            <p:nvPr/>
          </p:nvSpPr>
          <p:spPr>
            <a:xfrm>
              <a:off x="2884214" y="579074"/>
              <a:ext cx="41097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Cabo Verde, 2000-2024</a:t>
              </a:r>
            </a:p>
          </p:txBody>
        </p:sp>
        <p:sp>
          <p:nvSpPr>
            <p:cNvPr id="77" name="tx77"/>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8" name="tx78"/>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79" name="tx79"/>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0" name="tx80"/>
            <p:cNvSpPr/>
            <p:nvPr/>
          </p:nvSpPr>
          <p:spPr>
            <a:xfrm>
              <a:off x="2048810" y="6568567"/>
              <a:ext cx="70256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Cabo Verde possède 3 des 4 vaccins SDG.
En 2024, le Cabo Verde aura atteint une couverture d'au moins 90 % pour 2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est restée constante à 93 % entre 2023 et 2024.
- La couverture du DTC3 est restée constante à 93% entre 2023 et 2024.
- Il y avait à peu près le même nombre d'enfants n'ayant reçu aucune dose en 2024. Il reste donc moins de 500 enfants non vaccinés, vulnérables aux maladies évitables par la vaccination, et moins de 100 autres avec une protection incomplète.
- Le Cabo Verde représentait moins de 0,1 % des enfants n'ayant reçu aucune dose de vaccin en Afrique occidentale et centrale (WCAR) et moins de 0,1 % des enfants n'ayant reçu aucune dose de vaccin au niveau mondial.
- La couverture par le MCV1 est restée constante à 95 % entre 2023 et 2024. Il y a eu moins de 500 enfants qui n'ont pas reçu la première vaccination contre la rougeole.
- La couverture par le MCV2 est restée constante à 86% entre 2023 et 2024.
- La couverture de la dernière dose de la vaccination contre le papillomavirus (HPVc) chez les filles est restée constante à 99% en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Cabo Verde,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Cabo Verde.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11 vaccins sur 13 (85 %) du calendrier ont atteint une couverture de 90 % ou plus. La couverture vaccinale varie de 41% à 99%.
Depuis 2002, des estimations ont été faites pour 8 nouveaux vaccins. Le VPI2 est le vaccin le plus récent rapporté (2024), qui a atteint une couverture de 41% en 2024.
En 2024, le Cabo Verde n'a pas signalé de rupture de stock de vaccins ou de fournitures.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DAPMHHIV-502652578-1607589</_dlc_DocId>
    <_dlc_DocIdUrl xmlns="9e17fbd9-fb4c-4d20-9ec4-18aa77a91b0d">
      <Url>https://unicef.sharepoint.com/teams/DAPM-Health-HIV/_layouts/15/DocIdRedir.aspx?ID=DAPMHHIV-502652578-1607589</Url>
      <Description>DAPMHHIV-502652578-1607589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895600e0-8d8d-44e6-b7d9-187d0fa091fb</vt:lpwstr>
  </property>
  <property fmtid="{D5CDD505-2E9C-101B-9397-08002B2CF9AE}" pid="4" name="MediaServiceImageTags">
    <vt:lpwstr/>
  </property>
</Properties>
</file>