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EF5651A5-442B-46B7-BFBD-9031FAA5998F}"/>
    <pc:docChg chg="modSld">
      <pc:chgData name="Lauren Francis" userId="b7c8c318-11b6-44df-a20d-cbfd05c86935" providerId="ADAL" clId="{EF5651A5-442B-46B7-BFBD-9031FAA5998F}" dt="2025-07-14T19:32:38.452" v="1" actId="6549"/>
      <pc:docMkLst>
        <pc:docMk/>
      </pc:docMkLst>
      <pc:sldChg chg="modSp mod">
        <pc:chgData name="Lauren Francis" userId="b7c8c318-11b6-44df-a20d-cbfd05c86935" providerId="ADAL" clId="{EF5651A5-442B-46B7-BFBD-9031FAA5998F}" dt="2025-07-14T19:32:38.452" v="1" actId="6549"/>
        <pc:sldMkLst>
          <pc:docMk/>
          <pc:sldMk cId="0" sldId="271"/>
        </pc:sldMkLst>
        <pc:spChg chg="mod">
          <ac:chgData name="Lauren Francis" userId="b7c8c318-11b6-44df-a20d-cbfd05c86935" providerId="ADAL" clId="{EF5651A5-442B-46B7-BFBD-9031FAA5998F}" dt="2025-07-14T19:32:38.452" v="1" actId="6549"/>
          <ac:spMkLst>
            <pc:docMk/>
            <pc:sldMk cId="0" sldId="271"/>
            <ac:spMk id="144" creationId="{00000000-0000-0000-0000-000000000000}"/>
          </ac:spMkLst>
        </pc:spChg>
      </pc:sld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7.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Côte d’Ivoire</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1358515"/>
              <a:ext cx="6444618" cy="1077373"/>
            </a:xfrm>
            <a:custGeom>
              <a:avLst/>
              <a:gdLst/>
              <a:ahLst/>
              <a:cxnLst/>
              <a:rect l="0" t="0" r="0" b="0"/>
              <a:pathLst>
                <a:path w="6444618" h="1077373">
                  <a:moveTo>
                    <a:pt x="0" y="518735"/>
                  </a:moveTo>
                  <a:lnTo>
                    <a:pt x="268525" y="678346"/>
                  </a:lnTo>
                  <a:lnTo>
                    <a:pt x="537051" y="877859"/>
                  </a:lnTo>
                  <a:lnTo>
                    <a:pt x="805577" y="1077373"/>
                  </a:lnTo>
                  <a:lnTo>
                    <a:pt x="1074103" y="997568"/>
                  </a:lnTo>
                  <a:lnTo>
                    <a:pt x="1342628" y="598540"/>
                  </a:lnTo>
                  <a:lnTo>
                    <a:pt x="1611154" y="119708"/>
                  </a:lnTo>
                  <a:lnTo>
                    <a:pt x="1879680" y="199513"/>
                  </a:lnTo>
                  <a:lnTo>
                    <a:pt x="2148206" y="359124"/>
                  </a:lnTo>
                  <a:lnTo>
                    <a:pt x="2416732" y="119708"/>
                  </a:lnTo>
                  <a:lnTo>
                    <a:pt x="2685257" y="438929"/>
                  </a:lnTo>
                  <a:lnTo>
                    <a:pt x="2953783" y="957665"/>
                  </a:lnTo>
                  <a:lnTo>
                    <a:pt x="3222309" y="199513"/>
                  </a:lnTo>
                  <a:lnTo>
                    <a:pt x="3490835" y="598540"/>
                  </a:lnTo>
                  <a:lnTo>
                    <a:pt x="3759360" y="239416"/>
                  </a:lnTo>
                  <a:lnTo>
                    <a:pt x="4027886" y="79805"/>
                  </a:lnTo>
                  <a:lnTo>
                    <a:pt x="4296412" y="0"/>
                  </a:lnTo>
                  <a:lnTo>
                    <a:pt x="4564938" y="199513"/>
                  </a:lnTo>
                  <a:lnTo>
                    <a:pt x="4833464" y="199513"/>
                  </a:lnTo>
                  <a:lnTo>
                    <a:pt x="5101989" y="438929"/>
                  </a:lnTo>
                  <a:lnTo>
                    <a:pt x="5370515" y="837957"/>
                  </a:lnTo>
                  <a:lnTo>
                    <a:pt x="5639041" y="798054"/>
                  </a:lnTo>
                  <a:lnTo>
                    <a:pt x="5907567" y="798054"/>
                  </a:lnTo>
                  <a:lnTo>
                    <a:pt x="6176092" y="598540"/>
                  </a:lnTo>
                  <a:lnTo>
                    <a:pt x="6444618" y="718249"/>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1797445"/>
              <a:ext cx="6444618" cy="1037470"/>
            </a:xfrm>
            <a:custGeom>
              <a:avLst/>
              <a:gdLst/>
              <a:ahLst/>
              <a:cxnLst/>
              <a:rect l="0" t="0" r="0" b="0"/>
              <a:pathLst>
                <a:path w="6444618" h="1037470">
                  <a:moveTo>
                    <a:pt x="0" y="877859"/>
                  </a:moveTo>
                  <a:lnTo>
                    <a:pt x="268525" y="837957"/>
                  </a:lnTo>
                  <a:lnTo>
                    <a:pt x="537051" y="877859"/>
                  </a:lnTo>
                  <a:lnTo>
                    <a:pt x="805577" y="997568"/>
                  </a:lnTo>
                  <a:lnTo>
                    <a:pt x="1074103" y="758151"/>
                  </a:lnTo>
                  <a:lnTo>
                    <a:pt x="1342628" y="399027"/>
                  </a:lnTo>
                  <a:lnTo>
                    <a:pt x="1611154" y="399027"/>
                  </a:lnTo>
                  <a:lnTo>
                    <a:pt x="1879680" y="438929"/>
                  </a:lnTo>
                  <a:lnTo>
                    <a:pt x="2148206" y="518735"/>
                  </a:lnTo>
                  <a:lnTo>
                    <a:pt x="2416732" y="239416"/>
                  </a:lnTo>
                  <a:lnTo>
                    <a:pt x="2685257" y="359124"/>
                  </a:lnTo>
                  <a:lnTo>
                    <a:pt x="2953783" y="1037470"/>
                  </a:lnTo>
                  <a:lnTo>
                    <a:pt x="3222309" y="199513"/>
                  </a:lnTo>
                  <a:lnTo>
                    <a:pt x="3490835" y="478832"/>
                  </a:lnTo>
                  <a:lnTo>
                    <a:pt x="3759360" y="558638"/>
                  </a:lnTo>
                  <a:lnTo>
                    <a:pt x="4027886" y="319221"/>
                  </a:lnTo>
                  <a:lnTo>
                    <a:pt x="4296412" y="0"/>
                  </a:lnTo>
                  <a:lnTo>
                    <a:pt x="4564938" y="159610"/>
                  </a:lnTo>
                  <a:lnTo>
                    <a:pt x="4833464" y="159610"/>
                  </a:lnTo>
                  <a:lnTo>
                    <a:pt x="5101989" y="319221"/>
                  </a:lnTo>
                  <a:lnTo>
                    <a:pt x="5370515" y="598540"/>
                  </a:lnTo>
                  <a:lnTo>
                    <a:pt x="5639041" y="558638"/>
                  </a:lnTo>
                  <a:lnTo>
                    <a:pt x="5907567" y="558638"/>
                  </a:lnTo>
                  <a:lnTo>
                    <a:pt x="6176092" y="319221"/>
                  </a:lnTo>
                  <a:lnTo>
                    <a:pt x="6444618" y="399027"/>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1917153"/>
              <a:ext cx="6444618" cy="1396595"/>
            </a:xfrm>
            <a:custGeom>
              <a:avLst/>
              <a:gdLst/>
              <a:ahLst/>
              <a:cxnLst/>
              <a:rect l="0" t="0" r="0" b="0"/>
              <a:pathLst>
                <a:path w="6444618" h="1396595">
                  <a:moveTo>
                    <a:pt x="0" y="638443"/>
                  </a:moveTo>
                  <a:lnTo>
                    <a:pt x="268525" y="518735"/>
                  </a:lnTo>
                  <a:lnTo>
                    <a:pt x="537051" y="518735"/>
                  </a:lnTo>
                  <a:lnTo>
                    <a:pt x="805577" y="558638"/>
                  </a:lnTo>
                  <a:lnTo>
                    <a:pt x="1074103" y="239416"/>
                  </a:lnTo>
                  <a:lnTo>
                    <a:pt x="1342628" y="0"/>
                  </a:lnTo>
                  <a:lnTo>
                    <a:pt x="1611154" y="438929"/>
                  </a:lnTo>
                  <a:lnTo>
                    <a:pt x="1879680" y="678346"/>
                  </a:lnTo>
                  <a:lnTo>
                    <a:pt x="2148206" y="837957"/>
                  </a:lnTo>
                  <a:lnTo>
                    <a:pt x="2416732" y="678346"/>
                  </a:lnTo>
                  <a:lnTo>
                    <a:pt x="2685257" y="798054"/>
                  </a:lnTo>
                  <a:lnTo>
                    <a:pt x="2953783" y="1396595"/>
                  </a:lnTo>
                  <a:lnTo>
                    <a:pt x="3222309" y="399027"/>
                  </a:lnTo>
                  <a:lnTo>
                    <a:pt x="3490835" y="558638"/>
                  </a:lnTo>
                  <a:lnTo>
                    <a:pt x="3759360" y="997568"/>
                  </a:lnTo>
                  <a:lnTo>
                    <a:pt x="4027886" y="678346"/>
                  </a:lnTo>
                  <a:lnTo>
                    <a:pt x="4296412" y="438929"/>
                  </a:lnTo>
                  <a:lnTo>
                    <a:pt x="4564938" y="558638"/>
                  </a:lnTo>
                  <a:lnTo>
                    <a:pt x="4833464" y="399027"/>
                  </a:lnTo>
                  <a:lnTo>
                    <a:pt x="5101989" y="518735"/>
                  </a:lnTo>
                  <a:lnTo>
                    <a:pt x="5370515" y="837957"/>
                  </a:lnTo>
                  <a:lnTo>
                    <a:pt x="5639041" y="758151"/>
                  </a:lnTo>
                  <a:lnTo>
                    <a:pt x="5907567" y="877859"/>
                  </a:lnTo>
                  <a:lnTo>
                    <a:pt x="6176092" y="558638"/>
                  </a:lnTo>
                  <a:lnTo>
                    <a:pt x="6444618" y="359124"/>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087320" y="3353651"/>
              <a:ext cx="805577" cy="1875427"/>
            </a:xfrm>
            <a:custGeom>
              <a:avLst/>
              <a:gdLst/>
              <a:ahLst/>
              <a:cxnLst/>
              <a:rect l="0" t="0" r="0" b="0"/>
              <a:pathLst>
                <a:path w="805577" h="1875427">
                  <a:moveTo>
                    <a:pt x="0" y="1875427"/>
                  </a:moveTo>
                  <a:lnTo>
                    <a:pt x="268525" y="1117276"/>
                  </a:lnTo>
                  <a:lnTo>
                    <a:pt x="537051" y="678346"/>
                  </a:lnTo>
                  <a:lnTo>
                    <a:pt x="805577"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048943" y="51907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06102" y="1923151"/>
              <a:ext cx="255321" cy="146058"/>
            </a:xfrm>
            <a:custGeom>
              <a:avLst/>
              <a:gdLst/>
              <a:ahLst/>
              <a:cxnLst/>
              <a:rect l="0" t="0" r="0" b="0"/>
              <a:pathLst>
                <a:path w="255321" h="146058">
                  <a:moveTo>
                    <a:pt x="255321" y="0"/>
                  </a:moveTo>
                  <a:lnTo>
                    <a:pt x="0" y="146058"/>
                  </a:lnTo>
                </a:path>
              </a:pathLst>
            </a:custGeom>
          </p:spPr>
          <p:txBody>
            <a:bodyPr/>
            <a:lstStyle/>
            <a:p>
              <a:endParaRPr/>
            </a:p>
          </p:txBody>
        </p:sp>
        <p:sp>
          <p:nvSpPr>
            <p:cNvPr id="41" name="pl41"/>
            <p:cNvSpPr/>
            <p:nvPr/>
          </p:nvSpPr>
          <p:spPr>
            <a:xfrm>
              <a:off x="7911222" y="2175499"/>
              <a:ext cx="250201" cy="19541"/>
            </a:xfrm>
            <a:custGeom>
              <a:avLst/>
              <a:gdLst/>
              <a:ahLst/>
              <a:cxnLst/>
              <a:rect l="0" t="0" r="0" b="0"/>
              <a:pathLst>
                <a:path w="250201" h="19541">
                  <a:moveTo>
                    <a:pt x="250201" y="0"/>
                  </a:moveTo>
                  <a:lnTo>
                    <a:pt x="0" y="19541"/>
                  </a:lnTo>
                </a:path>
              </a:pathLst>
            </a:custGeom>
          </p:spPr>
          <p:txBody>
            <a:bodyPr/>
            <a:lstStyle/>
            <a:p>
              <a:endParaRPr/>
            </a:p>
          </p:txBody>
        </p:sp>
        <p:sp>
          <p:nvSpPr>
            <p:cNvPr id="42" name="pl42"/>
            <p:cNvSpPr/>
            <p:nvPr/>
          </p:nvSpPr>
          <p:spPr>
            <a:xfrm>
              <a:off x="7906306" y="2283708"/>
              <a:ext cx="255116" cy="141362"/>
            </a:xfrm>
            <a:custGeom>
              <a:avLst/>
              <a:gdLst/>
              <a:ahLst/>
              <a:cxnLst/>
              <a:rect l="0" t="0" r="0" b="0"/>
              <a:pathLst>
                <a:path w="255116" h="141362">
                  <a:moveTo>
                    <a:pt x="255116" y="141362"/>
                  </a:moveTo>
                  <a:lnTo>
                    <a:pt x="0" y="0"/>
                  </a:lnTo>
                </a:path>
              </a:pathLst>
            </a:custGeom>
          </p:spPr>
          <p:txBody>
            <a:bodyPr/>
            <a:lstStyle/>
            <a:p>
              <a:endParaRPr/>
            </a:p>
          </p:txBody>
        </p:sp>
        <p:sp>
          <p:nvSpPr>
            <p:cNvPr id="43" name="pl43"/>
            <p:cNvSpPr/>
            <p:nvPr/>
          </p:nvSpPr>
          <p:spPr>
            <a:xfrm>
              <a:off x="7911385" y="3353650"/>
              <a:ext cx="250038" cy="0"/>
            </a:xfrm>
            <a:custGeom>
              <a:avLst/>
              <a:gdLst/>
              <a:ahLst/>
              <a:cxnLst/>
              <a:rect l="0" t="0" r="0" b="0"/>
              <a:pathLst>
                <a:path w="250038">
                  <a:moveTo>
                    <a:pt x="250038" y="0"/>
                  </a:moveTo>
                  <a:lnTo>
                    <a:pt x="0" y="0"/>
                  </a:lnTo>
                </a:path>
              </a:pathLst>
            </a:custGeom>
          </p:spPr>
          <p:txBody>
            <a:bodyPr/>
            <a:lstStyle/>
            <a:p>
              <a:endParaRPr/>
            </a:p>
          </p:txBody>
        </p:sp>
        <p:sp>
          <p:nvSpPr>
            <p:cNvPr id="44" name="pg44"/>
            <p:cNvSpPr/>
            <p:nvPr/>
          </p:nvSpPr>
          <p:spPr>
            <a:xfrm>
              <a:off x="8092843" y="1810030"/>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15703" y="1850872"/>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80%</a:t>
              </a:r>
            </a:p>
          </p:txBody>
        </p:sp>
        <p:sp>
          <p:nvSpPr>
            <p:cNvPr id="46" name="pg46"/>
            <p:cNvSpPr/>
            <p:nvPr/>
          </p:nvSpPr>
          <p:spPr>
            <a:xfrm>
              <a:off x="8092843" y="2084323"/>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7" name="tx47"/>
            <p:cNvSpPr/>
            <p:nvPr/>
          </p:nvSpPr>
          <p:spPr>
            <a:xfrm>
              <a:off x="8115703" y="2125165"/>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77%</a:t>
              </a:r>
            </a:p>
          </p:txBody>
        </p:sp>
        <p:sp>
          <p:nvSpPr>
            <p:cNvPr id="48" name="pg48"/>
            <p:cNvSpPr/>
            <p:nvPr/>
          </p:nvSpPr>
          <p:spPr>
            <a:xfrm>
              <a:off x="8092843" y="2356030"/>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15703" y="2396872"/>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75%</a:t>
              </a:r>
            </a:p>
          </p:txBody>
        </p:sp>
        <p:sp>
          <p:nvSpPr>
            <p:cNvPr id="50" name="pg50"/>
            <p:cNvSpPr/>
            <p:nvPr/>
          </p:nvSpPr>
          <p:spPr>
            <a:xfrm>
              <a:off x="8092843" y="3262664"/>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3303506"/>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48%</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707045"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Cote d'Ivoire, 2000-2024</a:t>
              </a:r>
            </a:p>
          </p:txBody>
        </p:sp>
        <p:sp>
          <p:nvSpPr>
            <p:cNvPr id="79" name="tx79"/>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75 %.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2 vaccins, a diminué pour 2 autres et est restée inchangée pour aucun autre.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439959"/>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2498532"/>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1557105"/>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391067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66584" y="2969246"/>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2027818"/>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108639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3556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1897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202384"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585796"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69252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6920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45890"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2257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79925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75937"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311054" y="3395307"/>
              <a:ext cx="249014" cy="515365"/>
            </a:xfrm>
            <a:prstGeom prst="rect">
              <a:avLst/>
            </a:prstGeom>
            <a:solidFill>
              <a:srgbClr val="1CABE2">
                <a:alpha val="100000"/>
              </a:srgbClr>
            </a:solidFill>
          </p:spPr>
          <p:txBody>
            <a:bodyPr/>
            <a:lstStyle/>
            <a:p>
              <a:endParaRPr/>
            </a:p>
          </p:txBody>
        </p:sp>
        <p:sp>
          <p:nvSpPr>
            <p:cNvPr id="23" name="rc23"/>
            <p:cNvSpPr/>
            <p:nvPr/>
          </p:nvSpPr>
          <p:spPr>
            <a:xfrm>
              <a:off x="1587736" y="3244919"/>
              <a:ext cx="249014" cy="665753"/>
            </a:xfrm>
            <a:prstGeom prst="rect">
              <a:avLst/>
            </a:prstGeom>
            <a:solidFill>
              <a:srgbClr val="1CABE2">
                <a:alpha val="100000"/>
              </a:srgbClr>
            </a:solidFill>
          </p:spPr>
          <p:txBody>
            <a:bodyPr/>
            <a:lstStyle/>
            <a:p>
              <a:endParaRPr/>
            </a:p>
          </p:txBody>
        </p:sp>
        <p:sp>
          <p:nvSpPr>
            <p:cNvPr id="24" name="rc24"/>
            <p:cNvSpPr/>
            <p:nvPr/>
          </p:nvSpPr>
          <p:spPr>
            <a:xfrm>
              <a:off x="1864419" y="3056257"/>
              <a:ext cx="249014" cy="854415"/>
            </a:xfrm>
            <a:prstGeom prst="rect">
              <a:avLst/>
            </a:prstGeom>
            <a:solidFill>
              <a:srgbClr val="1CABE2">
                <a:alpha val="100000"/>
              </a:srgbClr>
            </a:solidFill>
          </p:spPr>
          <p:txBody>
            <a:bodyPr/>
            <a:lstStyle/>
            <a:p>
              <a:endParaRPr/>
            </a:p>
          </p:txBody>
        </p:sp>
        <p:sp>
          <p:nvSpPr>
            <p:cNvPr id="25" name="rc25"/>
            <p:cNvSpPr/>
            <p:nvPr/>
          </p:nvSpPr>
          <p:spPr>
            <a:xfrm>
              <a:off x="2141101" y="2865124"/>
              <a:ext cx="249014" cy="1045549"/>
            </a:xfrm>
            <a:prstGeom prst="rect">
              <a:avLst/>
            </a:prstGeom>
            <a:solidFill>
              <a:srgbClr val="1CABE2">
                <a:alpha val="100000"/>
              </a:srgbClr>
            </a:solidFill>
          </p:spPr>
          <p:txBody>
            <a:bodyPr/>
            <a:lstStyle/>
            <a:p>
              <a:endParaRPr/>
            </a:p>
          </p:txBody>
        </p:sp>
        <p:sp>
          <p:nvSpPr>
            <p:cNvPr id="26" name="rc26"/>
            <p:cNvSpPr/>
            <p:nvPr/>
          </p:nvSpPr>
          <p:spPr>
            <a:xfrm>
              <a:off x="2417783" y="2923878"/>
              <a:ext cx="249014" cy="986794"/>
            </a:xfrm>
            <a:prstGeom prst="rect">
              <a:avLst/>
            </a:prstGeom>
            <a:solidFill>
              <a:srgbClr val="1CABE2">
                <a:alpha val="100000"/>
              </a:srgbClr>
            </a:solidFill>
          </p:spPr>
          <p:txBody>
            <a:bodyPr/>
            <a:lstStyle/>
            <a:p>
              <a:endParaRPr/>
            </a:p>
          </p:txBody>
        </p:sp>
        <p:sp>
          <p:nvSpPr>
            <p:cNvPr id="27" name="rc27"/>
            <p:cNvSpPr/>
            <p:nvPr/>
          </p:nvSpPr>
          <p:spPr>
            <a:xfrm>
              <a:off x="2694466" y="3278481"/>
              <a:ext cx="249014" cy="632191"/>
            </a:xfrm>
            <a:prstGeom prst="rect">
              <a:avLst/>
            </a:prstGeom>
            <a:solidFill>
              <a:srgbClr val="1CABE2">
                <a:alpha val="100000"/>
              </a:srgbClr>
            </a:solidFill>
          </p:spPr>
          <p:txBody>
            <a:bodyPr/>
            <a:lstStyle/>
            <a:p>
              <a:endParaRPr/>
            </a:p>
          </p:txBody>
        </p:sp>
        <p:sp>
          <p:nvSpPr>
            <p:cNvPr id="28" name="rc28"/>
            <p:cNvSpPr/>
            <p:nvPr/>
          </p:nvSpPr>
          <p:spPr>
            <a:xfrm>
              <a:off x="2971148" y="3722176"/>
              <a:ext cx="249014" cy="188497"/>
            </a:xfrm>
            <a:prstGeom prst="rect">
              <a:avLst/>
            </a:prstGeom>
            <a:solidFill>
              <a:srgbClr val="1CABE2">
                <a:alpha val="100000"/>
              </a:srgbClr>
            </a:solidFill>
          </p:spPr>
          <p:txBody>
            <a:bodyPr/>
            <a:lstStyle/>
            <a:p>
              <a:endParaRPr/>
            </a:p>
          </p:txBody>
        </p:sp>
        <p:sp>
          <p:nvSpPr>
            <p:cNvPr id="29" name="rc29"/>
            <p:cNvSpPr/>
            <p:nvPr/>
          </p:nvSpPr>
          <p:spPr>
            <a:xfrm>
              <a:off x="3247830" y="3643213"/>
              <a:ext cx="249014" cy="267459"/>
            </a:xfrm>
            <a:prstGeom prst="rect">
              <a:avLst/>
            </a:prstGeom>
            <a:solidFill>
              <a:srgbClr val="1CABE2">
                <a:alpha val="100000"/>
              </a:srgbClr>
            </a:solidFill>
          </p:spPr>
          <p:txBody>
            <a:bodyPr/>
            <a:lstStyle/>
            <a:p>
              <a:endParaRPr/>
            </a:p>
          </p:txBody>
        </p:sp>
        <p:sp>
          <p:nvSpPr>
            <p:cNvPr id="30" name="rc30"/>
            <p:cNvSpPr/>
            <p:nvPr/>
          </p:nvSpPr>
          <p:spPr>
            <a:xfrm>
              <a:off x="3524513" y="3485058"/>
              <a:ext cx="249014" cy="425614"/>
            </a:xfrm>
            <a:prstGeom prst="rect">
              <a:avLst/>
            </a:prstGeom>
            <a:solidFill>
              <a:srgbClr val="1CABE2">
                <a:alpha val="100000"/>
              </a:srgbClr>
            </a:solidFill>
          </p:spPr>
          <p:txBody>
            <a:bodyPr/>
            <a:lstStyle/>
            <a:p>
              <a:endParaRPr/>
            </a:p>
          </p:txBody>
        </p:sp>
        <p:sp>
          <p:nvSpPr>
            <p:cNvPr id="31" name="rc31"/>
            <p:cNvSpPr/>
            <p:nvPr/>
          </p:nvSpPr>
          <p:spPr>
            <a:xfrm>
              <a:off x="3801195" y="3711246"/>
              <a:ext cx="249014" cy="199427"/>
            </a:xfrm>
            <a:prstGeom prst="rect">
              <a:avLst/>
            </a:prstGeom>
            <a:solidFill>
              <a:srgbClr val="1CABE2">
                <a:alpha val="100000"/>
              </a:srgbClr>
            </a:solidFill>
          </p:spPr>
          <p:txBody>
            <a:bodyPr/>
            <a:lstStyle/>
            <a:p>
              <a:endParaRPr/>
            </a:p>
          </p:txBody>
        </p:sp>
        <p:sp>
          <p:nvSpPr>
            <p:cNvPr id="32" name="rc32"/>
            <p:cNvSpPr/>
            <p:nvPr/>
          </p:nvSpPr>
          <p:spPr>
            <a:xfrm>
              <a:off x="4077877" y="3377566"/>
              <a:ext cx="249014" cy="533106"/>
            </a:xfrm>
            <a:prstGeom prst="rect">
              <a:avLst/>
            </a:prstGeom>
            <a:solidFill>
              <a:srgbClr val="1CABE2">
                <a:alpha val="100000"/>
              </a:srgbClr>
            </a:solidFill>
          </p:spPr>
          <p:txBody>
            <a:bodyPr/>
            <a:lstStyle/>
            <a:p>
              <a:endParaRPr/>
            </a:p>
          </p:txBody>
        </p:sp>
        <p:sp>
          <p:nvSpPr>
            <p:cNvPr id="33" name="rc33"/>
            <p:cNvSpPr/>
            <p:nvPr/>
          </p:nvSpPr>
          <p:spPr>
            <a:xfrm>
              <a:off x="4354560" y="2822303"/>
              <a:ext cx="249014" cy="1088369"/>
            </a:xfrm>
            <a:prstGeom prst="rect">
              <a:avLst/>
            </a:prstGeom>
            <a:solidFill>
              <a:srgbClr val="1CABE2">
                <a:alpha val="100000"/>
              </a:srgbClr>
            </a:solidFill>
          </p:spPr>
          <p:txBody>
            <a:bodyPr/>
            <a:lstStyle/>
            <a:p>
              <a:endParaRPr/>
            </a:p>
          </p:txBody>
        </p:sp>
        <p:sp>
          <p:nvSpPr>
            <p:cNvPr id="34" name="rc34"/>
            <p:cNvSpPr/>
            <p:nvPr/>
          </p:nvSpPr>
          <p:spPr>
            <a:xfrm>
              <a:off x="4631242" y="3612297"/>
              <a:ext cx="249014" cy="298375"/>
            </a:xfrm>
            <a:prstGeom prst="rect">
              <a:avLst/>
            </a:prstGeom>
            <a:solidFill>
              <a:srgbClr val="1CABE2">
                <a:alpha val="100000"/>
              </a:srgbClr>
            </a:solidFill>
          </p:spPr>
          <p:txBody>
            <a:bodyPr/>
            <a:lstStyle/>
            <a:p>
              <a:endParaRPr/>
            </a:p>
          </p:txBody>
        </p:sp>
        <p:sp>
          <p:nvSpPr>
            <p:cNvPr id="35" name="rc35"/>
            <p:cNvSpPr/>
            <p:nvPr/>
          </p:nvSpPr>
          <p:spPr>
            <a:xfrm>
              <a:off x="4907924" y="3174966"/>
              <a:ext cx="249014" cy="735706"/>
            </a:xfrm>
            <a:prstGeom prst="rect">
              <a:avLst/>
            </a:prstGeom>
            <a:solidFill>
              <a:srgbClr val="1CABE2">
                <a:alpha val="100000"/>
              </a:srgbClr>
            </a:solidFill>
          </p:spPr>
          <p:txBody>
            <a:bodyPr/>
            <a:lstStyle/>
            <a:p>
              <a:endParaRPr/>
            </a:p>
          </p:txBody>
        </p:sp>
        <p:sp>
          <p:nvSpPr>
            <p:cNvPr id="36" name="rc36"/>
            <p:cNvSpPr/>
            <p:nvPr/>
          </p:nvSpPr>
          <p:spPr>
            <a:xfrm>
              <a:off x="5184607" y="3560942"/>
              <a:ext cx="249014" cy="349730"/>
            </a:xfrm>
            <a:prstGeom prst="rect">
              <a:avLst/>
            </a:prstGeom>
            <a:solidFill>
              <a:srgbClr val="1CABE2">
                <a:alpha val="100000"/>
              </a:srgbClr>
            </a:solidFill>
          </p:spPr>
          <p:txBody>
            <a:bodyPr/>
            <a:lstStyle/>
            <a:p>
              <a:endParaRPr/>
            </a:p>
          </p:txBody>
        </p:sp>
        <p:sp>
          <p:nvSpPr>
            <p:cNvPr id="37" name="rc37"/>
            <p:cNvSpPr/>
            <p:nvPr/>
          </p:nvSpPr>
          <p:spPr>
            <a:xfrm>
              <a:off x="5461289" y="3735346"/>
              <a:ext cx="249014" cy="175326"/>
            </a:xfrm>
            <a:prstGeom prst="rect">
              <a:avLst/>
            </a:prstGeom>
            <a:solidFill>
              <a:srgbClr val="1CABE2">
                <a:alpha val="100000"/>
              </a:srgbClr>
            </a:solidFill>
          </p:spPr>
          <p:txBody>
            <a:bodyPr/>
            <a:lstStyle/>
            <a:p>
              <a:endParaRPr/>
            </a:p>
          </p:txBody>
        </p:sp>
        <p:sp>
          <p:nvSpPr>
            <p:cNvPr id="38" name="rc38"/>
            <p:cNvSpPr/>
            <p:nvPr/>
          </p:nvSpPr>
          <p:spPr>
            <a:xfrm>
              <a:off x="5737971" y="3822729"/>
              <a:ext cx="249014" cy="87943"/>
            </a:xfrm>
            <a:prstGeom prst="rect">
              <a:avLst/>
            </a:prstGeom>
            <a:solidFill>
              <a:srgbClr val="1CABE2">
                <a:alpha val="100000"/>
              </a:srgbClr>
            </a:solidFill>
          </p:spPr>
          <p:txBody>
            <a:bodyPr/>
            <a:lstStyle/>
            <a:p>
              <a:endParaRPr/>
            </a:p>
          </p:txBody>
        </p:sp>
        <p:sp>
          <p:nvSpPr>
            <p:cNvPr id="39" name="rc39"/>
            <p:cNvSpPr/>
            <p:nvPr/>
          </p:nvSpPr>
          <p:spPr>
            <a:xfrm>
              <a:off x="6014654" y="3603490"/>
              <a:ext cx="249014" cy="307182"/>
            </a:xfrm>
            <a:prstGeom prst="rect">
              <a:avLst/>
            </a:prstGeom>
            <a:solidFill>
              <a:srgbClr val="1CABE2">
                <a:alpha val="100000"/>
              </a:srgbClr>
            </a:solidFill>
          </p:spPr>
          <p:txBody>
            <a:bodyPr/>
            <a:lstStyle/>
            <a:p>
              <a:endParaRPr/>
            </a:p>
          </p:txBody>
        </p:sp>
        <p:sp>
          <p:nvSpPr>
            <p:cNvPr id="40" name="rc40"/>
            <p:cNvSpPr/>
            <p:nvPr/>
          </p:nvSpPr>
          <p:spPr>
            <a:xfrm>
              <a:off x="6291336" y="3607717"/>
              <a:ext cx="249014" cy="302955"/>
            </a:xfrm>
            <a:prstGeom prst="rect">
              <a:avLst/>
            </a:prstGeom>
            <a:solidFill>
              <a:srgbClr val="1CABE2">
                <a:alpha val="100000"/>
              </a:srgbClr>
            </a:solidFill>
          </p:spPr>
          <p:txBody>
            <a:bodyPr/>
            <a:lstStyle/>
            <a:p>
              <a:endParaRPr/>
            </a:p>
          </p:txBody>
        </p:sp>
        <p:sp>
          <p:nvSpPr>
            <p:cNvPr id="41" name="rc41"/>
            <p:cNvSpPr/>
            <p:nvPr/>
          </p:nvSpPr>
          <p:spPr>
            <a:xfrm>
              <a:off x="6568018" y="3345322"/>
              <a:ext cx="249014" cy="565350"/>
            </a:xfrm>
            <a:prstGeom prst="rect">
              <a:avLst/>
            </a:prstGeom>
            <a:solidFill>
              <a:srgbClr val="1CABE2">
                <a:alpha val="100000"/>
              </a:srgbClr>
            </a:solidFill>
          </p:spPr>
          <p:txBody>
            <a:bodyPr/>
            <a:lstStyle/>
            <a:p>
              <a:endParaRPr/>
            </a:p>
          </p:txBody>
        </p:sp>
        <p:sp>
          <p:nvSpPr>
            <p:cNvPr id="42" name="rc42"/>
            <p:cNvSpPr/>
            <p:nvPr/>
          </p:nvSpPr>
          <p:spPr>
            <a:xfrm>
              <a:off x="6844701" y="2903412"/>
              <a:ext cx="249014" cy="1007261"/>
            </a:xfrm>
            <a:prstGeom prst="rect">
              <a:avLst/>
            </a:prstGeom>
            <a:solidFill>
              <a:srgbClr val="1CABE2">
                <a:alpha val="100000"/>
              </a:srgbClr>
            </a:solidFill>
          </p:spPr>
          <p:txBody>
            <a:bodyPr/>
            <a:lstStyle/>
            <a:p>
              <a:endParaRPr/>
            </a:p>
          </p:txBody>
        </p:sp>
        <p:sp>
          <p:nvSpPr>
            <p:cNvPr id="43" name="rc43"/>
            <p:cNvSpPr/>
            <p:nvPr/>
          </p:nvSpPr>
          <p:spPr>
            <a:xfrm>
              <a:off x="7121383" y="2938880"/>
              <a:ext cx="249014" cy="971792"/>
            </a:xfrm>
            <a:prstGeom prst="rect">
              <a:avLst/>
            </a:prstGeom>
            <a:solidFill>
              <a:srgbClr val="1CABE2">
                <a:alpha val="100000"/>
              </a:srgbClr>
            </a:solidFill>
          </p:spPr>
          <p:txBody>
            <a:bodyPr/>
            <a:lstStyle/>
            <a:p>
              <a:endParaRPr/>
            </a:p>
          </p:txBody>
        </p:sp>
        <p:sp>
          <p:nvSpPr>
            <p:cNvPr id="44" name="rc44"/>
            <p:cNvSpPr/>
            <p:nvPr/>
          </p:nvSpPr>
          <p:spPr>
            <a:xfrm>
              <a:off x="7398065" y="2930694"/>
              <a:ext cx="249014" cy="979978"/>
            </a:xfrm>
            <a:prstGeom prst="rect">
              <a:avLst/>
            </a:prstGeom>
            <a:solidFill>
              <a:srgbClr val="1CABE2">
                <a:alpha val="100000"/>
              </a:srgbClr>
            </a:solidFill>
          </p:spPr>
          <p:txBody>
            <a:bodyPr/>
            <a:lstStyle/>
            <a:p>
              <a:endParaRPr/>
            </a:p>
          </p:txBody>
        </p:sp>
        <p:sp>
          <p:nvSpPr>
            <p:cNvPr id="45" name="rc45"/>
            <p:cNvSpPr/>
            <p:nvPr/>
          </p:nvSpPr>
          <p:spPr>
            <a:xfrm>
              <a:off x="7674748" y="3145664"/>
              <a:ext cx="249014" cy="765008"/>
            </a:xfrm>
            <a:prstGeom prst="rect">
              <a:avLst/>
            </a:prstGeom>
            <a:solidFill>
              <a:srgbClr val="1CABE2">
                <a:alpha val="100000"/>
              </a:srgbClr>
            </a:solidFill>
          </p:spPr>
          <p:txBody>
            <a:bodyPr/>
            <a:lstStyle/>
            <a:p>
              <a:endParaRPr/>
            </a:p>
          </p:txBody>
        </p:sp>
        <p:sp>
          <p:nvSpPr>
            <p:cNvPr id="46" name="rc46"/>
            <p:cNvSpPr/>
            <p:nvPr/>
          </p:nvSpPr>
          <p:spPr>
            <a:xfrm>
              <a:off x="7951430" y="3000280"/>
              <a:ext cx="249014" cy="910393"/>
            </a:xfrm>
            <a:prstGeom prst="rect">
              <a:avLst/>
            </a:prstGeom>
            <a:solidFill>
              <a:srgbClr val="1CABE2">
                <a:alpha val="100000"/>
              </a:srgbClr>
            </a:solidFill>
          </p:spPr>
          <p:txBody>
            <a:bodyPr/>
            <a:lstStyle/>
            <a:p>
              <a:endParaRPr/>
            </a:p>
          </p:txBody>
        </p:sp>
        <p:sp>
          <p:nvSpPr>
            <p:cNvPr id="47" name="rc47"/>
            <p:cNvSpPr/>
            <p:nvPr/>
          </p:nvSpPr>
          <p:spPr>
            <a:xfrm>
              <a:off x="1311054" y="2708150"/>
              <a:ext cx="249014" cy="687157"/>
            </a:xfrm>
            <a:prstGeom prst="rect">
              <a:avLst/>
            </a:prstGeom>
            <a:solidFill>
              <a:srgbClr val="B3B3B3">
                <a:alpha val="100000"/>
              </a:srgbClr>
            </a:solidFill>
          </p:spPr>
          <p:txBody>
            <a:bodyPr/>
            <a:lstStyle/>
            <a:p>
              <a:endParaRPr/>
            </a:p>
          </p:txBody>
        </p:sp>
        <p:sp>
          <p:nvSpPr>
            <p:cNvPr id="48" name="rc48"/>
            <p:cNvSpPr/>
            <p:nvPr/>
          </p:nvSpPr>
          <p:spPr>
            <a:xfrm>
              <a:off x="1587736" y="2719320"/>
              <a:ext cx="249014" cy="525598"/>
            </a:xfrm>
            <a:prstGeom prst="rect">
              <a:avLst/>
            </a:prstGeom>
            <a:solidFill>
              <a:srgbClr val="B3B3B3">
                <a:alpha val="100000"/>
              </a:srgbClr>
            </a:solidFill>
          </p:spPr>
          <p:txBody>
            <a:bodyPr/>
            <a:lstStyle/>
            <a:p>
              <a:endParaRPr/>
            </a:p>
          </p:txBody>
        </p:sp>
        <p:sp>
          <p:nvSpPr>
            <p:cNvPr id="49" name="rc49"/>
            <p:cNvSpPr/>
            <p:nvPr/>
          </p:nvSpPr>
          <p:spPr>
            <a:xfrm>
              <a:off x="1864419" y="2664647"/>
              <a:ext cx="249014" cy="391610"/>
            </a:xfrm>
            <a:prstGeom prst="rect">
              <a:avLst/>
            </a:prstGeom>
            <a:solidFill>
              <a:srgbClr val="B3B3B3">
                <a:alpha val="100000"/>
              </a:srgbClr>
            </a:solidFill>
          </p:spPr>
          <p:txBody>
            <a:bodyPr/>
            <a:lstStyle/>
            <a:p>
              <a:endParaRPr/>
            </a:p>
          </p:txBody>
        </p:sp>
        <p:sp>
          <p:nvSpPr>
            <p:cNvPr id="50" name="rc50"/>
            <p:cNvSpPr/>
            <p:nvPr/>
          </p:nvSpPr>
          <p:spPr>
            <a:xfrm>
              <a:off x="2141101" y="2540642"/>
              <a:ext cx="249014" cy="324481"/>
            </a:xfrm>
            <a:prstGeom prst="rect">
              <a:avLst/>
            </a:prstGeom>
            <a:solidFill>
              <a:srgbClr val="B3B3B3">
                <a:alpha val="100000"/>
              </a:srgbClr>
            </a:solidFill>
          </p:spPr>
          <p:txBody>
            <a:bodyPr/>
            <a:lstStyle/>
            <a:p>
              <a:endParaRPr/>
            </a:p>
          </p:txBody>
        </p:sp>
        <p:sp>
          <p:nvSpPr>
            <p:cNvPr id="51" name="rc51"/>
            <p:cNvSpPr/>
            <p:nvPr/>
          </p:nvSpPr>
          <p:spPr>
            <a:xfrm>
              <a:off x="2417783" y="2741138"/>
              <a:ext cx="249014" cy="182740"/>
            </a:xfrm>
            <a:prstGeom prst="rect">
              <a:avLst/>
            </a:prstGeom>
            <a:solidFill>
              <a:srgbClr val="B3B3B3">
                <a:alpha val="100000"/>
              </a:srgbClr>
            </a:solidFill>
          </p:spPr>
          <p:txBody>
            <a:bodyPr/>
            <a:lstStyle/>
            <a:p>
              <a:endParaRPr/>
            </a:p>
          </p:txBody>
        </p:sp>
        <p:sp>
          <p:nvSpPr>
            <p:cNvPr id="52" name="rc52"/>
            <p:cNvSpPr/>
            <p:nvPr/>
          </p:nvSpPr>
          <p:spPr>
            <a:xfrm>
              <a:off x="2694466" y="3055358"/>
              <a:ext cx="249014" cy="223122"/>
            </a:xfrm>
            <a:prstGeom prst="rect">
              <a:avLst/>
            </a:prstGeom>
            <a:solidFill>
              <a:srgbClr val="B3B3B3">
                <a:alpha val="100000"/>
              </a:srgbClr>
            </a:solidFill>
          </p:spPr>
          <p:txBody>
            <a:bodyPr/>
            <a:lstStyle/>
            <a:p>
              <a:endParaRPr/>
            </a:p>
          </p:txBody>
        </p:sp>
        <p:sp>
          <p:nvSpPr>
            <p:cNvPr id="53" name="rc53"/>
            <p:cNvSpPr/>
            <p:nvPr/>
          </p:nvSpPr>
          <p:spPr>
            <a:xfrm>
              <a:off x="2971148" y="3043585"/>
              <a:ext cx="249014" cy="678590"/>
            </a:xfrm>
            <a:prstGeom prst="rect">
              <a:avLst/>
            </a:prstGeom>
            <a:solidFill>
              <a:srgbClr val="B3B3B3">
                <a:alpha val="100000"/>
              </a:srgbClr>
            </a:solidFill>
          </p:spPr>
          <p:txBody>
            <a:bodyPr/>
            <a:lstStyle/>
            <a:p>
              <a:endParaRPr/>
            </a:p>
          </p:txBody>
        </p:sp>
        <p:sp>
          <p:nvSpPr>
            <p:cNvPr id="54" name="rc54"/>
            <p:cNvSpPr/>
            <p:nvPr/>
          </p:nvSpPr>
          <p:spPr>
            <a:xfrm>
              <a:off x="3247830" y="2993662"/>
              <a:ext cx="249014" cy="649551"/>
            </a:xfrm>
            <a:prstGeom prst="rect">
              <a:avLst/>
            </a:prstGeom>
            <a:solidFill>
              <a:srgbClr val="B3B3B3">
                <a:alpha val="100000"/>
              </a:srgbClr>
            </a:solidFill>
          </p:spPr>
          <p:txBody>
            <a:bodyPr/>
            <a:lstStyle/>
            <a:p>
              <a:endParaRPr/>
            </a:p>
          </p:txBody>
        </p:sp>
        <p:sp>
          <p:nvSpPr>
            <p:cNvPr id="55" name="rc55"/>
            <p:cNvSpPr/>
            <p:nvPr/>
          </p:nvSpPr>
          <p:spPr>
            <a:xfrm>
              <a:off x="3524513" y="2904678"/>
              <a:ext cx="249014" cy="580380"/>
            </a:xfrm>
            <a:prstGeom prst="rect">
              <a:avLst/>
            </a:prstGeom>
            <a:solidFill>
              <a:srgbClr val="B3B3B3">
                <a:alpha val="100000"/>
              </a:srgbClr>
            </a:solidFill>
          </p:spPr>
          <p:txBody>
            <a:bodyPr/>
            <a:lstStyle/>
            <a:p>
              <a:endParaRPr/>
            </a:p>
          </p:txBody>
        </p:sp>
        <p:sp>
          <p:nvSpPr>
            <p:cNvPr id="56" name="rc56"/>
            <p:cNvSpPr/>
            <p:nvPr/>
          </p:nvSpPr>
          <p:spPr>
            <a:xfrm>
              <a:off x="3801195" y="3152857"/>
              <a:ext cx="249014" cy="558388"/>
            </a:xfrm>
            <a:prstGeom prst="rect">
              <a:avLst/>
            </a:prstGeom>
            <a:solidFill>
              <a:srgbClr val="B3B3B3">
                <a:alpha val="100000"/>
              </a:srgbClr>
            </a:solidFill>
          </p:spPr>
          <p:txBody>
            <a:bodyPr/>
            <a:lstStyle/>
            <a:p>
              <a:endParaRPr/>
            </a:p>
          </p:txBody>
        </p:sp>
        <p:sp>
          <p:nvSpPr>
            <p:cNvPr id="57" name="rc57"/>
            <p:cNvSpPr/>
            <p:nvPr/>
          </p:nvSpPr>
          <p:spPr>
            <a:xfrm>
              <a:off x="4077877" y="3008494"/>
              <a:ext cx="249014" cy="369072"/>
            </a:xfrm>
            <a:prstGeom prst="rect">
              <a:avLst/>
            </a:prstGeom>
            <a:solidFill>
              <a:srgbClr val="B3B3B3">
                <a:alpha val="100000"/>
              </a:srgbClr>
            </a:solidFill>
          </p:spPr>
          <p:txBody>
            <a:bodyPr/>
            <a:lstStyle/>
            <a:p>
              <a:endParaRPr/>
            </a:p>
          </p:txBody>
        </p:sp>
        <p:sp>
          <p:nvSpPr>
            <p:cNvPr id="58" name="rc58"/>
            <p:cNvSpPr/>
            <p:nvPr/>
          </p:nvSpPr>
          <p:spPr>
            <a:xfrm>
              <a:off x="4354560" y="2278120"/>
              <a:ext cx="249014" cy="544182"/>
            </a:xfrm>
            <a:prstGeom prst="rect">
              <a:avLst/>
            </a:prstGeom>
            <a:solidFill>
              <a:srgbClr val="B3B3B3">
                <a:alpha val="100000"/>
              </a:srgbClr>
            </a:solidFill>
          </p:spPr>
          <p:txBody>
            <a:bodyPr/>
            <a:lstStyle/>
            <a:p>
              <a:endParaRPr/>
            </a:p>
          </p:txBody>
        </p:sp>
        <p:sp>
          <p:nvSpPr>
            <p:cNvPr id="59" name="rc59"/>
            <p:cNvSpPr/>
            <p:nvPr/>
          </p:nvSpPr>
          <p:spPr>
            <a:xfrm>
              <a:off x="4631242" y="3143414"/>
              <a:ext cx="249014" cy="468882"/>
            </a:xfrm>
            <a:prstGeom prst="rect">
              <a:avLst/>
            </a:prstGeom>
            <a:solidFill>
              <a:srgbClr val="B3B3B3">
                <a:alpha val="100000"/>
              </a:srgbClr>
            </a:solidFill>
          </p:spPr>
          <p:txBody>
            <a:bodyPr/>
            <a:lstStyle/>
            <a:p>
              <a:endParaRPr/>
            </a:p>
          </p:txBody>
        </p:sp>
        <p:sp>
          <p:nvSpPr>
            <p:cNvPr id="60" name="rc60"/>
            <p:cNvSpPr/>
            <p:nvPr/>
          </p:nvSpPr>
          <p:spPr>
            <a:xfrm>
              <a:off x="4907924" y="2828752"/>
              <a:ext cx="249014" cy="346214"/>
            </a:xfrm>
            <a:prstGeom prst="rect">
              <a:avLst/>
            </a:prstGeom>
            <a:solidFill>
              <a:srgbClr val="B3B3B3">
                <a:alpha val="100000"/>
              </a:srgbClr>
            </a:solidFill>
          </p:spPr>
          <p:txBody>
            <a:bodyPr/>
            <a:lstStyle/>
            <a:p>
              <a:endParaRPr/>
            </a:p>
          </p:txBody>
        </p:sp>
        <p:sp>
          <p:nvSpPr>
            <p:cNvPr id="61" name="rc61"/>
            <p:cNvSpPr/>
            <p:nvPr/>
          </p:nvSpPr>
          <p:spPr>
            <a:xfrm>
              <a:off x="5184607" y="2730325"/>
              <a:ext cx="249014" cy="830616"/>
            </a:xfrm>
            <a:prstGeom prst="rect">
              <a:avLst/>
            </a:prstGeom>
            <a:solidFill>
              <a:srgbClr val="B3B3B3">
                <a:alpha val="100000"/>
              </a:srgbClr>
            </a:solidFill>
          </p:spPr>
          <p:txBody>
            <a:bodyPr/>
            <a:lstStyle/>
            <a:p>
              <a:endParaRPr/>
            </a:p>
          </p:txBody>
        </p:sp>
        <p:sp>
          <p:nvSpPr>
            <p:cNvPr id="62" name="rc62"/>
            <p:cNvSpPr/>
            <p:nvPr/>
          </p:nvSpPr>
          <p:spPr>
            <a:xfrm>
              <a:off x="5461289" y="2990197"/>
              <a:ext cx="249014" cy="745149"/>
            </a:xfrm>
            <a:prstGeom prst="rect">
              <a:avLst/>
            </a:prstGeom>
            <a:solidFill>
              <a:srgbClr val="B3B3B3">
                <a:alpha val="100000"/>
              </a:srgbClr>
            </a:solidFill>
          </p:spPr>
          <p:txBody>
            <a:bodyPr/>
            <a:lstStyle/>
            <a:p>
              <a:endParaRPr/>
            </a:p>
          </p:txBody>
        </p:sp>
        <p:sp>
          <p:nvSpPr>
            <p:cNvPr id="63" name="rc63"/>
            <p:cNvSpPr/>
            <p:nvPr/>
          </p:nvSpPr>
          <p:spPr>
            <a:xfrm>
              <a:off x="5737971" y="3339024"/>
              <a:ext cx="249014" cy="483705"/>
            </a:xfrm>
            <a:prstGeom prst="rect">
              <a:avLst/>
            </a:prstGeom>
            <a:solidFill>
              <a:srgbClr val="B3B3B3">
                <a:alpha val="100000"/>
              </a:srgbClr>
            </a:solidFill>
          </p:spPr>
          <p:txBody>
            <a:bodyPr/>
            <a:lstStyle/>
            <a:p>
              <a:endParaRPr/>
            </a:p>
          </p:txBody>
        </p:sp>
        <p:sp>
          <p:nvSpPr>
            <p:cNvPr id="64" name="rc64"/>
            <p:cNvSpPr/>
            <p:nvPr/>
          </p:nvSpPr>
          <p:spPr>
            <a:xfrm>
              <a:off x="6014654" y="3164658"/>
              <a:ext cx="249014" cy="438832"/>
            </a:xfrm>
            <a:prstGeom prst="rect">
              <a:avLst/>
            </a:prstGeom>
            <a:solidFill>
              <a:srgbClr val="B3B3B3">
                <a:alpha val="100000"/>
              </a:srgbClr>
            </a:solidFill>
          </p:spPr>
          <p:txBody>
            <a:bodyPr/>
            <a:lstStyle/>
            <a:p>
              <a:endParaRPr/>
            </a:p>
          </p:txBody>
        </p:sp>
        <p:sp>
          <p:nvSpPr>
            <p:cNvPr id="65" name="rc65"/>
            <p:cNvSpPr/>
            <p:nvPr/>
          </p:nvSpPr>
          <p:spPr>
            <a:xfrm>
              <a:off x="6291336" y="3174924"/>
              <a:ext cx="249014" cy="432792"/>
            </a:xfrm>
            <a:prstGeom prst="rect">
              <a:avLst/>
            </a:prstGeom>
            <a:solidFill>
              <a:srgbClr val="B3B3B3">
                <a:alpha val="100000"/>
              </a:srgbClr>
            </a:solidFill>
          </p:spPr>
          <p:txBody>
            <a:bodyPr/>
            <a:lstStyle/>
            <a:p>
              <a:endParaRPr/>
            </a:p>
          </p:txBody>
        </p:sp>
        <p:sp>
          <p:nvSpPr>
            <p:cNvPr id="66" name="rc66"/>
            <p:cNvSpPr/>
            <p:nvPr/>
          </p:nvSpPr>
          <p:spPr>
            <a:xfrm>
              <a:off x="6568018" y="2997418"/>
              <a:ext cx="249014" cy="347904"/>
            </a:xfrm>
            <a:prstGeom prst="rect">
              <a:avLst/>
            </a:prstGeom>
            <a:solidFill>
              <a:srgbClr val="B3B3B3">
                <a:alpha val="100000"/>
              </a:srgbClr>
            </a:solidFill>
          </p:spPr>
          <p:txBody>
            <a:bodyPr/>
            <a:lstStyle/>
            <a:p>
              <a:endParaRPr/>
            </a:p>
          </p:txBody>
        </p:sp>
        <p:sp>
          <p:nvSpPr>
            <p:cNvPr id="67" name="rc67"/>
            <p:cNvSpPr/>
            <p:nvPr/>
          </p:nvSpPr>
          <p:spPr>
            <a:xfrm>
              <a:off x="6844701" y="2684445"/>
              <a:ext cx="249014" cy="218966"/>
            </a:xfrm>
            <a:prstGeom prst="rect">
              <a:avLst/>
            </a:prstGeom>
            <a:solidFill>
              <a:srgbClr val="B3B3B3">
                <a:alpha val="100000"/>
              </a:srgbClr>
            </a:solidFill>
          </p:spPr>
          <p:txBody>
            <a:bodyPr/>
            <a:lstStyle/>
            <a:p>
              <a:endParaRPr/>
            </a:p>
          </p:txBody>
        </p:sp>
        <p:sp>
          <p:nvSpPr>
            <p:cNvPr id="68" name="rc68"/>
            <p:cNvSpPr/>
            <p:nvPr/>
          </p:nvSpPr>
          <p:spPr>
            <a:xfrm>
              <a:off x="7121383" y="2718016"/>
              <a:ext cx="249014" cy="220863"/>
            </a:xfrm>
            <a:prstGeom prst="rect">
              <a:avLst/>
            </a:prstGeom>
            <a:solidFill>
              <a:srgbClr val="B3B3B3">
                <a:alpha val="100000"/>
              </a:srgbClr>
            </a:solidFill>
          </p:spPr>
          <p:txBody>
            <a:bodyPr/>
            <a:lstStyle/>
            <a:p>
              <a:endParaRPr/>
            </a:p>
          </p:txBody>
        </p:sp>
        <p:sp>
          <p:nvSpPr>
            <p:cNvPr id="69" name="rc69"/>
            <p:cNvSpPr/>
            <p:nvPr/>
          </p:nvSpPr>
          <p:spPr>
            <a:xfrm>
              <a:off x="7398065" y="2707976"/>
              <a:ext cx="249014" cy="222718"/>
            </a:xfrm>
            <a:prstGeom prst="rect">
              <a:avLst/>
            </a:prstGeom>
            <a:solidFill>
              <a:srgbClr val="B3B3B3">
                <a:alpha val="100000"/>
              </a:srgbClr>
            </a:solidFill>
          </p:spPr>
          <p:txBody>
            <a:bodyPr/>
            <a:lstStyle/>
            <a:p>
              <a:endParaRPr/>
            </a:p>
          </p:txBody>
        </p:sp>
        <p:sp>
          <p:nvSpPr>
            <p:cNvPr id="70" name="rc70"/>
            <p:cNvSpPr/>
            <p:nvPr/>
          </p:nvSpPr>
          <p:spPr>
            <a:xfrm>
              <a:off x="7674748" y="2965663"/>
              <a:ext cx="249014" cy="180000"/>
            </a:xfrm>
            <a:prstGeom prst="rect">
              <a:avLst/>
            </a:prstGeom>
            <a:solidFill>
              <a:srgbClr val="B3B3B3">
                <a:alpha val="100000"/>
              </a:srgbClr>
            </a:solidFill>
          </p:spPr>
          <p:txBody>
            <a:bodyPr/>
            <a:lstStyle/>
            <a:p>
              <a:endParaRPr/>
            </a:p>
          </p:txBody>
        </p:sp>
        <p:sp>
          <p:nvSpPr>
            <p:cNvPr id="71" name="rc71"/>
            <p:cNvSpPr/>
            <p:nvPr/>
          </p:nvSpPr>
          <p:spPr>
            <a:xfrm>
              <a:off x="7951430" y="2863716"/>
              <a:ext cx="249014" cy="136563"/>
            </a:xfrm>
            <a:prstGeom prst="rect">
              <a:avLst/>
            </a:prstGeom>
            <a:solidFill>
              <a:srgbClr val="B3B3B3">
                <a:alpha val="100000"/>
              </a:srgbClr>
            </a:solidFill>
          </p:spPr>
          <p:txBody>
            <a:bodyPr/>
            <a:lstStyle/>
            <a:p>
              <a:endParaRPr/>
            </a:p>
          </p:txBody>
        </p:sp>
        <p:sp>
          <p:nvSpPr>
            <p:cNvPr id="72" name="pl72"/>
            <p:cNvSpPr/>
            <p:nvPr/>
          </p:nvSpPr>
          <p:spPr>
            <a:xfrm>
              <a:off x="1435561" y="1244170"/>
              <a:ext cx="6640376" cy="734648"/>
            </a:xfrm>
            <a:custGeom>
              <a:avLst/>
              <a:gdLst/>
              <a:ahLst/>
              <a:cxnLst/>
              <a:rect l="0" t="0" r="0" b="0"/>
              <a:pathLst>
                <a:path w="6640376" h="734648">
                  <a:moveTo>
                    <a:pt x="0" y="353719"/>
                  </a:moveTo>
                  <a:lnTo>
                    <a:pt x="276682" y="462556"/>
                  </a:lnTo>
                  <a:lnTo>
                    <a:pt x="553364" y="598602"/>
                  </a:lnTo>
                  <a:lnTo>
                    <a:pt x="830047" y="734648"/>
                  </a:lnTo>
                  <a:lnTo>
                    <a:pt x="1106729" y="680230"/>
                  </a:lnTo>
                  <a:lnTo>
                    <a:pt x="1383411" y="408138"/>
                  </a:lnTo>
                  <a:lnTo>
                    <a:pt x="1660094" y="81627"/>
                  </a:lnTo>
                  <a:lnTo>
                    <a:pt x="1936776" y="136046"/>
                  </a:lnTo>
                  <a:lnTo>
                    <a:pt x="2213458" y="244882"/>
                  </a:lnTo>
                  <a:lnTo>
                    <a:pt x="2490141" y="81627"/>
                  </a:lnTo>
                  <a:lnTo>
                    <a:pt x="2766823" y="299301"/>
                  </a:lnTo>
                  <a:lnTo>
                    <a:pt x="3043505" y="653020"/>
                  </a:lnTo>
                  <a:lnTo>
                    <a:pt x="3320188" y="136046"/>
                  </a:lnTo>
                  <a:lnTo>
                    <a:pt x="3596870" y="408138"/>
                  </a:lnTo>
                  <a:lnTo>
                    <a:pt x="3873552" y="163255"/>
                  </a:lnTo>
                  <a:lnTo>
                    <a:pt x="4150235" y="54418"/>
                  </a:lnTo>
                  <a:lnTo>
                    <a:pt x="4426917" y="0"/>
                  </a:lnTo>
                  <a:lnTo>
                    <a:pt x="4703599" y="136046"/>
                  </a:lnTo>
                  <a:lnTo>
                    <a:pt x="4980282" y="136046"/>
                  </a:lnTo>
                  <a:lnTo>
                    <a:pt x="5256964" y="299301"/>
                  </a:lnTo>
                  <a:lnTo>
                    <a:pt x="5533646" y="571393"/>
                  </a:lnTo>
                  <a:lnTo>
                    <a:pt x="5810329" y="544184"/>
                  </a:lnTo>
                  <a:lnTo>
                    <a:pt x="6087011" y="544184"/>
                  </a:lnTo>
                  <a:lnTo>
                    <a:pt x="6363693" y="408138"/>
                  </a:lnTo>
                  <a:lnTo>
                    <a:pt x="6640376" y="489765"/>
                  </a:lnTo>
                </a:path>
              </a:pathLst>
            </a:custGeom>
            <a:ln w="27101" cap="flat">
              <a:solidFill>
                <a:srgbClr val="0058AB">
                  <a:alpha val="50196"/>
                </a:srgbClr>
              </a:solidFill>
              <a:prstDash val="solid"/>
              <a:round/>
            </a:ln>
          </p:spPr>
          <p:txBody>
            <a:bodyPr/>
            <a:lstStyle/>
            <a:p>
              <a:endParaRPr/>
            </a:p>
          </p:txBody>
        </p:sp>
        <p:sp>
          <p:nvSpPr>
            <p:cNvPr id="73" name="pl73"/>
            <p:cNvSpPr/>
            <p:nvPr/>
          </p:nvSpPr>
          <p:spPr>
            <a:xfrm>
              <a:off x="1435561" y="1543472"/>
              <a:ext cx="6640376" cy="707439"/>
            </a:xfrm>
            <a:custGeom>
              <a:avLst/>
              <a:gdLst/>
              <a:ahLst/>
              <a:cxnLst/>
              <a:rect l="0" t="0" r="0" b="0"/>
              <a:pathLst>
                <a:path w="6640376" h="707439">
                  <a:moveTo>
                    <a:pt x="0" y="598602"/>
                  </a:moveTo>
                  <a:lnTo>
                    <a:pt x="276682" y="571393"/>
                  </a:lnTo>
                  <a:lnTo>
                    <a:pt x="553364" y="598602"/>
                  </a:lnTo>
                  <a:lnTo>
                    <a:pt x="830047" y="680230"/>
                  </a:lnTo>
                  <a:lnTo>
                    <a:pt x="1106729" y="516974"/>
                  </a:lnTo>
                  <a:lnTo>
                    <a:pt x="1383411" y="272092"/>
                  </a:lnTo>
                  <a:lnTo>
                    <a:pt x="1660094" y="272092"/>
                  </a:lnTo>
                  <a:lnTo>
                    <a:pt x="1936776" y="299301"/>
                  </a:lnTo>
                  <a:lnTo>
                    <a:pt x="2213458" y="353719"/>
                  </a:lnTo>
                  <a:lnTo>
                    <a:pt x="2490141" y="163255"/>
                  </a:lnTo>
                  <a:lnTo>
                    <a:pt x="2766823" y="244882"/>
                  </a:lnTo>
                  <a:lnTo>
                    <a:pt x="3043505" y="707439"/>
                  </a:lnTo>
                  <a:lnTo>
                    <a:pt x="3320188" y="136046"/>
                  </a:lnTo>
                  <a:lnTo>
                    <a:pt x="3596870" y="326510"/>
                  </a:lnTo>
                  <a:lnTo>
                    <a:pt x="3873552" y="380928"/>
                  </a:lnTo>
                  <a:lnTo>
                    <a:pt x="4150235" y="217673"/>
                  </a:lnTo>
                  <a:lnTo>
                    <a:pt x="4426917" y="0"/>
                  </a:lnTo>
                  <a:lnTo>
                    <a:pt x="4703599" y="108836"/>
                  </a:lnTo>
                  <a:lnTo>
                    <a:pt x="4980282" y="108836"/>
                  </a:lnTo>
                  <a:lnTo>
                    <a:pt x="5256964" y="217673"/>
                  </a:lnTo>
                  <a:lnTo>
                    <a:pt x="5533646" y="408138"/>
                  </a:lnTo>
                  <a:lnTo>
                    <a:pt x="5810329" y="380928"/>
                  </a:lnTo>
                  <a:lnTo>
                    <a:pt x="6087011" y="380928"/>
                  </a:lnTo>
                  <a:lnTo>
                    <a:pt x="6363693" y="217673"/>
                  </a:lnTo>
                  <a:lnTo>
                    <a:pt x="6640376" y="272092"/>
                  </a:lnTo>
                </a:path>
              </a:pathLst>
            </a:custGeom>
            <a:ln w="27101" cap="flat">
              <a:solidFill>
                <a:srgbClr val="333333">
                  <a:alpha val="50196"/>
                </a:srgbClr>
              </a:solidFill>
              <a:prstDash val="solid"/>
              <a:round/>
            </a:ln>
          </p:spPr>
          <p:txBody>
            <a:bodyPr/>
            <a:lstStyle/>
            <a:p>
              <a:endParaRPr/>
            </a:p>
          </p:txBody>
        </p:sp>
        <p:sp>
          <p:nvSpPr>
            <p:cNvPr id="74" name="tx74"/>
            <p:cNvSpPr/>
            <p:nvPr/>
          </p:nvSpPr>
          <p:spPr>
            <a:xfrm>
              <a:off x="6632236" y="13866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6908918" y="166137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7185600" y="16315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7462283" y="16315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7738965" y="1495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8015647" y="1577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632236" y="1813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79</a:t>
              </a:r>
            </a:p>
          </p:txBody>
        </p:sp>
        <p:sp>
          <p:nvSpPr>
            <p:cNvPr id="81" name="tx81"/>
            <p:cNvSpPr/>
            <p:nvPr/>
          </p:nvSpPr>
          <p:spPr>
            <a:xfrm>
              <a:off x="6908918" y="200561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72</a:t>
              </a:r>
            </a:p>
          </p:txBody>
        </p:sp>
        <p:sp>
          <p:nvSpPr>
            <p:cNvPr id="82" name="tx82"/>
            <p:cNvSpPr/>
            <p:nvPr/>
          </p:nvSpPr>
          <p:spPr>
            <a:xfrm>
              <a:off x="7185600" y="197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73</a:t>
              </a:r>
            </a:p>
          </p:txBody>
        </p:sp>
        <p:sp>
          <p:nvSpPr>
            <p:cNvPr id="83" name="tx83"/>
            <p:cNvSpPr/>
            <p:nvPr/>
          </p:nvSpPr>
          <p:spPr>
            <a:xfrm>
              <a:off x="7462283" y="197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73</a:t>
              </a:r>
            </a:p>
          </p:txBody>
        </p:sp>
        <p:sp>
          <p:nvSpPr>
            <p:cNvPr id="84" name="tx84"/>
            <p:cNvSpPr/>
            <p:nvPr/>
          </p:nvSpPr>
          <p:spPr>
            <a:xfrm>
              <a:off x="7738965" y="18138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79</a:t>
              </a:r>
            </a:p>
          </p:txBody>
        </p:sp>
        <p:sp>
          <p:nvSpPr>
            <p:cNvPr id="85" name="tx85"/>
            <p:cNvSpPr/>
            <p:nvPr/>
          </p:nvSpPr>
          <p:spPr>
            <a:xfrm>
              <a:off x="8015647" y="187088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77</a:t>
              </a:r>
            </a:p>
          </p:txBody>
        </p:sp>
        <p:sp>
          <p:nvSpPr>
            <p:cNvPr id="86" name="tx86"/>
            <p:cNvSpPr/>
            <p:nvPr/>
          </p:nvSpPr>
          <p:spPr>
            <a:xfrm>
              <a:off x="1345126" y="361255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87" name="tx87"/>
            <p:cNvSpPr/>
            <p:nvPr/>
          </p:nvSpPr>
          <p:spPr>
            <a:xfrm>
              <a:off x="2728538" y="355408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134</a:t>
              </a:r>
            </a:p>
          </p:txBody>
        </p:sp>
        <p:sp>
          <p:nvSpPr>
            <p:cNvPr id="88" name="tx88"/>
            <p:cNvSpPr/>
            <p:nvPr/>
          </p:nvSpPr>
          <p:spPr>
            <a:xfrm>
              <a:off x="4111950" y="360362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113</a:t>
              </a:r>
            </a:p>
          </p:txBody>
        </p:sp>
        <p:sp>
          <p:nvSpPr>
            <p:cNvPr id="89" name="tx89"/>
            <p:cNvSpPr/>
            <p:nvPr/>
          </p:nvSpPr>
          <p:spPr>
            <a:xfrm>
              <a:off x="5525506" y="3782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0" name="tx90"/>
            <p:cNvSpPr/>
            <p:nvPr/>
          </p:nvSpPr>
          <p:spPr>
            <a:xfrm>
              <a:off x="6602091" y="358755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120</a:t>
              </a:r>
            </a:p>
          </p:txBody>
        </p:sp>
        <p:sp>
          <p:nvSpPr>
            <p:cNvPr id="91" name="tx91"/>
            <p:cNvSpPr/>
            <p:nvPr/>
          </p:nvSpPr>
          <p:spPr>
            <a:xfrm>
              <a:off x="6878773" y="3367925"/>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214</a:t>
              </a:r>
            </a:p>
          </p:txBody>
        </p:sp>
        <p:sp>
          <p:nvSpPr>
            <p:cNvPr id="92" name="tx92"/>
            <p:cNvSpPr/>
            <p:nvPr/>
          </p:nvSpPr>
          <p:spPr>
            <a:xfrm>
              <a:off x="7155455" y="338433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206</a:t>
              </a:r>
            </a:p>
          </p:txBody>
        </p:sp>
        <p:sp>
          <p:nvSpPr>
            <p:cNvPr id="93" name="tx93"/>
            <p:cNvSpPr/>
            <p:nvPr/>
          </p:nvSpPr>
          <p:spPr>
            <a:xfrm>
              <a:off x="7432138" y="338024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208</a:t>
              </a:r>
            </a:p>
          </p:txBody>
        </p:sp>
        <p:sp>
          <p:nvSpPr>
            <p:cNvPr id="94" name="tx94"/>
            <p:cNvSpPr/>
            <p:nvPr/>
          </p:nvSpPr>
          <p:spPr>
            <a:xfrm>
              <a:off x="7708820" y="348767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163</a:t>
              </a:r>
            </a:p>
          </p:txBody>
        </p:sp>
        <p:sp>
          <p:nvSpPr>
            <p:cNvPr id="95" name="tx95"/>
            <p:cNvSpPr/>
            <p:nvPr/>
          </p:nvSpPr>
          <p:spPr>
            <a:xfrm>
              <a:off x="7985502" y="341498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193</a:t>
              </a:r>
            </a:p>
          </p:txBody>
        </p:sp>
        <p:sp>
          <p:nvSpPr>
            <p:cNvPr id="96" name="tx96"/>
            <p:cNvSpPr/>
            <p:nvPr/>
          </p:nvSpPr>
          <p:spPr>
            <a:xfrm>
              <a:off x="1345126" y="301128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146</a:t>
              </a:r>
            </a:p>
          </p:txBody>
        </p:sp>
        <p:sp>
          <p:nvSpPr>
            <p:cNvPr id="97" name="tx97"/>
            <p:cNvSpPr/>
            <p:nvPr/>
          </p:nvSpPr>
          <p:spPr>
            <a:xfrm>
              <a:off x="2758683" y="31281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98" name="tx98"/>
            <p:cNvSpPr/>
            <p:nvPr/>
          </p:nvSpPr>
          <p:spPr>
            <a:xfrm>
              <a:off x="4142095" y="31525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78</a:t>
              </a:r>
            </a:p>
          </p:txBody>
        </p:sp>
        <p:sp>
          <p:nvSpPr>
            <p:cNvPr id="99" name="tx99"/>
            <p:cNvSpPr/>
            <p:nvPr/>
          </p:nvSpPr>
          <p:spPr>
            <a:xfrm>
              <a:off x="5495361" y="332233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158</a:t>
              </a:r>
            </a:p>
          </p:txBody>
        </p:sp>
        <p:sp>
          <p:nvSpPr>
            <p:cNvPr id="100" name="tx100"/>
            <p:cNvSpPr/>
            <p:nvPr/>
          </p:nvSpPr>
          <p:spPr>
            <a:xfrm>
              <a:off x="6632236" y="313257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a:t>
              </a:r>
            </a:p>
          </p:txBody>
        </p:sp>
        <p:sp>
          <p:nvSpPr>
            <p:cNvPr id="101" name="tx101"/>
            <p:cNvSpPr/>
            <p:nvPr/>
          </p:nvSpPr>
          <p:spPr>
            <a:xfrm>
              <a:off x="6908918" y="275512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2" name="tx102"/>
            <p:cNvSpPr/>
            <p:nvPr/>
          </p:nvSpPr>
          <p:spPr>
            <a:xfrm>
              <a:off x="7185600" y="278964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3" name="tx103"/>
            <p:cNvSpPr/>
            <p:nvPr/>
          </p:nvSpPr>
          <p:spPr>
            <a:xfrm>
              <a:off x="7462283" y="27805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4" name="tx104"/>
            <p:cNvSpPr/>
            <p:nvPr/>
          </p:nvSpPr>
          <p:spPr>
            <a:xfrm>
              <a:off x="7738965" y="301517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a:t>
              </a:r>
            </a:p>
          </p:txBody>
        </p:sp>
        <p:sp>
          <p:nvSpPr>
            <p:cNvPr id="105" name="tx105"/>
            <p:cNvSpPr/>
            <p:nvPr/>
          </p:nvSpPr>
          <p:spPr>
            <a:xfrm>
              <a:off x="8015647" y="28915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6" name="tx106"/>
            <p:cNvSpPr/>
            <p:nvPr/>
          </p:nvSpPr>
          <p:spPr>
            <a:xfrm>
              <a:off x="1345126" y="259011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255</a:t>
              </a:r>
            </a:p>
          </p:txBody>
        </p:sp>
        <p:sp>
          <p:nvSpPr>
            <p:cNvPr id="107" name="tx107"/>
            <p:cNvSpPr/>
            <p:nvPr/>
          </p:nvSpPr>
          <p:spPr>
            <a:xfrm>
              <a:off x="2728538" y="29373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182</a:t>
              </a:r>
            </a:p>
          </p:txBody>
        </p:sp>
        <p:sp>
          <p:nvSpPr>
            <p:cNvPr id="108" name="tx108"/>
            <p:cNvSpPr/>
            <p:nvPr/>
          </p:nvSpPr>
          <p:spPr>
            <a:xfrm>
              <a:off x="4111950" y="289045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192</a:t>
              </a:r>
            </a:p>
          </p:txBody>
        </p:sp>
        <p:sp>
          <p:nvSpPr>
            <p:cNvPr id="109" name="tx109"/>
            <p:cNvSpPr/>
            <p:nvPr/>
          </p:nvSpPr>
          <p:spPr>
            <a:xfrm>
              <a:off x="5495361" y="287215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196</a:t>
              </a:r>
            </a:p>
          </p:txBody>
        </p:sp>
        <p:sp>
          <p:nvSpPr>
            <p:cNvPr id="110" name="tx110"/>
            <p:cNvSpPr/>
            <p:nvPr/>
          </p:nvSpPr>
          <p:spPr>
            <a:xfrm>
              <a:off x="6602091" y="287937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a:t>
              </a:r>
            </a:p>
          </p:txBody>
        </p:sp>
        <p:sp>
          <p:nvSpPr>
            <p:cNvPr id="111" name="tx111"/>
            <p:cNvSpPr/>
            <p:nvPr/>
          </p:nvSpPr>
          <p:spPr>
            <a:xfrm>
              <a:off x="6878773" y="256640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260</a:t>
              </a:r>
            </a:p>
          </p:txBody>
        </p:sp>
        <p:sp>
          <p:nvSpPr>
            <p:cNvPr id="112" name="tx112"/>
            <p:cNvSpPr/>
            <p:nvPr/>
          </p:nvSpPr>
          <p:spPr>
            <a:xfrm>
              <a:off x="7155455" y="259992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253</a:t>
              </a:r>
            </a:p>
          </p:txBody>
        </p:sp>
        <p:sp>
          <p:nvSpPr>
            <p:cNvPr id="113" name="tx113"/>
            <p:cNvSpPr/>
            <p:nvPr/>
          </p:nvSpPr>
          <p:spPr>
            <a:xfrm>
              <a:off x="7432138" y="258993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256</a:t>
              </a:r>
            </a:p>
          </p:txBody>
        </p:sp>
        <p:sp>
          <p:nvSpPr>
            <p:cNvPr id="114" name="tx114"/>
            <p:cNvSpPr/>
            <p:nvPr/>
          </p:nvSpPr>
          <p:spPr>
            <a:xfrm>
              <a:off x="7708820" y="284762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a:t>
              </a:r>
            </a:p>
          </p:txBody>
        </p:sp>
        <p:sp>
          <p:nvSpPr>
            <p:cNvPr id="115" name="tx115"/>
            <p:cNvSpPr/>
            <p:nvPr/>
          </p:nvSpPr>
          <p:spPr>
            <a:xfrm>
              <a:off x="7985502" y="274700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222</a:t>
              </a:r>
            </a:p>
          </p:txBody>
        </p:sp>
        <p:sp>
          <p:nvSpPr>
            <p:cNvPr id="116" name="tx116"/>
            <p:cNvSpPr/>
            <p:nvPr/>
          </p:nvSpPr>
          <p:spPr>
            <a:xfrm>
              <a:off x="733081" y="3858558"/>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91713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1975704"/>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19" name="tx119"/>
            <p:cNvSpPr/>
            <p:nvPr/>
          </p:nvSpPr>
          <p:spPr>
            <a:xfrm>
              <a:off x="577692" y="1034277"/>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903044" y="2416637"/>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6" name="tx136"/>
            <p:cNvSpPr/>
            <p:nvPr/>
          </p:nvSpPr>
          <p:spPr>
            <a:xfrm rot="5400000">
              <a:off x="8333845" y="241663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7" name="pl137"/>
            <p:cNvSpPr/>
            <p:nvPr/>
          </p:nvSpPr>
          <p:spPr>
            <a:xfrm>
              <a:off x="3043633"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38" name="pl138"/>
            <p:cNvSpPr/>
            <p:nvPr/>
          </p:nvSpPr>
          <p:spPr>
            <a:xfrm>
              <a:off x="3759362"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39" name="tx139"/>
            <p:cNvSpPr/>
            <p:nvPr/>
          </p:nvSpPr>
          <p:spPr>
            <a:xfrm>
              <a:off x="3310733"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808891"/>
              <a:ext cx="201456" cy="201456"/>
            </a:xfrm>
            <a:prstGeom prst="rect">
              <a:avLst/>
            </a:prstGeom>
            <a:solidFill>
              <a:srgbClr val="B3B3B3">
                <a:alpha val="100000"/>
              </a:srgbClr>
            </a:solidFill>
          </p:spPr>
          <p:txBody>
            <a:bodyPr/>
            <a:lstStyle/>
            <a:p>
              <a:endParaRPr/>
            </a:p>
          </p:txBody>
        </p:sp>
        <p:sp>
          <p:nvSpPr>
            <p:cNvPr id="142" name="rc142"/>
            <p:cNvSpPr/>
            <p:nvPr/>
          </p:nvSpPr>
          <p:spPr>
            <a:xfrm>
              <a:off x="5573066" y="4808891"/>
              <a:ext cx="201456" cy="201456"/>
            </a:xfrm>
            <a:prstGeom prst="rect">
              <a:avLst/>
            </a:prstGeom>
            <a:solidFill>
              <a:srgbClr val="1CABE2">
                <a:alpha val="100000"/>
              </a:srgbClr>
            </a:solidFill>
          </p:spPr>
          <p:txBody>
            <a:bodyPr/>
            <a:lstStyle/>
            <a:p>
              <a:endParaRPr/>
            </a:p>
          </p:txBody>
        </p:sp>
        <p:sp>
          <p:nvSpPr>
            <p:cNvPr id="143" name="tx143"/>
            <p:cNvSpPr/>
            <p:nvPr/>
          </p:nvSpPr>
          <p:spPr>
            <a:xfrm>
              <a:off x="4950957"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9576"/>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6" name="tx146"/>
            <p:cNvSpPr/>
            <p:nvPr/>
          </p:nvSpPr>
          <p:spPr>
            <a:xfrm>
              <a:off x="966584" y="660204"/>
              <a:ext cx="1830697"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47" name="pl147"/>
            <p:cNvSpPr/>
            <p:nvPr/>
          </p:nvSpPr>
          <p:spPr>
            <a:xfrm>
              <a:off x="2085425"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3634166"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5182907"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731649"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8280390"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966584" y="573879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966584" y="554238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66584" y="5345964"/>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1311054"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2859795"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408537"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5957278"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7506019"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rc160"/>
            <p:cNvSpPr/>
            <p:nvPr/>
          </p:nvSpPr>
          <p:spPr>
            <a:xfrm>
              <a:off x="1311054" y="5660230"/>
              <a:ext cx="3720231" cy="157133"/>
            </a:xfrm>
            <a:prstGeom prst="rect">
              <a:avLst/>
            </a:prstGeom>
            <a:solidFill>
              <a:srgbClr val="1CABE2">
                <a:alpha val="100000"/>
              </a:srgbClr>
            </a:solidFill>
          </p:spPr>
          <p:txBody>
            <a:bodyPr/>
            <a:lstStyle/>
            <a:p>
              <a:endParaRPr/>
            </a:p>
          </p:txBody>
        </p:sp>
        <p:sp>
          <p:nvSpPr>
            <p:cNvPr id="161" name="rc161"/>
            <p:cNvSpPr/>
            <p:nvPr/>
          </p:nvSpPr>
          <p:spPr>
            <a:xfrm>
              <a:off x="1311054" y="5463814"/>
              <a:ext cx="5034059" cy="157133"/>
            </a:xfrm>
            <a:prstGeom prst="rect">
              <a:avLst/>
            </a:prstGeom>
            <a:solidFill>
              <a:srgbClr val="1CABE2">
                <a:alpha val="100000"/>
              </a:srgbClr>
            </a:solidFill>
          </p:spPr>
          <p:txBody>
            <a:bodyPr/>
            <a:lstStyle/>
            <a:p>
              <a:endParaRPr/>
            </a:p>
          </p:txBody>
        </p:sp>
        <p:sp>
          <p:nvSpPr>
            <p:cNvPr id="162" name="rc162"/>
            <p:cNvSpPr/>
            <p:nvPr/>
          </p:nvSpPr>
          <p:spPr>
            <a:xfrm>
              <a:off x="1311054" y="5267397"/>
              <a:ext cx="5990748" cy="157133"/>
            </a:xfrm>
            <a:prstGeom prst="rect">
              <a:avLst/>
            </a:prstGeom>
            <a:solidFill>
              <a:srgbClr val="1CABE2">
                <a:alpha val="100000"/>
              </a:srgbClr>
            </a:solidFill>
          </p:spPr>
          <p:txBody>
            <a:bodyPr/>
            <a:lstStyle/>
            <a:p>
              <a:endParaRPr/>
            </a:p>
          </p:txBody>
        </p:sp>
        <p:sp>
          <p:nvSpPr>
            <p:cNvPr id="163" name="rc163"/>
            <p:cNvSpPr/>
            <p:nvPr/>
          </p:nvSpPr>
          <p:spPr>
            <a:xfrm>
              <a:off x="5031285" y="5660230"/>
              <a:ext cx="2289349" cy="157133"/>
            </a:xfrm>
            <a:prstGeom prst="rect">
              <a:avLst/>
            </a:prstGeom>
            <a:solidFill>
              <a:srgbClr val="B3B3B3">
                <a:alpha val="100000"/>
              </a:srgbClr>
            </a:solidFill>
          </p:spPr>
          <p:txBody>
            <a:bodyPr/>
            <a:lstStyle/>
            <a:p>
              <a:endParaRPr/>
            </a:p>
          </p:txBody>
        </p:sp>
        <p:sp>
          <p:nvSpPr>
            <p:cNvPr id="164" name="rc164"/>
            <p:cNvSpPr/>
            <p:nvPr/>
          </p:nvSpPr>
          <p:spPr>
            <a:xfrm>
              <a:off x="6345114" y="5463814"/>
              <a:ext cx="1184477" cy="157133"/>
            </a:xfrm>
            <a:prstGeom prst="rect">
              <a:avLst/>
            </a:prstGeom>
            <a:solidFill>
              <a:srgbClr val="B3B3B3">
                <a:alpha val="100000"/>
              </a:srgbClr>
            </a:solidFill>
          </p:spPr>
          <p:txBody>
            <a:bodyPr/>
            <a:lstStyle/>
            <a:p>
              <a:endParaRPr/>
            </a:p>
          </p:txBody>
        </p:sp>
        <p:sp>
          <p:nvSpPr>
            <p:cNvPr id="165" name="rc165"/>
            <p:cNvSpPr/>
            <p:nvPr/>
          </p:nvSpPr>
          <p:spPr>
            <a:xfrm>
              <a:off x="7301802" y="5267397"/>
              <a:ext cx="898641" cy="157133"/>
            </a:xfrm>
            <a:prstGeom prst="rect">
              <a:avLst/>
            </a:prstGeom>
            <a:solidFill>
              <a:srgbClr val="B3B3B3">
                <a:alpha val="100000"/>
              </a:srgbClr>
            </a:solidFill>
          </p:spPr>
          <p:txBody>
            <a:bodyPr/>
            <a:lstStyle/>
            <a:p>
              <a:endParaRPr/>
            </a:p>
          </p:txBody>
        </p:sp>
        <p:sp>
          <p:nvSpPr>
            <p:cNvPr id="166" name="tx166"/>
            <p:cNvSpPr/>
            <p:nvPr/>
          </p:nvSpPr>
          <p:spPr>
            <a:xfrm>
              <a:off x="7417098" y="5695660"/>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194</a:t>
              </a:r>
            </a:p>
          </p:txBody>
        </p:sp>
        <p:sp>
          <p:nvSpPr>
            <p:cNvPr id="167" name="tx167"/>
            <p:cNvSpPr/>
            <p:nvPr/>
          </p:nvSpPr>
          <p:spPr>
            <a:xfrm>
              <a:off x="7674272"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200.8</a:t>
              </a:r>
            </a:p>
          </p:txBody>
        </p:sp>
        <p:sp>
          <p:nvSpPr>
            <p:cNvPr id="168" name="tx168"/>
            <p:cNvSpPr/>
            <p:nvPr/>
          </p:nvSpPr>
          <p:spPr>
            <a:xfrm>
              <a:off x="8345125" y="5304239"/>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222.4</a:t>
              </a:r>
            </a:p>
          </p:txBody>
        </p:sp>
        <p:sp>
          <p:nvSpPr>
            <p:cNvPr id="169" name="tx169"/>
            <p:cNvSpPr/>
            <p:nvPr/>
          </p:nvSpPr>
          <p:spPr>
            <a:xfrm>
              <a:off x="3026489"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120.1</a:t>
              </a:r>
            </a:p>
          </p:txBody>
        </p:sp>
        <p:sp>
          <p:nvSpPr>
            <p:cNvPr id="170" name="tx170"/>
            <p:cNvSpPr/>
            <p:nvPr/>
          </p:nvSpPr>
          <p:spPr>
            <a:xfrm>
              <a:off x="3683403"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162.5</a:t>
              </a:r>
            </a:p>
          </p:txBody>
        </p:sp>
        <p:sp>
          <p:nvSpPr>
            <p:cNvPr id="171" name="tx171"/>
            <p:cNvSpPr/>
            <p:nvPr/>
          </p:nvSpPr>
          <p:spPr>
            <a:xfrm>
              <a:off x="4161747" y="5302771"/>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193.4</a:t>
              </a:r>
            </a:p>
          </p:txBody>
        </p:sp>
        <p:sp>
          <p:nvSpPr>
            <p:cNvPr id="172" name="tx172"/>
            <p:cNvSpPr/>
            <p:nvPr/>
          </p:nvSpPr>
          <p:spPr>
            <a:xfrm>
              <a:off x="6063434" y="5695604"/>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73.9</a:t>
              </a:r>
            </a:p>
          </p:txBody>
        </p:sp>
        <p:sp>
          <p:nvSpPr>
            <p:cNvPr id="173" name="tx173"/>
            <p:cNvSpPr/>
            <p:nvPr/>
          </p:nvSpPr>
          <p:spPr>
            <a:xfrm>
              <a:off x="6824826" y="5499188"/>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38.2</a:t>
              </a:r>
            </a:p>
          </p:txBody>
        </p:sp>
        <p:sp>
          <p:nvSpPr>
            <p:cNvPr id="174" name="tx174"/>
            <p:cNvSpPr/>
            <p:nvPr/>
          </p:nvSpPr>
          <p:spPr>
            <a:xfrm>
              <a:off x="7686814" y="5302828"/>
              <a:ext cx="128618"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29</a:t>
              </a:r>
            </a:p>
          </p:txBody>
        </p:sp>
        <p:sp>
          <p:nvSpPr>
            <p:cNvPr id="175" name="tx175"/>
            <p:cNvSpPr/>
            <p:nvPr/>
          </p:nvSpPr>
          <p:spPr>
            <a:xfrm>
              <a:off x="593176"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5917162"/>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735511" y="5917162"/>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50K</a:t>
              </a:r>
            </a:p>
          </p:txBody>
        </p:sp>
        <p:sp>
          <p:nvSpPr>
            <p:cNvPr id="180" name="tx180"/>
            <p:cNvSpPr/>
            <p:nvPr/>
          </p:nvSpPr>
          <p:spPr>
            <a:xfrm>
              <a:off x="4245405"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5794147"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150K</a:t>
              </a:r>
            </a:p>
          </p:txBody>
        </p:sp>
        <p:sp>
          <p:nvSpPr>
            <p:cNvPr id="182" name="tx182"/>
            <p:cNvSpPr/>
            <p:nvPr/>
          </p:nvSpPr>
          <p:spPr>
            <a:xfrm>
              <a:off x="7342888"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83" name="tx183"/>
            <p:cNvSpPr/>
            <p:nvPr/>
          </p:nvSpPr>
          <p:spPr>
            <a:xfrm>
              <a:off x="3404758" y="6052366"/>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4" name="tx184"/>
            <p:cNvSpPr/>
            <p:nvPr/>
          </p:nvSpPr>
          <p:spPr>
            <a:xfrm>
              <a:off x="4246355"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5" name="tx185"/>
            <p:cNvSpPr/>
            <p:nvPr/>
          </p:nvSpPr>
          <p:spPr>
            <a:xfrm>
              <a:off x="3920079" y="6378277"/>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6" name="tx186"/>
            <p:cNvSpPr/>
            <p:nvPr/>
          </p:nvSpPr>
          <p:spPr>
            <a:xfrm>
              <a:off x="4420544" y="6498977"/>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Cote d'Ivoire.
En 2024, la couverture du DTC1 en Côte d'Ivoire a baissé à 80%. Le nombre d'enfants n'ayant reçu aucune dose de vaccin DTC (enfants n'ayant reçu aucune dose) est passé de 163 000 en 2023 à 193 000 en 2024.
La couverture du DTC3 a baissé à 77% en 2024, laissant 222 000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054844"/>
              <a:ext cx="3397293" cy="747521"/>
            </a:xfrm>
            <a:custGeom>
              <a:avLst/>
              <a:gdLst/>
              <a:ahLst/>
              <a:cxnLst/>
              <a:rect l="0" t="0" r="0" b="0"/>
              <a:pathLst>
                <a:path w="3397293" h="747521">
                  <a:moveTo>
                    <a:pt x="0" y="359917"/>
                  </a:moveTo>
                  <a:lnTo>
                    <a:pt x="141553" y="470661"/>
                  </a:lnTo>
                  <a:lnTo>
                    <a:pt x="283107" y="609091"/>
                  </a:lnTo>
                  <a:lnTo>
                    <a:pt x="424661" y="747521"/>
                  </a:lnTo>
                  <a:lnTo>
                    <a:pt x="566215" y="692149"/>
                  </a:lnTo>
                  <a:lnTo>
                    <a:pt x="707769" y="415289"/>
                  </a:lnTo>
                  <a:lnTo>
                    <a:pt x="849323" y="83057"/>
                  </a:lnTo>
                  <a:lnTo>
                    <a:pt x="990877" y="138429"/>
                  </a:lnTo>
                  <a:lnTo>
                    <a:pt x="1132431" y="249173"/>
                  </a:lnTo>
                  <a:lnTo>
                    <a:pt x="1273984" y="83057"/>
                  </a:lnTo>
                  <a:lnTo>
                    <a:pt x="1415538" y="304545"/>
                  </a:lnTo>
                  <a:lnTo>
                    <a:pt x="1557092" y="664463"/>
                  </a:lnTo>
                  <a:lnTo>
                    <a:pt x="1698646" y="138429"/>
                  </a:lnTo>
                  <a:lnTo>
                    <a:pt x="1840200" y="415289"/>
                  </a:lnTo>
                  <a:lnTo>
                    <a:pt x="1981754" y="166115"/>
                  </a:lnTo>
                  <a:lnTo>
                    <a:pt x="2123308" y="55371"/>
                  </a:lnTo>
                  <a:lnTo>
                    <a:pt x="2264862" y="0"/>
                  </a:lnTo>
                  <a:lnTo>
                    <a:pt x="2406416" y="138429"/>
                  </a:lnTo>
                  <a:lnTo>
                    <a:pt x="2547969" y="138429"/>
                  </a:lnTo>
                  <a:lnTo>
                    <a:pt x="2689523" y="304545"/>
                  </a:lnTo>
                  <a:lnTo>
                    <a:pt x="2831077" y="581405"/>
                  </a:lnTo>
                  <a:lnTo>
                    <a:pt x="2972631" y="553719"/>
                  </a:lnTo>
                  <a:lnTo>
                    <a:pt x="3114185" y="553719"/>
                  </a:lnTo>
                  <a:lnTo>
                    <a:pt x="3255739" y="415289"/>
                  </a:lnTo>
                  <a:lnTo>
                    <a:pt x="3397293" y="49834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276332"/>
              <a:ext cx="3397293" cy="221487"/>
            </a:xfrm>
            <a:custGeom>
              <a:avLst/>
              <a:gdLst/>
              <a:ahLst/>
              <a:cxnLst/>
              <a:rect l="0" t="0" r="0" b="0"/>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525505"/>
              <a:ext cx="3397293" cy="664463"/>
            </a:xfrm>
            <a:custGeom>
              <a:avLst/>
              <a:gdLst/>
              <a:ahLst/>
              <a:cxnLst/>
              <a:rect l="0" t="0" r="0" b="0"/>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054844"/>
              <a:ext cx="3397293" cy="747521"/>
            </a:xfrm>
            <a:custGeom>
              <a:avLst/>
              <a:gdLst/>
              <a:ahLst/>
              <a:cxnLst/>
              <a:rect l="0" t="0" r="0" b="0"/>
              <a:pathLst>
                <a:path w="3397293" h="747521">
                  <a:moveTo>
                    <a:pt x="0" y="359917"/>
                  </a:moveTo>
                  <a:lnTo>
                    <a:pt x="141553" y="470661"/>
                  </a:lnTo>
                  <a:lnTo>
                    <a:pt x="283107" y="609091"/>
                  </a:lnTo>
                  <a:lnTo>
                    <a:pt x="424661" y="747521"/>
                  </a:lnTo>
                  <a:lnTo>
                    <a:pt x="566215" y="692149"/>
                  </a:lnTo>
                  <a:lnTo>
                    <a:pt x="707769" y="415289"/>
                  </a:lnTo>
                  <a:lnTo>
                    <a:pt x="849323" y="83057"/>
                  </a:lnTo>
                  <a:lnTo>
                    <a:pt x="990877" y="138429"/>
                  </a:lnTo>
                  <a:lnTo>
                    <a:pt x="1132431" y="249173"/>
                  </a:lnTo>
                  <a:lnTo>
                    <a:pt x="1273984" y="83057"/>
                  </a:lnTo>
                  <a:lnTo>
                    <a:pt x="1415538" y="304545"/>
                  </a:lnTo>
                  <a:lnTo>
                    <a:pt x="1557092" y="664463"/>
                  </a:lnTo>
                  <a:lnTo>
                    <a:pt x="1698646" y="138429"/>
                  </a:lnTo>
                  <a:lnTo>
                    <a:pt x="1840200" y="415289"/>
                  </a:lnTo>
                  <a:lnTo>
                    <a:pt x="1981754" y="166115"/>
                  </a:lnTo>
                  <a:lnTo>
                    <a:pt x="2123308" y="55371"/>
                  </a:lnTo>
                  <a:lnTo>
                    <a:pt x="2264862" y="0"/>
                  </a:lnTo>
                  <a:lnTo>
                    <a:pt x="2406416" y="138429"/>
                  </a:lnTo>
                  <a:lnTo>
                    <a:pt x="2547969" y="138429"/>
                  </a:lnTo>
                  <a:lnTo>
                    <a:pt x="2689523" y="304545"/>
                  </a:lnTo>
                  <a:lnTo>
                    <a:pt x="2831077" y="581405"/>
                  </a:lnTo>
                  <a:lnTo>
                    <a:pt x="2972631" y="553719"/>
                  </a:lnTo>
                  <a:lnTo>
                    <a:pt x="3114185" y="553719"/>
                  </a:lnTo>
                  <a:lnTo>
                    <a:pt x="3255739" y="415289"/>
                  </a:lnTo>
                  <a:lnTo>
                    <a:pt x="3397293" y="49834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470661"/>
            </a:xfrm>
            <a:custGeom>
              <a:avLst/>
              <a:gdLst/>
              <a:ahLst/>
              <a:cxnLst/>
              <a:rect l="0" t="0" r="0" b="0"/>
              <a:pathLst>
                <a:path h="470661">
                  <a:moveTo>
                    <a:pt x="0" y="0"/>
                  </a:moveTo>
                  <a:lnTo>
                    <a:pt x="0" y="470661"/>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526033"/>
            </a:xfrm>
            <a:custGeom>
              <a:avLst/>
              <a:gdLst/>
              <a:ahLst/>
              <a:cxnLst/>
              <a:rect l="0" t="0" r="0" b="0"/>
              <a:pathLst>
                <a:path h="526033">
                  <a:moveTo>
                    <a:pt x="0" y="0"/>
                  </a:moveTo>
                  <a:lnTo>
                    <a:pt x="0" y="526033"/>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415289"/>
            </a:xfrm>
            <a:custGeom>
              <a:avLst/>
              <a:gdLst/>
              <a:ahLst/>
              <a:cxnLst/>
              <a:rect l="0" t="0" r="0" b="0"/>
              <a:pathLst>
                <a:path h="415289">
                  <a:moveTo>
                    <a:pt x="0" y="0"/>
                  </a:moveTo>
                  <a:lnTo>
                    <a:pt x="0" y="415289"/>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66115"/>
            </a:xfrm>
            <a:custGeom>
              <a:avLst/>
              <a:gdLst/>
              <a:ahLst/>
              <a:cxnLst/>
              <a:rect l="0" t="0" r="0" b="0"/>
              <a:pathLst>
                <a:path h="166115">
                  <a:moveTo>
                    <a:pt x="0" y="0"/>
                  </a:moveTo>
                  <a:lnTo>
                    <a:pt x="0" y="16611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415289"/>
            </a:xfrm>
            <a:custGeom>
              <a:avLst/>
              <a:gdLst/>
              <a:ahLst/>
              <a:cxnLst/>
              <a:rect l="0" t="0" r="0" b="0"/>
              <a:pathLst>
                <a:path h="415289">
                  <a:moveTo>
                    <a:pt x="0" y="0"/>
                  </a:moveTo>
                  <a:lnTo>
                    <a:pt x="0" y="41528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526033"/>
            </a:xfrm>
            <a:custGeom>
              <a:avLst/>
              <a:gdLst/>
              <a:ahLst/>
              <a:cxnLst/>
              <a:rect l="0" t="0" r="0" b="0"/>
              <a:pathLst>
                <a:path h="526033">
                  <a:moveTo>
                    <a:pt x="0" y="0"/>
                  </a:moveTo>
                  <a:lnTo>
                    <a:pt x="0" y="526033"/>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609091"/>
            </a:xfrm>
            <a:custGeom>
              <a:avLst/>
              <a:gdLst/>
              <a:ahLst/>
              <a:cxnLst/>
              <a:rect l="0" t="0" r="0" b="0"/>
              <a:pathLst>
                <a:path h="609091">
                  <a:moveTo>
                    <a:pt x="0" y="0"/>
                  </a:moveTo>
                  <a:lnTo>
                    <a:pt x="0" y="60909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054844"/>
              <a:ext cx="3397293" cy="747521"/>
            </a:xfrm>
            <a:custGeom>
              <a:avLst/>
              <a:gdLst/>
              <a:ahLst/>
              <a:cxnLst/>
              <a:rect l="0" t="0" r="0" b="0"/>
              <a:pathLst>
                <a:path w="3397293" h="747521">
                  <a:moveTo>
                    <a:pt x="0" y="359917"/>
                  </a:moveTo>
                  <a:lnTo>
                    <a:pt x="141553" y="470661"/>
                  </a:lnTo>
                  <a:lnTo>
                    <a:pt x="283107" y="609091"/>
                  </a:lnTo>
                  <a:lnTo>
                    <a:pt x="424661" y="747521"/>
                  </a:lnTo>
                  <a:lnTo>
                    <a:pt x="566215" y="692149"/>
                  </a:lnTo>
                  <a:lnTo>
                    <a:pt x="707769" y="415289"/>
                  </a:lnTo>
                  <a:lnTo>
                    <a:pt x="849323" y="83057"/>
                  </a:lnTo>
                  <a:lnTo>
                    <a:pt x="990877" y="138429"/>
                  </a:lnTo>
                  <a:lnTo>
                    <a:pt x="1132431" y="249173"/>
                  </a:lnTo>
                  <a:lnTo>
                    <a:pt x="1273984" y="83057"/>
                  </a:lnTo>
                  <a:lnTo>
                    <a:pt x="1415538" y="304545"/>
                  </a:lnTo>
                  <a:lnTo>
                    <a:pt x="1557092" y="664463"/>
                  </a:lnTo>
                  <a:lnTo>
                    <a:pt x="1698646" y="138429"/>
                  </a:lnTo>
                  <a:lnTo>
                    <a:pt x="1840200" y="415289"/>
                  </a:lnTo>
                  <a:lnTo>
                    <a:pt x="1981754" y="166115"/>
                  </a:lnTo>
                  <a:lnTo>
                    <a:pt x="2123308" y="55371"/>
                  </a:lnTo>
                  <a:lnTo>
                    <a:pt x="2264862" y="0"/>
                  </a:lnTo>
                  <a:lnTo>
                    <a:pt x="2406416" y="138429"/>
                  </a:lnTo>
                  <a:lnTo>
                    <a:pt x="2547969" y="138429"/>
                  </a:lnTo>
                  <a:lnTo>
                    <a:pt x="2689523" y="304545"/>
                  </a:lnTo>
                  <a:lnTo>
                    <a:pt x="2831077" y="581405"/>
                  </a:lnTo>
                  <a:lnTo>
                    <a:pt x="2972631" y="553719"/>
                  </a:lnTo>
                  <a:lnTo>
                    <a:pt x="3114185" y="553719"/>
                  </a:lnTo>
                  <a:lnTo>
                    <a:pt x="3255739" y="415289"/>
                  </a:lnTo>
                  <a:lnTo>
                    <a:pt x="3397293" y="49834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3314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3314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7165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3411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00247" y="472787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69170" y="481497"/>
              <a:ext cx="290088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Cote d'Ivoire, 2000-2024</a:t>
              </a:r>
            </a:p>
          </p:txBody>
        </p:sp>
        <p:sp>
          <p:nvSpPr>
            <p:cNvPr id="63" name="pl63"/>
            <p:cNvSpPr/>
            <p:nvPr/>
          </p:nvSpPr>
          <p:spPr>
            <a:xfrm>
              <a:off x="5267799" y="390020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23952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57883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91814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25745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56986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90917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24848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58779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92711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1521730"/>
              <a:ext cx="3397293" cy="1783859"/>
            </a:xfrm>
            <a:custGeom>
              <a:avLst/>
              <a:gdLst/>
              <a:ahLst/>
              <a:cxnLst/>
              <a:rect l="0" t="0" r="0" b="0"/>
              <a:pathLst>
                <a:path w="3397293" h="1783859">
                  <a:moveTo>
                    <a:pt x="0" y="858895"/>
                  </a:moveTo>
                  <a:lnTo>
                    <a:pt x="141553" y="1123170"/>
                  </a:lnTo>
                  <a:lnTo>
                    <a:pt x="283107" y="1453514"/>
                  </a:lnTo>
                  <a:lnTo>
                    <a:pt x="424661" y="1783859"/>
                  </a:lnTo>
                  <a:lnTo>
                    <a:pt x="566215" y="1651721"/>
                  </a:lnTo>
                  <a:lnTo>
                    <a:pt x="707769" y="991032"/>
                  </a:lnTo>
                  <a:lnTo>
                    <a:pt x="849323" y="198206"/>
                  </a:lnTo>
                  <a:lnTo>
                    <a:pt x="990877" y="330344"/>
                  </a:lnTo>
                  <a:lnTo>
                    <a:pt x="1132431" y="594619"/>
                  </a:lnTo>
                  <a:lnTo>
                    <a:pt x="1273984" y="198206"/>
                  </a:lnTo>
                  <a:lnTo>
                    <a:pt x="1415538" y="726757"/>
                  </a:lnTo>
                  <a:lnTo>
                    <a:pt x="1557092" y="1585652"/>
                  </a:lnTo>
                  <a:lnTo>
                    <a:pt x="1698646" y="330344"/>
                  </a:lnTo>
                  <a:lnTo>
                    <a:pt x="1840200" y="991032"/>
                  </a:lnTo>
                  <a:lnTo>
                    <a:pt x="1981754" y="396413"/>
                  </a:lnTo>
                  <a:lnTo>
                    <a:pt x="2123308" y="132137"/>
                  </a:lnTo>
                  <a:lnTo>
                    <a:pt x="2264862" y="0"/>
                  </a:lnTo>
                  <a:lnTo>
                    <a:pt x="2406416" y="330344"/>
                  </a:lnTo>
                  <a:lnTo>
                    <a:pt x="2547969" y="330344"/>
                  </a:lnTo>
                  <a:lnTo>
                    <a:pt x="2689523" y="726757"/>
                  </a:lnTo>
                  <a:lnTo>
                    <a:pt x="2831077" y="1387445"/>
                  </a:lnTo>
                  <a:lnTo>
                    <a:pt x="2972631" y="1321377"/>
                  </a:lnTo>
                  <a:lnTo>
                    <a:pt x="3114185" y="1321377"/>
                  </a:lnTo>
                  <a:lnTo>
                    <a:pt x="3255739" y="991032"/>
                  </a:lnTo>
                  <a:lnTo>
                    <a:pt x="3397293" y="1189239"/>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2248488"/>
              <a:ext cx="3397293" cy="528550"/>
            </a:xfrm>
            <a:custGeom>
              <a:avLst/>
              <a:gdLst/>
              <a:ahLst/>
              <a:cxnLst/>
              <a:rect l="0" t="0" r="0" b="0"/>
              <a:pathLst>
                <a:path w="3397293" h="528550">
                  <a:moveTo>
                    <a:pt x="0" y="528550"/>
                  </a:moveTo>
                  <a:lnTo>
                    <a:pt x="141553" y="462481"/>
                  </a:lnTo>
                  <a:lnTo>
                    <a:pt x="283107" y="462481"/>
                  </a:lnTo>
                  <a:lnTo>
                    <a:pt x="424661" y="396413"/>
                  </a:lnTo>
                  <a:lnTo>
                    <a:pt x="566215" y="330344"/>
                  </a:lnTo>
                  <a:lnTo>
                    <a:pt x="707769" y="264275"/>
                  </a:lnTo>
                  <a:lnTo>
                    <a:pt x="849323" y="198206"/>
                  </a:lnTo>
                  <a:lnTo>
                    <a:pt x="990877" y="198206"/>
                  </a:lnTo>
                  <a:lnTo>
                    <a:pt x="1132431" y="132137"/>
                  </a:lnTo>
                  <a:lnTo>
                    <a:pt x="1273984" y="66068"/>
                  </a:lnTo>
                  <a:lnTo>
                    <a:pt x="1415538" y="66068"/>
                  </a:lnTo>
                  <a:lnTo>
                    <a:pt x="1557092" y="66068"/>
                  </a:lnTo>
                  <a:lnTo>
                    <a:pt x="1698646" y="66068"/>
                  </a:lnTo>
                  <a:lnTo>
                    <a:pt x="1840200" y="66068"/>
                  </a:lnTo>
                  <a:lnTo>
                    <a:pt x="1981754" y="66068"/>
                  </a:lnTo>
                  <a:lnTo>
                    <a:pt x="2123308" y="66068"/>
                  </a:lnTo>
                  <a:lnTo>
                    <a:pt x="2264862" y="0"/>
                  </a:lnTo>
                  <a:lnTo>
                    <a:pt x="2406416" y="0"/>
                  </a:lnTo>
                  <a:lnTo>
                    <a:pt x="2547969" y="0"/>
                  </a:lnTo>
                  <a:lnTo>
                    <a:pt x="2689523" y="0"/>
                  </a:lnTo>
                  <a:lnTo>
                    <a:pt x="2831077" y="132137"/>
                  </a:lnTo>
                  <a:lnTo>
                    <a:pt x="2972631" y="198206"/>
                  </a:lnTo>
                  <a:lnTo>
                    <a:pt x="3114185" y="66068"/>
                  </a:lnTo>
                  <a:lnTo>
                    <a:pt x="3255739" y="66068"/>
                  </a:lnTo>
                  <a:lnTo>
                    <a:pt x="3397293" y="66068"/>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2182419"/>
              <a:ext cx="3397293" cy="1585652"/>
            </a:xfrm>
            <a:custGeom>
              <a:avLst/>
              <a:gdLst/>
              <a:ahLst/>
              <a:cxnLst/>
              <a:rect l="0" t="0" r="0" b="0"/>
              <a:pathLst>
                <a:path w="3397293" h="1585652">
                  <a:moveTo>
                    <a:pt x="0" y="1585652"/>
                  </a:moveTo>
                  <a:lnTo>
                    <a:pt x="141553" y="1585652"/>
                  </a:lnTo>
                  <a:lnTo>
                    <a:pt x="283107" y="1519583"/>
                  </a:lnTo>
                  <a:lnTo>
                    <a:pt x="424661" y="1387445"/>
                  </a:lnTo>
                  <a:lnTo>
                    <a:pt x="566215" y="1189239"/>
                  </a:lnTo>
                  <a:lnTo>
                    <a:pt x="707769" y="991032"/>
                  </a:lnTo>
                  <a:lnTo>
                    <a:pt x="849323" y="858895"/>
                  </a:lnTo>
                  <a:lnTo>
                    <a:pt x="990877" y="726757"/>
                  </a:lnTo>
                  <a:lnTo>
                    <a:pt x="1132431" y="396413"/>
                  </a:lnTo>
                  <a:lnTo>
                    <a:pt x="1273984" y="132137"/>
                  </a:lnTo>
                  <a:lnTo>
                    <a:pt x="1415538" y="528550"/>
                  </a:lnTo>
                  <a:lnTo>
                    <a:pt x="1557092" y="660688"/>
                  </a:lnTo>
                  <a:lnTo>
                    <a:pt x="1698646" y="924963"/>
                  </a:lnTo>
                  <a:lnTo>
                    <a:pt x="1840200" y="991032"/>
                  </a:lnTo>
                  <a:lnTo>
                    <a:pt x="1981754" y="726757"/>
                  </a:lnTo>
                  <a:lnTo>
                    <a:pt x="2123308" y="660688"/>
                  </a:lnTo>
                  <a:lnTo>
                    <a:pt x="2264862" y="330344"/>
                  </a:lnTo>
                  <a:lnTo>
                    <a:pt x="2406416" y="264275"/>
                  </a:lnTo>
                  <a:lnTo>
                    <a:pt x="2547969" y="198206"/>
                  </a:lnTo>
                  <a:lnTo>
                    <a:pt x="2689523" y="66068"/>
                  </a:lnTo>
                  <a:lnTo>
                    <a:pt x="2831077" y="198206"/>
                  </a:lnTo>
                  <a:lnTo>
                    <a:pt x="2972631" y="264275"/>
                  </a:lnTo>
                  <a:lnTo>
                    <a:pt x="3114185" y="264275"/>
                  </a:lnTo>
                  <a:lnTo>
                    <a:pt x="3255739" y="66068"/>
                  </a:lnTo>
                  <a:lnTo>
                    <a:pt x="3397293" y="0"/>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2248488"/>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1521730"/>
              <a:ext cx="3397293" cy="1783859"/>
            </a:xfrm>
            <a:custGeom>
              <a:avLst/>
              <a:gdLst/>
              <a:ahLst/>
              <a:cxnLst/>
              <a:rect l="0" t="0" r="0" b="0"/>
              <a:pathLst>
                <a:path w="3397293" h="1783859">
                  <a:moveTo>
                    <a:pt x="0" y="858895"/>
                  </a:moveTo>
                  <a:lnTo>
                    <a:pt x="141553" y="1123170"/>
                  </a:lnTo>
                  <a:lnTo>
                    <a:pt x="283107" y="1453514"/>
                  </a:lnTo>
                  <a:lnTo>
                    <a:pt x="424661" y="1783859"/>
                  </a:lnTo>
                  <a:lnTo>
                    <a:pt x="566215" y="1651721"/>
                  </a:lnTo>
                  <a:lnTo>
                    <a:pt x="707769" y="991032"/>
                  </a:lnTo>
                  <a:lnTo>
                    <a:pt x="849323" y="198206"/>
                  </a:lnTo>
                  <a:lnTo>
                    <a:pt x="990877" y="330344"/>
                  </a:lnTo>
                  <a:lnTo>
                    <a:pt x="1132431" y="594619"/>
                  </a:lnTo>
                  <a:lnTo>
                    <a:pt x="1273984" y="198206"/>
                  </a:lnTo>
                  <a:lnTo>
                    <a:pt x="1415538" y="726757"/>
                  </a:lnTo>
                  <a:lnTo>
                    <a:pt x="1557092" y="1585652"/>
                  </a:lnTo>
                  <a:lnTo>
                    <a:pt x="1698646" y="330344"/>
                  </a:lnTo>
                  <a:lnTo>
                    <a:pt x="1840200" y="991032"/>
                  </a:lnTo>
                  <a:lnTo>
                    <a:pt x="1981754" y="396413"/>
                  </a:lnTo>
                  <a:lnTo>
                    <a:pt x="2123308" y="132137"/>
                  </a:lnTo>
                  <a:lnTo>
                    <a:pt x="2264862" y="0"/>
                  </a:lnTo>
                  <a:lnTo>
                    <a:pt x="2406416" y="330344"/>
                  </a:lnTo>
                  <a:lnTo>
                    <a:pt x="2547969" y="330344"/>
                  </a:lnTo>
                  <a:lnTo>
                    <a:pt x="2689523" y="726757"/>
                  </a:lnTo>
                  <a:lnTo>
                    <a:pt x="2831077" y="1387445"/>
                  </a:lnTo>
                  <a:lnTo>
                    <a:pt x="2972631" y="1321377"/>
                  </a:lnTo>
                  <a:lnTo>
                    <a:pt x="3114185" y="1321377"/>
                  </a:lnTo>
                  <a:lnTo>
                    <a:pt x="3255739" y="991032"/>
                  </a:lnTo>
                  <a:lnTo>
                    <a:pt x="3397293" y="1189239"/>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1283882"/>
              <a:ext cx="0" cy="1096742"/>
            </a:xfrm>
            <a:custGeom>
              <a:avLst/>
              <a:gdLst/>
              <a:ahLst/>
              <a:cxnLst/>
              <a:rect l="0" t="0" r="0" b="0"/>
              <a:pathLst>
                <a:path h="1096742">
                  <a:moveTo>
                    <a:pt x="0" y="1096742"/>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145433" y="1283882"/>
              <a:ext cx="0" cy="1228880"/>
            </a:xfrm>
            <a:custGeom>
              <a:avLst/>
              <a:gdLst/>
              <a:ahLst/>
              <a:cxnLst/>
              <a:rect l="0" t="0" r="0" b="0"/>
              <a:pathLst>
                <a:path h="1228880">
                  <a:moveTo>
                    <a:pt x="0" y="1228880"/>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853202" y="1283882"/>
              <a:ext cx="0" cy="964605"/>
            </a:xfrm>
            <a:custGeom>
              <a:avLst/>
              <a:gdLst/>
              <a:ahLst/>
              <a:cxnLst/>
              <a:rect l="0" t="0" r="0" b="0"/>
              <a:pathLst>
                <a:path h="964605">
                  <a:moveTo>
                    <a:pt x="0" y="964605"/>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560972" y="1283882"/>
              <a:ext cx="0" cy="369985"/>
            </a:xfrm>
            <a:custGeom>
              <a:avLst/>
              <a:gdLst/>
              <a:ahLst/>
              <a:cxnLst/>
              <a:rect l="0" t="0" r="0" b="0"/>
              <a:pathLst>
                <a:path h="369985">
                  <a:moveTo>
                    <a:pt x="0" y="369985"/>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127187" y="1283882"/>
              <a:ext cx="0" cy="964605"/>
            </a:xfrm>
            <a:custGeom>
              <a:avLst/>
              <a:gdLst/>
              <a:ahLst/>
              <a:cxnLst/>
              <a:rect l="0" t="0" r="0" b="0"/>
              <a:pathLst>
                <a:path h="964605">
                  <a:moveTo>
                    <a:pt x="0" y="964605"/>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93403" y="1283882"/>
              <a:ext cx="0" cy="1228880"/>
            </a:xfrm>
            <a:custGeom>
              <a:avLst/>
              <a:gdLst/>
              <a:ahLst/>
              <a:cxnLst/>
              <a:rect l="0" t="0" r="0" b="0"/>
              <a:pathLst>
                <a:path h="1228880">
                  <a:moveTo>
                    <a:pt x="0" y="1228880"/>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34957" y="1283882"/>
              <a:ext cx="0" cy="1427087"/>
            </a:xfrm>
            <a:custGeom>
              <a:avLst/>
              <a:gdLst/>
              <a:ahLst/>
              <a:cxnLst/>
              <a:rect l="0" t="0" r="0" b="0"/>
              <a:pathLst>
                <a:path h="1427087">
                  <a:moveTo>
                    <a:pt x="0" y="142708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5437664" y="1521730"/>
              <a:ext cx="3397293" cy="1783859"/>
            </a:xfrm>
            <a:custGeom>
              <a:avLst/>
              <a:gdLst/>
              <a:ahLst/>
              <a:cxnLst/>
              <a:rect l="0" t="0" r="0" b="0"/>
              <a:pathLst>
                <a:path w="3397293" h="1783859">
                  <a:moveTo>
                    <a:pt x="0" y="858895"/>
                  </a:moveTo>
                  <a:lnTo>
                    <a:pt x="141553" y="1123170"/>
                  </a:lnTo>
                  <a:lnTo>
                    <a:pt x="283107" y="1453514"/>
                  </a:lnTo>
                  <a:lnTo>
                    <a:pt x="424661" y="1783859"/>
                  </a:lnTo>
                  <a:lnTo>
                    <a:pt x="566215" y="1651721"/>
                  </a:lnTo>
                  <a:lnTo>
                    <a:pt x="707769" y="991032"/>
                  </a:lnTo>
                  <a:lnTo>
                    <a:pt x="849323" y="198206"/>
                  </a:lnTo>
                  <a:lnTo>
                    <a:pt x="990877" y="330344"/>
                  </a:lnTo>
                  <a:lnTo>
                    <a:pt x="1132431" y="594619"/>
                  </a:lnTo>
                  <a:lnTo>
                    <a:pt x="1273984" y="198206"/>
                  </a:lnTo>
                  <a:lnTo>
                    <a:pt x="1415538" y="726757"/>
                  </a:lnTo>
                  <a:lnTo>
                    <a:pt x="1557092" y="1585652"/>
                  </a:lnTo>
                  <a:lnTo>
                    <a:pt x="1698646" y="330344"/>
                  </a:lnTo>
                  <a:lnTo>
                    <a:pt x="1840200" y="991032"/>
                  </a:lnTo>
                  <a:lnTo>
                    <a:pt x="1981754" y="396413"/>
                  </a:lnTo>
                  <a:lnTo>
                    <a:pt x="2123308" y="132137"/>
                  </a:lnTo>
                  <a:lnTo>
                    <a:pt x="2264862" y="0"/>
                  </a:lnTo>
                  <a:lnTo>
                    <a:pt x="2406416" y="330344"/>
                  </a:lnTo>
                  <a:lnTo>
                    <a:pt x="2547969" y="330344"/>
                  </a:lnTo>
                  <a:lnTo>
                    <a:pt x="2689523" y="726757"/>
                  </a:lnTo>
                  <a:lnTo>
                    <a:pt x="2831077" y="1387445"/>
                  </a:lnTo>
                  <a:lnTo>
                    <a:pt x="2972631" y="1321377"/>
                  </a:lnTo>
                  <a:lnTo>
                    <a:pt x="3114185" y="1321377"/>
                  </a:lnTo>
                  <a:lnTo>
                    <a:pt x="3255739" y="991032"/>
                  </a:lnTo>
                  <a:lnTo>
                    <a:pt x="3397293" y="1189239"/>
                  </a:lnTo>
                </a:path>
              </a:pathLst>
            </a:custGeom>
            <a:ln w="27101" cap="flat">
              <a:solidFill>
                <a:srgbClr val="0058AB">
                  <a:alpha val="100000"/>
                </a:srgbClr>
              </a:solidFill>
              <a:prstDash val="solid"/>
              <a:round/>
            </a:ln>
          </p:spPr>
          <p:txBody>
            <a:bodyPr/>
            <a:lstStyle/>
            <a:p>
              <a:endParaRPr/>
            </a:p>
          </p:txBody>
        </p:sp>
        <p:sp>
          <p:nvSpPr>
            <p:cNvPr id="93" name="tx93"/>
            <p:cNvSpPr/>
            <p:nvPr/>
          </p:nvSpPr>
          <p:spPr>
            <a:xfrm>
              <a:off x="5389469" y="121833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97238" y="12186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823058" y="12170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2170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097042" y="12170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21865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219661"/>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27544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1433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51775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5706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9637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3568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7499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584984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584984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98835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750812"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9" name="tx119"/>
            <p:cNvSpPr/>
            <p:nvPr/>
          </p:nvSpPr>
          <p:spPr>
            <a:xfrm>
              <a:off x="6116945" y="472787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120" name="tx120"/>
            <p:cNvSpPr/>
            <p:nvPr/>
          </p:nvSpPr>
          <p:spPr>
            <a:xfrm>
              <a:off x="7255457"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7912"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6357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4156359"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604914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94193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20996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510275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995539"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88832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10248"/>
              <a:ext cx="4546663" cy="145351"/>
            </a:xfrm>
            <a:prstGeom prst="rect">
              <a:avLst/>
            </a:prstGeom>
            <a:solidFill>
              <a:srgbClr val="1CABE2">
                <a:alpha val="80000"/>
              </a:srgbClr>
            </a:solidFill>
          </p:spPr>
          <p:txBody>
            <a:bodyPr/>
            <a:lstStyle/>
            <a:p>
              <a:endParaRPr/>
            </a:p>
          </p:txBody>
        </p:sp>
        <p:sp>
          <p:nvSpPr>
            <p:cNvPr id="136" name="rc136"/>
            <p:cNvSpPr/>
            <p:nvPr/>
          </p:nvSpPr>
          <p:spPr>
            <a:xfrm>
              <a:off x="1317178" y="5528559"/>
              <a:ext cx="6152352" cy="145351"/>
            </a:xfrm>
            <a:prstGeom prst="rect">
              <a:avLst/>
            </a:prstGeom>
            <a:solidFill>
              <a:srgbClr val="1CABE2">
                <a:alpha val="80000"/>
              </a:srgbClr>
            </a:solidFill>
          </p:spPr>
          <p:txBody>
            <a:bodyPr/>
            <a:lstStyle/>
            <a:p>
              <a:endParaRPr/>
            </a:p>
          </p:txBody>
        </p:sp>
        <p:sp>
          <p:nvSpPr>
            <p:cNvPr id="137" name="rc137"/>
            <p:cNvSpPr/>
            <p:nvPr/>
          </p:nvSpPr>
          <p:spPr>
            <a:xfrm>
              <a:off x="1317178" y="5346869"/>
              <a:ext cx="7321564" cy="145351"/>
            </a:xfrm>
            <a:prstGeom prst="rect">
              <a:avLst/>
            </a:prstGeom>
            <a:solidFill>
              <a:srgbClr val="1CABE2">
                <a:alpha val="80000"/>
              </a:srgbClr>
            </a:solidFill>
          </p:spPr>
          <p:txBody>
            <a:bodyPr/>
            <a:lstStyle/>
            <a:p>
              <a:endParaRPr/>
            </a:p>
          </p:txBody>
        </p:sp>
        <p:sp>
          <p:nvSpPr>
            <p:cNvPr id="138" name="tx138"/>
            <p:cNvSpPr/>
            <p:nvPr/>
          </p:nvSpPr>
          <p:spPr>
            <a:xfrm>
              <a:off x="5354428"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120,000</a:t>
              </a:r>
            </a:p>
          </p:txBody>
        </p:sp>
        <p:sp>
          <p:nvSpPr>
            <p:cNvPr id="139" name="tx139"/>
            <p:cNvSpPr/>
            <p:nvPr/>
          </p:nvSpPr>
          <p:spPr>
            <a:xfrm>
              <a:off x="6960117"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163,000</a:t>
              </a:r>
            </a:p>
          </p:txBody>
        </p:sp>
        <p:sp>
          <p:nvSpPr>
            <p:cNvPr id="140" name="tx140"/>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193,000</a:t>
              </a:r>
            </a:p>
          </p:txBody>
        </p:sp>
        <p:sp>
          <p:nvSpPr>
            <p:cNvPr id="141" name="tx141"/>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82680" y="5949076"/>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4597772"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6490559"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a:t>
              </a:r>
            </a:p>
          </p:txBody>
        </p:sp>
        <p:sp>
          <p:nvSpPr>
            <p:cNvPr id="148" name="tx148"/>
            <p:cNvSpPr/>
            <p:nvPr/>
          </p:nvSpPr>
          <p:spPr>
            <a:xfrm>
              <a:off x="838334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951100" y="5065846"/>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50" name="tx150"/>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du DTC1 en Côte d'Ivoire (80 %) était inférieure de 9 points de pourcentage à la moyenne mondiale (89 %) et de 1 point de pourcentage à la moyenne de l'ensemble des pays du site WCAR (81 %).
La couverture nationale en DTC1 était inférieure de 7 points de pourcentage à celle de 2019 (87%).
Cela équivaut à 193 000 enfants recevant une dose zéro en 2024, contre 120 000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6417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4659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0290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114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10538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877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7020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526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526690"/>
              <a:ext cx="307584" cy="2296281"/>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330389"/>
              <a:ext cx="307584" cy="1492582"/>
            </a:xfrm>
            <a:prstGeom prst="rect">
              <a:avLst/>
            </a:prstGeom>
            <a:solidFill>
              <a:srgbClr val="0083CF">
                <a:alpha val="100000"/>
              </a:srgbClr>
            </a:solidFill>
          </p:spPr>
          <p:txBody>
            <a:bodyPr/>
            <a:lstStyle/>
            <a:p>
              <a:endParaRPr/>
            </a:p>
          </p:txBody>
        </p:sp>
        <p:sp>
          <p:nvSpPr>
            <p:cNvPr id="38" name="rc38"/>
            <p:cNvSpPr/>
            <p:nvPr/>
          </p:nvSpPr>
          <p:spPr>
            <a:xfrm>
              <a:off x="1538601" y="1785022"/>
              <a:ext cx="307584" cy="2037949"/>
            </a:xfrm>
            <a:prstGeom prst="rect">
              <a:avLst/>
            </a:prstGeom>
            <a:solidFill>
              <a:srgbClr val="0083CF">
                <a:alpha val="100000"/>
              </a:srgbClr>
            </a:solidFill>
          </p:spPr>
          <p:txBody>
            <a:bodyPr/>
            <a:lstStyle/>
            <a:p>
              <a:endParaRPr/>
            </a:p>
          </p:txBody>
        </p:sp>
        <p:sp>
          <p:nvSpPr>
            <p:cNvPr id="39" name="rc39"/>
            <p:cNvSpPr/>
            <p:nvPr/>
          </p:nvSpPr>
          <p:spPr>
            <a:xfrm>
              <a:off x="2563881" y="1641504"/>
              <a:ext cx="307584" cy="2181467"/>
            </a:xfrm>
            <a:prstGeom prst="rect">
              <a:avLst/>
            </a:prstGeom>
            <a:solidFill>
              <a:srgbClr val="0083CF">
                <a:alpha val="100000"/>
              </a:srgbClr>
            </a:solidFill>
          </p:spPr>
          <p:txBody>
            <a:bodyPr/>
            <a:lstStyle/>
            <a:p>
              <a:endParaRPr/>
            </a:p>
          </p:txBody>
        </p:sp>
        <p:sp>
          <p:nvSpPr>
            <p:cNvPr id="40" name="rc40"/>
            <p:cNvSpPr/>
            <p:nvPr/>
          </p:nvSpPr>
          <p:spPr>
            <a:xfrm>
              <a:off x="2905641" y="1612801"/>
              <a:ext cx="307584" cy="2210170"/>
            </a:xfrm>
            <a:prstGeom prst="rect">
              <a:avLst/>
            </a:prstGeom>
            <a:solidFill>
              <a:srgbClr val="0083CF">
                <a:alpha val="100000"/>
              </a:srgbClr>
            </a:solidFill>
          </p:spPr>
          <p:txBody>
            <a:bodyPr/>
            <a:lstStyle/>
            <a:p>
              <a:endParaRPr/>
            </a:p>
          </p:txBody>
        </p:sp>
        <p:sp>
          <p:nvSpPr>
            <p:cNvPr id="41" name="rc41"/>
            <p:cNvSpPr/>
            <p:nvPr/>
          </p:nvSpPr>
          <p:spPr>
            <a:xfrm>
              <a:off x="3247401" y="1526690"/>
              <a:ext cx="307584" cy="2296281"/>
            </a:xfrm>
            <a:prstGeom prst="rect">
              <a:avLst/>
            </a:prstGeom>
            <a:solidFill>
              <a:srgbClr val="F26A21">
                <a:alpha val="100000"/>
              </a:srgbClr>
            </a:solidFill>
          </p:spPr>
          <p:txBody>
            <a:bodyPr/>
            <a:lstStyle/>
            <a:p>
              <a:endParaRPr/>
            </a:p>
          </p:txBody>
        </p:sp>
        <p:sp>
          <p:nvSpPr>
            <p:cNvPr id="42" name="rc42"/>
            <p:cNvSpPr/>
            <p:nvPr/>
          </p:nvSpPr>
          <p:spPr>
            <a:xfrm>
              <a:off x="4614441" y="1469283"/>
              <a:ext cx="307584" cy="2353688"/>
            </a:xfrm>
            <a:prstGeom prst="rect">
              <a:avLst/>
            </a:prstGeom>
            <a:solidFill>
              <a:srgbClr val="0083CF">
                <a:alpha val="100000"/>
              </a:srgbClr>
            </a:solidFill>
          </p:spPr>
          <p:txBody>
            <a:bodyPr/>
            <a:lstStyle/>
            <a:p>
              <a:endParaRPr/>
            </a:p>
          </p:txBody>
        </p:sp>
        <p:sp>
          <p:nvSpPr>
            <p:cNvPr id="43" name="rc43"/>
            <p:cNvSpPr/>
            <p:nvPr/>
          </p:nvSpPr>
          <p:spPr>
            <a:xfrm>
              <a:off x="3589161" y="1469283"/>
              <a:ext cx="307584" cy="2353688"/>
            </a:xfrm>
            <a:prstGeom prst="rect">
              <a:avLst/>
            </a:prstGeom>
            <a:solidFill>
              <a:srgbClr val="0083CF">
                <a:alpha val="100000"/>
              </a:srgbClr>
            </a:solidFill>
          </p:spPr>
          <p:txBody>
            <a:bodyPr/>
            <a:lstStyle/>
            <a:p>
              <a:endParaRPr/>
            </a:p>
          </p:txBody>
        </p:sp>
        <p:sp>
          <p:nvSpPr>
            <p:cNvPr id="44" name="rc44"/>
            <p:cNvSpPr/>
            <p:nvPr/>
          </p:nvSpPr>
          <p:spPr>
            <a:xfrm>
              <a:off x="4956201" y="1411876"/>
              <a:ext cx="307584" cy="2411095"/>
            </a:xfrm>
            <a:prstGeom prst="rect">
              <a:avLst/>
            </a:prstGeom>
            <a:solidFill>
              <a:srgbClr val="0083CF">
                <a:alpha val="100000"/>
              </a:srgbClr>
            </a:solidFill>
          </p:spPr>
          <p:txBody>
            <a:bodyPr/>
            <a:lstStyle/>
            <a:p>
              <a:endParaRPr/>
            </a:p>
          </p:txBody>
        </p:sp>
        <p:sp>
          <p:nvSpPr>
            <p:cNvPr id="45" name="rc45"/>
            <p:cNvSpPr/>
            <p:nvPr/>
          </p:nvSpPr>
          <p:spPr>
            <a:xfrm>
              <a:off x="5981482" y="1210952"/>
              <a:ext cx="307584" cy="2612019"/>
            </a:xfrm>
            <a:prstGeom prst="rect">
              <a:avLst/>
            </a:prstGeom>
            <a:solidFill>
              <a:srgbClr val="0083CF">
                <a:alpha val="100000"/>
              </a:srgbClr>
            </a:solidFill>
          </p:spPr>
          <p:txBody>
            <a:bodyPr/>
            <a:lstStyle/>
            <a:p>
              <a:endParaRPr/>
            </a:p>
          </p:txBody>
        </p:sp>
        <p:sp>
          <p:nvSpPr>
            <p:cNvPr id="46" name="rc46"/>
            <p:cNvSpPr/>
            <p:nvPr/>
          </p:nvSpPr>
          <p:spPr>
            <a:xfrm>
              <a:off x="7690282" y="1096138"/>
              <a:ext cx="307584" cy="2726833"/>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274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4337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3400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55081" y="2330389"/>
              <a:ext cx="232871" cy="232871"/>
            </a:xfrm>
            <a:custGeom>
              <a:avLst/>
              <a:gdLst/>
              <a:ahLst/>
              <a:cxnLst/>
              <a:rect l="0" t="0" r="0" b="0"/>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55081" y="2330389"/>
              <a:ext cx="139155" cy="139155"/>
            </a:xfrm>
            <a:custGeom>
              <a:avLst/>
              <a:gdLst/>
              <a:ahLst/>
              <a:cxnLst/>
              <a:rect l="0" t="0" r="0" b="0"/>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55081" y="2330389"/>
              <a:ext cx="45439" cy="45439"/>
            </a:xfrm>
            <a:custGeom>
              <a:avLst/>
              <a:gdLst/>
              <a:ahLst/>
              <a:cxnLst/>
              <a:rect l="0" t="0" r="0" b="0"/>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538601" y="19376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538601" y="18439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538601" y="1785022"/>
              <a:ext cx="282150" cy="282150"/>
            </a:xfrm>
            <a:custGeom>
              <a:avLst/>
              <a:gdLst/>
              <a:ahLst/>
              <a:cxnLst/>
              <a:rect l="0" t="0" r="0" b="0"/>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38601" y="1785022"/>
              <a:ext cx="188434" cy="188434"/>
            </a:xfrm>
            <a:custGeom>
              <a:avLst/>
              <a:gdLst/>
              <a:ahLst/>
              <a:cxnLst/>
              <a:rect l="0" t="0" r="0" b="0"/>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1785022"/>
              <a:ext cx="94718" cy="94718"/>
            </a:xfrm>
            <a:custGeom>
              <a:avLst/>
              <a:gdLst/>
              <a:ahLst/>
              <a:cxnLst/>
              <a:rect l="0" t="0" r="0" b="0"/>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1785022"/>
              <a:ext cx="1002" cy="1002"/>
            </a:xfrm>
            <a:custGeom>
              <a:avLst/>
              <a:gdLst/>
              <a:ahLst/>
              <a:cxnLst/>
              <a:rect l="0" t="0" r="0" b="0"/>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17558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16620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1641504"/>
              <a:ext cx="243831" cy="243831"/>
            </a:xfrm>
            <a:custGeom>
              <a:avLst/>
              <a:gdLst/>
              <a:ahLst/>
              <a:cxnLst/>
              <a:rect l="0" t="0" r="0" b="0"/>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1641504"/>
              <a:ext cx="150115" cy="150115"/>
            </a:xfrm>
            <a:custGeom>
              <a:avLst/>
              <a:gdLst/>
              <a:ahLst/>
              <a:cxnLst/>
              <a:rect l="0" t="0" r="0" b="0"/>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1641504"/>
              <a:ext cx="56399" cy="56399"/>
            </a:xfrm>
            <a:custGeom>
              <a:avLst/>
              <a:gdLst/>
              <a:ahLst/>
              <a:cxnLst/>
              <a:rect l="0" t="0" r="0" b="0"/>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1976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18826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17889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16952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1612801"/>
              <a:ext cx="305639" cy="305639"/>
            </a:xfrm>
            <a:custGeom>
              <a:avLst/>
              <a:gdLst/>
              <a:ahLst/>
              <a:cxnLst/>
              <a:rect l="0" t="0" r="0" b="0"/>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1612801"/>
              <a:ext cx="211923" cy="211923"/>
            </a:xfrm>
            <a:custGeom>
              <a:avLst/>
              <a:gdLst/>
              <a:ahLst/>
              <a:cxnLst/>
              <a:rect l="0" t="0" r="0" b="0"/>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1612801"/>
              <a:ext cx="118207" cy="118207"/>
            </a:xfrm>
            <a:custGeom>
              <a:avLst/>
              <a:gdLst/>
              <a:ahLst/>
              <a:cxnLst/>
              <a:rect l="0" t="0" r="0" b="0"/>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905641" y="1612801"/>
              <a:ext cx="24491" cy="24491"/>
            </a:xfrm>
            <a:custGeom>
              <a:avLst/>
              <a:gdLst/>
              <a:ahLst/>
              <a:cxnLst/>
              <a:rect l="0" t="0" r="0" b="0"/>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522070" y="3790057"/>
              <a:ext cx="32914" cy="32914"/>
            </a:xfrm>
            <a:custGeom>
              <a:avLst/>
              <a:gdLst/>
              <a:ahLst/>
              <a:cxnLst/>
              <a:rect l="0" t="0" r="0" b="0"/>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428354" y="3696341"/>
              <a:ext cx="126630" cy="126630"/>
            </a:xfrm>
            <a:custGeom>
              <a:avLst/>
              <a:gdLst/>
              <a:ahLst/>
              <a:cxnLst/>
              <a:rect l="0" t="0" r="0" b="0"/>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334638" y="3602625"/>
              <a:ext cx="220346" cy="220346"/>
            </a:xfrm>
            <a:custGeom>
              <a:avLst/>
              <a:gdLst/>
              <a:ahLst/>
              <a:cxnLst/>
              <a:rect l="0" t="0" r="0" b="0"/>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247401" y="3508909"/>
              <a:ext cx="307584" cy="314062"/>
            </a:xfrm>
            <a:custGeom>
              <a:avLst/>
              <a:gdLst/>
              <a:ahLst/>
              <a:cxnLst/>
              <a:rect l="0" t="0" r="0" b="0"/>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247401" y="34151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247401" y="33214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247401" y="32277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247401" y="31340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247401" y="30403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247401" y="2946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247401" y="2852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247401" y="2759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247401" y="2665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247401" y="25717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247401" y="24780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247401" y="23843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47401" y="22906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247401" y="21968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247401" y="21031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247401" y="20094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247401" y="19157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247401" y="18220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247401" y="17283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247401" y="16345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247401" y="15408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247401" y="1526690"/>
              <a:ext cx="237421" cy="237421"/>
            </a:xfrm>
            <a:custGeom>
              <a:avLst/>
              <a:gdLst/>
              <a:ahLst/>
              <a:cxnLst/>
              <a:rect l="0" t="0" r="0" b="0"/>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247401" y="1526690"/>
              <a:ext cx="143705" cy="143705"/>
            </a:xfrm>
            <a:custGeom>
              <a:avLst/>
              <a:gdLst/>
              <a:ahLst/>
              <a:cxnLst/>
              <a:rect l="0" t="0" r="0" b="0"/>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247401" y="1526690"/>
              <a:ext cx="49989" cy="49989"/>
            </a:xfrm>
            <a:custGeom>
              <a:avLst/>
              <a:gdLst/>
              <a:ahLst/>
              <a:cxnLst/>
              <a:rect l="0" t="0" r="0" b="0"/>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14441" y="15795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1485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1469283"/>
              <a:ext cx="239812" cy="239812"/>
            </a:xfrm>
            <a:custGeom>
              <a:avLst/>
              <a:gdLst/>
              <a:ahLst/>
              <a:cxnLst/>
              <a:rect l="0" t="0" r="0" b="0"/>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1469283"/>
              <a:ext cx="146096" cy="146096"/>
            </a:xfrm>
            <a:custGeom>
              <a:avLst/>
              <a:gdLst/>
              <a:ahLst/>
              <a:cxnLst/>
              <a:rect l="0" t="0" r="0" b="0"/>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1469283"/>
              <a:ext cx="52380" cy="52380"/>
            </a:xfrm>
            <a:custGeom>
              <a:avLst/>
              <a:gdLst/>
              <a:ahLst/>
              <a:cxnLst/>
              <a:rect l="0" t="0" r="0" b="0"/>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589161" y="1761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589161" y="16676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589161" y="15739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589161" y="14802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589161" y="1469283"/>
              <a:ext cx="234216" cy="234216"/>
            </a:xfrm>
            <a:custGeom>
              <a:avLst/>
              <a:gdLst/>
              <a:ahLst/>
              <a:cxnLst/>
              <a:rect l="0" t="0" r="0" b="0"/>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589161" y="1469283"/>
              <a:ext cx="140500" cy="140500"/>
            </a:xfrm>
            <a:custGeom>
              <a:avLst/>
              <a:gdLst/>
              <a:ahLst/>
              <a:cxnLst/>
              <a:rect l="0" t="0" r="0" b="0"/>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589161" y="1469283"/>
              <a:ext cx="46784" cy="46784"/>
            </a:xfrm>
            <a:custGeom>
              <a:avLst/>
              <a:gdLst/>
              <a:ahLst/>
              <a:cxnLst/>
              <a:rect l="0" t="0" r="0" b="0"/>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956201" y="1518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956201" y="1425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956201" y="1411876"/>
              <a:ext cx="236607" cy="236607"/>
            </a:xfrm>
            <a:custGeom>
              <a:avLst/>
              <a:gdLst/>
              <a:ahLst/>
              <a:cxnLst/>
              <a:rect l="0" t="0" r="0" b="0"/>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956201" y="1411876"/>
              <a:ext cx="142891" cy="142891"/>
            </a:xfrm>
            <a:custGeom>
              <a:avLst/>
              <a:gdLst/>
              <a:ahLst/>
              <a:cxnLst/>
              <a:rect l="0" t="0" r="0" b="0"/>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956201" y="1411876"/>
              <a:ext cx="49175" cy="49175"/>
            </a:xfrm>
            <a:custGeom>
              <a:avLst/>
              <a:gdLst/>
              <a:ahLst/>
              <a:cxnLst/>
              <a:rect l="0" t="0" r="0" b="0"/>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6239835" y="3773740"/>
              <a:ext cx="49231" cy="49231"/>
            </a:xfrm>
            <a:custGeom>
              <a:avLst/>
              <a:gdLst/>
              <a:ahLst/>
              <a:cxnLst/>
              <a:rect l="0" t="0" r="0" b="0"/>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6146119" y="3680024"/>
              <a:ext cx="142947" cy="142947"/>
            </a:xfrm>
            <a:custGeom>
              <a:avLst/>
              <a:gdLst/>
              <a:ahLst/>
              <a:cxnLst/>
              <a:rect l="0" t="0" r="0" b="0"/>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6052403" y="3586308"/>
              <a:ext cx="236663" cy="236663"/>
            </a:xfrm>
            <a:custGeom>
              <a:avLst/>
              <a:gdLst/>
              <a:ahLst/>
              <a:cxnLst/>
              <a:rect l="0" t="0" r="0" b="0"/>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981482" y="34925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981482" y="33988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981482" y="33051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981482" y="32114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981482" y="31177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981482" y="30240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981482" y="29302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981482" y="28365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981482" y="27428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981482" y="26491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981482" y="25554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981482" y="24617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981482" y="23680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981482" y="2274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981482" y="2180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981482" y="2086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981482" y="1993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981482" y="1899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981482" y="1805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81482" y="1711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81482" y="1618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81482" y="1524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81482" y="1430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81482" y="1337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81482" y="1243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81482" y="1210952"/>
              <a:ext cx="255695" cy="255695"/>
            </a:xfrm>
            <a:custGeom>
              <a:avLst/>
              <a:gdLst/>
              <a:ahLst/>
              <a:cxnLst/>
              <a:rect l="0" t="0" r="0" b="0"/>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81482" y="1210952"/>
              <a:ext cx="161979" cy="161979"/>
            </a:xfrm>
            <a:custGeom>
              <a:avLst/>
              <a:gdLst/>
              <a:ahLst/>
              <a:cxnLst/>
              <a:rect l="0" t="0" r="0" b="0"/>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81482" y="1210952"/>
              <a:ext cx="68263" cy="68263"/>
            </a:xfrm>
            <a:custGeom>
              <a:avLst/>
              <a:gdLst/>
              <a:ahLst/>
              <a:cxnLst/>
              <a:rect l="0" t="0" r="0" b="0"/>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7926723" y="3751828"/>
              <a:ext cx="71143" cy="71143"/>
            </a:xfrm>
            <a:custGeom>
              <a:avLst/>
              <a:gdLst/>
              <a:ahLst/>
              <a:cxnLst/>
              <a:rect l="0" t="0" r="0" b="0"/>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7833007" y="3658112"/>
              <a:ext cx="164859" cy="164859"/>
            </a:xfrm>
            <a:custGeom>
              <a:avLst/>
              <a:gdLst/>
              <a:ahLst/>
              <a:cxnLst/>
              <a:rect l="0" t="0" r="0" b="0"/>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7739291" y="3564396"/>
              <a:ext cx="258575" cy="258575"/>
            </a:xfrm>
            <a:custGeom>
              <a:avLst/>
              <a:gdLst/>
              <a:ahLst/>
              <a:cxnLst/>
              <a:rect l="0" t="0" r="0" b="0"/>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7690282" y="34706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690282" y="33769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690282" y="32832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690282" y="31895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690282" y="30958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690282" y="30021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7690282" y="2908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7690282" y="2814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7690282" y="2720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7690282" y="2627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7690282" y="2533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7690282" y="2439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7690282" y="2346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7690282" y="2252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7690282" y="2158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7690282" y="2064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7690282" y="1971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7690282" y="1877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7690282" y="1783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7690282" y="1690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7690282" y="1596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7690282" y="1502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7690282" y="1408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7690282" y="1315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7690282" y="1221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7690282" y="1127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7690282" y="1096138"/>
              <a:ext cx="254881" cy="254881"/>
            </a:xfrm>
            <a:custGeom>
              <a:avLst/>
              <a:gdLst/>
              <a:ahLst/>
              <a:cxnLst/>
              <a:rect l="0" t="0" r="0" b="0"/>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7690282" y="1096138"/>
              <a:ext cx="161165" cy="161165"/>
            </a:xfrm>
            <a:custGeom>
              <a:avLst/>
              <a:gdLst/>
              <a:ahLst/>
              <a:cxnLst/>
              <a:rect l="0" t="0" r="0" b="0"/>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7690282" y="1096138"/>
              <a:ext cx="67449" cy="67449"/>
            </a:xfrm>
            <a:custGeom>
              <a:avLst/>
              <a:gdLst/>
              <a:ahLst/>
              <a:cxnLst/>
              <a:rect l="0" t="0" r="0" b="0"/>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a:endParaRPr/>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a:endParaRPr/>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a:endParaRPr/>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a:endParaRPr/>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a:endParaRPr/>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a:endParaRPr/>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a:endParaRPr/>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a:endParaRPr/>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a:endParaRPr/>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a:endParaRPr/>
            </a:p>
          </p:txBody>
        </p:sp>
        <p:sp>
          <p:nvSpPr>
            <p:cNvPr id="332" name="tx332"/>
            <p:cNvSpPr/>
            <p:nvPr/>
          </p:nvSpPr>
          <p:spPr>
            <a:xfrm>
              <a:off x="928486" y="218691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7" name="tx357"/>
            <p:cNvSpPr/>
            <p:nvPr/>
          </p:nvSpPr>
          <p:spPr>
            <a:xfrm>
              <a:off x="978728" y="30075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9" name="tx359"/>
            <p:cNvSpPr/>
            <p:nvPr/>
          </p:nvSpPr>
          <p:spPr>
            <a:xfrm>
              <a:off x="1662248" y="27361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1" name="tx361"/>
            <p:cNvSpPr/>
            <p:nvPr/>
          </p:nvSpPr>
          <p:spPr>
            <a:xfrm>
              <a:off x="2687528" y="266574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3" name="tx363"/>
            <p:cNvSpPr/>
            <p:nvPr/>
          </p:nvSpPr>
          <p:spPr>
            <a:xfrm>
              <a:off x="3029288" y="26487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5" name="tx365"/>
            <p:cNvSpPr/>
            <p:nvPr/>
          </p:nvSpPr>
          <p:spPr>
            <a:xfrm>
              <a:off x="3371048" y="26056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7" name="tx367"/>
            <p:cNvSpPr/>
            <p:nvPr/>
          </p:nvSpPr>
          <p:spPr>
            <a:xfrm>
              <a:off x="4738089" y="25783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9" name="tx369"/>
            <p:cNvSpPr/>
            <p:nvPr/>
          </p:nvSpPr>
          <p:spPr>
            <a:xfrm>
              <a:off x="3712808" y="257862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1" name="tx371"/>
            <p:cNvSpPr/>
            <p:nvPr/>
          </p:nvSpPr>
          <p:spPr>
            <a:xfrm>
              <a:off x="5079849" y="254965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3" name="tx373"/>
            <p:cNvSpPr/>
            <p:nvPr/>
          </p:nvSpPr>
          <p:spPr>
            <a:xfrm>
              <a:off x="6105129" y="24478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5" name="tx375"/>
            <p:cNvSpPr/>
            <p:nvPr/>
          </p:nvSpPr>
          <p:spPr>
            <a:xfrm>
              <a:off x="7783784" y="23904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a:endParaRPr/>
            </a:p>
          </p:txBody>
        </p:sp>
        <p:sp>
          <p:nvSpPr>
            <p:cNvPr id="407" name="pg407"/>
            <p:cNvSpPr/>
            <p:nvPr/>
          </p:nvSpPr>
          <p:spPr>
            <a:xfrm>
              <a:off x="443551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434090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425103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425103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425103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a:endParaRPr/>
            </a:p>
          </p:txBody>
        </p:sp>
        <p:sp>
          <p:nvSpPr>
            <p:cNvPr id="413" name="tx413"/>
            <p:cNvSpPr/>
            <p:nvPr/>
          </p:nvSpPr>
          <p:spPr>
            <a:xfrm>
              <a:off x="4540013" y="6024834"/>
              <a:ext cx="108724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la Côte d'Ivoire se classera au 8e rang sur 24 pays pour la plus faible couverture en DTC1 (sur la base d'un classement ex æquo).
La Côte d'Ivoire était dans le top 10 des pays ayant le plus grand nombre d'enfants n'ayant reçu aucune dose (rang=3).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tx80"/>
            <p:cNvSpPr/>
            <p:nvPr/>
          </p:nvSpPr>
          <p:spPr>
            <a:xfrm>
              <a:off x="1905509" y="857129"/>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81" name="tx81"/>
            <p:cNvSpPr/>
            <p:nvPr/>
          </p:nvSpPr>
          <p:spPr>
            <a:xfrm>
              <a:off x="1728927" y="1091352"/>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82" name="tx82"/>
            <p:cNvSpPr/>
            <p:nvPr/>
          </p:nvSpPr>
          <p:spPr>
            <a:xfrm>
              <a:off x="1559968" y="1383590"/>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83" name="tx83"/>
            <p:cNvSpPr/>
            <p:nvPr/>
          </p:nvSpPr>
          <p:spPr>
            <a:xfrm>
              <a:off x="1664491" y="1594523"/>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84" name="tx84"/>
            <p:cNvSpPr/>
            <p:nvPr/>
          </p:nvSpPr>
          <p:spPr>
            <a:xfrm>
              <a:off x="1487768" y="1884149"/>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7641"/>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87" name="tx87"/>
            <p:cNvSpPr/>
            <p:nvPr/>
          </p:nvSpPr>
          <p:spPr>
            <a:xfrm>
              <a:off x="1632450" y="2701719"/>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94" name="tx94"/>
            <p:cNvSpPr/>
            <p:nvPr/>
          </p:nvSpPr>
          <p:spPr>
            <a:xfrm>
              <a:off x="1640495" y="4519279"/>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785106" y="5600361"/>
              <a:ext cx="401719"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7839"/>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101" name="tx101"/>
            <p:cNvSpPr/>
            <p:nvPr/>
          </p:nvSpPr>
          <p:spPr>
            <a:xfrm>
              <a:off x="7265229" y="1120641"/>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102" name="tx102"/>
            <p:cNvSpPr/>
            <p:nvPr/>
          </p:nvSpPr>
          <p:spPr>
            <a:xfrm>
              <a:off x="7265229" y="1382319"/>
              <a:ext cx="498338"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Soudan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58036"/>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265229" y="2174128"/>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106" name="tx106"/>
            <p:cNvSpPr/>
            <p:nvPr/>
          </p:nvSpPr>
          <p:spPr>
            <a:xfrm>
              <a:off x="7265229" y="2437641"/>
              <a:ext cx="457968"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Yémen</a:t>
              </a:r>
            </a:p>
          </p:txBody>
        </p:sp>
        <p:sp>
          <p:nvSpPr>
            <p:cNvPr id="107" name="tx107"/>
            <p:cNvSpPr/>
            <p:nvPr/>
          </p:nvSpPr>
          <p:spPr>
            <a:xfrm>
              <a:off x="7265229" y="2671230"/>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65227"/>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111" name="tx111"/>
            <p:cNvSpPr/>
            <p:nvPr/>
          </p:nvSpPr>
          <p:spPr>
            <a:xfrm>
              <a:off x="7265229" y="3728740"/>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17514"/>
              <a:ext cx="956236"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Chine</a:t>
              </a:r>
            </a:p>
          </p:txBody>
        </p:sp>
        <p:sp>
          <p:nvSpPr>
            <p:cNvPr id="116" name="tx116"/>
            <p:cNvSpPr/>
            <p:nvPr/>
          </p:nvSpPr>
          <p:spPr>
            <a:xfrm>
              <a:off x="7265229" y="5072770"/>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8022"/>
              <a:ext cx="62249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2021-2024</a:t>
              </a:r>
            </a:p>
          </p:txBody>
        </p:sp>
        <p:sp>
          <p:nvSpPr>
            <p:cNvPr id="143" name="tx143"/>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Vingt pays </a:t>
            </a:r>
            <a:r>
              <a:rPr sz="1200" b="0" i="0" u="none" cap="none" dirty="0" err="1">
                <a:solidFill>
                  <a:srgbClr val="FFFFFF">
                    <a:alpha val="100000"/>
                  </a:srgbClr>
                </a:solidFill>
                <a:latin typeface="Arial"/>
                <a:cs typeface="Arial"/>
                <a:sym typeface="Arial"/>
              </a:rPr>
              <a:t>ont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été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classés</a:t>
            </a:r>
            <a:r>
              <a:rPr sz="1200" b="0" i="0" u="none" cap="none" dirty="0">
                <a:solidFill>
                  <a:srgbClr val="FFFFFF">
                    <a:alpha val="100000"/>
                  </a:srgbClr>
                </a:solidFill>
                <a:latin typeface="Arial"/>
                <a:cs typeface="Arial"/>
                <a:sym typeface="Arial"/>
              </a:rPr>
              <a:t> par </a:t>
            </a:r>
            <a:r>
              <a:rPr sz="1200" b="0" i="0" u="none" cap="none" dirty="0" err="1">
                <a:solidFill>
                  <a:srgbClr val="FFFFFF">
                    <a:alpha val="100000"/>
                  </a:srgbClr>
                </a:solidFill>
                <a:latin typeface="Arial"/>
                <a:cs typeface="Arial"/>
                <a:sym typeface="Arial"/>
              </a:rPr>
              <a:t>ordre</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priorité</a:t>
            </a:r>
            <a:r>
              <a:rPr sz="1200" b="0" i="0" u="none" cap="none" dirty="0">
                <a:solidFill>
                  <a:srgbClr val="FFFFFF">
                    <a:alpha val="100000"/>
                  </a:srgbClr>
                </a:solidFill>
                <a:latin typeface="Arial"/>
                <a:cs typeface="Arial"/>
                <a:sym typeface="Arial"/>
              </a:rPr>
              <a:t> dans le cadre du Programme de vaccination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fonction</a:t>
            </a:r>
            <a:r>
              <a:rPr sz="1200" b="0" i="0" u="none" cap="none" dirty="0">
                <a:solidFill>
                  <a:srgbClr val="FFFFFF">
                    <a:alpha val="100000"/>
                  </a:srgbClr>
                </a:solidFill>
                <a:latin typeface="Arial"/>
                <a:cs typeface="Arial"/>
                <a:sym typeface="Arial"/>
              </a:rPr>
              <a:t> du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Ce </a:t>
            </a:r>
            <a:r>
              <a:rPr sz="1200" b="0" i="0" u="none" cap="none" dirty="0" err="1">
                <a:solidFill>
                  <a:srgbClr val="FFFFFF">
                    <a:alpha val="100000"/>
                  </a:srgbClr>
                </a:solidFill>
                <a:latin typeface="Arial"/>
                <a:cs typeface="Arial"/>
                <a:sym typeface="Arial"/>
              </a:rPr>
              <a:t>graphique</a:t>
            </a:r>
            <a:r>
              <a:rPr sz="1200" b="0" i="0" u="none" cap="none" dirty="0">
                <a:solidFill>
                  <a:srgbClr val="FFFFFF">
                    <a:alpha val="100000"/>
                  </a:srgbClr>
                </a:solidFill>
                <a:latin typeface="Arial"/>
                <a:cs typeface="Arial"/>
                <a:sym typeface="Arial"/>
              </a:rPr>
              <a:t> compare le </a:t>
            </a:r>
            <a:r>
              <a:rPr sz="1200" b="0" i="0" u="none" cap="none" dirty="0" err="1">
                <a:solidFill>
                  <a:srgbClr val="FFFFFF">
                    <a:alpha val="100000"/>
                  </a:srgbClr>
                </a:solidFill>
                <a:latin typeface="Arial"/>
                <a:cs typeface="Arial"/>
                <a:sym typeface="Arial"/>
              </a:rPr>
              <a:t>classement</a:t>
            </a:r>
            <a:r>
              <a:rPr sz="1200" b="0" i="0" u="none" cap="none" dirty="0">
                <a:solidFill>
                  <a:srgbClr val="FFFFFF">
                    <a:alpha val="100000"/>
                  </a:srgbClr>
                </a:solidFill>
                <a:latin typeface="Arial"/>
                <a:cs typeface="Arial"/>
                <a:sym typeface="Arial"/>
              </a:rPr>
              <a:t> des 20 premiers pays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 La première place correspond au pays </a:t>
            </a:r>
            <a:r>
              <a:rPr sz="1200" b="0" i="0" u="none" cap="none" dirty="0" err="1">
                <a:solidFill>
                  <a:srgbClr val="FFFFFF">
                    <a:alpha val="100000"/>
                  </a:srgbClr>
                </a:solidFill>
                <a:latin typeface="Arial"/>
                <a:cs typeface="Arial"/>
                <a:sym typeface="Arial"/>
              </a:rPr>
              <a:t>ayant</a:t>
            </a:r>
            <a:r>
              <a:rPr sz="1200" b="0" i="0" u="none" cap="none" dirty="0">
                <a:solidFill>
                  <a:srgbClr val="FFFFFF">
                    <a:alpha val="100000"/>
                  </a:srgbClr>
                </a:solidFill>
                <a:latin typeface="Arial"/>
                <a:cs typeface="Arial"/>
                <a:sym typeface="Arial"/>
              </a:rPr>
              <a:t> le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a:t>
            </a:r>
            <a:r>
              <a:rPr sz="1200" b="0" i="0" u="none" cap="none" dirty="0">
                <a:solidFill>
                  <a:srgbClr val="FFFFFF">
                    <a:alpha val="100000"/>
                  </a:srgbClr>
                </a:solidFill>
                <a:latin typeface="Arial"/>
                <a:cs typeface="Arial"/>
                <a:sym typeface="Arial"/>
              </a:rPr>
              <a:t> le plus </a:t>
            </a:r>
            <a:r>
              <a:rPr sz="1200" b="0" i="0" u="none" cap="none" dirty="0" err="1">
                <a:solidFill>
                  <a:srgbClr val="FFFFFF">
                    <a:alpha val="100000"/>
                  </a:srgbClr>
                </a:solidFill>
                <a:latin typeface="Arial"/>
                <a:cs typeface="Arial"/>
                <a:sym typeface="Arial"/>
              </a:rPr>
              <a:t>élevé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La Côte d'Ivoire </a:t>
            </a:r>
            <a:r>
              <a:rPr sz="1200" b="0" i="0" u="none" cap="none" dirty="0" err="1">
                <a:solidFill>
                  <a:srgbClr val="FFFFFF">
                    <a:alpha val="100000"/>
                  </a:srgbClr>
                </a:solidFill>
                <a:latin typeface="Arial"/>
                <a:cs typeface="Arial"/>
                <a:sym typeface="Arial"/>
              </a:rPr>
              <a:t>n'était</a:t>
            </a:r>
            <a:r>
              <a:rPr sz="1200" b="0" i="0" u="none" cap="none" dirty="0">
                <a:solidFill>
                  <a:srgbClr val="FFFFFF">
                    <a:alpha val="100000"/>
                  </a:srgbClr>
                </a:solidFill>
                <a:latin typeface="Arial"/>
                <a:cs typeface="Arial"/>
                <a:sym typeface="Arial"/>
              </a:rPr>
              <a:t> pas dans le top 20 des pays à dose </a:t>
            </a:r>
            <a:r>
              <a:rPr sz="1200" b="0" i="0" u="none" cap="none" dirty="0" err="1">
                <a:solidFill>
                  <a:srgbClr val="FFFFFF">
                    <a:alpha val="100000"/>
                  </a:srgbClr>
                </a:solidFill>
                <a:latin typeface="Arial"/>
                <a:cs typeface="Arial"/>
                <a:sym typeface="Arial"/>
              </a:rPr>
              <a:t>zéro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a:t>
            </a:r>
            <a:r>
              <a:rPr sz="1200" b="0" i="0" u="none" cap="none" dirty="0" err="1">
                <a:solidFill>
                  <a:srgbClr val="FFFFFF">
                    <a:alpha val="100000"/>
                  </a:srgbClr>
                </a:solidFill>
                <a:latin typeface="Arial"/>
                <a:cs typeface="Arial"/>
                <a:sym typeface="Arial"/>
              </a:rPr>
              <a:t>mais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elle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était</a:t>
            </a:r>
            <a:r>
              <a:rPr sz="1200" b="0" i="0" u="none" cap="none" dirty="0">
                <a:solidFill>
                  <a:srgbClr val="FFFFFF">
                    <a:alpha val="100000"/>
                  </a:srgbClr>
                </a:solidFill>
                <a:latin typeface="Arial"/>
                <a:cs typeface="Arial"/>
                <a:sym typeface="Arial"/>
              </a:rPr>
              <a:t> dans le top 20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737948" y="2148580"/>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737948" y="2981082"/>
              <a:ext cx="4155057" cy="416146"/>
            </a:xfrm>
            <a:custGeom>
              <a:avLst/>
              <a:gdLst/>
              <a:ahLst/>
              <a:cxnLst/>
              <a:rect l="0" t="0" r="0" b="0"/>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737948" y="5478798"/>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737948" y="1315868"/>
              <a:ext cx="4155057" cy="208073"/>
            </a:xfrm>
            <a:custGeom>
              <a:avLst/>
              <a:gdLst/>
              <a:ahLst/>
              <a:cxnLst/>
              <a:rect l="0" t="0" r="0" b="0"/>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737948" y="3189225"/>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737948" y="1315938"/>
              <a:ext cx="4155057" cy="208073"/>
            </a:xfrm>
            <a:custGeom>
              <a:avLst/>
              <a:gdLst/>
              <a:ahLst/>
              <a:cxnLst/>
              <a:rect l="0" t="0" r="0" b="0"/>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F26A21">
                  <a:alpha val="100000"/>
                </a:srgbClr>
              </a:solidFill>
              <a:prstDash val="solid"/>
              <a:round/>
            </a:ln>
          </p:spPr>
          <p:txBody>
            <a:bodyPr/>
            <a:lstStyle/>
            <a:p>
              <a:endParaRPr/>
            </a:p>
          </p:txBody>
        </p:sp>
        <p:sp>
          <p:nvSpPr>
            <p:cNvPr id="34" name="pl34"/>
            <p:cNvSpPr/>
            <p:nvPr/>
          </p:nvSpPr>
          <p:spPr>
            <a:xfrm>
              <a:off x="2737948" y="3397438"/>
              <a:ext cx="4155057" cy="832292"/>
            </a:xfrm>
            <a:custGeom>
              <a:avLst/>
              <a:gdLst/>
              <a:ahLst/>
              <a:cxnLst/>
              <a:rect l="0" t="0" r="0" b="0"/>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737948" y="4438013"/>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737948" y="5062442"/>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940367"/>
              <a:ext cx="4155057" cy="416076"/>
            </a:xfrm>
            <a:custGeom>
              <a:avLst/>
              <a:gdLst/>
              <a:ahLst/>
              <a:cxnLst/>
              <a:rect l="0" t="0" r="0" b="0"/>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021936"/>
              <a:ext cx="4155057" cy="1040366"/>
            </a:xfrm>
            <a:custGeom>
              <a:avLst/>
              <a:gdLst/>
              <a:ahLst/>
              <a:cxnLst/>
              <a:rect l="0" t="0" r="0" b="0"/>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4230079"/>
              <a:ext cx="4155057" cy="624219"/>
            </a:xfrm>
            <a:custGeom>
              <a:avLst/>
              <a:gdLst/>
              <a:ahLst/>
              <a:cxnLst/>
              <a:rect l="0" t="0" r="0" b="0"/>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605860"/>
              <a:ext cx="4155057" cy="1248160"/>
            </a:xfrm>
            <a:custGeom>
              <a:avLst/>
              <a:gdLst/>
              <a:ahLst/>
              <a:cxnLst/>
              <a:rect l="0" t="0" r="0" b="0"/>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732154"/>
              <a:ext cx="4155057" cy="832292"/>
            </a:xfrm>
            <a:custGeom>
              <a:avLst/>
              <a:gdLst/>
              <a:ahLst/>
              <a:cxnLst/>
              <a:rect l="0" t="0" r="0" b="0"/>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4022146"/>
              <a:ext cx="4155057" cy="1248439"/>
            </a:xfrm>
            <a:custGeom>
              <a:avLst/>
              <a:gdLst/>
              <a:ahLst/>
              <a:cxnLst/>
              <a:rect l="0" t="0" r="0" b="0"/>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a:endParaRPr/>
            </a:p>
          </p:txBody>
        </p:sp>
        <p:sp>
          <p:nvSpPr>
            <p:cNvPr id="43" name="pl43"/>
            <p:cNvSpPr/>
            <p:nvPr/>
          </p:nvSpPr>
          <p:spPr>
            <a:xfrm>
              <a:off x="2737948" y="2772869"/>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899582"/>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1107725"/>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6" name="pl46"/>
            <p:cNvSpPr/>
            <p:nvPr/>
          </p:nvSpPr>
          <p:spPr>
            <a:xfrm>
              <a:off x="2737948" y="1940437"/>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47" name="pl47"/>
            <p:cNvSpPr/>
            <p:nvPr/>
          </p:nvSpPr>
          <p:spPr>
            <a:xfrm>
              <a:off x="2737948" y="5478728"/>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8" name="pl48"/>
            <p:cNvSpPr/>
            <p:nvPr/>
          </p:nvSpPr>
          <p:spPr>
            <a:xfrm>
              <a:off x="2737948" y="2981012"/>
              <a:ext cx="4155057" cy="624219"/>
            </a:xfrm>
            <a:custGeom>
              <a:avLst/>
              <a:gdLst/>
              <a:ahLst/>
              <a:cxnLst/>
              <a:rect l="0" t="0" r="0" b="0"/>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a:endParaRPr/>
            </a:p>
          </p:txBody>
        </p:sp>
        <p:sp>
          <p:nvSpPr>
            <p:cNvPr id="49" name="pl49"/>
            <p:cNvSpPr/>
            <p:nvPr/>
          </p:nvSpPr>
          <p:spPr>
            <a:xfrm>
              <a:off x="2737948" y="3605511"/>
              <a:ext cx="4155057" cy="832362"/>
            </a:xfrm>
            <a:custGeom>
              <a:avLst/>
              <a:gdLst/>
              <a:ahLst/>
              <a:cxnLst/>
              <a:rect l="0" t="0" r="0" b="0"/>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a:endParaRPr/>
            </a:p>
          </p:txBody>
        </p:sp>
        <p:sp>
          <p:nvSpPr>
            <p:cNvPr id="50" name="pl50"/>
            <p:cNvSpPr/>
            <p:nvPr/>
          </p:nvSpPr>
          <p:spPr>
            <a:xfrm>
              <a:off x="2737948" y="1732294"/>
              <a:ext cx="4155057" cy="416076"/>
            </a:xfrm>
            <a:custGeom>
              <a:avLst/>
              <a:gdLst/>
              <a:ahLst/>
              <a:cxnLst/>
              <a:rect l="0" t="0" r="0" b="0"/>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51" name="pl51"/>
            <p:cNvSpPr/>
            <p:nvPr/>
          </p:nvSpPr>
          <p:spPr>
            <a:xfrm>
              <a:off x="2737948" y="3605511"/>
              <a:ext cx="4155057" cy="1040505"/>
            </a:xfrm>
            <a:custGeom>
              <a:avLst/>
              <a:gdLst/>
              <a:ahLst/>
              <a:cxnLst/>
              <a:rect l="0" t="0" r="0" b="0"/>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a:endParaRPr/>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4064264"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3" name="pt63"/>
            <p:cNvSpPr/>
            <p:nvPr/>
          </p:nvSpPr>
          <p:spPr>
            <a:xfrm>
              <a:off x="2679245"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4" name="pt64"/>
            <p:cNvSpPr/>
            <p:nvPr/>
          </p:nvSpPr>
          <p:spPr>
            <a:xfrm>
              <a:off x="6834303"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5449283"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8" name="tx148"/>
            <p:cNvSpPr/>
            <p:nvPr/>
          </p:nvSpPr>
          <p:spPr>
            <a:xfrm>
              <a:off x="1516772"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compare le classement des pays dans &lt;keep&gt;WCAR&lt;/keep&gt; en fonction du nombre absolu d'enfants n'ayant reçu aucune dose, le rang 1 représentant le pays comptant le plus grand nombre d'enfants n'ayant reçu aucune dose.
En 2021, la Côte d'Ivoire se classait au quatrième rang des 24 pays, avec 206 000 enfants ne recevant aucune dose.
En 2024, la Côte d'Ivoire est classée troisième sur 24 pays avec 193 000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292772"/>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396816"/>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500861"/>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60490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474074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3844794"/>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2948838"/>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2052883"/>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9223" y="1156927"/>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2398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63867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75336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86805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97431"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8212120"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75980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205679"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428617"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651555"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7449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423662" y="3890595"/>
              <a:ext cx="200644" cy="850154"/>
            </a:xfrm>
            <a:prstGeom prst="rect">
              <a:avLst/>
            </a:prstGeom>
            <a:solidFill>
              <a:srgbClr val="80BD41">
                <a:alpha val="100000"/>
              </a:srgbClr>
            </a:solidFill>
          </p:spPr>
          <p:txBody>
            <a:bodyPr/>
            <a:lstStyle/>
            <a:p>
              <a:endParaRPr/>
            </a:p>
          </p:txBody>
        </p:sp>
        <p:sp>
          <p:nvSpPr>
            <p:cNvPr id="27" name="rc27"/>
            <p:cNvSpPr/>
            <p:nvPr/>
          </p:nvSpPr>
          <p:spPr>
            <a:xfrm>
              <a:off x="1423662" y="3432819"/>
              <a:ext cx="200644" cy="196189"/>
            </a:xfrm>
            <a:prstGeom prst="rect">
              <a:avLst/>
            </a:prstGeom>
            <a:solidFill>
              <a:srgbClr val="0058AB">
                <a:alpha val="100000"/>
              </a:srgbClr>
            </a:solidFill>
          </p:spPr>
          <p:txBody>
            <a:bodyPr/>
            <a:lstStyle/>
            <a:p>
              <a:endParaRPr/>
            </a:p>
          </p:txBody>
        </p:sp>
        <p:sp>
          <p:nvSpPr>
            <p:cNvPr id="28" name="rc28"/>
            <p:cNvSpPr/>
            <p:nvPr/>
          </p:nvSpPr>
          <p:spPr>
            <a:xfrm>
              <a:off x="1423662" y="3629008"/>
              <a:ext cx="200644" cy="261586"/>
            </a:xfrm>
            <a:prstGeom prst="rect">
              <a:avLst/>
            </a:prstGeom>
            <a:solidFill>
              <a:srgbClr val="1CABE2">
                <a:alpha val="100000"/>
              </a:srgbClr>
            </a:solidFill>
          </p:spPr>
          <p:txBody>
            <a:bodyPr/>
            <a:lstStyle/>
            <a:p>
              <a:endParaRPr/>
            </a:p>
          </p:txBody>
        </p:sp>
        <p:sp>
          <p:nvSpPr>
            <p:cNvPr id="29" name="rc29"/>
            <p:cNvSpPr/>
            <p:nvPr/>
          </p:nvSpPr>
          <p:spPr>
            <a:xfrm>
              <a:off x="1646600" y="3860380"/>
              <a:ext cx="200644" cy="880369"/>
            </a:xfrm>
            <a:prstGeom prst="rect">
              <a:avLst/>
            </a:prstGeom>
            <a:solidFill>
              <a:srgbClr val="80BD41">
                <a:alpha val="100000"/>
              </a:srgbClr>
            </a:solidFill>
          </p:spPr>
          <p:txBody>
            <a:bodyPr/>
            <a:lstStyle/>
            <a:p>
              <a:endParaRPr/>
            </a:p>
          </p:txBody>
        </p:sp>
        <p:sp>
          <p:nvSpPr>
            <p:cNvPr id="30" name="rc30"/>
            <p:cNvSpPr/>
            <p:nvPr/>
          </p:nvSpPr>
          <p:spPr>
            <a:xfrm>
              <a:off x="1646600" y="3406856"/>
              <a:ext cx="200644" cy="253438"/>
            </a:xfrm>
            <a:prstGeom prst="rect">
              <a:avLst/>
            </a:prstGeom>
            <a:solidFill>
              <a:srgbClr val="0058AB">
                <a:alpha val="100000"/>
              </a:srgbClr>
            </a:solidFill>
          </p:spPr>
          <p:txBody>
            <a:bodyPr/>
            <a:lstStyle/>
            <a:p>
              <a:endParaRPr/>
            </a:p>
          </p:txBody>
        </p:sp>
        <p:sp>
          <p:nvSpPr>
            <p:cNvPr id="31" name="rc31"/>
            <p:cNvSpPr/>
            <p:nvPr/>
          </p:nvSpPr>
          <p:spPr>
            <a:xfrm>
              <a:off x="1646600" y="3660295"/>
              <a:ext cx="200644" cy="200084"/>
            </a:xfrm>
            <a:prstGeom prst="rect">
              <a:avLst/>
            </a:prstGeom>
            <a:solidFill>
              <a:srgbClr val="1CABE2">
                <a:alpha val="100000"/>
              </a:srgbClr>
            </a:solidFill>
          </p:spPr>
          <p:txBody>
            <a:bodyPr/>
            <a:lstStyle/>
            <a:p>
              <a:endParaRPr/>
            </a:p>
          </p:txBody>
        </p:sp>
        <p:sp>
          <p:nvSpPr>
            <p:cNvPr id="32" name="rc32"/>
            <p:cNvSpPr/>
            <p:nvPr/>
          </p:nvSpPr>
          <p:spPr>
            <a:xfrm>
              <a:off x="1869538" y="3859841"/>
              <a:ext cx="200644" cy="880908"/>
            </a:xfrm>
            <a:prstGeom prst="rect">
              <a:avLst/>
            </a:prstGeom>
            <a:solidFill>
              <a:srgbClr val="80BD41">
                <a:alpha val="100000"/>
              </a:srgbClr>
            </a:solidFill>
          </p:spPr>
          <p:txBody>
            <a:bodyPr/>
            <a:lstStyle/>
            <a:p>
              <a:endParaRPr/>
            </a:p>
          </p:txBody>
        </p:sp>
        <p:sp>
          <p:nvSpPr>
            <p:cNvPr id="33" name="rc33"/>
            <p:cNvSpPr/>
            <p:nvPr/>
          </p:nvSpPr>
          <p:spPr>
            <a:xfrm>
              <a:off x="1869538" y="3385504"/>
              <a:ext cx="200644" cy="325258"/>
            </a:xfrm>
            <a:prstGeom prst="rect">
              <a:avLst/>
            </a:prstGeom>
            <a:solidFill>
              <a:srgbClr val="0058AB">
                <a:alpha val="100000"/>
              </a:srgbClr>
            </a:solidFill>
          </p:spPr>
          <p:txBody>
            <a:bodyPr/>
            <a:lstStyle/>
            <a:p>
              <a:endParaRPr/>
            </a:p>
          </p:txBody>
        </p:sp>
        <p:sp>
          <p:nvSpPr>
            <p:cNvPr id="34" name="rc34"/>
            <p:cNvSpPr/>
            <p:nvPr/>
          </p:nvSpPr>
          <p:spPr>
            <a:xfrm>
              <a:off x="1869538" y="3710763"/>
              <a:ext cx="200644" cy="149078"/>
            </a:xfrm>
            <a:prstGeom prst="rect">
              <a:avLst/>
            </a:prstGeom>
            <a:solidFill>
              <a:srgbClr val="1CABE2">
                <a:alpha val="100000"/>
              </a:srgbClr>
            </a:solidFill>
          </p:spPr>
          <p:txBody>
            <a:bodyPr/>
            <a:lstStyle/>
            <a:p>
              <a:endParaRPr/>
            </a:p>
          </p:txBody>
        </p:sp>
        <p:sp>
          <p:nvSpPr>
            <p:cNvPr id="35" name="rc35"/>
            <p:cNvSpPr/>
            <p:nvPr/>
          </p:nvSpPr>
          <p:spPr>
            <a:xfrm>
              <a:off x="2092476" y="3889812"/>
              <a:ext cx="200644" cy="850937"/>
            </a:xfrm>
            <a:prstGeom prst="rect">
              <a:avLst/>
            </a:prstGeom>
            <a:solidFill>
              <a:srgbClr val="80BD41">
                <a:alpha val="100000"/>
              </a:srgbClr>
            </a:solidFill>
          </p:spPr>
          <p:txBody>
            <a:bodyPr/>
            <a:lstStyle/>
            <a:p>
              <a:endParaRPr/>
            </a:p>
          </p:txBody>
        </p:sp>
        <p:sp>
          <p:nvSpPr>
            <p:cNvPr id="36" name="rc36"/>
            <p:cNvSpPr/>
            <p:nvPr/>
          </p:nvSpPr>
          <p:spPr>
            <a:xfrm>
              <a:off x="2092476" y="3368269"/>
              <a:ext cx="200644" cy="398019"/>
            </a:xfrm>
            <a:prstGeom prst="rect">
              <a:avLst/>
            </a:prstGeom>
            <a:solidFill>
              <a:srgbClr val="0058AB">
                <a:alpha val="100000"/>
              </a:srgbClr>
            </a:solidFill>
          </p:spPr>
          <p:txBody>
            <a:bodyPr/>
            <a:lstStyle/>
            <a:p>
              <a:endParaRPr/>
            </a:p>
          </p:txBody>
        </p:sp>
        <p:sp>
          <p:nvSpPr>
            <p:cNvPr id="37" name="rc37"/>
            <p:cNvSpPr/>
            <p:nvPr/>
          </p:nvSpPr>
          <p:spPr>
            <a:xfrm>
              <a:off x="2092476" y="3766288"/>
              <a:ext cx="200644" cy="123523"/>
            </a:xfrm>
            <a:prstGeom prst="rect">
              <a:avLst/>
            </a:prstGeom>
            <a:solidFill>
              <a:srgbClr val="1CABE2">
                <a:alpha val="100000"/>
              </a:srgbClr>
            </a:solidFill>
          </p:spPr>
          <p:txBody>
            <a:bodyPr/>
            <a:lstStyle/>
            <a:p>
              <a:endParaRPr/>
            </a:p>
          </p:txBody>
        </p:sp>
        <p:sp>
          <p:nvSpPr>
            <p:cNvPr id="38" name="rc38"/>
            <p:cNvSpPr/>
            <p:nvPr/>
          </p:nvSpPr>
          <p:spPr>
            <a:xfrm>
              <a:off x="2315413" y="3794660"/>
              <a:ext cx="200644" cy="946089"/>
            </a:xfrm>
            <a:prstGeom prst="rect">
              <a:avLst/>
            </a:prstGeom>
            <a:solidFill>
              <a:srgbClr val="80BD41">
                <a:alpha val="100000"/>
              </a:srgbClr>
            </a:solidFill>
          </p:spPr>
          <p:txBody>
            <a:bodyPr/>
            <a:lstStyle/>
            <a:p>
              <a:endParaRPr/>
            </a:p>
          </p:txBody>
        </p:sp>
        <p:sp>
          <p:nvSpPr>
            <p:cNvPr id="39" name="rc39"/>
            <p:cNvSpPr/>
            <p:nvPr/>
          </p:nvSpPr>
          <p:spPr>
            <a:xfrm>
              <a:off x="2315413" y="3349442"/>
              <a:ext cx="200644" cy="375652"/>
            </a:xfrm>
            <a:prstGeom prst="rect">
              <a:avLst/>
            </a:prstGeom>
            <a:solidFill>
              <a:srgbClr val="0058AB">
                <a:alpha val="100000"/>
              </a:srgbClr>
            </a:solidFill>
          </p:spPr>
          <p:txBody>
            <a:bodyPr/>
            <a:lstStyle/>
            <a:p>
              <a:endParaRPr/>
            </a:p>
          </p:txBody>
        </p:sp>
        <p:sp>
          <p:nvSpPr>
            <p:cNvPr id="40" name="rc40"/>
            <p:cNvSpPr/>
            <p:nvPr/>
          </p:nvSpPr>
          <p:spPr>
            <a:xfrm>
              <a:off x="2315413" y="3725094"/>
              <a:ext cx="200644" cy="69565"/>
            </a:xfrm>
            <a:prstGeom prst="rect">
              <a:avLst/>
            </a:prstGeom>
            <a:solidFill>
              <a:srgbClr val="1CABE2">
                <a:alpha val="100000"/>
              </a:srgbClr>
            </a:solidFill>
          </p:spPr>
          <p:txBody>
            <a:bodyPr/>
            <a:lstStyle/>
            <a:p>
              <a:endParaRPr/>
            </a:p>
          </p:txBody>
        </p:sp>
        <p:sp>
          <p:nvSpPr>
            <p:cNvPr id="41" name="rc41"/>
            <p:cNvSpPr/>
            <p:nvPr/>
          </p:nvSpPr>
          <p:spPr>
            <a:xfrm>
              <a:off x="2538351" y="3650692"/>
              <a:ext cx="200644" cy="1090057"/>
            </a:xfrm>
            <a:prstGeom prst="rect">
              <a:avLst/>
            </a:prstGeom>
            <a:solidFill>
              <a:srgbClr val="80BD41">
                <a:alpha val="100000"/>
              </a:srgbClr>
            </a:solidFill>
          </p:spPr>
          <p:txBody>
            <a:bodyPr/>
            <a:lstStyle/>
            <a:p>
              <a:endParaRPr/>
            </a:p>
          </p:txBody>
        </p:sp>
        <p:sp>
          <p:nvSpPr>
            <p:cNvPr id="42" name="rc42"/>
            <p:cNvSpPr/>
            <p:nvPr/>
          </p:nvSpPr>
          <p:spPr>
            <a:xfrm>
              <a:off x="2538351" y="3325091"/>
              <a:ext cx="200644" cy="240662"/>
            </a:xfrm>
            <a:prstGeom prst="rect">
              <a:avLst/>
            </a:prstGeom>
            <a:solidFill>
              <a:srgbClr val="0058AB">
                <a:alpha val="100000"/>
              </a:srgbClr>
            </a:solidFill>
          </p:spPr>
          <p:txBody>
            <a:bodyPr/>
            <a:lstStyle/>
            <a:p>
              <a:endParaRPr/>
            </a:p>
          </p:txBody>
        </p:sp>
        <p:sp>
          <p:nvSpPr>
            <p:cNvPr id="43" name="rc43"/>
            <p:cNvSpPr/>
            <p:nvPr/>
          </p:nvSpPr>
          <p:spPr>
            <a:xfrm>
              <a:off x="2538351" y="3565754"/>
              <a:ext cx="200644" cy="84938"/>
            </a:xfrm>
            <a:prstGeom prst="rect">
              <a:avLst/>
            </a:prstGeom>
            <a:solidFill>
              <a:srgbClr val="1CABE2">
                <a:alpha val="100000"/>
              </a:srgbClr>
            </a:solidFill>
          </p:spPr>
          <p:txBody>
            <a:bodyPr/>
            <a:lstStyle/>
            <a:p>
              <a:endParaRPr/>
            </a:p>
          </p:txBody>
        </p:sp>
        <p:sp>
          <p:nvSpPr>
            <p:cNvPr id="44" name="rc44"/>
            <p:cNvSpPr/>
            <p:nvPr/>
          </p:nvSpPr>
          <p:spPr>
            <a:xfrm>
              <a:off x="2761289" y="3635687"/>
              <a:ext cx="200644" cy="1105062"/>
            </a:xfrm>
            <a:prstGeom prst="rect">
              <a:avLst/>
            </a:prstGeom>
            <a:solidFill>
              <a:srgbClr val="80BD41">
                <a:alpha val="100000"/>
              </a:srgbClr>
            </a:solidFill>
          </p:spPr>
          <p:txBody>
            <a:bodyPr/>
            <a:lstStyle/>
            <a:p>
              <a:endParaRPr/>
            </a:p>
          </p:txBody>
        </p:sp>
        <p:sp>
          <p:nvSpPr>
            <p:cNvPr id="45" name="rc45"/>
            <p:cNvSpPr/>
            <p:nvPr/>
          </p:nvSpPr>
          <p:spPr>
            <a:xfrm>
              <a:off x="2761289" y="3305604"/>
              <a:ext cx="200644" cy="71757"/>
            </a:xfrm>
            <a:prstGeom prst="rect">
              <a:avLst/>
            </a:prstGeom>
            <a:solidFill>
              <a:srgbClr val="0058AB">
                <a:alpha val="100000"/>
              </a:srgbClr>
            </a:solidFill>
          </p:spPr>
          <p:txBody>
            <a:bodyPr/>
            <a:lstStyle/>
            <a:p>
              <a:endParaRPr/>
            </a:p>
          </p:txBody>
        </p:sp>
        <p:sp>
          <p:nvSpPr>
            <p:cNvPr id="46" name="rc46"/>
            <p:cNvSpPr/>
            <p:nvPr/>
          </p:nvSpPr>
          <p:spPr>
            <a:xfrm>
              <a:off x="2761289" y="3377361"/>
              <a:ext cx="200644" cy="258325"/>
            </a:xfrm>
            <a:prstGeom prst="rect">
              <a:avLst/>
            </a:prstGeom>
            <a:solidFill>
              <a:srgbClr val="1CABE2">
                <a:alpha val="100000"/>
              </a:srgbClr>
            </a:solidFill>
          </p:spPr>
          <p:txBody>
            <a:bodyPr/>
            <a:lstStyle/>
            <a:p>
              <a:endParaRPr/>
            </a:p>
          </p:txBody>
        </p:sp>
        <p:sp>
          <p:nvSpPr>
            <p:cNvPr id="47" name="rc47"/>
            <p:cNvSpPr/>
            <p:nvPr/>
          </p:nvSpPr>
          <p:spPr>
            <a:xfrm>
              <a:off x="2984227" y="3635307"/>
              <a:ext cx="200644" cy="1105442"/>
            </a:xfrm>
            <a:prstGeom prst="rect">
              <a:avLst/>
            </a:prstGeom>
            <a:solidFill>
              <a:srgbClr val="80BD41">
                <a:alpha val="100000"/>
              </a:srgbClr>
            </a:solidFill>
          </p:spPr>
          <p:txBody>
            <a:bodyPr/>
            <a:lstStyle/>
            <a:p>
              <a:endParaRPr/>
            </a:p>
          </p:txBody>
        </p:sp>
        <p:sp>
          <p:nvSpPr>
            <p:cNvPr id="48" name="rc48"/>
            <p:cNvSpPr/>
            <p:nvPr/>
          </p:nvSpPr>
          <p:spPr>
            <a:xfrm>
              <a:off x="2984227" y="3286219"/>
              <a:ext cx="200644" cy="101816"/>
            </a:xfrm>
            <a:prstGeom prst="rect">
              <a:avLst/>
            </a:prstGeom>
            <a:solidFill>
              <a:srgbClr val="0058AB">
                <a:alpha val="100000"/>
              </a:srgbClr>
            </a:solidFill>
          </p:spPr>
          <p:txBody>
            <a:bodyPr/>
            <a:lstStyle/>
            <a:p>
              <a:endParaRPr/>
            </a:p>
          </p:txBody>
        </p:sp>
        <p:sp>
          <p:nvSpPr>
            <p:cNvPr id="49" name="rc49"/>
            <p:cNvSpPr/>
            <p:nvPr/>
          </p:nvSpPr>
          <p:spPr>
            <a:xfrm>
              <a:off x="2984227" y="3388036"/>
              <a:ext cx="200644" cy="247271"/>
            </a:xfrm>
            <a:prstGeom prst="rect">
              <a:avLst/>
            </a:prstGeom>
            <a:solidFill>
              <a:srgbClr val="1CABE2">
                <a:alpha val="100000"/>
              </a:srgbClr>
            </a:solidFill>
          </p:spPr>
          <p:txBody>
            <a:bodyPr/>
            <a:lstStyle/>
            <a:p>
              <a:endParaRPr/>
            </a:p>
          </p:txBody>
        </p:sp>
        <p:sp>
          <p:nvSpPr>
            <p:cNvPr id="50" name="rc50"/>
            <p:cNvSpPr/>
            <p:nvPr/>
          </p:nvSpPr>
          <p:spPr>
            <a:xfrm>
              <a:off x="3207165" y="3650780"/>
              <a:ext cx="200644" cy="1089969"/>
            </a:xfrm>
            <a:prstGeom prst="rect">
              <a:avLst/>
            </a:prstGeom>
            <a:solidFill>
              <a:srgbClr val="80BD41">
                <a:alpha val="100000"/>
              </a:srgbClr>
            </a:solidFill>
          </p:spPr>
          <p:txBody>
            <a:bodyPr/>
            <a:lstStyle/>
            <a:p>
              <a:endParaRPr/>
            </a:p>
          </p:txBody>
        </p:sp>
        <p:sp>
          <p:nvSpPr>
            <p:cNvPr id="51" name="rc51"/>
            <p:cNvSpPr/>
            <p:nvPr/>
          </p:nvSpPr>
          <p:spPr>
            <a:xfrm>
              <a:off x="3207165" y="3267818"/>
              <a:ext cx="200644" cy="162022"/>
            </a:xfrm>
            <a:prstGeom prst="rect">
              <a:avLst/>
            </a:prstGeom>
            <a:solidFill>
              <a:srgbClr val="0058AB">
                <a:alpha val="100000"/>
              </a:srgbClr>
            </a:solidFill>
          </p:spPr>
          <p:txBody>
            <a:bodyPr/>
            <a:lstStyle/>
            <a:p>
              <a:endParaRPr/>
            </a:p>
          </p:txBody>
        </p:sp>
        <p:sp>
          <p:nvSpPr>
            <p:cNvPr id="52" name="rc52"/>
            <p:cNvSpPr/>
            <p:nvPr/>
          </p:nvSpPr>
          <p:spPr>
            <a:xfrm>
              <a:off x="3207165" y="3429841"/>
              <a:ext cx="200644" cy="220939"/>
            </a:xfrm>
            <a:prstGeom prst="rect">
              <a:avLst/>
            </a:prstGeom>
            <a:solidFill>
              <a:srgbClr val="1CABE2">
                <a:alpha val="100000"/>
              </a:srgbClr>
            </a:solidFill>
          </p:spPr>
          <p:txBody>
            <a:bodyPr/>
            <a:lstStyle/>
            <a:p>
              <a:endParaRPr/>
            </a:p>
          </p:txBody>
        </p:sp>
        <p:sp>
          <p:nvSpPr>
            <p:cNvPr id="53" name="rc53"/>
            <p:cNvSpPr/>
            <p:nvPr/>
          </p:nvSpPr>
          <p:spPr>
            <a:xfrm>
              <a:off x="3430103" y="3510889"/>
              <a:ext cx="200644" cy="1229860"/>
            </a:xfrm>
            <a:prstGeom prst="rect">
              <a:avLst/>
            </a:prstGeom>
            <a:solidFill>
              <a:srgbClr val="80BD41">
                <a:alpha val="100000"/>
              </a:srgbClr>
            </a:solidFill>
          </p:spPr>
          <p:txBody>
            <a:bodyPr/>
            <a:lstStyle/>
            <a:p>
              <a:endParaRPr/>
            </a:p>
          </p:txBody>
        </p:sp>
        <p:sp>
          <p:nvSpPr>
            <p:cNvPr id="54" name="rc54"/>
            <p:cNvSpPr/>
            <p:nvPr/>
          </p:nvSpPr>
          <p:spPr>
            <a:xfrm>
              <a:off x="3430103" y="3222404"/>
              <a:ext cx="200644" cy="75917"/>
            </a:xfrm>
            <a:prstGeom prst="rect">
              <a:avLst/>
            </a:prstGeom>
            <a:solidFill>
              <a:srgbClr val="0058AB">
                <a:alpha val="100000"/>
              </a:srgbClr>
            </a:solidFill>
          </p:spPr>
          <p:txBody>
            <a:bodyPr/>
            <a:lstStyle/>
            <a:p>
              <a:endParaRPr/>
            </a:p>
          </p:txBody>
        </p:sp>
        <p:sp>
          <p:nvSpPr>
            <p:cNvPr id="55" name="rc55"/>
            <p:cNvSpPr/>
            <p:nvPr/>
          </p:nvSpPr>
          <p:spPr>
            <a:xfrm>
              <a:off x="3430103" y="3298322"/>
              <a:ext cx="200644" cy="212567"/>
            </a:xfrm>
            <a:prstGeom prst="rect">
              <a:avLst/>
            </a:prstGeom>
            <a:solidFill>
              <a:srgbClr val="1CABE2">
                <a:alpha val="100000"/>
              </a:srgbClr>
            </a:solidFill>
          </p:spPr>
          <p:txBody>
            <a:bodyPr/>
            <a:lstStyle/>
            <a:p>
              <a:endParaRPr/>
            </a:p>
          </p:txBody>
        </p:sp>
        <p:sp>
          <p:nvSpPr>
            <p:cNvPr id="56" name="rc56"/>
            <p:cNvSpPr/>
            <p:nvPr/>
          </p:nvSpPr>
          <p:spPr>
            <a:xfrm>
              <a:off x="3653041" y="3523092"/>
              <a:ext cx="200644" cy="1217657"/>
            </a:xfrm>
            <a:prstGeom prst="rect">
              <a:avLst/>
            </a:prstGeom>
            <a:solidFill>
              <a:srgbClr val="80BD41">
                <a:alpha val="100000"/>
              </a:srgbClr>
            </a:solidFill>
          </p:spPr>
          <p:txBody>
            <a:bodyPr/>
            <a:lstStyle/>
            <a:p>
              <a:endParaRPr/>
            </a:p>
          </p:txBody>
        </p:sp>
        <p:sp>
          <p:nvSpPr>
            <p:cNvPr id="57" name="rc57"/>
            <p:cNvSpPr/>
            <p:nvPr/>
          </p:nvSpPr>
          <p:spPr>
            <a:xfrm>
              <a:off x="3653041" y="3179651"/>
              <a:ext cx="200644" cy="202942"/>
            </a:xfrm>
            <a:prstGeom prst="rect">
              <a:avLst/>
            </a:prstGeom>
            <a:solidFill>
              <a:srgbClr val="0058AB">
                <a:alpha val="100000"/>
              </a:srgbClr>
            </a:solidFill>
          </p:spPr>
          <p:txBody>
            <a:bodyPr/>
            <a:lstStyle/>
            <a:p>
              <a:endParaRPr/>
            </a:p>
          </p:txBody>
        </p:sp>
        <p:sp>
          <p:nvSpPr>
            <p:cNvPr id="58" name="rc58"/>
            <p:cNvSpPr/>
            <p:nvPr/>
          </p:nvSpPr>
          <p:spPr>
            <a:xfrm>
              <a:off x="3653041" y="3382594"/>
              <a:ext cx="200644" cy="140498"/>
            </a:xfrm>
            <a:prstGeom prst="rect">
              <a:avLst/>
            </a:prstGeom>
            <a:solidFill>
              <a:srgbClr val="1CABE2">
                <a:alpha val="100000"/>
              </a:srgbClr>
            </a:solidFill>
          </p:spPr>
          <p:txBody>
            <a:bodyPr/>
            <a:lstStyle/>
            <a:p>
              <a:endParaRPr/>
            </a:p>
          </p:txBody>
        </p:sp>
        <p:sp>
          <p:nvSpPr>
            <p:cNvPr id="59" name="rc59"/>
            <p:cNvSpPr/>
            <p:nvPr/>
          </p:nvSpPr>
          <p:spPr>
            <a:xfrm>
              <a:off x="3875979" y="3768690"/>
              <a:ext cx="200644" cy="972059"/>
            </a:xfrm>
            <a:prstGeom prst="rect">
              <a:avLst/>
            </a:prstGeom>
            <a:solidFill>
              <a:srgbClr val="80BD41">
                <a:alpha val="100000"/>
              </a:srgbClr>
            </a:solidFill>
          </p:spPr>
          <p:txBody>
            <a:bodyPr/>
            <a:lstStyle/>
            <a:p>
              <a:endParaRPr/>
            </a:p>
          </p:txBody>
        </p:sp>
        <p:sp>
          <p:nvSpPr>
            <p:cNvPr id="60" name="rc60"/>
            <p:cNvSpPr/>
            <p:nvPr/>
          </p:nvSpPr>
          <p:spPr>
            <a:xfrm>
              <a:off x="3875979" y="3147210"/>
              <a:ext cx="200644" cy="414320"/>
            </a:xfrm>
            <a:prstGeom prst="rect">
              <a:avLst/>
            </a:prstGeom>
            <a:solidFill>
              <a:srgbClr val="0058AB">
                <a:alpha val="100000"/>
              </a:srgbClr>
            </a:solidFill>
          </p:spPr>
          <p:txBody>
            <a:bodyPr/>
            <a:lstStyle/>
            <a:p>
              <a:endParaRPr/>
            </a:p>
          </p:txBody>
        </p:sp>
        <p:sp>
          <p:nvSpPr>
            <p:cNvPr id="61" name="rc61"/>
            <p:cNvSpPr/>
            <p:nvPr/>
          </p:nvSpPr>
          <p:spPr>
            <a:xfrm>
              <a:off x="3875979" y="3561530"/>
              <a:ext cx="200644" cy="207159"/>
            </a:xfrm>
            <a:prstGeom prst="rect">
              <a:avLst/>
            </a:prstGeom>
            <a:solidFill>
              <a:srgbClr val="1CABE2">
                <a:alpha val="100000"/>
              </a:srgbClr>
            </a:solidFill>
          </p:spPr>
          <p:txBody>
            <a:bodyPr/>
            <a:lstStyle/>
            <a:p>
              <a:endParaRPr/>
            </a:p>
          </p:txBody>
        </p:sp>
        <p:sp>
          <p:nvSpPr>
            <p:cNvPr id="62" name="rc62"/>
            <p:cNvSpPr/>
            <p:nvPr/>
          </p:nvSpPr>
          <p:spPr>
            <a:xfrm>
              <a:off x="4098916" y="3410166"/>
              <a:ext cx="200644" cy="1330583"/>
            </a:xfrm>
            <a:prstGeom prst="rect">
              <a:avLst/>
            </a:prstGeom>
            <a:solidFill>
              <a:srgbClr val="80BD41">
                <a:alpha val="100000"/>
              </a:srgbClr>
            </a:solidFill>
          </p:spPr>
          <p:txBody>
            <a:bodyPr/>
            <a:lstStyle/>
            <a:p>
              <a:endParaRPr/>
            </a:p>
          </p:txBody>
        </p:sp>
        <p:sp>
          <p:nvSpPr>
            <p:cNvPr id="63" name="rc63"/>
            <p:cNvSpPr/>
            <p:nvPr/>
          </p:nvSpPr>
          <p:spPr>
            <a:xfrm>
              <a:off x="4098916" y="3118086"/>
              <a:ext cx="200644" cy="113585"/>
            </a:xfrm>
            <a:prstGeom prst="rect">
              <a:avLst/>
            </a:prstGeom>
            <a:solidFill>
              <a:srgbClr val="0058AB">
                <a:alpha val="100000"/>
              </a:srgbClr>
            </a:solidFill>
          </p:spPr>
          <p:txBody>
            <a:bodyPr/>
            <a:lstStyle/>
            <a:p>
              <a:endParaRPr/>
            </a:p>
          </p:txBody>
        </p:sp>
        <p:sp>
          <p:nvSpPr>
            <p:cNvPr id="64" name="rc64"/>
            <p:cNvSpPr/>
            <p:nvPr/>
          </p:nvSpPr>
          <p:spPr>
            <a:xfrm>
              <a:off x="4098916" y="3231672"/>
              <a:ext cx="200644" cy="178494"/>
            </a:xfrm>
            <a:prstGeom prst="rect">
              <a:avLst/>
            </a:prstGeom>
            <a:solidFill>
              <a:srgbClr val="1CABE2">
                <a:alpha val="100000"/>
              </a:srgbClr>
            </a:solidFill>
          </p:spPr>
          <p:txBody>
            <a:bodyPr/>
            <a:lstStyle/>
            <a:p>
              <a:endParaRPr/>
            </a:p>
          </p:txBody>
        </p:sp>
        <p:sp>
          <p:nvSpPr>
            <p:cNvPr id="65" name="rc65"/>
            <p:cNvSpPr/>
            <p:nvPr/>
          </p:nvSpPr>
          <p:spPr>
            <a:xfrm>
              <a:off x="4321854" y="3505155"/>
              <a:ext cx="200644" cy="1235594"/>
            </a:xfrm>
            <a:prstGeom prst="rect">
              <a:avLst/>
            </a:prstGeom>
            <a:solidFill>
              <a:srgbClr val="80BD41">
                <a:alpha val="100000"/>
              </a:srgbClr>
            </a:solidFill>
          </p:spPr>
          <p:txBody>
            <a:bodyPr/>
            <a:lstStyle/>
            <a:p>
              <a:endParaRPr/>
            </a:p>
          </p:txBody>
        </p:sp>
        <p:sp>
          <p:nvSpPr>
            <p:cNvPr id="66" name="rc66"/>
            <p:cNvSpPr/>
            <p:nvPr/>
          </p:nvSpPr>
          <p:spPr>
            <a:xfrm>
              <a:off x="4321854" y="3093290"/>
              <a:ext cx="200644" cy="280068"/>
            </a:xfrm>
            <a:prstGeom prst="rect">
              <a:avLst/>
            </a:prstGeom>
            <a:solidFill>
              <a:srgbClr val="0058AB">
                <a:alpha val="100000"/>
              </a:srgbClr>
            </a:solidFill>
          </p:spPr>
          <p:txBody>
            <a:bodyPr/>
            <a:lstStyle/>
            <a:p>
              <a:endParaRPr/>
            </a:p>
          </p:txBody>
        </p:sp>
        <p:sp>
          <p:nvSpPr>
            <p:cNvPr id="67" name="rc67"/>
            <p:cNvSpPr/>
            <p:nvPr/>
          </p:nvSpPr>
          <p:spPr>
            <a:xfrm>
              <a:off x="4321854" y="3373358"/>
              <a:ext cx="200644" cy="131796"/>
            </a:xfrm>
            <a:prstGeom prst="rect">
              <a:avLst/>
            </a:prstGeom>
            <a:solidFill>
              <a:srgbClr val="1CABE2">
                <a:alpha val="100000"/>
              </a:srgbClr>
            </a:solidFill>
          </p:spPr>
          <p:txBody>
            <a:bodyPr/>
            <a:lstStyle/>
            <a:p>
              <a:endParaRPr/>
            </a:p>
          </p:txBody>
        </p:sp>
        <p:sp>
          <p:nvSpPr>
            <p:cNvPr id="68" name="rc68"/>
            <p:cNvSpPr/>
            <p:nvPr/>
          </p:nvSpPr>
          <p:spPr>
            <a:xfrm>
              <a:off x="4544792" y="3525884"/>
              <a:ext cx="200644" cy="1214865"/>
            </a:xfrm>
            <a:prstGeom prst="rect">
              <a:avLst/>
            </a:prstGeom>
            <a:solidFill>
              <a:srgbClr val="80BD41">
                <a:alpha val="100000"/>
              </a:srgbClr>
            </a:solidFill>
          </p:spPr>
          <p:txBody>
            <a:bodyPr/>
            <a:lstStyle/>
            <a:p>
              <a:endParaRPr/>
            </a:p>
          </p:txBody>
        </p:sp>
        <p:sp>
          <p:nvSpPr>
            <p:cNvPr id="69" name="rc69"/>
            <p:cNvSpPr/>
            <p:nvPr/>
          </p:nvSpPr>
          <p:spPr>
            <a:xfrm>
              <a:off x="4544792" y="3076550"/>
              <a:ext cx="200644" cy="133135"/>
            </a:xfrm>
            <a:prstGeom prst="rect">
              <a:avLst/>
            </a:prstGeom>
            <a:solidFill>
              <a:srgbClr val="0058AB">
                <a:alpha val="100000"/>
              </a:srgbClr>
            </a:solidFill>
          </p:spPr>
          <p:txBody>
            <a:bodyPr/>
            <a:lstStyle/>
            <a:p>
              <a:endParaRPr/>
            </a:p>
          </p:txBody>
        </p:sp>
        <p:sp>
          <p:nvSpPr>
            <p:cNvPr id="70" name="rc70"/>
            <p:cNvSpPr/>
            <p:nvPr/>
          </p:nvSpPr>
          <p:spPr>
            <a:xfrm>
              <a:off x="4544792" y="3209685"/>
              <a:ext cx="200644" cy="316198"/>
            </a:xfrm>
            <a:prstGeom prst="rect">
              <a:avLst/>
            </a:prstGeom>
            <a:solidFill>
              <a:srgbClr val="1CABE2">
                <a:alpha val="100000"/>
              </a:srgbClr>
            </a:solidFill>
          </p:spPr>
          <p:txBody>
            <a:bodyPr/>
            <a:lstStyle/>
            <a:p>
              <a:endParaRPr/>
            </a:p>
          </p:txBody>
        </p:sp>
        <p:sp>
          <p:nvSpPr>
            <p:cNvPr id="71" name="rc71"/>
            <p:cNvSpPr/>
            <p:nvPr/>
          </p:nvSpPr>
          <p:spPr>
            <a:xfrm>
              <a:off x="4767730" y="3422552"/>
              <a:ext cx="200644" cy="1318197"/>
            </a:xfrm>
            <a:prstGeom prst="rect">
              <a:avLst/>
            </a:prstGeom>
            <a:solidFill>
              <a:srgbClr val="80BD41">
                <a:alpha val="100000"/>
              </a:srgbClr>
            </a:solidFill>
          </p:spPr>
          <p:txBody>
            <a:bodyPr/>
            <a:lstStyle/>
            <a:p>
              <a:endParaRPr/>
            </a:p>
          </p:txBody>
        </p:sp>
        <p:sp>
          <p:nvSpPr>
            <p:cNvPr id="72" name="rc72"/>
            <p:cNvSpPr/>
            <p:nvPr/>
          </p:nvSpPr>
          <p:spPr>
            <a:xfrm>
              <a:off x="4767730" y="3072145"/>
              <a:ext cx="200644" cy="66743"/>
            </a:xfrm>
            <a:prstGeom prst="rect">
              <a:avLst/>
            </a:prstGeom>
            <a:solidFill>
              <a:srgbClr val="0058AB">
                <a:alpha val="100000"/>
              </a:srgbClr>
            </a:solidFill>
          </p:spPr>
          <p:txBody>
            <a:bodyPr/>
            <a:lstStyle/>
            <a:p>
              <a:endParaRPr/>
            </a:p>
          </p:txBody>
        </p:sp>
        <p:sp>
          <p:nvSpPr>
            <p:cNvPr id="73" name="rc73"/>
            <p:cNvSpPr/>
            <p:nvPr/>
          </p:nvSpPr>
          <p:spPr>
            <a:xfrm>
              <a:off x="4767730" y="3138888"/>
              <a:ext cx="200644" cy="283663"/>
            </a:xfrm>
            <a:prstGeom prst="rect">
              <a:avLst/>
            </a:prstGeom>
            <a:solidFill>
              <a:srgbClr val="1CABE2">
                <a:alpha val="100000"/>
              </a:srgbClr>
            </a:solidFill>
          </p:spPr>
          <p:txBody>
            <a:bodyPr/>
            <a:lstStyle/>
            <a:p>
              <a:endParaRPr/>
            </a:p>
          </p:txBody>
        </p:sp>
        <p:sp>
          <p:nvSpPr>
            <p:cNvPr id="74" name="rc74"/>
            <p:cNvSpPr/>
            <p:nvPr/>
          </p:nvSpPr>
          <p:spPr>
            <a:xfrm>
              <a:off x="4990668" y="3284406"/>
              <a:ext cx="200644" cy="1456343"/>
            </a:xfrm>
            <a:prstGeom prst="rect">
              <a:avLst/>
            </a:prstGeom>
            <a:solidFill>
              <a:srgbClr val="80BD41">
                <a:alpha val="100000"/>
              </a:srgbClr>
            </a:solidFill>
          </p:spPr>
          <p:txBody>
            <a:bodyPr/>
            <a:lstStyle/>
            <a:p>
              <a:endParaRPr/>
            </a:p>
          </p:txBody>
        </p:sp>
        <p:sp>
          <p:nvSpPr>
            <p:cNvPr id="75" name="rc75"/>
            <p:cNvSpPr/>
            <p:nvPr/>
          </p:nvSpPr>
          <p:spPr>
            <a:xfrm>
              <a:off x="4990668" y="3066791"/>
              <a:ext cx="200644" cy="33478"/>
            </a:xfrm>
            <a:prstGeom prst="rect">
              <a:avLst/>
            </a:prstGeom>
            <a:solidFill>
              <a:srgbClr val="0058AB">
                <a:alpha val="100000"/>
              </a:srgbClr>
            </a:solidFill>
          </p:spPr>
          <p:txBody>
            <a:bodyPr/>
            <a:lstStyle/>
            <a:p>
              <a:endParaRPr/>
            </a:p>
          </p:txBody>
        </p:sp>
        <p:sp>
          <p:nvSpPr>
            <p:cNvPr id="76" name="rc76"/>
            <p:cNvSpPr/>
            <p:nvPr/>
          </p:nvSpPr>
          <p:spPr>
            <a:xfrm>
              <a:off x="4990668" y="3100269"/>
              <a:ext cx="200644" cy="184136"/>
            </a:xfrm>
            <a:prstGeom prst="rect">
              <a:avLst/>
            </a:prstGeom>
            <a:solidFill>
              <a:srgbClr val="1CABE2">
                <a:alpha val="100000"/>
              </a:srgbClr>
            </a:solidFill>
          </p:spPr>
          <p:txBody>
            <a:bodyPr/>
            <a:lstStyle/>
            <a:p>
              <a:endParaRPr/>
            </a:p>
          </p:txBody>
        </p:sp>
        <p:sp>
          <p:nvSpPr>
            <p:cNvPr id="77" name="rc77"/>
            <p:cNvSpPr/>
            <p:nvPr/>
          </p:nvSpPr>
          <p:spPr>
            <a:xfrm>
              <a:off x="5213606" y="3354199"/>
              <a:ext cx="200644" cy="1386550"/>
            </a:xfrm>
            <a:prstGeom prst="rect">
              <a:avLst/>
            </a:prstGeom>
            <a:solidFill>
              <a:srgbClr val="80BD41">
                <a:alpha val="100000"/>
              </a:srgbClr>
            </a:solidFill>
          </p:spPr>
          <p:txBody>
            <a:bodyPr/>
            <a:lstStyle/>
            <a:p>
              <a:endParaRPr/>
            </a:p>
          </p:txBody>
        </p:sp>
        <p:sp>
          <p:nvSpPr>
            <p:cNvPr id="78" name="rc78"/>
            <p:cNvSpPr/>
            <p:nvPr/>
          </p:nvSpPr>
          <p:spPr>
            <a:xfrm>
              <a:off x="5213606" y="3070206"/>
              <a:ext cx="200644" cy="116938"/>
            </a:xfrm>
            <a:prstGeom prst="rect">
              <a:avLst/>
            </a:prstGeom>
            <a:solidFill>
              <a:srgbClr val="0058AB">
                <a:alpha val="100000"/>
              </a:srgbClr>
            </a:solidFill>
          </p:spPr>
          <p:txBody>
            <a:bodyPr/>
            <a:lstStyle/>
            <a:p>
              <a:endParaRPr/>
            </a:p>
          </p:txBody>
        </p:sp>
        <p:sp>
          <p:nvSpPr>
            <p:cNvPr id="79" name="rc79"/>
            <p:cNvSpPr/>
            <p:nvPr/>
          </p:nvSpPr>
          <p:spPr>
            <a:xfrm>
              <a:off x="5213606" y="3187145"/>
              <a:ext cx="200644" cy="167054"/>
            </a:xfrm>
            <a:prstGeom prst="rect">
              <a:avLst/>
            </a:prstGeom>
            <a:solidFill>
              <a:srgbClr val="1CABE2">
                <a:alpha val="100000"/>
              </a:srgbClr>
            </a:solidFill>
          </p:spPr>
          <p:txBody>
            <a:bodyPr/>
            <a:lstStyle/>
            <a:p>
              <a:endParaRPr/>
            </a:p>
          </p:txBody>
        </p:sp>
        <p:sp>
          <p:nvSpPr>
            <p:cNvPr id="80" name="rc80"/>
            <p:cNvSpPr/>
            <p:nvPr/>
          </p:nvSpPr>
          <p:spPr>
            <a:xfrm>
              <a:off x="5436544" y="3373281"/>
              <a:ext cx="200644" cy="1367468"/>
            </a:xfrm>
            <a:prstGeom prst="rect">
              <a:avLst/>
            </a:prstGeom>
            <a:solidFill>
              <a:srgbClr val="80BD41">
                <a:alpha val="100000"/>
              </a:srgbClr>
            </a:solidFill>
          </p:spPr>
          <p:txBody>
            <a:bodyPr/>
            <a:lstStyle/>
            <a:p>
              <a:endParaRPr/>
            </a:p>
          </p:txBody>
        </p:sp>
        <p:sp>
          <p:nvSpPr>
            <p:cNvPr id="81" name="rc81"/>
            <p:cNvSpPr/>
            <p:nvPr/>
          </p:nvSpPr>
          <p:spPr>
            <a:xfrm>
              <a:off x="5436544" y="3093196"/>
              <a:ext cx="200644" cy="115329"/>
            </a:xfrm>
            <a:prstGeom prst="rect">
              <a:avLst/>
            </a:prstGeom>
            <a:solidFill>
              <a:srgbClr val="0058AB">
                <a:alpha val="100000"/>
              </a:srgbClr>
            </a:solidFill>
          </p:spPr>
          <p:txBody>
            <a:bodyPr/>
            <a:lstStyle/>
            <a:p>
              <a:endParaRPr/>
            </a:p>
          </p:txBody>
        </p:sp>
        <p:sp>
          <p:nvSpPr>
            <p:cNvPr id="82" name="rc82"/>
            <p:cNvSpPr/>
            <p:nvPr/>
          </p:nvSpPr>
          <p:spPr>
            <a:xfrm>
              <a:off x="5436544" y="3208526"/>
              <a:ext cx="200644" cy="164755"/>
            </a:xfrm>
            <a:prstGeom prst="rect">
              <a:avLst/>
            </a:prstGeom>
            <a:solidFill>
              <a:srgbClr val="1CABE2">
                <a:alpha val="100000"/>
              </a:srgbClr>
            </a:solidFill>
          </p:spPr>
          <p:txBody>
            <a:bodyPr/>
            <a:lstStyle/>
            <a:p>
              <a:endParaRPr/>
            </a:p>
          </p:txBody>
        </p:sp>
        <p:sp>
          <p:nvSpPr>
            <p:cNvPr id="83" name="rc83"/>
            <p:cNvSpPr/>
            <p:nvPr/>
          </p:nvSpPr>
          <p:spPr>
            <a:xfrm>
              <a:off x="5659482" y="3432894"/>
              <a:ext cx="200644" cy="1307855"/>
            </a:xfrm>
            <a:prstGeom prst="rect">
              <a:avLst/>
            </a:prstGeom>
            <a:solidFill>
              <a:srgbClr val="80BD41">
                <a:alpha val="100000"/>
              </a:srgbClr>
            </a:solidFill>
          </p:spPr>
          <p:txBody>
            <a:bodyPr/>
            <a:lstStyle/>
            <a:p>
              <a:endParaRPr/>
            </a:p>
          </p:txBody>
        </p:sp>
        <p:sp>
          <p:nvSpPr>
            <p:cNvPr id="84" name="rc84"/>
            <p:cNvSpPr/>
            <p:nvPr/>
          </p:nvSpPr>
          <p:spPr>
            <a:xfrm>
              <a:off x="5659482" y="3085237"/>
              <a:ext cx="200644" cy="215217"/>
            </a:xfrm>
            <a:prstGeom prst="rect">
              <a:avLst/>
            </a:prstGeom>
            <a:solidFill>
              <a:srgbClr val="0058AB">
                <a:alpha val="100000"/>
              </a:srgbClr>
            </a:solidFill>
          </p:spPr>
          <p:txBody>
            <a:bodyPr/>
            <a:lstStyle/>
            <a:p>
              <a:endParaRPr/>
            </a:p>
          </p:txBody>
        </p:sp>
        <p:sp>
          <p:nvSpPr>
            <p:cNvPr id="85" name="rc85"/>
            <p:cNvSpPr/>
            <p:nvPr/>
          </p:nvSpPr>
          <p:spPr>
            <a:xfrm>
              <a:off x="5659482" y="3300454"/>
              <a:ext cx="200644" cy="132440"/>
            </a:xfrm>
            <a:prstGeom prst="rect">
              <a:avLst/>
            </a:prstGeom>
            <a:solidFill>
              <a:srgbClr val="1CABE2">
                <a:alpha val="100000"/>
              </a:srgbClr>
            </a:solidFill>
          </p:spPr>
          <p:txBody>
            <a:bodyPr/>
            <a:lstStyle/>
            <a:p>
              <a:endParaRPr/>
            </a:p>
          </p:txBody>
        </p:sp>
        <p:sp>
          <p:nvSpPr>
            <p:cNvPr id="86" name="rc86"/>
            <p:cNvSpPr/>
            <p:nvPr/>
          </p:nvSpPr>
          <p:spPr>
            <a:xfrm>
              <a:off x="5882419" y="3540404"/>
              <a:ext cx="200644" cy="1200345"/>
            </a:xfrm>
            <a:prstGeom prst="rect">
              <a:avLst/>
            </a:prstGeom>
            <a:solidFill>
              <a:srgbClr val="80BD41">
                <a:alpha val="100000"/>
              </a:srgbClr>
            </a:solidFill>
          </p:spPr>
          <p:txBody>
            <a:bodyPr/>
            <a:lstStyle/>
            <a:p>
              <a:endParaRPr/>
            </a:p>
          </p:txBody>
        </p:sp>
        <p:sp>
          <p:nvSpPr>
            <p:cNvPr id="87" name="rc87"/>
            <p:cNvSpPr/>
            <p:nvPr/>
          </p:nvSpPr>
          <p:spPr>
            <a:xfrm>
              <a:off x="5882419" y="3073604"/>
              <a:ext cx="200644" cy="383443"/>
            </a:xfrm>
            <a:prstGeom prst="rect">
              <a:avLst/>
            </a:prstGeom>
            <a:solidFill>
              <a:srgbClr val="0058AB">
                <a:alpha val="100000"/>
              </a:srgbClr>
            </a:solidFill>
          </p:spPr>
          <p:txBody>
            <a:bodyPr/>
            <a:lstStyle/>
            <a:p>
              <a:endParaRPr/>
            </a:p>
          </p:txBody>
        </p:sp>
        <p:sp>
          <p:nvSpPr>
            <p:cNvPr id="88" name="rc88"/>
            <p:cNvSpPr/>
            <p:nvPr/>
          </p:nvSpPr>
          <p:spPr>
            <a:xfrm>
              <a:off x="5882419" y="3457048"/>
              <a:ext cx="200644" cy="83356"/>
            </a:xfrm>
            <a:prstGeom prst="rect">
              <a:avLst/>
            </a:prstGeom>
            <a:solidFill>
              <a:srgbClr val="1CABE2">
                <a:alpha val="100000"/>
              </a:srgbClr>
            </a:solidFill>
          </p:spPr>
          <p:txBody>
            <a:bodyPr/>
            <a:lstStyle/>
            <a:p>
              <a:endParaRPr/>
            </a:p>
          </p:txBody>
        </p:sp>
        <p:sp>
          <p:nvSpPr>
            <p:cNvPr id="89" name="rc89"/>
            <p:cNvSpPr/>
            <p:nvPr/>
          </p:nvSpPr>
          <p:spPr>
            <a:xfrm>
              <a:off x="6105357" y="3513217"/>
              <a:ext cx="200644" cy="1227532"/>
            </a:xfrm>
            <a:prstGeom prst="rect">
              <a:avLst/>
            </a:prstGeom>
            <a:solidFill>
              <a:srgbClr val="80BD41">
                <a:alpha val="100000"/>
              </a:srgbClr>
            </a:solidFill>
          </p:spPr>
          <p:txBody>
            <a:bodyPr/>
            <a:lstStyle/>
            <a:p>
              <a:endParaRPr/>
            </a:p>
          </p:txBody>
        </p:sp>
        <p:sp>
          <p:nvSpPr>
            <p:cNvPr id="90" name="rc90"/>
            <p:cNvSpPr/>
            <p:nvPr/>
          </p:nvSpPr>
          <p:spPr>
            <a:xfrm>
              <a:off x="6105357" y="3059197"/>
              <a:ext cx="200644" cy="369941"/>
            </a:xfrm>
            <a:prstGeom prst="rect">
              <a:avLst/>
            </a:prstGeom>
            <a:solidFill>
              <a:srgbClr val="0058AB">
                <a:alpha val="100000"/>
              </a:srgbClr>
            </a:solidFill>
          </p:spPr>
          <p:txBody>
            <a:bodyPr/>
            <a:lstStyle/>
            <a:p>
              <a:endParaRPr/>
            </a:p>
          </p:txBody>
        </p:sp>
        <p:sp>
          <p:nvSpPr>
            <p:cNvPr id="91" name="rc91"/>
            <p:cNvSpPr/>
            <p:nvPr/>
          </p:nvSpPr>
          <p:spPr>
            <a:xfrm>
              <a:off x="6105357" y="3429139"/>
              <a:ext cx="200644" cy="84078"/>
            </a:xfrm>
            <a:prstGeom prst="rect">
              <a:avLst/>
            </a:prstGeom>
            <a:solidFill>
              <a:srgbClr val="1CABE2">
                <a:alpha val="100000"/>
              </a:srgbClr>
            </a:solidFill>
          </p:spPr>
          <p:txBody>
            <a:bodyPr/>
            <a:lstStyle/>
            <a:p>
              <a:endParaRPr/>
            </a:p>
          </p:txBody>
        </p:sp>
        <p:sp>
          <p:nvSpPr>
            <p:cNvPr id="92" name="rc92"/>
            <p:cNvSpPr/>
            <p:nvPr/>
          </p:nvSpPr>
          <p:spPr>
            <a:xfrm>
              <a:off x="6328295" y="3502878"/>
              <a:ext cx="200644" cy="1237871"/>
            </a:xfrm>
            <a:prstGeom prst="rect">
              <a:avLst/>
            </a:prstGeom>
            <a:solidFill>
              <a:srgbClr val="80BD41">
                <a:alpha val="100000"/>
              </a:srgbClr>
            </a:solidFill>
          </p:spPr>
          <p:txBody>
            <a:bodyPr/>
            <a:lstStyle/>
            <a:p>
              <a:endParaRPr/>
            </a:p>
          </p:txBody>
        </p:sp>
        <p:sp>
          <p:nvSpPr>
            <p:cNvPr id="93" name="rc93"/>
            <p:cNvSpPr/>
            <p:nvPr/>
          </p:nvSpPr>
          <p:spPr>
            <a:xfrm>
              <a:off x="6328295" y="3045035"/>
              <a:ext cx="200644" cy="373057"/>
            </a:xfrm>
            <a:prstGeom prst="rect">
              <a:avLst/>
            </a:prstGeom>
            <a:solidFill>
              <a:srgbClr val="0058AB">
                <a:alpha val="100000"/>
              </a:srgbClr>
            </a:solidFill>
          </p:spPr>
          <p:txBody>
            <a:bodyPr/>
            <a:lstStyle/>
            <a:p>
              <a:endParaRPr/>
            </a:p>
          </p:txBody>
        </p:sp>
        <p:sp>
          <p:nvSpPr>
            <p:cNvPr id="94" name="rc94"/>
            <p:cNvSpPr/>
            <p:nvPr/>
          </p:nvSpPr>
          <p:spPr>
            <a:xfrm>
              <a:off x="6328295" y="3418093"/>
              <a:ext cx="200644" cy="84784"/>
            </a:xfrm>
            <a:prstGeom prst="rect">
              <a:avLst/>
            </a:prstGeom>
            <a:solidFill>
              <a:srgbClr val="1CABE2">
                <a:alpha val="100000"/>
              </a:srgbClr>
            </a:solidFill>
          </p:spPr>
          <p:txBody>
            <a:bodyPr/>
            <a:lstStyle/>
            <a:p>
              <a:endParaRPr/>
            </a:p>
          </p:txBody>
        </p:sp>
        <p:sp>
          <p:nvSpPr>
            <p:cNvPr id="95" name="rc95"/>
            <p:cNvSpPr/>
            <p:nvPr/>
          </p:nvSpPr>
          <p:spPr>
            <a:xfrm>
              <a:off x="6551233" y="3387418"/>
              <a:ext cx="200644" cy="1353331"/>
            </a:xfrm>
            <a:prstGeom prst="rect">
              <a:avLst/>
            </a:prstGeom>
            <a:solidFill>
              <a:srgbClr val="80BD41">
                <a:alpha val="100000"/>
              </a:srgbClr>
            </a:solidFill>
          </p:spPr>
          <p:txBody>
            <a:bodyPr/>
            <a:lstStyle/>
            <a:p>
              <a:endParaRPr/>
            </a:p>
          </p:txBody>
        </p:sp>
        <p:sp>
          <p:nvSpPr>
            <p:cNvPr id="96" name="rc96"/>
            <p:cNvSpPr/>
            <p:nvPr/>
          </p:nvSpPr>
          <p:spPr>
            <a:xfrm>
              <a:off x="6551233" y="3027672"/>
              <a:ext cx="200644" cy="291223"/>
            </a:xfrm>
            <a:prstGeom prst="rect">
              <a:avLst/>
            </a:prstGeom>
            <a:solidFill>
              <a:srgbClr val="0058AB">
                <a:alpha val="100000"/>
              </a:srgbClr>
            </a:solidFill>
          </p:spPr>
          <p:txBody>
            <a:bodyPr/>
            <a:lstStyle/>
            <a:p>
              <a:endParaRPr/>
            </a:p>
          </p:txBody>
        </p:sp>
        <p:sp>
          <p:nvSpPr>
            <p:cNvPr id="97" name="rc97"/>
            <p:cNvSpPr/>
            <p:nvPr/>
          </p:nvSpPr>
          <p:spPr>
            <a:xfrm>
              <a:off x="6551233" y="3318895"/>
              <a:ext cx="200644" cy="68522"/>
            </a:xfrm>
            <a:prstGeom prst="rect">
              <a:avLst/>
            </a:prstGeom>
            <a:solidFill>
              <a:srgbClr val="1CABE2">
                <a:alpha val="100000"/>
              </a:srgbClr>
            </a:solidFill>
          </p:spPr>
          <p:txBody>
            <a:bodyPr/>
            <a:lstStyle/>
            <a:p>
              <a:endParaRPr/>
            </a:p>
          </p:txBody>
        </p:sp>
        <p:sp>
          <p:nvSpPr>
            <p:cNvPr id="98" name="rc98"/>
            <p:cNvSpPr/>
            <p:nvPr/>
          </p:nvSpPr>
          <p:spPr>
            <a:xfrm>
              <a:off x="6774171" y="3406460"/>
              <a:ext cx="200644" cy="1334289"/>
            </a:xfrm>
            <a:prstGeom prst="rect">
              <a:avLst/>
            </a:prstGeom>
            <a:solidFill>
              <a:srgbClr val="80BD41">
                <a:alpha val="100000"/>
              </a:srgbClr>
            </a:solidFill>
          </p:spPr>
          <p:txBody>
            <a:bodyPr/>
            <a:lstStyle/>
            <a:p>
              <a:endParaRPr/>
            </a:p>
          </p:txBody>
        </p:sp>
        <p:sp>
          <p:nvSpPr>
            <p:cNvPr id="99" name="rc99"/>
            <p:cNvSpPr/>
            <p:nvPr/>
          </p:nvSpPr>
          <p:spPr>
            <a:xfrm>
              <a:off x="6774171" y="3007905"/>
              <a:ext cx="200644" cy="346568"/>
            </a:xfrm>
            <a:prstGeom prst="rect">
              <a:avLst/>
            </a:prstGeom>
            <a:solidFill>
              <a:srgbClr val="0058AB">
                <a:alpha val="100000"/>
              </a:srgbClr>
            </a:solidFill>
          </p:spPr>
          <p:txBody>
            <a:bodyPr/>
            <a:lstStyle/>
            <a:p>
              <a:endParaRPr/>
            </a:p>
          </p:txBody>
        </p:sp>
        <p:sp>
          <p:nvSpPr>
            <p:cNvPr id="100" name="rc100"/>
            <p:cNvSpPr/>
            <p:nvPr/>
          </p:nvSpPr>
          <p:spPr>
            <a:xfrm>
              <a:off x="6774171" y="3354473"/>
              <a:ext cx="200644" cy="51986"/>
            </a:xfrm>
            <a:prstGeom prst="rect">
              <a:avLst/>
            </a:prstGeom>
            <a:solidFill>
              <a:srgbClr val="1CABE2">
                <a:alpha val="100000"/>
              </a:srgbClr>
            </a:solidFill>
          </p:spPr>
          <p:txBody>
            <a:bodyPr/>
            <a:lstStyle/>
            <a:p>
              <a:endParaRPr/>
            </a:p>
          </p:txBody>
        </p:sp>
        <p:sp>
          <p:nvSpPr>
            <p:cNvPr id="101" name="rc101"/>
            <p:cNvSpPr/>
            <p:nvPr/>
          </p:nvSpPr>
          <p:spPr>
            <a:xfrm>
              <a:off x="6997109" y="2990584"/>
              <a:ext cx="200644" cy="285188"/>
            </a:xfrm>
            <a:prstGeom prst="rect">
              <a:avLst/>
            </a:prstGeom>
            <a:solidFill>
              <a:srgbClr val="F26A21">
                <a:alpha val="100000"/>
              </a:srgbClr>
            </a:solidFill>
          </p:spPr>
          <p:txBody>
            <a:bodyPr/>
            <a:lstStyle/>
            <a:p>
              <a:endParaRPr/>
            </a:p>
          </p:txBody>
        </p:sp>
        <p:sp>
          <p:nvSpPr>
            <p:cNvPr id="102" name="rc102"/>
            <p:cNvSpPr/>
            <p:nvPr/>
          </p:nvSpPr>
          <p:spPr>
            <a:xfrm>
              <a:off x="6997109" y="3275773"/>
              <a:ext cx="200644" cy="1464976"/>
            </a:xfrm>
            <a:prstGeom prst="rect">
              <a:avLst/>
            </a:prstGeom>
            <a:solidFill>
              <a:srgbClr val="FFC20E">
                <a:alpha val="100000"/>
              </a:srgbClr>
            </a:solidFill>
          </p:spPr>
          <p:txBody>
            <a:bodyPr/>
            <a:lstStyle/>
            <a:p>
              <a:endParaRPr/>
            </a:p>
          </p:txBody>
        </p:sp>
        <p:sp>
          <p:nvSpPr>
            <p:cNvPr id="103" name="rc103"/>
            <p:cNvSpPr/>
            <p:nvPr/>
          </p:nvSpPr>
          <p:spPr>
            <a:xfrm>
              <a:off x="7220047" y="2970096"/>
              <a:ext cx="200644" cy="234679"/>
            </a:xfrm>
            <a:prstGeom prst="rect">
              <a:avLst/>
            </a:prstGeom>
            <a:solidFill>
              <a:srgbClr val="F26A21">
                <a:alpha val="100000"/>
              </a:srgbClr>
            </a:solidFill>
          </p:spPr>
          <p:txBody>
            <a:bodyPr/>
            <a:lstStyle/>
            <a:p>
              <a:endParaRPr/>
            </a:p>
          </p:txBody>
        </p:sp>
        <p:sp>
          <p:nvSpPr>
            <p:cNvPr id="104" name="rc104"/>
            <p:cNvSpPr/>
            <p:nvPr/>
          </p:nvSpPr>
          <p:spPr>
            <a:xfrm>
              <a:off x="7220047" y="3204775"/>
              <a:ext cx="200644" cy="1535974"/>
            </a:xfrm>
            <a:prstGeom prst="rect">
              <a:avLst/>
            </a:prstGeom>
            <a:solidFill>
              <a:srgbClr val="FFC20E">
                <a:alpha val="100000"/>
              </a:srgbClr>
            </a:solidFill>
          </p:spPr>
          <p:txBody>
            <a:bodyPr/>
            <a:lstStyle/>
            <a:p>
              <a:endParaRPr/>
            </a:p>
          </p:txBody>
        </p:sp>
        <p:sp>
          <p:nvSpPr>
            <p:cNvPr id="105" name="rc105"/>
            <p:cNvSpPr/>
            <p:nvPr/>
          </p:nvSpPr>
          <p:spPr>
            <a:xfrm>
              <a:off x="7442985" y="2947159"/>
              <a:ext cx="200644" cy="193115"/>
            </a:xfrm>
            <a:prstGeom prst="rect">
              <a:avLst/>
            </a:prstGeom>
            <a:solidFill>
              <a:srgbClr val="F26A21">
                <a:alpha val="100000"/>
              </a:srgbClr>
            </a:solidFill>
          </p:spPr>
          <p:txBody>
            <a:bodyPr/>
            <a:lstStyle/>
            <a:p>
              <a:endParaRPr/>
            </a:p>
          </p:txBody>
        </p:sp>
        <p:sp>
          <p:nvSpPr>
            <p:cNvPr id="106" name="rc106"/>
            <p:cNvSpPr/>
            <p:nvPr/>
          </p:nvSpPr>
          <p:spPr>
            <a:xfrm>
              <a:off x="7442985" y="3140275"/>
              <a:ext cx="200644" cy="1600474"/>
            </a:xfrm>
            <a:prstGeom prst="rect">
              <a:avLst/>
            </a:prstGeom>
            <a:solidFill>
              <a:srgbClr val="FFC20E">
                <a:alpha val="100000"/>
              </a:srgbClr>
            </a:solidFill>
          </p:spPr>
          <p:txBody>
            <a:bodyPr/>
            <a:lstStyle/>
            <a:p>
              <a:endParaRPr/>
            </a:p>
          </p:txBody>
        </p:sp>
        <p:sp>
          <p:nvSpPr>
            <p:cNvPr id="107" name="rc107"/>
            <p:cNvSpPr/>
            <p:nvPr/>
          </p:nvSpPr>
          <p:spPr>
            <a:xfrm>
              <a:off x="7665922" y="2923440"/>
              <a:ext cx="200644" cy="158913"/>
            </a:xfrm>
            <a:prstGeom prst="rect">
              <a:avLst/>
            </a:prstGeom>
            <a:solidFill>
              <a:srgbClr val="F26A21">
                <a:alpha val="100000"/>
              </a:srgbClr>
            </a:solidFill>
          </p:spPr>
          <p:txBody>
            <a:bodyPr/>
            <a:lstStyle/>
            <a:p>
              <a:endParaRPr/>
            </a:p>
          </p:txBody>
        </p:sp>
        <p:sp>
          <p:nvSpPr>
            <p:cNvPr id="108" name="rc108"/>
            <p:cNvSpPr/>
            <p:nvPr/>
          </p:nvSpPr>
          <p:spPr>
            <a:xfrm>
              <a:off x="7665922" y="3082353"/>
              <a:ext cx="200644" cy="1658396"/>
            </a:xfrm>
            <a:prstGeom prst="rect">
              <a:avLst/>
            </a:prstGeom>
            <a:solidFill>
              <a:srgbClr val="FFC20E">
                <a:alpha val="100000"/>
              </a:srgbClr>
            </a:solidFill>
          </p:spPr>
          <p:txBody>
            <a:bodyPr/>
            <a:lstStyle/>
            <a:p>
              <a:endParaRPr/>
            </a:p>
          </p:txBody>
        </p:sp>
        <p:sp>
          <p:nvSpPr>
            <p:cNvPr id="109" name="rc109"/>
            <p:cNvSpPr/>
            <p:nvPr/>
          </p:nvSpPr>
          <p:spPr>
            <a:xfrm>
              <a:off x="7888860" y="2897047"/>
              <a:ext cx="200644" cy="130768"/>
            </a:xfrm>
            <a:prstGeom prst="rect">
              <a:avLst/>
            </a:prstGeom>
            <a:solidFill>
              <a:srgbClr val="F26A21">
                <a:alpha val="100000"/>
              </a:srgbClr>
            </a:solidFill>
          </p:spPr>
          <p:txBody>
            <a:bodyPr/>
            <a:lstStyle/>
            <a:p>
              <a:endParaRPr/>
            </a:p>
          </p:txBody>
        </p:sp>
        <p:sp>
          <p:nvSpPr>
            <p:cNvPr id="110" name="rc110"/>
            <p:cNvSpPr/>
            <p:nvPr/>
          </p:nvSpPr>
          <p:spPr>
            <a:xfrm>
              <a:off x="7888860" y="3027816"/>
              <a:ext cx="200644" cy="1712933"/>
            </a:xfrm>
            <a:prstGeom prst="rect">
              <a:avLst/>
            </a:prstGeom>
            <a:solidFill>
              <a:srgbClr val="FFC20E">
                <a:alpha val="100000"/>
              </a:srgbClr>
            </a:solidFill>
          </p:spPr>
          <p:txBody>
            <a:bodyPr/>
            <a:lstStyle/>
            <a:p>
              <a:endParaRPr/>
            </a:p>
          </p:txBody>
        </p:sp>
        <p:sp>
          <p:nvSpPr>
            <p:cNvPr id="111" name="rc111"/>
            <p:cNvSpPr/>
            <p:nvPr/>
          </p:nvSpPr>
          <p:spPr>
            <a:xfrm>
              <a:off x="8111798" y="2864669"/>
              <a:ext cx="200644" cy="107608"/>
            </a:xfrm>
            <a:prstGeom prst="rect">
              <a:avLst/>
            </a:prstGeom>
            <a:solidFill>
              <a:srgbClr val="F26A21">
                <a:alpha val="100000"/>
              </a:srgbClr>
            </a:solidFill>
          </p:spPr>
          <p:txBody>
            <a:bodyPr/>
            <a:lstStyle/>
            <a:p>
              <a:endParaRPr/>
            </a:p>
          </p:txBody>
        </p:sp>
        <p:sp>
          <p:nvSpPr>
            <p:cNvPr id="112" name="rc112"/>
            <p:cNvSpPr/>
            <p:nvPr/>
          </p:nvSpPr>
          <p:spPr>
            <a:xfrm>
              <a:off x="8111798" y="2972277"/>
              <a:ext cx="200644" cy="1768472"/>
            </a:xfrm>
            <a:prstGeom prst="rect">
              <a:avLst/>
            </a:prstGeom>
            <a:solidFill>
              <a:srgbClr val="FFC20E">
                <a:alpha val="100000"/>
              </a:srgbClr>
            </a:solidFill>
          </p:spPr>
          <p:txBody>
            <a:bodyPr/>
            <a:lstStyle/>
            <a:p>
              <a:endParaRPr/>
            </a:p>
          </p:txBody>
        </p:sp>
        <p:sp>
          <p:nvSpPr>
            <p:cNvPr id="113" name="pl113"/>
            <p:cNvSpPr/>
            <p:nvPr/>
          </p:nvSpPr>
          <p:spPr>
            <a:xfrm>
              <a:off x="1523984" y="1274544"/>
              <a:ext cx="5350508" cy="954974"/>
            </a:xfrm>
            <a:custGeom>
              <a:avLst/>
              <a:gdLst/>
              <a:ahLst/>
              <a:cxnLst/>
              <a:rect l="0" t="0" r="0" b="0"/>
              <a:pathLst>
                <a:path w="5350508" h="954974">
                  <a:moveTo>
                    <a:pt x="0" y="459802"/>
                  </a:moveTo>
                  <a:lnTo>
                    <a:pt x="222937" y="601280"/>
                  </a:lnTo>
                  <a:lnTo>
                    <a:pt x="445875" y="778127"/>
                  </a:lnTo>
                  <a:lnTo>
                    <a:pt x="668813" y="954974"/>
                  </a:lnTo>
                  <a:lnTo>
                    <a:pt x="891751" y="884236"/>
                  </a:lnTo>
                  <a:lnTo>
                    <a:pt x="1114689" y="530541"/>
                  </a:lnTo>
                  <a:lnTo>
                    <a:pt x="1337627" y="106108"/>
                  </a:lnTo>
                  <a:lnTo>
                    <a:pt x="1560565" y="176847"/>
                  </a:lnTo>
                  <a:lnTo>
                    <a:pt x="1783502" y="318324"/>
                  </a:lnTo>
                  <a:lnTo>
                    <a:pt x="2006440" y="106108"/>
                  </a:lnTo>
                  <a:lnTo>
                    <a:pt x="2229378" y="389063"/>
                  </a:lnTo>
                  <a:lnTo>
                    <a:pt x="2452316" y="848866"/>
                  </a:lnTo>
                  <a:lnTo>
                    <a:pt x="2675254" y="176847"/>
                  </a:lnTo>
                  <a:lnTo>
                    <a:pt x="2898192" y="530541"/>
                  </a:lnTo>
                  <a:lnTo>
                    <a:pt x="3121130" y="212216"/>
                  </a:lnTo>
                  <a:lnTo>
                    <a:pt x="3344068" y="70738"/>
                  </a:lnTo>
                  <a:lnTo>
                    <a:pt x="3567005" y="0"/>
                  </a:lnTo>
                  <a:lnTo>
                    <a:pt x="3789943" y="176847"/>
                  </a:lnTo>
                  <a:lnTo>
                    <a:pt x="4012881" y="176847"/>
                  </a:lnTo>
                  <a:lnTo>
                    <a:pt x="4235819" y="389063"/>
                  </a:lnTo>
                  <a:lnTo>
                    <a:pt x="4458757" y="742758"/>
                  </a:lnTo>
                  <a:lnTo>
                    <a:pt x="4681695" y="707388"/>
                  </a:lnTo>
                  <a:lnTo>
                    <a:pt x="4904633" y="707388"/>
                  </a:lnTo>
                  <a:lnTo>
                    <a:pt x="5127571" y="530541"/>
                  </a:lnTo>
                  <a:lnTo>
                    <a:pt x="5350508" y="636649"/>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1523984" y="1663608"/>
              <a:ext cx="5350508" cy="919605"/>
            </a:xfrm>
            <a:custGeom>
              <a:avLst/>
              <a:gdLst/>
              <a:ahLst/>
              <a:cxnLst/>
              <a:rect l="0" t="0" r="0" b="0"/>
              <a:pathLst>
                <a:path w="5350508" h="919605">
                  <a:moveTo>
                    <a:pt x="0" y="778127"/>
                  </a:moveTo>
                  <a:lnTo>
                    <a:pt x="222937" y="742758"/>
                  </a:lnTo>
                  <a:lnTo>
                    <a:pt x="445875" y="778127"/>
                  </a:lnTo>
                  <a:lnTo>
                    <a:pt x="668813" y="884236"/>
                  </a:lnTo>
                  <a:lnTo>
                    <a:pt x="891751" y="672019"/>
                  </a:lnTo>
                  <a:lnTo>
                    <a:pt x="1114689" y="353694"/>
                  </a:lnTo>
                  <a:lnTo>
                    <a:pt x="1337627" y="353694"/>
                  </a:lnTo>
                  <a:lnTo>
                    <a:pt x="1560565" y="389063"/>
                  </a:lnTo>
                  <a:lnTo>
                    <a:pt x="1783502" y="459802"/>
                  </a:lnTo>
                  <a:lnTo>
                    <a:pt x="2006440" y="212216"/>
                  </a:lnTo>
                  <a:lnTo>
                    <a:pt x="2229378" y="318324"/>
                  </a:lnTo>
                  <a:lnTo>
                    <a:pt x="2452316" y="919605"/>
                  </a:lnTo>
                  <a:lnTo>
                    <a:pt x="2675254" y="176847"/>
                  </a:lnTo>
                  <a:lnTo>
                    <a:pt x="2898192" y="424433"/>
                  </a:lnTo>
                  <a:lnTo>
                    <a:pt x="3121130" y="495172"/>
                  </a:lnTo>
                  <a:lnTo>
                    <a:pt x="3344068" y="282955"/>
                  </a:lnTo>
                  <a:lnTo>
                    <a:pt x="3567005" y="0"/>
                  </a:lnTo>
                  <a:lnTo>
                    <a:pt x="3789943" y="141477"/>
                  </a:lnTo>
                  <a:lnTo>
                    <a:pt x="4012881" y="141477"/>
                  </a:lnTo>
                  <a:lnTo>
                    <a:pt x="4235819" y="282955"/>
                  </a:lnTo>
                  <a:lnTo>
                    <a:pt x="4458757" y="530541"/>
                  </a:lnTo>
                  <a:lnTo>
                    <a:pt x="4681695" y="495172"/>
                  </a:lnTo>
                  <a:lnTo>
                    <a:pt x="4904633" y="495172"/>
                  </a:lnTo>
                  <a:lnTo>
                    <a:pt x="5127571" y="282955"/>
                  </a:lnTo>
                  <a:lnTo>
                    <a:pt x="5350508" y="353694"/>
                  </a:lnTo>
                </a:path>
              </a:pathLst>
            </a:custGeom>
            <a:ln w="27101" cap="flat">
              <a:solidFill>
                <a:srgbClr val="80BD41">
                  <a:alpha val="100000"/>
                </a:srgbClr>
              </a:solidFill>
              <a:prstDash val="solid"/>
              <a:round/>
            </a:ln>
          </p:spPr>
          <p:txBody>
            <a:bodyPr/>
            <a:lstStyle/>
            <a:p>
              <a:endParaRPr/>
            </a:p>
          </p:txBody>
        </p:sp>
        <p:sp>
          <p:nvSpPr>
            <p:cNvPr id="115" name="tx115"/>
            <p:cNvSpPr/>
            <p:nvPr/>
          </p:nvSpPr>
          <p:spPr>
            <a:xfrm>
              <a:off x="1455656" y="15302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2570345" y="160089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17" name="tx117"/>
            <p:cNvSpPr/>
            <p:nvPr/>
          </p:nvSpPr>
          <p:spPr>
            <a:xfrm>
              <a:off x="3685034" y="1459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4799724" y="114115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691475" y="145947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5914413" y="1816169"/>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6137351" y="17778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78</a:t>
              </a:r>
            </a:p>
          </p:txBody>
        </p:sp>
        <p:sp>
          <p:nvSpPr>
            <p:cNvPr id="122" name="tx122"/>
            <p:cNvSpPr/>
            <p:nvPr/>
          </p:nvSpPr>
          <p:spPr>
            <a:xfrm>
              <a:off x="6360289" y="17778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78</a:t>
              </a:r>
            </a:p>
          </p:txBody>
        </p:sp>
        <p:sp>
          <p:nvSpPr>
            <p:cNvPr id="123" name="tx123"/>
            <p:cNvSpPr/>
            <p:nvPr/>
          </p:nvSpPr>
          <p:spPr>
            <a:xfrm>
              <a:off x="6583227" y="160089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24" name="tx124"/>
            <p:cNvSpPr/>
            <p:nvPr/>
          </p:nvSpPr>
          <p:spPr>
            <a:xfrm>
              <a:off x="6806165" y="170706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1455656" y="25102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26" name="tx126"/>
            <p:cNvSpPr/>
            <p:nvPr/>
          </p:nvSpPr>
          <p:spPr>
            <a:xfrm>
              <a:off x="2570345" y="208879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27" name="tx127"/>
            <p:cNvSpPr/>
            <p:nvPr/>
          </p:nvSpPr>
          <p:spPr>
            <a:xfrm>
              <a:off x="3685034" y="20504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4799724" y="20150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5691475" y="20150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79</a:t>
              </a:r>
            </a:p>
          </p:txBody>
        </p:sp>
        <p:sp>
          <p:nvSpPr>
            <p:cNvPr id="130" name="tx130"/>
            <p:cNvSpPr/>
            <p:nvPr/>
          </p:nvSpPr>
          <p:spPr>
            <a:xfrm>
              <a:off x="5914413" y="226414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31" name="tx131"/>
            <p:cNvSpPr/>
            <p:nvPr/>
          </p:nvSpPr>
          <p:spPr>
            <a:xfrm>
              <a:off x="6137351" y="22272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73</a:t>
              </a:r>
            </a:p>
          </p:txBody>
        </p:sp>
        <p:sp>
          <p:nvSpPr>
            <p:cNvPr id="132" name="tx132"/>
            <p:cNvSpPr/>
            <p:nvPr/>
          </p:nvSpPr>
          <p:spPr>
            <a:xfrm>
              <a:off x="6360289" y="22272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73</a:t>
              </a:r>
            </a:p>
          </p:txBody>
        </p:sp>
        <p:sp>
          <p:nvSpPr>
            <p:cNvPr id="133" name="tx133"/>
            <p:cNvSpPr/>
            <p:nvPr/>
          </p:nvSpPr>
          <p:spPr>
            <a:xfrm>
              <a:off x="6583227" y="20150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79</a:t>
              </a:r>
            </a:p>
          </p:txBody>
        </p:sp>
        <p:sp>
          <p:nvSpPr>
            <p:cNvPr id="134" name="tx134"/>
            <p:cNvSpPr/>
            <p:nvPr/>
          </p:nvSpPr>
          <p:spPr>
            <a:xfrm>
              <a:off x="6806165" y="208879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953025"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787365"/>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891409"/>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995454"/>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1099498"/>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81387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9296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46797"/>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6116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04822" y="283214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81830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51923" y="5625304"/>
              <a:ext cx="201455" cy="201456"/>
            </a:xfrm>
            <a:prstGeom prst="rect">
              <a:avLst/>
            </a:prstGeom>
            <a:solidFill>
              <a:srgbClr val="80BD41">
                <a:alpha val="100000"/>
              </a:srgbClr>
            </a:solidFill>
          </p:spPr>
          <p:txBody>
            <a:bodyPr/>
            <a:lstStyle/>
            <a:p>
              <a:endParaRPr/>
            </a:p>
          </p:txBody>
        </p:sp>
        <p:sp>
          <p:nvSpPr>
            <p:cNvPr id="161" name="rc161"/>
            <p:cNvSpPr/>
            <p:nvPr/>
          </p:nvSpPr>
          <p:spPr>
            <a:xfrm>
              <a:off x="3325498" y="5625304"/>
              <a:ext cx="201456" cy="201456"/>
            </a:xfrm>
            <a:prstGeom prst="rect">
              <a:avLst/>
            </a:prstGeom>
            <a:solidFill>
              <a:srgbClr val="1CABE2">
                <a:alpha val="100000"/>
              </a:srgbClr>
            </a:solidFill>
          </p:spPr>
          <p:txBody>
            <a:bodyPr/>
            <a:lstStyle/>
            <a:p>
              <a:endParaRPr/>
            </a:p>
          </p:txBody>
        </p:sp>
        <p:sp>
          <p:nvSpPr>
            <p:cNvPr id="162" name="rc162"/>
            <p:cNvSpPr/>
            <p:nvPr/>
          </p:nvSpPr>
          <p:spPr>
            <a:xfrm>
              <a:off x="4382836" y="5625304"/>
              <a:ext cx="201456" cy="201456"/>
            </a:xfrm>
            <a:prstGeom prst="rect">
              <a:avLst/>
            </a:prstGeom>
            <a:solidFill>
              <a:srgbClr val="0058AB">
                <a:alpha val="100000"/>
              </a:srgbClr>
            </a:solidFill>
          </p:spPr>
          <p:txBody>
            <a:bodyPr/>
            <a:lstStyle/>
            <a:p>
              <a:endParaRPr/>
            </a:p>
          </p:txBody>
        </p:sp>
        <p:sp>
          <p:nvSpPr>
            <p:cNvPr id="163" name="rc163"/>
            <p:cNvSpPr/>
            <p:nvPr/>
          </p:nvSpPr>
          <p:spPr>
            <a:xfrm>
              <a:off x="5370461" y="5625304"/>
              <a:ext cx="201456" cy="201456"/>
            </a:xfrm>
            <a:prstGeom prst="rect">
              <a:avLst/>
            </a:prstGeom>
            <a:solidFill>
              <a:srgbClr val="FFC20E">
                <a:alpha val="100000"/>
              </a:srgbClr>
            </a:solidFill>
          </p:spPr>
          <p:txBody>
            <a:bodyPr/>
            <a:lstStyle/>
            <a:p>
              <a:endParaRPr/>
            </a:p>
          </p:txBody>
        </p:sp>
        <p:sp>
          <p:nvSpPr>
            <p:cNvPr id="164" name="rc164"/>
            <p:cNvSpPr/>
            <p:nvPr/>
          </p:nvSpPr>
          <p:spPr>
            <a:xfrm>
              <a:off x="7119206" y="5625304"/>
              <a:ext cx="201455" cy="201456"/>
            </a:xfrm>
            <a:prstGeom prst="rect">
              <a:avLst/>
            </a:prstGeom>
            <a:solidFill>
              <a:srgbClr val="F26A21">
                <a:alpha val="100000"/>
              </a:srgbClr>
            </a:solidFill>
          </p:spPr>
          <p:txBody>
            <a:bodyPr/>
            <a:lstStyle/>
            <a:p>
              <a:endParaRPr/>
            </a:p>
          </p:txBody>
        </p:sp>
        <p:sp>
          <p:nvSpPr>
            <p:cNvPr id="165" name="tx165"/>
            <p:cNvSpPr/>
            <p:nvPr/>
          </p:nvSpPr>
          <p:spPr>
            <a:xfrm>
              <a:off x="1631968" y="5646564"/>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605543" y="5648269"/>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62881" y="5673849"/>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50506" y="5672553"/>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99251" y="5673849"/>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510223" y="622384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1" name="pl171"/>
            <p:cNvSpPr/>
            <p:nvPr/>
          </p:nvSpPr>
          <p:spPr>
            <a:xfrm>
              <a:off x="4924792" y="622384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2" name="tx172"/>
            <p:cNvSpPr/>
            <p:nvPr/>
          </p:nvSpPr>
          <p:spPr>
            <a:xfrm>
              <a:off x="3777322" y="6171797"/>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91892" y="6171661"/>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1079223" y="398022"/>
              <a:ext cx="94339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5" name="tx175"/>
            <p:cNvSpPr/>
            <p:nvPr/>
          </p:nvSpPr>
          <p:spPr>
            <a:xfrm>
              <a:off x="1079223" y="579074"/>
              <a:ext cx="51988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Cote d'Ivoire</a:t>
              </a:r>
            </a:p>
          </p:txBody>
        </p:sp>
        <p:sp>
          <p:nvSpPr>
            <p:cNvPr id="176" name="tx176"/>
            <p:cNvSpPr/>
            <p:nvPr/>
          </p:nvSpPr>
          <p:spPr>
            <a:xfrm>
              <a:off x="-3195790" y="6447811"/>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7" name="tx177"/>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 Côte d'Ivoire devrait connaître une forte augmentation (&amp;gt;=50 000) du nombre de nourrissons survivants d'ici 2030. Pour maintenir la couverture actuelle, il faut vacciner un nombre croissant d'enfants.
Pour atteindre la cible ZD de l'IA2030, davantage d'enfants (~4,14%) doivent être vaccinés avec le DTC1 chaque année.
Pour améliorer la couverture et atteindre l'objectif ZD 2030, il faudra augmenter considérablement les capacités des programmes de vaccination et des systèmes de santé.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441473"/>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573328"/>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2705183"/>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1837038"/>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968892"/>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3899" y="487554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4007400"/>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313925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3899" y="2271110"/>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3899" y="140296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876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69678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934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7284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1086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4889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88691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2494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6297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0099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83902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07705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1507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55310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79112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02915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26718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50520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74323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598125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2192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4573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6953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69333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1713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094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59954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rc41"/>
            <p:cNvSpPr/>
            <p:nvPr/>
          </p:nvSpPr>
          <p:spPr>
            <a:xfrm>
              <a:off x="1351649" y="2974551"/>
              <a:ext cx="214223" cy="1900994"/>
            </a:xfrm>
            <a:prstGeom prst="rect">
              <a:avLst/>
            </a:prstGeom>
            <a:solidFill>
              <a:srgbClr val="0058AB">
                <a:alpha val="100000"/>
              </a:srgbClr>
            </a:solidFill>
          </p:spPr>
          <p:txBody>
            <a:bodyPr/>
            <a:lstStyle/>
            <a:p>
              <a:endParaRPr/>
            </a:p>
          </p:txBody>
        </p:sp>
        <p:sp>
          <p:nvSpPr>
            <p:cNvPr id="42" name="rc42"/>
            <p:cNvSpPr/>
            <p:nvPr/>
          </p:nvSpPr>
          <p:spPr>
            <a:xfrm>
              <a:off x="1589675" y="2419823"/>
              <a:ext cx="214223" cy="2455721"/>
            </a:xfrm>
            <a:prstGeom prst="rect">
              <a:avLst/>
            </a:prstGeom>
            <a:solidFill>
              <a:srgbClr val="0058AB">
                <a:alpha val="100000"/>
              </a:srgbClr>
            </a:solidFill>
          </p:spPr>
          <p:txBody>
            <a:bodyPr/>
            <a:lstStyle/>
            <a:p>
              <a:endParaRPr/>
            </a:p>
          </p:txBody>
        </p:sp>
        <p:sp>
          <p:nvSpPr>
            <p:cNvPr id="43" name="rc43"/>
            <p:cNvSpPr/>
            <p:nvPr/>
          </p:nvSpPr>
          <p:spPr>
            <a:xfrm>
              <a:off x="1827702" y="1723918"/>
              <a:ext cx="214223" cy="3151626"/>
            </a:xfrm>
            <a:prstGeom prst="rect">
              <a:avLst/>
            </a:prstGeom>
            <a:solidFill>
              <a:srgbClr val="0058AB">
                <a:alpha val="100000"/>
              </a:srgbClr>
            </a:solidFill>
          </p:spPr>
          <p:txBody>
            <a:bodyPr/>
            <a:lstStyle/>
            <a:p>
              <a:endParaRPr/>
            </a:p>
          </p:txBody>
        </p:sp>
        <p:sp>
          <p:nvSpPr>
            <p:cNvPr id="44" name="rc44"/>
            <p:cNvSpPr/>
            <p:nvPr/>
          </p:nvSpPr>
          <p:spPr>
            <a:xfrm>
              <a:off x="2065728" y="1018898"/>
              <a:ext cx="214223" cy="3856647"/>
            </a:xfrm>
            <a:prstGeom prst="rect">
              <a:avLst/>
            </a:prstGeom>
            <a:solidFill>
              <a:srgbClr val="0058AB">
                <a:alpha val="100000"/>
              </a:srgbClr>
            </a:solidFill>
          </p:spPr>
          <p:txBody>
            <a:bodyPr/>
            <a:lstStyle/>
            <a:p>
              <a:endParaRPr/>
            </a:p>
          </p:txBody>
        </p:sp>
        <p:sp>
          <p:nvSpPr>
            <p:cNvPr id="45" name="rc45"/>
            <p:cNvSpPr/>
            <p:nvPr/>
          </p:nvSpPr>
          <p:spPr>
            <a:xfrm>
              <a:off x="2303754" y="1235621"/>
              <a:ext cx="214223" cy="3639923"/>
            </a:xfrm>
            <a:prstGeom prst="rect">
              <a:avLst/>
            </a:prstGeom>
            <a:solidFill>
              <a:srgbClr val="0058AB">
                <a:alpha val="100000"/>
              </a:srgbClr>
            </a:solidFill>
          </p:spPr>
          <p:txBody>
            <a:bodyPr/>
            <a:lstStyle/>
            <a:p>
              <a:endParaRPr/>
            </a:p>
          </p:txBody>
        </p:sp>
        <p:sp>
          <p:nvSpPr>
            <p:cNvPr id="46" name="rc46"/>
            <p:cNvSpPr/>
            <p:nvPr/>
          </p:nvSpPr>
          <p:spPr>
            <a:xfrm>
              <a:off x="2541780" y="2543621"/>
              <a:ext cx="214223" cy="2331924"/>
            </a:xfrm>
            <a:prstGeom prst="rect">
              <a:avLst/>
            </a:prstGeom>
            <a:solidFill>
              <a:srgbClr val="0058AB">
                <a:alpha val="100000"/>
              </a:srgbClr>
            </a:solidFill>
          </p:spPr>
          <p:txBody>
            <a:bodyPr/>
            <a:lstStyle/>
            <a:p>
              <a:endParaRPr/>
            </a:p>
          </p:txBody>
        </p:sp>
        <p:sp>
          <p:nvSpPr>
            <p:cNvPr id="47" name="rc47"/>
            <p:cNvSpPr/>
            <p:nvPr/>
          </p:nvSpPr>
          <p:spPr>
            <a:xfrm>
              <a:off x="2779807" y="4180248"/>
              <a:ext cx="214223" cy="695297"/>
            </a:xfrm>
            <a:prstGeom prst="rect">
              <a:avLst/>
            </a:prstGeom>
            <a:solidFill>
              <a:srgbClr val="0058AB">
                <a:alpha val="100000"/>
              </a:srgbClr>
            </a:solidFill>
          </p:spPr>
          <p:txBody>
            <a:bodyPr/>
            <a:lstStyle/>
            <a:p>
              <a:endParaRPr/>
            </a:p>
          </p:txBody>
        </p:sp>
        <p:sp>
          <p:nvSpPr>
            <p:cNvPr id="48" name="rc48"/>
            <p:cNvSpPr/>
            <p:nvPr/>
          </p:nvSpPr>
          <p:spPr>
            <a:xfrm>
              <a:off x="3017833" y="3888985"/>
              <a:ext cx="214223" cy="986560"/>
            </a:xfrm>
            <a:prstGeom prst="rect">
              <a:avLst/>
            </a:prstGeom>
            <a:solidFill>
              <a:srgbClr val="0058AB">
                <a:alpha val="100000"/>
              </a:srgbClr>
            </a:solidFill>
          </p:spPr>
          <p:txBody>
            <a:bodyPr/>
            <a:lstStyle/>
            <a:p>
              <a:endParaRPr/>
            </a:p>
          </p:txBody>
        </p:sp>
        <p:sp>
          <p:nvSpPr>
            <p:cNvPr id="49" name="rc49"/>
            <p:cNvSpPr/>
            <p:nvPr/>
          </p:nvSpPr>
          <p:spPr>
            <a:xfrm>
              <a:off x="3255859" y="3305609"/>
              <a:ext cx="214223" cy="1569936"/>
            </a:xfrm>
            <a:prstGeom prst="rect">
              <a:avLst/>
            </a:prstGeom>
            <a:solidFill>
              <a:srgbClr val="0058AB">
                <a:alpha val="100000"/>
              </a:srgbClr>
            </a:solidFill>
          </p:spPr>
          <p:txBody>
            <a:bodyPr/>
            <a:lstStyle/>
            <a:p>
              <a:endParaRPr/>
            </a:p>
          </p:txBody>
        </p:sp>
        <p:sp>
          <p:nvSpPr>
            <p:cNvPr id="50" name="rc50"/>
            <p:cNvSpPr/>
            <p:nvPr/>
          </p:nvSpPr>
          <p:spPr>
            <a:xfrm>
              <a:off x="3493885" y="4139931"/>
              <a:ext cx="214223" cy="735614"/>
            </a:xfrm>
            <a:prstGeom prst="rect">
              <a:avLst/>
            </a:prstGeom>
            <a:solidFill>
              <a:srgbClr val="0058AB">
                <a:alpha val="100000"/>
              </a:srgbClr>
            </a:solidFill>
          </p:spPr>
          <p:txBody>
            <a:bodyPr/>
            <a:lstStyle/>
            <a:p>
              <a:endParaRPr/>
            </a:p>
          </p:txBody>
        </p:sp>
        <p:sp>
          <p:nvSpPr>
            <p:cNvPr id="51" name="rc51"/>
            <p:cNvSpPr/>
            <p:nvPr/>
          </p:nvSpPr>
          <p:spPr>
            <a:xfrm>
              <a:off x="3731911" y="2909110"/>
              <a:ext cx="214223" cy="1966435"/>
            </a:xfrm>
            <a:prstGeom prst="rect">
              <a:avLst/>
            </a:prstGeom>
            <a:solidFill>
              <a:srgbClr val="0058AB">
                <a:alpha val="100000"/>
              </a:srgbClr>
            </a:solidFill>
          </p:spPr>
          <p:txBody>
            <a:bodyPr/>
            <a:lstStyle/>
            <a:p>
              <a:endParaRPr/>
            </a:p>
          </p:txBody>
        </p:sp>
        <p:sp>
          <p:nvSpPr>
            <p:cNvPr id="52" name="rc52"/>
            <p:cNvSpPr/>
            <p:nvPr/>
          </p:nvSpPr>
          <p:spPr>
            <a:xfrm>
              <a:off x="3969938" y="860947"/>
              <a:ext cx="214223" cy="4014597"/>
            </a:xfrm>
            <a:prstGeom prst="rect">
              <a:avLst/>
            </a:prstGeom>
            <a:solidFill>
              <a:srgbClr val="0058AB">
                <a:alpha val="100000"/>
              </a:srgbClr>
            </a:solidFill>
          </p:spPr>
          <p:txBody>
            <a:bodyPr/>
            <a:lstStyle/>
            <a:p>
              <a:endParaRPr/>
            </a:p>
          </p:txBody>
        </p:sp>
        <p:sp>
          <p:nvSpPr>
            <p:cNvPr id="53" name="rc53"/>
            <p:cNvSpPr/>
            <p:nvPr/>
          </p:nvSpPr>
          <p:spPr>
            <a:xfrm>
              <a:off x="4207964" y="3774946"/>
              <a:ext cx="214223" cy="1100599"/>
            </a:xfrm>
            <a:prstGeom prst="rect">
              <a:avLst/>
            </a:prstGeom>
            <a:solidFill>
              <a:srgbClr val="0058AB">
                <a:alpha val="100000"/>
              </a:srgbClr>
            </a:solidFill>
          </p:spPr>
          <p:txBody>
            <a:bodyPr/>
            <a:lstStyle/>
            <a:p>
              <a:endParaRPr/>
            </a:p>
          </p:txBody>
        </p:sp>
        <p:sp>
          <p:nvSpPr>
            <p:cNvPr id="54" name="rc54"/>
            <p:cNvSpPr/>
            <p:nvPr/>
          </p:nvSpPr>
          <p:spPr>
            <a:xfrm>
              <a:off x="4445990" y="2161793"/>
              <a:ext cx="214223" cy="2713751"/>
            </a:xfrm>
            <a:prstGeom prst="rect">
              <a:avLst/>
            </a:prstGeom>
            <a:solidFill>
              <a:srgbClr val="0058AB">
                <a:alpha val="100000"/>
              </a:srgbClr>
            </a:solidFill>
          </p:spPr>
          <p:txBody>
            <a:bodyPr/>
            <a:lstStyle/>
            <a:p>
              <a:endParaRPr/>
            </a:p>
          </p:txBody>
        </p:sp>
        <p:sp>
          <p:nvSpPr>
            <p:cNvPr id="55" name="rc55"/>
            <p:cNvSpPr/>
            <p:nvPr/>
          </p:nvSpPr>
          <p:spPr>
            <a:xfrm>
              <a:off x="4684016" y="3585516"/>
              <a:ext cx="214223" cy="1290028"/>
            </a:xfrm>
            <a:prstGeom prst="rect">
              <a:avLst/>
            </a:prstGeom>
            <a:solidFill>
              <a:srgbClr val="0058AB">
                <a:alpha val="100000"/>
              </a:srgbClr>
            </a:solidFill>
          </p:spPr>
          <p:txBody>
            <a:bodyPr/>
            <a:lstStyle/>
            <a:p>
              <a:endParaRPr/>
            </a:p>
          </p:txBody>
        </p:sp>
        <p:sp>
          <p:nvSpPr>
            <p:cNvPr id="56" name="rc56"/>
            <p:cNvSpPr/>
            <p:nvPr/>
          </p:nvSpPr>
          <p:spPr>
            <a:xfrm>
              <a:off x="4922043" y="4228829"/>
              <a:ext cx="214223" cy="646715"/>
            </a:xfrm>
            <a:prstGeom prst="rect">
              <a:avLst/>
            </a:prstGeom>
            <a:solidFill>
              <a:srgbClr val="0058AB">
                <a:alpha val="100000"/>
              </a:srgbClr>
            </a:solidFill>
          </p:spPr>
          <p:txBody>
            <a:bodyPr/>
            <a:lstStyle/>
            <a:p>
              <a:endParaRPr/>
            </a:p>
          </p:txBody>
        </p:sp>
        <p:sp>
          <p:nvSpPr>
            <p:cNvPr id="57" name="rc57"/>
            <p:cNvSpPr/>
            <p:nvPr/>
          </p:nvSpPr>
          <p:spPr>
            <a:xfrm>
              <a:off x="5160069" y="4551154"/>
              <a:ext cx="214223" cy="324391"/>
            </a:xfrm>
            <a:prstGeom prst="rect">
              <a:avLst/>
            </a:prstGeom>
            <a:solidFill>
              <a:srgbClr val="0058AB">
                <a:alpha val="100000"/>
              </a:srgbClr>
            </a:solidFill>
          </p:spPr>
          <p:txBody>
            <a:bodyPr/>
            <a:lstStyle/>
            <a:p>
              <a:endParaRPr/>
            </a:p>
          </p:txBody>
        </p:sp>
        <p:sp>
          <p:nvSpPr>
            <p:cNvPr id="58" name="rc58"/>
            <p:cNvSpPr/>
            <p:nvPr/>
          </p:nvSpPr>
          <p:spPr>
            <a:xfrm>
              <a:off x="5398095" y="3742460"/>
              <a:ext cx="214223" cy="1133085"/>
            </a:xfrm>
            <a:prstGeom prst="rect">
              <a:avLst/>
            </a:prstGeom>
            <a:solidFill>
              <a:srgbClr val="0058AB">
                <a:alpha val="100000"/>
              </a:srgbClr>
            </a:solidFill>
          </p:spPr>
          <p:txBody>
            <a:bodyPr/>
            <a:lstStyle/>
            <a:p>
              <a:endParaRPr/>
            </a:p>
          </p:txBody>
        </p:sp>
        <p:sp>
          <p:nvSpPr>
            <p:cNvPr id="59" name="rc59"/>
            <p:cNvSpPr/>
            <p:nvPr/>
          </p:nvSpPr>
          <p:spPr>
            <a:xfrm>
              <a:off x="5636121" y="3758052"/>
              <a:ext cx="214223" cy="1117493"/>
            </a:xfrm>
            <a:prstGeom prst="rect">
              <a:avLst/>
            </a:prstGeom>
            <a:solidFill>
              <a:srgbClr val="0058AB">
                <a:alpha val="100000"/>
              </a:srgbClr>
            </a:solidFill>
          </p:spPr>
          <p:txBody>
            <a:bodyPr/>
            <a:lstStyle/>
            <a:p>
              <a:endParaRPr/>
            </a:p>
          </p:txBody>
        </p:sp>
        <p:sp>
          <p:nvSpPr>
            <p:cNvPr id="60" name="rc60"/>
            <p:cNvSpPr/>
            <p:nvPr/>
          </p:nvSpPr>
          <p:spPr>
            <a:xfrm>
              <a:off x="5874148" y="2790174"/>
              <a:ext cx="214223" cy="2085371"/>
            </a:xfrm>
            <a:prstGeom prst="rect">
              <a:avLst/>
            </a:prstGeom>
            <a:solidFill>
              <a:srgbClr val="0058AB">
                <a:alpha val="100000"/>
              </a:srgbClr>
            </a:solidFill>
          </p:spPr>
          <p:txBody>
            <a:bodyPr/>
            <a:lstStyle/>
            <a:p>
              <a:endParaRPr/>
            </a:p>
          </p:txBody>
        </p:sp>
        <p:sp>
          <p:nvSpPr>
            <p:cNvPr id="61" name="rc61"/>
            <p:cNvSpPr/>
            <p:nvPr/>
          </p:nvSpPr>
          <p:spPr>
            <a:xfrm>
              <a:off x="6112174" y="1160127"/>
              <a:ext cx="214223" cy="3715417"/>
            </a:xfrm>
            <a:prstGeom prst="rect">
              <a:avLst/>
            </a:prstGeom>
            <a:solidFill>
              <a:srgbClr val="0058AB">
                <a:alpha val="100000"/>
              </a:srgbClr>
            </a:solidFill>
          </p:spPr>
          <p:txBody>
            <a:bodyPr/>
            <a:lstStyle/>
            <a:p>
              <a:endParaRPr/>
            </a:p>
          </p:txBody>
        </p:sp>
        <p:sp>
          <p:nvSpPr>
            <p:cNvPr id="62" name="rc62"/>
            <p:cNvSpPr/>
            <p:nvPr/>
          </p:nvSpPr>
          <p:spPr>
            <a:xfrm>
              <a:off x="6350200" y="1290957"/>
              <a:ext cx="214223" cy="3584588"/>
            </a:xfrm>
            <a:prstGeom prst="rect">
              <a:avLst/>
            </a:prstGeom>
            <a:solidFill>
              <a:srgbClr val="0058AB">
                <a:alpha val="100000"/>
              </a:srgbClr>
            </a:solidFill>
          </p:spPr>
          <p:txBody>
            <a:bodyPr/>
            <a:lstStyle/>
            <a:p>
              <a:endParaRPr/>
            </a:p>
          </p:txBody>
        </p:sp>
        <p:sp>
          <p:nvSpPr>
            <p:cNvPr id="63" name="rc63"/>
            <p:cNvSpPr/>
            <p:nvPr/>
          </p:nvSpPr>
          <p:spPr>
            <a:xfrm>
              <a:off x="6588226" y="1260763"/>
              <a:ext cx="214223" cy="3614782"/>
            </a:xfrm>
            <a:prstGeom prst="rect">
              <a:avLst/>
            </a:prstGeom>
            <a:solidFill>
              <a:srgbClr val="0058AB">
                <a:alpha val="100000"/>
              </a:srgbClr>
            </a:solidFill>
          </p:spPr>
          <p:txBody>
            <a:bodyPr/>
            <a:lstStyle/>
            <a:p>
              <a:endParaRPr/>
            </a:p>
          </p:txBody>
        </p:sp>
        <p:sp>
          <p:nvSpPr>
            <p:cNvPr id="64" name="rc64"/>
            <p:cNvSpPr/>
            <p:nvPr/>
          </p:nvSpPr>
          <p:spPr>
            <a:xfrm>
              <a:off x="6826253" y="2053709"/>
              <a:ext cx="214223" cy="2821836"/>
            </a:xfrm>
            <a:prstGeom prst="rect">
              <a:avLst/>
            </a:prstGeom>
            <a:solidFill>
              <a:srgbClr val="0058AB">
                <a:alpha val="100000"/>
              </a:srgbClr>
            </a:solidFill>
          </p:spPr>
          <p:txBody>
            <a:bodyPr/>
            <a:lstStyle/>
            <a:p>
              <a:endParaRPr/>
            </a:p>
          </p:txBody>
        </p:sp>
        <p:sp>
          <p:nvSpPr>
            <p:cNvPr id="65" name="rc65"/>
            <p:cNvSpPr/>
            <p:nvPr/>
          </p:nvSpPr>
          <p:spPr>
            <a:xfrm>
              <a:off x="7064279" y="1517439"/>
              <a:ext cx="214223" cy="3358106"/>
            </a:xfrm>
            <a:prstGeom prst="rect">
              <a:avLst/>
            </a:prstGeom>
            <a:solidFill>
              <a:srgbClr val="0058AB">
                <a:alpha val="100000"/>
              </a:srgbClr>
            </a:solidFill>
          </p:spPr>
          <p:txBody>
            <a:bodyPr/>
            <a:lstStyle/>
            <a:p>
              <a:endParaRPr/>
            </a:p>
          </p:txBody>
        </p:sp>
        <p:sp>
          <p:nvSpPr>
            <p:cNvPr id="66" name="rc66"/>
            <p:cNvSpPr/>
            <p:nvPr/>
          </p:nvSpPr>
          <p:spPr>
            <a:xfrm>
              <a:off x="8492436" y="3832868"/>
              <a:ext cx="214223" cy="1042676"/>
            </a:xfrm>
            <a:prstGeom prst="rect">
              <a:avLst/>
            </a:prstGeom>
            <a:solidFill>
              <a:srgbClr val="69DBFF">
                <a:alpha val="100000"/>
              </a:srgbClr>
            </a:solidFill>
          </p:spPr>
          <p:txBody>
            <a:bodyPr/>
            <a:lstStyle/>
            <a:p>
              <a:endParaRPr/>
            </a:p>
          </p:txBody>
        </p:sp>
        <p:sp>
          <p:nvSpPr>
            <p:cNvPr id="67" name="pl67"/>
            <p:cNvSpPr/>
            <p:nvPr/>
          </p:nvSpPr>
          <p:spPr>
            <a:xfrm>
              <a:off x="6219286" y="2790174"/>
              <a:ext cx="2380262" cy="1042685"/>
            </a:xfrm>
            <a:custGeom>
              <a:avLst/>
              <a:gdLst/>
              <a:ahLst/>
              <a:cxnLst/>
              <a:rect l="0" t="0" r="0" b="0"/>
              <a:pathLst>
                <a:path w="2380262" h="1042685">
                  <a:moveTo>
                    <a:pt x="0" y="0"/>
                  </a:moveTo>
                  <a:lnTo>
                    <a:pt x="238026" y="104268"/>
                  </a:lnTo>
                  <a:lnTo>
                    <a:pt x="476052" y="208537"/>
                  </a:lnTo>
                  <a:lnTo>
                    <a:pt x="714078" y="312805"/>
                  </a:lnTo>
                  <a:lnTo>
                    <a:pt x="952104" y="417074"/>
                  </a:lnTo>
                  <a:lnTo>
                    <a:pt x="1190131" y="521342"/>
                  </a:lnTo>
                  <a:lnTo>
                    <a:pt x="1428157" y="625611"/>
                  </a:lnTo>
                  <a:lnTo>
                    <a:pt x="1666183" y="729879"/>
                  </a:lnTo>
                  <a:lnTo>
                    <a:pt x="1904209" y="834148"/>
                  </a:lnTo>
                  <a:lnTo>
                    <a:pt x="2142236" y="938417"/>
                  </a:lnTo>
                  <a:lnTo>
                    <a:pt x="2380262" y="1042685"/>
                  </a:lnTo>
                </a:path>
              </a:pathLst>
            </a:custGeom>
            <a:ln w="13550" cap="flat">
              <a:solidFill>
                <a:srgbClr val="000000">
                  <a:alpha val="100000"/>
                </a:srgbClr>
              </a:solidFill>
              <a:prstDash val="solid"/>
              <a:round/>
            </a:ln>
          </p:spPr>
          <p:txBody>
            <a:bodyPr/>
            <a:lstStyle/>
            <a:p>
              <a:endParaRPr/>
            </a:p>
          </p:txBody>
        </p:sp>
        <p:sp>
          <p:nvSpPr>
            <p:cNvPr id="68" name="pt68"/>
            <p:cNvSpPr/>
            <p:nvPr/>
          </p:nvSpPr>
          <p:spPr>
            <a:xfrm>
              <a:off x="6194460" y="2765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432486" y="28696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670512" y="29738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908538" y="30781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146565" y="31824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384591" y="32866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622617" y="33909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860643" y="34952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098670" y="3599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336696" y="37037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574722" y="38080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tx79"/>
            <p:cNvSpPr/>
            <p:nvPr/>
          </p:nvSpPr>
          <p:spPr>
            <a:xfrm>
              <a:off x="857700"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3949971"/>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081826"/>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213681"/>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a:off x="508103" y="1345536"/>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84" name="tx84"/>
            <p:cNvSpPr/>
            <p:nvPr/>
          </p:nvSpPr>
          <p:spPr>
            <a:xfrm rot="-5400000">
              <a:off x="133787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7589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1392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051923"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8997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52800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6602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0405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24208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8010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1813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5615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9418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32185"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7023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0826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4629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843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2234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6036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983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364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744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12448"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505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8852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2816541"/>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93168" y="5761013"/>
              <a:ext cx="201456" cy="201456"/>
            </a:xfrm>
            <a:prstGeom prst="rect">
              <a:avLst/>
            </a:prstGeom>
            <a:solidFill>
              <a:srgbClr val="0058AB">
                <a:alpha val="100000"/>
              </a:srgbClr>
            </a:solidFill>
          </p:spPr>
          <p:txBody>
            <a:bodyPr/>
            <a:lstStyle/>
            <a:p>
              <a:endParaRPr/>
            </a:p>
          </p:txBody>
        </p:sp>
        <p:sp>
          <p:nvSpPr>
            <p:cNvPr id="113" name="rc113"/>
            <p:cNvSpPr/>
            <p:nvPr/>
          </p:nvSpPr>
          <p:spPr>
            <a:xfrm>
              <a:off x="4595254" y="5761013"/>
              <a:ext cx="201456" cy="201456"/>
            </a:xfrm>
            <a:prstGeom prst="rect">
              <a:avLst/>
            </a:prstGeom>
            <a:solidFill>
              <a:srgbClr val="69DBFF">
                <a:alpha val="100000"/>
              </a:srgbClr>
            </a:solidFill>
          </p:spPr>
          <p:txBody>
            <a:bodyPr/>
            <a:lstStyle/>
            <a:p>
              <a:endParaRPr/>
            </a:p>
          </p:txBody>
        </p:sp>
        <p:sp>
          <p:nvSpPr>
            <p:cNvPr id="114" name="tx114"/>
            <p:cNvSpPr/>
            <p:nvPr/>
          </p:nvSpPr>
          <p:spPr>
            <a:xfrm>
              <a:off x="3973213"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127555" y="398022"/>
              <a:ext cx="780319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Cote d'Ivoire</a:t>
              </a:r>
            </a:p>
          </p:txBody>
        </p:sp>
        <p:sp>
          <p:nvSpPr>
            <p:cNvPr id="117" name="tx117"/>
            <p:cNvSpPr/>
            <p:nvPr/>
          </p:nvSpPr>
          <p:spPr>
            <a:xfrm>
              <a:off x="4775852"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8" name="tx118"/>
            <p:cNvSpPr/>
            <p:nvPr/>
          </p:nvSpPr>
          <p:spPr>
            <a:xfrm>
              <a:off x="418195" y="6206464"/>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27165"/>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20" name="tx120"/>
            <p:cNvSpPr/>
            <p:nvPr/>
          </p:nvSpPr>
          <p:spPr>
            <a:xfrm>
              <a:off x="8108680" y="6471004"/>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68567"/>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101 %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80331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20456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60580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00705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140829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50394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90518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30643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1707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1089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3322" y="3359737"/>
              <a:ext cx="248247" cy="742959"/>
            </a:xfrm>
            <a:prstGeom prst="rect">
              <a:avLst/>
            </a:prstGeom>
            <a:solidFill>
              <a:srgbClr val="80BD41">
                <a:alpha val="100000"/>
              </a:srgbClr>
            </a:solidFill>
          </p:spPr>
          <p:txBody>
            <a:bodyPr/>
            <a:lstStyle/>
            <a:p>
              <a:endParaRPr/>
            </a:p>
          </p:txBody>
        </p:sp>
        <p:sp>
          <p:nvSpPr>
            <p:cNvPr id="27" name="rc27"/>
            <p:cNvSpPr/>
            <p:nvPr/>
          </p:nvSpPr>
          <p:spPr>
            <a:xfrm>
              <a:off x="1333322" y="3228622"/>
              <a:ext cx="248247" cy="131115"/>
            </a:xfrm>
            <a:prstGeom prst="rect">
              <a:avLst/>
            </a:prstGeom>
            <a:solidFill>
              <a:srgbClr val="1CABE2">
                <a:alpha val="100000"/>
              </a:srgbClr>
            </a:solidFill>
          </p:spPr>
          <p:txBody>
            <a:bodyPr/>
            <a:lstStyle/>
            <a:p>
              <a:endParaRPr/>
            </a:p>
          </p:txBody>
        </p:sp>
        <p:sp>
          <p:nvSpPr>
            <p:cNvPr id="28" name="rc28"/>
            <p:cNvSpPr/>
            <p:nvPr/>
          </p:nvSpPr>
          <p:spPr>
            <a:xfrm>
              <a:off x="1609153" y="3380646"/>
              <a:ext cx="248247" cy="722050"/>
            </a:xfrm>
            <a:prstGeom prst="rect">
              <a:avLst/>
            </a:prstGeom>
            <a:solidFill>
              <a:srgbClr val="80BD41">
                <a:alpha val="100000"/>
              </a:srgbClr>
            </a:solidFill>
          </p:spPr>
          <p:txBody>
            <a:bodyPr/>
            <a:lstStyle/>
            <a:p>
              <a:endParaRPr/>
            </a:p>
          </p:txBody>
        </p:sp>
        <p:sp>
          <p:nvSpPr>
            <p:cNvPr id="29" name="rc29"/>
            <p:cNvSpPr/>
            <p:nvPr/>
          </p:nvSpPr>
          <p:spPr>
            <a:xfrm>
              <a:off x="1609153" y="3211270"/>
              <a:ext cx="248247" cy="169375"/>
            </a:xfrm>
            <a:prstGeom prst="rect">
              <a:avLst/>
            </a:prstGeom>
            <a:solidFill>
              <a:srgbClr val="1CABE2">
                <a:alpha val="100000"/>
              </a:srgbClr>
            </a:solidFill>
          </p:spPr>
          <p:txBody>
            <a:bodyPr/>
            <a:lstStyle/>
            <a:p>
              <a:endParaRPr/>
            </a:p>
          </p:txBody>
        </p:sp>
        <p:sp>
          <p:nvSpPr>
            <p:cNvPr id="30" name="rc30"/>
            <p:cNvSpPr/>
            <p:nvPr/>
          </p:nvSpPr>
          <p:spPr>
            <a:xfrm>
              <a:off x="1884983" y="3414368"/>
              <a:ext cx="248247" cy="688328"/>
            </a:xfrm>
            <a:prstGeom prst="rect">
              <a:avLst/>
            </a:prstGeom>
            <a:solidFill>
              <a:srgbClr val="80BD41">
                <a:alpha val="100000"/>
              </a:srgbClr>
            </a:solidFill>
          </p:spPr>
          <p:txBody>
            <a:bodyPr/>
            <a:lstStyle/>
            <a:p>
              <a:endParaRPr/>
            </a:p>
          </p:txBody>
        </p:sp>
        <p:sp>
          <p:nvSpPr>
            <p:cNvPr id="31" name="rc31"/>
            <p:cNvSpPr/>
            <p:nvPr/>
          </p:nvSpPr>
          <p:spPr>
            <a:xfrm>
              <a:off x="1884983" y="3197008"/>
              <a:ext cx="248247" cy="217360"/>
            </a:xfrm>
            <a:prstGeom prst="rect">
              <a:avLst/>
            </a:prstGeom>
            <a:solidFill>
              <a:srgbClr val="1CABE2">
                <a:alpha val="100000"/>
              </a:srgbClr>
            </a:solidFill>
          </p:spPr>
          <p:txBody>
            <a:bodyPr/>
            <a:lstStyle/>
            <a:p>
              <a:endParaRPr/>
            </a:p>
          </p:txBody>
        </p:sp>
        <p:sp>
          <p:nvSpPr>
            <p:cNvPr id="32" name="rc32"/>
            <p:cNvSpPr/>
            <p:nvPr/>
          </p:nvSpPr>
          <p:spPr>
            <a:xfrm>
              <a:off x="2160814" y="3451479"/>
              <a:ext cx="248247" cy="651218"/>
            </a:xfrm>
            <a:prstGeom prst="rect">
              <a:avLst/>
            </a:prstGeom>
            <a:solidFill>
              <a:srgbClr val="80BD41">
                <a:alpha val="100000"/>
              </a:srgbClr>
            </a:solidFill>
          </p:spPr>
          <p:txBody>
            <a:bodyPr/>
            <a:lstStyle/>
            <a:p>
              <a:endParaRPr/>
            </a:p>
          </p:txBody>
        </p:sp>
        <p:sp>
          <p:nvSpPr>
            <p:cNvPr id="33" name="rc33"/>
            <p:cNvSpPr/>
            <p:nvPr/>
          </p:nvSpPr>
          <p:spPr>
            <a:xfrm>
              <a:off x="2160814" y="3185488"/>
              <a:ext cx="248247" cy="265991"/>
            </a:xfrm>
            <a:prstGeom prst="rect">
              <a:avLst/>
            </a:prstGeom>
            <a:solidFill>
              <a:srgbClr val="1CABE2">
                <a:alpha val="100000"/>
              </a:srgbClr>
            </a:solidFill>
          </p:spPr>
          <p:txBody>
            <a:bodyPr/>
            <a:lstStyle/>
            <a:p>
              <a:endParaRPr/>
            </a:p>
          </p:txBody>
        </p:sp>
        <p:sp>
          <p:nvSpPr>
            <p:cNvPr id="34" name="rc34"/>
            <p:cNvSpPr/>
            <p:nvPr/>
          </p:nvSpPr>
          <p:spPr>
            <a:xfrm>
              <a:off x="2436645" y="3423948"/>
              <a:ext cx="248247" cy="678748"/>
            </a:xfrm>
            <a:prstGeom prst="rect">
              <a:avLst/>
            </a:prstGeom>
            <a:solidFill>
              <a:srgbClr val="80BD41">
                <a:alpha val="100000"/>
              </a:srgbClr>
            </a:solidFill>
          </p:spPr>
          <p:txBody>
            <a:bodyPr/>
            <a:lstStyle/>
            <a:p>
              <a:endParaRPr/>
            </a:p>
          </p:txBody>
        </p:sp>
        <p:sp>
          <p:nvSpPr>
            <p:cNvPr id="35" name="rc35"/>
            <p:cNvSpPr/>
            <p:nvPr/>
          </p:nvSpPr>
          <p:spPr>
            <a:xfrm>
              <a:off x="2436645" y="3172902"/>
              <a:ext cx="248247" cy="251046"/>
            </a:xfrm>
            <a:prstGeom prst="rect">
              <a:avLst/>
            </a:prstGeom>
            <a:solidFill>
              <a:srgbClr val="1CABE2">
                <a:alpha val="100000"/>
              </a:srgbClr>
            </a:solidFill>
          </p:spPr>
          <p:txBody>
            <a:bodyPr/>
            <a:lstStyle/>
            <a:p>
              <a:endParaRPr/>
            </a:p>
          </p:txBody>
        </p:sp>
        <p:sp>
          <p:nvSpPr>
            <p:cNvPr id="36" name="rc36"/>
            <p:cNvSpPr/>
            <p:nvPr/>
          </p:nvSpPr>
          <p:spPr>
            <a:xfrm>
              <a:off x="2712475" y="3317465"/>
              <a:ext cx="248247" cy="785231"/>
            </a:xfrm>
            <a:prstGeom prst="rect">
              <a:avLst/>
            </a:prstGeom>
            <a:solidFill>
              <a:srgbClr val="80BD41">
                <a:alpha val="100000"/>
              </a:srgbClr>
            </a:solidFill>
          </p:spPr>
          <p:txBody>
            <a:bodyPr/>
            <a:lstStyle/>
            <a:p>
              <a:endParaRPr/>
            </a:p>
          </p:txBody>
        </p:sp>
        <p:sp>
          <p:nvSpPr>
            <p:cNvPr id="37" name="rc37"/>
            <p:cNvSpPr/>
            <p:nvPr/>
          </p:nvSpPr>
          <p:spPr>
            <a:xfrm>
              <a:off x="2712475" y="3156640"/>
              <a:ext cx="248247" cy="160825"/>
            </a:xfrm>
            <a:prstGeom prst="rect">
              <a:avLst/>
            </a:prstGeom>
            <a:solidFill>
              <a:srgbClr val="1CABE2">
                <a:alpha val="100000"/>
              </a:srgbClr>
            </a:solidFill>
          </p:spPr>
          <p:txBody>
            <a:bodyPr/>
            <a:lstStyle/>
            <a:p>
              <a:endParaRPr/>
            </a:p>
          </p:txBody>
        </p:sp>
        <p:sp>
          <p:nvSpPr>
            <p:cNvPr id="38" name="rc38"/>
            <p:cNvSpPr/>
            <p:nvPr/>
          </p:nvSpPr>
          <p:spPr>
            <a:xfrm>
              <a:off x="2988306" y="3191559"/>
              <a:ext cx="248247" cy="911137"/>
            </a:xfrm>
            <a:prstGeom prst="rect">
              <a:avLst/>
            </a:prstGeom>
            <a:solidFill>
              <a:srgbClr val="80BD41">
                <a:alpha val="100000"/>
              </a:srgbClr>
            </a:solidFill>
          </p:spPr>
          <p:txBody>
            <a:bodyPr/>
            <a:lstStyle/>
            <a:p>
              <a:endParaRPr/>
            </a:p>
          </p:txBody>
        </p:sp>
        <p:sp>
          <p:nvSpPr>
            <p:cNvPr id="39" name="rc39"/>
            <p:cNvSpPr/>
            <p:nvPr/>
          </p:nvSpPr>
          <p:spPr>
            <a:xfrm>
              <a:off x="2988306" y="3143599"/>
              <a:ext cx="248247" cy="47960"/>
            </a:xfrm>
            <a:prstGeom prst="rect">
              <a:avLst/>
            </a:prstGeom>
            <a:solidFill>
              <a:srgbClr val="1CABE2">
                <a:alpha val="100000"/>
              </a:srgbClr>
            </a:solidFill>
          </p:spPr>
          <p:txBody>
            <a:bodyPr/>
            <a:lstStyle/>
            <a:p>
              <a:endParaRPr/>
            </a:p>
          </p:txBody>
        </p:sp>
        <p:sp>
          <p:nvSpPr>
            <p:cNvPr id="40" name="rc40"/>
            <p:cNvSpPr/>
            <p:nvPr/>
          </p:nvSpPr>
          <p:spPr>
            <a:xfrm>
              <a:off x="3264137" y="3198696"/>
              <a:ext cx="248247" cy="904000"/>
            </a:xfrm>
            <a:prstGeom prst="rect">
              <a:avLst/>
            </a:prstGeom>
            <a:solidFill>
              <a:srgbClr val="80BD41">
                <a:alpha val="100000"/>
              </a:srgbClr>
            </a:solidFill>
          </p:spPr>
          <p:txBody>
            <a:bodyPr/>
            <a:lstStyle/>
            <a:p>
              <a:endParaRPr/>
            </a:p>
          </p:txBody>
        </p:sp>
        <p:sp>
          <p:nvSpPr>
            <p:cNvPr id="41" name="rc41"/>
            <p:cNvSpPr/>
            <p:nvPr/>
          </p:nvSpPr>
          <p:spPr>
            <a:xfrm>
              <a:off x="3264137" y="3130654"/>
              <a:ext cx="248247" cy="68042"/>
            </a:xfrm>
            <a:prstGeom prst="rect">
              <a:avLst/>
            </a:prstGeom>
            <a:solidFill>
              <a:srgbClr val="1CABE2">
                <a:alpha val="100000"/>
              </a:srgbClr>
            </a:solidFill>
          </p:spPr>
          <p:txBody>
            <a:bodyPr/>
            <a:lstStyle/>
            <a:p>
              <a:endParaRPr/>
            </a:p>
          </p:txBody>
        </p:sp>
        <p:sp>
          <p:nvSpPr>
            <p:cNvPr id="42" name="rc42"/>
            <p:cNvSpPr/>
            <p:nvPr/>
          </p:nvSpPr>
          <p:spPr>
            <a:xfrm>
              <a:off x="3539967" y="3226634"/>
              <a:ext cx="248247" cy="876062"/>
            </a:xfrm>
            <a:prstGeom prst="rect">
              <a:avLst/>
            </a:prstGeom>
            <a:solidFill>
              <a:srgbClr val="80BD41">
                <a:alpha val="100000"/>
              </a:srgbClr>
            </a:solidFill>
          </p:spPr>
          <p:txBody>
            <a:bodyPr/>
            <a:lstStyle/>
            <a:p>
              <a:endParaRPr/>
            </a:p>
          </p:txBody>
        </p:sp>
        <p:sp>
          <p:nvSpPr>
            <p:cNvPr id="43" name="rc43"/>
            <p:cNvSpPr/>
            <p:nvPr/>
          </p:nvSpPr>
          <p:spPr>
            <a:xfrm>
              <a:off x="3539967" y="3118355"/>
              <a:ext cx="248247" cy="108278"/>
            </a:xfrm>
            <a:prstGeom prst="rect">
              <a:avLst/>
            </a:prstGeom>
            <a:solidFill>
              <a:srgbClr val="1CABE2">
                <a:alpha val="100000"/>
              </a:srgbClr>
            </a:solidFill>
          </p:spPr>
          <p:txBody>
            <a:bodyPr/>
            <a:lstStyle/>
            <a:p>
              <a:endParaRPr/>
            </a:p>
          </p:txBody>
        </p:sp>
        <p:sp>
          <p:nvSpPr>
            <p:cNvPr id="44" name="rc44"/>
            <p:cNvSpPr/>
            <p:nvPr/>
          </p:nvSpPr>
          <p:spPr>
            <a:xfrm>
              <a:off x="3815798" y="3138737"/>
              <a:ext cx="248247" cy="963959"/>
            </a:xfrm>
            <a:prstGeom prst="rect">
              <a:avLst/>
            </a:prstGeom>
            <a:solidFill>
              <a:srgbClr val="80BD41">
                <a:alpha val="100000"/>
              </a:srgbClr>
            </a:solidFill>
          </p:spPr>
          <p:txBody>
            <a:bodyPr/>
            <a:lstStyle/>
            <a:p>
              <a:endParaRPr/>
            </a:p>
          </p:txBody>
        </p:sp>
        <p:sp>
          <p:nvSpPr>
            <p:cNvPr id="45" name="rc45"/>
            <p:cNvSpPr/>
            <p:nvPr/>
          </p:nvSpPr>
          <p:spPr>
            <a:xfrm>
              <a:off x="3815798" y="3087998"/>
              <a:ext cx="248247" cy="50738"/>
            </a:xfrm>
            <a:prstGeom prst="rect">
              <a:avLst/>
            </a:prstGeom>
            <a:solidFill>
              <a:srgbClr val="1CABE2">
                <a:alpha val="100000"/>
              </a:srgbClr>
            </a:solidFill>
          </p:spPr>
          <p:txBody>
            <a:bodyPr/>
            <a:lstStyle/>
            <a:p>
              <a:endParaRPr/>
            </a:p>
          </p:txBody>
        </p:sp>
        <p:sp>
          <p:nvSpPr>
            <p:cNvPr id="46" name="rc46"/>
            <p:cNvSpPr/>
            <p:nvPr/>
          </p:nvSpPr>
          <p:spPr>
            <a:xfrm>
              <a:off x="4091628" y="3195056"/>
              <a:ext cx="248247" cy="907641"/>
            </a:xfrm>
            <a:prstGeom prst="rect">
              <a:avLst/>
            </a:prstGeom>
            <a:solidFill>
              <a:srgbClr val="80BD41">
                <a:alpha val="100000"/>
              </a:srgbClr>
            </a:solidFill>
          </p:spPr>
          <p:txBody>
            <a:bodyPr/>
            <a:lstStyle/>
            <a:p>
              <a:endParaRPr/>
            </a:p>
          </p:txBody>
        </p:sp>
        <p:sp>
          <p:nvSpPr>
            <p:cNvPr id="47" name="rc47"/>
            <p:cNvSpPr/>
            <p:nvPr/>
          </p:nvSpPr>
          <p:spPr>
            <a:xfrm>
              <a:off x="4091628" y="3059438"/>
              <a:ext cx="248247" cy="135618"/>
            </a:xfrm>
            <a:prstGeom prst="rect">
              <a:avLst/>
            </a:prstGeom>
            <a:solidFill>
              <a:srgbClr val="1CABE2">
                <a:alpha val="100000"/>
              </a:srgbClr>
            </a:solidFill>
          </p:spPr>
          <p:txBody>
            <a:bodyPr/>
            <a:lstStyle/>
            <a:p>
              <a:endParaRPr/>
            </a:p>
          </p:txBody>
        </p:sp>
        <p:sp>
          <p:nvSpPr>
            <p:cNvPr id="48" name="rc48"/>
            <p:cNvSpPr/>
            <p:nvPr/>
          </p:nvSpPr>
          <p:spPr>
            <a:xfrm>
              <a:off x="4367459" y="3314639"/>
              <a:ext cx="248247" cy="788057"/>
            </a:xfrm>
            <a:prstGeom prst="rect">
              <a:avLst/>
            </a:prstGeom>
            <a:solidFill>
              <a:srgbClr val="80BD41">
                <a:alpha val="100000"/>
              </a:srgbClr>
            </a:solidFill>
          </p:spPr>
          <p:txBody>
            <a:bodyPr/>
            <a:lstStyle/>
            <a:p>
              <a:endParaRPr/>
            </a:p>
          </p:txBody>
        </p:sp>
        <p:sp>
          <p:nvSpPr>
            <p:cNvPr id="49" name="rc49"/>
            <p:cNvSpPr/>
            <p:nvPr/>
          </p:nvSpPr>
          <p:spPr>
            <a:xfrm>
              <a:off x="4367459" y="3037751"/>
              <a:ext cx="248247" cy="276888"/>
            </a:xfrm>
            <a:prstGeom prst="rect">
              <a:avLst/>
            </a:prstGeom>
            <a:solidFill>
              <a:srgbClr val="1CABE2">
                <a:alpha val="100000"/>
              </a:srgbClr>
            </a:solidFill>
          </p:spPr>
          <p:txBody>
            <a:bodyPr/>
            <a:lstStyle/>
            <a:p>
              <a:endParaRPr/>
            </a:p>
          </p:txBody>
        </p:sp>
        <p:sp>
          <p:nvSpPr>
            <p:cNvPr id="50" name="rc50"/>
            <p:cNvSpPr/>
            <p:nvPr/>
          </p:nvSpPr>
          <p:spPr>
            <a:xfrm>
              <a:off x="4643290" y="3094201"/>
              <a:ext cx="248247" cy="1008495"/>
            </a:xfrm>
            <a:prstGeom prst="rect">
              <a:avLst/>
            </a:prstGeom>
            <a:solidFill>
              <a:srgbClr val="80BD41">
                <a:alpha val="100000"/>
              </a:srgbClr>
            </a:solidFill>
          </p:spPr>
          <p:txBody>
            <a:bodyPr/>
            <a:lstStyle/>
            <a:p>
              <a:endParaRPr/>
            </a:p>
          </p:txBody>
        </p:sp>
        <p:sp>
          <p:nvSpPr>
            <p:cNvPr id="51" name="rc51"/>
            <p:cNvSpPr/>
            <p:nvPr/>
          </p:nvSpPr>
          <p:spPr>
            <a:xfrm>
              <a:off x="4643290" y="3018291"/>
              <a:ext cx="248247" cy="75910"/>
            </a:xfrm>
            <a:prstGeom prst="rect">
              <a:avLst/>
            </a:prstGeom>
            <a:solidFill>
              <a:srgbClr val="1CABE2">
                <a:alpha val="100000"/>
              </a:srgbClr>
            </a:solidFill>
          </p:spPr>
          <p:txBody>
            <a:bodyPr/>
            <a:lstStyle/>
            <a:p>
              <a:endParaRPr/>
            </a:p>
          </p:txBody>
        </p:sp>
        <p:sp>
          <p:nvSpPr>
            <p:cNvPr id="52" name="rc52"/>
            <p:cNvSpPr/>
            <p:nvPr/>
          </p:nvSpPr>
          <p:spPr>
            <a:xfrm>
              <a:off x="4919120" y="3188889"/>
              <a:ext cx="248247" cy="913808"/>
            </a:xfrm>
            <a:prstGeom prst="rect">
              <a:avLst/>
            </a:prstGeom>
            <a:solidFill>
              <a:srgbClr val="80BD41">
                <a:alpha val="100000"/>
              </a:srgbClr>
            </a:solidFill>
          </p:spPr>
          <p:txBody>
            <a:bodyPr/>
            <a:lstStyle/>
            <a:p>
              <a:endParaRPr/>
            </a:p>
          </p:txBody>
        </p:sp>
        <p:sp>
          <p:nvSpPr>
            <p:cNvPr id="53" name="rc53"/>
            <p:cNvSpPr/>
            <p:nvPr/>
          </p:nvSpPr>
          <p:spPr>
            <a:xfrm>
              <a:off x="4919120" y="3001718"/>
              <a:ext cx="248247" cy="187170"/>
            </a:xfrm>
            <a:prstGeom prst="rect">
              <a:avLst/>
            </a:prstGeom>
            <a:solidFill>
              <a:srgbClr val="1CABE2">
                <a:alpha val="100000"/>
              </a:srgbClr>
            </a:solidFill>
          </p:spPr>
          <p:txBody>
            <a:bodyPr/>
            <a:lstStyle/>
            <a:p>
              <a:endParaRPr/>
            </a:p>
          </p:txBody>
        </p:sp>
        <p:sp>
          <p:nvSpPr>
            <p:cNvPr id="54" name="rc54"/>
            <p:cNvSpPr/>
            <p:nvPr/>
          </p:nvSpPr>
          <p:spPr>
            <a:xfrm>
              <a:off x="5194951" y="3079508"/>
              <a:ext cx="248247" cy="1023188"/>
            </a:xfrm>
            <a:prstGeom prst="rect">
              <a:avLst/>
            </a:prstGeom>
            <a:solidFill>
              <a:srgbClr val="80BD41">
                <a:alpha val="100000"/>
              </a:srgbClr>
            </a:solidFill>
          </p:spPr>
          <p:txBody>
            <a:bodyPr/>
            <a:lstStyle/>
            <a:p>
              <a:endParaRPr/>
            </a:p>
          </p:txBody>
        </p:sp>
        <p:sp>
          <p:nvSpPr>
            <p:cNvPr id="55" name="rc55"/>
            <p:cNvSpPr/>
            <p:nvPr/>
          </p:nvSpPr>
          <p:spPr>
            <a:xfrm>
              <a:off x="5194951" y="2990533"/>
              <a:ext cx="248247" cy="88975"/>
            </a:xfrm>
            <a:prstGeom prst="rect">
              <a:avLst/>
            </a:prstGeom>
            <a:solidFill>
              <a:srgbClr val="1CABE2">
                <a:alpha val="100000"/>
              </a:srgbClr>
            </a:solidFill>
          </p:spPr>
          <p:txBody>
            <a:bodyPr/>
            <a:lstStyle/>
            <a:p>
              <a:endParaRPr/>
            </a:p>
          </p:txBody>
        </p:sp>
        <p:sp>
          <p:nvSpPr>
            <p:cNvPr id="56" name="rc56"/>
            <p:cNvSpPr/>
            <p:nvPr/>
          </p:nvSpPr>
          <p:spPr>
            <a:xfrm>
              <a:off x="5470781" y="3032194"/>
              <a:ext cx="248247" cy="1070502"/>
            </a:xfrm>
            <a:prstGeom prst="rect">
              <a:avLst/>
            </a:prstGeom>
            <a:solidFill>
              <a:srgbClr val="80BD41">
                <a:alpha val="100000"/>
              </a:srgbClr>
            </a:solidFill>
          </p:spPr>
          <p:txBody>
            <a:bodyPr/>
            <a:lstStyle/>
            <a:p>
              <a:endParaRPr/>
            </a:p>
          </p:txBody>
        </p:sp>
        <p:sp>
          <p:nvSpPr>
            <p:cNvPr id="57" name="rc57"/>
            <p:cNvSpPr/>
            <p:nvPr/>
          </p:nvSpPr>
          <p:spPr>
            <a:xfrm>
              <a:off x="5470781" y="2987587"/>
              <a:ext cx="248247" cy="44607"/>
            </a:xfrm>
            <a:prstGeom prst="rect">
              <a:avLst/>
            </a:prstGeom>
            <a:solidFill>
              <a:srgbClr val="1CABE2">
                <a:alpha val="100000"/>
              </a:srgbClr>
            </a:solidFill>
          </p:spPr>
          <p:txBody>
            <a:bodyPr/>
            <a:lstStyle/>
            <a:p>
              <a:endParaRPr/>
            </a:p>
          </p:txBody>
        </p:sp>
        <p:sp>
          <p:nvSpPr>
            <p:cNvPr id="58" name="rc58"/>
            <p:cNvSpPr/>
            <p:nvPr/>
          </p:nvSpPr>
          <p:spPr>
            <a:xfrm>
              <a:off x="5746612" y="3006388"/>
              <a:ext cx="248247" cy="1096308"/>
            </a:xfrm>
            <a:prstGeom prst="rect">
              <a:avLst/>
            </a:prstGeom>
            <a:solidFill>
              <a:srgbClr val="80BD41">
                <a:alpha val="100000"/>
              </a:srgbClr>
            </a:solidFill>
          </p:spPr>
          <p:txBody>
            <a:bodyPr/>
            <a:lstStyle/>
            <a:p>
              <a:endParaRPr/>
            </a:p>
          </p:txBody>
        </p:sp>
        <p:sp>
          <p:nvSpPr>
            <p:cNvPr id="59" name="rc59"/>
            <p:cNvSpPr/>
            <p:nvPr/>
          </p:nvSpPr>
          <p:spPr>
            <a:xfrm>
              <a:off x="5746612" y="2984018"/>
              <a:ext cx="248247" cy="22369"/>
            </a:xfrm>
            <a:prstGeom prst="rect">
              <a:avLst/>
            </a:prstGeom>
            <a:solidFill>
              <a:srgbClr val="1CABE2">
                <a:alpha val="100000"/>
              </a:srgbClr>
            </a:solidFill>
          </p:spPr>
          <p:txBody>
            <a:bodyPr/>
            <a:lstStyle/>
            <a:p>
              <a:endParaRPr/>
            </a:p>
          </p:txBody>
        </p:sp>
        <p:sp>
          <p:nvSpPr>
            <p:cNvPr id="60" name="rc60"/>
            <p:cNvSpPr/>
            <p:nvPr/>
          </p:nvSpPr>
          <p:spPr>
            <a:xfrm>
              <a:off x="6022443" y="3064443"/>
              <a:ext cx="248247" cy="1038253"/>
            </a:xfrm>
            <a:prstGeom prst="rect">
              <a:avLst/>
            </a:prstGeom>
            <a:solidFill>
              <a:srgbClr val="80BD41">
                <a:alpha val="100000"/>
              </a:srgbClr>
            </a:solidFill>
          </p:spPr>
          <p:txBody>
            <a:bodyPr/>
            <a:lstStyle/>
            <a:p>
              <a:endParaRPr/>
            </a:p>
          </p:txBody>
        </p:sp>
        <p:sp>
          <p:nvSpPr>
            <p:cNvPr id="61" name="rc61"/>
            <p:cNvSpPr/>
            <p:nvPr/>
          </p:nvSpPr>
          <p:spPr>
            <a:xfrm>
              <a:off x="6022443" y="2986294"/>
              <a:ext cx="248247" cy="78149"/>
            </a:xfrm>
            <a:prstGeom prst="rect">
              <a:avLst/>
            </a:prstGeom>
            <a:solidFill>
              <a:srgbClr val="1CABE2">
                <a:alpha val="100000"/>
              </a:srgbClr>
            </a:solidFill>
          </p:spPr>
          <p:txBody>
            <a:bodyPr/>
            <a:lstStyle/>
            <a:p>
              <a:endParaRPr/>
            </a:p>
          </p:txBody>
        </p:sp>
        <p:sp>
          <p:nvSpPr>
            <p:cNvPr id="62" name="rc62"/>
            <p:cNvSpPr/>
            <p:nvPr/>
          </p:nvSpPr>
          <p:spPr>
            <a:xfrm>
              <a:off x="6298273" y="3078730"/>
              <a:ext cx="248247" cy="1023967"/>
            </a:xfrm>
            <a:prstGeom prst="rect">
              <a:avLst/>
            </a:prstGeom>
            <a:solidFill>
              <a:srgbClr val="80BD41">
                <a:alpha val="100000"/>
              </a:srgbClr>
            </a:solidFill>
          </p:spPr>
          <p:txBody>
            <a:bodyPr/>
            <a:lstStyle/>
            <a:p>
              <a:endParaRPr/>
            </a:p>
          </p:txBody>
        </p:sp>
        <p:sp>
          <p:nvSpPr>
            <p:cNvPr id="63" name="rc63"/>
            <p:cNvSpPr/>
            <p:nvPr/>
          </p:nvSpPr>
          <p:spPr>
            <a:xfrm>
              <a:off x="6298273" y="3001658"/>
              <a:ext cx="248247" cy="77071"/>
            </a:xfrm>
            <a:prstGeom prst="rect">
              <a:avLst/>
            </a:prstGeom>
            <a:solidFill>
              <a:srgbClr val="1CABE2">
                <a:alpha val="100000"/>
              </a:srgbClr>
            </a:solidFill>
          </p:spPr>
          <p:txBody>
            <a:bodyPr/>
            <a:lstStyle/>
            <a:p>
              <a:endParaRPr/>
            </a:p>
          </p:txBody>
        </p:sp>
        <p:sp>
          <p:nvSpPr>
            <p:cNvPr id="64" name="rc64"/>
            <p:cNvSpPr/>
            <p:nvPr/>
          </p:nvSpPr>
          <p:spPr>
            <a:xfrm>
              <a:off x="6574104" y="3140162"/>
              <a:ext cx="248247" cy="962534"/>
            </a:xfrm>
            <a:prstGeom prst="rect">
              <a:avLst/>
            </a:prstGeom>
            <a:solidFill>
              <a:srgbClr val="80BD41">
                <a:alpha val="100000"/>
              </a:srgbClr>
            </a:solidFill>
          </p:spPr>
          <p:txBody>
            <a:bodyPr/>
            <a:lstStyle/>
            <a:p>
              <a:endParaRPr/>
            </a:p>
          </p:txBody>
        </p:sp>
        <p:sp>
          <p:nvSpPr>
            <p:cNvPr id="65" name="rc65"/>
            <p:cNvSpPr/>
            <p:nvPr/>
          </p:nvSpPr>
          <p:spPr>
            <a:xfrm>
              <a:off x="6574104" y="2996329"/>
              <a:ext cx="248247" cy="143832"/>
            </a:xfrm>
            <a:prstGeom prst="rect">
              <a:avLst/>
            </a:prstGeom>
            <a:solidFill>
              <a:srgbClr val="1CABE2">
                <a:alpha val="100000"/>
              </a:srgbClr>
            </a:solidFill>
          </p:spPr>
          <p:txBody>
            <a:bodyPr/>
            <a:lstStyle/>
            <a:p>
              <a:endParaRPr/>
            </a:p>
          </p:txBody>
        </p:sp>
        <p:sp>
          <p:nvSpPr>
            <p:cNvPr id="66" name="rc66"/>
            <p:cNvSpPr/>
            <p:nvPr/>
          </p:nvSpPr>
          <p:spPr>
            <a:xfrm>
              <a:off x="6849934" y="3244812"/>
              <a:ext cx="248247" cy="857884"/>
            </a:xfrm>
            <a:prstGeom prst="rect">
              <a:avLst/>
            </a:prstGeom>
            <a:solidFill>
              <a:srgbClr val="80BD41">
                <a:alpha val="100000"/>
              </a:srgbClr>
            </a:solidFill>
          </p:spPr>
          <p:txBody>
            <a:bodyPr/>
            <a:lstStyle/>
            <a:p>
              <a:endParaRPr/>
            </a:p>
          </p:txBody>
        </p:sp>
        <p:sp>
          <p:nvSpPr>
            <p:cNvPr id="67" name="rc67"/>
            <p:cNvSpPr/>
            <p:nvPr/>
          </p:nvSpPr>
          <p:spPr>
            <a:xfrm>
              <a:off x="6849934" y="2988557"/>
              <a:ext cx="248247" cy="256255"/>
            </a:xfrm>
            <a:prstGeom prst="rect">
              <a:avLst/>
            </a:prstGeom>
            <a:solidFill>
              <a:srgbClr val="1CABE2">
                <a:alpha val="100000"/>
              </a:srgbClr>
            </a:solidFill>
          </p:spPr>
          <p:txBody>
            <a:bodyPr/>
            <a:lstStyle/>
            <a:p>
              <a:endParaRPr/>
            </a:p>
          </p:txBody>
        </p:sp>
        <p:sp>
          <p:nvSpPr>
            <p:cNvPr id="68" name="rc68"/>
            <p:cNvSpPr/>
            <p:nvPr/>
          </p:nvSpPr>
          <p:spPr>
            <a:xfrm>
              <a:off x="7125765" y="3226167"/>
              <a:ext cx="248247" cy="876529"/>
            </a:xfrm>
            <a:prstGeom prst="rect">
              <a:avLst/>
            </a:prstGeom>
            <a:solidFill>
              <a:srgbClr val="80BD41">
                <a:alpha val="100000"/>
              </a:srgbClr>
            </a:solidFill>
          </p:spPr>
          <p:txBody>
            <a:bodyPr/>
            <a:lstStyle/>
            <a:p>
              <a:endParaRPr/>
            </a:p>
          </p:txBody>
        </p:sp>
        <p:sp>
          <p:nvSpPr>
            <p:cNvPr id="69" name="rc69"/>
            <p:cNvSpPr/>
            <p:nvPr/>
          </p:nvSpPr>
          <p:spPr>
            <a:xfrm>
              <a:off x="7125765" y="2978941"/>
              <a:ext cx="248247" cy="247226"/>
            </a:xfrm>
            <a:prstGeom prst="rect">
              <a:avLst/>
            </a:prstGeom>
            <a:solidFill>
              <a:srgbClr val="1CABE2">
                <a:alpha val="100000"/>
              </a:srgbClr>
            </a:solidFill>
          </p:spPr>
          <p:txBody>
            <a:bodyPr/>
            <a:lstStyle/>
            <a:p>
              <a:endParaRPr/>
            </a:p>
          </p:txBody>
        </p:sp>
        <p:sp>
          <p:nvSpPr>
            <p:cNvPr id="70" name="rc70"/>
            <p:cNvSpPr/>
            <p:nvPr/>
          </p:nvSpPr>
          <p:spPr>
            <a:xfrm>
              <a:off x="7401596" y="3218778"/>
              <a:ext cx="248247" cy="883918"/>
            </a:xfrm>
            <a:prstGeom prst="rect">
              <a:avLst/>
            </a:prstGeom>
            <a:solidFill>
              <a:srgbClr val="80BD41">
                <a:alpha val="100000"/>
              </a:srgbClr>
            </a:solidFill>
          </p:spPr>
          <p:txBody>
            <a:bodyPr/>
            <a:lstStyle/>
            <a:p>
              <a:endParaRPr/>
            </a:p>
          </p:txBody>
        </p:sp>
        <p:sp>
          <p:nvSpPr>
            <p:cNvPr id="71" name="rc71"/>
            <p:cNvSpPr/>
            <p:nvPr/>
          </p:nvSpPr>
          <p:spPr>
            <a:xfrm>
              <a:off x="7401596" y="2969469"/>
              <a:ext cx="248247" cy="249309"/>
            </a:xfrm>
            <a:prstGeom prst="rect">
              <a:avLst/>
            </a:prstGeom>
            <a:solidFill>
              <a:srgbClr val="1CABE2">
                <a:alpha val="100000"/>
              </a:srgbClr>
            </a:solidFill>
          </p:spPr>
          <p:txBody>
            <a:bodyPr/>
            <a:lstStyle/>
            <a:p>
              <a:endParaRPr/>
            </a:p>
          </p:txBody>
        </p:sp>
        <p:sp>
          <p:nvSpPr>
            <p:cNvPr id="72" name="rc72"/>
            <p:cNvSpPr/>
            <p:nvPr/>
          </p:nvSpPr>
          <p:spPr>
            <a:xfrm>
              <a:off x="7677426" y="3152496"/>
              <a:ext cx="248247" cy="950200"/>
            </a:xfrm>
            <a:prstGeom prst="rect">
              <a:avLst/>
            </a:prstGeom>
            <a:solidFill>
              <a:srgbClr val="80BD41">
                <a:alpha val="100000"/>
              </a:srgbClr>
            </a:solidFill>
          </p:spPr>
          <p:txBody>
            <a:bodyPr/>
            <a:lstStyle/>
            <a:p>
              <a:endParaRPr/>
            </a:p>
          </p:txBody>
        </p:sp>
        <p:sp>
          <p:nvSpPr>
            <p:cNvPr id="73" name="rc73"/>
            <p:cNvSpPr/>
            <p:nvPr/>
          </p:nvSpPr>
          <p:spPr>
            <a:xfrm>
              <a:off x="7677426" y="2957877"/>
              <a:ext cx="248247" cy="194619"/>
            </a:xfrm>
            <a:prstGeom prst="rect">
              <a:avLst/>
            </a:prstGeom>
            <a:solidFill>
              <a:srgbClr val="1CABE2">
                <a:alpha val="100000"/>
              </a:srgbClr>
            </a:solidFill>
          </p:spPr>
          <p:txBody>
            <a:bodyPr/>
            <a:lstStyle/>
            <a:p>
              <a:endParaRPr/>
            </a:p>
          </p:txBody>
        </p:sp>
        <p:sp>
          <p:nvSpPr>
            <p:cNvPr id="74" name="rc74"/>
            <p:cNvSpPr/>
            <p:nvPr/>
          </p:nvSpPr>
          <p:spPr>
            <a:xfrm>
              <a:off x="7953257" y="3176267"/>
              <a:ext cx="248247" cy="926429"/>
            </a:xfrm>
            <a:prstGeom prst="rect">
              <a:avLst/>
            </a:prstGeom>
            <a:solidFill>
              <a:srgbClr val="80BD41">
                <a:alpha val="100000"/>
              </a:srgbClr>
            </a:solidFill>
          </p:spPr>
          <p:txBody>
            <a:bodyPr/>
            <a:lstStyle/>
            <a:p>
              <a:endParaRPr/>
            </a:p>
          </p:txBody>
        </p:sp>
        <p:sp>
          <p:nvSpPr>
            <p:cNvPr id="75" name="rc75"/>
            <p:cNvSpPr/>
            <p:nvPr/>
          </p:nvSpPr>
          <p:spPr>
            <a:xfrm>
              <a:off x="7953257" y="2944656"/>
              <a:ext cx="248247" cy="231610"/>
            </a:xfrm>
            <a:prstGeom prst="rect">
              <a:avLst/>
            </a:prstGeom>
            <a:solidFill>
              <a:srgbClr val="1CABE2">
                <a:alpha val="100000"/>
              </a:srgbClr>
            </a:solidFill>
          </p:spPr>
          <p:txBody>
            <a:bodyPr/>
            <a:lstStyle/>
            <a:p>
              <a:endParaRPr/>
            </a:p>
          </p:txBody>
        </p:sp>
        <p:sp>
          <p:nvSpPr>
            <p:cNvPr id="76" name="pl76"/>
            <p:cNvSpPr/>
            <p:nvPr/>
          </p:nvSpPr>
          <p:spPr>
            <a:xfrm>
              <a:off x="1457446" y="1265506"/>
              <a:ext cx="6619934" cy="781674"/>
            </a:xfrm>
            <a:custGeom>
              <a:avLst/>
              <a:gdLst/>
              <a:ahLst/>
              <a:cxnLst/>
              <a:rect l="0" t="0" r="0" b="0"/>
              <a:pathLst>
                <a:path w="6619934" h="781674">
                  <a:moveTo>
                    <a:pt x="0" y="376361"/>
                  </a:moveTo>
                  <a:lnTo>
                    <a:pt x="275830" y="492165"/>
                  </a:lnTo>
                  <a:lnTo>
                    <a:pt x="551661" y="636920"/>
                  </a:lnTo>
                  <a:lnTo>
                    <a:pt x="827491" y="781674"/>
                  </a:lnTo>
                  <a:lnTo>
                    <a:pt x="1103322" y="723773"/>
                  </a:lnTo>
                  <a:lnTo>
                    <a:pt x="1379153" y="434263"/>
                  </a:lnTo>
                  <a:lnTo>
                    <a:pt x="1654983" y="86852"/>
                  </a:lnTo>
                  <a:lnTo>
                    <a:pt x="1930814" y="144754"/>
                  </a:lnTo>
                  <a:lnTo>
                    <a:pt x="2206644" y="260558"/>
                  </a:lnTo>
                  <a:lnTo>
                    <a:pt x="2482475" y="86852"/>
                  </a:lnTo>
                  <a:lnTo>
                    <a:pt x="2758306" y="318460"/>
                  </a:lnTo>
                  <a:lnTo>
                    <a:pt x="3034136" y="694822"/>
                  </a:lnTo>
                  <a:lnTo>
                    <a:pt x="3309967" y="144754"/>
                  </a:lnTo>
                  <a:lnTo>
                    <a:pt x="3585797" y="434263"/>
                  </a:lnTo>
                  <a:lnTo>
                    <a:pt x="3861628" y="173705"/>
                  </a:lnTo>
                  <a:lnTo>
                    <a:pt x="4137459" y="57901"/>
                  </a:lnTo>
                  <a:lnTo>
                    <a:pt x="4413289" y="0"/>
                  </a:lnTo>
                  <a:lnTo>
                    <a:pt x="4689120" y="144754"/>
                  </a:lnTo>
                  <a:lnTo>
                    <a:pt x="4964950" y="144754"/>
                  </a:lnTo>
                  <a:lnTo>
                    <a:pt x="5240781" y="318460"/>
                  </a:lnTo>
                  <a:lnTo>
                    <a:pt x="5516612" y="607969"/>
                  </a:lnTo>
                  <a:lnTo>
                    <a:pt x="5792442" y="579018"/>
                  </a:lnTo>
                  <a:lnTo>
                    <a:pt x="6068273" y="579018"/>
                  </a:lnTo>
                  <a:lnTo>
                    <a:pt x="6344103" y="434263"/>
                  </a:lnTo>
                  <a:lnTo>
                    <a:pt x="6619934" y="521116"/>
                  </a:lnTo>
                </a:path>
              </a:pathLst>
            </a:custGeom>
            <a:ln w="27101" cap="flat">
              <a:solidFill>
                <a:srgbClr val="0058AB">
                  <a:alpha val="100000"/>
                </a:srgbClr>
              </a:solidFill>
              <a:prstDash val="solid"/>
              <a:round/>
            </a:ln>
          </p:spPr>
          <p:txBody>
            <a:bodyPr/>
            <a:lstStyle/>
            <a:p>
              <a:endParaRPr/>
            </a:p>
          </p:txBody>
        </p:sp>
        <p:sp>
          <p:nvSpPr>
            <p:cNvPr id="77" name="tx77"/>
            <p:cNvSpPr/>
            <p:nvPr/>
          </p:nvSpPr>
          <p:spPr>
            <a:xfrm>
              <a:off x="139715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776309"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15546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553461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3793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13768" y="10731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18959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46543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741260"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801709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1339893" y="309269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729.9</a:t>
              </a:r>
            </a:p>
          </p:txBody>
        </p:sp>
        <p:sp>
          <p:nvSpPr>
            <p:cNvPr id="88" name="tx88"/>
            <p:cNvSpPr/>
            <p:nvPr/>
          </p:nvSpPr>
          <p:spPr>
            <a:xfrm>
              <a:off x="2758222" y="3020701"/>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790</a:t>
              </a:r>
            </a:p>
          </p:txBody>
        </p:sp>
        <p:sp>
          <p:nvSpPr>
            <p:cNvPr id="89" name="tx89"/>
            <p:cNvSpPr/>
            <p:nvPr/>
          </p:nvSpPr>
          <p:spPr>
            <a:xfrm>
              <a:off x="4098199" y="292351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871.2</a:t>
              </a:r>
            </a:p>
          </p:txBody>
        </p:sp>
        <p:sp>
          <p:nvSpPr>
            <p:cNvPr id="90" name="tx90"/>
            <p:cNvSpPr/>
            <p:nvPr/>
          </p:nvSpPr>
          <p:spPr>
            <a:xfrm>
              <a:off x="5477352" y="285161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931.2</a:t>
              </a:r>
            </a:p>
          </p:txBody>
        </p:sp>
        <p:sp>
          <p:nvSpPr>
            <p:cNvPr id="91" name="tx91"/>
            <p:cNvSpPr/>
            <p:nvPr/>
          </p:nvSpPr>
          <p:spPr>
            <a:xfrm>
              <a:off x="6580674" y="286036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923.9</a:t>
              </a:r>
            </a:p>
          </p:txBody>
        </p:sp>
        <p:sp>
          <p:nvSpPr>
            <p:cNvPr id="92" name="tx92"/>
            <p:cNvSpPr/>
            <p:nvPr/>
          </p:nvSpPr>
          <p:spPr>
            <a:xfrm>
              <a:off x="6856505" y="285259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930.4</a:t>
              </a:r>
            </a:p>
          </p:txBody>
        </p:sp>
        <p:sp>
          <p:nvSpPr>
            <p:cNvPr id="93" name="tx93"/>
            <p:cNvSpPr/>
            <p:nvPr/>
          </p:nvSpPr>
          <p:spPr>
            <a:xfrm>
              <a:off x="7132335" y="284296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938.4</a:t>
              </a:r>
            </a:p>
          </p:txBody>
        </p:sp>
        <p:sp>
          <p:nvSpPr>
            <p:cNvPr id="94" name="tx94"/>
            <p:cNvSpPr/>
            <p:nvPr/>
          </p:nvSpPr>
          <p:spPr>
            <a:xfrm>
              <a:off x="7408166" y="283349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946.3</a:t>
              </a:r>
            </a:p>
          </p:txBody>
        </p:sp>
        <p:sp>
          <p:nvSpPr>
            <p:cNvPr id="95" name="tx95"/>
            <p:cNvSpPr/>
            <p:nvPr/>
          </p:nvSpPr>
          <p:spPr>
            <a:xfrm>
              <a:off x="7723173" y="2821939"/>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99004" y="2808730"/>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967</a:t>
              </a:r>
            </a:p>
          </p:txBody>
        </p:sp>
        <p:sp>
          <p:nvSpPr>
            <p:cNvPr id="97" name="pl97"/>
            <p:cNvSpPr/>
            <p:nvPr/>
          </p:nvSpPr>
          <p:spPr>
            <a:xfrm>
              <a:off x="1457446" y="1207605"/>
              <a:ext cx="0" cy="434263"/>
            </a:xfrm>
            <a:custGeom>
              <a:avLst/>
              <a:gdLst/>
              <a:ahLst/>
              <a:cxnLst/>
              <a:rect l="0" t="0" r="0" b="0"/>
              <a:pathLst>
                <a:path h="434263">
                  <a:moveTo>
                    <a:pt x="0" y="434263"/>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2836599" y="1207605"/>
              <a:ext cx="0" cy="492165"/>
            </a:xfrm>
            <a:custGeom>
              <a:avLst/>
              <a:gdLst/>
              <a:ahLst/>
              <a:cxnLst/>
              <a:rect l="0" t="0" r="0" b="0"/>
              <a:pathLst>
                <a:path h="492165">
                  <a:moveTo>
                    <a:pt x="0" y="492165"/>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4215752" y="1207605"/>
              <a:ext cx="0" cy="376361"/>
            </a:xfrm>
            <a:custGeom>
              <a:avLst/>
              <a:gdLst/>
              <a:ahLst/>
              <a:cxnLst/>
              <a:rect l="0" t="0" r="0" b="0"/>
              <a:pathLst>
                <a:path h="376361">
                  <a:moveTo>
                    <a:pt x="0" y="37636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5594905" y="1207605"/>
              <a:ext cx="0" cy="115803"/>
            </a:xfrm>
            <a:custGeom>
              <a:avLst/>
              <a:gdLst/>
              <a:ahLst/>
              <a:cxnLst/>
              <a:rect l="0" t="0" r="0" b="0"/>
              <a:pathLst>
                <a:path h="115803">
                  <a:moveTo>
                    <a:pt x="0" y="115803"/>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6698228" y="1207605"/>
              <a:ext cx="0" cy="376361"/>
            </a:xfrm>
            <a:custGeom>
              <a:avLst/>
              <a:gdLst/>
              <a:ahLst/>
              <a:cxnLst/>
              <a:rect l="0" t="0" r="0" b="0"/>
              <a:pathLst>
                <a:path h="376361">
                  <a:moveTo>
                    <a:pt x="0" y="376361"/>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974058" y="1207605"/>
              <a:ext cx="0" cy="665871"/>
            </a:xfrm>
            <a:custGeom>
              <a:avLst/>
              <a:gdLst/>
              <a:ahLst/>
              <a:cxnLst/>
              <a:rect l="0" t="0" r="0" b="0"/>
              <a:pathLst>
                <a:path h="665871">
                  <a:moveTo>
                    <a:pt x="0" y="665871"/>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249889" y="1207605"/>
              <a:ext cx="0" cy="636920"/>
            </a:xfrm>
            <a:custGeom>
              <a:avLst/>
              <a:gdLst/>
              <a:ahLst/>
              <a:cxnLst/>
              <a:rect l="0" t="0" r="0" b="0"/>
              <a:pathLst>
                <a:path h="636920">
                  <a:moveTo>
                    <a:pt x="0" y="636920"/>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525719" y="1207605"/>
              <a:ext cx="0" cy="636920"/>
            </a:xfrm>
            <a:custGeom>
              <a:avLst/>
              <a:gdLst/>
              <a:ahLst/>
              <a:cxnLst/>
              <a:rect l="0" t="0" r="0" b="0"/>
              <a:pathLst>
                <a:path h="636920">
                  <a:moveTo>
                    <a:pt x="0" y="636920"/>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801550" y="1207605"/>
              <a:ext cx="0" cy="492165"/>
            </a:xfrm>
            <a:custGeom>
              <a:avLst/>
              <a:gdLst/>
              <a:ahLst/>
              <a:cxnLst/>
              <a:rect l="0" t="0" r="0" b="0"/>
              <a:pathLst>
                <a:path h="492165">
                  <a:moveTo>
                    <a:pt x="0" y="492165"/>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8077381" y="1207605"/>
              <a:ext cx="0" cy="579018"/>
            </a:xfrm>
            <a:custGeom>
              <a:avLst/>
              <a:gdLst/>
              <a:ahLst/>
              <a:cxnLst/>
              <a:rect l="0" t="0" r="0" b="0"/>
              <a:pathLst>
                <a:path h="579018">
                  <a:moveTo>
                    <a:pt x="0" y="579018"/>
                  </a:moveTo>
                  <a:lnTo>
                    <a:pt x="0" y="0"/>
                  </a:lnTo>
                </a:path>
              </a:pathLst>
            </a:custGeom>
            <a:ln w="13550" cap="flat">
              <a:solidFill>
                <a:srgbClr val="0058AB">
                  <a:alpha val="100000"/>
                </a:srgbClr>
              </a:solidFill>
              <a:prstDash val="dot"/>
              <a:round/>
            </a:ln>
          </p:spPr>
          <p:txBody>
            <a:bodyPr/>
            <a:lstStyle/>
            <a:p>
              <a:endParaRPr/>
            </a:p>
          </p:txBody>
        </p:sp>
        <p:sp>
          <p:nvSpPr>
            <p:cNvPr id="107" name="tx107"/>
            <p:cNvSpPr/>
            <p:nvPr/>
          </p:nvSpPr>
          <p:spPr>
            <a:xfrm>
              <a:off x="1339893" y="369616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620.4</a:t>
              </a:r>
            </a:p>
          </p:txBody>
        </p:sp>
        <p:sp>
          <p:nvSpPr>
            <p:cNvPr id="108" name="tx108"/>
            <p:cNvSpPr/>
            <p:nvPr/>
          </p:nvSpPr>
          <p:spPr>
            <a:xfrm>
              <a:off x="1339893" y="325913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109.5</a:t>
              </a:r>
            </a:p>
          </p:txBody>
        </p:sp>
        <p:sp>
          <p:nvSpPr>
            <p:cNvPr id="109" name="tx109"/>
            <p:cNvSpPr/>
            <p:nvPr/>
          </p:nvSpPr>
          <p:spPr>
            <a:xfrm>
              <a:off x="2719046" y="367503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655.7</a:t>
              </a:r>
            </a:p>
          </p:txBody>
        </p:sp>
        <p:sp>
          <p:nvSpPr>
            <p:cNvPr id="110" name="tx110"/>
            <p:cNvSpPr/>
            <p:nvPr/>
          </p:nvSpPr>
          <p:spPr>
            <a:xfrm>
              <a:off x="2719046" y="320195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134.3</a:t>
              </a:r>
            </a:p>
          </p:txBody>
        </p:sp>
        <p:sp>
          <p:nvSpPr>
            <p:cNvPr id="111" name="tx111"/>
            <p:cNvSpPr/>
            <p:nvPr/>
          </p:nvSpPr>
          <p:spPr>
            <a:xfrm>
              <a:off x="4098199" y="361382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757.9</a:t>
              </a:r>
            </a:p>
          </p:txBody>
        </p:sp>
        <p:sp>
          <p:nvSpPr>
            <p:cNvPr id="112" name="tx112"/>
            <p:cNvSpPr/>
            <p:nvPr/>
          </p:nvSpPr>
          <p:spPr>
            <a:xfrm>
              <a:off x="4098199" y="309215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113.2</a:t>
              </a:r>
            </a:p>
          </p:txBody>
        </p:sp>
        <p:sp>
          <p:nvSpPr>
            <p:cNvPr id="113" name="tx113"/>
            <p:cNvSpPr/>
            <p:nvPr/>
          </p:nvSpPr>
          <p:spPr>
            <a:xfrm>
              <a:off x="5477352" y="353235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893.9</a:t>
              </a:r>
            </a:p>
          </p:txBody>
        </p:sp>
        <p:sp>
          <p:nvSpPr>
            <p:cNvPr id="114" name="tx114"/>
            <p:cNvSpPr/>
            <p:nvPr/>
          </p:nvSpPr>
          <p:spPr>
            <a:xfrm>
              <a:off x="5503477" y="297479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37.2</a:t>
              </a:r>
            </a:p>
          </p:txBody>
        </p:sp>
        <p:sp>
          <p:nvSpPr>
            <p:cNvPr id="115" name="tx115"/>
            <p:cNvSpPr/>
            <p:nvPr/>
          </p:nvSpPr>
          <p:spPr>
            <a:xfrm>
              <a:off x="6580674" y="358633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803.8</a:t>
              </a:r>
            </a:p>
          </p:txBody>
        </p:sp>
        <p:sp>
          <p:nvSpPr>
            <p:cNvPr id="116" name="tx116"/>
            <p:cNvSpPr/>
            <p:nvPr/>
          </p:nvSpPr>
          <p:spPr>
            <a:xfrm>
              <a:off x="6580674" y="30331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120.1</a:t>
              </a:r>
            </a:p>
          </p:txBody>
        </p:sp>
        <p:sp>
          <p:nvSpPr>
            <p:cNvPr id="117" name="tx117"/>
            <p:cNvSpPr/>
            <p:nvPr/>
          </p:nvSpPr>
          <p:spPr>
            <a:xfrm>
              <a:off x="6856505" y="363870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716.4</a:t>
              </a:r>
            </a:p>
          </p:txBody>
        </p:sp>
        <p:sp>
          <p:nvSpPr>
            <p:cNvPr id="118" name="tx118"/>
            <p:cNvSpPr/>
            <p:nvPr/>
          </p:nvSpPr>
          <p:spPr>
            <a:xfrm>
              <a:off x="6895682" y="3082783"/>
              <a:ext cx="156753"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214</a:t>
              </a:r>
            </a:p>
          </p:txBody>
        </p:sp>
        <p:sp>
          <p:nvSpPr>
            <p:cNvPr id="119" name="tx119"/>
            <p:cNvSpPr/>
            <p:nvPr/>
          </p:nvSpPr>
          <p:spPr>
            <a:xfrm>
              <a:off x="7171512" y="3629338"/>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732</a:t>
              </a:r>
            </a:p>
          </p:txBody>
        </p:sp>
        <p:sp>
          <p:nvSpPr>
            <p:cNvPr id="120" name="tx120"/>
            <p:cNvSpPr/>
            <p:nvPr/>
          </p:nvSpPr>
          <p:spPr>
            <a:xfrm>
              <a:off x="7132335" y="306750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206.4</a:t>
              </a:r>
            </a:p>
          </p:txBody>
        </p:sp>
        <p:sp>
          <p:nvSpPr>
            <p:cNvPr id="121" name="tx121"/>
            <p:cNvSpPr/>
            <p:nvPr/>
          </p:nvSpPr>
          <p:spPr>
            <a:xfrm>
              <a:off x="7408166" y="362564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738.1</a:t>
              </a:r>
            </a:p>
          </p:txBody>
        </p:sp>
        <p:sp>
          <p:nvSpPr>
            <p:cNvPr id="122" name="tx122"/>
            <p:cNvSpPr/>
            <p:nvPr/>
          </p:nvSpPr>
          <p:spPr>
            <a:xfrm>
              <a:off x="7408166" y="305907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208.2</a:t>
              </a:r>
            </a:p>
          </p:txBody>
        </p:sp>
        <p:sp>
          <p:nvSpPr>
            <p:cNvPr id="123" name="tx123"/>
            <p:cNvSpPr/>
            <p:nvPr/>
          </p:nvSpPr>
          <p:spPr>
            <a:xfrm>
              <a:off x="7683997" y="359250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793.5</a:t>
              </a:r>
            </a:p>
          </p:txBody>
        </p:sp>
        <p:sp>
          <p:nvSpPr>
            <p:cNvPr id="124" name="tx124"/>
            <p:cNvSpPr/>
            <p:nvPr/>
          </p:nvSpPr>
          <p:spPr>
            <a:xfrm>
              <a:off x="7683997" y="302013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162.5</a:t>
              </a:r>
            </a:p>
          </p:txBody>
        </p:sp>
        <p:sp>
          <p:nvSpPr>
            <p:cNvPr id="125" name="tx125"/>
            <p:cNvSpPr/>
            <p:nvPr/>
          </p:nvSpPr>
          <p:spPr>
            <a:xfrm>
              <a:off x="7959827" y="360438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773.6</a:t>
              </a:r>
            </a:p>
          </p:txBody>
        </p:sp>
        <p:sp>
          <p:nvSpPr>
            <p:cNvPr id="126" name="tx126"/>
            <p:cNvSpPr/>
            <p:nvPr/>
          </p:nvSpPr>
          <p:spPr>
            <a:xfrm>
              <a:off x="7959827" y="302536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193.4</a:t>
              </a:r>
            </a:p>
          </p:txBody>
        </p:sp>
        <p:sp>
          <p:nvSpPr>
            <p:cNvPr id="127" name="tx127"/>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5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83499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23624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63748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103873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566776"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1" name="tx151"/>
            <p:cNvSpPr/>
            <p:nvPr/>
          </p:nvSpPr>
          <p:spPr>
            <a:xfrm>
              <a:off x="2833876" y="5058740"/>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2" name="rc152"/>
            <p:cNvSpPr/>
            <p:nvPr/>
          </p:nvSpPr>
          <p:spPr>
            <a:xfrm>
              <a:off x="4177167" y="5010059"/>
              <a:ext cx="201456" cy="201456"/>
            </a:xfrm>
            <a:prstGeom prst="rect">
              <a:avLst/>
            </a:prstGeom>
            <a:solidFill>
              <a:srgbClr val="1CABE2">
                <a:alpha val="100000"/>
              </a:srgbClr>
            </a:solidFill>
          </p:spPr>
          <p:txBody>
            <a:bodyPr/>
            <a:lstStyle/>
            <a:p>
              <a:endParaRPr/>
            </a:p>
          </p:txBody>
        </p:sp>
        <p:sp>
          <p:nvSpPr>
            <p:cNvPr id="153" name="rc153"/>
            <p:cNvSpPr/>
            <p:nvPr/>
          </p:nvSpPr>
          <p:spPr>
            <a:xfrm>
              <a:off x="6143102" y="5010059"/>
              <a:ext cx="201456" cy="201456"/>
            </a:xfrm>
            <a:prstGeom prst="rect">
              <a:avLst/>
            </a:prstGeom>
            <a:solidFill>
              <a:srgbClr val="80BD41">
                <a:alpha val="100000"/>
              </a:srgbClr>
            </a:solidFill>
          </p:spPr>
          <p:txBody>
            <a:bodyPr/>
            <a:lstStyle/>
            <a:p>
              <a:endParaRPr/>
            </a:p>
          </p:txBody>
        </p:sp>
        <p:sp>
          <p:nvSpPr>
            <p:cNvPr id="154" name="tx154"/>
            <p:cNvSpPr/>
            <p:nvPr/>
          </p:nvSpPr>
          <p:spPr>
            <a:xfrm>
              <a:off x="4457212" y="5029682"/>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5" name="tx155"/>
            <p:cNvSpPr/>
            <p:nvPr/>
          </p:nvSpPr>
          <p:spPr>
            <a:xfrm>
              <a:off x="6423147"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7" name="tx157"/>
            <p:cNvSpPr/>
            <p:nvPr/>
          </p:nvSpPr>
          <p:spPr>
            <a:xfrm>
              <a:off x="989913" y="660204"/>
              <a:ext cx="1830697"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58" name="pl158"/>
            <p:cNvSpPr/>
            <p:nvPr/>
          </p:nvSpPr>
          <p:spPr>
            <a:xfrm>
              <a:off x="217883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86984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56086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25188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02434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715357"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40637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09739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33322" y="5889059"/>
              <a:ext cx="5436823" cy="167191"/>
            </a:xfrm>
            <a:prstGeom prst="rect">
              <a:avLst/>
            </a:prstGeom>
            <a:solidFill>
              <a:srgbClr val="80BD41">
                <a:alpha val="100000"/>
              </a:srgbClr>
            </a:solidFill>
          </p:spPr>
          <p:txBody>
            <a:bodyPr/>
            <a:lstStyle/>
            <a:p>
              <a:endParaRPr/>
            </a:p>
          </p:txBody>
        </p:sp>
        <p:sp>
          <p:nvSpPr>
            <p:cNvPr id="171" name="rc171"/>
            <p:cNvSpPr/>
            <p:nvPr/>
          </p:nvSpPr>
          <p:spPr>
            <a:xfrm>
              <a:off x="6770146" y="5889059"/>
              <a:ext cx="812432" cy="167191"/>
            </a:xfrm>
            <a:prstGeom prst="rect">
              <a:avLst/>
            </a:prstGeom>
            <a:solidFill>
              <a:srgbClr val="1CABE2">
                <a:alpha val="100000"/>
              </a:srgbClr>
            </a:solidFill>
          </p:spPr>
          <p:txBody>
            <a:bodyPr/>
            <a:lstStyle/>
            <a:p>
              <a:endParaRPr/>
            </a:p>
          </p:txBody>
        </p:sp>
        <p:sp>
          <p:nvSpPr>
            <p:cNvPr id="172" name="rc172"/>
            <p:cNvSpPr/>
            <p:nvPr/>
          </p:nvSpPr>
          <p:spPr>
            <a:xfrm>
              <a:off x="1333322" y="5680069"/>
              <a:ext cx="5367153" cy="167191"/>
            </a:xfrm>
            <a:prstGeom prst="rect">
              <a:avLst/>
            </a:prstGeom>
            <a:solidFill>
              <a:srgbClr val="80BD41">
                <a:alpha val="100000"/>
              </a:srgbClr>
            </a:solidFill>
          </p:spPr>
          <p:txBody>
            <a:bodyPr/>
            <a:lstStyle/>
            <a:p>
              <a:endParaRPr/>
            </a:p>
          </p:txBody>
        </p:sp>
        <p:sp>
          <p:nvSpPr>
            <p:cNvPr id="173" name="rc173"/>
            <p:cNvSpPr/>
            <p:nvPr/>
          </p:nvSpPr>
          <p:spPr>
            <a:xfrm>
              <a:off x="6700476" y="5680069"/>
              <a:ext cx="1099296" cy="167191"/>
            </a:xfrm>
            <a:prstGeom prst="rect">
              <a:avLst/>
            </a:prstGeom>
            <a:solidFill>
              <a:srgbClr val="1CABE2">
                <a:alpha val="100000"/>
              </a:srgbClr>
            </a:solidFill>
          </p:spPr>
          <p:txBody>
            <a:bodyPr/>
            <a:lstStyle/>
            <a:p>
              <a:endParaRPr/>
            </a:p>
          </p:txBody>
        </p:sp>
        <p:sp>
          <p:nvSpPr>
            <p:cNvPr id="174" name="rc174"/>
            <p:cNvSpPr/>
            <p:nvPr/>
          </p:nvSpPr>
          <p:spPr>
            <a:xfrm>
              <a:off x="1333322" y="5471080"/>
              <a:ext cx="5232887" cy="167191"/>
            </a:xfrm>
            <a:prstGeom prst="rect">
              <a:avLst/>
            </a:prstGeom>
            <a:solidFill>
              <a:srgbClr val="80BD41">
                <a:alpha val="100000"/>
              </a:srgbClr>
            </a:solidFill>
          </p:spPr>
          <p:txBody>
            <a:bodyPr/>
            <a:lstStyle/>
            <a:p>
              <a:endParaRPr/>
            </a:p>
          </p:txBody>
        </p:sp>
        <p:sp>
          <p:nvSpPr>
            <p:cNvPr id="175" name="rc175"/>
            <p:cNvSpPr/>
            <p:nvPr/>
          </p:nvSpPr>
          <p:spPr>
            <a:xfrm>
              <a:off x="6566209" y="5471080"/>
              <a:ext cx="1308238" cy="167191"/>
            </a:xfrm>
            <a:prstGeom prst="rect">
              <a:avLst/>
            </a:prstGeom>
            <a:solidFill>
              <a:srgbClr val="1CABE2">
                <a:alpha val="100000"/>
              </a:srgbClr>
            </a:solidFill>
          </p:spPr>
          <p:txBody>
            <a:bodyPr/>
            <a:lstStyle/>
            <a:p>
              <a:endParaRPr/>
            </a:p>
          </p:txBody>
        </p:sp>
        <p:sp>
          <p:nvSpPr>
            <p:cNvPr id="176" name="tx176"/>
            <p:cNvSpPr/>
            <p:nvPr/>
          </p:nvSpPr>
          <p:spPr>
            <a:xfrm>
              <a:off x="7750289" y="5929462"/>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923.9</a:t>
              </a:r>
            </a:p>
          </p:txBody>
        </p:sp>
        <p:sp>
          <p:nvSpPr>
            <p:cNvPr id="177" name="tx177"/>
            <p:cNvSpPr/>
            <p:nvPr/>
          </p:nvSpPr>
          <p:spPr>
            <a:xfrm>
              <a:off x="8026703" y="5720529"/>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956</a:t>
              </a:r>
            </a:p>
          </p:txBody>
        </p:sp>
        <p:sp>
          <p:nvSpPr>
            <p:cNvPr id="178" name="tx178"/>
            <p:cNvSpPr/>
            <p:nvPr/>
          </p:nvSpPr>
          <p:spPr>
            <a:xfrm>
              <a:off x="8105041" y="5511539"/>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3916096" y="5932161"/>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803.8</a:t>
              </a:r>
            </a:p>
          </p:txBody>
        </p:sp>
        <p:sp>
          <p:nvSpPr>
            <p:cNvPr id="180" name="tx180"/>
            <p:cNvSpPr/>
            <p:nvPr/>
          </p:nvSpPr>
          <p:spPr>
            <a:xfrm>
              <a:off x="7040724"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120.1</a:t>
              </a:r>
            </a:p>
          </p:txBody>
        </p:sp>
        <p:sp>
          <p:nvSpPr>
            <p:cNvPr id="181" name="tx181"/>
            <p:cNvSpPr/>
            <p:nvPr/>
          </p:nvSpPr>
          <p:spPr>
            <a:xfrm>
              <a:off x="3881261" y="572317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793.5</a:t>
              </a:r>
            </a:p>
          </p:txBody>
        </p:sp>
        <p:sp>
          <p:nvSpPr>
            <p:cNvPr id="182" name="tx182"/>
            <p:cNvSpPr/>
            <p:nvPr/>
          </p:nvSpPr>
          <p:spPr>
            <a:xfrm>
              <a:off x="7114486"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162.5</a:t>
              </a:r>
            </a:p>
          </p:txBody>
        </p:sp>
        <p:sp>
          <p:nvSpPr>
            <p:cNvPr id="183" name="tx183"/>
            <p:cNvSpPr/>
            <p:nvPr/>
          </p:nvSpPr>
          <p:spPr>
            <a:xfrm>
              <a:off x="3814127"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773.6</a:t>
              </a:r>
            </a:p>
          </p:txBody>
        </p:sp>
        <p:sp>
          <p:nvSpPr>
            <p:cNvPr id="184" name="tx184"/>
            <p:cNvSpPr/>
            <p:nvPr/>
          </p:nvSpPr>
          <p:spPr>
            <a:xfrm>
              <a:off x="7084690"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193.4</a:t>
              </a:r>
            </a:p>
          </p:txBody>
        </p:sp>
        <p:sp>
          <p:nvSpPr>
            <p:cNvPr id="185" name="tx185"/>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07798"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598815"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28983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7922596" y="614048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DTC1 en 2024 (80 %) était plus faible qu'en 2019 (87 %).
Le nombre d'enfants vaccinés avec le DTP1 a diminué de 4% par rapport à 2019.
Le nombre de nourrissons survivants a augmenté d'environ 5 %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359390"/>
              <a:ext cx="3397293" cy="719835"/>
            </a:xfrm>
            <a:custGeom>
              <a:avLst/>
              <a:gdLst/>
              <a:ahLst/>
              <a:cxnLst/>
              <a:rect l="0" t="0" r="0" b="0"/>
              <a:pathLst>
                <a:path w="3397293" h="719835">
                  <a:moveTo>
                    <a:pt x="0" y="609091"/>
                  </a:moveTo>
                  <a:lnTo>
                    <a:pt x="141553" y="581405"/>
                  </a:lnTo>
                  <a:lnTo>
                    <a:pt x="283107" y="609091"/>
                  </a:lnTo>
                  <a:lnTo>
                    <a:pt x="424661" y="692149"/>
                  </a:lnTo>
                  <a:lnTo>
                    <a:pt x="566215" y="526033"/>
                  </a:lnTo>
                  <a:lnTo>
                    <a:pt x="707769" y="276859"/>
                  </a:lnTo>
                  <a:lnTo>
                    <a:pt x="849323" y="276859"/>
                  </a:lnTo>
                  <a:lnTo>
                    <a:pt x="990877" y="304545"/>
                  </a:lnTo>
                  <a:lnTo>
                    <a:pt x="1132431" y="359917"/>
                  </a:lnTo>
                  <a:lnTo>
                    <a:pt x="1273984" y="166115"/>
                  </a:lnTo>
                  <a:lnTo>
                    <a:pt x="1415538" y="249173"/>
                  </a:lnTo>
                  <a:lnTo>
                    <a:pt x="1557092" y="719835"/>
                  </a:lnTo>
                  <a:lnTo>
                    <a:pt x="1698646" y="138429"/>
                  </a:lnTo>
                  <a:lnTo>
                    <a:pt x="1840200" y="332231"/>
                  </a:lnTo>
                  <a:lnTo>
                    <a:pt x="1981754" y="387603"/>
                  </a:lnTo>
                  <a:lnTo>
                    <a:pt x="2123308" y="221487"/>
                  </a:lnTo>
                  <a:lnTo>
                    <a:pt x="2264862" y="0"/>
                  </a:lnTo>
                  <a:lnTo>
                    <a:pt x="2406416" y="110743"/>
                  </a:lnTo>
                  <a:lnTo>
                    <a:pt x="2547969" y="110743"/>
                  </a:lnTo>
                  <a:lnTo>
                    <a:pt x="2689523" y="221487"/>
                  </a:lnTo>
                  <a:lnTo>
                    <a:pt x="2831077" y="415289"/>
                  </a:lnTo>
                  <a:lnTo>
                    <a:pt x="2972631" y="387603"/>
                  </a:lnTo>
                  <a:lnTo>
                    <a:pt x="3114185" y="387603"/>
                  </a:lnTo>
                  <a:lnTo>
                    <a:pt x="3255739" y="221487"/>
                  </a:lnTo>
                  <a:lnTo>
                    <a:pt x="3397293" y="276859"/>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387603"/>
            </a:xfrm>
            <a:custGeom>
              <a:avLst/>
              <a:gdLst/>
              <a:ahLst/>
              <a:cxnLst/>
              <a:rect l="0" t="0" r="0" b="0"/>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774679"/>
              <a:ext cx="3397293" cy="885951"/>
            </a:xfrm>
            <a:custGeom>
              <a:avLst/>
              <a:gdLst/>
              <a:ahLst/>
              <a:cxnLst/>
              <a:rect l="0" t="0" r="0" b="0"/>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359390"/>
              <a:ext cx="3397293" cy="719835"/>
            </a:xfrm>
            <a:custGeom>
              <a:avLst/>
              <a:gdLst/>
              <a:ahLst/>
              <a:cxnLst/>
              <a:rect l="0" t="0" r="0" b="0"/>
              <a:pathLst>
                <a:path w="3397293" h="719835">
                  <a:moveTo>
                    <a:pt x="0" y="609091"/>
                  </a:moveTo>
                  <a:lnTo>
                    <a:pt x="141553" y="581405"/>
                  </a:lnTo>
                  <a:lnTo>
                    <a:pt x="283107" y="609091"/>
                  </a:lnTo>
                  <a:lnTo>
                    <a:pt x="424661" y="692149"/>
                  </a:lnTo>
                  <a:lnTo>
                    <a:pt x="566215" y="526033"/>
                  </a:lnTo>
                  <a:lnTo>
                    <a:pt x="707769" y="276859"/>
                  </a:lnTo>
                  <a:lnTo>
                    <a:pt x="849323" y="276859"/>
                  </a:lnTo>
                  <a:lnTo>
                    <a:pt x="990877" y="304545"/>
                  </a:lnTo>
                  <a:lnTo>
                    <a:pt x="1132431" y="359917"/>
                  </a:lnTo>
                  <a:lnTo>
                    <a:pt x="1273984" y="166115"/>
                  </a:lnTo>
                  <a:lnTo>
                    <a:pt x="1415538" y="249173"/>
                  </a:lnTo>
                  <a:lnTo>
                    <a:pt x="1557092" y="719835"/>
                  </a:lnTo>
                  <a:lnTo>
                    <a:pt x="1698646" y="138429"/>
                  </a:lnTo>
                  <a:lnTo>
                    <a:pt x="1840200" y="332231"/>
                  </a:lnTo>
                  <a:lnTo>
                    <a:pt x="1981754" y="387603"/>
                  </a:lnTo>
                  <a:lnTo>
                    <a:pt x="2123308" y="221487"/>
                  </a:lnTo>
                  <a:lnTo>
                    <a:pt x="2264862" y="0"/>
                  </a:lnTo>
                  <a:lnTo>
                    <a:pt x="2406416" y="110743"/>
                  </a:lnTo>
                  <a:lnTo>
                    <a:pt x="2547969" y="110743"/>
                  </a:lnTo>
                  <a:lnTo>
                    <a:pt x="2689523" y="221487"/>
                  </a:lnTo>
                  <a:lnTo>
                    <a:pt x="2831077" y="415289"/>
                  </a:lnTo>
                  <a:lnTo>
                    <a:pt x="2972631" y="387603"/>
                  </a:lnTo>
                  <a:lnTo>
                    <a:pt x="3114185" y="387603"/>
                  </a:lnTo>
                  <a:lnTo>
                    <a:pt x="3255739" y="221487"/>
                  </a:lnTo>
                  <a:lnTo>
                    <a:pt x="3397293" y="276859"/>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024381"/>
            </a:xfrm>
            <a:custGeom>
              <a:avLst/>
              <a:gdLst/>
              <a:ahLst/>
              <a:cxnLst/>
              <a:rect l="0" t="0" r="0" b="0"/>
              <a:pathLst>
                <a:path h="1024381">
                  <a:moveTo>
                    <a:pt x="0" y="0"/>
                  </a:moveTo>
                  <a:lnTo>
                    <a:pt x="0" y="1024381"/>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692149"/>
            </a:xfrm>
            <a:custGeom>
              <a:avLst/>
              <a:gdLst/>
              <a:ahLst/>
              <a:cxnLst/>
              <a:rect l="0" t="0" r="0" b="0"/>
              <a:pathLst>
                <a:path h="692149">
                  <a:moveTo>
                    <a:pt x="0" y="0"/>
                  </a:moveTo>
                  <a:lnTo>
                    <a:pt x="0" y="692149"/>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664463"/>
            </a:xfrm>
            <a:custGeom>
              <a:avLst/>
              <a:gdLst/>
              <a:ahLst/>
              <a:cxnLst/>
              <a:rect l="0" t="0" r="0" b="0"/>
              <a:pathLst>
                <a:path h="664463">
                  <a:moveTo>
                    <a:pt x="0" y="0"/>
                  </a:moveTo>
                  <a:lnTo>
                    <a:pt x="0" y="664463"/>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636777"/>
            </a:xfrm>
            <a:custGeom>
              <a:avLst/>
              <a:gdLst/>
              <a:ahLst/>
              <a:cxnLst/>
              <a:rect l="0" t="0" r="0" b="0"/>
              <a:pathLst>
                <a:path h="636777">
                  <a:moveTo>
                    <a:pt x="0" y="0"/>
                  </a:moveTo>
                  <a:lnTo>
                    <a:pt x="0" y="636777"/>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636777"/>
            </a:xfrm>
            <a:custGeom>
              <a:avLst/>
              <a:gdLst/>
              <a:ahLst/>
              <a:cxnLst/>
              <a:rect l="0" t="0" r="0" b="0"/>
              <a:pathLst>
                <a:path h="636777">
                  <a:moveTo>
                    <a:pt x="0" y="0"/>
                  </a:moveTo>
                  <a:lnTo>
                    <a:pt x="0" y="63677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636777"/>
            </a:xfrm>
            <a:custGeom>
              <a:avLst/>
              <a:gdLst/>
              <a:ahLst/>
              <a:cxnLst/>
              <a:rect l="0" t="0" r="0" b="0"/>
              <a:pathLst>
                <a:path h="636777">
                  <a:moveTo>
                    <a:pt x="0" y="0"/>
                  </a:moveTo>
                  <a:lnTo>
                    <a:pt x="0" y="636777"/>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692149"/>
            </a:xfrm>
            <a:custGeom>
              <a:avLst/>
              <a:gdLst/>
              <a:ahLst/>
              <a:cxnLst/>
              <a:rect l="0" t="0" r="0" b="0"/>
              <a:pathLst>
                <a:path h="692149">
                  <a:moveTo>
                    <a:pt x="0" y="0"/>
                  </a:moveTo>
                  <a:lnTo>
                    <a:pt x="0" y="692149"/>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359390"/>
              <a:ext cx="3397293" cy="719835"/>
            </a:xfrm>
            <a:custGeom>
              <a:avLst/>
              <a:gdLst/>
              <a:ahLst/>
              <a:cxnLst/>
              <a:rect l="0" t="0" r="0" b="0"/>
              <a:pathLst>
                <a:path w="3397293" h="719835">
                  <a:moveTo>
                    <a:pt x="0" y="609091"/>
                  </a:moveTo>
                  <a:lnTo>
                    <a:pt x="141553" y="581405"/>
                  </a:lnTo>
                  <a:lnTo>
                    <a:pt x="283107" y="609091"/>
                  </a:lnTo>
                  <a:lnTo>
                    <a:pt x="424661" y="692149"/>
                  </a:lnTo>
                  <a:lnTo>
                    <a:pt x="566215" y="526033"/>
                  </a:lnTo>
                  <a:lnTo>
                    <a:pt x="707769" y="276859"/>
                  </a:lnTo>
                  <a:lnTo>
                    <a:pt x="849323" y="276859"/>
                  </a:lnTo>
                  <a:lnTo>
                    <a:pt x="990877" y="304545"/>
                  </a:lnTo>
                  <a:lnTo>
                    <a:pt x="1132431" y="359917"/>
                  </a:lnTo>
                  <a:lnTo>
                    <a:pt x="1273984" y="166115"/>
                  </a:lnTo>
                  <a:lnTo>
                    <a:pt x="1415538" y="249173"/>
                  </a:lnTo>
                  <a:lnTo>
                    <a:pt x="1557092" y="719835"/>
                  </a:lnTo>
                  <a:lnTo>
                    <a:pt x="1698646" y="138429"/>
                  </a:lnTo>
                  <a:lnTo>
                    <a:pt x="1840200" y="332231"/>
                  </a:lnTo>
                  <a:lnTo>
                    <a:pt x="1981754" y="387603"/>
                  </a:lnTo>
                  <a:lnTo>
                    <a:pt x="2123308" y="221487"/>
                  </a:lnTo>
                  <a:lnTo>
                    <a:pt x="2264862" y="0"/>
                  </a:lnTo>
                  <a:lnTo>
                    <a:pt x="2406416" y="110743"/>
                  </a:lnTo>
                  <a:lnTo>
                    <a:pt x="2547969" y="110743"/>
                  </a:lnTo>
                  <a:lnTo>
                    <a:pt x="2689523" y="221487"/>
                  </a:lnTo>
                  <a:lnTo>
                    <a:pt x="2831077" y="415289"/>
                  </a:lnTo>
                  <a:lnTo>
                    <a:pt x="2972631" y="387603"/>
                  </a:lnTo>
                  <a:lnTo>
                    <a:pt x="3114185" y="387603"/>
                  </a:lnTo>
                  <a:lnTo>
                    <a:pt x="3255739" y="221487"/>
                  </a:lnTo>
                  <a:lnTo>
                    <a:pt x="3397293" y="276859"/>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4" name="tx34"/>
            <p:cNvSpPr/>
            <p:nvPr/>
          </p:nvSpPr>
          <p:spPr>
            <a:xfrm>
              <a:off x="1768444" y="82976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2976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3314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3314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7165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3411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00247" y="472787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69170" y="481497"/>
              <a:ext cx="290088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Cote d'Ivoire, 2000-2024</a:t>
              </a:r>
            </a:p>
          </p:txBody>
        </p:sp>
        <p:sp>
          <p:nvSpPr>
            <p:cNvPr id="63" name="pl63"/>
            <p:cNvSpPr/>
            <p:nvPr/>
          </p:nvSpPr>
          <p:spPr>
            <a:xfrm>
              <a:off x="5267799" y="336108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77968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19827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61686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03546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65179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070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48897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9075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32616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7447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1442447"/>
              <a:ext cx="3397293" cy="1511655"/>
            </a:xfrm>
            <a:custGeom>
              <a:avLst/>
              <a:gdLst/>
              <a:ahLst/>
              <a:cxnLst/>
              <a:rect l="0" t="0" r="0" b="0"/>
              <a:pathLst>
                <a:path w="3397293" h="1511655">
                  <a:moveTo>
                    <a:pt x="0" y="1279093"/>
                  </a:moveTo>
                  <a:lnTo>
                    <a:pt x="141553" y="1220952"/>
                  </a:lnTo>
                  <a:lnTo>
                    <a:pt x="283107" y="1279093"/>
                  </a:lnTo>
                  <a:lnTo>
                    <a:pt x="424661" y="1453514"/>
                  </a:lnTo>
                  <a:lnTo>
                    <a:pt x="566215" y="1104671"/>
                  </a:lnTo>
                  <a:lnTo>
                    <a:pt x="707769" y="581405"/>
                  </a:lnTo>
                  <a:lnTo>
                    <a:pt x="849323" y="581405"/>
                  </a:lnTo>
                  <a:lnTo>
                    <a:pt x="990877" y="639546"/>
                  </a:lnTo>
                  <a:lnTo>
                    <a:pt x="1132431" y="755827"/>
                  </a:lnTo>
                  <a:lnTo>
                    <a:pt x="1273984" y="348843"/>
                  </a:lnTo>
                  <a:lnTo>
                    <a:pt x="1415538" y="523265"/>
                  </a:lnTo>
                  <a:lnTo>
                    <a:pt x="1557092" y="1511655"/>
                  </a:lnTo>
                  <a:lnTo>
                    <a:pt x="1698646" y="290702"/>
                  </a:lnTo>
                  <a:lnTo>
                    <a:pt x="1840200" y="697687"/>
                  </a:lnTo>
                  <a:lnTo>
                    <a:pt x="1981754" y="813968"/>
                  </a:lnTo>
                  <a:lnTo>
                    <a:pt x="2123308" y="465124"/>
                  </a:lnTo>
                  <a:lnTo>
                    <a:pt x="2264862" y="0"/>
                  </a:lnTo>
                  <a:lnTo>
                    <a:pt x="2406416" y="232562"/>
                  </a:lnTo>
                  <a:lnTo>
                    <a:pt x="2547969" y="232562"/>
                  </a:lnTo>
                  <a:lnTo>
                    <a:pt x="2689523" y="465124"/>
                  </a:lnTo>
                  <a:lnTo>
                    <a:pt x="2831077" y="872108"/>
                  </a:lnTo>
                  <a:lnTo>
                    <a:pt x="2972631" y="813968"/>
                  </a:lnTo>
                  <a:lnTo>
                    <a:pt x="3114185" y="813968"/>
                  </a:lnTo>
                  <a:lnTo>
                    <a:pt x="3255739" y="465124"/>
                  </a:lnTo>
                  <a:lnTo>
                    <a:pt x="3397293" y="581405"/>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1907572"/>
              <a:ext cx="3397293" cy="813968"/>
            </a:xfrm>
            <a:custGeom>
              <a:avLst/>
              <a:gdLst/>
              <a:ahLst/>
              <a:cxnLst/>
              <a:rect l="0" t="0" r="0" b="0"/>
              <a:pathLst>
                <a:path w="3397293" h="813968">
                  <a:moveTo>
                    <a:pt x="0" y="813968"/>
                  </a:moveTo>
                  <a:lnTo>
                    <a:pt x="141553" y="813968"/>
                  </a:lnTo>
                  <a:lnTo>
                    <a:pt x="283107" y="813968"/>
                  </a:lnTo>
                  <a:lnTo>
                    <a:pt x="424661" y="697687"/>
                  </a:lnTo>
                  <a:lnTo>
                    <a:pt x="566215" y="581405"/>
                  </a:lnTo>
                  <a:lnTo>
                    <a:pt x="707769" y="523265"/>
                  </a:lnTo>
                  <a:lnTo>
                    <a:pt x="849323" y="465124"/>
                  </a:lnTo>
                  <a:lnTo>
                    <a:pt x="990877" y="465124"/>
                  </a:lnTo>
                  <a:lnTo>
                    <a:pt x="1132431" y="290702"/>
                  </a:lnTo>
                  <a:lnTo>
                    <a:pt x="1273984" y="174421"/>
                  </a:lnTo>
                  <a:lnTo>
                    <a:pt x="1415538" y="174421"/>
                  </a:lnTo>
                  <a:lnTo>
                    <a:pt x="1557092" y="116281"/>
                  </a:lnTo>
                  <a:lnTo>
                    <a:pt x="1698646" y="116281"/>
                  </a:lnTo>
                  <a:lnTo>
                    <a:pt x="1840200" y="174421"/>
                  </a:lnTo>
                  <a:lnTo>
                    <a:pt x="1981754" y="116281"/>
                  </a:lnTo>
                  <a:lnTo>
                    <a:pt x="2123308" y="58140"/>
                  </a:lnTo>
                  <a:lnTo>
                    <a:pt x="2264862" y="0"/>
                  </a:lnTo>
                  <a:lnTo>
                    <a:pt x="2406416" y="0"/>
                  </a:lnTo>
                  <a:lnTo>
                    <a:pt x="2547969" y="0"/>
                  </a:lnTo>
                  <a:lnTo>
                    <a:pt x="2689523" y="0"/>
                  </a:lnTo>
                  <a:lnTo>
                    <a:pt x="2831077" y="174421"/>
                  </a:lnTo>
                  <a:lnTo>
                    <a:pt x="2972631" y="232562"/>
                  </a:lnTo>
                  <a:lnTo>
                    <a:pt x="3114185" y="58140"/>
                  </a:lnTo>
                  <a:lnTo>
                    <a:pt x="3255739" y="116281"/>
                  </a:lnTo>
                  <a:lnTo>
                    <a:pt x="3397293" y="58140"/>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1907572"/>
              <a:ext cx="3397293" cy="1860498"/>
            </a:xfrm>
            <a:custGeom>
              <a:avLst/>
              <a:gdLst/>
              <a:ahLst/>
              <a:cxnLst/>
              <a:rect l="0" t="0" r="0" b="0"/>
              <a:pathLst>
                <a:path w="3397293" h="1860498">
                  <a:moveTo>
                    <a:pt x="0" y="1802358"/>
                  </a:moveTo>
                  <a:lnTo>
                    <a:pt x="141553" y="1860498"/>
                  </a:lnTo>
                  <a:lnTo>
                    <a:pt x="283107" y="1744217"/>
                  </a:lnTo>
                  <a:lnTo>
                    <a:pt x="424661" y="1511655"/>
                  </a:lnTo>
                  <a:lnTo>
                    <a:pt x="566215" y="1220952"/>
                  </a:lnTo>
                  <a:lnTo>
                    <a:pt x="707769" y="988390"/>
                  </a:lnTo>
                  <a:lnTo>
                    <a:pt x="849323" y="813968"/>
                  </a:lnTo>
                  <a:lnTo>
                    <a:pt x="990877" y="697687"/>
                  </a:lnTo>
                  <a:lnTo>
                    <a:pt x="1132431" y="406984"/>
                  </a:lnTo>
                  <a:lnTo>
                    <a:pt x="1273984" y="116281"/>
                  </a:lnTo>
                  <a:lnTo>
                    <a:pt x="1415538" y="348843"/>
                  </a:lnTo>
                  <a:lnTo>
                    <a:pt x="1557092" y="406984"/>
                  </a:lnTo>
                  <a:lnTo>
                    <a:pt x="1698646" y="697687"/>
                  </a:lnTo>
                  <a:lnTo>
                    <a:pt x="1840200" y="697687"/>
                  </a:lnTo>
                  <a:lnTo>
                    <a:pt x="1981754" y="523265"/>
                  </a:lnTo>
                  <a:lnTo>
                    <a:pt x="2123308" y="581405"/>
                  </a:lnTo>
                  <a:lnTo>
                    <a:pt x="2264862" y="290702"/>
                  </a:lnTo>
                  <a:lnTo>
                    <a:pt x="2406416" y="232562"/>
                  </a:lnTo>
                  <a:lnTo>
                    <a:pt x="2547969" y="116281"/>
                  </a:lnTo>
                  <a:lnTo>
                    <a:pt x="2689523" y="0"/>
                  </a:lnTo>
                  <a:lnTo>
                    <a:pt x="2831077" y="174421"/>
                  </a:lnTo>
                  <a:lnTo>
                    <a:pt x="2972631" y="174421"/>
                  </a:lnTo>
                  <a:lnTo>
                    <a:pt x="3114185" y="174421"/>
                  </a:lnTo>
                  <a:lnTo>
                    <a:pt x="3255739" y="58140"/>
                  </a:lnTo>
                  <a:lnTo>
                    <a:pt x="3397293" y="0"/>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1907572"/>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1442447"/>
              <a:ext cx="3397293" cy="1511655"/>
            </a:xfrm>
            <a:custGeom>
              <a:avLst/>
              <a:gdLst/>
              <a:ahLst/>
              <a:cxnLst/>
              <a:rect l="0" t="0" r="0" b="0"/>
              <a:pathLst>
                <a:path w="3397293" h="1511655">
                  <a:moveTo>
                    <a:pt x="0" y="1279093"/>
                  </a:moveTo>
                  <a:lnTo>
                    <a:pt x="141553" y="1220952"/>
                  </a:lnTo>
                  <a:lnTo>
                    <a:pt x="283107" y="1279093"/>
                  </a:lnTo>
                  <a:lnTo>
                    <a:pt x="424661" y="1453514"/>
                  </a:lnTo>
                  <a:lnTo>
                    <a:pt x="566215" y="1104671"/>
                  </a:lnTo>
                  <a:lnTo>
                    <a:pt x="707769" y="581405"/>
                  </a:lnTo>
                  <a:lnTo>
                    <a:pt x="849323" y="581405"/>
                  </a:lnTo>
                  <a:lnTo>
                    <a:pt x="990877" y="639546"/>
                  </a:lnTo>
                  <a:lnTo>
                    <a:pt x="1132431" y="755827"/>
                  </a:lnTo>
                  <a:lnTo>
                    <a:pt x="1273984" y="348843"/>
                  </a:lnTo>
                  <a:lnTo>
                    <a:pt x="1415538" y="523265"/>
                  </a:lnTo>
                  <a:lnTo>
                    <a:pt x="1557092" y="1511655"/>
                  </a:lnTo>
                  <a:lnTo>
                    <a:pt x="1698646" y="290702"/>
                  </a:lnTo>
                  <a:lnTo>
                    <a:pt x="1840200" y="697687"/>
                  </a:lnTo>
                  <a:lnTo>
                    <a:pt x="1981754" y="813968"/>
                  </a:lnTo>
                  <a:lnTo>
                    <a:pt x="2123308" y="465124"/>
                  </a:lnTo>
                  <a:lnTo>
                    <a:pt x="2264862" y="0"/>
                  </a:lnTo>
                  <a:lnTo>
                    <a:pt x="2406416" y="232562"/>
                  </a:lnTo>
                  <a:lnTo>
                    <a:pt x="2547969" y="232562"/>
                  </a:lnTo>
                  <a:lnTo>
                    <a:pt x="2689523" y="465124"/>
                  </a:lnTo>
                  <a:lnTo>
                    <a:pt x="2831077" y="872108"/>
                  </a:lnTo>
                  <a:lnTo>
                    <a:pt x="2972631" y="813968"/>
                  </a:lnTo>
                  <a:lnTo>
                    <a:pt x="3114185" y="813968"/>
                  </a:lnTo>
                  <a:lnTo>
                    <a:pt x="3255739" y="465124"/>
                  </a:lnTo>
                  <a:lnTo>
                    <a:pt x="3397293" y="581405"/>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1058720"/>
              <a:ext cx="0" cy="1662820"/>
            </a:xfrm>
            <a:custGeom>
              <a:avLst/>
              <a:gdLst/>
              <a:ahLst/>
              <a:cxnLst/>
              <a:rect l="0" t="0" r="0" b="0"/>
              <a:pathLst>
                <a:path h="1662820">
                  <a:moveTo>
                    <a:pt x="0" y="1662820"/>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45433" y="1058720"/>
              <a:ext cx="0" cy="965133"/>
            </a:xfrm>
            <a:custGeom>
              <a:avLst/>
              <a:gdLst/>
              <a:ahLst/>
              <a:cxnLst/>
              <a:rect l="0" t="0" r="0" b="0"/>
              <a:pathLst>
                <a:path h="965133">
                  <a:moveTo>
                    <a:pt x="0" y="965133"/>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853202" y="1058720"/>
              <a:ext cx="0" cy="906993"/>
            </a:xfrm>
            <a:custGeom>
              <a:avLst/>
              <a:gdLst/>
              <a:ahLst/>
              <a:cxnLst/>
              <a:rect l="0" t="0" r="0" b="0"/>
              <a:pathLst>
                <a:path h="906993">
                  <a:moveTo>
                    <a:pt x="0" y="906993"/>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560972" y="1058720"/>
              <a:ext cx="0" cy="848852"/>
            </a:xfrm>
            <a:custGeom>
              <a:avLst/>
              <a:gdLst/>
              <a:ahLst/>
              <a:cxnLst/>
              <a:rect l="0" t="0" r="0" b="0"/>
              <a:pathLst>
                <a:path h="848852">
                  <a:moveTo>
                    <a:pt x="0" y="848852"/>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127187" y="1058720"/>
              <a:ext cx="0" cy="848852"/>
            </a:xfrm>
            <a:custGeom>
              <a:avLst/>
              <a:gdLst/>
              <a:ahLst/>
              <a:cxnLst/>
              <a:rect l="0" t="0" r="0" b="0"/>
              <a:pathLst>
                <a:path h="848852">
                  <a:moveTo>
                    <a:pt x="0" y="848852"/>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3403" y="1058720"/>
              <a:ext cx="0" cy="848852"/>
            </a:xfrm>
            <a:custGeom>
              <a:avLst/>
              <a:gdLst/>
              <a:ahLst/>
              <a:cxnLst/>
              <a:rect l="0" t="0" r="0" b="0"/>
              <a:pathLst>
                <a:path h="848852">
                  <a:moveTo>
                    <a:pt x="0" y="848852"/>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1058720"/>
              <a:ext cx="0" cy="965133"/>
            </a:xfrm>
            <a:custGeom>
              <a:avLst/>
              <a:gdLst/>
              <a:ahLst/>
              <a:cxnLst/>
              <a:rect l="0" t="0" r="0" b="0"/>
              <a:pathLst>
                <a:path h="965133">
                  <a:moveTo>
                    <a:pt x="0" y="965133"/>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1442447"/>
              <a:ext cx="3397293" cy="1511655"/>
            </a:xfrm>
            <a:custGeom>
              <a:avLst/>
              <a:gdLst/>
              <a:ahLst/>
              <a:cxnLst/>
              <a:rect l="0" t="0" r="0" b="0"/>
              <a:pathLst>
                <a:path w="3397293" h="1511655">
                  <a:moveTo>
                    <a:pt x="0" y="1279093"/>
                  </a:moveTo>
                  <a:lnTo>
                    <a:pt x="141553" y="1220952"/>
                  </a:lnTo>
                  <a:lnTo>
                    <a:pt x="283107" y="1279093"/>
                  </a:lnTo>
                  <a:lnTo>
                    <a:pt x="424661" y="1453514"/>
                  </a:lnTo>
                  <a:lnTo>
                    <a:pt x="566215" y="1104671"/>
                  </a:lnTo>
                  <a:lnTo>
                    <a:pt x="707769" y="581405"/>
                  </a:lnTo>
                  <a:lnTo>
                    <a:pt x="849323" y="581405"/>
                  </a:lnTo>
                  <a:lnTo>
                    <a:pt x="990877" y="639546"/>
                  </a:lnTo>
                  <a:lnTo>
                    <a:pt x="1132431" y="755827"/>
                  </a:lnTo>
                  <a:lnTo>
                    <a:pt x="1273984" y="348843"/>
                  </a:lnTo>
                  <a:lnTo>
                    <a:pt x="1415538" y="523265"/>
                  </a:lnTo>
                  <a:lnTo>
                    <a:pt x="1557092" y="1511655"/>
                  </a:lnTo>
                  <a:lnTo>
                    <a:pt x="1698646" y="290702"/>
                  </a:lnTo>
                  <a:lnTo>
                    <a:pt x="1840200" y="697687"/>
                  </a:lnTo>
                  <a:lnTo>
                    <a:pt x="1981754" y="813968"/>
                  </a:lnTo>
                  <a:lnTo>
                    <a:pt x="2123308" y="465124"/>
                  </a:lnTo>
                  <a:lnTo>
                    <a:pt x="2264862" y="0"/>
                  </a:lnTo>
                  <a:lnTo>
                    <a:pt x="2406416" y="232562"/>
                  </a:lnTo>
                  <a:lnTo>
                    <a:pt x="2547969" y="232562"/>
                  </a:lnTo>
                  <a:lnTo>
                    <a:pt x="2689523" y="465124"/>
                  </a:lnTo>
                  <a:lnTo>
                    <a:pt x="2831077" y="872108"/>
                  </a:lnTo>
                  <a:lnTo>
                    <a:pt x="2972631" y="813968"/>
                  </a:lnTo>
                  <a:lnTo>
                    <a:pt x="3114185" y="813968"/>
                  </a:lnTo>
                  <a:lnTo>
                    <a:pt x="3255739" y="465124"/>
                  </a:lnTo>
                  <a:lnTo>
                    <a:pt x="3397293" y="581405"/>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359324" y="99634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97238" y="9963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05008" y="9963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9950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9950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9950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99634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192659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8671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99607"/>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1826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43686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8554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27405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6926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584984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584984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698835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0" name="pl120"/>
            <p:cNvSpPr/>
            <p:nvPr/>
          </p:nvSpPr>
          <p:spPr>
            <a:xfrm>
              <a:off x="7750812"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1" name="tx121"/>
            <p:cNvSpPr/>
            <p:nvPr/>
          </p:nvSpPr>
          <p:spPr>
            <a:xfrm>
              <a:off x="6116945" y="472787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122" name="tx122"/>
            <p:cNvSpPr/>
            <p:nvPr/>
          </p:nvSpPr>
          <p:spPr>
            <a:xfrm>
              <a:off x="7255457"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17912"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14012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78602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543191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707781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872370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296307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460896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625486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790075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rc138"/>
            <p:cNvSpPr/>
            <p:nvPr/>
          </p:nvSpPr>
          <p:spPr>
            <a:xfrm>
              <a:off x="1317178" y="5710248"/>
              <a:ext cx="6386565" cy="145351"/>
            </a:xfrm>
            <a:prstGeom prst="rect">
              <a:avLst/>
            </a:prstGeom>
            <a:solidFill>
              <a:srgbClr val="1CABE2">
                <a:alpha val="80000"/>
              </a:srgbClr>
            </a:solidFill>
          </p:spPr>
          <p:txBody>
            <a:bodyPr/>
            <a:lstStyle/>
            <a:p>
              <a:endParaRPr/>
            </a:p>
          </p:txBody>
        </p:sp>
        <p:sp>
          <p:nvSpPr>
            <p:cNvPr id="139" name="rc139"/>
            <p:cNvSpPr/>
            <p:nvPr/>
          </p:nvSpPr>
          <p:spPr>
            <a:xfrm>
              <a:off x="1317178" y="5528559"/>
              <a:ext cx="6608629" cy="145351"/>
            </a:xfrm>
            <a:prstGeom prst="rect">
              <a:avLst/>
            </a:prstGeom>
            <a:solidFill>
              <a:srgbClr val="1CABE2">
                <a:alpha val="80000"/>
              </a:srgbClr>
            </a:solidFill>
          </p:spPr>
          <p:txBody>
            <a:bodyPr/>
            <a:lstStyle/>
            <a:p>
              <a:endParaRPr/>
            </a:p>
          </p:txBody>
        </p:sp>
        <p:sp>
          <p:nvSpPr>
            <p:cNvPr id="140" name="rc140"/>
            <p:cNvSpPr/>
            <p:nvPr/>
          </p:nvSpPr>
          <p:spPr>
            <a:xfrm>
              <a:off x="1317178" y="5346869"/>
              <a:ext cx="7321564" cy="145351"/>
            </a:xfrm>
            <a:prstGeom prst="rect">
              <a:avLst/>
            </a:prstGeom>
            <a:solidFill>
              <a:srgbClr val="1CABE2">
                <a:alpha val="80000"/>
              </a:srgbClr>
            </a:solidFill>
          </p:spPr>
          <p:txBody>
            <a:bodyPr/>
            <a:lstStyle/>
            <a:p>
              <a:endParaRPr/>
            </a:p>
          </p:txBody>
        </p:sp>
        <p:sp>
          <p:nvSpPr>
            <p:cNvPr id="141" name="tx141"/>
            <p:cNvSpPr/>
            <p:nvPr/>
          </p:nvSpPr>
          <p:spPr>
            <a:xfrm>
              <a:off x="7194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194,000</a:t>
              </a:r>
            </a:p>
          </p:txBody>
        </p:sp>
        <p:sp>
          <p:nvSpPr>
            <p:cNvPr id="142" name="tx142"/>
            <p:cNvSpPr/>
            <p:nvPr/>
          </p:nvSpPr>
          <p:spPr>
            <a:xfrm>
              <a:off x="7416394"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201,000</a:t>
              </a:r>
            </a:p>
          </p:txBody>
        </p:sp>
        <p:sp>
          <p:nvSpPr>
            <p:cNvPr id="143" name="tx143"/>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222,000</a:t>
              </a:r>
            </a:p>
          </p:txBody>
        </p:sp>
        <p:sp>
          <p:nvSpPr>
            <p:cNvPr id="144" name="tx144"/>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535787" y="5949076"/>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410398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5749882"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739577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951100" y="5076339"/>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3" name="tx153"/>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4" name="tx154"/>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5" name="tx155"/>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DTC3 en Côte d'Ivoire (77%) était inférieure de 8 points de pourcentage à la moyenne mondiale (85%) et supérieure de 5 points de pourcentage à la moyenne de l'ensemble des pays du site WCAR (72%).
La couverture nationale en DTC3 était inférieure de 2 points de pourcentage à celle de 2019 (79%).
Cela équivaut à 222 000 enfants non vaccinés et sous-vaccinés en 2024 contre 194 000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272681" y="1519741"/>
              <a:ext cx="307584" cy="2303230"/>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66664"/>
              <a:ext cx="307584" cy="1256307"/>
            </a:xfrm>
            <a:prstGeom prst="rect">
              <a:avLst/>
            </a:prstGeom>
            <a:solidFill>
              <a:srgbClr val="0083CF">
                <a:alpha val="100000"/>
              </a:srgbClr>
            </a:solidFill>
          </p:spPr>
          <p:txBody>
            <a:bodyPr/>
            <a:lstStyle/>
            <a:p>
              <a:endParaRPr/>
            </a:p>
          </p:txBody>
        </p:sp>
        <p:sp>
          <p:nvSpPr>
            <p:cNvPr id="38" name="rc38"/>
            <p:cNvSpPr/>
            <p:nvPr/>
          </p:nvSpPr>
          <p:spPr>
            <a:xfrm>
              <a:off x="1880361" y="1938510"/>
              <a:ext cx="307584" cy="1884461"/>
            </a:xfrm>
            <a:prstGeom prst="rect">
              <a:avLst/>
            </a:prstGeom>
            <a:solidFill>
              <a:srgbClr val="0083CF">
                <a:alpha val="100000"/>
              </a:srgbClr>
            </a:solidFill>
          </p:spPr>
          <p:txBody>
            <a:bodyPr/>
            <a:lstStyle/>
            <a:p>
              <a:endParaRPr/>
            </a:p>
          </p:txBody>
        </p:sp>
        <p:sp>
          <p:nvSpPr>
            <p:cNvPr id="39" name="rc39"/>
            <p:cNvSpPr/>
            <p:nvPr/>
          </p:nvSpPr>
          <p:spPr>
            <a:xfrm>
              <a:off x="1538601" y="1938510"/>
              <a:ext cx="307584" cy="1884461"/>
            </a:xfrm>
            <a:prstGeom prst="rect">
              <a:avLst/>
            </a:prstGeom>
            <a:solidFill>
              <a:srgbClr val="0083CF">
                <a:alpha val="100000"/>
              </a:srgbClr>
            </a:solidFill>
          </p:spPr>
          <p:txBody>
            <a:bodyPr/>
            <a:lstStyle/>
            <a:p>
              <a:endParaRPr/>
            </a:p>
          </p:txBody>
        </p:sp>
        <p:sp>
          <p:nvSpPr>
            <p:cNvPr id="40" name="rc40"/>
            <p:cNvSpPr/>
            <p:nvPr/>
          </p:nvSpPr>
          <p:spPr>
            <a:xfrm>
              <a:off x="2222121" y="1878686"/>
              <a:ext cx="307584" cy="1944285"/>
            </a:xfrm>
            <a:prstGeom prst="rect">
              <a:avLst/>
            </a:prstGeom>
            <a:solidFill>
              <a:srgbClr val="0083CF">
                <a:alpha val="100000"/>
              </a:srgbClr>
            </a:solidFill>
          </p:spPr>
          <p:txBody>
            <a:bodyPr/>
            <a:lstStyle/>
            <a:p>
              <a:endParaRPr/>
            </a:p>
          </p:txBody>
        </p:sp>
        <p:sp>
          <p:nvSpPr>
            <p:cNvPr id="41" name="rc41"/>
            <p:cNvSpPr/>
            <p:nvPr/>
          </p:nvSpPr>
          <p:spPr>
            <a:xfrm>
              <a:off x="2563881" y="1818862"/>
              <a:ext cx="307584" cy="2004109"/>
            </a:xfrm>
            <a:prstGeom prst="rect">
              <a:avLst/>
            </a:prstGeom>
            <a:solidFill>
              <a:srgbClr val="0083CF">
                <a:alpha val="100000"/>
              </a:srgbClr>
            </a:solidFill>
          </p:spPr>
          <p:txBody>
            <a:bodyPr/>
            <a:lstStyle/>
            <a:p>
              <a:endParaRPr/>
            </a:p>
          </p:txBody>
        </p:sp>
        <p:sp>
          <p:nvSpPr>
            <p:cNvPr id="42" name="rc42"/>
            <p:cNvSpPr/>
            <p:nvPr/>
          </p:nvSpPr>
          <p:spPr>
            <a:xfrm>
              <a:off x="3589161" y="1788950"/>
              <a:ext cx="307584" cy="2034021"/>
            </a:xfrm>
            <a:prstGeom prst="rect">
              <a:avLst/>
            </a:prstGeom>
            <a:solidFill>
              <a:srgbClr val="0083CF">
                <a:alpha val="100000"/>
              </a:srgbClr>
            </a:solidFill>
          </p:spPr>
          <p:txBody>
            <a:bodyPr/>
            <a:lstStyle/>
            <a:p>
              <a:endParaRPr/>
            </a:p>
          </p:txBody>
        </p:sp>
        <p:sp>
          <p:nvSpPr>
            <p:cNvPr id="43" name="rc43"/>
            <p:cNvSpPr/>
            <p:nvPr/>
          </p:nvSpPr>
          <p:spPr>
            <a:xfrm>
              <a:off x="4272681" y="1519741"/>
              <a:ext cx="307584" cy="2303230"/>
            </a:xfrm>
            <a:prstGeom prst="rect">
              <a:avLst/>
            </a:prstGeom>
            <a:solidFill>
              <a:srgbClr val="F26A21">
                <a:alpha val="100000"/>
              </a:srgbClr>
            </a:solidFill>
          </p:spPr>
          <p:txBody>
            <a:bodyPr/>
            <a:lstStyle/>
            <a:p>
              <a:endParaRPr/>
            </a:p>
          </p:txBody>
        </p:sp>
        <p:sp>
          <p:nvSpPr>
            <p:cNvPr id="44" name="rc44"/>
            <p:cNvSpPr/>
            <p:nvPr/>
          </p:nvSpPr>
          <p:spPr>
            <a:xfrm>
              <a:off x="3930921" y="1519741"/>
              <a:ext cx="307584" cy="2303230"/>
            </a:xfrm>
            <a:prstGeom prst="rect">
              <a:avLst/>
            </a:prstGeom>
            <a:solidFill>
              <a:srgbClr val="0083CF">
                <a:alpha val="100000"/>
              </a:srgbClr>
            </a:solidFill>
          </p:spPr>
          <p:txBody>
            <a:bodyPr/>
            <a:lstStyle/>
            <a:p>
              <a:endParaRPr/>
            </a:p>
          </p:txBody>
        </p:sp>
        <p:sp>
          <p:nvSpPr>
            <p:cNvPr id="45" name="rc45"/>
            <p:cNvSpPr/>
            <p:nvPr/>
          </p:nvSpPr>
          <p:spPr>
            <a:xfrm>
              <a:off x="5297962" y="1370181"/>
              <a:ext cx="307584" cy="2452790"/>
            </a:xfrm>
            <a:prstGeom prst="rect">
              <a:avLst/>
            </a:prstGeom>
            <a:solidFill>
              <a:srgbClr val="0083CF">
                <a:alpha val="100000"/>
              </a:srgbClr>
            </a:solidFill>
          </p:spPr>
          <p:txBody>
            <a:bodyPr/>
            <a:lstStyle/>
            <a:p>
              <a:endParaRPr/>
            </a:p>
          </p:txBody>
        </p:sp>
        <p:sp>
          <p:nvSpPr>
            <p:cNvPr id="46" name="rc46"/>
            <p:cNvSpPr/>
            <p:nvPr/>
          </p:nvSpPr>
          <p:spPr>
            <a:xfrm>
              <a:off x="6323242" y="1250532"/>
              <a:ext cx="307584" cy="2572439"/>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66664"/>
              <a:ext cx="277744" cy="277744"/>
            </a:xfrm>
            <a:custGeom>
              <a:avLst/>
              <a:gdLst/>
              <a:ahLst/>
              <a:cxnLst/>
              <a:rect l="0" t="0" r="0" b="0"/>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66664"/>
              <a:ext cx="184028" cy="184028"/>
            </a:xfrm>
            <a:custGeom>
              <a:avLst/>
              <a:gdLst/>
              <a:ahLst/>
              <a:cxnLst/>
              <a:rect l="0" t="0" r="0" b="0"/>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66664"/>
              <a:ext cx="90312" cy="90312"/>
            </a:xfrm>
            <a:custGeom>
              <a:avLst/>
              <a:gdLst/>
              <a:ahLst/>
              <a:cxnLst/>
              <a:rect l="0" t="0" r="0" b="0"/>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880361" y="21581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880361" y="20644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880361" y="19707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1938510"/>
              <a:ext cx="255481" cy="255481"/>
            </a:xfrm>
            <a:custGeom>
              <a:avLst/>
              <a:gdLst/>
              <a:ahLst/>
              <a:cxnLst/>
              <a:rect l="0" t="0" r="0" b="0"/>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1938510"/>
              <a:ext cx="161765" cy="161765"/>
            </a:xfrm>
            <a:custGeom>
              <a:avLst/>
              <a:gdLst/>
              <a:ahLst/>
              <a:cxnLst/>
              <a:rect l="0" t="0" r="0" b="0"/>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1938510"/>
              <a:ext cx="68049" cy="68049"/>
            </a:xfrm>
            <a:custGeom>
              <a:avLst/>
              <a:gdLst/>
              <a:ahLst/>
              <a:cxnLst/>
              <a:rect l="0" t="0" r="0" b="0"/>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538601" y="1938510"/>
              <a:ext cx="307584" cy="316093"/>
            </a:xfrm>
            <a:custGeom>
              <a:avLst/>
              <a:gdLst/>
              <a:ahLst/>
              <a:cxnLst/>
              <a:rect l="0" t="0" r="0" b="0"/>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538601" y="1938510"/>
              <a:ext cx="222377" cy="222377"/>
            </a:xfrm>
            <a:custGeom>
              <a:avLst/>
              <a:gdLst/>
              <a:ahLst/>
              <a:cxnLst/>
              <a:rect l="0" t="0" r="0" b="0"/>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538601" y="1938510"/>
              <a:ext cx="128661" cy="128661"/>
            </a:xfrm>
            <a:custGeom>
              <a:avLst/>
              <a:gdLst/>
              <a:ahLst/>
              <a:cxnLst/>
              <a:rect l="0" t="0" r="0" b="0"/>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538601" y="1938510"/>
              <a:ext cx="34945" cy="34945"/>
            </a:xfrm>
            <a:custGeom>
              <a:avLst/>
              <a:gdLst/>
              <a:ahLst/>
              <a:cxnLst/>
              <a:rect l="0" t="0" r="0" b="0"/>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491194" y="3784461"/>
              <a:ext cx="38510" cy="38510"/>
            </a:xfrm>
            <a:custGeom>
              <a:avLst/>
              <a:gdLst/>
              <a:ahLst/>
              <a:cxnLst/>
              <a:rect l="0" t="0" r="0" b="0"/>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397478" y="3690745"/>
              <a:ext cx="132226" cy="132226"/>
            </a:xfrm>
            <a:custGeom>
              <a:avLst/>
              <a:gdLst/>
              <a:ahLst/>
              <a:cxnLst/>
              <a:rect l="0" t="0" r="0" b="0"/>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303762" y="3597029"/>
              <a:ext cx="225942" cy="225942"/>
            </a:xfrm>
            <a:custGeom>
              <a:avLst/>
              <a:gdLst/>
              <a:ahLst/>
              <a:cxnLst/>
              <a:rect l="0" t="0" r="0" b="0"/>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222121" y="35033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222121" y="34095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222121" y="33158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222121" y="32221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222121" y="31284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222121" y="30347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222121" y="29410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222121" y="28473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222121" y="27535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222121" y="26598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222121" y="25661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222121" y="24724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222121" y="23787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222121" y="22850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222121" y="21912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222121" y="20975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222121" y="2003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222121" y="19101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222121" y="1878686"/>
              <a:ext cx="254694" cy="254694"/>
            </a:xfrm>
            <a:custGeom>
              <a:avLst/>
              <a:gdLst/>
              <a:ahLst/>
              <a:cxnLst/>
              <a:rect l="0" t="0" r="0" b="0"/>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222121" y="1878686"/>
              <a:ext cx="160978" cy="160978"/>
            </a:xfrm>
            <a:custGeom>
              <a:avLst/>
              <a:gdLst/>
              <a:ahLst/>
              <a:cxnLst/>
              <a:rect l="0" t="0" r="0" b="0"/>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222121" y="1878686"/>
              <a:ext cx="67261" cy="67261"/>
            </a:xfrm>
            <a:custGeom>
              <a:avLst/>
              <a:gdLst/>
              <a:ahLst/>
              <a:cxnLst/>
              <a:rect l="0" t="0" r="0" b="0"/>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563881" y="1818862"/>
              <a:ext cx="253906" cy="253906"/>
            </a:xfrm>
            <a:custGeom>
              <a:avLst/>
              <a:gdLst/>
              <a:ahLst/>
              <a:cxnLst/>
              <a:rect l="0" t="0" r="0" b="0"/>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563881" y="1818862"/>
              <a:ext cx="160190" cy="160190"/>
            </a:xfrm>
            <a:custGeom>
              <a:avLst/>
              <a:gdLst/>
              <a:ahLst/>
              <a:cxnLst/>
              <a:rect l="0" t="0" r="0" b="0"/>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563881" y="1818862"/>
              <a:ext cx="66474" cy="66474"/>
            </a:xfrm>
            <a:custGeom>
              <a:avLst/>
              <a:gdLst/>
              <a:ahLst/>
              <a:cxnLst/>
              <a:rect l="0" t="0" r="0" b="0"/>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589161" y="1788950"/>
              <a:ext cx="289414" cy="289414"/>
            </a:xfrm>
            <a:custGeom>
              <a:avLst/>
              <a:gdLst/>
              <a:ahLst/>
              <a:cxnLst/>
              <a:rect l="0" t="0" r="0" b="0"/>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589161" y="1788950"/>
              <a:ext cx="195698" cy="195698"/>
            </a:xfrm>
            <a:custGeom>
              <a:avLst/>
              <a:gdLst/>
              <a:ahLst/>
              <a:cxnLst/>
              <a:rect l="0" t="0" r="0" b="0"/>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589161" y="1788950"/>
              <a:ext cx="101982" cy="101982"/>
            </a:xfrm>
            <a:custGeom>
              <a:avLst/>
              <a:gdLst/>
              <a:ahLst/>
              <a:cxnLst/>
              <a:rect l="0" t="0" r="0" b="0"/>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89161" y="1788950"/>
              <a:ext cx="8266" cy="8266"/>
            </a:xfrm>
            <a:custGeom>
              <a:avLst/>
              <a:gdLst/>
              <a:ahLst/>
              <a:cxnLst/>
              <a:rect l="0" t="0" r="0" b="0"/>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552946" y="3795653"/>
              <a:ext cx="27318" cy="27318"/>
            </a:xfrm>
            <a:custGeom>
              <a:avLst/>
              <a:gdLst/>
              <a:ahLst/>
              <a:cxnLst/>
              <a:rect l="0" t="0" r="0" b="0"/>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459230" y="3701937"/>
              <a:ext cx="121034" cy="121034"/>
            </a:xfrm>
            <a:custGeom>
              <a:avLst/>
              <a:gdLst/>
              <a:ahLst/>
              <a:cxnLst/>
              <a:rect l="0" t="0" r="0" b="0"/>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365514" y="3608221"/>
              <a:ext cx="214750" cy="214750"/>
            </a:xfrm>
            <a:custGeom>
              <a:avLst/>
              <a:gdLst/>
              <a:ahLst/>
              <a:cxnLst/>
              <a:rect l="0" t="0" r="0" b="0"/>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272681" y="3514505"/>
              <a:ext cx="307584" cy="308466"/>
            </a:xfrm>
            <a:custGeom>
              <a:avLst/>
              <a:gdLst/>
              <a:ahLst/>
              <a:cxnLst/>
              <a:rect l="0" t="0" r="0" b="0"/>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272681" y="34207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272681" y="33270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272681" y="32333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272681" y="31396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272681" y="30459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272681" y="29522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272681" y="28584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272681" y="27647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272681" y="26710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272681" y="25773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272681" y="24836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272681" y="23899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272681" y="22961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272681" y="22024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272681" y="21087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272681" y="20150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272681" y="19213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272681" y="18276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272681" y="17339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272681" y="16401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272681" y="15464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272681" y="1519741"/>
              <a:ext cx="249966" cy="249966"/>
            </a:xfrm>
            <a:custGeom>
              <a:avLst/>
              <a:gdLst/>
              <a:ahLst/>
              <a:cxnLst/>
              <a:rect l="0" t="0" r="0" b="0"/>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272681" y="1519741"/>
              <a:ext cx="156250" cy="156250"/>
            </a:xfrm>
            <a:custGeom>
              <a:avLst/>
              <a:gdLst/>
              <a:ahLst/>
              <a:cxnLst/>
              <a:rect l="0" t="0" r="0" b="0"/>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272681" y="1519741"/>
              <a:ext cx="62534" cy="62534"/>
            </a:xfrm>
            <a:custGeom>
              <a:avLst/>
              <a:gdLst/>
              <a:ahLst/>
              <a:cxnLst/>
              <a:rect l="0" t="0" r="0" b="0"/>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930921" y="16070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930921" y="1519741"/>
              <a:ext cx="307584" cy="310578"/>
            </a:xfrm>
            <a:custGeom>
              <a:avLst/>
              <a:gdLst/>
              <a:ahLst/>
              <a:cxnLst/>
              <a:rect l="0" t="0" r="0" b="0"/>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930921" y="1519741"/>
              <a:ext cx="216862" cy="216862"/>
            </a:xfrm>
            <a:custGeom>
              <a:avLst/>
              <a:gdLst/>
              <a:ahLst/>
              <a:cxnLst/>
              <a:rect l="0" t="0" r="0" b="0"/>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930921" y="1519741"/>
              <a:ext cx="123146" cy="123146"/>
            </a:xfrm>
            <a:custGeom>
              <a:avLst/>
              <a:gdLst/>
              <a:ahLst/>
              <a:cxnLst/>
              <a:rect l="0" t="0" r="0" b="0"/>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930921" y="1519741"/>
              <a:ext cx="29430" cy="29430"/>
            </a:xfrm>
            <a:custGeom>
              <a:avLst/>
              <a:gdLst/>
              <a:ahLst/>
              <a:cxnLst/>
              <a:rect l="0" t="0" r="0" b="0"/>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1370181"/>
              <a:ext cx="307584" cy="311407"/>
            </a:xfrm>
            <a:custGeom>
              <a:avLst/>
              <a:gdLst/>
              <a:ahLst/>
              <a:cxnLst/>
              <a:rect l="0" t="0" r="0" b="0"/>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1370181"/>
              <a:ext cx="217691" cy="217691"/>
            </a:xfrm>
            <a:custGeom>
              <a:avLst/>
              <a:gdLst/>
              <a:ahLst/>
              <a:cxnLst/>
              <a:rect l="0" t="0" r="0" b="0"/>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370181"/>
              <a:ext cx="123975" cy="123975"/>
            </a:xfrm>
            <a:custGeom>
              <a:avLst/>
              <a:gdLst/>
              <a:ahLst/>
              <a:cxnLst/>
              <a:rect l="0" t="0" r="0" b="0"/>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370181"/>
              <a:ext cx="30259" cy="30259"/>
            </a:xfrm>
            <a:custGeom>
              <a:avLst/>
              <a:gdLst/>
              <a:ahLst/>
              <a:cxnLst/>
              <a:rect l="0" t="0" r="0" b="0"/>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6614699" y="3806844"/>
              <a:ext cx="16127" cy="16127"/>
            </a:xfrm>
            <a:custGeom>
              <a:avLst/>
              <a:gdLst/>
              <a:ahLst/>
              <a:cxnLst/>
              <a:rect l="0" t="0" r="0" b="0"/>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6520983" y="3713128"/>
              <a:ext cx="109843" cy="109843"/>
            </a:xfrm>
            <a:custGeom>
              <a:avLst/>
              <a:gdLst/>
              <a:ahLst/>
              <a:cxnLst/>
              <a:rect l="0" t="0" r="0" b="0"/>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6427267" y="3619412"/>
              <a:ext cx="203559" cy="203559"/>
            </a:xfrm>
            <a:custGeom>
              <a:avLst/>
              <a:gdLst/>
              <a:ahLst/>
              <a:cxnLst/>
              <a:rect l="0" t="0" r="0" b="0"/>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6333551" y="3525696"/>
              <a:ext cx="297275" cy="297275"/>
            </a:xfrm>
            <a:custGeom>
              <a:avLst/>
              <a:gdLst/>
              <a:ahLst/>
              <a:cxnLst/>
              <a:rect l="0" t="0" r="0" b="0"/>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6323242" y="34319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6323242" y="33382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6323242" y="32445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6323242" y="31508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6323242" y="30571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6323242" y="29634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6323242" y="28696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6323242" y="27759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6323242" y="26822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6323242" y="25885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6323242" y="24948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6323242" y="2401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6323242" y="2307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6323242" y="2213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6323242" y="2119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6323242" y="2026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6323242" y="1932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6323242" y="1838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6323242" y="1745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6323242" y="1651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6323242" y="1557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6323242" y="1463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6323242" y="1370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6323242" y="1276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6323242" y="1250532"/>
              <a:ext cx="249219" cy="249219"/>
            </a:xfrm>
            <a:custGeom>
              <a:avLst/>
              <a:gdLst/>
              <a:ahLst/>
              <a:cxnLst/>
              <a:rect l="0" t="0" r="0" b="0"/>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6323242" y="1250532"/>
              <a:ext cx="155503" cy="155503"/>
            </a:xfrm>
            <a:custGeom>
              <a:avLst/>
              <a:gdLst/>
              <a:ahLst/>
              <a:cxnLst/>
              <a:rect l="0" t="0" r="0" b="0"/>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6323242" y="1250532"/>
              <a:ext cx="61787" cy="61787"/>
            </a:xfrm>
            <a:custGeom>
              <a:avLst/>
              <a:gdLst/>
              <a:ahLst/>
              <a:cxnLst/>
              <a:rect l="0" t="0" r="0" b="0"/>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a:endParaRPr/>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a:endParaRPr/>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a:endParaRPr/>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a:endParaRPr/>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a:endParaRPr/>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a:endParaRPr/>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a:endParaRPr/>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a:endParaRPr/>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a:endParaRPr/>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a:endParaRPr/>
            </a:p>
          </p:txBody>
        </p:sp>
        <p:sp>
          <p:nvSpPr>
            <p:cNvPr id="311" name="tx311"/>
            <p:cNvSpPr/>
            <p:nvPr/>
          </p:nvSpPr>
          <p:spPr>
            <a:xfrm>
              <a:off x="928486" y="2439130"/>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6" name="tx336"/>
            <p:cNvSpPr/>
            <p:nvPr/>
          </p:nvSpPr>
          <p:spPr>
            <a:xfrm>
              <a:off x="948583" y="31244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8" name="tx338"/>
            <p:cNvSpPr/>
            <p:nvPr/>
          </p:nvSpPr>
          <p:spPr>
            <a:xfrm>
              <a:off x="2004008" y="2810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0" name="tx340"/>
            <p:cNvSpPr/>
            <p:nvPr/>
          </p:nvSpPr>
          <p:spPr>
            <a:xfrm>
              <a:off x="1662248" y="281303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2" name="tx342"/>
            <p:cNvSpPr/>
            <p:nvPr/>
          </p:nvSpPr>
          <p:spPr>
            <a:xfrm>
              <a:off x="2345768" y="27818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4" name="tx344"/>
            <p:cNvSpPr/>
            <p:nvPr/>
          </p:nvSpPr>
          <p:spPr>
            <a:xfrm>
              <a:off x="2687528" y="27518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6" name="tx346"/>
            <p:cNvSpPr/>
            <p:nvPr/>
          </p:nvSpPr>
          <p:spPr>
            <a:xfrm>
              <a:off x="3712808" y="273555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8" name="tx348"/>
            <p:cNvSpPr/>
            <p:nvPr/>
          </p:nvSpPr>
          <p:spPr>
            <a:xfrm>
              <a:off x="4396329" y="26026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0" name="tx350"/>
            <p:cNvSpPr/>
            <p:nvPr/>
          </p:nvSpPr>
          <p:spPr>
            <a:xfrm>
              <a:off x="4054568" y="260238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2" name="tx352"/>
            <p:cNvSpPr/>
            <p:nvPr/>
          </p:nvSpPr>
          <p:spPr>
            <a:xfrm>
              <a:off x="5421609" y="25262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4" name="tx354"/>
            <p:cNvSpPr/>
            <p:nvPr/>
          </p:nvSpPr>
          <p:spPr>
            <a:xfrm>
              <a:off x="6446889" y="24664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a:endParaRPr/>
            </a:p>
          </p:txBody>
        </p:sp>
        <p:sp>
          <p:nvSpPr>
            <p:cNvPr id="386" name="pg386"/>
            <p:cNvSpPr/>
            <p:nvPr/>
          </p:nvSpPr>
          <p:spPr>
            <a:xfrm>
              <a:off x="3864782"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3770172"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3680293"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3680293"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3680293"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a:endParaRPr/>
            </a:p>
          </p:txBody>
        </p:sp>
        <p:sp>
          <p:nvSpPr>
            <p:cNvPr id="392" name="tx392"/>
            <p:cNvSpPr/>
            <p:nvPr/>
          </p:nvSpPr>
          <p:spPr>
            <a:xfrm>
              <a:off x="3969276" y="6024834"/>
              <a:ext cx="222871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la Côte d'Ivoire se classera au 10e rang sur 24 pays pour la plus faible couverture en DTC3 (sur la base d'un classement ex æquo).
La Côte d'Ivoire était dans le top 10 des pays ayant le plus grand nombre d'enfants non vaccinés ou sous-vaccinés (rang=4).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71631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13556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55482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97407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139333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00668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42594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84519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26445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168370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10296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744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3659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1575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9490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9822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7405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498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2571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015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738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3322" y="3455628"/>
              <a:ext cx="248247" cy="551056"/>
            </a:xfrm>
            <a:prstGeom prst="rect">
              <a:avLst/>
            </a:prstGeom>
            <a:solidFill>
              <a:srgbClr val="80BD41">
                <a:alpha val="100000"/>
              </a:srgbClr>
            </a:solidFill>
          </p:spPr>
          <p:txBody>
            <a:bodyPr/>
            <a:lstStyle/>
            <a:p>
              <a:endParaRPr/>
            </a:p>
          </p:txBody>
        </p:sp>
        <p:sp>
          <p:nvSpPr>
            <p:cNvPr id="27" name="rc27"/>
            <p:cNvSpPr/>
            <p:nvPr/>
          </p:nvSpPr>
          <p:spPr>
            <a:xfrm>
              <a:off x="1333322" y="3158903"/>
              <a:ext cx="248247" cy="296725"/>
            </a:xfrm>
            <a:prstGeom prst="rect">
              <a:avLst/>
            </a:prstGeom>
            <a:solidFill>
              <a:srgbClr val="1CABE2">
                <a:alpha val="100000"/>
              </a:srgbClr>
            </a:solidFill>
          </p:spPr>
          <p:txBody>
            <a:bodyPr/>
            <a:lstStyle/>
            <a:p>
              <a:endParaRPr/>
            </a:p>
          </p:txBody>
        </p:sp>
        <p:sp>
          <p:nvSpPr>
            <p:cNvPr id="28" name="rc28"/>
            <p:cNvSpPr/>
            <p:nvPr/>
          </p:nvSpPr>
          <p:spPr>
            <a:xfrm>
              <a:off x="1609153" y="3436045"/>
              <a:ext cx="248247" cy="570639"/>
            </a:xfrm>
            <a:prstGeom prst="rect">
              <a:avLst/>
            </a:prstGeom>
            <a:solidFill>
              <a:srgbClr val="80BD41">
                <a:alpha val="100000"/>
              </a:srgbClr>
            </a:solidFill>
          </p:spPr>
          <p:txBody>
            <a:bodyPr/>
            <a:lstStyle/>
            <a:p>
              <a:endParaRPr/>
            </a:p>
          </p:txBody>
        </p:sp>
        <p:sp>
          <p:nvSpPr>
            <p:cNvPr id="29" name="rc29"/>
            <p:cNvSpPr/>
            <p:nvPr/>
          </p:nvSpPr>
          <p:spPr>
            <a:xfrm>
              <a:off x="1609153" y="3142073"/>
              <a:ext cx="248247" cy="293972"/>
            </a:xfrm>
            <a:prstGeom prst="rect">
              <a:avLst/>
            </a:prstGeom>
            <a:solidFill>
              <a:srgbClr val="1CABE2">
                <a:alpha val="100000"/>
              </a:srgbClr>
            </a:solidFill>
          </p:spPr>
          <p:txBody>
            <a:bodyPr/>
            <a:lstStyle/>
            <a:p>
              <a:endParaRPr/>
            </a:p>
          </p:txBody>
        </p:sp>
        <p:sp>
          <p:nvSpPr>
            <p:cNvPr id="30" name="rc30"/>
            <p:cNvSpPr/>
            <p:nvPr/>
          </p:nvSpPr>
          <p:spPr>
            <a:xfrm>
              <a:off x="1884983" y="3435697"/>
              <a:ext cx="248247" cy="570987"/>
            </a:xfrm>
            <a:prstGeom prst="rect">
              <a:avLst/>
            </a:prstGeom>
            <a:solidFill>
              <a:srgbClr val="80BD41">
                <a:alpha val="100000"/>
              </a:srgbClr>
            </a:solidFill>
          </p:spPr>
          <p:txBody>
            <a:bodyPr/>
            <a:lstStyle/>
            <a:p>
              <a:endParaRPr/>
            </a:p>
          </p:txBody>
        </p:sp>
        <p:sp>
          <p:nvSpPr>
            <p:cNvPr id="31" name="rc31"/>
            <p:cNvSpPr/>
            <p:nvPr/>
          </p:nvSpPr>
          <p:spPr>
            <a:xfrm>
              <a:off x="1884983" y="3128239"/>
              <a:ext cx="248247" cy="307457"/>
            </a:xfrm>
            <a:prstGeom prst="rect">
              <a:avLst/>
            </a:prstGeom>
            <a:solidFill>
              <a:srgbClr val="1CABE2">
                <a:alpha val="100000"/>
              </a:srgbClr>
            </a:solidFill>
          </p:spPr>
          <p:txBody>
            <a:bodyPr/>
            <a:lstStyle/>
            <a:p>
              <a:endParaRPr/>
            </a:p>
          </p:txBody>
        </p:sp>
        <p:sp>
          <p:nvSpPr>
            <p:cNvPr id="32" name="rc32"/>
            <p:cNvSpPr/>
            <p:nvPr/>
          </p:nvSpPr>
          <p:spPr>
            <a:xfrm>
              <a:off x="2160814" y="3455117"/>
              <a:ext cx="248247" cy="551567"/>
            </a:xfrm>
            <a:prstGeom prst="rect">
              <a:avLst/>
            </a:prstGeom>
            <a:solidFill>
              <a:srgbClr val="80BD41">
                <a:alpha val="100000"/>
              </a:srgbClr>
            </a:solidFill>
          </p:spPr>
          <p:txBody>
            <a:bodyPr/>
            <a:lstStyle/>
            <a:p>
              <a:endParaRPr/>
            </a:p>
          </p:txBody>
        </p:sp>
        <p:sp>
          <p:nvSpPr>
            <p:cNvPr id="33" name="rc33"/>
            <p:cNvSpPr/>
            <p:nvPr/>
          </p:nvSpPr>
          <p:spPr>
            <a:xfrm>
              <a:off x="2160814" y="3117066"/>
              <a:ext cx="248247" cy="338051"/>
            </a:xfrm>
            <a:prstGeom prst="rect">
              <a:avLst/>
            </a:prstGeom>
            <a:solidFill>
              <a:srgbClr val="1CABE2">
                <a:alpha val="100000"/>
              </a:srgbClr>
            </a:solidFill>
          </p:spPr>
          <p:txBody>
            <a:bodyPr/>
            <a:lstStyle/>
            <a:p>
              <a:endParaRPr/>
            </a:p>
          </p:txBody>
        </p:sp>
        <p:sp>
          <p:nvSpPr>
            <p:cNvPr id="34" name="rc34"/>
            <p:cNvSpPr/>
            <p:nvPr/>
          </p:nvSpPr>
          <p:spPr>
            <a:xfrm>
              <a:off x="2436645" y="3393442"/>
              <a:ext cx="248247" cy="613242"/>
            </a:xfrm>
            <a:prstGeom prst="rect">
              <a:avLst/>
            </a:prstGeom>
            <a:solidFill>
              <a:srgbClr val="80BD41">
                <a:alpha val="100000"/>
              </a:srgbClr>
            </a:solidFill>
          </p:spPr>
          <p:txBody>
            <a:bodyPr/>
            <a:lstStyle/>
            <a:p>
              <a:endParaRPr/>
            </a:p>
          </p:txBody>
        </p:sp>
        <p:sp>
          <p:nvSpPr>
            <p:cNvPr id="35" name="rc35"/>
            <p:cNvSpPr/>
            <p:nvPr/>
          </p:nvSpPr>
          <p:spPr>
            <a:xfrm>
              <a:off x="2436645" y="3104858"/>
              <a:ext cx="248247" cy="288583"/>
            </a:xfrm>
            <a:prstGeom prst="rect">
              <a:avLst/>
            </a:prstGeom>
            <a:solidFill>
              <a:srgbClr val="1CABE2">
                <a:alpha val="100000"/>
              </a:srgbClr>
            </a:solidFill>
          </p:spPr>
          <p:txBody>
            <a:bodyPr/>
            <a:lstStyle/>
            <a:p>
              <a:endParaRPr/>
            </a:p>
          </p:txBody>
        </p:sp>
        <p:sp>
          <p:nvSpPr>
            <p:cNvPr id="36" name="rc36"/>
            <p:cNvSpPr/>
            <p:nvPr/>
          </p:nvSpPr>
          <p:spPr>
            <a:xfrm>
              <a:off x="2712475" y="3300128"/>
              <a:ext cx="248247" cy="706556"/>
            </a:xfrm>
            <a:prstGeom prst="rect">
              <a:avLst/>
            </a:prstGeom>
            <a:solidFill>
              <a:srgbClr val="80BD41">
                <a:alpha val="100000"/>
              </a:srgbClr>
            </a:solidFill>
          </p:spPr>
          <p:txBody>
            <a:bodyPr/>
            <a:lstStyle/>
            <a:p>
              <a:endParaRPr/>
            </a:p>
          </p:txBody>
        </p:sp>
        <p:sp>
          <p:nvSpPr>
            <p:cNvPr id="37" name="rc37"/>
            <p:cNvSpPr/>
            <p:nvPr/>
          </p:nvSpPr>
          <p:spPr>
            <a:xfrm>
              <a:off x="2712475" y="3089074"/>
              <a:ext cx="248247" cy="211054"/>
            </a:xfrm>
            <a:prstGeom prst="rect">
              <a:avLst/>
            </a:prstGeom>
            <a:solidFill>
              <a:srgbClr val="1CABE2">
                <a:alpha val="100000"/>
              </a:srgbClr>
            </a:solidFill>
          </p:spPr>
          <p:txBody>
            <a:bodyPr/>
            <a:lstStyle/>
            <a:p>
              <a:endParaRPr/>
            </a:p>
          </p:txBody>
        </p:sp>
        <p:sp>
          <p:nvSpPr>
            <p:cNvPr id="38" name="rc38"/>
            <p:cNvSpPr/>
            <p:nvPr/>
          </p:nvSpPr>
          <p:spPr>
            <a:xfrm>
              <a:off x="2988306" y="3290395"/>
              <a:ext cx="248247" cy="716290"/>
            </a:xfrm>
            <a:prstGeom prst="rect">
              <a:avLst/>
            </a:prstGeom>
            <a:solidFill>
              <a:srgbClr val="80BD41">
                <a:alpha val="100000"/>
              </a:srgbClr>
            </a:solidFill>
          </p:spPr>
          <p:txBody>
            <a:bodyPr/>
            <a:lstStyle/>
            <a:p>
              <a:endParaRPr/>
            </a:p>
          </p:txBody>
        </p:sp>
        <p:sp>
          <p:nvSpPr>
            <p:cNvPr id="39" name="rc39"/>
            <p:cNvSpPr/>
            <p:nvPr/>
          </p:nvSpPr>
          <p:spPr>
            <a:xfrm>
              <a:off x="2988306" y="3076437"/>
              <a:ext cx="248247" cy="213957"/>
            </a:xfrm>
            <a:prstGeom prst="rect">
              <a:avLst/>
            </a:prstGeom>
            <a:solidFill>
              <a:srgbClr val="1CABE2">
                <a:alpha val="100000"/>
              </a:srgbClr>
            </a:solidFill>
          </p:spPr>
          <p:txBody>
            <a:bodyPr/>
            <a:lstStyle/>
            <a:p>
              <a:endParaRPr/>
            </a:p>
          </p:txBody>
        </p:sp>
        <p:sp>
          <p:nvSpPr>
            <p:cNvPr id="40" name="rc40"/>
            <p:cNvSpPr/>
            <p:nvPr/>
          </p:nvSpPr>
          <p:spPr>
            <a:xfrm>
              <a:off x="3264137" y="3290151"/>
              <a:ext cx="248247" cy="716534"/>
            </a:xfrm>
            <a:prstGeom prst="rect">
              <a:avLst/>
            </a:prstGeom>
            <a:solidFill>
              <a:srgbClr val="80BD41">
                <a:alpha val="100000"/>
              </a:srgbClr>
            </a:solidFill>
          </p:spPr>
          <p:txBody>
            <a:bodyPr/>
            <a:lstStyle/>
            <a:p>
              <a:endParaRPr/>
            </a:p>
          </p:txBody>
        </p:sp>
        <p:sp>
          <p:nvSpPr>
            <p:cNvPr id="41" name="rc41"/>
            <p:cNvSpPr/>
            <p:nvPr/>
          </p:nvSpPr>
          <p:spPr>
            <a:xfrm>
              <a:off x="3264137" y="3063881"/>
              <a:ext cx="248247" cy="226269"/>
            </a:xfrm>
            <a:prstGeom prst="rect">
              <a:avLst/>
            </a:prstGeom>
            <a:solidFill>
              <a:srgbClr val="1CABE2">
                <a:alpha val="100000"/>
              </a:srgbClr>
            </a:solidFill>
          </p:spPr>
          <p:txBody>
            <a:bodyPr/>
            <a:lstStyle/>
            <a:p>
              <a:endParaRPr/>
            </a:p>
          </p:txBody>
        </p:sp>
        <p:sp>
          <p:nvSpPr>
            <p:cNvPr id="42" name="rc42"/>
            <p:cNvSpPr/>
            <p:nvPr/>
          </p:nvSpPr>
          <p:spPr>
            <a:xfrm>
              <a:off x="3539967" y="3300186"/>
              <a:ext cx="248247" cy="706498"/>
            </a:xfrm>
            <a:prstGeom prst="rect">
              <a:avLst/>
            </a:prstGeom>
            <a:solidFill>
              <a:srgbClr val="80BD41">
                <a:alpha val="100000"/>
              </a:srgbClr>
            </a:solidFill>
          </p:spPr>
          <p:txBody>
            <a:bodyPr/>
            <a:lstStyle/>
            <a:p>
              <a:endParaRPr/>
            </a:p>
          </p:txBody>
        </p:sp>
        <p:sp>
          <p:nvSpPr>
            <p:cNvPr id="43" name="rc43"/>
            <p:cNvSpPr/>
            <p:nvPr/>
          </p:nvSpPr>
          <p:spPr>
            <a:xfrm>
              <a:off x="3539967" y="3051953"/>
              <a:ext cx="248247" cy="248233"/>
            </a:xfrm>
            <a:prstGeom prst="rect">
              <a:avLst/>
            </a:prstGeom>
            <a:solidFill>
              <a:srgbClr val="1CABE2">
                <a:alpha val="100000"/>
              </a:srgbClr>
            </a:solidFill>
          </p:spPr>
          <p:txBody>
            <a:bodyPr/>
            <a:lstStyle/>
            <a:p>
              <a:endParaRPr/>
            </a:p>
          </p:txBody>
        </p:sp>
        <p:sp>
          <p:nvSpPr>
            <p:cNvPr id="44" name="rc44"/>
            <p:cNvSpPr/>
            <p:nvPr/>
          </p:nvSpPr>
          <p:spPr>
            <a:xfrm>
              <a:off x="3815798" y="3209509"/>
              <a:ext cx="248247" cy="797176"/>
            </a:xfrm>
            <a:prstGeom prst="rect">
              <a:avLst/>
            </a:prstGeom>
            <a:solidFill>
              <a:srgbClr val="80BD41">
                <a:alpha val="100000"/>
              </a:srgbClr>
            </a:solidFill>
          </p:spPr>
          <p:txBody>
            <a:bodyPr/>
            <a:lstStyle/>
            <a:p>
              <a:endParaRPr/>
            </a:p>
          </p:txBody>
        </p:sp>
        <p:sp>
          <p:nvSpPr>
            <p:cNvPr id="45" name="rc45"/>
            <p:cNvSpPr/>
            <p:nvPr/>
          </p:nvSpPr>
          <p:spPr>
            <a:xfrm>
              <a:off x="3815798" y="3022521"/>
              <a:ext cx="248247" cy="186988"/>
            </a:xfrm>
            <a:prstGeom prst="rect">
              <a:avLst/>
            </a:prstGeom>
            <a:solidFill>
              <a:srgbClr val="1CABE2">
                <a:alpha val="100000"/>
              </a:srgbClr>
            </a:solidFill>
          </p:spPr>
          <p:txBody>
            <a:bodyPr/>
            <a:lstStyle/>
            <a:p>
              <a:endParaRPr/>
            </a:p>
          </p:txBody>
        </p:sp>
        <p:sp>
          <p:nvSpPr>
            <p:cNvPr id="46" name="rc46"/>
            <p:cNvSpPr/>
            <p:nvPr/>
          </p:nvSpPr>
          <p:spPr>
            <a:xfrm>
              <a:off x="4091628" y="3217418"/>
              <a:ext cx="248247" cy="789266"/>
            </a:xfrm>
            <a:prstGeom prst="rect">
              <a:avLst/>
            </a:prstGeom>
            <a:solidFill>
              <a:srgbClr val="80BD41">
                <a:alpha val="100000"/>
              </a:srgbClr>
            </a:solidFill>
          </p:spPr>
          <p:txBody>
            <a:bodyPr/>
            <a:lstStyle/>
            <a:p>
              <a:endParaRPr/>
            </a:p>
          </p:txBody>
        </p:sp>
        <p:sp>
          <p:nvSpPr>
            <p:cNvPr id="47" name="rc47"/>
            <p:cNvSpPr/>
            <p:nvPr/>
          </p:nvSpPr>
          <p:spPr>
            <a:xfrm>
              <a:off x="4091628" y="2994807"/>
              <a:ext cx="248247" cy="222610"/>
            </a:xfrm>
            <a:prstGeom prst="rect">
              <a:avLst/>
            </a:prstGeom>
            <a:solidFill>
              <a:srgbClr val="1CABE2">
                <a:alpha val="100000"/>
              </a:srgbClr>
            </a:solidFill>
          </p:spPr>
          <p:txBody>
            <a:bodyPr/>
            <a:lstStyle/>
            <a:p>
              <a:endParaRPr/>
            </a:p>
          </p:txBody>
        </p:sp>
        <p:sp>
          <p:nvSpPr>
            <p:cNvPr id="48" name="rc48"/>
            <p:cNvSpPr/>
            <p:nvPr/>
          </p:nvSpPr>
          <p:spPr>
            <a:xfrm>
              <a:off x="4367459" y="3376612"/>
              <a:ext cx="248247" cy="630072"/>
            </a:xfrm>
            <a:prstGeom prst="rect">
              <a:avLst/>
            </a:prstGeom>
            <a:solidFill>
              <a:srgbClr val="80BD41">
                <a:alpha val="100000"/>
              </a:srgbClr>
            </a:solidFill>
          </p:spPr>
          <p:txBody>
            <a:bodyPr/>
            <a:lstStyle/>
            <a:p>
              <a:endParaRPr/>
            </a:p>
          </p:txBody>
        </p:sp>
        <p:sp>
          <p:nvSpPr>
            <p:cNvPr id="49" name="rc49"/>
            <p:cNvSpPr/>
            <p:nvPr/>
          </p:nvSpPr>
          <p:spPr>
            <a:xfrm>
              <a:off x="4367459" y="2973784"/>
              <a:ext cx="248247" cy="402827"/>
            </a:xfrm>
            <a:prstGeom prst="rect">
              <a:avLst/>
            </a:prstGeom>
            <a:solidFill>
              <a:srgbClr val="1CABE2">
                <a:alpha val="100000"/>
              </a:srgbClr>
            </a:solidFill>
          </p:spPr>
          <p:txBody>
            <a:bodyPr/>
            <a:lstStyle/>
            <a:p>
              <a:endParaRPr/>
            </a:p>
          </p:txBody>
        </p:sp>
        <p:sp>
          <p:nvSpPr>
            <p:cNvPr id="50" name="rc50"/>
            <p:cNvSpPr/>
            <p:nvPr/>
          </p:nvSpPr>
          <p:spPr>
            <a:xfrm>
              <a:off x="4643290" y="3144221"/>
              <a:ext cx="248247" cy="862463"/>
            </a:xfrm>
            <a:prstGeom prst="rect">
              <a:avLst/>
            </a:prstGeom>
            <a:solidFill>
              <a:srgbClr val="80BD41">
                <a:alpha val="100000"/>
              </a:srgbClr>
            </a:solidFill>
          </p:spPr>
          <p:txBody>
            <a:bodyPr/>
            <a:lstStyle/>
            <a:p>
              <a:endParaRPr/>
            </a:p>
          </p:txBody>
        </p:sp>
        <p:sp>
          <p:nvSpPr>
            <p:cNvPr id="51" name="rc51"/>
            <p:cNvSpPr/>
            <p:nvPr/>
          </p:nvSpPr>
          <p:spPr>
            <a:xfrm>
              <a:off x="4643290" y="2954899"/>
              <a:ext cx="248247" cy="189322"/>
            </a:xfrm>
            <a:prstGeom prst="rect">
              <a:avLst/>
            </a:prstGeom>
            <a:solidFill>
              <a:srgbClr val="1CABE2">
                <a:alpha val="100000"/>
              </a:srgbClr>
            </a:solidFill>
          </p:spPr>
          <p:txBody>
            <a:bodyPr/>
            <a:lstStyle/>
            <a:p>
              <a:endParaRPr/>
            </a:p>
          </p:txBody>
        </p:sp>
        <p:sp>
          <p:nvSpPr>
            <p:cNvPr id="52" name="rc52"/>
            <p:cNvSpPr/>
            <p:nvPr/>
          </p:nvSpPr>
          <p:spPr>
            <a:xfrm>
              <a:off x="4919120" y="3205792"/>
              <a:ext cx="248247" cy="800892"/>
            </a:xfrm>
            <a:prstGeom prst="rect">
              <a:avLst/>
            </a:prstGeom>
            <a:solidFill>
              <a:srgbClr val="80BD41">
                <a:alpha val="100000"/>
              </a:srgbClr>
            </a:solidFill>
          </p:spPr>
          <p:txBody>
            <a:bodyPr/>
            <a:lstStyle/>
            <a:p>
              <a:endParaRPr/>
            </a:p>
          </p:txBody>
        </p:sp>
        <p:sp>
          <p:nvSpPr>
            <p:cNvPr id="53" name="rc53"/>
            <p:cNvSpPr/>
            <p:nvPr/>
          </p:nvSpPr>
          <p:spPr>
            <a:xfrm>
              <a:off x="4919120" y="2938824"/>
              <a:ext cx="248247" cy="266968"/>
            </a:xfrm>
            <a:prstGeom prst="rect">
              <a:avLst/>
            </a:prstGeom>
            <a:solidFill>
              <a:srgbClr val="1CABE2">
                <a:alpha val="100000"/>
              </a:srgbClr>
            </a:solidFill>
          </p:spPr>
          <p:txBody>
            <a:bodyPr/>
            <a:lstStyle/>
            <a:p>
              <a:endParaRPr/>
            </a:p>
          </p:txBody>
        </p:sp>
        <p:sp>
          <p:nvSpPr>
            <p:cNvPr id="54" name="rc54"/>
            <p:cNvSpPr/>
            <p:nvPr/>
          </p:nvSpPr>
          <p:spPr>
            <a:xfrm>
              <a:off x="5194951" y="3219230"/>
              <a:ext cx="248247" cy="787454"/>
            </a:xfrm>
            <a:prstGeom prst="rect">
              <a:avLst/>
            </a:prstGeom>
            <a:solidFill>
              <a:srgbClr val="80BD41">
                <a:alpha val="100000"/>
              </a:srgbClr>
            </a:solidFill>
          </p:spPr>
          <p:txBody>
            <a:bodyPr/>
            <a:lstStyle/>
            <a:p>
              <a:endParaRPr/>
            </a:p>
          </p:txBody>
        </p:sp>
        <p:sp>
          <p:nvSpPr>
            <p:cNvPr id="55" name="rc55"/>
            <p:cNvSpPr/>
            <p:nvPr/>
          </p:nvSpPr>
          <p:spPr>
            <a:xfrm>
              <a:off x="5194951" y="2927975"/>
              <a:ext cx="248247" cy="291254"/>
            </a:xfrm>
            <a:prstGeom prst="rect">
              <a:avLst/>
            </a:prstGeom>
            <a:solidFill>
              <a:srgbClr val="1CABE2">
                <a:alpha val="100000"/>
              </a:srgbClr>
            </a:solidFill>
          </p:spPr>
          <p:txBody>
            <a:bodyPr/>
            <a:lstStyle/>
            <a:p>
              <a:endParaRPr/>
            </a:p>
          </p:txBody>
        </p:sp>
        <p:sp>
          <p:nvSpPr>
            <p:cNvPr id="56" name="rc56"/>
            <p:cNvSpPr/>
            <p:nvPr/>
          </p:nvSpPr>
          <p:spPr>
            <a:xfrm>
              <a:off x="5470781" y="3152247"/>
              <a:ext cx="248247" cy="854437"/>
            </a:xfrm>
            <a:prstGeom prst="rect">
              <a:avLst/>
            </a:prstGeom>
            <a:solidFill>
              <a:srgbClr val="80BD41">
                <a:alpha val="100000"/>
              </a:srgbClr>
            </a:solidFill>
          </p:spPr>
          <p:txBody>
            <a:bodyPr/>
            <a:lstStyle/>
            <a:p>
              <a:endParaRPr/>
            </a:p>
          </p:txBody>
        </p:sp>
        <p:sp>
          <p:nvSpPr>
            <p:cNvPr id="57" name="rc57"/>
            <p:cNvSpPr/>
            <p:nvPr/>
          </p:nvSpPr>
          <p:spPr>
            <a:xfrm>
              <a:off x="5470781" y="2925118"/>
              <a:ext cx="248247" cy="227129"/>
            </a:xfrm>
            <a:prstGeom prst="rect">
              <a:avLst/>
            </a:prstGeom>
            <a:solidFill>
              <a:srgbClr val="1CABE2">
                <a:alpha val="100000"/>
              </a:srgbClr>
            </a:solidFill>
          </p:spPr>
          <p:txBody>
            <a:bodyPr/>
            <a:lstStyle/>
            <a:p>
              <a:endParaRPr/>
            </a:p>
          </p:txBody>
        </p:sp>
        <p:sp>
          <p:nvSpPr>
            <p:cNvPr id="58" name="rc58"/>
            <p:cNvSpPr/>
            <p:nvPr/>
          </p:nvSpPr>
          <p:spPr>
            <a:xfrm>
              <a:off x="5746612" y="3062708"/>
              <a:ext cx="248247" cy="943976"/>
            </a:xfrm>
            <a:prstGeom prst="rect">
              <a:avLst/>
            </a:prstGeom>
            <a:solidFill>
              <a:srgbClr val="80BD41">
                <a:alpha val="100000"/>
              </a:srgbClr>
            </a:solidFill>
          </p:spPr>
          <p:txBody>
            <a:bodyPr/>
            <a:lstStyle/>
            <a:p>
              <a:endParaRPr/>
            </a:p>
          </p:txBody>
        </p:sp>
        <p:sp>
          <p:nvSpPr>
            <p:cNvPr id="59" name="rc59"/>
            <p:cNvSpPr/>
            <p:nvPr/>
          </p:nvSpPr>
          <p:spPr>
            <a:xfrm>
              <a:off x="5746612" y="2921657"/>
              <a:ext cx="248247" cy="141051"/>
            </a:xfrm>
            <a:prstGeom prst="rect">
              <a:avLst/>
            </a:prstGeom>
            <a:solidFill>
              <a:srgbClr val="1CABE2">
                <a:alpha val="100000"/>
              </a:srgbClr>
            </a:solidFill>
          </p:spPr>
          <p:txBody>
            <a:bodyPr/>
            <a:lstStyle/>
            <a:p>
              <a:endParaRPr/>
            </a:p>
          </p:txBody>
        </p:sp>
        <p:sp>
          <p:nvSpPr>
            <p:cNvPr id="60" name="rc60"/>
            <p:cNvSpPr/>
            <p:nvPr/>
          </p:nvSpPr>
          <p:spPr>
            <a:xfrm>
              <a:off x="6022443" y="3107948"/>
              <a:ext cx="248247" cy="898736"/>
            </a:xfrm>
            <a:prstGeom prst="rect">
              <a:avLst/>
            </a:prstGeom>
            <a:solidFill>
              <a:srgbClr val="80BD41">
                <a:alpha val="100000"/>
              </a:srgbClr>
            </a:solidFill>
          </p:spPr>
          <p:txBody>
            <a:bodyPr/>
            <a:lstStyle/>
            <a:p>
              <a:endParaRPr/>
            </a:p>
          </p:txBody>
        </p:sp>
        <p:sp>
          <p:nvSpPr>
            <p:cNvPr id="61" name="rc61"/>
            <p:cNvSpPr/>
            <p:nvPr/>
          </p:nvSpPr>
          <p:spPr>
            <a:xfrm>
              <a:off x="6022443" y="2923864"/>
              <a:ext cx="248247" cy="184084"/>
            </a:xfrm>
            <a:prstGeom prst="rect">
              <a:avLst/>
            </a:prstGeom>
            <a:solidFill>
              <a:srgbClr val="1CABE2">
                <a:alpha val="100000"/>
              </a:srgbClr>
            </a:solidFill>
          </p:spPr>
          <p:txBody>
            <a:bodyPr/>
            <a:lstStyle/>
            <a:p>
              <a:endParaRPr/>
            </a:p>
          </p:txBody>
        </p:sp>
        <p:sp>
          <p:nvSpPr>
            <p:cNvPr id="62" name="rc62"/>
            <p:cNvSpPr/>
            <p:nvPr/>
          </p:nvSpPr>
          <p:spPr>
            <a:xfrm>
              <a:off x="6298273" y="3120318"/>
              <a:ext cx="248247" cy="886366"/>
            </a:xfrm>
            <a:prstGeom prst="rect">
              <a:avLst/>
            </a:prstGeom>
            <a:solidFill>
              <a:srgbClr val="80BD41">
                <a:alpha val="100000"/>
              </a:srgbClr>
            </a:solidFill>
          </p:spPr>
          <p:txBody>
            <a:bodyPr/>
            <a:lstStyle/>
            <a:p>
              <a:endParaRPr/>
            </a:p>
          </p:txBody>
        </p:sp>
        <p:sp>
          <p:nvSpPr>
            <p:cNvPr id="63" name="rc63"/>
            <p:cNvSpPr/>
            <p:nvPr/>
          </p:nvSpPr>
          <p:spPr>
            <a:xfrm>
              <a:off x="6298273" y="2938777"/>
              <a:ext cx="248247" cy="181540"/>
            </a:xfrm>
            <a:prstGeom prst="rect">
              <a:avLst/>
            </a:prstGeom>
            <a:solidFill>
              <a:srgbClr val="1CABE2">
                <a:alpha val="100000"/>
              </a:srgbClr>
            </a:solidFill>
          </p:spPr>
          <p:txBody>
            <a:bodyPr/>
            <a:lstStyle/>
            <a:p>
              <a:endParaRPr/>
            </a:p>
          </p:txBody>
        </p:sp>
        <p:sp>
          <p:nvSpPr>
            <p:cNvPr id="64" name="rc64"/>
            <p:cNvSpPr/>
            <p:nvPr/>
          </p:nvSpPr>
          <p:spPr>
            <a:xfrm>
              <a:off x="6574104" y="3158949"/>
              <a:ext cx="248247" cy="847735"/>
            </a:xfrm>
            <a:prstGeom prst="rect">
              <a:avLst/>
            </a:prstGeom>
            <a:solidFill>
              <a:srgbClr val="80BD41">
                <a:alpha val="100000"/>
              </a:srgbClr>
            </a:solidFill>
          </p:spPr>
          <p:txBody>
            <a:bodyPr/>
            <a:lstStyle/>
            <a:p>
              <a:endParaRPr/>
            </a:p>
          </p:txBody>
        </p:sp>
        <p:sp>
          <p:nvSpPr>
            <p:cNvPr id="65" name="rc65"/>
            <p:cNvSpPr/>
            <p:nvPr/>
          </p:nvSpPr>
          <p:spPr>
            <a:xfrm>
              <a:off x="6574104" y="2933609"/>
              <a:ext cx="248247" cy="225340"/>
            </a:xfrm>
            <a:prstGeom prst="rect">
              <a:avLst/>
            </a:prstGeom>
            <a:solidFill>
              <a:srgbClr val="1CABE2">
                <a:alpha val="100000"/>
              </a:srgbClr>
            </a:solidFill>
          </p:spPr>
          <p:txBody>
            <a:bodyPr/>
            <a:lstStyle/>
            <a:p>
              <a:endParaRPr/>
            </a:p>
          </p:txBody>
        </p:sp>
        <p:sp>
          <p:nvSpPr>
            <p:cNvPr id="66" name="rc66"/>
            <p:cNvSpPr/>
            <p:nvPr/>
          </p:nvSpPr>
          <p:spPr>
            <a:xfrm>
              <a:off x="6849934" y="3228638"/>
              <a:ext cx="248247" cy="778046"/>
            </a:xfrm>
            <a:prstGeom prst="rect">
              <a:avLst/>
            </a:prstGeom>
            <a:solidFill>
              <a:srgbClr val="80BD41">
                <a:alpha val="100000"/>
              </a:srgbClr>
            </a:solidFill>
          </p:spPr>
          <p:txBody>
            <a:bodyPr/>
            <a:lstStyle/>
            <a:p>
              <a:endParaRPr/>
            </a:p>
          </p:txBody>
        </p:sp>
        <p:sp>
          <p:nvSpPr>
            <p:cNvPr id="67" name="rc67"/>
            <p:cNvSpPr/>
            <p:nvPr/>
          </p:nvSpPr>
          <p:spPr>
            <a:xfrm>
              <a:off x="6849934" y="2926071"/>
              <a:ext cx="248247" cy="302567"/>
            </a:xfrm>
            <a:prstGeom prst="rect">
              <a:avLst/>
            </a:prstGeom>
            <a:solidFill>
              <a:srgbClr val="1CABE2">
                <a:alpha val="100000"/>
              </a:srgbClr>
            </a:solidFill>
          </p:spPr>
          <p:txBody>
            <a:bodyPr/>
            <a:lstStyle/>
            <a:p>
              <a:endParaRPr/>
            </a:p>
          </p:txBody>
        </p:sp>
        <p:sp>
          <p:nvSpPr>
            <p:cNvPr id="68" name="rc68"/>
            <p:cNvSpPr/>
            <p:nvPr/>
          </p:nvSpPr>
          <p:spPr>
            <a:xfrm>
              <a:off x="7125765" y="3211019"/>
              <a:ext cx="248247" cy="795666"/>
            </a:xfrm>
            <a:prstGeom prst="rect">
              <a:avLst/>
            </a:prstGeom>
            <a:solidFill>
              <a:srgbClr val="80BD41">
                <a:alpha val="100000"/>
              </a:srgbClr>
            </a:solidFill>
          </p:spPr>
          <p:txBody>
            <a:bodyPr/>
            <a:lstStyle/>
            <a:p>
              <a:endParaRPr/>
            </a:p>
          </p:txBody>
        </p:sp>
        <p:sp>
          <p:nvSpPr>
            <p:cNvPr id="69" name="rc69"/>
            <p:cNvSpPr/>
            <p:nvPr/>
          </p:nvSpPr>
          <p:spPr>
            <a:xfrm>
              <a:off x="7125765" y="2916732"/>
              <a:ext cx="248247" cy="294286"/>
            </a:xfrm>
            <a:prstGeom prst="rect">
              <a:avLst/>
            </a:prstGeom>
            <a:solidFill>
              <a:srgbClr val="1CABE2">
                <a:alpha val="100000"/>
              </a:srgbClr>
            </a:solidFill>
          </p:spPr>
          <p:txBody>
            <a:bodyPr/>
            <a:lstStyle/>
            <a:p>
              <a:endParaRPr/>
            </a:p>
          </p:txBody>
        </p:sp>
        <p:sp>
          <p:nvSpPr>
            <p:cNvPr id="70" name="rc70"/>
            <p:cNvSpPr/>
            <p:nvPr/>
          </p:nvSpPr>
          <p:spPr>
            <a:xfrm>
              <a:off x="7401596" y="3204317"/>
              <a:ext cx="248247" cy="802368"/>
            </a:xfrm>
            <a:prstGeom prst="rect">
              <a:avLst/>
            </a:prstGeom>
            <a:solidFill>
              <a:srgbClr val="80BD41">
                <a:alpha val="100000"/>
              </a:srgbClr>
            </a:solidFill>
          </p:spPr>
          <p:txBody>
            <a:bodyPr/>
            <a:lstStyle/>
            <a:p>
              <a:endParaRPr/>
            </a:p>
          </p:txBody>
        </p:sp>
        <p:sp>
          <p:nvSpPr>
            <p:cNvPr id="71" name="rc71"/>
            <p:cNvSpPr/>
            <p:nvPr/>
          </p:nvSpPr>
          <p:spPr>
            <a:xfrm>
              <a:off x="7401596" y="2907556"/>
              <a:ext cx="248247" cy="296760"/>
            </a:xfrm>
            <a:prstGeom prst="rect">
              <a:avLst/>
            </a:prstGeom>
            <a:solidFill>
              <a:srgbClr val="1CABE2">
                <a:alpha val="100000"/>
              </a:srgbClr>
            </a:solidFill>
          </p:spPr>
          <p:txBody>
            <a:bodyPr/>
            <a:lstStyle/>
            <a:p>
              <a:endParaRPr/>
            </a:p>
          </p:txBody>
        </p:sp>
        <p:sp>
          <p:nvSpPr>
            <p:cNvPr id="72" name="rc72"/>
            <p:cNvSpPr/>
            <p:nvPr/>
          </p:nvSpPr>
          <p:spPr>
            <a:xfrm>
              <a:off x="7677426" y="3129482"/>
              <a:ext cx="248247" cy="877202"/>
            </a:xfrm>
            <a:prstGeom prst="rect">
              <a:avLst/>
            </a:prstGeom>
            <a:solidFill>
              <a:srgbClr val="80BD41">
                <a:alpha val="100000"/>
              </a:srgbClr>
            </a:solidFill>
          </p:spPr>
          <p:txBody>
            <a:bodyPr/>
            <a:lstStyle/>
            <a:p>
              <a:endParaRPr/>
            </a:p>
          </p:txBody>
        </p:sp>
        <p:sp>
          <p:nvSpPr>
            <p:cNvPr id="73" name="rc73"/>
            <p:cNvSpPr/>
            <p:nvPr/>
          </p:nvSpPr>
          <p:spPr>
            <a:xfrm>
              <a:off x="7677426" y="2896302"/>
              <a:ext cx="248247" cy="233180"/>
            </a:xfrm>
            <a:prstGeom prst="rect">
              <a:avLst/>
            </a:prstGeom>
            <a:solidFill>
              <a:srgbClr val="1CABE2">
                <a:alpha val="100000"/>
              </a:srgbClr>
            </a:solidFill>
          </p:spPr>
          <p:txBody>
            <a:bodyPr/>
            <a:lstStyle/>
            <a:p>
              <a:endParaRPr/>
            </a:p>
          </p:txBody>
        </p:sp>
        <p:sp>
          <p:nvSpPr>
            <p:cNvPr id="74" name="rc74"/>
            <p:cNvSpPr/>
            <p:nvPr/>
          </p:nvSpPr>
          <p:spPr>
            <a:xfrm>
              <a:off x="7953257" y="3141817"/>
              <a:ext cx="248247" cy="864867"/>
            </a:xfrm>
            <a:prstGeom prst="rect">
              <a:avLst/>
            </a:prstGeom>
            <a:solidFill>
              <a:srgbClr val="80BD41">
                <a:alpha val="100000"/>
              </a:srgbClr>
            </a:solidFill>
          </p:spPr>
          <p:txBody>
            <a:bodyPr/>
            <a:lstStyle/>
            <a:p>
              <a:endParaRPr/>
            </a:p>
          </p:txBody>
        </p:sp>
        <p:sp>
          <p:nvSpPr>
            <p:cNvPr id="75" name="rc75"/>
            <p:cNvSpPr/>
            <p:nvPr/>
          </p:nvSpPr>
          <p:spPr>
            <a:xfrm>
              <a:off x="7953257" y="2883479"/>
              <a:ext cx="248247" cy="258338"/>
            </a:xfrm>
            <a:prstGeom prst="rect">
              <a:avLst/>
            </a:prstGeom>
            <a:solidFill>
              <a:srgbClr val="1CABE2">
                <a:alpha val="100000"/>
              </a:srgbClr>
            </a:solidFill>
          </p:spPr>
          <p:txBody>
            <a:bodyPr/>
            <a:lstStyle/>
            <a:p>
              <a:endParaRPr/>
            </a:p>
          </p:txBody>
        </p:sp>
        <p:sp>
          <p:nvSpPr>
            <p:cNvPr id="76" name="pl76"/>
            <p:cNvSpPr/>
            <p:nvPr/>
          </p:nvSpPr>
          <p:spPr>
            <a:xfrm>
              <a:off x="1457446" y="1563719"/>
              <a:ext cx="6619934" cy="730081"/>
            </a:xfrm>
            <a:custGeom>
              <a:avLst/>
              <a:gdLst/>
              <a:ahLst/>
              <a:cxnLst/>
              <a:rect l="0" t="0" r="0" b="0"/>
              <a:pathLst>
                <a:path w="6619934" h="730081">
                  <a:moveTo>
                    <a:pt x="0" y="617761"/>
                  </a:moveTo>
                  <a:lnTo>
                    <a:pt x="275830" y="589681"/>
                  </a:lnTo>
                  <a:lnTo>
                    <a:pt x="551661" y="617761"/>
                  </a:lnTo>
                  <a:lnTo>
                    <a:pt x="827491" y="702001"/>
                  </a:lnTo>
                  <a:lnTo>
                    <a:pt x="1103322" y="533521"/>
                  </a:lnTo>
                  <a:lnTo>
                    <a:pt x="1379153" y="280800"/>
                  </a:lnTo>
                  <a:lnTo>
                    <a:pt x="1654983" y="280800"/>
                  </a:lnTo>
                  <a:lnTo>
                    <a:pt x="1930814" y="308880"/>
                  </a:lnTo>
                  <a:lnTo>
                    <a:pt x="2206644" y="365040"/>
                  </a:lnTo>
                  <a:lnTo>
                    <a:pt x="2482475" y="168480"/>
                  </a:lnTo>
                  <a:lnTo>
                    <a:pt x="2758306" y="252720"/>
                  </a:lnTo>
                  <a:lnTo>
                    <a:pt x="3034136" y="730081"/>
                  </a:lnTo>
                  <a:lnTo>
                    <a:pt x="3309967" y="140400"/>
                  </a:lnTo>
                  <a:lnTo>
                    <a:pt x="3585797" y="336960"/>
                  </a:lnTo>
                  <a:lnTo>
                    <a:pt x="3861628" y="393120"/>
                  </a:lnTo>
                  <a:lnTo>
                    <a:pt x="4137459" y="224640"/>
                  </a:lnTo>
                  <a:lnTo>
                    <a:pt x="4413289" y="0"/>
                  </a:lnTo>
                  <a:lnTo>
                    <a:pt x="4689120" y="112320"/>
                  </a:lnTo>
                  <a:lnTo>
                    <a:pt x="4964950" y="112320"/>
                  </a:lnTo>
                  <a:lnTo>
                    <a:pt x="5240781" y="224640"/>
                  </a:lnTo>
                  <a:lnTo>
                    <a:pt x="5516612" y="421200"/>
                  </a:lnTo>
                  <a:lnTo>
                    <a:pt x="5792442" y="393120"/>
                  </a:lnTo>
                  <a:lnTo>
                    <a:pt x="6068273" y="393120"/>
                  </a:lnTo>
                  <a:lnTo>
                    <a:pt x="6344103" y="224640"/>
                  </a:lnTo>
                  <a:lnTo>
                    <a:pt x="6619934" y="280800"/>
                  </a:lnTo>
                </a:path>
              </a:pathLst>
            </a:custGeom>
            <a:ln w="27101" cap="flat">
              <a:solidFill>
                <a:srgbClr val="0058AB">
                  <a:alpha val="100000"/>
                </a:srgbClr>
              </a:solidFill>
              <a:prstDash val="solid"/>
              <a:round/>
            </a:ln>
          </p:spPr>
          <p:txBody>
            <a:bodyPr/>
            <a:lstStyle/>
            <a:p>
              <a:endParaRPr/>
            </a:p>
          </p:txBody>
        </p:sp>
        <p:sp>
          <p:nvSpPr>
            <p:cNvPr id="77" name="tx77"/>
            <p:cNvSpPr/>
            <p:nvPr/>
          </p:nvSpPr>
          <p:spPr>
            <a:xfrm>
              <a:off x="1397156"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2776309" y="10659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15546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5534615"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637938"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13768"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7189599"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465430"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7741260"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8017091" y="10659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1339893" y="302297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729.9</a:t>
              </a:r>
            </a:p>
          </p:txBody>
        </p:sp>
        <p:sp>
          <p:nvSpPr>
            <p:cNvPr id="88" name="tx88"/>
            <p:cNvSpPr/>
            <p:nvPr/>
          </p:nvSpPr>
          <p:spPr>
            <a:xfrm>
              <a:off x="2758222" y="2953148"/>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790</a:t>
              </a:r>
            </a:p>
          </p:txBody>
        </p:sp>
        <p:sp>
          <p:nvSpPr>
            <p:cNvPr id="89" name="tx89"/>
            <p:cNvSpPr/>
            <p:nvPr/>
          </p:nvSpPr>
          <p:spPr>
            <a:xfrm>
              <a:off x="4098199" y="285888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871.2</a:t>
              </a:r>
            </a:p>
          </p:txBody>
        </p:sp>
        <p:sp>
          <p:nvSpPr>
            <p:cNvPr id="90" name="tx90"/>
            <p:cNvSpPr/>
            <p:nvPr/>
          </p:nvSpPr>
          <p:spPr>
            <a:xfrm>
              <a:off x="5477352" y="278914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931.2</a:t>
              </a:r>
            </a:p>
          </p:txBody>
        </p:sp>
        <p:sp>
          <p:nvSpPr>
            <p:cNvPr id="91" name="tx91"/>
            <p:cNvSpPr/>
            <p:nvPr/>
          </p:nvSpPr>
          <p:spPr>
            <a:xfrm>
              <a:off x="6580674" y="279763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923.9</a:t>
              </a:r>
            </a:p>
          </p:txBody>
        </p:sp>
        <p:sp>
          <p:nvSpPr>
            <p:cNvPr id="92" name="tx92"/>
            <p:cNvSpPr/>
            <p:nvPr/>
          </p:nvSpPr>
          <p:spPr>
            <a:xfrm>
              <a:off x="6856505" y="279009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930.4</a:t>
              </a:r>
            </a:p>
          </p:txBody>
        </p:sp>
        <p:sp>
          <p:nvSpPr>
            <p:cNvPr id="93" name="tx93"/>
            <p:cNvSpPr/>
            <p:nvPr/>
          </p:nvSpPr>
          <p:spPr>
            <a:xfrm>
              <a:off x="7132335" y="278076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938.4</a:t>
              </a:r>
            </a:p>
          </p:txBody>
        </p:sp>
        <p:sp>
          <p:nvSpPr>
            <p:cNvPr id="94" name="tx94"/>
            <p:cNvSpPr/>
            <p:nvPr/>
          </p:nvSpPr>
          <p:spPr>
            <a:xfrm>
              <a:off x="7408166" y="277157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946.3</a:t>
              </a:r>
            </a:p>
          </p:txBody>
        </p:sp>
        <p:sp>
          <p:nvSpPr>
            <p:cNvPr id="95" name="tx95"/>
            <p:cNvSpPr/>
            <p:nvPr/>
          </p:nvSpPr>
          <p:spPr>
            <a:xfrm>
              <a:off x="7723173" y="276036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99004" y="274755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967</a:t>
              </a:r>
            </a:p>
          </p:txBody>
        </p:sp>
        <p:sp>
          <p:nvSpPr>
            <p:cNvPr id="97" name="pl97"/>
            <p:cNvSpPr/>
            <p:nvPr/>
          </p:nvSpPr>
          <p:spPr>
            <a:xfrm>
              <a:off x="1457446" y="1198678"/>
              <a:ext cx="0" cy="982802"/>
            </a:xfrm>
            <a:custGeom>
              <a:avLst/>
              <a:gdLst/>
              <a:ahLst/>
              <a:cxnLst/>
              <a:rect l="0" t="0" r="0" b="0"/>
              <a:pathLst>
                <a:path h="982802">
                  <a:moveTo>
                    <a:pt x="0" y="982802"/>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2836599" y="1198678"/>
              <a:ext cx="0" cy="645841"/>
            </a:xfrm>
            <a:custGeom>
              <a:avLst/>
              <a:gdLst/>
              <a:ahLst/>
              <a:cxnLst/>
              <a:rect l="0" t="0" r="0" b="0"/>
              <a:pathLst>
                <a:path h="645841">
                  <a:moveTo>
                    <a:pt x="0" y="645841"/>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4215752" y="1198678"/>
              <a:ext cx="0" cy="617761"/>
            </a:xfrm>
            <a:custGeom>
              <a:avLst/>
              <a:gdLst/>
              <a:ahLst/>
              <a:cxnLst/>
              <a:rect l="0" t="0" r="0" b="0"/>
              <a:pathLst>
                <a:path h="617761">
                  <a:moveTo>
                    <a:pt x="0" y="61776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5594905" y="1198678"/>
              <a:ext cx="0" cy="589681"/>
            </a:xfrm>
            <a:custGeom>
              <a:avLst/>
              <a:gdLst/>
              <a:ahLst/>
              <a:cxnLst/>
              <a:rect l="0" t="0" r="0" b="0"/>
              <a:pathLst>
                <a:path h="589681">
                  <a:moveTo>
                    <a:pt x="0" y="589681"/>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6698228" y="1198678"/>
              <a:ext cx="0" cy="589681"/>
            </a:xfrm>
            <a:custGeom>
              <a:avLst/>
              <a:gdLst/>
              <a:ahLst/>
              <a:cxnLst/>
              <a:rect l="0" t="0" r="0" b="0"/>
              <a:pathLst>
                <a:path h="589681">
                  <a:moveTo>
                    <a:pt x="0" y="589681"/>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974058" y="1198678"/>
              <a:ext cx="0" cy="786241"/>
            </a:xfrm>
            <a:custGeom>
              <a:avLst/>
              <a:gdLst/>
              <a:ahLst/>
              <a:cxnLst/>
              <a:rect l="0" t="0" r="0" b="0"/>
              <a:pathLst>
                <a:path h="786241">
                  <a:moveTo>
                    <a:pt x="0" y="786241"/>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249889" y="1198678"/>
              <a:ext cx="0" cy="758161"/>
            </a:xfrm>
            <a:custGeom>
              <a:avLst/>
              <a:gdLst/>
              <a:ahLst/>
              <a:cxnLst/>
              <a:rect l="0" t="0" r="0" b="0"/>
              <a:pathLst>
                <a:path h="758161">
                  <a:moveTo>
                    <a:pt x="0" y="758161"/>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525719" y="1198678"/>
              <a:ext cx="0" cy="758161"/>
            </a:xfrm>
            <a:custGeom>
              <a:avLst/>
              <a:gdLst/>
              <a:ahLst/>
              <a:cxnLst/>
              <a:rect l="0" t="0" r="0" b="0"/>
              <a:pathLst>
                <a:path h="758161">
                  <a:moveTo>
                    <a:pt x="0" y="758161"/>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801550" y="1198678"/>
              <a:ext cx="0" cy="589681"/>
            </a:xfrm>
            <a:custGeom>
              <a:avLst/>
              <a:gdLst/>
              <a:ahLst/>
              <a:cxnLst/>
              <a:rect l="0" t="0" r="0" b="0"/>
              <a:pathLst>
                <a:path h="589681">
                  <a:moveTo>
                    <a:pt x="0" y="589681"/>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8077381" y="1198678"/>
              <a:ext cx="0" cy="645841"/>
            </a:xfrm>
            <a:custGeom>
              <a:avLst/>
              <a:gdLst/>
              <a:ahLst/>
              <a:cxnLst/>
              <a:rect l="0" t="0" r="0" b="0"/>
              <a:pathLst>
                <a:path h="645841">
                  <a:moveTo>
                    <a:pt x="0" y="645841"/>
                  </a:moveTo>
                  <a:lnTo>
                    <a:pt x="0" y="0"/>
                  </a:lnTo>
                </a:path>
              </a:pathLst>
            </a:custGeom>
            <a:ln w="13550" cap="flat">
              <a:solidFill>
                <a:srgbClr val="0058AB">
                  <a:alpha val="100000"/>
                </a:srgbClr>
              </a:solidFill>
              <a:prstDash val="dot"/>
              <a:round/>
            </a:ln>
          </p:spPr>
          <p:txBody>
            <a:bodyPr/>
            <a:lstStyle/>
            <a:p>
              <a:endParaRPr/>
            </a:p>
          </p:txBody>
        </p:sp>
        <p:sp>
          <p:nvSpPr>
            <p:cNvPr id="107" name="tx107"/>
            <p:cNvSpPr/>
            <p:nvPr/>
          </p:nvSpPr>
          <p:spPr>
            <a:xfrm>
              <a:off x="1339893" y="3697530"/>
              <a:ext cx="235106" cy="67252"/>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474.4</a:t>
              </a:r>
            </a:p>
          </p:txBody>
        </p:sp>
        <p:sp>
          <p:nvSpPr>
            <p:cNvPr id="108" name="tx108"/>
            <p:cNvSpPr/>
            <p:nvPr/>
          </p:nvSpPr>
          <p:spPr>
            <a:xfrm>
              <a:off x="1339893" y="327221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255.5</a:t>
              </a:r>
            </a:p>
          </p:txBody>
        </p:sp>
        <p:sp>
          <p:nvSpPr>
            <p:cNvPr id="109" name="tx109"/>
            <p:cNvSpPr/>
            <p:nvPr/>
          </p:nvSpPr>
          <p:spPr>
            <a:xfrm>
              <a:off x="2719046" y="361831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608.3</a:t>
              </a:r>
            </a:p>
          </p:txBody>
        </p:sp>
        <p:sp>
          <p:nvSpPr>
            <p:cNvPr id="110" name="tx110"/>
            <p:cNvSpPr/>
            <p:nvPr/>
          </p:nvSpPr>
          <p:spPr>
            <a:xfrm>
              <a:off x="2719046" y="315955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181.7</a:t>
              </a:r>
            </a:p>
          </p:txBody>
        </p:sp>
        <p:sp>
          <p:nvSpPr>
            <p:cNvPr id="111" name="tx111"/>
            <p:cNvSpPr/>
            <p:nvPr/>
          </p:nvSpPr>
          <p:spPr>
            <a:xfrm>
              <a:off x="4098199" y="357700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679.5</a:t>
              </a:r>
            </a:p>
          </p:txBody>
        </p:sp>
        <p:sp>
          <p:nvSpPr>
            <p:cNvPr id="112" name="tx112"/>
            <p:cNvSpPr/>
            <p:nvPr/>
          </p:nvSpPr>
          <p:spPr>
            <a:xfrm>
              <a:off x="4098199" y="307106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191.7</a:t>
              </a:r>
            </a:p>
          </p:txBody>
        </p:sp>
        <p:sp>
          <p:nvSpPr>
            <p:cNvPr id="113" name="tx113"/>
            <p:cNvSpPr/>
            <p:nvPr/>
          </p:nvSpPr>
          <p:spPr>
            <a:xfrm>
              <a:off x="5477352" y="354437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735.6</a:t>
              </a:r>
            </a:p>
          </p:txBody>
        </p:sp>
        <p:sp>
          <p:nvSpPr>
            <p:cNvPr id="114" name="tx114"/>
            <p:cNvSpPr/>
            <p:nvPr/>
          </p:nvSpPr>
          <p:spPr>
            <a:xfrm>
              <a:off x="5477352" y="30036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195.6</a:t>
              </a:r>
            </a:p>
          </p:txBody>
        </p:sp>
        <p:sp>
          <p:nvSpPr>
            <p:cNvPr id="115" name="tx115"/>
            <p:cNvSpPr/>
            <p:nvPr/>
          </p:nvSpPr>
          <p:spPr>
            <a:xfrm>
              <a:off x="6580674" y="354776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729.9</a:t>
              </a:r>
            </a:p>
          </p:txBody>
        </p:sp>
        <p:sp>
          <p:nvSpPr>
            <p:cNvPr id="116" name="tx116"/>
            <p:cNvSpPr/>
            <p:nvPr/>
          </p:nvSpPr>
          <p:spPr>
            <a:xfrm>
              <a:off x="6619851" y="3011231"/>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194</a:t>
              </a:r>
            </a:p>
          </p:txBody>
        </p:sp>
        <p:sp>
          <p:nvSpPr>
            <p:cNvPr id="117" name="tx117"/>
            <p:cNvSpPr/>
            <p:nvPr/>
          </p:nvSpPr>
          <p:spPr>
            <a:xfrm>
              <a:off x="6856505" y="358261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669.9</a:t>
              </a:r>
            </a:p>
          </p:txBody>
        </p:sp>
        <p:sp>
          <p:nvSpPr>
            <p:cNvPr id="118" name="tx118"/>
            <p:cNvSpPr/>
            <p:nvPr/>
          </p:nvSpPr>
          <p:spPr>
            <a:xfrm>
              <a:off x="6856505" y="304230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260.5</a:t>
              </a:r>
            </a:p>
          </p:txBody>
        </p:sp>
        <p:sp>
          <p:nvSpPr>
            <p:cNvPr id="119" name="tx119"/>
            <p:cNvSpPr/>
            <p:nvPr/>
          </p:nvSpPr>
          <p:spPr>
            <a:xfrm>
              <a:off x="7171512" y="357380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685</a:t>
              </a:r>
            </a:p>
          </p:txBody>
        </p:sp>
        <p:sp>
          <p:nvSpPr>
            <p:cNvPr id="120" name="tx120"/>
            <p:cNvSpPr/>
            <p:nvPr/>
          </p:nvSpPr>
          <p:spPr>
            <a:xfrm>
              <a:off x="7132335" y="302878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253.4</a:t>
              </a:r>
            </a:p>
          </p:txBody>
        </p:sp>
        <p:sp>
          <p:nvSpPr>
            <p:cNvPr id="121" name="tx121"/>
            <p:cNvSpPr/>
            <p:nvPr/>
          </p:nvSpPr>
          <p:spPr>
            <a:xfrm>
              <a:off x="7408166" y="357045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690.8</a:t>
              </a:r>
            </a:p>
          </p:txBody>
        </p:sp>
        <p:sp>
          <p:nvSpPr>
            <p:cNvPr id="122" name="tx122"/>
            <p:cNvSpPr/>
            <p:nvPr/>
          </p:nvSpPr>
          <p:spPr>
            <a:xfrm>
              <a:off x="7408166" y="302088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255.5</a:t>
              </a:r>
            </a:p>
          </p:txBody>
        </p:sp>
        <p:sp>
          <p:nvSpPr>
            <p:cNvPr id="123" name="tx123"/>
            <p:cNvSpPr/>
            <p:nvPr/>
          </p:nvSpPr>
          <p:spPr>
            <a:xfrm>
              <a:off x="7683997" y="35330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755.2</a:t>
              </a:r>
            </a:p>
          </p:txBody>
        </p:sp>
        <p:sp>
          <p:nvSpPr>
            <p:cNvPr id="124" name="tx124"/>
            <p:cNvSpPr/>
            <p:nvPr/>
          </p:nvSpPr>
          <p:spPr>
            <a:xfrm>
              <a:off x="7683997" y="297784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200.8</a:t>
              </a:r>
            </a:p>
          </p:txBody>
        </p:sp>
        <p:sp>
          <p:nvSpPr>
            <p:cNvPr id="125" name="tx125"/>
            <p:cNvSpPr/>
            <p:nvPr/>
          </p:nvSpPr>
          <p:spPr>
            <a:xfrm>
              <a:off x="7959827" y="353920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744.6</a:t>
              </a:r>
            </a:p>
          </p:txBody>
        </p:sp>
        <p:sp>
          <p:nvSpPr>
            <p:cNvPr id="126" name="tx126"/>
            <p:cNvSpPr/>
            <p:nvPr/>
          </p:nvSpPr>
          <p:spPr>
            <a:xfrm>
              <a:off x="7959827" y="2978747"/>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222.4</a:t>
              </a:r>
            </a:p>
          </p:txBody>
        </p:sp>
        <p:sp>
          <p:nvSpPr>
            <p:cNvPr id="127" name="tx127"/>
            <p:cNvSpPr/>
            <p:nvPr/>
          </p:nvSpPr>
          <p:spPr>
            <a:xfrm>
              <a:off x="849589"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73826"/>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7500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94261"/>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613516"/>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1032772"/>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46692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46692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39457"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1" name="tx151"/>
            <p:cNvSpPr/>
            <p:nvPr/>
          </p:nvSpPr>
          <p:spPr>
            <a:xfrm>
              <a:off x="3206557" y="495802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2" name="rc152"/>
            <p:cNvSpPr/>
            <p:nvPr/>
          </p:nvSpPr>
          <p:spPr>
            <a:xfrm>
              <a:off x="4549849" y="4909475"/>
              <a:ext cx="201456" cy="201456"/>
            </a:xfrm>
            <a:prstGeom prst="rect">
              <a:avLst/>
            </a:prstGeom>
            <a:solidFill>
              <a:srgbClr val="1CABE2">
                <a:alpha val="100000"/>
              </a:srgbClr>
            </a:solidFill>
          </p:spPr>
          <p:txBody>
            <a:bodyPr/>
            <a:lstStyle/>
            <a:p>
              <a:endParaRPr/>
            </a:p>
          </p:txBody>
        </p:sp>
        <p:sp>
          <p:nvSpPr>
            <p:cNvPr id="153" name="rc153"/>
            <p:cNvSpPr/>
            <p:nvPr/>
          </p:nvSpPr>
          <p:spPr>
            <a:xfrm>
              <a:off x="5770421" y="4909475"/>
              <a:ext cx="201456" cy="201456"/>
            </a:xfrm>
            <a:prstGeom prst="rect">
              <a:avLst/>
            </a:prstGeom>
            <a:solidFill>
              <a:srgbClr val="80BD41">
                <a:alpha val="100000"/>
              </a:srgbClr>
            </a:solidFill>
          </p:spPr>
          <p:txBody>
            <a:bodyPr/>
            <a:lstStyle/>
            <a:p>
              <a:endParaRPr/>
            </a:p>
          </p:txBody>
        </p:sp>
        <p:sp>
          <p:nvSpPr>
            <p:cNvPr id="154" name="tx154"/>
            <p:cNvSpPr/>
            <p:nvPr/>
          </p:nvSpPr>
          <p:spPr>
            <a:xfrm>
              <a:off x="4829894" y="4958020"/>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50466" y="4958020"/>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7" name="tx157"/>
            <p:cNvSpPr/>
            <p:nvPr/>
          </p:nvSpPr>
          <p:spPr>
            <a:xfrm>
              <a:off x="989913" y="660204"/>
              <a:ext cx="1830697"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58" name="pl158"/>
            <p:cNvSpPr/>
            <p:nvPr/>
          </p:nvSpPr>
          <p:spPr>
            <a:xfrm>
              <a:off x="217883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869848"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56086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25188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89913" y="585572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89913" y="565302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89913" y="545032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3332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02434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715357"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40637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09739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33322" y="5774644"/>
              <a:ext cx="4936891" cy="162162"/>
            </a:xfrm>
            <a:prstGeom prst="rect">
              <a:avLst/>
            </a:prstGeom>
            <a:solidFill>
              <a:srgbClr val="80BD41">
                <a:alpha val="100000"/>
              </a:srgbClr>
            </a:solidFill>
          </p:spPr>
          <p:txBody>
            <a:bodyPr/>
            <a:lstStyle/>
            <a:p>
              <a:endParaRPr/>
            </a:p>
          </p:txBody>
        </p:sp>
        <p:sp>
          <p:nvSpPr>
            <p:cNvPr id="171" name="rc171"/>
            <p:cNvSpPr/>
            <p:nvPr/>
          </p:nvSpPr>
          <p:spPr>
            <a:xfrm>
              <a:off x="6270214" y="5774644"/>
              <a:ext cx="1312297" cy="162162"/>
            </a:xfrm>
            <a:prstGeom prst="rect">
              <a:avLst/>
            </a:prstGeom>
            <a:solidFill>
              <a:srgbClr val="1CABE2">
                <a:alpha val="100000"/>
              </a:srgbClr>
            </a:solidFill>
          </p:spPr>
          <p:txBody>
            <a:bodyPr/>
            <a:lstStyle/>
            <a:p>
              <a:endParaRPr/>
            </a:p>
          </p:txBody>
        </p:sp>
        <p:sp>
          <p:nvSpPr>
            <p:cNvPr id="172" name="rc172"/>
            <p:cNvSpPr/>
            <p:nvPr/>
          </p:nvSpPr>
          <p:spPr>
            <a:xfrm>
              <a:off x="1333322" y="5571941"/>
              <a:ext cx="5108495" cy="162162"/>
            </a:xfrm>
            <a:prstGeom prst="rect">
              <a:avLst/>
            </a:prstGeom>
            <a:solidFill>
              <a:srgbClr val="80BD41">
                <a:alpha val="100000"/>
              </a:srgbClr>
            </a:solidFill>
          </p:spPr>
          <p:txBody>
            <a:bodyPr/>
            <a:lstStyle/>
            <a:p>
              <a:endParaRPr/>
            </a:p>
          </p:txBody>
        </p:sp>
        <p:sp>
          <p:nvSpPr>
            <p:cNvPr id="173" name="rc173"/>
            <p:cNvSpPr/>
            <p:nvPr/>
          </p:nvSpPr>
          <p:spPr>
            <a:xfrm>
              <a:off x="6441818" y="5571941"/>
              <a:ext cx="1357954" cy="162162"/>
            </a:xfrm>
            <a:prstGeom prst="rect">
              <a:avLst/>
            </a:prstGeom>
            <a:solidFill>
              <a:srgbClr val="1CABE2">
                <a:alpha val="100000"/>
              </a:srgbClr>
            </a:solidFill>
          </p:spPr>
          <p:txBody>
            <a:bodyPr/>
            <a:lstStyle/>
            <a:p>
              <a:endParaRPr/>
            </a:p>
          </p:txBody>
        </p:sp>
        <p:sp>
          <p:nvSpPr>
            <p:cNvPr id="174" name="rc174"/>
            <p:cNvSpPr/>
            <p:nvPr/>
          </p:nvSpPr>
          <p:spPr>
            <a:xfrm>
              <a:off x="1333322" y="5369238"/>
              <a:ext cx="5036661" cy="162162"/>
            </a:xfrm>
            <a:prstGeom prst="rect">
              <a:avLst/>
            </a:prstGeom>
            <a:solidFill>
              <a:srgbClr val="80BD41">
                <a:alpha val="100000"/>
              </a:srgbClr>
            </a:solidFill>
          </p:spPr>
          <p:txBody>
            <a:bodyPr/>
            <a:lstStyle/>
            <a:p>
              <a:endParaRPr/>
            </a:p>
          </p:txBody>
        </p:sp>
        <p:sp>
          <p:nvSpPr>
            <p:cNvPr id="175" name="rc175"/>
            <p:cNvSpPr/>
            <p:nvPr/>
          </p:nvSpPr>
          <p:spPr>
            <a:xfrm>
              <a:off x="6369984" y="5369238"/>
              <a:ext cx="1504464" cy="162162"/>
            </a:xfrm>
            <a:prstGeom prst="rect">
              <a:avLst/>
            </a:prstGeom>
            <a:solidFill>
              <a:srgbClr val="1CABE2">
                <a:alpha val="100000"/>
              </a:srgbClr>
            </a:solidFill>
          </p:spPr>
          <p:txBody>
            <a:bodyPr/>
            <a:lstStyle/>
            <a:p>
              <a:endParaRPr/>
            </a:p>
          </p:txBody>
        </p:sp>
        <p:sp>
          <p:nvSpPr>
            <p:cNvPr id="176" name="tx176"/>
            <p:cNvSpPr/>
            <p:nvPr/>
          </p:nvSpPr>
          <p:spPr>
            <a:xfrm>
              <a:off x="7750289" y="5812533"/>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923.9</a:t>
              </a:r>
            </a:p>
          </p:txBody>
        </p:sp>
        <p:sp>
          <p:nvSpPr>
            <p:cNvPr id="177" name="tx177"/>
            <p:cNvSpPr/>
            <p:nvPr/>
          </p:nvSpPr>
          <p:spPr>
            <a:xfrm>
              <a:off x="8026703" y="5609886"/>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956</a:t>
              </a:r>
            </a:p>
          </p:txBody>
        </p:sp>
        <p:sp>
          <p:nvSpPr>
            <p:cNvPr id="178" name="tx178"/>
            <p:cNvSpPr/>
            <p:nvPr/>
          </p:nvSpPr>
          <p:spPr>
            <a:xfrm>
              <a:off x="8105041" y="5407183"/>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3666129" y="581528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729.9</a:t>
              </a:r>
            </a:p>
          </p:txBody>
        </p:sp>
        <p:sp>
          <p:nvSpPr>
            <p:cNvPr id="180" name="tx180"/>
            <p:cNvSpPr/>
            <p:nvPr/>
          </p:nvSpPr>
          <p:spPr>
            <a:xfrm>
              <a:off x="6835928" y="581528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194</a:t>
              </a:r>
            </a:p>
          </p:txBody>
        </p:sp>
        <p:sp>
          <p:nvSpPr>
            <p:cNvPr id="181" name="tx181"/>
            <p:cNvSpPr/>
            <p:nvPr/>
          </p:nvSpPr>
          <p:spPr>
            <a:xfrm>
              <a:off x="3751932" y="5612582"/>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755.2</a:t>
              </a:r>
            </a:p>
          </p:txBody>
        </p:sp>
        <p:sp>
          <p:nvSpPr>
            <p:cNvPr id="182" name="tx182"/>
            <p:cNvSpPr/>
            <p:nvPr/>
          </p:nvSpPr>
          <p:spPr>
            <a:xfrm>
              <a:off x="6985157" y="5612582"/>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200.8</a:t>
              </a:r>
            </a:p>
          </p:txBody>
        </p:sp>
        <p:sp>
          <p:nvSpPr>
            <p:cNvPr id="183" name="tx183"/>
            <p:cNvSpPr/>
            <p:nvPr/>
          </p:nvSpPr>
          <p:spPr>
            <a:xfrm>
              <a:off x="3716014" y="5409879"/>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744.6</a:t>
              </a:r>
            </a:p>
          </p:txBody>
        </p:sp>
        <p:sp>
          <p:nvSpPr>
            <p:cNvPr id="184" name="tx184"/>
            <p:cNvSpPr/>
            <p:nvPr/>
          </p:nvSpPr>
          <p:spPr>
            <a:xfrm>
              <a:off x="6986577" y="5411203"/>
              <a:ext cx="27127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222.4</a:t>
              </a:r>
            </a:p>
          </p:txBody>
        </p:sp>
        <p:sp>
          <p:nvSpPr>
            <p:cNvPr id="185" name="tx185"/>
            <p:cNvSpPr/>
            <p:nvPr/>
          </p:nvSpPr>
          <p:spPr>
            <a:xfrm>
              <a:off x="616505"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03786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07798"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598815"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289833"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7922596" y="6019786"/>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17306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5" name="tx195"/>
            <p:cNvSpPr/>
            <p:nvPr/>
          </p:nvSpPr>
          <p:spPr>
            <a:xfrm>
              <a:off x="3550093" y="6500287"/>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DTC3 en 2024 (77 %) était plus faible qu'en 2019 (79 %).
Le nombre d'enfants vaccinés avec le DTP3 a augmenté de 2% par rapport à 2019.
Le nombre de nourrissons survivants a augmenté d'environ 5 %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533938"/>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2588446"/>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1642953"/>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400668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83092" y="3061192"/>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83092" y="211569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117020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4485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90700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26914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631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2100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9343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6586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38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81071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83147"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422266" y="3565005"/>
              <a:ext cx="245185" cy="441679"/>
            </a:xfrm>
            <a:prstGeom prst="rect">
              <a:avLst/>
            </a:prstGeom>
            <a:solidFill>
              <a:srgbClr val="E2231A">
                <a:alpha val="100000"/>
              </a:srgbClr>
            </a:solidFill>
          </p:spPr>
          <p:txBody>
            <a:bodyPr/>
            <a:lstStyle/>
            <a:p>
              <a:endParaRPr/>
            </a:p>
          </p:txBody>
        </p:sp>
        <p:sp>
          <p:nvSpPr>
            <p:cNvPr id="23" name="rc23"/>
            <p:cNvSpPr/>
            <p:nvPr/>
          </p:nvSpPr>
          <p:spPr>
            <a:xfrm>
              <a:off x="1694694" y="3598468"/>
              <a:ext cx="245185" cy="408216"/>
            </a:xfrm>
            <a:prstGeom prst="rect">
              <a:avLst/>
            </a:prstGeom>
            <a:solidFill>
              <a:srgbClr val="E2231A">
                <a:alpha val="100000"/>
              </a:srgbClr>
            </a:solidFill>
          </p:spPr>
          <p:txBody>
            <a:bodyPr/>
            <a:lstStyle/>
            <a:p>
              <a:endParaRPr/>
            </a:p>
          </p:txBody>
        </p:sp>
        <p:sp>
          <p:nvSpPr>
            <p:cNvPr id="24" name="rc24"/>
            <p:cNvSpPr/>
            <p:nvPr/>
          </p:nvSpPr>
          <p:spPr>
            <a:xfrm>
              <a:off x="1967123" y="3591933"/>
              <a:ext cx="245185" cy="414751"/>
            </a:xfrm>
            <a:prstGeom prst="rect">
              <a:avLst/>
            </a:prstGeom>
            <a:solidFill>
              <a:srgbClr val="E2231A">
                <a:alpha val="100000"/>
              </a:srgbClr>
            </a:solidFill>
          </p:spPr>
          <p:txBody>
            <a:bodyPr/>
            <a:lstStyle/>
            <a:p>
              <a:endParaRPr/>
            </a:p>
          </p:txBody>
        </p:sp>
        <p:sp>
          <p:nvSpPr>
            <p:cNvPr id="25" name="rc25"/>
            <p:cNvSpPr/>
            <p:nvPr/>
          </p:nvSpPr>
          <p:spPr>
            <a:xfrm>
              <a:off x="2239552" y="3572176"/>
              <a:ext cx="245185" cy="434508"/>
            </a:xfrm>
            <a:prstGeom prst="rect">
              <a:avLst/>
            </a:prstGeom>
            <a:solidFill>
              <a:srgbClr val="E2231A">
                <a:alpha val="100000"/>
              </a:srgbClr>
            </a:solidFill>
          </p:spPr>
          <p:txBody>
            <a:bodyPr/>
            <a:lstStyle/>
            <a:p>
              <a:endParaRPr/>
            </a:p>
          </p:txBody>
        </p:sp>
        <p:sp>
          <p:nvSpPr>
            <p:cNvPr id="26" name="rc26"/>
            <p:cNvSpPr/>
            <p:nvPr/>
          </p:nvSpPr>
          <p:spPr>
            <a:xfrm>
              <a:off x="2511980" y="3683674"/>
              <a:ext cx="245185" cy="323010"/>
            </a:xfrm>
            <a:prstGeom prst="rect">
              <a:avLst/>
            </a:prstGeom>
            <a:solidFill>
              <a:srgbClr val="E2231A">
                <a:alpha val="100000"/>
              </a:srgbClr>
            </a:solidFill>
          </p:spPr>
          <p:txBody>
            <a:bodyPr/>
            <a:lstStyle/>
            <a:p>
              <a:endParaRPr/>
            </a:p>
          </p:txBody>
        </p:sp>
        <p:sp>
          <p:nvSpPr>
            <p:cNvPr id="27" name="rc27"/>
            <p:cNvSpPr/>
            <p:nvPr/>
          </p:nvSpPr>
          <p:spPr>
            <a:xfrm>
              <a:off x="2784409" y="3767657"/>
              <a:ext cx="245185" cy="239028"/>
            </a:xfrm>
            <a:prstGeom prst="rect">
              <a:avLst/>
            </a:prstGeom>
            <a:solidFill>
              <a:srgbClr val="E2231A">
                <a:alpha val="100000"/>
              </a:srgbClr>
            </a:solidFill>
          </p:spPr>
          <p:txBody>
            <a:bodyPr/>
            <a:lstStyle/>
            <a:p>
              <a:endParaRPr/>
            </a:p>
          </p:txBody>
        </p:sp>
        <p:sp>
          <p:nvSpPr>
            <p:cNvPr id="28" name="rc28"/>
            <p:cNvSpPr/>
            <p:nvPr/>
          </p:nvSpPr>
          <p:spPr>
            <a:xfrm>
              <a:off x="3056838" y="3597771"/>
              <a:ext cx="245185" cy="408914"/>
            </a:xfrm>
            <a:prstGeom prst="rect">
              <a:avLst/>
            </a:prstGeom>
            <a:solidFill>
              <a:srgbClr val="E2231A">
                <a:alpha val="100000"/>
              </a:srgbClr>
            </a:solidFill>
          </p:spPr>
          <p:txBody>
            <a:bodyPr/>
            <a:lstStyle/>
            <a:p>
              <a:endParaRPr/>
            </a:p>
          </p:txBody>
        </p:sp>
        <p:sp>
          <p:nvSpPr>
            <p:cNvPr id="29" name="rc29"/>
            <p:cNvSpPr/>
            <p:nvPr/>
          </p:nvSpPr>
          <p:spPr>
            <a:xfrm>
              <a:off x="3329266" y="3500150"/>
              <a:ext cx="245185" cy="506534"/>
            </a:xfrm>
            <a:prstGeom prst="rect">
              <a:avLst/>
            </a:prstGeom>
            <a:solidFill>
              <a:srgbClr val="E2231A">
                <a:alpha val="100000"/>
              </a:srgbClr>
            </a:solidFill>
          </p:spPr>
          <p:txBody>
            <a:bodyPr/>
            <a:lstStyle/>
            <a:p>
              <a:endParaRPr/>
            </a:p>
          </p:txBody>
        </p:sp>
        <p:sp>
          <p:nvSpPr>
            <p:cNvPr id="30" name="rc30"/>
            <p:cNvSpPr/>
            <p:nvPr/>
          </p:nvSpPr>
          <p:spPr>
            <a:xfrm>
              <a:off x="3601695" y="3431568"/>
              <a:ext cx="245185" cy="575116"/>
            </a:xfrm>
            <a:prstGeom prst="rect">
              <a:avLst/>
            </a:prstGeom>
            <a:solidFill>
              <a:srgbClr val="E2231A">
                <a:alpha val="100000"/>
              </a:srgbClr>
            </a:solidFill>
          </p:spPr>
          <p:txBody>
            <a:bodyPr/>
            <a:lstStyle/>
            <a:p>
              <a:endParaRPr/>
            </a:p>
          </p:txBody>
        </p:sp>
        <p:sp>
          <p:nvSpPr>
            <p:cNvPr id="31" name="rc31"/>
            <p:cNvSpPr/>
            <p:nvPr/>
          </p:nvSpPr>
          <p:spPr>
            <a:xfrm>
              <a:off x="3874124" y="3477927"/>
              <a:ext cx="245185" cy="528757"/>
            </a:xfrm>
            <a:prstGeom prst="rect">
              <a:avLst/>
            </a:prstGeom>
            <a:solidFill>
              <a:srgbClr val="E2231A">
                <a:alpha val="100000"/>
              </a:srgbClr>
            </a:solidFill>
          </p:spPr>
          <p:txBody>
            <a:bodyPr/>
            <a:lstStyle/>
            <a:p>
              <a:endParaRPr/>
            </a:p>
          </p:txBody>
        </p:sp>
        <p:sp>
          <p:nvSpPr>
            <p:cNvPr id="32" name="rc32"/>
            <p:cNvSpPr/>
            <p:nvPr/>
          </p:nvSpPr>
          <p:spPr>
            <a:xfrm>
              <a:off x="4146552" y="3413617"/>
              <a:ext cx="245185" cy="593067"/>
            </a:xfrm>
            <a:prstGeom prst="rect">
              <a:avLst/>
            </a:prstGeom>
            <a:solidFill>
              <a:srgbClr val="E2231A">
                <a:alpha val="100000"/>
              </a:srgbClr>
            </a:solidFill>
          </p:spPr>
          <p:txBody>
            <a:bodyPr/>
            <a:lstStyle/>
            <a:p>
              <a:endParaRPr/>
            </a:p>
          </p:txBody>
        </p:sp>
        <p:sp>
          <p:nvSpPr>
            <p:cNvPr id="33" name="rc33"/>
            <p:cNvSpPr/>
            <p:nvPr/>
          </p:nvSpPr>
          <p:spPr>
            <a:xfrm>
              <a:off x="4418981" y="3149045"/>
              <a:ext cx="245185" cy="857639"/>
            </a:xfrm>
            <a:prstGeom prst="rect">
              <a:avLst/>
            </a:prstGeom>
            <a:solidFill>
              <a:srgbClr val="E2231A">
                <a:alpha val="100000"/>
              </a:srgbClr>
            </a:solidFill>
          </p:spPr>
          <p:txBody>
            <a:bodyPr/>
            <a:lstStyle/>
            <a:p>
              <a:endParaRPr/>
            </a:p>
          </p:txBody>
        </p:sp>
        <p:sp>
          <p:nvSpPr>
            <p:cNvPr id="34" name="rc34"/>
            <p:cNvSpPr/>
            <p:nvPr/>
          </p:nvSpPr>
          <p:spPr>
            <a:xfrm>
              <a:off x="4691410" y="3561465"/>
              <a:ext cx="245185" cy="445219"/>
            </a:xfrm>
            <a:prstGeom prst="rect">
              <a:avLst/>
            </a:prstGeom>
            <a:solidFill>
              <a:srgbClr val="E2231A">
                <a:alpha val="100000"/>
              </a:srgbClr>
            </a:solidFill>
          </p:spPr>
          <p:txBody>
            <a:bodyPr/>
            <a:lstStyle/>
            <a:p>
              <a:endParaRPr/>
            </a:p>
          </p:txBody>
        </p:sp>
        <p:sp>
          <p:nvSpPr>
            <p:cNvPr id="35" name="rc35"/>
            <p:cNvSpPr/>
            <p:nvPr/>
          </p:nvSpPr>
          <p:spPr>
            <a:xfrm>
              <a:off x="4963838" y="3485121"/>
              <a:ext cx="245185" cy="521564"/>
            </a:xfrm>
            <a:prstGeom prst="rect">
              <a:avLst/>
            </a:prstGeom>
            <a:solidFill>
              <a:srgbClr val="E2231A">
                <a:alpha val="100000"/>
              </a:srgbClr>
            </a:solidFill>
          </p:spPr>
          <p:txBody>
            <a:bodyPr/>
            <a:lstStyle/>
            <a:p>
              <a:endParaRPr/>
            </a:p>
          </p:txBody>
        </p:sp>
        <p:sp>
          <p:nvSpPr>
            <p:cNvPr id="36" name="rc36"/>
            <p:cNvSpPr/>
            <p:nvPr/>
          </p:nvSpPr>
          <p:spPr>
            <a:xfrm>
              <a:off x="5236267" y="3286637"/>
              <a:ext cx="245185" cy="720047"/>
            </a:xfrm>
            <a:prstGeom prst="rect">
              <a:avLst/>
            </a:prstGeom>
            <a:solidFill>
              <a:srgbClr val="E2231A">
                <a:alpha val="100000"/>
              </a:srgbClr>
            </a:solidFill>
          </p:spPr>
          <p:txBody>
            <a:bodyPr/>
            <a:lstStyle/>
            <a:p>
              <a:endParaRPr/>
            </a:p>
          </p:txBody>
        </p:sp>
        <p:sp>
          <p:nvSpPr>
            <p:cNvPr id="37" name="rc37"/>
            <p:cNvSpPr/>
            <p:nvPr/>
          </p:nvSpPr>
          <p:spPr>
            <a:xfrm>
              <a:off x="5508696" y="3425600"/>
              <a:ext cx="245185" cy="581084"/>
            </a:xfrm>
            <a:prstGeom prst="rect">
              <a:avLst/>
            </a:prstGeom>
            <a:solidFill>
              <a:srgbClr val="E2231A">
                <a:alpha val="100000"/>
              </a:srgbClr>
            </a:solidFill>
          </p:spPr>
          <p:txBody>
            <a:bodyPr/>
            <a:lstStyle/>
            <a:p>
              <a:endParaRPr/>
            </a:p>
          </p:txBody>
        </p:sp>
        <p:sp>
          <p:nvSpPr>
            <p:cNvPr id="38" name="rc38"/>
            <p:cNvSpPr/>
            <p:nvPr/>
          </p:nvSpPr>
          <p:spPr>
            <a:xfrm>
              <a:off x="5781125" y="3529727"/>
              <a:ext cx="245185" cy="476957"/>
            </a:xfrm>
            <a:prstGeom prst="rect">
              <a:avLst/>
            </a:prstGeom>
            <a:solidFill>
              <a:srgbClr val="E2231A">
                <a:alpha val="100000"/>
              </a:srgbClr>
            </a:solidFill>
          </p:spPr>
          <p:txBody>
            <a:bodyPr/>
            <a:lstStyle/>
            <a:p>
              <a:endParaRPr/>
            </a:p>
          </p:txBody>
        </p:sp>
        <p:sp>
          <p:nvSpPr>
            <p:cNvPr id="39" name="rc39"/>
            <p:cNvSpPr/>
            <p:nvPr/>
          </p:nvSpPr>
          <p:spPr>
            <a:xfrm>
              <a:off x="6053553" y="3477812"/>
              <a:ext cx="245185" cy="528872"/>
            </a:xfrm>
            <a:prstGeom prst="rect">
              <a:avLst/>
            </a:prstGeom>
            <a:solidFill>
              <a:srgbClr val="E2231A">
                <a:alpha val="100000"/>
              </a:srgbClr>
            </a:solidFill>
          </p:spPr>
          <p:txBody>
            <a:bodyPr/>
            <a:lstStyle/>
            <a:p>
              <a:endParaRPr/>
            </a:p>
          </p:txBody>
        </p:sp>
        <p:sp>
          <p:nvSpPr>
            <p:cNvPr id="40" name="rc40"/>
            <p:cNvSpPr/>
            <p:nvPr/>
          </p:nvSpPr>
          <p:spPr>
            <a:xfrm>
              <a:off x="6325982" y="3554637"/>
              <a:ext cx="245185" cy="452047"/>
            </a:xfrm>
            <a:prstGeom prst="rect">
              <a:avLst/>
            </a:prstGeom>
            <a:solidFill>
              <a:srgbClr val="E2231A">
                <a:alpha val="100000"/>
              </a:srgbClr>
            </a:solidFill>
          </p:spPr>
          <p:txBody>
            <a:bodyPr/>
            <a:lstStyle/>
            <a:p>
              <a:endParaRPr/>
            </a:p>
          </p:txBody>
        </p:sp>
        <p:sp>
          <p:nvSpPr>
            <p:cNvPr id="41" name="rc41"/>
            <p:cNvSpPr/>
            <p:nvPr/>
          </p:nvSpPr>
          <p:spPr>
            <a:xfrm>
              <a:off x="6598411" y="3500042"/>
              <a:ext cx="245185" cy="506642"/>
            </a:xfrm>
            <a:prstGeom prst="rect">
              <a:avLst/>
            </a:prstGeom>
            <a:solidFill>
              <a:srgbClr val="E2231A">
                <a:alpha val="100000"/>
              </a:srgbClr>
            </a:solidFill>
          </p:spPr>
          <p:txBody>
            <a:bodyPr/>
            <a:lstStyle/>
            <a:p>
              <a:endParaRPr/>
            </a:p>
          </p:txBody>
        </p:sp>
        <p:sp>
          <p:nvSpPr>
            <p:cNvPr id="42" name="rc42"/>
            <p:cNvSpPr/>
            <p:nvPr/>
          </p:nvSpPr>
          <p:spPr>
            <a:xfrm>
              <a:off x="6870839" y="3355736"/>
              <a:ext cx="245185" cy="650949"/>
            </a:xfrm>
            <a:prstGeom prst="rect">
              <a:avLst/>
            </a:prstGeom>
            <a:solidFill>
              <a:srgbClr val="E2231A">
                <a:alpha val="100000"/>
              </a:srgbClr>
            </a:solidFill>
          </p:spPr>
          <p:txBody>
            <a:bodyPr/>
            <a:lstStyle/>
            <a:p>
              <a:endParaRPr/>
            </a:p>
          </p:txBody>
        </p:sp>
        <p:sp>
          <p:nvSpPr>
            <p:cNvPr id="43" name="rc43"/>
            <p:cNvSpPr/>
            <p:nvPr/>
          </p:nvSpPr>
          <p:spPr>
            <a:xfrm>
              <a:off x="7143268" y="3385600"/>
              <a:ext cx="245185" cy="621084"/>
            </a:xfrm>
            <a:prstGeom prst="rect">
              <a:avLst/>
            </a:prstGeom>
            <a:solidFill>
              <a:srgbClr val="E2231A">
                <a:alpha val="100000"/>
              </a:srgbClr>
            </a:solidFill>
          </p:spPr>
          <p:txBody>
            <a:bodyPr/>
            <a:lstStyle/>
            <a:p>
              <a:endParaRPr/>
            </a:p>
          </p:txBody>
        </p:sp>
        <p:sp>
          <p:nvSpPr>
            <p:cNvPr id="44" name="rc44"/>
            <p:cNvSpPr/>
            <p:nvPr/>
          </p:nvSpPr>
          <p:spPr>
            <a:xfrm>
              <a:off x="7415697" y="3326686"/>
              <a:ext cx="245185" cy="679998"/>
            </a:xfrm>
            <a:prstGeom prst="rect">
              <a:avLst/>
            </a:prstGeom>
            <a:solidFill>
              <a:srgbClr val="E2231A">
                <a:alpha val="100000"/>
              </a:srgbClr>
            </a:solidFill>
          </p:spPr>
          <p:txBody>
            <a:bodyPr/>
            <a:lstStyle/>
            <a:p>
              <a:endParaRPr/>
            </a:p>
          </p:txBody>
        </p:sp>
        <p:sp>
          <p:nvSpPr>
            <p:cNvPr id="45" name="rc45"/>
            <p:cNvSpPr/>
            <p:nvPr/>
          </p:nvSpPr>
          <p:spPr>
            <a:xfrm>
              <a:off x="7688125" y="3464346"/>
              <a:ext cx="245185" cy="542338"/>
            </a:xfrm>
            <a:prstGeom prst="rect">
              <a:avLst/>
            </a:prstGeom>
            <a:solidFill>
              <a:srgbClr val="E2231A">
                <a:alpha val="100000"/>
              </a:srgbClr>
            </a:solidFill>
          </p:spPr>
          <p:txBody>
            <a:bodyPr/>
            <a:lstStyle/>
            <a:p>
              <a:endParaRPr/>
            </a:p>
          </p:txBody>
        </p:sp>
        <p:sp>
          <p:nvSpPr>
            <p:cNvPr id="46" name="rc46"/>
            <p:cNvSpPr/>
            <p:nvPr/>
          </p:nvSpPr>
          <p:spPr>
            <a:xfrm>
              <a:off x="7960554" y="3549522"/>
              <a:ext cx="245185" cy="457162"/>
            </a:xfrm>
            <a:prstGeom prst="rect">
              <a:avLst/>
            </a:prstGeom>
            <a:solidFill>
              <a:srgbClr val="E2231A">
                <a:alpha val="100000"/>
              </a:srgbClr>
            </a:solidFill>
          </p:spPr>
          <p:txBody>
            <a:bodyPr/>
            <a:lstStyle/>
            <a:p>
              <a:endParaRPr/>
            </a:p>
          </p:txBody>
        </p:sp>
        <p:sp>
          <p:nvSpPr>
            <p:cNvPr id="47" name="rc47"/>
            <p:cNvSpPr/>
            <p:nvPr/>
          </p:nvSpPr>
          <p:spPr>
            <a:xfrm>
              <a:off x="7143268" y="2321881"/>
              <a:ext cx="245185" cy="1063719"/>
            </a:xfrm>
            <a:prstGeom prst="rect">
              <a:avLst/>
            </a:prstGeom>
            <a:solidFill>
              <a:srgbClr val="B3B3B3">
                <a:alpha val="100000"/>
              </a:srgbClr>
            </a:solidFill>
          </p:spPr>
          <p:txBody>
            <a:bodyPr/>
            <a:lstStyle/>
            <a:p>
              <a:endParaRPr/>
            </a:p>
          </p:txBody>
        </p:sp>
        <p:sp>
          <p:nvSpPr>
            <p:cNvPr id="48" name="rc48"/>
            <p:cNvSpPr/>
            <p:nvPr/>
          </p:nvSpPr>
          <p:spPr>
            <a:xfrm>
              <a:off x="7415697" y="2635384"/>
              <a:ext cx="245185" cy="691302"/>
            </a:xfrm>
            <a:prstGeom prst="rect">
              <a:avLst/>
            </a:prstGeom>
            <a:solidFill>
              <a:srgbClr val="B3B3B3">
                <a:alpha val="100000"/>
              </a:srgbClr>
            </a:solidFill>
          </p:spPr>
          <p:txBody>
            <a:bodyPr/>
            <a:lstStyle/>
            <a:p>
              <a:endParaRPr/>
            </a:p>
          </p:txBody>
        </p:sp>
        <p:sp>
          <p:nvSpPr>
            <p:cNvPr id="49" name="rc49"/>
            <p:cNvSpPr/>
            <p:nvPr/>
          </p:nvSpPr>
          <p:spPr>
            <a:xfrm>
              <a:off x="7688125" y="2813051"/>
              <a:ext cx="245185" cy="651295"/>
            </a:xfrm>
            <a:prstGeom prst="rect">
              <a:avLst/>
            </a:prstGeom>
            <a:solidFill>
              <a:srgbClr val="B3B3B3">
                <a:alpha val="100000"/>
              </a:srgbClr>
            </a:solidFill>
          </p:spPr>
          <p:txBody>
            <a:bodyPr/>
            <a:lstStyle/>
            <a:p>
              <a:endParaRPr/>
            </a:p>
          </p:txBody>
        </p:sp>
        <p:sp>
          <p:nvSpPr>
            <p:cNvPr id="50" name="rc50"/>
            <p:cNvSpPr/>
            <p:nvPr/>
          </p:nvSpPr>
          <p:spPr>
            <a:xfrm>
              <a:off x="7960554" y="3098391"/>
              <a:ext cx="245185" cy="451130"/>
            </a:xfrm>
            <a:prstGeom prst="rect">
              <a:avLst/>
            </a:prstGeom>
            <a:solidFill>
              <a:srgbClr val="B3B3B3">
                <a:alpha val="100000"/>
              </a:srgbClr>
            </a:solidFill>
          </p:spPr>
          <p:txBody>
            <a:bodyPr/>
            <a:lstStyle/>
            <a:p>
              <a:endParaRPr/>
            </a:p>
          </p:txBody>
        </p:sp>
        <p:sp>
          <p:nvSpPr>
            <p:cNvPr id="51" name="pl51"/>
            <p:cNvSpPr/>
            <p:nvPr/>
          </p:nvSpPr>
          <p:spPr>
            <a:xfrm>
              <a:off x="1544859" y="1647959"/>
              <a:ext cx="6538288" cy="982802"/>
            </a:xfrm>
            <a:custGeom>
              <a:avLst/>
              <a:gdLst/>
              <a:ahLst/>
              <a:cxnLst/>
              <a:rect l="0" t="0" r="0" b="0"/>
              <a:pathLst>
                <a:path w="6538288" h="982802">
                  <a:moveTo>
                    <a:pt x="0" y="449281"/>
                  </a:moveTo>
                  <a:lnTo>
                    <a:pt x="272428" y="365040"/>
                  </a:lnTo>
                  <a:lnTo>
                    <a:pt x="544857" y="365040"/>
                  </a:lnTo>
                  <a:lnTo>
                    <a:pt x="817286" y="393120"/>
                  </a:lnTo>
                  <a:lnTo>
                    <a:pt x="1089714" y="168480"/>
                  </a:lnTo>
                  <a:lnTo>
                    <a:pt x="1362143" y="0"/>
                  </a:lnTo>
                  <a:lnTo>
                    <a:pt x="1634572" y="308880"/>
                  </a:lnTo>
                  <a:lnTo>
                    <a:pt x="1907000" y="477361"/>
                  </a:lnTo>
                  <a:lnTo>
                    <a:pt x="2179429" y="589681"/>
                  </a:lnTo>
                  <a:lnTo>
                    <a:pt x="2451858" y="477361"/>
                  </a:lnTo>
                  <a:lnTo>
                    <a:pt x="2724286" y="561601"/>
                  </a:lnTo>
                  <a:lnTo>
                    <a:pt x="2996715" y="982802"/>
                  </a:lnTo>
                  <a:lnTo>
                    <a:pt x="3269144" y="280800"/>
                  </a:lnTo>
                  <a:lnTo>
                    <a:pt x="3541572" y="393120"/>
                  </a:lnTo>
                  <a:lnTo>
                    <a:pt x="3814001" y="702001"/>
                  </a:lnTo>
                  <a:lnTo>
                    <a:pt x="4086430" y="477361"/>
                  </a:lnTo>
                  <a:lnTo>
                    <a:pt x="4358858" y="308880"/>
                  </a:lnTo>
                  <a:lnTo>
                    <a:pt x="4631287" y="393120"/>
                  </a:lnTo>
                  <a:lnTo>
                    <a:pt x="4903716" y="280800"/>
                  </a:lnTo>
                  <a:lnTo>
                    <a:pt x="5176144" y="365040"/>
                  </a:lnTo>
                  <a:lnTo>
                    <a:pt x="5448573" y="589681"/>
                  </a:lnTo>
                  <a:lnTo>
                    <a:pt x="5721002" y="533521"/>
                  </a:lnTo>
                  <a:lnTo>
                    <a:pt x="5993430" y="617761"/>
                  </a:lnTo>
                  <a:lnTo>
                    <a:pt x="6265859" y="393120"/>
                  </a:lnTo>
                  <a:lnTo>
                    <a:pt x="6538288" y="252720"/>
                  </a:lnTo>
                </a:path>
              </a:pathLst>
            </a:custGeom>
            <a:ln w="27101" cap="flat">
              <a:solidFill>
                <a:srgbClr val="0058AB">
                  <a:alpha val="100000"/>
                </a:srgbClr>
              </a:solidFill>
              <a:prstDash val="solid"/>
              <a:round/>
            </a:ln>
          </p:spPr>
          <p:txBody>
            <a:bodyPr/>
            <a:lstStyle/>
            <a:p>
              <a:endParaRPr/>
            </a:p>
          </p:txBody>
        </p:sp>
        <p:sp>
          <p:nvSpPr>
            <p:cNvPr id="52" name="pl52"/>
            <p:cNvSpPr/>
            <p:nvPr/>
          </p:nvSpPr>
          <p:spPr>
            <a:xfrm>
              <a:off x="7265861" y="2658842"/>
              <a:ext cx="817286" cy="1319763"/>
            </a:xfrm>
            <a:custGeom>
              <a:avLst/>
              <a:gdLst/>
              <a:ahLst/>
              <a:cxnLst/>
              <a:rect l="0" t="0" r="0" b="0"/>
              <a:pathLst>
                <a:path w="817286" h="1319763">
                  <a:moveTo>
                    <a:pt x="0" y="1319763"/>
                  </a:moveTo>
                  <a:lnTo>
                    <a:pt x="272428" y="786241"/>
                  </a:lnTo>
                  <a:lnTo>
                    <a:pt x="544857" y="477361"/>
                  </a:lnTo>
                  <a:lnTo>
                    <a:pt x="817286" y="0"/>
                  </a:lnTo>
                </a:path>
              </a:pathLst>
            </a:custGeom>
            <a:ln w="27101" cap="flat">
              <a:solidFill>
                <a:srgbClr val="333333">
                  <a:alpha val="100000"/>
                </a:srgbClr>
              </a:solidFill>
              <a:prstDash val="solid"/>
              <a:round/>
            </a:ln>
          </p:spPr>
          <p:txBody>
            <a:bodyPr/>
            <a:lstStyle/>
            <a:p>
              <a:endParaRPr/>
            </a:p>
          </p:txBody>
        </p:sp>
        <p:sp>
          <p:nvSpPr>
            <p:cNvPr id="53" name="tx53"/>
            <p:cNvSpPr/>
            <p:nvPr/>
          </p:nvSpPr>
          <p:spPr>
            <a:xfrm>
              <a:off x="6650665" y="18315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54" name="tx54"/>
            <p:cNvSpPr/>
            <p:nvPr/>
          </p:nvSpPr>
          <p:spPr>
            <a:xfrm>
              <a:off x="6923094" y="205460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63</a:t>
              </a:r>
            </a:p>
          </p:txBody>
        </p:sp>
        <p:sp>
          <p:nvSpPr>
            <p:cNvPr id="55" name="tx55"/>
            <p:cNvSpPr/>
            <p:nvPr/>
          </p:nvSpPr>
          <p:spPr>
            <a:xfrm>
              <a:off x="7195523" y="19985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56" name="tx56"/>
            <p:cNvSpPr/>
            <p:nvPr/>
          </p:nvSpPr>
          <p:spPr>
            <a:xfrm>
              <a:off x="7467952" y="208274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57" name="tx57"/>
            <p:cNvSpPr/>
            <p:nvPr/>
          </p:nvSpPr>
          <p:spPr>
            <a:xfrm>
              <a:off x="7740380" y="18581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70</a:t>
              </a:r>
            </a:p>
          </p:txBody>
        </p:sp>
        <p:sp>
          <p:nvSpPr>
            <p:cNvPr id="58" name="tx58"/>
            <p:cNvSpPr/>
            <p:nvPr/>
          </p:nvSpPr>
          <p:spPr>
            <a:xfrm>
              <a:off x="8012809" y="171924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75</a:t>
              </a:r>
            </a:p>
          </p:txBody>
        </p:sp>
        <p:sp>
          <p:nvSpPr>
            <p:cNvPr id="59" name="tx59"/>
            <p:cNvSpPr/>
            <p:nvPr/>
          </p:nvSpPr>
          <p:spPr>
            <a:xfrm>
              <a:off x="7230692" y="4041606"/>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a:t>
              </a:r>
            </a:p>
          </p:txBody>
        </p:sp>
        <p:sp>
          <p:nvSpPr>
            <p:cNvPr id="60" name="tx60"/>
            <p:cNvSpPr/>
            <p:nvPr/>
          </p:nvSpPr>
          <p:spPr>
            <a:xfrm>
              <a:off x="7467952" y="350654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20</a:t>
              </a:r>
            </a:p>
          </p:txBody>
        </p:sp>
        <p:sp>
          <p:nvSpPr>
            <p:cNvPr id="61" name="tx61"/>
            <p:cNvSpPr/>
            <p:nvPr/>
          </p:nvSpPr>
          <p:spPr>
            <a:xfrm>
              <a:off x="7740380" y="319759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31</a:t>
              </a:r>
            </a:p>
          </p:txBody>
        </p:sp>
        <p:sp>
          <p:nvSpPr>
            <p:cNvPr id="62" name="tx62"/>
            <p:cNvSpPr/>
            <p:nvPr/>
          </p:nvSpPr>
          <p:spPr>
            <a:xfrm>
              <a:off x="8012809" y="272029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48</a:t>
              </a:r>
            </a:p>
          </p:txBody>
        </p:sp>
        <p:sp>
          <p:nvSpPr>
            <p:cNvPr id="63" name="tx63"/>
            <p:cNvSpPr/>
            <p:nvPr/>
          </p:nvSpPr>
          <p:spPr>
            <a:xfrm>
              <a:off x="1454424" y="374535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234</a:t>
              </a:r>
            </a:p>
          </p:txBody>
        </p:sp>
        <p:sp>
          <p:nvSpPr>
            <p:cNvPr id="64" name="tx64"/>
            <p:cNvSpPr/>
            <p:nvPr/>
          </p:nvSpPr>
          <p:spPr>
            <a:xfrm>
              <a:off x="2816567" y="384673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126</a:t>
              </a:r>
            </a:p>
          </p:txBody>
        </p:sp>
        <p:sp>
          <p:nvSpPr>
            <p:cNvPr id="65" name="tx65"/>
            <p:cNvSpPr/>
            <p:nvPr/>
          </p:nvSpPr>
          <p:spPr>
            <a:xfrm>
              <a:off x="4178711" y="366965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314</a:t>
              </a:r>
            </a:p>
          </p:txBody>
        </p:sp>
        <p:sp>
          <p:nvSpPr>
            <p:cNvPr id="66" name="tx66"/>
            <p:cNvSpPr/>
            <p:nvPr/>
          </p:nvSpPr>
          <p:spPr>
            <a:xfrm>
              <a:off x="5540854" y="367564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307</a:t>
              </a:r>
            </a:p>
          </p:txBody>
        </p:sp>
        <p:sp>
          <p:nvSpPr>
            <p:cNvPr id="67" name="tx67"/>
            <p:cNvSpPr/>
            <p:nvPr/>
          </p:nvSpPr>
          <p:spPr>
            <a:xfrm>
              <a:off x="6630569" y="371292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268</a:t>
              </a:r>
            </a:p>
          </p:txBody>
        </p:sp>
        <p:sp>
          <p:nvSpPr>
            <p:cNvPr id="68" name="tx68"/>
            <p:cNvSpPr/>
            <p:nvPr/>
          </p:nvSpPr>
          <p:spPr>
            <a:xfrm>
              <a:off x="6902998" y="364071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344</a:t>
              </a:r>
            </a:p>
          </p:txBody>
        </p:sp>
        <p:sp>
          <p:nvSpPr>
            <p:cNvPr id="69" name="tx69"/>
            <p:cNvSpPr/>
            <p:nvPr/>
          </p:nvSpPr>
          <p:spPr>
            <a:xfrm>
              <a:off x="7175426" y="365564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328</a:t>
              </a:r>
            </a:p>
          </p:txBody>
        </p:sp>
        <p:sp>
          <p:nvSpPr>
            <p:cNvPr id="70" name="tx70"/>
            <p:cNvSpPr/>
            <p:nvPr/>
          </p:nvSpPr>
          <p:spPr>
            <a:xfrm>
              <a:off x="7447855" y="362619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360</a:t>
              </a:r>
            </a:p>
          </p:txBody>
        </p:sp>
        <p:sp>
          <p:nvSpPr>
            <p:cNvPr id="71" name="tx71"/>
            <p:cNvSpPr/>
            <p:nvPr/>
          </p:nvSpPr>
          <p:spPr>
            <a:xfrm>
              <a:off x="7720284" y="369507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287</a:t>
              </a:r>
            </a:p>
          </p:txBody>
        </p:sp>
        <p:sp>
          <p:nvSpPr>
            <p:cNvPr id="72" name="tx72"/>
            <p:cNvSpPr/>
            <p:nvPr/>
          </p:nvSpPr>
          <p:spPr>
            <a:xfrm>
              <a:off x="7992712" y="3738987"/>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242</a:t>
              </a:r>
            </a:p>
          </p:txBody>
        </p:sp>
        <p:sp>
          <p:nvSpPr>
            <p:cNvPr id="73" name="tx73"/>
            <p:cNvSpPr/>
            <p:nvPr/>
          </p:nvSpPr>
          <p:spPr>
            <a:xfrm>
              <a:off x="7175426" y="281330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562</a:t>
              </a:r>
            </a:p>
          </p:txBody>
        </p:sp>
        <p:sp>
          <p:nvSpPr>
            <p:cNvPr id="74" name="tx74"/>
            <p:cNvSpPr/>
            <p:nvPr/>
          </p:nvSpPr>
          <p:spPr>
            <a:xfrm>
              <a:off x="7447855" y="294054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366</a:t>
              </a:r>
            </a:p>
          </p:txBody>
        </p:sp>
        <p:sp>
          <p:nvSpPr>
            <p:cNvPr id="75" name="tx75"/>
            <p:cNvSpPr/>
            <p:nvPr/>
          </p:nvSpPr>
          <p:spPr>
            <a:xfrm>
              <a:off x="7720284" y="30982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344</a:t>
              </a:r>
            </a:p>
          </p:txBody>
        </p:sp>
        <p:sp>
          <p:nvSpPr>
            <p:cNvPr id="76" name="tx76"/>
            <p:cNvSpPr/>
            <p:nvPr/>
          </p:nvSpPr>
          <p:spPr>
            <a:xfrm>
              <a:off x="7992712" y="328346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239</a:t>
              </a:r>
            </a:p>
          </p:txBody>
        </p:sp>
        <p:sp>
          <p:nvSpPr>
            <p:cNvPr id="77" name="tx77"/>
            <p:cNvSpPr/>
            <p:nvPr/>
          </p:nvSpPr>
          <p:spPr>
            <a:xfrm>
              <a:off x="7184470" y="2215646"/>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891</a:t>
              </a:r>
            </a:p>
          </p:txBody>
        </p:sp>
        <p:sp>
          <p:nvSpPr>
            <p:cNvPr id="78" name="tx78"/>
            <p:cNvSpPr/>
            <p:nvPr/>
          </p:nvSpPr>
          <p:spPr>
            <a:xfrm>
              <a:off x="7456898" y="2529149"/>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725</a:t>
              </a:r>
            </a:p>
          </p:txBody>
        </p:sp>
        <p:sp>
          <p:nvSpPr>
            <p:cNvPr id="79" name="tx79"/>
            <p:cNvSpPr/>
            <p:nvPr/>
          </p:nvSpPr>
          <p:spPr>
            <a:xfrm>
              <a:off x="7729327" y="2706769"/>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631</a:t>
              </a:r>
            </a:p>
          </p:txBody>
        </p:sp>
        <p:sp>
          <p:nvSpPr>
            <p:cNvPr id="80" name="tx80"/>
            <p:cNvSpPr/>
            <p:nvPr/>
          </p:nvSpPr>
          <p:spPr>
            <a:xfrm>
              <a:off x="8001756" y="2992157"/>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480</a:t>
              </a:r>
            </a:p>
          </p:txBody>
        </p:sp>
        <p:sp>
          <p:nvSpPr>
            <p:cNvPr id="81" name="tx81"/>
            <p:cNvSpPr/>
            <p:nvPr/>
          </p:nvSpPr>
          <p:spPr>
            <a:xfrm>
              <a:off x="849589" y="395457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2" name="tx82"/>
            <p:cNvSpPr/>
            <p:nvPr/>
          </p:nvSpPr>
          <p:spPr>
            <a:xfrm>
              <a:off x="694200" y="3009077"/>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83" name="tx83"/>
            <p:cNvSpPr/>
            <p:nvPr/>
          </p:nvSpPr>
          <p:spPr>
            <a:xfrm>
              <a:off x="577692" y="2063585"/>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84" name="tx84"/>
            <p:cNvSpPr/>
            <p:nvPr/>
          </p:nvSpPr>
          <p:spPr>
            <a:xfrm>
              <a:off x="577692" y="1118092"/>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85" name="tx85"/>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3884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75055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11269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748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6455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3698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10941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8184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54238"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2670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988345" y="2466929"/>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1" name="tx101"/>
            <p:cNvSpPr/>
            <p:nvPr/>
          </p:nvSpPr>
          <p:spPr>
            <a:xfrm rot="5400000">
              <a:off x="8322181" y="2466929"/>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2" name="pl102"/>
            <p:cNvSpPr/>
            <p:nvPr/>
          </p:nvSpPr>
          <p:spPr>
            <a:xfrm>
              <a:off x="3055434"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3" name="pl103"/>
            <p:cNvSpPr/>
            <p:nvPr/>
          </p:nvSpPr>
          <p:spPr>
            <a:xfrm>
              <a:off x="3802199"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104" name="tx104"/>
            <p:cNvSpPr/>
            <p:nvPr/>
          </p:nvSpPr>
          <p:spPr>
            <a:xfrm>
              <a:off x="332253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69299"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744786" y="4909475"/>
              <a:ext cx="201456" cy="201456"/>
            </a:xfrm>
            <a:prstGeom prst="rect">
              <a:avLst/>
            </a:prstGeom>
            <a:solidFill>
              <a:srgbClr val="E2231A">
                <a:alpha val="100000"/>
              </a:srgbClr>
            </a:solidFill>
          </p:spPr>
          <p:txBody>
            <a:bodyPr/>
            <a:lstStyle/>
            <a:p>
              <a:endParaRPr/>
            </a:p>
          </p:txBody>
        </p:sp>
        <p:sp>
          <p:nvSpPr>
            <p:cNvPr id="107" name="rc107"/>
            <p:cNvSpPr/>
            <p:nvPr/>
          </p:nvSpPr>
          <p:spPr>
            <a:xfrm>
              <a:off x="5708946" y="4909475"/>
              <a:ext cx="201456" cy="201456"/>
            </a:xfrm>
            <a:prstGeom prst="rect">
              <a:avLst/>
            </a:prstGeom>
            <a:solidFill>
              <a:srgbClr val="B3B3B3">
                <a:alpha val="100000"/>
              </a:srgbClr>
            </a:solidFill>
          </p:spPr>
          <p:txBody>
            <a:bodyPr/>
            <a:lstStyle/>
            <a:p>
              <a:endParaRPr/>
            </a:p>
          </p:txBody>
        </p:sp>
        <p:sp>
          <p:nvSpPr>
            <p:cNvPr id="108" name="tx108"/>
            <p:cNvSpPr/>
            <p:nvPr/>
          </p:nvSpPr>
          <p:spPr>
            <a:xfrm>
              <a:off x="502483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8899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1083092" y="469576"/>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1" name="tx111"/>
            <p:cNvSpPr/>
            <p:nvPr/>
          </p:nvSpPr>
          <p:spPr>
            <a:xfrm>
              <a:off x="1083092" y="660204"/>
              <a:ext cx="1830697"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12" name="pl112"/>
            <p:cNvSpPr/>
            <p:nvPr/>
          </p:nvSpPr>
          <p:spPr>
            <a:xfrm>
              <a:off x="249692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464623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6795544"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1083092" y="585572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1083092" y="565302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1083092" y="545032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42226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71577"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5720889"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787020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rc122"/>
            <p:cNvSpPr/>
            <p:nvPr/>
          </p:nvSpPr>
          <p:spPr>
            <a:xfrm>
              <a:off x="1422266" y="5774644"/>
              <a:ext cx="2879271" cy="162162"/>
            </a:xfrm>
            <a:prstGeom prst="rect">
              <a:avLst/>
            </a:prstGeom>
            <a:solidFill>
              <a:srgbClr val="E2231A">
                <a:alpha val="100000"/>
              </a:srgbClr>
            </a:solidFill>
          </p:spPr>
          <p:txBody>
            <a:bodyPr/>
            <a:lstStyle/>
            <a:p>
              <a:endParaRPr/>
            </a:p>
          </p:txBody>
        </p:sp>
        <p:sp>
          <p:nvSpPr>
            <p:cNvPr id="123" name="rc123"/>
            <p:cNvSpPr/>
            <p:nvPr/>
          </p:nvSpPr>
          <p:spPr>
            <a:xfrm>
              <a:off x="1422266" y="5571941"/>
              <a:ext cx="3082134" cy="162162"/>
            </a:xfrm>
            <a:prstGeom prst="rect">
              <a:avLst/>
            </a:prstGeom>
            <a:solidFill>
              <a:srgbClr val="E2231A">
                <a:alpha val="100000"/>
              </a:srgbClr>
            </a:solidFill>
          </p:spPr>
          <p:txBody>
            <a:bodyPr/>
            <a:lstStyle/>
            <a:p>
              <a:endParaRPr/>
            </a:p>
          </p:txBody>
        </p:sp>
        <p:sp>
          <p:nvSpPr>
            <p:cNvPr id="124" name="rc124"/>
            <p:cNvSpPr/>
            <p:nvPr/>
          </p:nvSpPr>
          <p:spPr>
            <a:xfrm>
              <a:off x="1422266" y="5369238"/>
              <a:ext cx="2598076" cy="162162"/>
            </a:xfrm>
            <a:prstGeom prst="rect">
              <a:avLst/>
            </a:prstGeom>
            <a:solidFill>
              <a:srgbClr val="E2231A">
                <a:alpha val="100000"/>
              </a:srgbClr>
            </a:solidFill>
          </p:spPr>
          <p:txBody>
            <a:bodyPr/>
            <a:lstStyle/>
            <a:p>
              <a:endParaRPr/>
            </a:p>
          </p:txBody>
        </p:sp>
        <p:sp>
          <p:nvSpPr>
            <p:cNvPr id="125" name="rc125"/>
            <p:cNvSpPr/>
            <p:nvPr/>
          </p:nvSpPr>
          <p:spPr>
            <a:xfrm>
              <a:off x="4504400" y="5571941"/>
              <a:ext cx="3701339" cy="162162"/>
            </a:xfrm>
            <a:prstGeom prst="rect">
              <a:avLst/>
            </a:prstGeom>
            <a:solidFill>
              <a:srgbClr val="B3B3B3">
                <a:alpha val="100000"/>
              </a:srgbClr>
            </a:solidFill>
          </p:spPr>
          <p:txBody>
            <a:bodyPr/>
            <a:lstStyle/>
            <a:p>
              <a:endParaRPr/>
            </a:p>
          </p:txBody>
        </p:sp>
        <p:sp>
          <p:nvSpPr>
            <p:cNvPr id="126" name="rc126"/>
            <p:cNvSpPr/>
            <p:nvPr/>
          </p:nvSpPr>
          <p:spPr>
            <a:xfrm>
              <a:off x="4020343" y="5369238"/>
              <a:ext cx="2563795" cy="162162"/>
            </a:xfrm>
            <a:prstGeom prst="rect">
              <a:avLst/>
            </a:prstGeom>
            <a:solidFill>
              <a:srgbClr val="B3B3B3">
                <a:alpha val="100000"/>
              </a:srgbClr>
            </a:solidFill>
          </p:spPr>
          <p:txBody>
            <a:bodyPr/>
            <a:lstStyle/>
            <a:p>
              <a:endParaRPr/>
            </a:p>
          </p:txBody>
        </p:sp>
        <p:sp>
          <p:nvSpPr>
            <p:cNvPr id="127" name="tx127"/>
            <p:cNvSpPr/>
            <p:nvPr/>
          </p:nvSpPr>
          <p:spPr>
            <a:xfrm>
              <a:off x="8350421" y="560983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631.2</a:t>
              </a:r>
            </a:p>
          </p:txBody>
        </p:sp>
        <p:sp>
          <p:nvSpPr>
            <p:cNvPr id="128" name="tx128"/>
            <p:cNvSpPr/>
            <p:nvPr/>
          </p:nvSpPr>
          <p:spPr>
            <a:xfrm>
              <a:off x="6728819"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480.3</a:t>
              </a:r>
            </a:p>
          </p:txBody>
        </p:sp>
        <p:sp>
          <p:nvSpPr>
            <p:cNvPr id="129" name="tx129"/>
            <p:cNvSpPr/>
            <p:nvPr/>
          </p:nvSpPr>
          <p:spPr>
            <a:xfrm>
              <a:off x="2717220" y="581258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267.9</a:t>
              </a:r>
            </a:p>
          </p:txBody>
        </p:sp>
        <p:sp>
          <p:nvSpPr>
            <p:cNvPr id="130" name="tx130"/>
            <p:cNvSpPr/>
            <p:nvPr/>
          </p:nvSpPr>
          <p:spPr>
            <a:xfrm>
              <a:off x="2818652"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286.8</a:t>
              </a:r>
            </a:p>
          </p:txBody>
        </p:sp>
        <p:sp>
          <p:nvSpPr>
            <p:cNvPr id="131" name="tx131"/>
            <p:cNvSpPr/>
            <p:nvPr/>
          </p:nvSpPr>
          <p:spPr>
            <a:xfrm>
              <a:off x="2576623" y="5407183"/>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241.8</a:t>
              </a:r>
            </a:p>
          </p:txBody>
        </p:sp>
        <p:sp>
          <p:nvSpPr>
            <p:cNvPr id="132" name="tx132"/>
            <p:cNvSpPr/>
            <p:nvPr/>
          </p:nvSpPr>
          <p:spPr>
            <a:xfrm>
              <a:off x="6210389" y="560983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344.4</a:t>
              </a:r>
            </a:p>
          </p:txBody>
        </p:sp>
        <p:sp>
          <p:nvSpPr>
            <p:cNvPr id="133" name="tx133"/>
            <p:cNvSpPr/>
            <p:nvPr/>
          </p:nvSpPr>
          <p:spPr>
            <a:xfrm>
              <a:off x="5157559"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238.6</a:t>
              </a:r>
            </a:p>
          </p:txBody>
        </p:sp>
        <p:sp>
          <p:nvSpPr>
            <p:cNvPr id="134" name="tx134"/>
            <p:cNvSpPr/>
            <p:nvPr/>
          </p:nvSpPr>
          <p:spPr>
            <a:xfrm>
              <a:off x="709684"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709684"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709684"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336829" y="603786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408446"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5557757"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40" name="tx140"/>
            <p:cNvSpPr/>
            <p:nvPr/>
          </p:nvSpPr>
          <p:spPr>
            <a:xfrm>
              <a:off x="7707069"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600K</a:t>
              </a:r>
            </a:p>
          </p:txBody>
        </p:sp>
        <p:sp>
          <p:nvSpPr>
            <p:cNvPr id="141" name="tx141"/>
            <p:cNvSpPr/>
            <p:nvPr/>
          </p:nvSpPr>
          <p:spPr>
            <a:xfrm>
              <a:off x="3377712" y="617306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2" name="tx142"/>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4367447" y="6498977"/>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augmenté pour atteindre 75 %. Ce chiffre est supérieur à celui de 2019, où la couverture était de 71 %.
242 000 enfants ont manqué leur première dose systématique de vaccin contre la rougeole.
Le MCV2 est généralement administré aux enfants âgés de 18 mois à 5 ans. La couverture par le MCV2 est passée à 48 %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442447"/>
              <a:ext cx="3397293" cy="969009"/>
            </a:xfrm>
            <a:custGeom>
              <a:avLst/>
              <a:gdLst/>
              <a:ahLst/>
              <a:cxnLst/>
              <a:rect l="0" t="0" r="0" b="0"/>
              <a:pathLst>
                <a:path w="3397293" h="969009">
                  <a:moveTo>
                    <a:pt x="0" y="442975"/>
                  </a:moveTo>
                  <a:lnTo>
                    <a:pt x="141553" y="359917"/>
                  </a:lnTo>
                  <a:lnTo>
                    <a:pt x="283107" y="359917"/>
                  </a:lnTo>
                  <a:lnTo>
                    <a:pt x="424661" y="387603"/>
                  </a:lnTo>
                  <a:lnTo>
                    <a:pt x="566215" y="166115"/>
                  </a:lnTo>
                  <a:lnTo>
                    <a:pt x="707769" y="0"/>
                  </a:lnTo>
                  <a:lnTo>
                    <a:pt x="849323" y="304545"/>
                  </a:lnTo>
                  <a:lnTo>
                    <a:pt x="990877" y="470661"/>
                  </a:lnTo>
                  <a:lnTo>
                    <a:pt x="1132431" y="581405"/>
                  </a:lnTo>
                  <a:lnTo>
                    <a:pt x="1273984" y="470661"/>
                  </a:lnTo>
                  <a:lnTo>
                    <a:pt x="1415538" y="553719"/>
                  </a:lnTo>
                  <a:lnTo>
                    <a:pt x="1557092" y="969009"/>
                  </a:lnTo>
                  <a:lnTo>
                    <a:pt x="1698646" y="276859"/>
                  </a:lnTo>
                  <a:lnTo>
                    <a:pt x="1840200" y="387603"/>
                  </a:lnTo>
                  <a:lnTo>
                    <a:pt x="1981754" y="692149"/>
                  </a:lnTo>
                  <a:lnTo>
                    <a:pt x="2123308" y="470661"/>
                  </a:lnTo>
                  <a:lnTo>
                    <a:pt x="2264862" y="304545"/>
                  </a:lnTo>
                  <a:lnTo>
                    <a:pt x="2406416" y="387603"/>
                  </a:lnTo>
                  <a:lnTo>
                    <a:pt x="2547969" y="276859"/>
                  </a:lnTo>
                  <a:lnTo>
                    <a:pt x="2689523" y="359917"/>
                  </a:lnTo>
                  <a:lnTo>
                    <a:pt x="2831077" y="581405"/>
                  </a:lnTo>
                  <a:lnTo>
                    <a:pt x="2972631" y="526033"/>
                  </a:lnTo>
                  <a:lnTo>
                    <a:pt x="3114185" y="609091"/>
                  </a:lnTo>
                  <a:lnTo>
                    <a:pt x="3255739" y="387603"/>
                  </a:lnTo>
                  <a:lnTo>
                    <a:pt x="3397293" y="249173"/>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885423"/>
              <a:ext cx="3397293" cy="747521"/>
            </a:xfrm>
            <a:custGeom>
              <a:avLst/>
              <a:gdLst/>
              <a:ahLst/>
              <a:cxnLst/>
              <a:rect l="0" t="0" r="0" b="0"/>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442447"/>
              <a:ext cx="3397293" cy="969009"/>
            </a:xfrm>
            <a:custGeom>
              <a:avLst/>
              <a:gdLst/>
              <a:ahLst/>
              <a:cxnLst/>
              <a:rect l="0" t="0" r="0" b="0"/>
              <a:pathLst>
                <a:path w="3397293" h="969009">
                  <a:moveTo>
                    <a:pt x="0" y="442975"/>
                  </a:moveTo>
                  <a:lnTo>
                    <a:pt x="141553" y="359917"/>
                  </a:lnTo>
                  <a:lnTo>
                    <a:pt x="283107" y="359917"/>
                  </a:lnTo>
                  <a:lnTo>
                    <a:pt x="424661" y="387603"/>
                  </a:lnTo>
                  <a:lnTo>
                    <a:pt x="566215" y="166115"/>
                  </a:lnTo>
                  <a:lnTo>
                    <a:pt x="707769" y="0"/>
                  </a:lnTo>
                  <a:lnTo>
                    <a:pt x="849323" y="304545"/>
                  </a:lnTo>
                  <a:lnTo>
                    <a:pt x="990877" y="470661"/>
                  </a:lnTo>
                  <a:lnTo>
                    <a:pt x="1132431" y="581405"/>
                  </a:lnTo>
                  <a:lnTo>
                    <a:pt x="1273984" y="470661"/>
                  </a:lnTo>
                  <a:lnTo>
                    <a:pt x="1415538" y="553719"/>
                  </a:lnTo>
                  <a:lnTo>
                    <a:pt x="1557092" y="969009"/>
                  </a:lnTo>
                  <a:lnTo>
                    <a:pt x="1698646" y="276859"/>
                  </a:lnTo>
                  <a:lnTo>
                    <a:pt x="1840200" y="387603"/>
                  </a:lnTo>
                  <a:lnTo>
                    <a:pt x="1981754" y="692149"/>
                  </a:lnTo>
                  <a:lnTo>
                    <a:pt x="2123308" y="470661"/>
                  </a:lnTo>
                  <a:lnTo>
                    <a:pt x="2264862" y="304545"/>
                  </a:lnTo>
                  <a:lnTo>
                    <a:pt x="2406416" y="387603"/>
                  </a:lnTo>
                  <a:lnTo>
                    <a:pt x="2547969" y="276859"/>
                  </a:lnTo>
                  <a:lnTo>
                    <a:pt x="2689523" y="359917"/>
                  </a:lnTo>
                  <a:lnTo>
                    <a:pt x="2831077" y="581405"/>
                  </a:lnTo>
                  <a:lnTo>
                    <a:pt x="2972631" y="526033"/>
                  </a:lnTo>
                  <a:lnTo>
                    <a:pt x="3114185" y="609091"/>
                  </a:lnTo>
                  <a:lnTo>
                    <a:pt x="3255739" y="387603"/>
                  </a:lnTo>
                  <a:lnTo>
                    <a:pt x="3397293" y="249173"/>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941323"/>
            </a:xfrm>
            <a:custGeom>
              <a:avLst/>
              <a:gdLst/>
              <a:ahLst/>
              <a:cxnLst/>
              <a:rect l="0" t="0" r="0" b="0"/>
              <a:pathLst>
                <a:path h="941323">
                  <a:moveTo>
                    <a:pt x="0" y="0"/>
                  </a:moveTo>
                  <a:lnTo>
                    <a:pt x="0" y="941323"/>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498347"/>
            </a:xfrm>
            <a:custGeom>
              <a:avLst/>
              <a:gdLst/>
              <a:ahLst/>
              <a:cxnLst/>
              <a:rect l="0" t="0" r="0" b="0"/>
              <a:pathLst>
                <a:path h="498347">
                  <a:moveTo>
                    <a:pt x="0" y="0"/>
                  </a:moveTo>
                  <a:lnTo>
                    <a:pt x="0" y="49834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052067"/>
            </a:xfrm>
            <a:custGeom>
              <a:avLst/>
              <a:gdLst/>
              <a:ahLst/>
              <a:cxnLst/>
              <a:rect l="0" t="0" r="0" b="0"/>
              <a:pathLst>
                <a:path h="1052067">
                  <a:moveTo>
                    <a:pt x="0" y="0"/>
                  </a:moveTo>
                  <a:lnTo>
                    <a:pt x="0" y="105206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969009"/>
            </a:xfrm>
            <a:custGeom>
              <a:avLst/>
              <a:gdLst/>
              <a:ahLst/>
              <a:cxnLst/>
              <a:rect l="0" t="0" r="0" b="0"/>
              <a:pathLst>
                <a:path h="969009">
                  <a:moveTo>
                    <a:pt x="0" y="0"/>
                  </a:moveTo>
                  <a:lnTo>
                    <a:pt x="0" y="96900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858265"/>
            </a:xfrm>
            <a:custGeom>
              <a:avLst/>
              <a:gdLst/>
              <a:ahLst/>
              <a:cxnLst/>
              <a:rect l="0" t="0" r="0" b="0"/>
              <a:pathLst>
                <a:path h="858265">
                  <a:moveTo>
                    <a:pt x="0" y="0"/>
                  </a:moveTo>
                  <a:lnTo>
                    <a:pt x="0" y="858265"/>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885951"/>
            </a:xfrm>
            <a:custGeom>
              <a:avLst/>
              <a:gdLst/>
              <a:ahLst/>
              <a:cxnLst/>
              <a:rect l="0" t="0" r="0" b="0"/>
              <a:pathLst>
                <a:path h="885951">
                  <a:moveTo>
                    <a:pt x="0" y="0"/>
                  </a:moveTo>
                  <a:lnTo>
                    <a:pt x="0" y="88595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747521"/>
            </a:xfrm>
            <a:custGeom>
              <a:avLst/>
              <a:gdLst/>
              <a:ahLst/>
              <a:cxnLst/>
              <a:rect l="0" t="0" r="0" b="0"/>
              <a:pathLst>
                <a:path h="747521">
                  <a:moveTo>
                    <a:pt x="0" y="0"/>
                  </a:moveTo>
                  <a:lnTo>
                    <a:pt x="0" y="74752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442447"/>
              <a:ext cx="3397293" cy="969009"/>
            </a:xfrm>
            <a:custGeom>
              <a:avLst/>
              <a:gdLst/>
              <a:ahLst/>
              <a:cxnLst/>
              <a:rect l="0" t="0" r="0" b="0"/>
              <a:pathLst>
                <a:path w="3397293" h="969009">
                  <a:moveTo>
                    <a:pt x="0" y="442975"/>
                  </a:moveTo>
                  <a:lnTo>
                    <a:pt x="141553" y="359917"/>
                  </a:lnTo>
                  <a:lnTo>
                    <a:pt x="283107" y="359917"/>
                  </a:lnTo>
                  <a:lnTo>
                    <a:pt x="424661" y="387603"/>
                  </a:lnTo>
                  <a:lnTo>
                    <a:pt x="566215" y="166115"/>
                  </a:lnTo>
                  <a:lnTo>
                    <a:pt x="707769" y="0"/>
                  </a:lnTo>
                  <a:lnTo>
                    <a:pt x="849323" y="304545"/>
                  </a:lnTo>
                  <a:lnTo>
                    <a:pt x="990877" y="470661"/>
                  </a:lnTo>
                  <a:lnTo>
                    <a:pt x="1132431" y="581405"/>
                  </a:lnTo>
                  <a:lnTo>
                    <a:pt x="1273984" y="470661"/>
                  </a:lnTo>
                  <a:lnTo>
                    <a:pt x="1415538" y="553719"/>
                  </a:lnTo>
                  <a:lnTo>
                    <a:pt x="1557092" y="969009"/>
                  </a:lnTo>
                  <a:lnTo>
                    <a:pt x="1698646" y="276859"/>
                  </a:lnTo>
                  <a:lnTo>
                    <a:pt x="1840200" y="387603"/>
                  </a:lnTo>
                  <a:lnTo>
                    <a:pt x="1981754" y="692149"/>
                  </a:lnTo>
                  <a:lnTo>
                    <a:pt x="2123308" y="470661"/>
                  </a:lnTo>
                  <a:lnTo>
                    <a:pt x="2264862" y="304545"/>
                  </a:lnTo>
                  <a:lnTo>
                    <a:pt x="2406416" y="387603"/>
                  </a:lnTo>
                  <a:lnTo>
                    <a:pt x="2547969" y="276859"/>
                  </a:lnTo>
                  <a:lnTo>
                    <a:pt x="2689523" y="359917"/>
                  </a:lnTo>
                  <a:lnTo>
                    <a:pt x="2831077" y="581405"/>
                  </a:lnTo>
                  <a:lnTo>
                    <a:pt x="2972631" y="526033"/>
                  </a:lnTo>
                  <a:lnTo>
                    <a:pt x="3114185" y="609091"/>
                  </a:lnTo>
                  <a:lnTo>
                    <a:pt x="3255739" y="387603"/>
                  </a:lnTo>
                  <a:lnTo>
                    <a:pt x="3397293" y="249173"/>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3314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33147"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7165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3411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00247" y="472787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52240" y="481497"/>
              <a:ext cx="293474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Cote d'Ivoire, 2000-2024</a:t>
              </a:r>
            </a:p>
          </p:txBody>
        </p:sp>
        <p:sp>
          <p:nvSpPr>
            <p:cNvPr id="63" name="pl63"/>
            <p:cNvSpPr/>
            <p:nvPr/>
          </p:nvSpPr>
          <p:spPr>
            <a:xfrm>
              <a:off x="5267799" y="38299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21140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5928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97437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35585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7373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52066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90214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28363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66511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04659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1479559"/>
              <a:ext cx="3397293" cy="2164809"/>
            </a:xfrm>
            <a:custGeom>
              <a:avLst/>
              <a:gdLst/>
              <a:ahLst/>
              <a:cxnLst/>
              <a:rect l="0" t="0" r="0" b="0"/>
              <a:pathLst>
                <a:path w="3397293" h="2164809">
                  <a:moveTo>
                    <a:pt x="0" y="989627"/>
                  </a:moveTo>
                  <a:lnTo>
                    <a:pt x="141553" y="804072"/>
                  </a:lnTo>
                  <a:lnTo>
                    <a:pt x="283107" y="804072"/>
                  </a:lnTo>
                  <a:lnTo>
                    <a:pt x="424661" y="865923"/>
                  </a:lnTo>
                  <a:lnTo>
                    <a:pt x="566215" y="371110"/>
                  </a:lnTo>
                  <a:lnTo>
                    <a:pt x="707769" y="0"/>
                  </a:lnTo>
                  <a:lnTo>
                    <a:pt x="849323" y="680368"/>
                  </a:lnTo>
                  <a:lnTo>
                    <a:pt x="990877" y="1051478"/>
                  </a:lnTo>
                  <a:lnTo>
                    <a:pt x="1132431" y="1298885"/>
                  </a:lnTo>
                  <a:lnTo>
                    <a:pt x="1273984" y="1051478"/>
                  </a:lnTo>
                  <a:lnTo>
                    <a:pt x="1415538" y="1237033"/>
                  </a:lnTo>
                  <a:lnTo>
                    <a:pt x="1557092" y="2164809"/>
                  </a:lnTo>
                  <a:lnTo>
                    <a:pt x="1698646" y="618516"/>
                  </a:lnTo>
                  <a:lnTo>
                    <a:pt x="1840200" y="865923"/>
                  </a:lnTo>
                  <a:lnTo>
                    <a:pt x="1981754" y="1546292"/>
                  </a:lnTo>
                  <a:lnTo>
                    <a:pt x="2123308" y="1051478"/>
                  </a:lnTo>
                  <a:lnTo>
                    <a:pt x="2264862" y="680368"/>
                  </a:lnTo>
                  <a:lnTo>
                    <a:pt x="2406416" y="865923"/>
                  </a:lnTo>
                  <a:lnTo>
                    <a:pt x="2547969" y="618516"/>
                  </a:lnTo>
                  <a:lnTo>
                    <a:pt x="2689523" y="804072"/>
                  </a:lnTo>
                  <a:lnTo>
                    <a:pt x="2831077" y="1298885"/>
                  </a:lnTo>
                  <a:lnTo>
                    <a:pt x="2972631" y="1175182"/>
                  </a:lnTo>
                  <a:lnTo>
                    <a:pt x="3114185" y="1360737"/>
                  </a:lnTo>
                  <a:lnTo>
                    <a:pt x="3255739" y="865923"/>
                  </a:lnTo>
                  <a:lnTo>
                    <a:pt x="3397293" y="556665"/>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2283631"/>
              <a:ext cx="3397293" cy="927775"/>
            </a:xfrm>
            <a:custGeom>
              <a:avLst/>
              <a:gdLst/>
              <a:ahLst/>
              <a:cxnLst/>
              <a:rect l="0" t="0" r="0" b="0"/>
              <a:pathLst>
                <a:path w="3397293" h="927775">
                  <a:moveTo>
                    <a:pt x="0" y="927775"/>
                  </a:moveTo>
                  <a:lnTo>
                    <a:pt x="141553" y="865923"/>
                  </a:lnTo>
                  <a:lnTo>
                    <a:pt x="283107" y="865923"/>
                  </a:lnTo>
                  <a:lnTo>
                    <a:pt x="424661" y="804072"/>
                  </a:lnTo>
                  <a:lnTo>
                    <a:pt x="566215" y="680368"/>
                  </a:lnTo>
                  <a:lnTo>
                    <a:pt x="707769" y="556665"/>
                  </a:lnTo>
                  <a:lnTo>
                    <a:pt x="849323" y="432961"/>
                  </a:lnTo>
                  <a:lnTo>
                    <a:pt x="990877" y="432961"/>
                  </a:lnTo>
                  <a:lnTo>
                    <a:pt x="1132431" y="309258"/>
                  </a:lnTo>
                  <a:lnTo>
                    <a:pt x="1273984" y="185555"/>
                  </a:lnTo>
                  <a:lnTo>
                    <a:pt x="1415538" y="123703"/>
                  </a:lnTo>
                  <a:lnTo>
                    <a:pt x="1557092" y="123703"/>
                  </a:lnTo>
                  <a:lnTo>
                    <a:pt x="1698646" y="123703"/>
                  </a:lnTo>
                  <a:lnTo>
                    <a:pt x="1840200" y="123703"/>
                  </a:lnTo>
                  <a:lnTo>
                    <a:pt x="1981754" y="123703"/>
                  </a:lnTo>
                  <a:lnTo>
                    <a:pt x="2123308" y="123703"/>
                  </a:lnTo>
                  <a:lnTo>
                    <a:pt x="2264862" y="61851"/>
                  </a:lnTo>
                  <a:lnTo>
                    <a:pt x="2406416" y="61851"/>
                  </a:lnTo>
                  <a:lnTo>
                    <a:pt x="2547969" y="0"/>
                  </a:lnTo>
                  <a:lnTo>
                    <a:pt x="2689523" y="0"/>
                  </a:lnTo>
                  <a:lnTo>
                    <a:pt x="2831077" y="185555"/>
                  </a:lnTo>
                  <a:lnTo>
                    <a:pt x="2972631" y="309258"/>
                  </a:lnTo>
                  <a:lnTo>
                    <a:pt x="3114185" y="185555"/>
                  </a:lnTo>
                  <a:lnTo>
                    <a:pt x="3255739" y="185555"/>
                  </a:lnTo>
                  <a:lnTo>
                    <a:pt x="3397293" y="123703"/>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2098075"/>
              <a:ext cx="3397293" cy="1669995"/>
            </a:xfrm>
            <a:custGeom>
              <a:avLst/>
              <a:gdLst/>
              <a:ahLst/>
              <a:cxnLst/>
              <a:rect l="0" t="0" r="0" b="0"/>
              <a:pathLst>
                <a:path w="3397293" h="1669995">
                  <a:moveTo>
                    <a:pt x="0" y="1669995"/>
                  </a:moveTo>
                  <a:lnTo>
                    <a:pt x="141553" y="1546292"/>
                  </a:lnTo>
                  <a:lnTo>
                    <a:pt x="283107" y="1484440"/>
                  </a:lnTo>
                  <a:lnTo>
                    <a:pt x="424661" y="1237033"/>
                  </a:lnTo>
                  <a:lnTo>
                    <a:pt x="566215" y="989627"/>
                  </a:lnTo>
                  <a:lnTo>
                    <a:pt x="707769" y="742220"/>
                  </a:lnTo>
                  <a:lnTo>
                    <a:pt x="849323" y="618516"/>
                  </a:lnTo>
                  <a:lnTo>
                    <a:pt x="990877" y="618516"/>
                  </a:lnTo>
                  <a:lnTo>
                    <a:pt x="1132431" y="371110"/>
                  </a:lnTo>
                  <a:lnTo>
                    <a:pt x="1273984" y="0"/>
                  </a:lnTo>
                  <a:lnTo>
                    <a:pt x="1415538" y="185555"/>
                  </a:lnTo>
                  <a:lnTo>
                    <a:pt x="1557092" y="247406"/>
                  </a:lnTo>
                  <a:lnTo>
                    <a:pt x="1698646" y="432961"/>
                  </a:lnTo>
                  <a:lnTo>
                    <a:pt x="1840200" y="494813"/>
                  </a:lnTo>
                  <a:lnTo>
                    <a:pt x="1981754" y="494813"/>
                  </a:lnTo>
                  <a:lnTo>
                    <a:pt x="2123308" y="494813"/>
                  </a:lnTo>
                  <a:lnTo>
                    <a:pt x="2264862" y="371110"/>
                  </a:lnTo>
                  <a:lnTo>
                    <a:pt x="2406416" y="247406"/>
                  </a:lnTo>
                  <a:lnTo>
                    <a:pt x="2547969" y="247406"/>
                  </a:lnTo>
                  <a:lnTo>
                    <a:pt x="2689523" y="185555"/>
                  </a:lnTo>
                  <a:lnTo>
                    <a:pt x="2831077" y="247406"/>
                  </a:lnTo>
                  <a:lnTo>
                    <a:pt x="2972631" y="309258"/>
                  </a:lnTo>
                  <a:lnTo>
                    <a:pt x="3114185" y="494813"/>
                  </a:lnTo>
                  <a:lnTo>
                    <a:pt x="3255739" y="371110"/>
                  </a:lnTo>
                  <a:lnTo>
                    <a:pt x="3397293" y="185555"/>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2283631"/>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1479559"/>
              <a:ext cx="3397293" cy="2164809"/>
            </a:xfrm>
            <a:custGeom>
              <a:avLst/>
              <a:gdLst/>
              <a:ahLst/>
              <a:cxnLst/>
              <a:rect l="0" t="0" r="0" b="0"/>
              <a:pathLst>
                <a:path w="3397293" h="2164809">
                  <a:moveTo>
                    <a:pt x="0" y="989627"/>
                  </a:moveTo>
                  <a:lnTo>
                    <a:pt x="141553" y="804072"/>
                  </a:lnTo>
                  <a:lnTo>
                    <a:pt x="283107" y="804072"/>
                  </a:lnTo>
                  <a:lnTo>
                    <a:pt x="424661" y="865923"/>
                  </a:lnTo>
                  <a:lnTo>
                    <a:pt x="566215" y="371110"/>
                  </a:lnTo>
                  <a:lnTo>
                    <a:pt x="707769" y="0"/>
                  </a:lnTo>
                  <a:lnTo>
                    <a:pt x="849323" y="680368"/>
                  </a:lnTo>
                  <a:lnTo>
                    <a:pt x="990877" y="1051478"/>
                  </a:lnTo>
                  <a:lnTo>
                    <a:pt x="1132431" y="1298885"/>
                  </a:lnTo>
                  <a:lnTo>
                    <a:pt x="1273984" y="1051478"/>
                  </a:lnTo>
                  <a:lnTo>
                    <a:pt x="1415538" y="1237033"/>
                  </a:lnTo>
                  <a:lnTo>
                    <a:pt x="1557092" y="2164809"/>
                  </a:lnTo>
                  <a:lnTo>
                    <a:pt x="1698646" y="618516"/>
                  </a:lnTo>
                  <a:lnTo>
                    <a:pt x="1840200" y="865923"/>
                  </a:lnTo>
                  <a:lnTo>
                    <a:pt x="1981754" y="1546292"/>
                  </a:lnTo>
                  <a:lnTo>
                    <a:pt x="2123308" y="1051478"/>
                  </a:lnTo>
                  <a:lnTo>
                    <a:pt x="2264862" y="680368"/>
                  </a:lnTo>
                  <a:lnTo>
                    <a:pt x="2406416" y="865923"/>
                  </a:lnTo>
                  <a:lnTo>
                    <a:pt x="2547969" y="618516"/>
                  </a:lnTo>
                  <a:lnTo>
                    <a:pt x="2689523" y="804072"/>
                  </a:lnTo>
                  <a:lnTo>
                    <a:pt x="2831077" y="1298885"/>
                  </a:lnTo>
                  <a:lnTo>
                    <a:pt x="2972631" y="1175182"/>
                  </a:lnTo>
                  <a:lnTo>
                    <a:pt x="3114185" y="1360737"/>
                  </a:lnTo>
                  <a:lnTo>
                    <a:pt x="3255739" y="865923"/>
                  </a:lnTo>
                  <a:lnTo>
                    <a:pt x="3397293" y="556665"/>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1380596"/>
              <a:ext cx="0" cy="1088589"/>
            </a:xfrm>
            <a:custGeom>
              <a:avLst/>
              <a:gdLst/>
              <a:ahLst/>
              <a:cxnLst/>
              <a:rect l="0" t="0" r="0" b="0"/>
              <a:pathLst>
                <a:path h="1088589">
                  <a:moveTo>
                    <a:pt x="0" y="1088589"/>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45433" y="1380596"/>
              <a:ext cx="0" cy="98962"/>
            </a:xfrm>
            <a:custGeom>
              <a:avLst/>
              <a:gdLst/>
              <a:ahLst/>
              <a:cxnLst/>
              <a:rect l="0" t="0" r="0" b="0"/>
              <a:pathLst>
                <a:path h="98962">
                  <a:moveTo>
                    <a:pt x="0" y="98962"/>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853202" y="1380596"/>
              <a:ext cx="0" cy="1335996"/>
            </a:xfrm>
            <a:custGeom>
              <a:avLst/>
              <a:gdLst/>
              <a:ahLst/>
              <a:cxnLst/>
              <a:rect l="0" t="0" r="0" b="0"/>
              <a:pathLst>
                <a:path h="1335996">
                  <a:moveTo>
                    <a:pt x="0" y="1335996"/>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560972" y="1380596"/>
              <a:ext cx="0" cy="1150441"/>
            </a:xfrm>
            <a:custGeom>
              <a:avLst/>
              <a:gdLst/>
              <a:ahLst/>
              <a:cxnLst/>
              <a:rect l="0" t="0" r="0" b="0"/>
              <a:pathLst>
                <a:path h="1150441">
                  <a:moveTo>
                    <a:pt x="0" y="1150441"/>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127187" y="1380596"/>
              <a:ext cx="0" cy="903034"/>
            </a:xfrm>
            <a:custGeom>
              <a:avLst/>
              <a:gdLst/>
              <a:ahLst/>
              <a:cxnLst/>
              <a:rect l="0" t="0" r="0" b="0"/>
              <a:pathLst>
                <a:path h="903034">
                  <a:moveTo>
                    <a:pt x="0" y="903034"/>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3403" y="1380596"/>
              <a:ext cx="0" cy="964886"/>
            </a:xfrm>
            <a:custGeom>
              <a:avLst/>
              <a:gdLst/>
              <a:ahLst/>
              <a:cxnLst/>
              <a:rect l="0" t="0" r="0" b="0"/>
              <a:pathLst>
                <a:path h="964886">
                  <a:moveTo>
                    <a:pt x="0" y="964886"/>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1380596"/>
              <a:ext cx="0" cy="655627"/>
            </a:xfrm>
            <a:custGeom>
              <a:avLst/>
              <a:gdLst/>
              <a:ahLst/>
              <a:cxnLst/>
              <a:rect l="0" t="0" r="0" b="0"/>
              <a:pathLst>
                <a:path h="655627">
                  <a:moveTo>
                    <a:pt x="0" y="655627"/>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1479559"/>
              <a:ext cx="3397293" cy="2164809"/>
            </a:xfrm>
            <a:custGeom>
              <a:avLst/>
              <a:gdLst/>
              <a:ahLst/>
              <a:cxnLst/>
              <a:rect l="0" t="0" r="0" b="0"/>
              <a:pathLst>
                <a:path w="3397293" h="2164809">
                  <a:moveTo>
                    <a:pt x="0" y="989627"/>
                  </a:moveTo>
                  <a:lnTo>
                    <a:pt x="141553" y="804072"/>
                  </a:lnTo>
                  <a:lnTo>
                    <a:pt x="283107" y="804072"/>
                  </a:lnTo>
                  <a:lnTo>
                    <a:pt x="424661" y="865923"/>
                  </a:lnTo>
                  <a:lnTo>
                    <a:pt x="566215" y="371110"/>
                  </a:lnTo>
                  <a:lnTo>
                    <a:pt x="707769" y="0"/>
                  </a:lnTo>
                  <a:lnTo>
                    <a:pt x="849323" y="680368"/>
                  </a:lnTo>
                  <a:lnTo>
                    <a:pt x="990877" y="1051478"/>
                  </a:lnTo>
                  <a:lnTo>
                    <a:pt x="1132431" y="1298885"/>
                  </a:lnTo>
                  <a:lnTo>
                    <a:pt x="1273984" y="1051478"/>
                  </a:lnTo>
                  <a:lnTo>
                    <a:pt x="1415538" y="1237033"/>
                  </a:lnTo>
                  <a:lnTo>
                    <a:pt x="1557092" y="2164809"/>
                  </a:lnTo>
                  <a:lnTo>
                    <a:pt x="1698646" y="618516"/>
                  </a:lnTo>
                  <a:lnTo>
                    <a:pt x="1840200" y="865923"/>
                  </a:lnTo>
                  <a:lnTo>
                    <a:pt x="1981754" y="1546292"/>
                  </a:lnTo>
                  <a:lnTo>
                    <a:pt x="2123308" y="1051478"/>
                  </a:lnTo>
                  <a:lnTo>
                    <a:pt x="2264862" y="680368"/>
                  </a:lnTo>
                  <a:lnTo>
                    <a:pt x="2406416" y="865923"/>
                  </a:lnTo>
                  <a:lnTo>
                    <a:pt x="2547969" y="618516"/>
                  </a:lnTo>
                  <a:lnTo>
                    <a:pt x="2689523" y="804072"/>
                  </a:lnTo>
                  <a:lnTo>
                    <a:pt x="2831077" y="1298885"/>
                  </a:lnTo>
                  <a:lnTo>
                    <a:pt x="2972631" y="1175182"/>
                  </a:lnTo>
                  <a:lnTo>
                    <a:pt x="3114185" y="1360737"/>
                  </a:lnTo>
                  <a:lnTo>
                    <a:pt x="3255739" y="865923"/>
                  </a:lnTo>
                  <a:lnTo>
                    <a:pt x="3397293" y="556665"/>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389469" y="1315362"/>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5143" y="131536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805008" y="1318062"/>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512777" y="1317056"/>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31541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1673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31705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36821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2431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46855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50033"/>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3151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1299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99448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584984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584984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698835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9" name="pl119"/>
            <p:cNvSpPr/>
            <p:nvPr/>
          </p:nvSpPr>
          <p:spPr>
            <a:xfrm>
              <a:off x="7750812"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0" name="tx120"/>
            <p:cNvSpPr/>
            <p:nvPr/>
          </p:nvSpPr>
          <p:spPr>
            <a:xfrm>
              <a:off x="6116945" y="472787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121" name="tx121"/>
            <p:cNvSpPr/>
            <p:nvPr/>
          </p:nvSpPr>
          <p:spPr>
            <a:xfrm>
              <a:off x="7255457"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017912"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59359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514642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69925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87000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642283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897566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rc134"/>
            <p:cNvSpPr/>
            <p:nvPr/>
          </p:nvSpPr>
          <p:spPr>
            <a:xfrm>
              <a:off x="1317178" y="5710248"/>
              <a:ext cx="6839667" cy="145351"/>
            </a:xfrm>
            <a:prstGeom prst="rect">
              <a:avLst/>
            </a:prstGeom>
            <a:solidFill>
              <a:srgbClr val="E2231A">
                <a:alpha val="80000"/>
              </a:srgbClr>
            </a:solidFill>
          </p:spPr>
          <p:txBody>
            <a:bodyPr/>
            <a:lstStyle/>
            <a:p>
              <a:endParaRPr/>
            </a:p>
          </p:txBody>
        </p:sp>
        <p:sp>
          <p:nvSpPr>
            <p:cNvPr id="135" name="rc135"/>
            <p:cNvSpPr/>
            <p:nvPr/>
          </p:nvSpPr>
          <p:spPr>
            <a:xfrm>
              <a:off x="1317178" y="5528559"/>
              <a:ext cx="7321564" cy="145351"/>
            </a:xfrm>
            <a:prstGeom prst="rect">
              <a:avLst/>
            </a:prstGeom>
            <a:solidFill>
              <a:srgbClr val="E2231A">
                <a:alpha val="80000"/>
              </a:srgbClr>
            </a:solidFill>
          </p:spPr>
          <p:txBody>
            <a:bodyPr/>
            <a:lstStyle/>
            <a:p>
              <a:endParaRPr/>
            </a:p>
          </p:txBody>
        </p:sp>
        <p:sp>
          <p:nvSpPr>
            <p:cNvPr id="136" name="rc136"/>
            <p:cNvSpPr/>
            <p:nvPr/>
          </p:nvSpPr>
          <p:spPr>
            <a:xfrm>
              <a:off x="1317178" y="5346869"/>
              <a:ext cx="6171694" cy="145351"/>
            </a:xfrm>
            <a:prstGeom prst="rect">
              <a:avLst/>
            </a:prstGeom>
            <a:solidFill>
              <a:srgbClr val="E2231A">
                <a:alpha val="80000"/>
              </a:srgbClr>
            </a:solidFill>
          </p:spPr>
          <p:txBody>
            <a:bodyPr/>
            <a:lstStyle/>
            <a:p>
              <a:endParaRPr/>
            </a:p>
          </p:txBody>
        </p:sp>
        <p:sp>
          <p:nvSpPr>
            <p:cNvPr id="137" name="tx137"/>
            <p:cNvSpPr/>
            <p:nvPr/>
          </p:nvSpPr>
          <p:spPr>
            <a:xfrm>
              <a:off x="7647432"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268,000</a:t>
              </a:r>
            </a:p>
          </p:txBody>
        </p:sp>
        <p:sp>
          <p:nvSpPr>
            <p:cNvPr id="138" name="tx138"/>
            <p:cNvSpPr/>
            <p:nvPr/>
          </p:nvSpPr>
          <p:spPr>
            <a:xfrm>
              <a:off x="8129330"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287,000</a:t>
              </a:r>
            </a:p>
          </p:txBody>
        </p:sp>
        <p:sp>
          <p:nvSpPr>
            <p:cNvPr id="139" name="tx139"/>
            <p:cNvSpPr/>
            <p:nvPr/>
          </p:nvSpPr>
          <p:spPr>
            <a:xfrm>
              <a:off x="6979459"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242,000</a:t>
              </a:r>
            </a:p>
          </p:txBody>
        </p:sp>
        <p:sp>
          <p:nvSpPr>
            <p:cNvPr id="140" name="tx140"/>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36502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591785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847068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47" name="tx147"/>
            <p:cNvSpPr/>
            <p:nvPr/>
          </p:nvSpPr>
          <p:spPr>
            <a:xfrm>
              <a:off x="951100" y="5065846"/>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8" name="tx148"/>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9" name="tx149"/>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MCV1 en Côte d'Ivoire (75 %) était inférieure de 9 points de pourcentage à la moyenne mondiale (84 %) et supérieure de 10 points de pourcentage à la moyenne de l'ensemble des pays du site WCAR (65 %).
La couverture nationale en MCV1 était supérieure de 4 points de pourcentage à celle de 2019 (71%).
Cela équivaut à 242 000 enfants non vaccinés en 2024 contre 268 000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579565"/>
              <a:ext cx="307584" cy="224340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96576"/>
              <a:ext cx="307584" cy="1226395"/>
            </a:xfrm>
            <a:prstGeom prst="rect">
              <a:avLst/>
            </a:prstGeom>
            <a:solidFill>
              <a:srgbClr val="0083CF">
                <a:alpha val="100000"/>
              </a:srgbClr>
            </a:solidFill>
          </p:spPr>
          <p:txBody>
            <a:bodyPr/>
            <a:lstStyle/>
            <a:p>
              <a:endParaRPr/>
            </a:p>
          </p:txBody>
        </p:sp>
        <p:sp>
          <p:nvSpPr>
            <p:cNvPr id="38" name="rc38"/>
            <p:cNvSpPr/>
            <p:nvPr/>
          </p:nvSpPr>
          <p:spPr>
            <a:xfrm>
              <a:off x="1196841" y="2506840"/>
              <a:ext cx="307584" cy="1316131"/>
            </a:xfrm>
            <a:prstGeom prst="rect">
              <a:avLst/>
            </a:prstGeom>
            <a:solidFill>
              <a:srgbClr val="0083CF">
                <a:alpha val="100000"/>
              </a:srgbClr>
            </a:solidFill>
          </p:spPr>
          <p:txBody>
            <a:bodyPr/>
            <a:lstStyle/>
            <a:p>
              <a:endParaRPr/>
            </a:p>
          </p:txBody>
        </p:sp>
        <p:sp>
          <p:nvSpPr>
            <p:cNvPr id="39" name="rc39"/>
            <p:cNvSpPr/>
            <p:nvPr/>
          </p:nvSpPr>
          <p:spPr>
            <a:xfrm>
              <a:off x="1880361" y="2177807"/>
              <a:ext cx="307584" cy="1645164"/>
            </a:xfrm>
            <a:prstGeom prst="rect">
              <a:avLst/>
            </a:prstGeom>
            <a:solidFill>
              <a:srgbClr val="0083CF">
                <a:alpha val="100000"/>
              </a:srgbClr>
            </a:solidFill>
          </p:spPr>
          <p:txBody>
            <a:bodyPr/>
            <a:lstStyle/>
            <a:p>
              <a:endParaRPr/>
            </a:p>
          </p:txBody>
        </p:sp>
        <p:sp>
          <p:nvSpPr>
            <p:cNvPr id="40" name="rc40"/>
            <p:cNvSpPr/>
            <p:nvPr/>
          </p:nvSpPr>
          <p:spPr>
            <a:xfrm>
              <a:off x="2563881" y="2117983"/>
              <a:ext cx="307584" cy="1704988"/>
            </a:xfrm>
            <a:prstGeom prst="rect">
              <a:avLst/>
            </a:prstGeom>
            <a:solidFill>
              <a:srgbClr val="0083CF">
                <a:alpha val="100000"/>
              </a:srgbClr>
            </a:solidFill>
          </p:spPr>
          <p:txBody>
            <a:bodyPr/>
            <a:lstStyle/>
            <a:p>
              <a:endParaRPr/>
            </a:p>
          </p:txBody>
        </p:sp>
        <p:sp>
          <p:nvSpPr>
            <p:cNvPr id="41" name="rc41"/>
            <p:cNvSpPr/>
            <p:nvPr/>
          </p:nvSpPr>
          <p:spPr>
            <a:xfrm>
              <a:off x="2905641" y="2028247"/>
              <a:ext cx="307584" cy="1794724"/>
            </a:xfrm>
            <a:prstGeom prst="rect">
              <a:avLst/>
            </a:prstGeom>
            <a:solidFill>
              <a:srgbClr val="0083CF">
                <a:alpha val="100000"/>
              </a:srgbClr>
            </a:solidFill>
          </p:spPr>
          <p:txBody>
            <a:bodyPr/>
            <a:lstStyle/>
            <a:p>
              <a:endParaRPr/>
            </a:p>
          </p:txBody>
        </p:sp>
        <p:sp>
          <p:nvSpPr>
            <p:cNvPr id="42" name="rc42"/>
            <p:cNvSpPr/>
            <p:nvPr/>
          </p:nvSpPr>
          <p:spPr>
            <a:xfrm>
              <a:off x="3589161" y="1848774"/>
              <a:ext cx="307584" cy="1974197"/>
            </a:xfrm>
            <a:prstGeom prst="rect">
              <a:avLst/>
            </a:prstGeom>
            <a:solidFill>
              <a:srgbClr val="0083CF">
                <a:alpha val="100000"/>
              </a:srgbClr>
            </a:solidFill>
          </p:spPr>
          <p:txBody>
            <a:bodyPr/>
            <a:lstStyle/>
            <a:p>
              <a:endParaRPr/>
            </a:p>
          </p:txBody>
        </p:sp>
        <p:sp>
          <p:nvSpPr>
            <p:cNvPr id="43" name="rc43"/>
            <p:cNvSpPr/>
            <p:nvPr/>
          </p:nvSpPr>
          <p:spPr>
            <a:xfrm>
              <a:off x="3930921" y="1699214"/>
              <a:ext cx="307584" cy="2123757"/>
            </a:xfrm>
            <a:prstGeom prst="rect">
              <a:avLst/>
            </a:prstGeom>
            <a:solidFill>
              <a:srgbClr val="0083CF">
                <a:alpha val="100000"/>
              </a:srgbClr>
            </a:solidFill>
          </p:spPr>
          <p:txBody>
            <a:bodyPr/>
            <a:lstStyle/>
            <a:p>
              <a:endParaRPr/>
            </a:p>
          </p:txBody>
        </p:sp>
        <p:sp>
          <p:nvSpPr>
            <p:cNvPr id="44" name="rc44"/>
            <p:cNvSpPr/>
            <p:nvPr/>
          </p:nvSpPr>
          <p:spPr>
            <a:xfrm>
              <a:off x="4614441" y="1669302"/>
              <a:ext cx="307584" cy="2153669"/>
            </a:xfrm>
            <a:prstGeom prst="rect">
              <a:avLst/>
            </a:prstGeom>
            <a:solidFill>
              <a:srgbClr val="0083CF">
                <a:alpha val="100000"/>
              </a:srgbClr>
            </a:solidFill>
          </p:spPr>
          <p:txBody>
            <a:bodyPr/>
            <a:lstStyle/>
            <a:p>
              <a:endParaRPr/>
            </a:p>
          </p:txBody>
        </p:sp>
        <p:sp>
          <p:nvSpPr>
            <p:cNvPr id="45" name="rc45"/>
            <p:cNvSpPr/>
            <p:nvPr/>
          </p:nvSpPr>
          <p:spPr>
            <a:xfrm>
              <a:off x="4956201" y="1579565"/>
              <a:ext cx="307584" cy="2243406"/>
            </a:xfrm>
            <a:prstGeom prst="rect">
              <a:avLst/>
            </a:prstGeom>
            <a:solidFill>
              <a:srgbClr val="F26A21">
                <a:alpha val="100000"/>
              </a:srgbClr>
            </a:solidFill>
          </p:spPr>
          <p:txBody>
            <a:bodyPr/>
            <a:lstStyle/>
            <a:p>
              <a:endParaRPr/>
            </a:p>
          </p:txBody>
        </p:sp>
        <p:sp>
          <p:nvSpPr>
            <p:cNvPr id="46" name="rc46"/>
            <p:cNvSpPr/>
            <p:nvPr/>
          </p:nvSpPr>
          <p:spPr>
            <a:xfrm>
              <a:off x="5297962" y="1400093"/>
              <a:ext cx="307584" cy="2422878"/>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96576"/>
              <a:ext cx="247832" cy="247832"/>
            </a:xfrm>
            <a:custGeom>
              <a:avLst/>
              <a:gdLst/>
              <a:ahLst/>
              <a:cxnLst/>
              <a:rect l="0" t="0" r="0" b="0"/>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96576"/>
              <a:ext cx="154116" cy="154116"/>
            </a:xfrm>
            <a:custGeom>
              <a:avLst/>
              <a:gdLst/>
              <a:ahLst/>
              <a:cxnLst/>
              <a:rect l="0" t="0" r="0" b="0"/>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96576"/>
              <a:ext cx="60400" cy="60400"/>
            </a:xfrm>
            <a:custGeom>
              <a:avLst/>
              <a:gdLst/>
              <a:ahLst/>
              <a:cxnLst/>
              <a:rect l="0" t="0" r="0" b="0"/>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1460318" y="3778865"/>
              <a:ext cx="44106" cy="44106"/>
            </a:xfrm>
            <a:custGeom>
              <a:avLst/>
              <a:gdLst/>
              <a:ahLst/>
              <a:cxnLst/>
              <a:rect l="0" t="0" r="0" b="0"/>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1366602" y="3685149"/>
              <a:ext cx="137822" cy="137822"/>
            </a:xfrm>
            <a:custGeom>
              <a:avLst/>
              <a:gdLst/>
              <a:ahLst/>
              <a:cxnLst/>
              <a:rect l="0" t="0" r="0" b="0"/>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272886" y="3591433"/>
              <a:ext cx="231538" cy="231538"/>
            </a:xfrm>
            <a:custGeom>
              <a:avLst/>
              <a:gdLst/>
              <a:ahLst/>
              <a:cxnLst/>
              <a:rect l="0" t="0" r="0" b="0"/>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196841" y="3497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196841" y="3404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196841" y="33102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196841" y="32165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196841" y="31228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196841" y="30291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196841" y="29354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196841" y="28417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196841" y="27479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196841" y="26542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196841" y="25605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196841" y="2506840"/>
              <a:ext cx="276956" cy="276956"/>
            </a:xfrm>
            <a:custGeom>
              <a:avLst/>
              <a:gdLst/>
              <a:ahLst/>
              <a:cxnLst/>
              <a:rect l="0" t="0" r="0" b="0"/>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196841" y="2506840"/>
              <a:ext cx="183240" cy="183240"/>
            </a:xfrm>
            <a:custGeom>
              <a:avLst/>
              <a:gdLst/>
              <a:ahLst/>
              <a:cxnLst/>
              <a:rect l="0" t="0" r="0" b="0"/>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196841" y="2506840"/>
              <a:ext cx="89524" cy="89524"/>
            </a:xfrm>
            <a:custGeom>
              <a:avLst/>
              <a:gdLst/>
              <a:ahLst/>
              <a:cxnLst/>
              <a:rect l="0" t="0" r="0" b="0"/>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880361" y="2177807"/>
              <a:ext cx="297333" cy="297333"/>
            </a:xfrm>
            <a:custGeom>
              <a:avLst/>
              <a:gdLst/>
              <a:ahLst/>
              <a:cxnLst/>
              <a:rect l="0" t="0" r="0" b="0"/>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880361" y="2177807"/>
              <a:ext cx="203617" cy="203617"/>
            </a:xfrm>
            <a:custGeom>
              <a:avLst/>
              <a:gdLst/>
              <a:ahLst/>
              <a:cxnLst/>
              <a:rect l="0" t="0" r="0" b="0"/>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880361" y="2177807"/>
              <a:ext cx="109901" cy="109901"/>
            </a:xfrm>
            <a:custGeom>
              <a:avLst/>
              <a:gdLst/>
              <a:ahLst/>
              <a:cxnLst/>
              <a:rect l="0" t="0" r="0" b="0"/>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880361" y="2177807"/>
              <a:ext cx="16185" cy="16185"/>
            </a:xfrm>
            <a:custGeom>
              <a:avLst/>
              <a:gdLst/>
              <a:ahLst/>
              <a:cxnLst/>
              <a:rect l="0" t="0" r="0" b="0"/>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563881" y="2117983"/>
              <a:ext cx="235933" cy="235933"/>
            </a:xfrm>
            <a:custGeom>
              <a:avLst/>
              <a:gdLst/>
              <a:ahLst/>
              <a:cxnLst/>
              <a:rect l="0" t="0" r="0" b="0"/>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563881" y="2117983"/>
              <a:ext cx="142217" cy="142217"/>
            </a:xfrm>
            <a:custGeom>
              <a:avLst/>
              <a:gdLst/>
              <a:ahLst/>
              <a:cxnLst/>
              <a:rect l="0" t="0" r="0" b="0"/>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563881" y="2117983"/>
              <a:ext cx="48501" cy="48501"/>
            </a:xfrm>
            <a:custGeom>
              <a:avLst/>
              <a:gdLst/>
              <a:ahLst/>
              <a:cxnLst/>
              <a:rect l="0" t="0" r="0" b="0"/>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2028247"/>
              <a:ext cx="265057" cy="265057"/>
            </a:xfrm>
            <a:custGeom>
              <a:avLst/>
              <a:gdLst/>
              <a:ahLst/>
              <a:cxnLst/>
              <a:rect l="0" t="0" r="0" b="0"/>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2028247"/>
              <a:ext cx="171341" cy="171341"/>
            </a:xfrm>
            <a:custGeom>
              <a:avLst/>
              <a:gdLst/>
              <a:ahLst/>
              <a:cxnLst/>
              <a:rect l="0" t="0" r="0" b="0"/>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2028247"/>
              <a:ext cx="77625" cy="77625"/>
            </a:xfrm>
            <a:custGeom>
              <a:avLst/>
              <a:gdLst/>
              <a:ahLst/>
              <a:cxnLst/>
              <a:rect l="0" t="0" r="0" b="0"/>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1848774"/>
              <a:ext cx="229589" cy="229589"/>
            </a:xfrm>
            <a:custGeom>
              <a:avLst/>
              <a:gdLst/>
              <a:ahLst/>
              <a:cxnLst/>
              <a:rect l="0" t="0" r="0" b="0"/>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1848774"/>
              <a:ext cx="135873" cy="135873"/>
            </a:xfrm>
            <a:custGeom>
              <a:avLst/>
              <a:gdLst/>
              <a:ahLst/>
              <a:cxnLst/>
              <a:rect l="0" t="0" r="0" b="0"/>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1848774"/>
              <a:ext cx="42157" cy="42157"/>
            </a:xfrm>
            <a:custGeom>
              <a:avLst/>
              <a:gdLst/>
              <a:ahLst/>
              <a:cxnLst/>
              <a:rect l="0" t="0" r="0" b="0"/>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930921" y="1699214"/>
              <a:ext cx="224822" cy="224822"/>
            </a:xfrm>
            <a:custGeom>
              <a:avLst/>
              <a:gdLst/>
              <a:ahLst/>
              <a:cxnLst/>
              <a:rect l="0" t="0" r="0" b="0"/>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930921" y="1699214"/>
              <a:ext cx="131106" cy="131106"/>
            </a:xfrm>
            <a:custGeom>
              <a:avLst/>
              <a:gdLst/>
              <a:ahLst/>
              <a:cxnLst/>
              <a:rect l="0" t="0" r="0" b="0"/>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930921" y="1699214"/>
              <a:ext cx="37390" cy="37390"/>
            </a:xfrm>
            <a:custGeom>
              <a:avLst/>
              <a:gdLst/>
              <a:ahLst/>
              <a:cxnLst/>
              <a:rect l="0" t="0" r="0" b="0"/>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614441" y="1669302"/>
              <a:ext cx="227226" cy="227226"/>
            </a:xfrm>
            <a:custGeom>
              <a:avLst/>
              <a:gdLst/>
              <a:ahLst/>
              <a:cxnLst/>
              <a:rect l="0" t="0" r="0" b="0"/>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614441" y="1669302"/>
              <a:ext cx="133510" cy="133510"/>
            </a:xfrm>
            <a:custGeom>
              <a:avLst/>
              <a:gdLst/>
              <a:ahLst/>
              <a:cxnLst/>
              <a:rect l="0" t="0" r="0" b="0"/>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614441" y="1669302"/>
              <a:ext cx="39794" cy="39794"/>
            </a:xfrm>
            <a:custGeom>
              <a:avLst/>
              <a:gdLst/>
              <a:ahLst/>
              <a:cxnLst/>
              <a:rect l="0" t="0" r="0" b="0"/>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1579565"/>
              <a:ext cx="256350" cy="256350"/>
            </a:xfrm>
            <a:custGeom>
              <a:avLst/>
              <a:gdLst/>
              <a:ahLst/>
              <a:cxnLst/>
              <a:rect l="0" t="0" r="0" b="0"/>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1579565"/>
              <a:ext cx="162634" cy="162634"/>
            </a:xfrm>
            <a:custGeom>
              <a:avLst/>
              <a:gdLst/>
              <a:ahLst/>
              <a:cxnLst/>
              <a:rect l="0" t="0" r="0" b="0"/>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1579565"/>
              <a:ext cx="68918" cy="68918"/>
            </a:xfrm>
            <a:custGeom>
              <a:avLst/>
              <a:gdLst/>
              <a:ahLst/>
              <a:cxnLst/>
              <a:rect l="0" t="0" r="0" b="0"/>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297962" y="1400093"/>
              <a:ext cx="281495" cy="281495"/>
            </a:xfrm>
            <a:custGeom>
              <a:avLst/>
              <a:gdLst/>
              <a:ahLst/>
              <a:cxnLst/>
              <a:rect l="0" t="0" r="0" b="0"/>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297962" y="1400093"/>
              <a:ext cx="187779" cy="187779"/>
            </a:xfrm>
            <a:custGeom>
              <a:avLst/>
              <a:gdLst/>
              <a:ahLst/>
              <a:cxnLst/>
              <a:rect l="0" t="0" r="0" b="0"/>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297962" y="1400093"/>
              <a:ext cx="94062" cy="94062"/>
            </a:xfrm>
            <a:custGeom>
              <a:avLst/>
              <a:gdLst/>
              <a:ahLst/>
              <a:cxnLst/>
              <a:rect l="0" t="0" r="0" b="0"/>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297962" y="1400093"/>
              <a:ext cx="346" cy="346"/>
            </a:xfrm>
            <a:custGeom>
              <a:avLst/>
              <a:gdLst/>
              <a:ahLst/>
              <a:cxnLst/>
              <a:rect l="0" t="0" r="0" b="0"/>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a:endParaRPr/>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a:endParaRPr/>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a:endParaRPr/>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a:endParaRPr/>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a:endParaRPr/>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a:endParaRPr/>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a:endParaRPr/>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a:endParaRPr/>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a:endParaRPr/>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a:endParaRPr/>
            </a:p>
          </p:txBody>
        </p:sp>
        <p:sp>
          <p:nvSpPr>
            <p:cNvPr id="288" name="tx288"/>
            <p:cNvSpPr/>
            <p:nvPr/>
          </p:nvSpPr>
          <p:spPr>
            <a:xfrm>
              <a:off x="928486" y="247083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3" name="tx313"/>
            <p:cNvSpPr/>
            <p:nvPr/>
          </p:nvSpPr>
          <p:spPr>
            <a:xfrm>
              <a:off x="948583" y="3139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5" name="tx315"/>
            <p:cNvSpPr/>
            <p:nvPr/>
          </p:nvSpPr>
          <p:spPr>
            <a:xfrm>
              <a:off x="1320488" y="309593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7" name="tx317"/>
            <p:cNvSpPr/>
            <p:nvPr/>
          </p:nvSpPr>
          <p:spPr>
            <a:xfrm>
              <a:off x="2004008" y="29313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9" name="tx319"/>
            <p:cNvSpPr/>
            <p:nvPr/>
          </p:nvSpPr>
          <p:spPr>
            <a:xfrm>
              <a:off x="2687528" y="29014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1" name="tx321"/>
            <p:cNvSpPr/>
            <p:nvPr/>
          </p:nvSpPr>
          <p:spPr>
            <a:xfrm>
              <a:off x="3029288" y="28552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3" name="tx323"/>
            <p:cNvSpPr/>
            <p:nvPr/>
          </p:nvSpPr>
          <p:spPr>
            <a:xfrm>
              <a:off x="3712808" y="276546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5" name="tx325"/>
            <p:cNvSpPr/>
            <p:nvPr/>
          </p:nvSpPr>
          <p:spPr>
            <a:xfrm>
              <a:off x="4054568" y="26923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7" name="tx327"/>
            <p:cNvSpPr/>
            <p:nvPr/>
          </p:nvSpPr>
          <p:spPr>
            <a:xfrm>
              <a:off x="4738089" y="26757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9" name="tx329"/>
            <p:cNvSpPr/>
            <p:nvPr/>
          </p:nvSpPr>
          <p:spPr>
            <a:xfrm>
              <a:off x="5079849" y="263356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1" name="tx331"/>
            <p:cNvSpPr/>
            <p:nvPr/>
          </p:nvSpPr>
          <p:spPr>
            <a:xfrm>
              <a:off x="5421609" y="25411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a:endParaRPr/>
            </a:p>
          </p:txBody>
        </p:sp>
        <p:sp>
          <p:nvSpPr>
            <p:cNvPr id="363" name="pg363"/>
            <p:cNvSpPr/>
            <p:nvPr/>
          </p:nvSpPr>
          <p:spPr>
            <a:xfrm>
              <a:off x="436948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427487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418500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418500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418500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a:endParaRPr/>
            </a:p>
          </p:txBody>
        </p:sp>
        <p:sp>
          <p:nvSpPr>
            <p:cNvPr id="369" name="tx369"/>
            <p:cNvSpPr/>
            <p:nvPr/>
          </p:nvSpPr>
          <p:spPr>
            <a:xfrm>
              <a:off x="4473983" y="6024834"/>
              <a:ext cx="121930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la Côte d'Ivoire se classera au 13e rang sur 24 pays pour la plus faible couverture par le MCV1 (sur la base des rangs ex æquo).
La Côte d'Ivoire était dans le top 10 des pays ayant le plus grand nombre d'enfants non vaccinés (rang=7).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80331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20456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60580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00705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140829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50394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90518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30643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1707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1089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3322" y="3508324"/>
              <a:ext cx="248247" cy="594372"/>
            </a:xfrm>
            <a:prstGeom prst="rect">
              <a:avLst/>
            </a:prstGeom>
            <a:solidFill>
              <a:srgbClr val="80BD41">
                <a:alpha val="100000"/>
              </a:srgbClr>
            </a:solidFill>
          </p:spPr>
          <p:txBody>
            <a:bodyPr/>
            <a:lstStyle/>
            <a:p>
              <a:endParaRPr/>
            </a:p>
          </p:txBody>
        </p:sp>
        <p:sp>
          <p:nvSpPr>
            <p:cNvPr id="27" name="rc27"/>
            <p:cNvSpPr/>
            <p:nvPr/>
          </p:nvSpPr>
          <p:spPr>
            <a:xfrm>
              <a:off x="1333322" y="3228622"/>
              <a:ext cx="248247" cy="279702"/>
            </a:xfrm>
            <a:prstGeom prst="rect">
              <a:avLst/>
            </a:prstGeom>
            <a:solidFill>
              <a:srgbClr val="E2231A">
                <a:alpha val="100000"/>
              </a:srgbClr>
            </a:solidFill>
          </p:spPr>
          <p:txBody>
            <a:bodyPr/>
            <a:lstStyle/>
            <a:p>
              <a:endParaRPr/>
            </a:p>
          </p:txBody>
        </p:sp>
        <p:sp>
          <p:nvSpPr>
            <p:cNvPr id="28" name="rc28"/>
            <p:cNvSpPr/>
            <p:nvPr/>
          </p:nvSpPr>
          <p:spPr>
            <a:xfrm>
              <a:off x="1609153" y="3469789"/>
              <a:ext cx="248247" cy="632908"/>
            </a:xfrm>
            <a:prstGeom prst="rect">
              <a:avLst/>
            </a:prstGeom>
            <a:solidFill>
              <a:srgbClr val="80BD41">
                <a:alpha val="100000"/>
              </a:srgbClr>
            </a:solidFill>
          </p:spPr>
          <p:txBody>
            <a:bodyPr/>
            <a:lstStyle/>
            <a:p>
              <a:endParaRPr/>
            </a:p>
          </p:txBody>
        </p:sp>
        <p:sp>
          <p:nvSpPr>
            <p:cNvPr id="29" name="rc29"/>
            <p:cNvSpPr/>
            <p:nvPr/>
          </p:nvSpPr>
          <p:spPr>
            <a:xfrm>
              <a:off x="1609153" y="3211270"/>
              <a:ext cx="248247" cy="258518"/>
            </a:xfrm>
            <a:prstGeom prst="rect">
              <a:avLst/>
            </a:prstGeom>
            <a:solidFill>
              <a:srgbClr val="E2231A">
                <a:alpha val="100000"/>
              </a:srgbClr>
            </a:solidFill>
          </p:spPr>
          <p:txBody>
            <a:bodyPr/>
            <a:lstStyle/>
            <a:p>
              <a:endParaRPr/>
            </a:p>
          </p:txBody>
        </p:sp>
        <p:sp>
          <p:nvSpPr>
            <p:cNvPr id="30" name="rc30"/>
            <p:cNvSpPr/>
            <p:nvPr/>
          </p:nvSpPr>
          <p:spPr>
            <a:xfrm>
              <a:off x="1884983" y="3459658"/>
              <a:ext cx="248247" cy="643039"/>
            </a:xfrm>
            <a:prstGeom prst="rect">
              <a:avLst/>
            </a:prstGeom>
            <a:solidFill>
              <a:srgbClr val="80BD41">
                <a:alpha val="100000"/>
              </a:srgbClr>
            </a:solidFill>
          </p:spPr>
          <p:txBody>
            <a:bodyPr/>
            <a:lstStyle/>
            <a:p>
              <a:endParaRPr/>
            </a:p>
          </p:txBody>
        </p:sp>
        <p:sp>
          <p:nvSpPr>
            <p:cNvPr id="31" name="rc31"/>
            <p:cNvSpPr/>
            <p:nvPr/>
          </p:nvSpPr>
          <p:spPr>
            <a:xfrm>
              <a:off x="1884983" y="3197008"/>
              <a:ext cx="248247" cy="262649"/>
            </a:xfrm>
            <a:prstGeom prst="rect">
              <a:avLst/>
            </a:prstGeom>
            <a:solidFill>
              <a:srgbClr val="E2231A">
                <a:alpha val="100000"/>
              </a:srgbClr>
            </a:solidFill>
          </p:spPr>
          <p:txBody>
            <a:bodyPr/>
            <a:lstStyle/>
            <a:p>
              <a:endParaRPr/>
            </a:p>
          </p:txBody>
        </p:sp>
        <p:sp>
          <p:nvSpPr>
            <p:cNvPr id="32" name="rc32"/>
            <p:cNvSpPr/>
            <p:nvPr/>
          </p:nvSpPr>
          <p:spPr>
            <a:xfrm>
              <a:off x="2160814" y="3460652"/>
              <a:ext cx="248247" cy="642045"/>
            </a:xfrm>
            <a:prstGeom prst="rect">
              <a:avLst/>
            </a:prstGeom>
            <a:solidFill>
              <a:srgbClr val="80BD41">
                <a:alpha val="100000"/>
              </a:srgbClr>
            </a:solidFill>
          </p:spPr>
          <p:txBody>
            <a:bodyPr/>
            <a:lstStyle/>
            <a:p>
              <a:endParaRPr/>
            </a:p>
          </p:txBody>
        </p:sp>
        <p:sp>
          <p:nvSpPr>
            <p:cNvPr id="33" name="rc33"/>
            <p:cNvSpPr/>
            <p:nvPr/>
          </p:nvSpPr>
          <p:spPr>
            <a:xfrm>
              <a:off x="2160814" y="3185488"/>
              <a:ext cx="248247" cy="275163"/>
            </a:xfrm>
            <a:prstGeom prst="rect">
              <a:avLst/>
            </a:prstGeom>
            <a:solidFill>
              <a:srgbClr val="E2231A">
                <a:alpha val="100000"/>
              </a:srgbClr>
            </a:solidFill>
          </p:spPr>
          <p:txBody>
            <a:bodyPr/>
            <a:lstStyle/>
            <a:p>
              <a:endParaRPr/>
            </a:p>
          </p:txBody>
        </p:sp>
        <p:sp>
          <p:nvSpPr>
            <p:cNvPr id="34" name="rc34"/>
            <p:cNvSpPr/>
            <p:nvPr/>
          </p:nvSpPr>
          <p:spPr>
            <a:xfrm>
              <a:off x="2436645" y="3377461"/>
              <a:ext cx="248247" cy="725236"/>
            </a:xfrm>
            <a:prstGeom prst="rect">
              <a:avLst/>
            </a:prstGeom>
            <a:solidFill>
              <a:srgbClr val="80BD41">
                <a:alpha val="100000"/>
              </a:srgbClr>
            </a:solidFill>
          </p:spPr>
          <p:txBody>
            <a:bodyPr/>
            <a:lstStyle/>
            <a:p>
              <a:endParaRPr/>
            </a:p>
          </p:txBody>
        </p:sp>
        <p:sp>
          <p:nvSpPr>
            <p:cNvPr id="35" name="rc35"/>
            <p:cNvSpPr/>
            <p:nvPr/>
          </p:nvSpPr>
          <p:spPr>
            <a:xfrm>
              <a:off x="2436645" y="3172902"/>
              <a:ext cx="248247" cy="204558"/>
            </a:xfrm>
            <a:prstGeom prst="rect">
              <a:avLst/>
            </a:prstGeom>
            <a:solidFill>
              <a:srgbClr val="E2231A">
                <a:alpha val="100000"/>
              </a:srgbClr>
            </a:solidFill>
          </p:spPr>
          <p:txBody>
            <a:bodyPr/>
            <a:lstStyle/>
            <a:p>
              <a:endParaRPr/>
            </a:p>
          </p:txBody>
        </p:sp>
        <p:sp>
          <p:nvSpPr>
            <p:cNvPr id="36" name="rc36"/>
            <p:cNvSpPr/>
            <p:nvPr/>
          </p:nvSpPr>
          <p:spPr>
            <a:xfrm>
              <a:off x="2712475" y="3308005"/>
              <a:ext cx="248247" cy="794691"/>
            </a:xfrm>
            <a:prstGeom prst="rect">
              <a:avLst/>
            </a:prstGeom>
            <a:solidFill>
              <a:srgbClr val="80BD41">
                <a:alpha val="100000"/>
              </a:srgbClr>
            </a:solidFill>
          </p:spPr>
          <p:txBody>
            <a:bodyPr/>
            <a:lstStyle/>
            <a:p>
              <a:endParaRPr/>
            </a:p>
          </p:txBody>
        </p:sp>
        <p:sp>
          <p:nvSpPr>
            <p:cNvPr id="37" name="rc37"/>
            <p:cNvSpPr/>
            <p:nvPr/>
          </p:nvSpPr>
          <p:spPr>
            <a:xfrm>
              <a:off x="2712475" y="3156640"/>
              <a:ext cx="248247" cy="151365"/>
            </a:xfrm>
            <a:prstGeom prst="rect">
              <a:avLst/>
            </a:prstGeom>
            <a:solidFill>
              <a:srgbClr val="E2231A">
                <a:alpha val="100000"/>
              </a:srgbClr>
            </a:solidFill>
          </p:spPr>
          <p:txBody>
            <a:bodyPr/>
            <a:lstStyle/>
            <a:p>
              <a:endParaRPr/>
            </a:p>
          </p:txBody>
        </p:sp>
        <p:sp>
          <p:nvSpPr>
            <p:cNvPr id="38" name="rc38"/>
            <p:cNvSpPr/>
            <p:nvPr/>
          </p:nvSpPr>
          <p:spPr>
            <a:xfrm>
              <a:off x="2988306" y="3402560"/>
              <a:ext cx="248247" cy="700136"/>
            </a:xfrm>
            <a:prstGeom prst="rect">
              <a:avLst/>
            </a:prstGeom>
            <a:solidFill>
              <a:srgbClr val="80BD41">
                <a:alpha val="100000"/>
              </a:srgbClr>
            </a:solidFill>
          </p:spPr>
          <p:txBody>
            <a:bodyPr/>
            <a:lstStyle/>
            <a:p>
              <a:endParaRPr/>
            </a:p>
          </p:txBody>
        </p:sp>
        <p:sp>
          <p:nvSpPr>
            <p:cNvPr id="39" name="rc39"/>
            <p:cNvSpPr/>
            <p:nvPr/>
          </p:nvSpPr>
          <p:spPr>
            <a:xfrm>
              <a:off x="2988306" y="3143611"/>
              <a:ext cx="248247" cy="258949"/>
            </a:xfrm>
            <a:prstGeom prst="rect">
              <a:avLst/>
            </a:prstGeom>
            <a:solidFill>
              <a:srgbClr val="E2231A">
                <a:alpha val="100000"/>
              </a:srgbClr>
            </a:solidFill>
          </p:spPr>
          <p:txBody>
            <a:bodyPr/>
            <a:lstStyle/>
            <a:p>
              <a:endParaRPr/>
            </a:p>
          </p:txBody>
        </p:sp>
        <p:sp>
          <p:nvSpPr>
            <p:cNvPr id="40" name="rc40"/>
            <p:cNvSpPr/>
            <p:nvPr/>
          </p:nvSpPr>
          <p:spPr>
            <a:xfrm>
              <a:off x="3264137" y="3451431"/>
              <a:ext cx="248247" cy="651266"/>
            </a:xfrm>
            <a:prstGeom prst="rect">
              <a:avLst/>
            </a:prstGeom>
            <a:solidFill>
              <a:srgbClr val="80BD41">
                <a:alpha val="100000"/>
              </a:srgbClr>
            </a:solidFill>
          </p:spPr>
          <p:txBody>
            <a:bodyPr/>
            <a:lstStyle/>
            <a:p>
              <a:endParaRPr/>
            </a:p>
          </p:txBody>
        </p:sp>
        <p:sp>
          <p:nvSpPr>
            <p:cNvPr id="41" name="rc41"/>
            <p:cNvSpPr/>
            <p:nvPr/>
          </p:nvSpPr>
          <p:spPr>
            <a:xfrm>
              <a:off x="3264137" y="3130654"/>
              <a:ext cx="248247" cy="320777"/>
            </a:xfrm>
            <a:prstGeom prst="rect">
              <a:avLst/>
            </a:prstGeom>
            <a:solidFill>
              <a:srgbClr val="E2231A">
                <a:alpha val="100000"/>
              </a:srgbClr>
            </a:solidFill>
          </p:spPr>
          <p:txBody>
            <a:bodyPr/>
            <a:lstStyle/>
            <a:p>
              <a:endParaRPr/>
            </a:p>
          </p:txBody>
        </p:sp>
        <p:sp>
          <p:nvSpPr>
            <p:cNvPr id="42" name="rc42"/>
            <p:cNvSpPr/>
            <p:nvPr/>
          </p:nvSpPr>
          <p:spPr>
            <a:xfrm>
              <a:off x="3539967" y="3482566"/>
              <a:ext cx="248247" cy="620130"/>
            </a:xfrm>
            <a:prstGeom prst="rect">
              <a:avLst/>
            </a:prstGeom>
            <a:solidFill>
              <a:srgbClr val="80BD41">
                <a:alpha val="100000"/>
              </a:srgbClr>
            </a:solidFill>
          </p:spPr>
          <p:txBody>
            <a:bodyPr/>
            <a:lstStyle/>
            <a:p>
              <a:endParaRPr/>
            </a:p>
          </p:txBody>
        </p:sp>
        <p:sp>
          <p:nvSpPr>
            <p:cNvPr id="43" name="rc43"/>
            <p:cNvSpPr/>
            <p:nvPr/>
          </p:nvSpPr>
          <p:spPr>
            <a:xfrm>
              <a:off x="3539967" y="3118355"/>
              <a:ext cx="248247" cy="364210"/>
            </a:xfrm>
            <a:prstGeom prst="rect">
              <a:avLst/>
            </a:prstGeom>
            <a:solidFill>
              <a:srgbClr val="E2231A">
                <a:alpha val="100000"/>
              </a:srgbClr>
            </a:solidFill>
          </p:spPr>
          <p:txBody>
            <a:bodyPr/>
            <a:lstStyle/>
            <a:p>
              <a:endParaRPr/>
            </a:p>
          </p:txBody>
        </p:sp>
        <p:sp>
          <p:nvSpPr>
            <p:cNvPr id="44" name="rc44"/>
            <p:cNvSpPr/>
            <p:nvPr/>
          </p:nvSpPr>
          <p:spPr>
            <a:xfrm>
              <a:off x="3815798" y="3422858"/>
              <a:ext cx="248247" cy="679838"/>
            </a:xfrm>
            <a:prstGeom prst="rect">
              <a:avLst/>
            </a:prstGeom>
            <a:solidFill>
              <a:srgbClr val="80BD41">
                <a:alpha val="100000"/>
              </a:srgbClr>
            </a:solidFill>
          </p:spPr>
          <p:txBody>
            <a:bodyPr/>
            <a:lstStyle/>
            <a:p>
              <a:endParaRPr/>
            </a:p>
          </p:txBody>
        </p:sp>
        <p:sp>
          <p:nvSpPr>
            <p:cNvPr id="45" name="rc45"/>
            <p:cNvSpPr/>
            <p:nvPr/>
          </p:nvSpPr>
          <p:spPr>
            <a:xfrm>
              <a:off x="3815798" y="3088010"/>
              <a:ext cx="248247" cy="334847"/>
            </a:xfrm>
            <a:prstGeom prst="rect">
              <a:avLst/>
            </a:prstGeom>
            <a:solidFill>
              <a:srgbClr val="E2231A">
                <a:alpha val="100000"/>
              </a:srgbClr>
            </a:solidFill>
          </p:spPr>
          <p:txBody>
            <a:bodyPr/>
            <a:lstStyle/>
            <a:p>
              <a:endParaRPr/>
            </a:p>
          </p:txBody>
        </p:sp>
        <p:sp>
          <p:nvSpPr>
            <p:cNvPr id="46" name="rc46"/>
            <p:cNvSpPr/>
            <p:nvPr/>
          </p:nvSpPr>
          <p:spPr>
            <a:xfrm>
              <a:off x="4091628" y="3435013"/>
              <a:ext cx="248247" cy="667683"/>
            </a:xfrm>
            <a:prstGeom prst="rect">
              <a:avLst/>
            </a:prstGeom>
            <a:solidFill>
              <a:srgbClr val="80BD41">
                <a:alpha val="100000"/>
              </a:srgbClr>
            </a:solidFill>
          </p:spPr>
          <p:txBody>
            <a:bodyPr/>
            <a:lstStyle/>
            <a:p>
              <a:endParaRPr/>
            </a:p>
          </p:txBody>
        </p:sp>
        <p:sp>
          <p:nvSpPr>
            <p:cNvPr id="47" name="rc47"/>
            <p:cNvSpPr/>
            <p:nvPr/>
          </p:nvSpPr>
          <p:spPr>
            <a:xfrm>
              <a:off x="4091628" y="3059438"/>
              <a:ext cx="248247" cy="375575"/>
            </a:xfrm>
            <a:prstGeom prst="rect">
              <a:avLst/>
            </a:prstGeom>
            <a:solidFill>
              <a:srgbClr val="E2231A">
                <a:alpha val="100000"/>
              </a:srgbClr>
            </a:solidFill>
          </p:spPr>
          <p:txBody>
            <a:bodyPr/>
            <a:lstStyle/>
            <a:p>
              <a:endParaRPr/>
            </a:p>
          </p:txBody>
        </p:sp>
        <p:sp>
          <p:nvSpPr>
            <p:cNvPr id="48" name="rc48"/>
            <p:cNvSpPr/>
            <p:nvPr/>
          </p:nvSpPr>
          <p:spPr>
            <a:xfrm>
              <a:off x="4367459" y="3580870"/>
              <a:ext cx="248247" cy="521827"/>
            </a:xfrm>
            <a:prstGeom prst="rect">
              <a:avLst/>
            </a:prstGeom>
            <a:solidFill>
              <a:srgbClr val="80BD41">
                <a:alpha val="100000"/>
              </a:srgbClr>
            </a:solidFill>
          </p:spPr>
          <p:txBody>
            <a:bodyPr/>
            <a:lstStyle/>
            <a:p>
              <a:endParaRPr/>
            </a:p>
          </p:txBody>
        </p:sp>
        <p:sp>
          <p:nvSpPr>
            <p:cNvPr id="49" name="rc49"/>
            <p:cNvSpPr/>
            <p:nvPr/>
          </p:nvSpPr>
          <p:spPr>
            <a:xfrm>
              <a:off x="4367459" y="3037751"/>
              <a:ext cx="248247" cy="543118"/>
            </a:xfrm>
            <a:prstGeom prst="rect">
              <a:avLst/>
            </a:prstGeom>
            <a:solidFill>
              <a:srgbClr val="E2231A">
                <a:alpha val="100000"/>
              </a:srgbClr>
            </a:solidFill>
          </p:spPr>
          <p:txBody>
            <a:bodyPr/>
            <a:lstStyle/>
            <a:p>
              <a:endParaRPr/>
            </a:p>
          </p:txBody>
        </p:sp>
        <p:sp>
          <p:nvSpPr>
            <p:cNvPr id="50" name="rc50"/>
            <p:cNvSpPr/>
            <p:nvPr/>
          </p:nvSpPr>
          <p:spPr>
            <a:xfrm>
              <a:off x="4643290" y="3300233"/>
              <a:ext cx="248247" cy="802463"/>
            </a:xfrm>
            <a:prstGeom prst="rect">
              <a:avLst/>
            </a:prstGeom>
            <a:solidFill>
              <a:srgbClr val="80BD41">
                <a:alpha val="100000"/>
              </a:srgbClr>
            </a:solidFill>
          </p:spPr>
          <p:txBody>
            <a:bodyPr/>
            <a:lstStyle/>
            <a:p>
              <a:endParaRPr/>
            </a:p>
          </p:txBody>
        </p:sp>
        <p:sp>
          <p:nvSpPr>
            <p:cNvPr id="51" name="rc51"/>
            <p:cNvSpPr/>
            <p:nvPr/>
          </p:nvSpPr>
          <p:spPr>
            <a:xfrm>
              <a:off x="4643290" y="3018291"/>
              <a:ext cx="248247" cy="281941"/>
            </a:xfrm>
            <a:prstGeom prst="rect">
              <a:avLst/>
            </a:prstGeom>
            <a:solidFill>
              <a:srgbClr val="E2231A">
                <a:alpha val="100000"/>
              </a:srgbClr>
            </a:solidFill>
          </p:spPr>
          <p:txBody>
            <a:bodyPr/>
            <a:lstStyle/>
            <a:p>
              <a:endParaRPr/>
            </a:p>
          </p:txBody>
        </p:sp>
        <p:sp>
          <p:nvSpPr>
            <p:cNvPr id="52" name="rc52"/>
            <p:cNvSpPr/>
            <p:nvPr/>
          </p:nvSpPr>
          <p:spPr>
            <a:xfrm>
              <a:off x="4919120" y="3332015"/>
              <a:ext cx="248247" cy="770681"/>
            </a:xfrm>
            <a:prstGeom prst="rect">
              <a:avLst/>
            </a:prstGeom>
            <a:solidFill>
              <a:srgbClr val="80BD41">
                <a:alpha val="100000"/>
              </a:srgbClr>
            </a:solidFill>
          </p:spPr>
          <p:txBody>
            <a:bodyPr/>
            <a:lstStyle/>
            <a:p>
              <a:endParaRPr/>
            </a:p>
          </p:txBody>
        </p:sp>
        <p:sp>
          <p:nvSpPr>
            <p:cNvPr id="53" name="rc53"/>
            <p:cNvSpPr/>
            <p:nvPr/>
          </p:nvSpPr>
          <p:spPr>
            <a:xfrm>
              <a:off x="4919120" y="3001718"/>
              <a:ext cx="248247" cy="330297"/>
            </a:xfrm>
            <a:prstGeom prst="rect">
              <a:avLst/>
            </a:prstGeom>
            <a:solidFill>
              <a:srgbClr val="E2231A">
                <a:alpha val="100000"/>
              </a:srgbClr>
            </a:solidFill>
          </p:spPr>
          <p:txBody>
            <a:bodyPr/>
            <a:lstStyle/>
            <a:p>
              <a:endParaRPr/>
            </a:p>
          </p:txBody>
        </p:sp>
        <p:sp>
          <p:nvSpPr>
            <p:cNvPr id="54" name="rc54"/>
            <p:cNvSpPr/>
            <p:nvPr/>
          </p:nvSpPr>
          <p:spPr>
            <a:xfrm>
              <a:off x="5194951" y="3446521"/>
              <a:ext cx="248247" cy="656175"/>
            </a:xfrm>
            <a:prstGeom prst="rect">
              <a:avLst/>
            </a:prstGeom>
            <a:solidFill>
              <a:srgbClr val="80BD41">
                <a:alpha val="100000"/>
              </a:srgbClr>
            </a:solidFill>
          </p:spPr>
          <p:txBody>
            <a:bodyPr/>
            <a:lstStyle/>
            <a:p>
              <a:endParaRPr/>
            </a:p>
          </p:txBody>
        </p:sp>
        <p:sp>
          <p:nvSpPr>
            <p:cNvPr id="55" name="rc55"/>
            <p:cNvSpPr/>
            <p:nvPr/>
          </p:nvSpPr>
          <p:spPr>
            <a:xfrm>
              <a:off x="5194951" y="2990533"/>
              <a:ext cx="248247" cy="455988"/>
            </a:xfrm>
            <a:prstGeom prst="rect">
              <a:avLst/>
            </a:prstGeom>
            <a:solidFill>
              <a:srgbClr val="E2231A">
                <a:alpha val="100000"/>
              </a:srgbClr>
            </a:solidFill>
          </p:spPr>
          <p:txBody>
            <a:bodyPr/>
            <a:lstStyle/>
            <a:p>
              <a:endParaRPr/>
            </a:p>
          </p:txBody>
        </p:sp>
        <p:sp>
          <p:nvSpPr>
            <p:cNvPr id="56" name="rc56"/>
            <p:cNvSpPr/>
            <p:nvPr/>
          </p:nvSpPr>
          <p:spPr>
            <a:xfrm>
              <a:off x="5470781" y="3355570"/>
              <a:ext cx="248247" cy="747126"/>
            </a:xfrm>
            <a:prstGeom prst="rect">
              <a:avLst/>
            </a:prstGeom>
            <a:solidFill>
              <a:srgbClr val="80BD41">
                <a:alpha val="100000"/>
              </a:srgbClr>
            </a:solidFill>
          </p:spPr>
          <p:txBody>
            <a:bodyPr/>
            <a:lstStyle/>
            <a:p>
              <a:endParaRPr/>
            </a:p>
          </p:txBody>
        </p:sp>
        <p:sp>
          <p:nvSpPr>
            <p:cNvPr id="57" name="rc57"/>
            <p:cNvSpPr/>
            <p:nvPr/>
          </p:nvSpPr>
          <p:spPr>
            <a:xfrm>
              <a:off x="5470781" y="2987587"/>
              <a:ext cx="248247" cy="367982"/>
            </a:xfrm>
            <a:prstGeom prst="rect">
              <a:avLst/>
            </a:prstGeom>
            <a:solidFill>
              <a:srgbClr val="E2231A">
                <a:alpha val="100000"/>
              </a:srgbClr>
            </a:solidFill>
          </p:spPr>
          <p:txBody>
            <a:bodyPr/>
            <a:lstStyle/>
            <a:p>
              <a:endParaRPr/>
            </a:p>
          </p:txBody>
        </p:sp>
        <p:sp>
          <p:nvSpPr>
            <p:cNvPr id="58" name="rc58"/>
            <p:cNvSpPr/>
            <p:nvPr/>
          </p:nvSpPr>
          <p:spPr>
            <a:xfrm>
              <a:off x="5746612" y="3286055"/>
              <a:ext cx="248247" cy="816642"/>
            </a:xfrm>
            <a:prstGeom prst="rect">
              <a:avLst/>
            </a:prstGeom>
            <a:solidFill>
              <a:srgbClr val="80BD41">
                <a:alpha val="100000"/>
              </a:srgbClr>
            </a:solidFill>
          </p:spPr>
          <p:txBody>
            <a:bodyPr/>
            <a:lstStyle/>
            <a:p>
              <a:endParaRPr/>
            </a:p>
          </p:txBody>
        </p:sp>
        <p:sp>
          <p:nvSpPr>
            <p:cNvPr id="59" name="rc59"/>
            <p:cNvSpPr/>
            <p:nvPr/>
          </p:nvSpPr>
          <p:spPr>
            <a:xfrm>
              <a:off x="5746612" y="2984007"/>
              <a:ext cx="248247" cy="302048"/>
            </a:xfrm>
            <a:prstGeom prst="rect">
              <a:avLst/>
            </a:prstGeom>
            <a:solidFill>
              <a:srgbClr val="E2231A">
                <a:alpha val="100000"/>
              </a:srgbClr>
            </a:solidFill>
          </p:spPr>
          <p:txBody>
            <a:bodyPr/>
            <a:lstStyle/>
            <a:p>
              <a:endParaRPr/>
            </a:p>
          </p:txBody>
        </p:sp>
        <p:sp>
          <p:nvSpPr>
            <p:cNvPr id="60" name="rc60"/>
            <p:cNvSpPr/>
            <p:nvPr/>
          </p:nvSpPr>
          <p:spPr>
            <a:xfrm>
              <a:off x="6022443" y="3321213"/>
              <a:ext cx="248247" cy="781483"/>
            </a:xfrm>
            <a:prstGeom prst="rect">
              <a:avLst/>
            </a:prstGeom>
            <a:solidFill>
              <a:srgbClr val="80BD41">
                <a:alpha val="100000"/>
              </a:srgbClr>
            </a:solidFill>
          </p:spPr>
          <p:txBody>
            <a:bodyPr/>
            <a:lstStyle/>
            <a:p>
              <a:endParaRPr/>
            </a:p>
          </p:txBody>
        </p:sp>
        <p:sp>
          <p:nvSpPr>
            <p:cNvPr id="61" name="rc61"/>
            <p:cNvSpPr/>
            <p:nvPr/>
          </p:nvSpPr>
          <p:spPr>
            <a:xfrm>
              <a:off x="6022443" y="2986294"/>
              <a:ext cx="248247" cy="334919"/>
            </a:xfrm>
            <a:prstGeom prst="rect">
              <a:avLst/>
            </a:prstGeom>
            <a:solidFill>
              <a:srgbClr val="E2231A">
                <a:alpha val="100000"/>
              </a:srgbClr>
            </a:solidFill>
          </p:spPr>
          <p:txBody>
            <a:bodyPr/>
            <a:lstStyle/>
            <a:p>
              <a:endParaRPr/>
            </a:p>
          </p:txBody>
        </p:sp>
        <p:sp>
          <p:nvSpPr>
            <p:cNvPr id="62" name="rc62"/>
            <p:cNvSpPr/>
            <p:nvPr/>
          </p:nvSpPr>
          <p:spPr>
            <a:xfrm>
              <a:off x="6298273" y="3287935"/>
              <a:ext cx="248247" cy="814762"/>
            </a:xfrm>
            <a:prstGeom prst="rect">
              <a:avLst/>
            </a:prstGeom>
            <a:solidFill>
              <a:srgbClr val="80BD41">
                <a:alpha val="100000"/>
              </a:srgbClr>
            </a:solidFill>
          </p:spPr>
          <p:txBody>
            <a:bodyPr/>
            <a:lstStyle/>
            <a:p>
              <a:endParaRPr/>
            </a:p>
          </p:txBody>
        </p:sp>
        <p:sp>
          <p:nvSpPr>
            <p:cNvPr id="63" name="rc63"/>
            <p:cNvSpPr/>
            <p:nvPr/>
          </p:nvSpPr>
          <p:spPr>
            <a:xfrm>
              <a:off x="6298273" y="3001670"/>
              <a:ext cx="248247" cy="286264"/>
            </a:xfrm>
            <a:prstGeom prst="rect">
              <a:avLst/>
            </a:prstGeom>
            <a:solidFill>
              <a:srgbClr val="E2231A">
                <a:alpha val="100000"/>
              </a:srgbClr>
            </a:solidFill>
          </p:spPr>
          <p:txBody>
            <a:bodyPr/>
            <a:lstStyle/>
            <a:p>
              <a:endParaRPr/>
            </a:p>
          </p:txBody>
        </p:sp>
        <p:sp>
          <p:nvSpPr>
            <p:cNvPr id="64" name="rc64"/>
            <p:cNvSpPr/>
            <p:nvPr/>
          </p:nvSpPr>
          <p:spPr>
            <a:xfrm>
              <a:off x="6574104" y="3317178"/>
              <a:ext cx="248247" cy="785518"/>
            </a:xfrm>
            <a:prstGeom prst="rect">
              <a:avLst/>
            </a:prstGeom>
            <a:solidFill>
              <a:srgbClr val="80BD41">
                <a:alpha val="100000"/>
              </a:srgbClr>
            </a:solidFill>
          </p:spPr>
          <p:txBody>
            <a:bodyPr/>
            <a:lstStyle/>
            <a:p>
              <a:endParaRPr/>
            </a:p>
          </p:txBody>
        </p:sp>
        <p:sp>
          <p:nvSpPr>
            <p:cNvPr id="65" name="rc65"/>
            <p:cNvSpPr/>
            <p:nvPr/>
          </p:nvSpPr>
          <p:spPr>
            <a:xfrm>
              <a:off x="6574104" y="2996341"/>
              <a:ext cx="248247" cy="320836"/>
            </a:xfrm>
            <a:prstGeom prst="rect">
              <a:avLst/>
            </a:prstGeom>
            <a:solidFill>
              <a:srgbClr val="E2231A">
                <a:alpha val="100000"/>
              </a:srgbClr>
            </a:solidFill>
          </p:spPr>
          <p:txBody>
            <a:bodyPr/>
            <a:lstStyle/>
            <a:p>
              <a:endParaRPr/>
            </a:p>
          </p:txBody>
        </p:sp>
        <p:sp>
          <p:nvSpPr>
            <p:cNvPr id="66" name="rc66"/>
            <p:cNvSpPr/>
            <p:nvPr/>
          </p:nvSpPr>
          <p:spPr>
            <a:xfrm>
              <a:off x="6849934" y="3400788"/>
              <a:ext cx="248247" cy="701908"/>
            </a:xfrm>
            <a:prstGeom prst="rect">
              <a:avLst/>
            </a:prstGeom>
            <a:solidFill>
              <a:srgbClr val="80BD41">
                <a:alpha val="100000"/>
              </a:srgbClr>
            </a:solidFill>
          </p:spPr>
          <p:txBody>
            <a:bodyPr/>
            <a:lstStyle/>
            <a:p>
              <a:endParaRPr/>
            </a:p>
          </p:txBody>
        </p:sp>
        <p:sp>
          <p:nvSpPr>
            <p:cNvPr id="67" name="rc67"/>
            <p:cNvSpPr/>
            <p:nvPr/>
          </p:nvSpPr>
          <p:spPr>
            <a:xfrm>
              <a:off x="6849934" y="2988557"/>
              <a:ext cx="248247" cy="412230"/>
            </a:xfrm>
            <a:prstGeom prst="rect">
              <a:avLst/>
            </a:prstGeom>
            <a:solidFill>
              <a:srgbClr val="E2231A">
                <a:alpha val="100000"/>
              </a:srgbClr>
            </a:solidFill>
          </p:spPr>
          <p:txBody>
            <a:bodyPr/>
            <a:lstStyle/>
            <a:p>
              <a:endParaRPr/>
            </a:p>
          </p:txBody>
        </p:sp>
        <p:sp>
          <p:nvSpPr>
            <p:cNvPr id="68" name="rc68"/>
            <p:cNvSpPr/>
            <p:nvPr/>
          </p:nvSpPr>
          <p:spPr>
            <a:xfrm>
              <a:off x="7125765" y="3372251"/>
              <a:ext cx="248247" cy="730445"/>
            </a:xfrm>
            <a:prstGeom prst="rect">
              <a:avLst/>
            </a:prstGeom>
            <a:solidFill>
              <a:srgbClr val="80BD41">
                <a:alpha val="100000"/>
              </a:srgbClr>
            </a:solidFill>
          </p:spPr>
          <p:txBody>
            <a:bodyPr/>
            <a:lstStyle/>
            <a:p>
              <a:endParaRPr/>
            </a:p>
          </p:txBody>
        </p:sp>
        <p:sp>
          <p:nvSpPr>
            <p:cNvPr id="69" name="rc69"/>
            <p:cNvSpPr/>
            <p:nvPr/>
          </p:nvSpPr>
          <p:spPr>
            <a:xfrm>
              <a:off x="7125765" y="2978941"/>
              <a:ext cx="248247" cy="393310"/>
            </a:xfrm>
            <a:prstGeom prst="rect">
              <a:avLst/>
            </a:prstGeom>
            <a:solidFill>
              <a:srgbClr val="E2231A">
                <a:alpha val="100000"/>
              </a:srgbClr>
            </a:solidFill>
          </p:spPr>
          <p:txBody>
            <a:bodyPr/>
            <a:lstStyle/>
            <a:p>
              <a:endParaRPr/>
            </a:p>
          </p:txBody>
        </p:sp>
        <p:sp>
          <p:nvSpPr>
            <p:cNvPr id="70" name="rc70"/>
            <p:cNvSpPr/>
            <p:nvPr/>
          </p:nvSpPr>
          <p:spPr>
            <a:xfrm>
              <a:off x="7401596" y="3400093"/>
              <a:ext cx="248247" cy="702603"/>
            </a:xfrm>
            <a:prstGeom prst="rect">
              <a:avLst/>
            </a:prstGeom>
            <a:solidFill>
              <a:srgbClr val="80BD41">
                <a:alpha val="100000"/>
              </a:srgbClr>
            </a:solidFill>
          </p:spPr>
          <p:txBody>
            <a:bodyPr/>
            <a:lstStyle/>
            <a:p>
              <a:endParaRPr/>
            </a:p>
          </p:txBody>
        </p:sp>
        <p:sp>
          <p:nvSpPr>
            <p:cNvPr id="71" name="rc71"/>
            <p:cNvSpPr/>
            <p:nvPr/>
          </p:nvSpPr>
          <p:spPr>
            <a:xfrm>
              <a:off x="7401596" y="2969469"/>
              <a:ext cx="248247" cy="430624"/>
            </a:xfrm>
            <a:prstGeom prst="rect">
              <a:avLst/>
            </a:prstGeom>
            <a:solidFill>
              <a:srgbClr val="E2231A">
                <a:alpha val="100000"/>
              </a:srgbClr>
            </a:solidFill>
          </p:spPr>
          <p:txBody>
            <a:bodyPr/>
            <a:lstStyle/>
            <a:p>
              <a:endParaRPr/>
            </a:p>
          </p:txBody>
        </p:sp>
        <p:sp>
          <p:nvSpPr>
            <p:cNvPr id="72" name="rc72"/>
            <p:cNvSpPr/>
            <p:nvPr/>
          </p:nvSpPr>
          <p:spPr>
            <a:xfrm>
              <a:off x="7677426" y="3301323"/>
              <a:ext cx="248247" cy="801373"/>
            </a:xfrm>
            <a:prstGeom prst="rect">
              <a:avLst/>
            </a:prstGeom>
            <a:solidFill>
              <a:srgbClr val="80BD41">
                <a:alpha val="100000"/>
              </a:srgbClr>
            </a:solidFill>
          </p:spPr>
          <p:txBody>
            <a:bodyPr/>
            <a:lstStyle/>
            <a:p>
              <a:endParaRPr/>
            </a:p>
          </p:txBody>
        </p:sp>
        <p:sp>
          <p:nvSpPr>
            <p:cNvPr id="73" name="rc73"/>
            <p:cNvSpPr/>
            <p:nvPr/>
          </p:nvSpPr>
          <p:spPr>
            <a:xfrm>
              <a:off x="7677426" y="2957877"/>
              <a:ext cx="248247" cy="343445"/>
            </a:xfrm>
            <a:prstGeom prst="rect">
              <a:avLst/>
            </a:prstGeom>
            <a:solidFill>
              <a:srgbClr val="E2231A">
                <a:alpha val="100000"/>
              </a:srgbClr>
            </a:solidFill>
          </p:spPr>
          <p:txBody>
            <a:bodyPr/>
            <a:lstStyle/>
            <a:p>
              <a:endParaRPr/>
            </a:p>
          </p:txBody>
        </p:sp>
        <p:sp>
          <p:nvSpPr>
            <p:cNvPr id="74" name="rc74"/>
            <p:cNvSpPr/>
            <p:nvPr/>
          </p:nvSpPr>
          <p:spPr>
            <a:xfrm>
              <a:off x="7953257" y="3234166"/>
              <a:ext cx="248247" cy="868530"/>
            </a:xfrm>
            <a:prstGeom prst="rect">
              <a:avLst/>
            </a:prstGeom>
            <a:solidFill>
              <a:srgbClr val="80BD41">
                <a:alpha val="100000"/>
              </a:srgbClr>
            </a:solidFill>
          </p:spPr>
          <p:txBody>
            <a:bodyPr/>
            <a:lstStyle/>
            <a:p>
              <a:endParaRPr/>
            </a:p>
          </p:txBody>
        </p:sp>
        <p:sp>
          <p:nvSpPr>
            <p:cNvPr id="75" name="rc75"/>
            <p:cNvSpPr/>
            <p:nvPr/>
          </p:nvSpPr>
          <p:spPr>
            <a:xfrm>
              <a:off x="7953257" y="2944656"/>
              <a:ext cx="248247" cy="289510"/>
            </a:xfrm>
            <a:prstGeom prst="rect">
              <a:avLst/>
            </a:prstGeom>
            <a:solidFill>
              <a:srgbClr val="E2231A">
                <a:alpha val="100000"/>
              </a:srgbClr>
            </a:solidFill>
          </p:spPr>
          <p:txBody>
            <a:bodyPr/>
            <a:lstStyle/>
            <a:p>
              <a:endParaRPr/>
            </a:p>
          </p:txBody>
        </p:sp>
        <p:sp>
          <p:nvSpPr>
            <p:cNvPr id="76" name="pl76"/>
            <p:cNvSpPr/>
            <p:nvPr/>
          </p:nvSpPr>
          <p:spPr>
            <a:xfrm>
              <a:off x="1457446" y="1670819"/>
              <a:ext cx="6619934" cy="1013282"/>
            </a:xfrm>
            <a:custGeom>
              <a:avLst/>
              <a:gdLst/>
              <a:ahLst/>
              <a:cxnLst/>
              <a:rect l="0" t="0" r="0" b="0"/>
              <a:pathLst>
                <a:path w="6619934" h="1013282">
                  <a:moveTo>
                    <a:pt x="0" y="463214"/>
                  </a:moveTo>
                  <a:lnTo>
                    <a:pt x="275830" y="376361"/>
                  </a:lnTo>
                  <a:lnTo>
                    <a:pt x="551661" y="376361"/>
                  </a:lnTo>
                  <a:lnTo>
                    <a:pt x="827491" y="405312"/>
                  </a:lnTo>
                  <a:lnTo>
                    <a:pt x="1103322" y="173705"/>
                  </a:lnTo>
                  <a:lnTo>
                    <a:pt x="1379153" y="0"/>
                  </a:lnTo>
                  <a:lnTo>
                    <a:pt x="1654983" y="318460"/>
                  </a:lnTo>
                  <a:lnTo>
                    <a:pt x="1930814" y="492165"/>
                  </a:lnTo>
                  <a:lnTo>
                    <a:pt x="2206644" y="607969"/>
                  </a:lnTo>
                  <a:lnTo>
                    <a:pt x="2482475" y="492165"/>
                  </a:lnTo>
                  <a:lnTo>
                    <a:pt x="2758306" y="579018"/>
                  </a:lnTo>
                  <a:lnTo>
                    <a:pt x="3034136" y="1013282"/>
                  </a:lnTo>
                  <a:lnTo>
                    <a:pt x="3309967" y="289509"/>
                  </a:lnTo>
                  <a:lnTo>
                    <a:pt x="3585797" y="405312"/>
                  </a:lnTo>
                  <a:lnTo>
                    <a:pt x="3861628" y="723773"/>
                  </a:lnTo>
                  <a:lnTo>
                    <a:pt x="4137459" y="492165"/>
                  </a:lnTo>
                  <a:lnTo>
                    <a:pt x="4413289" y="318460"/>
                  </a:lnTo>
                  <a:lnTo>
                    <a:pt x="4689120" y="405312"/>
                  </a:lnTo>
                  <a:lnTo>
                    <a:pt x="4964950" y="289509"/>
                  </a:lnTo>
                  <a:lnTo>
                    <a:pt x="5240781" y="376361"/>
                  </a:lnTo>
                  <a:lnTo>
                    <a:pt x="5516612" y="607969"/>
                  </a:lnTo>
                  <a:lnTo>
                    <a:pt x="5792442" y="550067"/>
                  </a:lnTo>
                  <a:lnTo>
                    <a:pt x="6068273" y="636920"/>
                  </a:lnTo>
                  <a:lnTo>
                    <a:pt x="6344103" y="405312"/>
                  </a:lnTo>
                  <a:lnTo>
                    <a:pt x="6619934" y="260558"/>
                  </a:lnTo>
                </a:path>
              </a:pathLst>
            </a:custGeom>
            <a:ln w="27101" cap="flat">
              <a:solidFill>
                <a:srgbClr val="0058AB">
                  <a:alpha val="100000"/>
                </a:srgbClr>
              </a:solidFill>
              <a:prstDash val="solid"/>
              <a:round/>
            </a:ln>
          </p:spPr>
          <p:txBody>
            <a:bodyPr/>
            <a:lstStyle/>
            <a:p>
              <a:endParaRPr/>
            </a:p>
          </p:txBody>
        </p:sp>
        <p:sp>
          <p:nvSpPr>
            <p:cNvPr id="77" name="tx77"/>
            <p:cNvSpPr/>
            <p:nvPr/>
          </p:nvSpPr>
          <p:spPr>
            <a:xfrm>
              <a:off x="139715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277630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415546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553461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6637938"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913768"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718959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746543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85" name="tx85"/>
            <p:cNvSpPr/>
            <p:nvPr/>
          </p:nvSpPr>
          <p:spPr>
            <a:xfrm>
              <a:off x="77412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7091"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1339893" y="309269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729.9</a:t>
              </a:r>
            </a:p>
          </p:txBody>
        </p:sp>
        <p:sp>
          <p:nvSpPr>
            <p:cNvPr id="88" name="tx88"/>
            <p:cNvSpPr/>
            <p:nvPr/>
          </p:nvSpPr>
          <p:spPr>
            <a:xfrm>
              <a:off x="2758222" y="3020701"/>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790</a:t>
              </a:r>
            </a:p>
          </p:txBody>
        </p:sp>
        <p:sp>
          <p:nvSpPr>
            <p:cNvPr id="89" name="tx89"/>
            <p:cNvSpPr/>
            <p:nvPr/>
          </p:nvSpPr>
          <p:spPr>
            <a:xfrm>
              <a:off x="4098199" y="292351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871.2</a:t>
              </a:r>
            </a:p>
          </p:txBody>
        </p:sp>
        <p:sp>
          <p:nvSpPr>
            <p:cNvPr id="90" name="tx90"/>
            <p:cNvSpPr/>
            <p:nvPr/>
          </p:nvSpPr>
          <p:spPr>
            <a:xfrm>
              <a:off x="5477352" y="285161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931.2</a:t>
              </a:r>
            </a:p>
          </p:txBody>
        </p:sp>
        <p:sp>
          <p:nvSpPr>
            <p:cNvPr id="91" name="tx91"/>
            <p:cNvSpPr/>
            <p:nvPr/>
          </p:nvSpPr>
          <p:spPr>
            <a:xfrm>
              <a:off x="6580674" y="286036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923.9</a:t>
              </a:r>
            </a:p>
          </p:txBody>
        </p:sp>
        <p:sp>
          <p:nvSpPr>
            <p:cNvPr id="92" name="tx92"/>
            <p:cNvSpPr/>
            <p:nvPr/>
          </p:nvSpPr>
          <p:spPr>
            <a:xfrm>
              <a:off x="6856505" y="285259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930.4</a:t>
              </a:r>
            </a:p>
          </p:txBody>
        </p:sp>
        <p:sp>
          <p:nvSpPr>
            <p:cNvPr id="93" name="tx93"/>
            <p:cNvSpPr/>
            <p:nvPr/>
          </p:nvSpPr>
          <p:spPr>
            <a:xfrm>
              <a:off x="7132335" y="284296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938.4</a:t>
              </a:r>
            </a:p>
          </p:txBody>
        </p:sp>
        <p:sp>
          <p:nvSpPr>
            <p:cNvPr id="94" name="tx94"/>
            <p:cNvSpPr/>
            <p:nvPr/>
          </p:nvSpPr>
          <p:spPr>
            <a:xfrm>
              <a:off x="7408166" y="283349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946.3</a:t>
              </a:r>
            </a:p>
          </p:txBody>
        </p:sp>
        <p:sp>
          <p:nvSpPr>
            <p:cNvPr id="95" name="tx95"/>
            <p:cNvSpPr/>
            <p:nvPr/>
          </p:nvSpPr>
          <p:spPr>
            <a:xfrm>
              <a:off x="7723173" y="2821939"/>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99004" y="2808730"/>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967</a:t>
              </a:r>
            </a:p>
          </p:txBody>
        </p:sp>
        <p:sp>
          <p:nvSpPr>
            <p:cNvPr id="97" name="pl97"/>
            <p:cNvSpPr/>
            <p:nvPr/>
          </p:nvSpPr>
          <p:spPr>
            <a:xfrm>
              <a:off x="1457446" y="1207605"/>
              <a:ext cx="0" cy="926429"/>
            </a:xfrm>
            <a:custGeom>
              <a:avLst/>
              <a:gdLst/>
              <a:ahLst/>
              <a:cxnLst/>
              <a:rect l="0" t="0" r="0" b="0"/>
              <a:pathLst>
                <a:path h="926429">
                  <a:moveTo>
                    <a:pt x="0" y="926429"/>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2836599" y="1207605"/>
              <a:ext cx="0" cy="463214"/>
            </a:xfrm>
            <a:custGeom>
              <a:avLst/>
              <a:gdLst/>
              <a:ahLst/>
              <a:cxnLst/>
              <a:rect l="0" t="0" r="0" b="0"/>
              <a:pathLst>
                <a:path h="463214">
                  <a:moveTo>
                    <a:pt x="0" y="463214"/>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4215752" y="1207605"/>
              <a:ext cx="0" cy="1042233"/>
            </a:xfrm>
            <a:custGeom>
              <a:avLst/>
              <a:gdLst/>
              <a:ahLst/>
              <a:cxnLst/>
              <a:rect l="0" t="0" r="0" b="0"/>
              <a:pathLst>
                <a:path h="1042233">
                  <a:moveTo>
                    <a:pt x="0" y="1042233"/>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5594905" y="1207605"/>
              <a:ext cx="0" cy="955380"/>
            </a:xfrm>
            <a:custGeom>
              <a:avLst/>
              <a:gdLst/>
              <a:ahLst/>
              <a:cxnLst/>
              <a:rect l="0" t="0" r="0" b="0"/>
              <a:pathLst>
                <a:path h="955380">
                  <a:moveTo>
                    <a:pt x="0" y="955380"/>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6698228" y="1207605"/>
              <a:ext cx="0" cy="839576"/>
            </a:xfrm>
            <a:custGeom>
              <a:avLst/>
              <a:gdLst/>
              <a:ahLst/>
              <a:cxnLst/>
              <a:rect l="0" t="0" r="0" b="0"/>
              <a:pathLst>
                <a:path h="839576">
                  <a:moveTo>
                    <a:pt x="0" y="839576"/>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974058" y="1207605"/>
              <a:ext cx="0" cy="1071184"/>
            </a:xfrm>
            <a:custGeom>
              <a:avLst/>
              <a:gdLst/>
              <a:ahLst/>
              <a:cxnLst/>
              <a:rect l="0" t="0" r="0" b="0"/>
              <a:pathLst>
                <a:path h="1071184">
                  <a:moveTo>
                    <a:pt x="0" y="1071184"/>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249889" y="1207605"/>
              <a:ext cx="0" cy="1013282"/>
            </a:xfrm>
            <a:custGeom>
              <a:avLst/>
              <a:gdLst/>
              <a:ahLst/>
              <a:cxnLst/>
              <a:rect l="0" t="0" r="0" b="0"/>
              <a:pathLst>
                <a:path h="1013282">
                  <a:moveTo>
                    <a:pt x="0" y="1013282"/>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525719" y="1207605"/>
              <a:ext cx="0" cy="1100135"/>
            </a:xfrm>
            <a:custGeom>
              <a:avLst/>
              <a:gdLst/>
              <a:ahLst/>
              <a:cxnLst/>
              <a:rect l="0" t="0" r="0" b="0"/>
              <a:pathLst>
                <a:path h="1100135">
                  <a:moveTo>
                    <a:pt x="0" y="1100135"/>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801550" y="1207605"/>
              <a:ext cx="0" cy="868527"/>
            </a:xfrm>
            <a:custGeom>
              <a:avLst/>
              <a:gdLst/>
              <a:ahLst/>
              <a:cxnLst/>
              <a:rect l="0" t="0" r="0" b="0"/>
              <a:pathLst>
                <a:path h="868527">
                  <a:moveTo>
                    <a:pt x="0" y="868527"/>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8077381" y="1207605"/>
              <a:ext cx="0" cy="723773"/>
            </a:xfrm>
            <a:custGeom>
              <a:avLst/>
              <a:gdLst/>
              <a:ahLst/>
              <a:cxnLst/>
              <a:rect l="0" t="0" r="0" b="0"/>
              <a:pathLst>
                <a:path h="723773">
                  <a:moveTo>
                    <a:pt x="0" y="723773"/>
                  </a:moveTo>
                  <a:lnTo>
                    <a:pt x="0" y="0"/>
                  </a:lnTo>
                </a:path>
              </a:pathLst>
            </a:custGeom>
            <a:ln w="13550" cap="flat">
              <a:solidFill>
                <a:srgbClr val="0058AB">
                  <a:alpha val="100000"/>
                </a:srgbClr>
              </a:solidFill>
              <a:prstDash val="dot"/>
              <a:round/>
            </a:ln>
          </p:spPr>
          <p:txBody>
            <a:bodyPr/>
            <a:lstStyle/>
            <a:p>
              <a:endParaRPr/>
            </a:p>
          </p:txBody>
        </p:sp>
        <p:sp>
          <p:nvSpPr>
            <p:cNvPr id="107" name="tx107"/>
            <p:cNvSpPr/>
            <p:nvPr/>
          </p:nvSpPr>
          <p:spPr>
            <a:xfrm>
              <a:off x="1339893" y="377041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496.3</a:t>
              </a:r>
            </a:p>
          </p:txBody>
        </p:sp>
        <p:sp>
          <p:nvSpPr>
            <p:cNvPr id="108" name="tx108"/>
            <p:cNvSpPr/>
            <p:nvPr/>
          </p:nvSpPr>
          <p:spPr>
            <a:xfrm>
              <a:off x="1339893" y="333337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233.6</a:t>
              </a:r>
            </a:p>
          </p:txBody>
        </p:sp>
        <p:sp>
          <p:nvSpPr>
            <p:cNvPr id="109" name="tx109"/>
            <p:cNvSpPr/>
            <p:nvPr/>
          </p:nvSpPr>
          <p:spPr>
            <a:xfrm>
              <a:off x="2719046" y="367025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663.6</a:t>
              </a:r>
            </a:p>
          </p:txBody>
        </p:sp>
        <p:sp>
          <p:nvSpPr>
            <p:cNvPr id="110" name="tx110"/>
            <p:cNvSpPr/>
            <p:nvPr/>
          </p:nvSpPr>
          <p:spPr>
            <a:xfrm>
              <a:off x="2719046" y="319727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126.4</a:t>
              </a:r>
            </a:p>
          </p:txBody>
        </p:sp>
        <p:sp>
          <p:nvSpPr>
            <p:cNvPr id="111" name="tx111"/>
            <p:cNvSpPr/>
            <p:nvPr/>
          </p:nvSpPr>
          <p:spPr>
            <a:xfrm>
              <a:off x="4098199" y="373380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557.6</a:t>
              </a:r>
            </a:p>
          </p:txBody>
        </p:sp>
        <p:sp>
          <p:nvSpPr>
            <p:cNvPr id="112" name="tx112"/>
            <p:cNvSpPr/>
            <p:nvPr/>
          </p:nvSpPr>
          <p:spPr>
            <a:xfrm>
              <a:off x="4098199" y="321213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313.6</a:t>
              </a:r>
            </a:p>
          </p:txBody>
        </p:sp>
        <p:sp>
          <p:nvSpPr>
            <p:cNvPr id="113" name="tx113"/>
            <p:cNvSpPr/>
            <p:nvPr/>
          </p:nvSpPr>
          <p:spPr>
            <a:xfrm>
              <a:off x="5477352" y="369403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623.9</a:t>
              </a:r>
            </a:p>
          </p:txBody>
        </p:sp>
        <p:sp>
          <p:nvSpPr>
            <p:cNvPr id="114" name="tx114"/>
            <p:cNvSpPr/>
            <p:nvPr/>
          </p:nvSpPr>
          <p:spPr>
            <a:xfrm>
              <a:off x="5477352" y="313648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307.3</a:t>
              </a:r>
            </a:p>
          </p:txBody>
        </p:sp>
        <p:sp>
          <p:nvSpPr>
            <p:cNvPr id="115" name="tx115"/>
            <p:cNvSpPr/>
            <p:nvPr/>
          </p:nvSpPr>
          <p:spPr>
            <a:xfrm>
              <a:off x="6619851" y="3674889"/>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656</a:t>
              </a:r>
            </a:p>
          </p:txBody>
        </p:sp>
        <p:sp>
          <p:nvSpPr>
            <p:cNvPr id="116" name="tx116"/>
            <p:cNvSpPr/>
            <p:nvPr/>
          </p:nvSpPr>
          <p:spPr>
            <a:xfrm>
              <a:off x="6580674" y="312171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267.9</a:t>
              </a:r>
            </a:p>
          </p:txBody>
        </p:sp>
        <p:sp>
          <p:nvSpPr>
            <p:cNvPr id="117" name="tx117"/>
            <p:cNvSpPr/>
            <p:nvPr/>
          </p:nvSpPr>
          <p:spPr>
            <a:xfrm>
              <a:off x="6856505" y="371669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586.1</a:t>
              </a:r>
            </a:p>
          </p:txBody>
        </p:sp>
        <p:sp>
          <p:nvSpPr>
            <p:cNvPr id="118" name="tx118"/>
            <p:cNvSpPr/>
            <p:nvPr/>
          </p:nvSpPr>
          <p:spPr>
            <a:xfrm>
              <a:off x="6856505" y="315957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344.2</a:t>
              </a:r>
            </a:p>
          </p:txBody>
        </p:sp>
        <p:sp>
          <p:nvSpPr>
            <p:cNvPr id="119" name="tx119"/>
            <p:cNvSpPr/>
            <p:nvPr/>
          </p:nvSpPr>
          <p:spPr>
            <a:xfrm>
              <a:off x="7171512" y="3702426"/>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610</a:t>
              </a:r>
            </a:p>
          </p:txBody>
        </p:sp>
        <p:sp>
          <p:nvSpPr>
            <p:cNvPr id="120" name="tx120"/>
            <p:cNvSpPr/>
            <p:nvPr/>
          </p:nvSpPr>
          <p:spPr>
            <a:xfrm>
              <a:off x="7132335" y="314050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328.4</a:t>
              </a:r>
            </a:p>
          </p:txBody>
        </p:sp>
        <p:sp>
          <p:nvSpPr>
            <p:cNvPr id="121" name="tx121"/>
            <p:cNvSpPr/>
            <p:nvPr/>
          </p:nvSpPr>
          <p:spPr>
            <a:xfrm>
              <a:off x="7408166" y="371634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586.7</a:t>
              </a:r>
            </a:p>
          </p:txBody>
        </p:sp>
        <p:sp>
          <p:nvSpPr>
            <p:cNvPr id="122" name="tx122"/>
            <p:cNvSpPr/>
            <p:nvPr/>
          </p:nvSpPr>
          <p:spPr>
            <a:xfrm>
              <a:off x="7408166" y="314968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359.6</a:t>
              </a:r>
            </a:p>
          </p:txBody>
        </p:sp>
        <p:sp>
          <p:nvSpPr>
            <p:cNvPr id="123" name="tx123"/>
            <p:cNvSpPr/>
            <p:nvPr/>
          </p:nvSpPr>
          <p:spPr>
            <a:xfrm>
              <a:off x="7683997" y="366696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669.2</a:t>
              </a:r>
            </a:p>
          </p:txBody>
        </p:sp>
        <p:sp>
          <p:nvSpPr>
            <p:cNvPr id="124" name="tx124"/>
            <p:cNvSpPr/>
            <p:nvPr/>
          </p:nvSpPr>
          <p:spPr>
            <a:xfrm>
              <a:off x="7683997" y="309455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286.8</a:t>
              </a:r>
            </a:p>
          </p:txBody>
        </p:sp>
        <p:sp>
          <p:nvSpPr>
            <p:cNvPr id="125" name="tx125"/>
            <p:cNvSpPr/>
            <p:nvPr/>
          </p:nvSpPr>
          <p:spPr>
            <a:xfrm>
              <a:off x="7959827" y="363333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725.3</a:t>
              </a:r>
            </a:p>
          </p:txBody>
        </p:sp>
        <p:sp>
          <p:nvSpPr>
            <p:cNvPr id="126" name="tx126"/>
            <p:cNvSpPr/>
            <p:nvPr/>
          </p:nvSpPr>
          <p:spPr>
            <a:xfrm>
              <a:off x="7959827" y="305436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241.8</a:t>
              </a:r>
            </a:p>
          </p:txBody>
        </p:sp>
        <p:sp>
          <p:nvSpPr>
            <p:cNvPr id="127" name="tx127"/>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5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83499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23624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63748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103873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23939"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1" name="tx151"/>
            <p:cNvSpPr/>
            <p:nvPr/>
          </p:nvSpPr>
          <p:spPr>
            <a:xfrm>
              <a:off x="3191038" y="5057376"/>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2" name="rc152"/>
            <p:cNvSpPr/>
            <p:nvPr/>
          </p:nvSpPr>
          <p:spPr>
            <a:xfrm>
              <a:off x="4565367" y="5010059"/>
              <a:ext cx="201456" cy="201456"/>
            </a:xfrm>
            <a:prstGeom prst="rect">
              <a:avLst/>
            </a:prstGeom>
            <a:solidFill>
              <a:srgbClr val="E2231A">
                <a:alpha val="100000"/>
              </a:srgbClr>
            </a:solidFill>
          </p:spPr>
          <p:txBody>
            <a:bodyPr/>
            <a:lstStyle/>
            <a:p>
              <a:endParaRPr/>
            </a:p>
          </p:txBody>
        </p:sp>
        <p:sp>
          <p:nvSpPr>
            <p:cNvPr id="153" name="rc153"/>
            <p:cNvSpPr/>
            <p:nvPr/>
          </p:nvSpPr>
          <p:spPr>
            <a:xfrm>
              <a:off x="5785939" y="5010059"/>
              <a:ext cx="201456" cy="201456"/>
            </a:xfrm>
            <a:prstGeom prst="rect">
              <a:avLst/>
            </a:prstGeom>
            <a:solidFill>
              <a:srgbClr val="80BD41">
                <a:alpha val="100000"/>
              </a:srgbClr>
            </a:solidFill>
          </p:spPr>
          <p:txBody>
            <a:bodyPr/>
            <a:lstStyle/>
            <a:p>
              <a:endParaRPr/>
            </a:p>
          </p:txBody>
        </p:sp>
        <p:sp>
          <p:nvSpPr>
            <p:cNvPr id="154" name="tx154"/>
            <p:cNvSpPr/>
            <p:nvPr/>
          </p:nvSpPr>
          <p:spPr>
            <a:xfrm>
              <a:off x="4845412" y="5058604"/>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65984"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7" name="tx157"/>
            <p:cNvSpPr/>
            <p:nvPr/>
          </p:nvSpPr>
          <p:spPr>
            <a:xfrm>
              <a:off x="989913" y="660204"/>
              <a:ext cx="1830697"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58" name="pl158"/>
            <p:cNvSpPr/>
            <p:nvPr/>
          </p:nvSpPr>
          <p:spPr>
            <a:xfrm>
              <a:off x="217883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86984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56086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25188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02434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715357"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40637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09739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33322" y="5889059"/>
              <a:ext cx="4436959" cy="167191"/>
            </a:xfrm>
            <a:prstGeom prst="rect">
              <a:avLst/>
            </a:prstGeom>
            <a:solidFill>
              <a:srgbClr val="80BD41">
                <a:alpha val="100000"/>
              </a:srgbClr>
            </a:solidFill>
          </p:spPr>
          <p:txBody>
            <a:bodyPr/>
            <a:lstStyle/>
            <a:p>
              <a:endParaRPr/>
            </a:p>
          </p:txBody>
        </p:sp>
        <p:sp>
          <p:nvSpPr>
            <p:cNvPr id="171" name="rc171"/>
            <p:cNvSpPr/>
            <p:nvPr/>
          </p:nvSpPr>
          <p:spPr>
            <a:xfrm>
              <a:off x="5770281" y="5889059"/>
              <a:ext cx="1812229" cy="167191"/>
            </a:xfrm>
            <a:prstGeom prst="rect">
              <a:avLst/>
            </a:prstGeom>
            <a:solidFill>
              <a:srgbClr val="E2231A">
                <a:alpha val="100000"/>
              </a:srgbClr>
            </a:solidFill>
          </p:spPr>
          <p:txBody>
            <a:bodyPr/>
            <a:lstStyle/>
            <a:p>
              <a:endParaRPr/>
            </a:p>
          </p:txBody>
        </p:sp>
        <p:sp>
          <p:nvSpPr>
            <p:cNvPr id="172" name="rc172"/>
            <p:cNvSpPr/>
            <p:nvPr/>
          </p:nvSpPr>
          <p:spPr>
            <a:xfrm>
              <a:off x="1333322" y="5680069"/>
              <a:ext cx="4526515" cy="167191"/>
            </a:xfrm>
            <a:prstGeom prst="rect">
              <a:avLst/>
            </a:prstGeom>
            <a:solidFill>
              <a:srgbClr val="80BD41">
                <a:alpha val="100000"/>
              </a:srgbClr>
            </a:solidFill>
          </p:spPr>
          <p:txBody>
            <a:bodyPr/>
            <a:lstStyle/>
            <a:p>
              <a:endParaRPr/>
            </a:p>
          </p:txBody>
        </p:sp>
        <p:sp>
          <p:nvSpPr>
            <p:cNvPr id="173" name="rc173"/>
            <p:cNvSpPr/>
            <p:nvPr/>
          </p:nvSpPr>
          <p:spPr>
            <a:xfrm>
              <a:off x="5859838" y="5680069"/>
              <a:ext cx="1939935" cy="167191"/>
            </a:xfrm>
            <a:prstGeom prst="rect">
              <a:avLst/>
            </a:prstGeom>
            <a:solidFill>
              <a:srgbClr val="E2231A">
                <a:alpha val="100000"/>
              </a:srgbClr>
            </a:solidFill>
          </p:spPr>
          <p:txBody>
            <a:bodyPr/>
            <a:lstStyle/>
            <a:p>
              <a:endParaRPr/>
            </a:p>
          </p:txBody>
        </p:sp>
        <p:sp>
          <p:nvSpPr>
            <p:cNvPr id="174" name="rc174"/>
            <p:cNvSpPr/>
            <p:nvPr/>
          </p:nvSpPr>
          <p:spPr>
            <a:xfrm>
              <a:off x="1333322" y="5471080"/>
              <a:ext cx="4905844" cy="167191"/>
            </a:xfrm>
            <a:prstGeom prst="rect">
              <a:avLst/>
            </a:prstGeom>
            <a:solidFill>
              <a:srgbClr val="80BD41">
                <a:alpha val="100000"/>
              </a:srgbClr>
            </a:solidFill>
          </p:spPr>
          <p:txBody>
            <a:bodyPr/>
            <a:lstStyle/>
            <a:p>
              <a:endParaRPr/>
            </a:p>
          </p:txBody>
        </p:sp>
        <p:sp>
          <p:nvSpPr>
            <p:cNvPr id="175" name="rc175"/>
            <p:cNvSpPr/>
            <p:nvPr/>
          </p:nvSpPr>
          <p:spPr>
            <a:xfrm>
              <a:off x="6239167" y="5471080"/>
              <a:ext cx="1635281" cy="167191"/>
            </a:xfrm>
            <a:prstGeom prst="rect">
              <a:avLst/>
            </a:prstGeom>
            <a:solidFill>
              <a:srgbClr val="E2231A">
                <a:alpha val="100000"/>
              </a:srgbClr>
            </a:solidFill>
          </p:spPr>
          <p:txBody>
            <a:bodyPr/>
            <a:lstStyle/>
            <a:p>
              <a:endParaRPr/>
            </a:p>
          </p:txBody>
        </p:sp>
        <p:sp>
          <p:nvSpPr>
            <p:cNvPr id="176" name="tx176"/>
            <p:cNvSpPr/>
            <p:nvPr/>
          </p:nvSpPr>
          <p:spPr>
            <a:xfrm>
              <a:off x="7750289" y="5929462"/>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923.9</a:t>
              </a:r>
            </a:p>
          </p:txBody>
        </p:sp>
        <p:sp>
          <p:nvSpPr>
            <p:cNvPr id="177" name="tx177"/>
            <p:cNvSpPr/>
            <p:nvPr/>
          </p:nvSpPr>
          <p:spPr>
            <a:xfrm>
              <a:off x="8026703" y="5720529"/>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956</a:t>
              </a:r>
            </a:p>
          </p:txBody>
        </p:sp>
        <p:sp>
          <p:nvSpPr>
            <p:cNvPr id="178" name="tx178"/>
            <p:cNvSpPr/>
            <p:nvPr/>
          </p:nvSpPr>
          <p:spPr>
            <a:xfrm>
              <a:off x="8105041" y="5511539"/>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3461367" y="593221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656</a:t>
              </a:r>
            </a:p>
          </p:txBody>
        </p:sp>
        <p:sp>
          <p:nvSpPr>
            <p:cNvPr id="180" name="tx180"/>
            <p:cNvSpPr/>
            <p:nvPr/>
          </p:nvSpPr>
          <p:spPr>
            <a:xfrm>
              <a:off x="6540757"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267.9</a:t>
              </a:r>
            </a:p>
          </p:txBody>
        </p:sp>
        <p:sp>
          <p:nvSpPr>
            <p:cNvPr id="181" name="tx181"/>
            <p:cNvSpPr/>
            <p:nvPr/>
          </p:nvSpPr>
          <p:spPr>
            <a:xfrm>
              <a:off x="3460941"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669.2</a:t>
              </a:r>
            </a:p>
          </p:txBody>
        </p:sp>
        <p:sp>
          <p:nvSpPr>
            <p:cNvPr id="182" name="tx182"/>
            <p:cNvSpPr/>
            <p:nvPr/>
          </p:nvSpPr>
          <p:spPr>
            <a:xfrm>
              <a:off x="6694167"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286.8</a:t>
              </a:r>
            </a:p>
          </p:txBody>
        </p:sp>
        <p:sp>
          <p:nvSpPr>
            <p:cNvPr id="183" name="tx183"/>
            <p:cNvSpPr/>
            <p:nvPr/>
          </p:nvSpPr>
          <p:spPr>
            <a:xfrm>
              <a:off x="3650606"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725.3</a:t>
              </a:r>
            </a:p>
          </p:txBody>
        </p:sp>
        <p:sp>
          <p:nvSpPr>
            <p:cNvPr id="184" name="tx184"/>
            <p:cNvSpPr/>
            <p:nvPr/>
          </p:nvSpPr>
          <p:spPr>
            <a:xfrm>
              <a:off x="6921169" y="551423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241.8</a:t>
              </a:r>
            </a:p>
          </p:txBody>
        </p:sp>
        <p:sp>
          <p:nvSpPr>
            <p:cNvPr id="185" name="tx185"/>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07798"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598815"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28983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7922596" y="614048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MCV1 en 2024 (75 %) était plus élevée qu'en 2019 (71 %).
Le nombre d'enfants vaccinés avec le MCV1 a augmenté de 11 % par rapport à 2019.
Le nombre de nourrissons survivants a augmenté d'environ 5 % par rapport à 2019.
En 2024, 100 000 enfants de plus ont été vaccinés par rapport à 2019.
En 2024, le nombre de nourrissons survivants (population cible) est plus élevé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59174" y="477083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59174" y="3807001"/>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9174" y="2843168"/>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9174" y="187933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9174" y="915501"/>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9174" y="5252751"/>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9174" y="4288918"/>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9174" y="332508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9174" y="2361251"/>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9174" y="1397418"/>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81266"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18086"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54905"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91724"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428544"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965363"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02183"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039002"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575821"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112641"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649460"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186280"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723099" y="646101"/>
              <a:ext cx="0" cy="4826014"/>
            </a:xfrm>
            <a:custGeom>
              <a:avLst/>
              <a:gdLst/>
              <a:ahLst/>
              <a:cxnLst/>
              <a:rect l="0" t="0" r="0" b="0"/>
              <a:pathLst>
                <a:path h="4826014">
                  <a:moveTo>
                    <a:pt x="0" y="482601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039697" y="5222679"/>
              <a:ext cx="483137" cy="30071"/>
            </a:xfrm>
            <a:prstGeom prst="rect">
              <a:avLst/>
            </a:prstGeom>
            <a:solidFill>
              <a:srgbClr val="1CABE2">
                <a:alpha val="100000"/>
              </a:srgbClr>
            </a:solidFill>
          </p:spPr>
          <p:txBody>
            <a:bodyPr/>
            <a:lstStyle/>
            <a:p>
              <a:endParaRPr/>
            </a:p>
          </p:txBody>
        </p:sp>
        <p:sp>
          <p:nvSpPr>
            <p:cNvPr id="28" name="rc28"/>
            <p:cNvSpPr/>
            <p:nvPr/>
          </p:nvSpPr>
          <p:spPr>
            <a:xfrm>
              <a:off x="1576517" y="5243691"/>
              <a:ext cx="483137" cy="9060"/>
            </a:xfrm>
            <a:prstGeom prst="rect">
              <a:avLst/>
            </a:prstGeom>
            <a:solidFill>
              <a:srgbClr val="1CABE2">
                <a:alpha val="100000"/>
              </a:srgbClr>
            </a:solidFill>
          </p:spPr>
          <p:txBody>
            <a:bodyPr/>
            <a:lstStyle/>
            <a:p>
              <a:endParaRPr/>
            </a:p>
          </p:txBody>
        </p:sp>
        <p:sp>
          <p:nvSpPr>
            <p:cNvPr id="29" name="rc29"/>
            <p:cNvSpPr/>
            <p:nvPr/>
          </p:nvSpPr>
          <p:spPr>
            <a:xfrm>
              <a:off x="2113336" y="5243498"/>
              <a:ext cx="483137" cy="9252"/>
            </a:xfrm>
            <a:prstGeom prst="rect">
              <a:avLst/>
            </a:prstGeom>
            <a:solidFill>
              <a:srgbClr val="1CABE2">
                <a:alpha val="100000"/>
              </a:srgbClr>
            </a:solidFill>
          </p:spPr>
          <p:txBody>
            <a:bodyPr/>
            <a:lstStyle/>
            <a:p>
              <a:endParaRPr/>
            </a:p>
          </p:txBody>
        </p:sp>
        <p:sp>
          <p:nvSpPr>
            <p:cNvPr id="30" name="rc30"/>
            <p:cNvSpPr/>
            <p:nvPr/>
          </p:nvSpPr>
          <p:spPr>
            <a:xfrm>
              <a:off x="2650156" y="5244076"/>
              <a:ext cx="483137" cy="8674"/>
            </a:xfrm>
            <a:prstGeom prst="rect">
              <a:avLst/>
            </a:prstGeom>
            <a:solidFill>
              <a:srgbClr val="1CABE2">
                <a:alpha val="100000"/>
              </a:srgbClr>
            </a:solidFill>
          </p:spPr>
          <p:txBody>
            <a:bodyPr/>
            <a:lstStyle/>
            <a:p>
              <a:endParaRPr/>
            </a:p>
          </p:txBody>
        </p:sp>
        <p:sp>
          <p:nvSpPr>
            <p:cNvPr id="31" name="rc31"/>
            <p:cNvSpPr/>
            <p:nvPr/>
          </p:nvSpPr>
          <p:spPr>
            <a:xfrm>
              <a:off x="3186975" y="5242341"/>
              <a:ext cx="483137" cy="10409"/>
            </a:xfrm>
            <a:prstGeom prst="rect">
              <a:avLst/>
            </a:prstGeom>
            <a:solidFill>
              <a:srgbClr val="1CABE2">
                <a:alpha val="100000"/>
              </a:srgbClr>
            </a:solidFill>
          </p:spPr>
          <p:txBody>
            <a:bodyPr/>
            <a:lstStyle/>
            <a:p>
              <a:endParaRPr/>
            </a:p>
          </p:txBody>
        </p:sp>
        <p:sp>
          <p:nvSpPr>
            <p:cNvPr id="32" name="rc32"/>
            <p:cNvSpPr/>
            <p:nvPr/>
          </p:nvSpPr>
          <p:spPr>
            <a:xfrm>
              <a:off x="3723794" y="5221137"/>
              <a:ext cx="483137" cy="31613"/>
            </a:xfrm>
            <a:prstGeom prst="rect">
              <a:avLst/>
            </a:prstGeom>
            <a:solidFill>
              <a:srgbClr val="1CABE2">
                <a:alpha val="100000"/>
              </a:srgbClr>
            </a:solidFill>
          </p:spPr>
          <p:txBody>
            <a:bodyPr/>
            <a:lstStyle/>
            <a:p>
              <a:endParaRPr/>
            </a:p>
          </p:txBody>
        </p:sp>
        <p:sp>
          <p:nvSpPr>
            <p:cNvPr id="33" name="rc33"/>
            <p:cNvSpPr/>
            <p:nvPr/>
          </p:nvSpPr>
          <p:spPr>
            <a:xfrm>
              <a:off x="4260614" y="5108369"/>
              <a:ext cx="483137" cy="144382"/>
            </a:xfrm>
            <a:prstGeom prst="rect">
              <a:avLst/>
            </a:prstGeom>
            <a:solidFill>
              <a:srgbClr val="1CABE2">
                <a:alpha val="100000"/>
              </a:srgbClr>
            </a:solidFill>
          </p:spPr>
          <p:txBody>
            <a:bodyPr/>
            <a:lstStyle/>
            <a:p>
              <a:endParaRPr/>
            </a:p>
          </p:txBody>
        </p:sp>
        <p:sp>
          <p:nvSpPr>
            <p:cNvPr id="34" name="rc34"/>
            <p:cNvSpPr/>
            <p:nvPr/>
          </p:nvSpPr>
          <p:spPr>
            <a:xfrm>
              <a:off x="4797433" y="5177186"/>
              <a:ext cx="483137" cy="75564"/>
            </a:xfrm>
            <a:prstGeom prst="rect">
              <a:avLst/>
            </a:prstGeom>
            <a:solidFill>
              <a:srgbClr val="1CABE2">
                <a:alpha val="100000"/>
              </a:srgbClr>
            </a:solidFill>
          </p:spPr>
          <p:txBody>
            <a:bodyPr/>
            <a:lstStyle/>
            <a:p>
              <a:endParaRPr/>
            </a:p>
          </p:txBody>
        </p:sp>
        <p:sp>
          <p:nvSpPr>
            <p:cNvPr id="35" name="rc35"/>
            <p:cNvSpPr/>
            <p:nvPr/>
          </p:nvSpPr>
          <p:spPr>
            <a:xfrm>
              <a:off x="5334253" y="5139404"/>
              <a:ext cx="483137" cy="113346"/>
            </a:xfrm>
            <a:prstGeom prst="rect">
              <a:avLst/>
            </a:prstGeom>
            <a:solidFill>
              <a:srgbClr val="1CABE2">
                <a:alpha val="100000"/>
              </a:srgbClr>
            </a:solidFill>
          </p:spPr>
          <p:txBody>
            <a:bodyPr/>
            <a:lstStyle/>
            <a:p>
              <a:endParaRPr/>
            </a:p>
          </p:txBody>
        </p:sp>
        <p:sp>
          <p:nvSpPr>
            <p:cNvPr id="36" name="rc36"/>
            <p:cNvSpPr/>
            <p:nvPr/>
          </p:nvSpPr>
          <p:spPr>
            <a:xfrm>
              <a:off x="5871072" y="4967071"/>
              <a:ext cx="483137" cy="285680"/>
            </a:xfrm>
            <a:prstGeom prst="rect">
              <a:avLst/>
            </a:prstGeom>
            <a:solidFill>
              <a:srgbClr val="1CABE2">
                <a:alpha val="100000"/>
              </a:srgbClr>
            </a:solidFill>
          </p:spPr>
          <p:txBody>
            <a:bodyPr/>
            <a:lstStyle/>
            <a:p>
              <a:endParaRPr/>
            </a:p>
          </p:txBody>
        </p:sp>
        <p:sp>
          <p:nvSpPr>
            <p:cNvPr id="37" name="rc37"/>
            <p:cNvSpPr/>
            <p:nvPr/>
          </p:nvSpPr>
          <p:spPr>
            <a:xfrm>
              <a:off x="6407891" y="4949143"/>
              <a:ext cx="483137" cy="303607"/>
            </a:xfrm>
            <a:prstGeom prst="rect">
              <a:avLst/>
            </a:prstGeom>
            <a:solidFill>
              <a:srgbClr val="1CABE2">
                <a:alpha val="100000"/>
              </a:srgbClr>
            </a:solidFill>
          </p:spPr>
          <p:txBody>
            <a:bodyPr/>
            <a:lstStyle/>
            <a:p>
              <a:endParaRPr/>
            </a:p>
          </p:txBody>
        </p:sp>
        <p:sp>
          <p:nvSpPr>
            <p:cNvPr id="38" name="rc38"/>
            <p:cNvSpPr/>
            <p:nvPr/>
          </p:nvSpPr>
          <p:spPr>
            <a:xfrm>
              <a:off x="6944711" y="4994829"/>
              <a:ext cx="483137" cy="257921"/>
            </a:xfrm>
            <a:prstGeom prst="rect">
              <a:avLst/>
            </a:prstGeom>
            <a:solidFill>
              <a:srgbClr val="1CABE2">
                <a:alpha val="100000"/>
              </a:srgbClr>
            </a:solidFill>
          </p:spPr>
          <p:txBody>
            <a:bodyPr/>
            <a:lstStyle/>
            <a:p>
              <a:endParaRPr/>
            </a:p>
          </p:txBody>
        </p:sp>
        <p:sp>
          <p:nvSpPr>
            <p:cNvPr id="39" name="rc39"/>
            <p:cNvSpPr/>
            <p:nvPr/>
          </p:nvSpPr>
          <p:spPr>
            <a:xfrm>
              <a:off x="7481530" y="3974901"/>
              <a:ext cx="483137" cy="1277850"/>
            </a:xfrm>
            <a:prstGeom prst="rect">
              <a:avLst/>
            </a:prstGeom>
            <a:solidFill>
              <a:srgbClr val="1CABE2">
                <a:alpha val="100000"/>
              </a:srgbClr>
            </a:solidFill>
          </p:spPr>
          <p:txBody>
            <a:bodyPr/>
            <a:lstStyle/>
            <a:p>
              <a:endParaRPr/>
            </a:p>
          </p:txBody>
        </p:sp>
        <p:sp>
          <p:nvSpPr>
            <p:cNvPr id="40" name="pl40"/>
            <p:cNvSpPr/>
            <p:nvPr/>
          </p:nvSpPr>
          <p:spPr>
            <a:xfrm>
              <a:off x="1281266" y="2058125"/>
              <a:ext cx="6441832" cy="681520"/>
            </a:xfrm>
            <a:custGeom>
              <a:avLst/>
              <a:gdLst/>
              <a:ahLst/>
              <a:cxnLst/>
              <a:rect l="0" t="0" r="0" b="0"/>
              <a:pathLst>
                <a:path w="6441832" h="681520">
                  <a:moveTo>
                    <a:pt x="0" y="42595"/>
                  </a:moveTo>
                  <a:lnTo>
                    <a:pt x="536819" y="212975"/>
                  </a:lnTo>
                  <a:lnTo>
                    <a:pt x="1073638" y="681520"/>
                  </a:lnTo>
                  <a:lnTo>
                    <a:pt x="1610458" y="340760"/>
                  </a:lnTo>
                  <a:lnTo>
                    <a:pt x="2147277" y="85190"/>
                  </a:lnTo>
                  <a:lnTo>
                    <a:pt x="2684097" y="212975"/>
                  </a:lnTo>
                  <a:lnTo>
                    <a:pt x="3220916" y="42595"/>
                  </a:lnTo>
                  <a:lnTo>
                    <a:pt x="3757735" y="170380"/>
                  </a:lnTo>
                  <a:lnTo>
                    <a:pt x="4294555" y="511140"/>
                  </a:lnTo>
                  <a:lnTo>
                    <a:pt x="4831374" y="425950"/>
                  </a:lnTo>
                  <a:lnTo>
                    <a:pt x="5368194" y="553735"/>
                  </a:lnTo>
                  <a:lnTo>
                    <a:pt x="5905013" y="212975"/>
                  </a:lnTo>
                  <a:lnTo>
                    <a:pt x="6441832" y="0"/>
                  </a:lnTo>
                </a:path>
              </a:pathLst>
            </a:custGeom>
            <a:ln w="27101" cap="flat">
              <a:solidFill>
                <a:srgbClr val="00833D">
                  <a:alpha val="100000"/>
                </a:srgbClr>
              </a:solidFill>
              <a:prstDash val="solid"/>
              <a:round/>
            </a:ln>
          </p:spPr>
          <p:txBody>
            <a:bodyPr/>
            <a:lstStyle/>
            <a:p>
              <a:endParaRPr/>
            </a:p>
          </p:txBody>
        </p:sp>
        <p:sp>
          <p:nvSpPr>
            <p:cNvPr id="41" name="pl41"/>
            <p:cNvSpPr/>
            <p:nvPr/>
          </p:nvSpPr>
          <p:spPr>
            <a:xfrm>
              <a:off x="6112641" y="3208191"/>
              <a:ext cx="1610458" cy="2001965"/>
            </a:xfrm>
            <a:custGeom>
              <a:avLst/>
              <a:gdLst/>
              <a:ahLst/>
              <a:cxnLst/>
              <a:rect l="0" t="0" r="0" b="0"/>
              <a:pathLst>
                <a:path w="1610458" h="2001965">
                  <a:moveTo>
                    <a:pt x="0" y="2001965"/>
                  </a:moveTo>
                  <a:lnTo>
                    <a:pt x="536819" y="1192660"/>
                  </a:lnTo>
                  <a:lnTo>
                    <a:pt x="1073638" y="724115"/>
                  </a:lnTo>
                  <a:lnTo>
                    <a:pt x="1610458" y="0"/>
                  </a:lnTo>
                </a:path>
              </a:pathLst>
            </a:custGeom>
            <a:ln w="27101" cap="flat">
              <a:solidFill>
                <a:srgbClr val="002759">
                  <a:alpha val="100000"/>
                </a:srgbClr>
              </a:solidFill>
              <a:prstDash val="solid"/>
              <a:round/>
            </a:ln>
          </p:spPr>
          <p:txBody>
            <a:bodyPr/>
            <a:lstStyle/>
            <a:p>
              <a:endParaRPr/>
            </a:p>
          </p:txBody>
        </p:sp>
        <p:sp>
          <p:nvSpPr>
            <p:cNvPr id="42" name="pt42"/>
            <p:cNvSpPr/>
            <p:nvPr/>
          </p:nvSpPr>
          <p:spPr>
            <a:xfrm>
              <a:off x="1249665" y="20691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1786484"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2323304" y="27080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2860123" y="23672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3396942" y="21117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3933762"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4470581" y="20691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5007401" y="21969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5544220" y="25376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6081039" y="2452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6617859" y="25802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7154678"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7691498"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6081039" y="51785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6617859" y="43692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7154678" y="39007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7691498" y="31765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tx59"/>
            <p:cNvSpPr/>
            <p:nvPr/>
          </p:nvSpPr>
          <p:spPr>
            <a:xfrm>
              <a:off x="1181788" y="5092837"/>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156</a:t>
              </a:r>
            </a:p>
          </p:txBody>
        </p:sp>
        <p:sp>
          <p:nvSpPr>
            <p:cNvPr id="60" name="tx60"/>
            <p:cNvSpPr/>
            <p:nvPr/>
          </p:nvSpPr>
          <p:spPr>
            <a:xfrm>
              <a:off x="1751767" y="5115653"/>
              <a:ext cx="132637"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47</a:t>
              </a:r>
            </a:p>
          </p:txBody>
        </p:sp>
        <p:sp>
          <p:nvSpPr>
            <p:cNvPr id="61" name="tx61"/>
            <p:cNvSpPr/>
            <p:nvPr/>
          </p:nvSpPr>
          <p:spPr>
            <a:xfrm>
              <a:off x="2288586" y="5113656"/>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48</a:t>
              </a:r>
            </a:p>
          </p:txBody>
        </p:sp>
        <p:sp>
          <p:nvSpPr>
            <p:cNvPr id="62" name="tx62"/>
            <p:cNvSpPr/>
            <p:nvPr/>
          </p:nvSpPr>
          <p:spPr>
            <a:xfrm>
              <a:off x="2825406" y="5114583"/>
              <a:ext cx="132637" cy="8681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45</a:t>
              </a:r>
            </a:p>
          </p:txBody>
        </p:sp>
        <p:sp>
          <p:nvSpPr>
            <p:cNvPr id="63" name="tx63"/>
            <p:cNvSpPr/>
            <p:nvPr/>
          </p:nvSpPr>
          <p:spPr>
            <a:xfrm>
              <a:off x="3362225" y="5112848"/>
              <a:ext cx="132637" cy="8681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54</a:t>
              </a:r>
            </a:p>
          </p:txBody>
        </p:sp>
        <p:sp>
          <p:nvSpPr>
            <p:cNvPr id="64" name="tx64"/>
            <p:cNvSpPr/>
            <p:nvPr/>
          </p:nvSpPr>
          <p:spPr>
            <a:xfrm>
              <a:off x="3865885" y="5091295"/>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164</a:t>
              </a:r>
            </a:p>
          </p:txBody>
        </p:sp>
        <p:sp>
          <p:nvSpPr>
            <p:cNvPr id="65" name="tx65"/>
            <p:cNvSpPr/>
            <p:nvPr/>
          </p:nvSpPr>
          <p:spPr>
            <a:xfrm>
              <a:off x="4402705" y="4978526"/>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749</a:t>
              </a:r>
            </a:p>
          </p:txBody>
        </p:sp>
        <p:sp>
          <p:nvSpPr>
            <p:cNvPr id="66" name="tx66"/>
            <p:cNvSpPr/>
            <p:nvPr/>
          </p:nvSpPr>
          <p:spPr>
            <a:xfrm>
              <a:off x="4939524" y="5047286"/>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392</a:t>
              </a:r>
            </a:p>
          </p:txBody>
        </p:sp>
        <p:sp>
          <p:nvSpPr>
            <p:cNvPr id="67" name="tx67"/>
            <p:cNvSpPr/>
            <p:nvPr/>
          </p:nvSpPr>
          <p:spPr>
            <a:xfrm>
              <a:off x="5476343" y="5009562"/>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588</a:t>
              </a:r>
            </a:p>
          </p:txBody>
        </p:sp>
        <p:sp>
          <p:nvSpPr>
            <p:cNvPr id="68" name="tx68"/>
            <p:cNvSpPr/>
            <p:nvPr/>
          </p:nvSpPr>
          <p:spPr>
            <a:xfrm>
              <a:off x="5963438" y="4821798"/>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1,482</a:t>
              </a:r>
            </a:p>
          </p:txBody>
        </p:sp>
        <p:sp>
          <p:nvSpPr>
            <p:cNvPr id="69" name="tx69"/>
            <p:cNvSpPr/>
            <p:nvPr/>
          </p:nvSpPr>
          <p:spPr>
            <a:xfrm>
              <a:off x="6500258" y="4803871"/>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1,575</a:t>
              </a:r>
            </a:p>
          </p:txBody>
        </p:sp>
        <p:sp>
          <p:nvSpPr>
            <p:cNvPr id="70" name="tx70"/>
            <p:cNvSpPr/>
            <p:nvPr/>
          </p:nvSpPr>
          <p:spPr>
            <a:xfrm>
              <a:off x="7037077" y="4849557"/>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1,338</a:t>
              </a:r>
            </a:p>
          </p:txBody>
        </p:sp>
        <p:sp>
          <p:nvSpPr>
            <p:cNvPr id="71" name="tx71"/>
            <p:cNvSpPr/>
            <p:nvPr/>
          </p:nvSpPr>
          <p:spPr>
            <a:xfrm>
              <a:off x="7573896" y="3829629"/>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6,629</a:t>
              </a:r>
            </a:p>
          </p:txBody>
        </p:sp>
        <p:sp>
          <p:nvSpPr>
            <p:cNvPr id="72" name="pl72"/>
            <p:cNvSpPr/>
            <p:nvPr/>
          </p:nvSpPr>
          <p:spPr>
            <a:xfrm>
              <a:off x="7741230" y="2058175"/>
              <a:ext cx="121073" cy="331"/>
            </a:xfrm>
            <a:custGeom>
              <a:avLst/>
              <a:gdLst/>
              <a:ahLst/>
              <a:cxnLst/>
              <a:rect l="0" t="0" r="0" b="0"/>
              <a:pathLst>
                <a:path w="121073" h="331">
                  <a:moveTo>
                    <a:pt x="121073" y="331"/>
                  </a:moveTo>
                  <a:lnTo>
                    <a:pt x="0" y="0"/>
                  </a:lnTo>
                </a:path>
              </a:pathLst>
            </a:custGeom>
          </p:spPr>
          <p:txBody>
            <a:bodyPr/>
            <a:lstStyle/>
            <a:p>
              <a:endParaRPr/>
            </a:p>
          </p:txBody>
        </p:sp>
        <p:sp>
          <p:nvSpPr>
            <p:cNvPr id="73" name="pl73"/>
            <p:cNvSpPr/>
            <p:nvPr/>
          </p:nvSpPr>
          <p:spPr>
            <a:xfrm>
              <a:off x="7741230" y="3208264"/>
              <a:ext cx="121074" cy="487"/>
            </a:xfrm>
            <a:custGeom>
              <a:avLst/>
              <a:gdLst/>
              <a:ahLst/>
              <a:cxnLst/>
              <a:rect l="0" t="0" r="0" b="0"/>
              <a:pathLst>
                <a:path w="121074" h="487">
                  <a:moveTo>
                    <a:pt x="121074" y="487"/>
                  </a:moveTo>
                  <a:lnTo>
                    <a:pt x="0" y="0"/>
                  </a:lnTo>
                </a:path>
              </a:pathLst>
            </a:custGeom>
          </p:spPr>
          <p:txBody>
            <a:bodyPr/>
            <a:lstStyle/>
            <a:p>
              <a:endParaRPr/>
            </a:p>
          </p:txBody>
        </p:sp>
        <p:sp>
          <p:nvSpPr>
            <p:cNvPr id="74" name="pg74"/>
            <p:cNvSpPr/>
            <p:nvPr/>
          </p:nvSpPr>
          <p:spPr>
            <a:xfrm>
              <a:off x="7793724" y="1970107"/>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5" name="tx75"/>
            <p:cNvSpPr/>
            <p:nvPr/>
          </p:nvSpPr>
          <p:spPr>
            <a:xfrm>
              <a:off x="7816584" y="2011228"/>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75%</a:t>
              </a:r>
            </a:p>
          </p:txBody>
        </p:sp>
        <p:sp>
          <p:nvSpPr>
            <p:cNvPr id="76" name="pg76"/>
            <p:cNvSpPr/>
            <p:nvPr/>
          </p:nvSpPr>
          <p:spPr>
            <a:xfrm>
              <a:off x="7793724" y="3120351"/>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7" name="tx77"/>
            <p:cNvSpPr/>
            <p:nvPr/>
          </p:nvSpPr>
          <p:spPr>
            <a:xfrm>
              <a:off x="7816584" y="316147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48%</a:t>
              </a:r>
            </a:p>
          </p:txBody>
        </p:sp>
        <p:sp>
          <p:nvSpPr>
            <p:cNvPr id="78" name="rc78"/>
            <p:cNvSpPr/>
            <p:nvPr/>
          </p:nvSpPr>
          <p:spPr>
            <a:xfrm>
              <a:off x="959174" y="646101"/>
              <a:ext cx="7676517" cy="4826014"/>
            </a:xfrm>
            <a:prstGeom prst="rect">
              <a:avLst/>
            </a:prstGeom>
            <a:ln w="13550" cap="rnd">
              <a:solidFill>
                <a:srgbClr val="BEBEBE">
                  <a:alpha val="100000"/>
                </a:srgbClr>
              </a:solidFill>
              <a:prstDash val="solid"/>
              <a:round/>
            </a:ln>
          </p:spPr>
          <p:txBody>
            <a:bodyPr/>
            <a:lstStyle/>
            <a:p>
              <a:endParaRPr/>
            </a:p>
          </p:txBody>
        </p:sp>
        <p:sp>
          <p:nvSpPr>
            <p:cNvPr id="79" name="tx79"/>
            <p:cNvSpPr/>
            <p:nvPr/>
          </p:nvSpPr>
          <p:spPr>
            <a:xfrm>
              <a:off x="825913" y="520537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78734" y="4225108"/>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a:t>
              </a:r>
            </a:p>
          </p:txBody>
        </p:sp>
        <p:sp>
          <p:nvSpPr>
            <p:cNvPr id="81" name="tx81"/>
            <p:cNvSpPr/>
            <p:nvPr/>
          </p:nvSpPr>
          <p:spPr>
            <a:xfrm>
              <a:off x="508103" y="3261274"/>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a:t>
              </a:r>
            </a:p>
          </p:txBody>
        </p:sp>
        <p:sp>
          <p:nvSpPr>
            <p:cNvPr id="82" name="tx82"/>
            <p:cNvSpPr/>
            <p:nvPr/>
          </p:nvSpPr>
          <p:spPr>
            <a:xfrm>
              <a:off x="508103" y="2297441"/>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15,000</a:t>
              </a:r>
            </a:p>
          </p:txBody>
        </p:sp>
        <p:sp>
          <p:nvSpPr>
            <p:cNvPr id="83" name="tx83"/>
            <p:cNvSpPr/>
            <p:nvPr/>
          </p:nvSpPr>
          <p:spPr>
            <a:xfrm>
              <a:off x="508103" y="1333608"/>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a:t>
              </a:r>
            </a:p>
          </p:txBody>
        </p:sp>
        <p:sp>
          <p:nvSpPr>
            <p:cNvPr id="84" name="tx84"/>
            <p:cNvSpPr/>
            <p:nvPr/>
          </p:nvSpPr>
          <p:spPr>
            <a:xfrm>
              <a:off x="8698322" y="5205374"/>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8698322" y="477942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6" name="tx86"/>
            <p:cNvSpPr/>
            <p:nvPr/>
          </p:nvSpPr>
          <p:spPr>
            <a:xfrm>
              <a:off x="8698322" y="435347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8698322" y="3927462"/>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8" name="tx88"/>
            <p:cNvSpPr/>
            <p:nvPr/>
          </p:nvSpPr>
          <p:spPr>
            <a:xfrm>
              <a:off x="8698322" y="350157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8698322" y="307562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8698322" y="264967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91" name="tx91"/>
            <p:cNvSpPr/>
            <p:nvPr/>
          </p:nvSpPr>
          <p:spPr>
            <a:xfrm>
              <a:off x="8698322" y="222372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92" name="tx92"/>
            <p:cNvSpPr/>
            <p:nvPr/>
          </p:nvSpPr>
          <p:spPr>
            <a:xfrm>
              <a:off x="8698322" y="179777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93" name="tx93"/>
            <p:cNvSpPr/>
            <p:nvPr/>
          </p:nvSpPr>
          <p:spPr>
            <a:xfrm>
              <a:off x="8698322" y="137182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4" name="tx94"/>
            <p:cNvSpPr/>
            <p:nvPr/>
          </p:nvSpPr>
          <p:spPr>
            <a:xfrm>
              <a:off x="8698322" y="94587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rot="-5400000">
              <a:off x="1139042"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6" name="tx96"/>
            <p:cNvSpPr/>
            <p:nvPr/>
          </p:nvSpPr>
          <p:spPr>
            <a:xfrm rot="-5400000">
              <a:off x="1650530" y="5653684"/>
              <a:ext cx="331948"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7" name="tx97"/>
            <p:cNvSpPr/>
            <p:nvPr/>
          </p:nvSpPr>
          <p:spPr>
            <a:xfrm rot="-5400000">
              <a:off x="2187380" y="5653715"/>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2749500"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3286320"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3823139"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4359959"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4896778"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5433597"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5940031" y="5658800"/>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6507236" y="5629592"/>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7044025" y="5629561"/>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7550489" y="5658800"/>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482797" y="2994408"/>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9" name="tx109"/>
            <p:cNvSpPr/>
            <p:nvPr/>
          </p:nvSpPr>
          <p:spPr>
            <a:xfrm rot="5400000">
              <a:off x="8255788" y="2993556"/>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0" name="tx110"/>
            <p:cNvSpPr/>
            <p:nvPr/>
          </p:nvSpPr>
          <p:spPr>
            <a:xfrm>
              <a:off x="1309460" y="401416"/>
              <a:ext cx="69759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Cote d'Ivoire, 2012-2024</a:t>
              </a:r>
            </a:p>
          </p:txBody>
        </p:sp>
        <p:sp>
          <p:nvSpPr>
            <p:cNvPr id="111" name="tx111"/>
            <p:cNvSpPr/>
            <p:nvPr/>
          </p:nvSpPr>
          <p:spPr>
            <a:xfrm>
              <a:off x="4306083" y="6093403"/>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2" name="tx112"/>
            <p:cNvSpPr/>
            <p:nvPr/>
          </p:nvSpPr>
          <p:spPr>
            <a:xfrm>
              <a:off x="3225427" y="6187637"/>
              <a:ext cx="5410264"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3" name="tx113"/>
            <p:cNvSpPr/>
            <p:nvPr/>
          </p:nvSpPr>
          <p:spPr>
            <a:xfrm>
              <a:off x="3346410" y="6327110"/>
              <a:ext cx="52892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4" name="tx114"/>
            <p:cNvSpPr/>
            <p:nvPr/>
          </p:nvSpPr>
          <p:spPr>
            <a:xfrm>
              <a:off x="2408346" y="6447866"/>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5" name="tx115"/>
            <p:cNvSpPr/>
            <p:nvPr/>
          </p:nvSpPr>
          <p:spPr>
            <a:xfrm>
              <a:off x="2323162" y="6568567"/>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il y a eu un total de 6 629 cas confirmés de rougeole en Côte d'Ivoire. La même année, la couverture par le MCV1 était de 75 % et celle par le MCV2 de 48 %.
Le nombre de cas en 2024 était 5 fois plus élevé qu'en 2023 (n=1 338).
Le nombre le plus élevé de cas de rougeole a été signalé en 2024 (n=6 629). Cette année-là, la couverture par le MCV1 était de 75 %.
La Côte d'Ivoire a signalé des ruptures de stock de vaccins contre la rougeole en 2005, 2010, 2011, 2013 et 2014.
Des activités/campagnes de vaccination supplémentaires avec des vaccins contenant de la rougeole ont eu lieu en 2021 et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493502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4109721"/>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328441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245911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163381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7459" y="452237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3697070"/>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2871767"/>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7459" y="204646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7459" y="122116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4346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7681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1017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3021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31689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6356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43464" y="2541646"/>
              <a:ext cx="3520101" cy="1650605"/>
            </a:xfrm>
            <a:custGeom>
              <a:avLst/>
              <a:gdLst/>
              <a:ahLst/>
              <a:cxnLst/>
              <a:rect l="0" t="0" r="0" b="0"/>
              <a:pathLst>
                <a:path w="3520101" h="1650605">
                  <a:moveTo>
                    <a:pt x="0" y="0"/>
                  </a:moveTo>
                  <a:lnTo>
                    <a:pt x="146670" y="412651"/>
                  </a:lnTo>
                  <a:lnTo>
                    <a:pt x="293341" y="825302"/>
                  </a:lnTo>
                  <a:lnTo>
                    <a:pt x="440012" y="907832"/>
                  </a:lnTo>
                  <a:lnTo>
                    <a:pt x="586683" y="1403014"/>
                  </a:lnTo>
                  <a:lnTo>
                    <a:pt x="733354" y="1403014"/>
                  </a:lnTo>
                  <a:lnTo>
                    <a:pt x="880025" y="412651"/>
                  </a:lnTo>
                  <a:lnTo>
                    <a:pt x="1026696" y="495181"/>
                  </a:lnTo>
                  <a:lnTo>
                    <a:pt x="1173367" y="577711"/>
                  </a:lnTo>
                  <a:lnTo>
                    <a:pt x="1320038" y="742772"/>
                  </a:lnTo>
                  <a:lnTo>
                    <a:pt x="1466709" y="1155423"/>
                  </a:lnTo>
                  <a:lnTo>
                    <a:pt x="1613379" y="495181"/>
                  </a:lnTo>
                  <a:lnTo>
                    <a:pt x="1760050" y="990363"/>
                  </a:lnTo>
                  <a:lnTo>
                    <a:pt x="1906721" y="1155423"/>
                  </a:lnTo>
                  <a:lnTo>
                    <a:pt x="2053392" y="247590"/>
                  </a:lnTo>
                  <a:lnTo>
                    <a:pt x="2200063" y="495181"/>
                  </a:lnTo>
                  <a:lnTo>
                    <a:pt x="2346734" y="1072893"/>
                  </a:lnTo>
                  <a:lnTo>
                    <a:pt x="2493405" y="1072893"/>
                  </a:lnTo>
                  <a:lnTo>
                    <a:pt x="2640076" y="1072893"/>
                  </a:lnTo>
                  <a:lnTo>
                    <a:pt x="2786747" y="1237954"/>
                  </a:lnTo>
                  <a:lnTo>
                    <a:pt x="2933418" y="1485544"/>
                  </a:lnTo>
                  <a:lnTo>
                    <a:pt x="3080089" y="1485544"/>
                  </a:lnTo>
                  <a:lnTo>
                    <a:pt x="3226759" y="1485544"/>
                  </a:lnTo>
                  <a:lnTo>
                    <a:pt x="3373430" y="1568075"/>
                  </a:lnTo>
                  <a:lnTo>
                    <a:pt x="3520101" y="1650605"/>
                  </a:lnTo>
                </a:path>
              </a:pathLst>
            </a:custGeom>
            <a:ln w="27101" cap="flat">
              <a:solidFill>
                <a:srgbClr val="0058AB">
                  <a:alpha val="80000"/>
                </a:srgbClr>
              </a:solidFill>
              <a:prstDash val="solid"/>
              <a:round/>
            </a:ln>
          </p:spPr>
          <p:txBody>
            <a:bodyPr/>
            <a:lstStyle/>
            <a:p>
              <a:endParaRPr/>
            </a:p>
          </p:txBody>
        </p:sp>
        <p:sp>
          <p:nvSpPr>
            <p:cNvPr id="23" name="pl23"/>
            <p:cNvSpPr/>
            <p:nvPr/>
          </p:nvSpPr>
          <p:spPr>
            <a:xfrm>
              <a:off x="943464" y="3449479"/>
              <a:ext cx="3520101" cy="660242"/>
            </a:xfrm>
            <a:custGeom>
              <a:avLst/>
              <a:gdLst/>
              <a:ahLst/>
              <a:cxnLst/>
              <a:rect l="0" t="0" r="0" b="0"/>
              <a:pathLst>
                <a:path w="3520101" h="660242">
                  <a:moveTo>
                    <a:pt x="0" y="0"/>
                  </a:moveTo>
                  <a:lnTo>
                    <a:pt x="146670" y="82530"/>
                  </a:lnTo>
                  <a:lnTo>
                    <a:pt x="293341" y="0"/>
                  </a:lnTo>
                  <a:lnTo>
                    <a:pt x="440012" y="165060"/>
                  </a:lnTo>
                  <a:lnTo>
                    <a:pt x="586683" y="247590"/>
                  </a:lnTo>
                  <a:lnTo>
                    <a:pt x="733354" y="165060"/>
                  </a:lnTo>
                  <a:lnTo>
                    <a:pt x="880025" y="247590"/>
                  </a:lnTo>
                  <a:lnTo>
                    <a:pt x="1026696" y="247590"/>
                  </a:lnTo>
                  <a:lnTo>
                    <a:pt x="1173367" y="412651"/>
                  </a:lnTo>
                  <a:lnTo>
                    <a:pt x="1320038" y="495181"/>
                  </a:lnTo>
                  <a:lnTo>
                    <a:pt x="1466709" y="577711"/>
                  </a:lnTo>
                  <a:lnTo>
                    <a:pt x="1613379" y="577711"/>
                  </a:lnTo>
                  <a:lnTo>
                    <a:pt x="1760050" y="577711"/>
                  </a:lnTo>
                  <a:lnTo>
                    <a:pt x="1906721" y="577711"/>
                  </a:lnTo>
                  <a:lnTo>
                    <a:pt x="2053392" y="660242"/>
                  </a:lnTo>
                  <a:lnTo>
                    <a:pt x="2200063" y="660242"/>
                  </a:lnTo>
                  <a:lnTo>
                    <a:pt x="2346734" y="660242"/>
                  </a:lnTo>
                  <a:lnTo>
                    <a:pt x="2493405" y="660242"/>
                  </a:lnTo>
                  <a:lnTo>
                    <a:pt x="2640076" y="660242"/>
                  </a:lnTo>
                  <a:lnTo>
                    <a:pt x="2786747" y="660242"/>
                  </a:lnTo>
                  <a:lnTo>
                    <a:pt x="2933418" y="660242"/>
                  </a:lnTo>
                  <a:lnTo>
                    <a:pt x="3080089" y="577711"/>
                  </a:lnTo>
                  <a:lnTo>
                    <a:pt x="3226759" y="660242"/>
                  </a:lnTo>
                  <a:lnTo>
                    <a:pt x="3373430" y="660242"/>
                  </a:lnTo>
                  <a:lnTo>
                    <a:pt x="3520101" y="660242"/>
                  </a:lnTo>
                </a:path>
              </a:pathLst>
            </a:custGeom>
            <a:ln w="27101" cap="flat">
              <a:solidFill>
                <a:srgbClr val="1CABE2">
                  <a:alpha val="80000"/>
                </a:srgbClr>
              </a:solidFill>
              <a:prstDash val="solid"/>
              <a:round/>
            </a:ln>
          </p:spPr>
          <p:txBody>
            <a:bodyPr/>
            <a:lstStyle/>
            <a:p>
              <a:endParaRPr/>
            </a:p>
          </p:txBody>
        </p:sp>
        <p:sp>
          <p:nvSpPr>
            <p:cNvPr id="24" name="pl24"/>
            <p:cNvSpPr/>
            <p:nvPr/>
          </p:nvSpPr>
          <p:spPr>
            <a:xfrm>
              <a:off x="943464" y="2128995"/>
              <a:ext cx="3520101" cy="1733135"/>
            </a:xfrm>
            <a:custGeom>
              <a:avLst/>
              <a:gdLst/>
              <a:ahLst/>
              <a:cxnLst/>
              <a:rect l="0" t="0" r="0" b="0"/>
              <a:pathLst>
                <a:path w="3520101" h="1733135">
                  <a:moveTo>
                    <a:pt x="0" y="82530"/>
                  </a:moveTo>
                  <a:lnTo>
                    <a:pt x="146670" y="0"/>
                  </a:lnTo>
                  <a:lnTo>
                    <a:pt x="293341" y="247590"/>
                  </a:lnTo>
                  <a:lnTo>
                    <a:pt x="440012" y="495181"/>
                  </a:lnTo>
                  <a:lnTo>
                    <a:pt x="586683" y="742772"/>
                  </a:lnTo>
                  <a:lnTo>
                    <a:pt x="733354" y="1072893"/>
                  </a:lnTo>
                  <a:lnTo>
                    <a:pt x="880025" y="1155423"/>
                  </a:lnTo>
                  <a:lnTo>
                    <a:pt x="1026696" y="1237954"/>
                  </a:lnTo>
                  <a:lnTo>
                    <a:pt x="1173367" y="1320484"/>
                  </a:lnTo>
                  <a:lnTo>
                    <a:pt x="1320038" y="1403014"/>
                  </a:lnTo>
                  <a:lnTo>
                    <a:pt x="1466709" y="1568075"/>
                  </a:lnTo>
                  <a:lnTo>
                    <a:pt x="1613379" y="1733135"/>
                  </a:lnTo>
                  <a:lnTo>
                    <a:pt x="1760050" y="1568075"/>
                  </a:lnTo>
                  <a:lnTo>
                    <a:pt x="1906721" y="1650605"/>
                  </a:lnTo>
                  <a:lnTo>
                    <a:pt x="2053392" y="1568075"/>
                  </a:lnTo>
                  <a:lnTo>
                    <a:pt x="2200063" y="1320484"/>
                  </a:lnTo>
                  <a:lnTo>
                    <a:pt x="2346734" y="1403014"/>
                  </a:lnTo>
                  <a:lnTo>
                    <a:pt x="2493405" y="1403014"/>
                  </a:lnTo>
                  <a:lnTo>
                    <a:pt x="2640076" y="1485544"/>
                  </a:lnTo>
                  <a:lnTo>
                    <a:pt x="2786747" y="1650605"/>
                  </a:lnTo>
                  <a:lnTo>
                    <a:pt x="2933418" y="1485544"/>
                  </a:lnTo>
                  <a:lnTo>
                    <a:pt x="3080089" y="1485544"/>
                  </a:lnTo>
                  <a:lnTo>
                    <a:pt x="3226759" y="1568075"/>
                  </a:lnTo>
                  <a:lnTo>
                    <a:pt x="3373430" y="1485544"/>
                  </a:lnTo>
                  <a:lnTo>
                    <a:pt x="3520101" y="1568075"/>
                  </a:lnTo>
                </a:path>
              </a:pathLst>
            </a:custGeom>
            <a:ln w="27101" cap="flat">
              <a:solidFill>
                <a:srgbClr val="00833D">
                  <a:alpha val="80000"/>
                </a:srgbClr>
              </a:solidFill>
              <a:prstDash val="solid"/>
              <a:round/>
            </a:ln>
          </p:spPr>
          <p:txBody>
            <a:bodyPr/>
            <a:lstStyle/>
            <a:p>
              <a:endParaRPr/>
            </a:p>
          </p:txBody>
        </p:sp>
        <p:sp>
          <p:nvSpPr>
            <p:cNvPr id="25" name="pl25"/>
            <p:cNvSpPr/>
            <p:nvPr/>
          </p:nvSpPr>
          <p:spPr>
            <a:xfrm>
              <a:off x="943464" y="2541646"/>
              <a:ext cx="3520101" cy="1650605"/>
            </a:xfrm>
            <a:custGeom>
              <a:avLst/>
              <a:gdLst/>
              <a:ahLst/>
              <a:cxnLst/>
              <a:rect l="0" t="0" r="0" b="0"/>
              <a:pathLst>
                <a:path w="3520101" h="1650605">
                  <a:moveTo>
                    <a:pt x="0" y="0"/>
                  </a:moveTo>
                  <a:lnTo>
                    <a:pt x="146670" y="412651"/>
                  </a:lnTo>
                  <a:lnTo>
                    <a:pt x="293341" y="825302"/>
                  </a:lnTo>
                  <a:lnTo>
                    <a:pt x="440012" y="907832"/>
                  </a:lnTo>
                  <a:lnTo>
                    <a:pt x="586683" y="1403014"/>
                  </a:lnTo>
                  <a:lnTo>
                    <a:pt x="733354" y="1403014"/>
                  </a:lnTo>
                  <a:lnTo>
                    <a:pt x="880025" y="412651"/>
                  </a:lnTo>
                  <a:lnTo>
                    <a:pt x="1026696" y="495181"/>
                  </a:lnTo>
                  <a:lnTo>
                    <a:pt x="1173367" y="577711"/>
                  </a:lnTo>
                  <a:lnTo>
                    <a:pt x="1320038" y="742772"/>
                  </a:lnTo>
                  <a:lnTo>
                    <a:pt x="1466709" y="1155423"/>
                  </a:lnTo>
                  <a:lnTo>
                    <a:pt x="1613379" y="495181"/>
                  </a:lnTo>
                  <a:lnTo>
                    <a:pt x="1760050" y="990363"/>
                  </a:lnTo>
                  <a:lnTo>
                    <a:pt x="1906721" y="1155423"/>
                  </a:lnTo>
                  <a:lnTo>
                    <a:pt x="2053392" y="247590"/>
                  </a:lnTo>
                  <a:lnTo>
                    <a:pt x="2200063" y="495181"/>
                  </a:lnTo>
                  <a:lnTo>
                    <a:pt x="2346734" y="1072893"/>
                  </a:lnTo>
                  <a:lnTo>
                    <a:pt x="2493405" y="1072893"/>
                  </a:lnTo>
                  <a:lnTo>
                    <a:pt x="2640076" y="1072893"/>
                  </a:lnTo>
                  <a:lnTo>
                    <a:pt x="2786747" y="1237954"/>
                  </a:lnTo>
                  <a:lnTo>
                    <a:pt x="2933418" y="1485544"/>
                  </a:lnTo>
                  <a:lnTo>
                    <a:pt x="3080089" y="1485544"/>
                  </a:lnTo>
                  <a:lnTo>
                    <a:pt x="3226759" y="1485544"/>
                  </a:lnTo>
                  <a:lnTo>
                    <a:pt x="3373430" y="1568075"/>
                  </a:lnTo>
                  <a:lnTo>
                    <a:pt x="3520101" y="1650605"/>
                  </a:lnTo>
                </a:path>
              </a:pathLst>
            </a:custGeom>
            <a:ln w="43362" cap="flat">
              <a:solidFill>
                <a:srgbClr val="000000">
                  <a:alpha val="100000"/>
                </a:srgbClr>
              </a:solidFill>
              <a:prstDash val="solid"/>
              <a:round/>
            </a:ln>
          </p:spPr>
          <p:txBody>
            <a:bodyPr/>
            <a:lstStyle/>
            <a:p>
              <a:endParaRPr/>
            </a:p>
          </p:txBody>
        </p:sp>
        <p:sp>
          <p:nvSpPr>
            <p:cNvPr id="26" name="pl26"/>
            <p:cNvSpPr/>
            <p:nvPr/>
          </p:nvSpPr>
          <p:spPr>
            <a:xfrm>
              <a:off x="943464" y="2541646"/>
              <a:ext cx="3520101" cy="1650605"/>
            </a:xfrm>
            <a:custGeom>
              <a:avLst/>
              <a:gdLst/>
              <a:ahLst/>
              <a:cxnLst/>
              <a:rect l="0" t="0" r="0" b="0"/>
              <a:pathLst>
                <a:path w="3520101" h="1650605">
                  <a:moveTo>
                    <a:pt x="0" y="0"/>
                  </a:moveTo>
                  <a:lnTo>
                    <a:pt x="146670" y="412651"/>
                  </a:lnTo>
                  <a:lnTo>
                    <a:pt x="293341" y="825302"/>
                  </a:lnTo>
                  <a:lnTo>
                    <a:pt x="440012" y="907832"/>
                  </a:lnTo>
                  <a:lnTo>
                    <a:pt x="586683" y="1403014"/>
                  </a:lnTo>
                  <a:lnTo>
                    <a:pt x="733354" y="1403014"/>
                  </a:lnTo>
                  <a:lnTo>
                    <a:pt x="880025" y="412651"/>
                  </a:lnTo>
                  <a:lnTo>
                    <a:pt x="1026696" y="495181"/>
                  </a:lnTo>
                  <a:lnTo>
                    <a:pt x="1173367" y="577711"/>
                  </a:lnTo>
                  <a:lnTo>
                    <a:pt x="1320038" y="742772"/>
                  </a:lnTo>
                  <a:lnTo>
                    <a:pt x="1466709" y="1155423"/>
                  </a:lnTo>
                  <a:lnTo>
                    <a:pt x="1613379" y="495181"/>
                  </a:lnTo>
                  <a:lnTo>
                    <a:pt x="1760050" y="990363"/>
                  </a:lnTo>
                  <a:lnTo>
                    <a:pt x="1906721" y="1155423"/>
                  </a:lnTo>
                  <a:lnTo>
                    <a:pt x="2053392" y="247590"/>
                  </a:lnTo>
                  <a:lnTo>
                    <a:pt x="2200063" y="495181"/>
                  </a:lnTo>
                  <a:lnTo>
                    <a:pt x="2346734" y="1072893"/>
                  </a:lnTo>
                  <a:lnTo>
                    <a:pt x="2493405" y="1072893"/>
                  </a:lnTo>
                  <a:lnTo>
                    <a:pt x="2640076" y="1072893"/>
                  </a:lnTo>
                  <a:lnTo>
                    <a:pt x="2786747" y="1237954"/>
                  </a:lnTo>
                  <a:lnTo>
                    <a:pt x="2933418" y="1485544"/>
                  </a:lnTo>
                  <a:lnTo>
                    <a:pt x="3080089" y="1485544"/>
                  </a:lnTo>
                  <a:lnTo>
                    <a:pt x="3226759" y="1485544"/>
                  </a:lnTo>
                  <a:lnTo>
                    <a:pt x="3373430" y="1568075"/>
                  </a:lnTo>
                  <a:lnTo>
                    <a:pt x="3520101" y="1650605"/>
                  </a:lnTo>
                </a:path>
              </a:pathLst>
            </a:custGeom>
            <a:ln w="27101" cap="flat">
              <a:solidFill>
                <a:srgbClr val="0058AB">
                  <a:alpha val="100000"/>
                </a:srgbClr>
              </a:solidFill>
              <a:prstDash val="solid"/>
              <a:round/>
            </a:ln>
          </p:spPr>
          <p:txBody>
            <a:bodyPr/>
            <a:lstStyle/>
            <a:p>
              <a:endParaRPr/>
            </a:p>
          </p:txBody>
        </p:sp>
        <p:sp>
          <p:nvSpPr>
            <p:cNvPr id="27" name="pl27"/>
            <p:cNvSpPr/>
            <p:nvPr/>
          </p:nvSpPr>
          <p:spPr>
            <a:xfrm>
              <a:off x="767459" y="4522373"/>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28" name="pl28"/>
            <p:cNvSpPr/>
            <p:nvPr/>
          </p:nvSpPr>
          <p:spPr>
            <a:xfrm>
              <a:off x="943464" y="2294055"/>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1676818" y="3697070"/>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2410173" y="3449479"/>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3143527" y="2789237"/>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3730211" y="3532009"/>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33" name="pl33"/>
            <p:cNvSpPr/>
            <p:nvPr/>
          </p:nvSpPr>
          <p:spPr>
            <a:xfrm>
              <a:off x="4316894" y="3862130"/>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34" name="pl34"/>
            <p:cNvSpPr/>
            <p:nvPr/>
          </p:nvSpPr>
          <p:spPr>
            <a:xfrm>
              <a:off x="4463565" y="3944661"/>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35" name="pg35"/>
            <p:cNvSpPr/>
            <p:nvPr/>
          </p:nvSpPr>
          <p:spPr>
            <a:xfrm>
              <a:off x="856840" y="222748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887193" y="225754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24</a:t>
              </a:r>
            </a:p>
          </p:txBody>
        </p:sp>
        <p:sp>
          <p:nvSpPr>
            <p:cNvPr id="37" name="pg37"/>
            <p:cNvSpPr/>
            <p:nvPr/>
          </p:nvSpPr>
          <p:spPr>
            <a:xfrm>
              <a:off x="1618330" y="363050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1648683" y="3661796"/>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39" name="pg39"/>
            <p:cNvSpPr/>
            <p:nvPr/>
          </p:nvSpPr>
          <p:spPr>
            <a:xfrm>
              <a:off x="2323549" y="338291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2353902" y="341173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3056903" y="272267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087257" y="2751493"/>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3671722" y="346544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3702076" y="3494265"/>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5" name="pg45"/>
            <p:cNvSpPr/>
            <p:nvPr/>
          </p:nvSpPr>
          <p:spPr>
            <a:xfrm>
              <a:off x="4258406" y="379556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288759" y="3825671"/>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387809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8" name="tx48"/>
            <p:cNvSpPr/>
            <p:nvPr/>
          </p:nvSpPr>
          <p:spPr>
            <a:xfrm>
              <a:off x="4435430" y="3908448"/>
              <a:ext cx="5627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a:t>
              </a:r>
            </a:p>
          </p:txBody>
        </p:sp>
        <p:sp>
          <p:nvSpPr>
            <p:cNvPr id="49" name="tx49"/>
            <p:cNvSpPr/>
            <p:nvPr/>
          </p:nvSpPr>
          <p:spPr>
            <a:xfrm>
              <a:off x="4523855" y="407065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36566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10</a:t>
              </a:r>
            </a:p>
          </p:txBody>
        </p:sp>
        <p:sp>
          <p:nvSpPr>
            <p:cNvPr id="51" name="tx51"/>
            <p:cNvSpPr/>
            <p:nvPr/>
          </p:nvSpPr>
          <p:spPr>
            <a:xfrm>
              <a:off x="641260" y="44797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365443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829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003769"/>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17852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178896"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4" name="pl64"/>
            <p:cNvSpPr/>
            <p:nvPr/>
          </p:nvSpPr>
          <p:spPr>
            <a:xfrm>
              <a:off x="1417050"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5" name="pl65"/>
            <p:cNvSpPr/>
            <p:nvPr/>
          </p:nvSpPr>
          <p:spPr>
            <a:xfrm>
              <a:off x="1417050"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6" name="pl66"/>
            <p:cNvSpPr/>
            <p:nvPr/>
          </p:nvSpPr>
          <p:spPr>
            <a:xfrm>
              <a:off x="2555562"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7" name="pl67"/>
            <p:cNvSpPr/>
            <p:nvPr/>
          </p:nvSpPr>
          <p:spPr>
            <a:xfrm>
              <a:off x="3318017"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8" name="tx68"/>
            <p:cNvSpPr/>
            <p:nvPr/>
          </p:nvSpPr>
          <p:spPr>
            <a:xfrm>
              <a:off x="1684150" y="6100844"/>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69" name="tx69"/>
            <p:cNvSpPr/>
            <p:nvPr/>
          </p:nvSpPr>
          <p:spPr>
            <a:xfrm>
              <a:off x="2822662"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85116"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99657" y="726011"/>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72" name="pl72"/>
            <p:cNvSpPr/>
            <p:nvPr/>
          </p:nvSpPr>
          <p:spPr>
            <a:xfrm>
              <a:off x="5132709" y="493502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32709" y="4109721"/>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32709" y="328441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5132709" y="245911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5132709" y="163381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5132709" y="452237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132709" y="3697070"/>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132709" y="2871767"/>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132709" y="204646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132709" y="122116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30871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604206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677542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750877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809546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68214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82881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308715" y="1551283"/>
              <a:ext cx="3520101" cy="3548801"/>
            </a:xfrm>
            <a:custGeom>
              <a:avLst/>
              <a:gdLst/>
              <a:ahLst/>
              <a:cxnLst/>
              <a:rect l="0" t="0" r="0" b="0"/>
              <a:pathLst>
                <a:path w="3520101" h="3548801">
                  <a:moveTo>
                    <a:pt x="0" y="1320484"/>
                  </a:moveTo>
                  <a:lnTo>
                    <a:pt x="146670" y="1980726"/>
                  </a:lnTo>
                  <a:lnTo>
                    <a:pt x="293341" y="2393377"/>
                  </a:lnTo>
                  <a:lnTo>
                    <a:pt x="440012" y="2888559"/>
                  </a:lnTo>
                  <a:lnTo>
                    <a:pt x="586683" y="3548801"/>
                  </a:lnTo>
                  <a:lnTo>
                    <a:pt x="733354" y="3053619"/>
                  </a:lnTo>
                  <a:lnTo>
                    <a:pt x="880025" y="1072893"/>
                  </a:lnTo>
                  <a:lnTo>
                    <a:pt x="1026696" y="660242"/>
                  </a:lnTo>
                  <a:lnTo>
                    <a:pt x="1173367" y="577711"/>
                  </a:lnTo>
                  <a:lnTo>
                    <a:pt x="1320038" y="577711"/>
                  </a:lnTo>
                  <a:lnTo>
                    <a:pt x="1466709" y="825302"/>
                  </a:lnTo>
                  <a:lnTo>
                    <a:pt x="1613379" y="165060"/>
                  </a:lnTo>
                  <a:lnTo>
                    <a:pt x="1760050" y="1320484"/>
                  </a:lnTo>
                  <a:lnTo>
                    <a:pt x="1906721" y="1650605"/>
                  </a:lnTo>
                  <a:lnTo>
                    <a:pt x="2053392" y="0"/>
                  </a:lnTo>
                  <a:lnTo>
                    <a:pt x="2200063" y="495181"/>
                  </a:lnTo>
                  <a:lnTo>
                    <a:pt x="2346734" y="825302"/>
                  </a:lnTo>
                  <a:lnTo>
                    <a:pt x="2493405" y="907832"/>
                  </a:lnTo>
                  <a:lnTo>
                    <a:pt x="2640076" y="1320484"/>
                  </a:lnTo>
                  <a:lnTo>
                    <a:pt x="2786747" y="1485544"/>
                  </a:lnTo>
                  <a:lnTo>
                    <a:pt x="2933418" y="1485544"/>
                  </a:lnTo>
                  <a:lnTo>
                    <a:pt x="3080089" y="1568075"/>
                  </a:lnTo>
                  <a:lnTo>
                    <a:pt x="3226759" y="1237954"/>
                  </a:lnTo>
                  <a:lnTo>
                    <a:pt x="3373430" y="1650605"/>
                  </a:lnTo>
                  <a:lnTo>
                    <a:pt x="3520101" y="2475908"/>
                  </a:lnTo>
                </a:path>
              </a:pathLst>
            </a:custGeom>
            <a:ln w="27101" cap="flat">
              <a:solidFill>
                <a:srgbClr val="0058AB">
                  <a:alpha val="80000"/>
                </a:srgbClr>
              </a:solidFill>
              <a:prstDash val="solid"/>
              <a:round/>
            </a:ln>
          </p:spPr>
          <p:txBody>
            <a:bodyPr/>
            <a:lstStyle/>
            <a:p>
              <a:endParaRPr/>
            </a:p>
          </p:txBody>
        </p:sp>
        <p:sp>
          <p:nvSpPr>
            <p:cNvPr id="90" name="pl90"/>
            <p:cNvSpPr/>
            <p:nvPr/>
          </p:nvSpPr>
          <p:spPr>
            <a:xfrm>
              <a:off x="5308715" y="3366949"/>
              <a:ext cx="3520101" cy="742772"/>
            </a:xfrm>
            <a:custGeom>
              <a:avLst/>
              <a:gdLst/>
              <a:ahLst/>
              <a:cxnLst/>
              <a:rect l="0" t="0" r="0" b="0"/>
              <a:pathLst>
                <a:path w="3520101" h="742772">
                  <a:moveTo>
                    <a:pt x="0" y="0"/>
                  </a:moveTo>
                  <a:lnTo>
                    <a:pt x="146670" y="82530"/>
                  </a:lnTo>
                  <a:lnTo>
                    <a:pt x="293341" y="82530"/>
                  </a:lnTo>
                  <a:lnTo>
                    <a:pt x="440012" y="165060"/>
                  </a:lnTo>
                  <a:lnTo>
                    <a:pt x="586683" y="247590"/>
                  </a:lnTo>
                  <a:lnTo>
                    <a:pt x="733354" y="247590"/>
                  </a:lnTo>
                  <a:lnTo>
                    <a:pt x="880025" y="330121"/>
                  </a:lnTo>
                  <a:lnTo>
                    <a:pt x="1026696" y="412651"/>
                  </a:lnTo>
                  <a:lnTo>
                    <a:pt x="1173367" y="495181"/>
                  </a:lnTo>
                  <a:lnTo>
                    <a:pt x="1320038" y="577711"/>
                  </a:lnTo>
                  <a:lnTo>
                    <a:pt x="1466709" y="660242"/>
                  </a:lnTo>
                  <a:lnTo>
                    <a:pt x="1613379" y="660242"/>
                  </a:lnTo>
                  <a:lnTo>
                    <a:pt x="1760050" y="660242"/>
                  </a:lnTo>
                  <a:lnTo>
                    <a:pt x="1906721" y="742772"/>
                  </a:lnTo>
                  <a:lnTo>
                    <a:pt x="2053392" y="660242"/>
                  </a:lnTo>
                  <a:lnTo>
                    <a:pt x="2200063" y="742772"/>
                  </a:lnTo>
                  <a:lnTo>
                    <a:pt x="2346734" y="660242"/>
                  </a:lnTo>
                  <a:lnTo>
                    <a:pt x="2493405" y="660242"/>
                  </a:lnTo>
                  <a:lnTo>
                    <a:pt x="2640076" y="742772"/>
                  </a:lnTo>
                  <a:lnTo>
                    <a:pt x="2786747" y="742772"/>
                  </a:lnTo>
                  <a:lnTo>
                    <a:pt x="2933418" y="742772"/>
                  </a:lnTo>
                  <a:lnTo>
                    <a:pt x="3080089" y="660242"/>
                  </a:lnTo>
                  <a:lnTo>
                    <a:pt x="3226759" y="577711"/>
                  </a:lnTo>
                  <a:lnTo>
                    <a:pt x="3373430" y="577711"/>
                  </a:lnTo>
                  <a:lnTo>
                    <a:pt x="3520101" y="660242"/>
                  </a:lnTo>
                </a:path>
              </a:pathLst>
            </a:custGeom>
            <a:ln w="27101" cap="flat">
              <a:solidFill>
                <a:srgbClr val="1CABE2">
                  <a:alpha val="80000"/>
                </a:srgbClr>
              </a:solidFill>
              <a:prstDash val="solid"/>
              <a:round/>
            </a:ln>
          </p:spPr>
          <p:txBody>
            <a:bodyPr/>
            <a:lstStyle/>
            <a:p>
              <a:endParaRPr/>
            </a:p>
          </p:txBody>
        </p:sp>
        <p:sp>
          <p:nvSpPr>
            <p:cNvPr id="91" name="pl91"/>
            <p:cNvSpPr/>
            <p:nvPr/>
          </p:nvSpPr>
          <p:spPr>
            <a:xfrm>
              <a:off x="5308715" y="2294055"/>
              <a:ext cx="3520101" cy="1568075"/>
            </a:xfrm>
            <a:custGeom>
              <a:avLst/>
              <a:gdLst/>
              <a:ahLst/>
              <a:cxnLst/>
              <a:rect l="0" t="0" r="0" b="0"/>
              <a:pathLst>
                <a:path w="3520101" h="1568075">
                  <a:moveTo>
                    <a:pt x="0" y="0"/>
                  </a:moveTo>
                  <a:lnTo>
                    <a:pt x="146670" y="165060"/>
                  </a:lnTo>
                  <a:lnTo>
                    <a:pt x="293341" y="247590"/>
                  </a:lnTo>
                  <a:lnTo>
                    <a:pt x="440012" y="577711"/>
                  </a:lnTo>
                  <a:lnTo>
                    <a:pt x="586683" y="742772"/>
                  </a:lnTo>
                  <a:lnTo>
                    <a:pt x="733354" y="990363"/>
                  </a:lnTo>
                  <a:lnTo>
                    <a:pt x="880025" y="1072893"/>
                  </a:lnTo>
                  <a:lnTo>
                    <a:pt x="1026696" y="742772"/>
                  </a:lnTo>
                  <a:lnTo>
                    <a:pt x="1173367" y="825302"/>
                  </a:lnTo>
                  <a:lnTo>
                    <a:pt x="1320038" y="990363"/>
                  </a:lnTo>
                  <a:lnTo>
                    <a:pt x="1466709" y="1320484"/>
                  </a:lnTo>
                  <a:lnTo>
                    <a:pt x="1613379" y="1403014"/>
                  </a:lnTo>
                  <a:lnTo>
                    <a:pt x="1760050" y="1568075"/>
                  </a:lnTo>
                  <a:lnTo>
                    <a:pt x="1906721" y="1485544"/>
                  </a:lnTo>
                  <a:lnTo>
                    <a:pt x="2053392" y="990363"/>
                  </a:lnTo>
                  <a:lnTo>
                    <a:pt x="2200063" y="907832"/>
                  </a:lnTo>
                  <a:lnTo>
                    <a:pt x="2346734" y="660242"/>
                  </a:lnTo>
                  <a:lnTo>
                    <a:pt x="2493405" y="825302"/>
                  </a:lnTo>
                  <a:lnTo>
                    <a:pt x="2640076" y="742772"/>
                  </a:lnTo>
                  <a:lnTo>
                    <a:pt x="2786747" y="742772"/>
                  </a:lnTo>
                  <a:lnTo>
                    <a:pt x="2933418" y="742772"/>
                  </a:lnTo>
                  <a:lnTo>
                    <a:pt x="3080089" y="660242"/>
                  </a:lnTo>
                  <a:lnTo>
                    <a:pt x="3226759" y="495181"/>
                  </a:lnTo>
                  <a:lnTo>
                    <a:pt x="3373430" y="412651"/>
                  </a:lnTo>
                  <a:lnTo>
                    <a:pt x="3520101" y="577711"/>
                  </a:lnTo>
                </a:path>
              </a:pathLst>
            </a:custGeom>
            <a:ln w="27101" cap="flat">
              <a:solidFill>
                <a:srgbClr val="00833D">
                  <a:alpha val="80000"/>
                </a:srgbClr>
              </a:solidFill>
              <a:prstDash val="solid"/>
              <a:round/>
            </a:ln>
          </p:spPr>
          <p:txBody>
            <a:bodyPr/>
            <a:lstStyle/>
            <a:p>
              <a:endParaRPr/>
            </a:p>
          </p:txBody>
        </p:sp>
        <p:sp>
          <p:nvSpPr>
            <p:cNvPr id="92" name="pl92"/>
            <p:cNvSpPr/>
            <p:nvPr/>
          </p:nvSpPr>
          <p:spPr>
            <a:xfrm>
              <a:off x="5308715" y="1551283"/>
              <a:ext cx="3520101" cy="3548801"/>
            </a:xfrm>
            <a:custGeom>
              <a:avLst/>
              <a:gdLst/>
              <a:ahLst/>
              <a:cxnLst/>
              <a:rect l="0" t="0" r="0" b="0"/>
              <a:pathLst>
                <a:path w="3520101" h="3548801">
                  <a:moveTo>
                    <a:pt x="0" y="1320484"/>
                  </a:moveTo>
                  <a:lnTo>
                    <a:pt x="146670" y="1980726"/>
                  </a:lnTo>
                  <a:lnTo>
                    <a:pt x="293341" y="2393377"/>
                  </a:lnTo>
                  <a:lnTo>
                    <a:pt x="440012" y="2888559"/>
                  </a:lnTo>
                  <a:lnTo>
                    <a:pt x="586683" y="3548801"/>
                  </a:lnTo>
                  <a:lnTo>
                    <a:pt x="733354" y="3053619"/>
                  </a:lnTo>
                  <a:lnTo>
                    <a:pt x="880025" y="1072893"/>
                  </a:lnTo>
                  <a:lnTo>
                    <a:pt x="1026696" y="660242"/>
                  </a:lnTo>
                  <a:lnTo>
                    <a:pt x="1173367" y="577711"/>
                  </a:lnTo>
                  <a:lnTo>
                    <a:pt x="1320038" y="577711"/>
                  </a:lnTo>
                  <a:lnTo>
                    <a:pt x="1466709" y="825302"/>
                  </a:lnTo>
                  <a:lnTo>
                    <a:pt x="1613379" y="165060"/>
                  </a:lnTo>
                  <a:lnTo>
                    <a:pt x="1760050" y="1320484"/>
                  </a:lnTo>
                  <a:lnTo>
                    <a:pt x="1906721" y="1650605"/>
                  </a:lnTo>
                  <a:lnTo>
                    <a:pt x="2053392" y="0"/>
                  </a:lnTo>
                  <a:lnTo>
                    <a:pt x="2200063" y="495181"/>
                  </a:lnTo>
                  <a:lnTo>
                    <a:pt x="2346734" y="825302"/>
                  </a:lnTo>
                  <a:lnTo>
                    <a:pt x="2493405" y="907832"/>
                  </a:lnTo>
                  <a:lnTo>
                    <a:pt x="2640076" y="1320484"/>
                  </a:lnTo>
                  <a:lnTo>
                    <a:pt x="2786747" y="1485544"/>
                  </a:lnTo>
                  <a:lnTo>
                    <a:pt x="2933418" y="1485544"/>
                  </a:lnTo>
                  <a:lnTo>
                    <a:pt x="3080089" y="1568075"/>
                  </a:lnTo>
                  <a:lnTo>
                    <a:pt x="3226759" y="1237954"/>
                  </a:lnTo>
                  <a:lnTo>
                    <a:pt x="3373430" y="1650605"/>
                  </a:lnTo>
                  <a:lnTo>
                    <a:pt x="3520101" y="2475908"/>
                  </a:lnTo>
                </a:path>
              </a:pathLst>
            </a:custGeom>
            <a:ln w="43362" cap="flat">
              <a:solidFill>
                <a:srgbClr val="000000">
                  <a:alpha val="100000"/>
                </a:srgbClr>
              </a:solidFill>
              <a:prstDash val="solid"/>
              <a:round/>
            </a:ln>
          </p:spPr>
          <p:txBody>
            <a:bodyPr/>
            <a:lstStyle/>
            <a:p>
              <a:endParaRPr/>
            </a:p>
          </p:txBody>
        </p:sp>
        <p:sp>
          <p:nvSpPr>
            <p:cNvPr id="93" name="pl93"/>
            <p:cNvSpPr/>
            <p:nvPr/>
          </p:nvSpPr>
          <p:spPr>
            <a:xfrm>
              <a:off x="5308715" y="1551283"/>
              <a:ext cx="3520101" cy="3548801"/>
            </a:xfrm>
            <a:custGeom>
              <a:avLst/>
              <a:gdLst/>
              <a:ahLst/>
              <a:cxnLst/>
              <a:rect l="0" t="0" r="0" b="0"/>
              <a:pathLst>
                <a:path w="3520101" h="3548801">
                  <a:moveTo>
                    <a:pt x="0" y="1320484"/>
                  </a:moveTo>
                  <a:lnTo>
                    <a:pt x="146670" y="1980726"/>
                  </a:lnTo>
                  <a:lnTo>
                    <a:pt x="293341" y="2393377"/>
                  </a:lnTo>
                  <a:lnTo>
                    <a:pt x="440012" y="2888559"/>
                  </a:lnTo>
                  <a:lnTo>
                    <a:pt x="586683" y="3548801"/>
                  </a:lnTo>
                  <a:lnTo>
                    <a:pt x="733354" y="3053619"/>
                  </a:lnTo>
                  <a:lnTo>
                    <a:pt x="880025" y="1072893"/>
                  </a:lnTo>
                  <a:lnTo>
                    <a:pt x="1026696" y="660242"/>
                  </a:lnTo>
                  <a:lnTo>
                    <a:pt x="1173367" y="577711"/>
                  </a:lnTo>
                  <a:lnTo>
                    <a:pt x="1320038" y="577711"/>
                  </a:lnTo>
                  <a:lnTo>
                    <a:pt x="1466709" y="825302"/>
                  </a:lnTo>
                  <a:lnTo>
                    <a:pt x="1613379" y="165060"/>
                  </a:lnTo>
                  <a:lnTo>
                    <a:pt x="1760050" y="1320484"/>
                  </a:lnTo>
                  <a:lnTo>
                    <a:pt x="1906721" y="1650605"/>
                  </a:lnTo>
                  <a:lnTo>
                    <a:pt x="2053392" y="0"/>
                  </a:lnTo>
                  <a:lnTo>
                    <a:pt x="2200063" y="495181"/>
                  </a:lnTo>
                  <a:lnTo>
                    <a:pt x="2346734" y="825302"/>
                  </a:lnTo>
                  <a:lnTo>
                    <a:pt x="2493405" y="907832"/>
                  </a:lnTo>
                  <a:lnTo>
                    <a:pt x="2640076" y="1320484"/>
                  </a:lnTo>
                  <a:lnTo>
                    <a:pt x="2786747" y="1485544"/>
                  </a:lnTo>
                  <a:lnTo>
                    <a:pt x="2933418" y="1485544"/>
                  </a:lnTo>
                  <a:lnTo>
                    <a:pt x="3080089" y="1568075"/>
                  </a:lnTo>
                  <a:lnTo>
                    <a:pt x="3226759" y="1237954"/>
                  </a:lnTo>
                  <a:lnTo>
                    <a:pt x="3373430" y="1650605"/>
                  </a:lnTo>
                  <a:lnTo>
                    <a:pt x="3520101" y="2475908"/>
                  </a:lnTo>
                </a:path>
              </a:pathLst>
            </a:custGeom>
            <a:ln w="27101" cap="flat">
              <a:solidFill>
                <a:srgbClr val="0058AB">
                  <a:alpha val="100000"/>
                </a:srgbClr>
              </a:solidFill>
              <a:prstDash val="solid"/>
              <a:round/>
            </a:ln>
          </p:spPr>
          <p:txBody>
            <a:bodyPr/>
            <a:lstStyle/>
            <a:p>
              <a:endParaRPr/>
            </a:p>
          </p:txBody>
        </p:sp>
        <p:sp>
          <p:nvSpPr>
            <p:cNvPr id="94" name="pl94"/>
            <p:cNvSpPr/>
            <p:nvPr/>
          </p:nvSpPr>
          <p:spPr>
            <a:xfrm>
              <a:off x="5132709" y="4522373"/>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95" name="pl95"/>
            <p:cNvSpPr/>
            <p:nvPr/>
          </p:nvSpPr>
          <p:spPr>
            <a:xfrm>
              <a:off x="5308715" y="2624176"/>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6042069" y="4357312"/>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6775424" y="2128995"/>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7508778" y="1798874"/>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8095462" y="2789237"/>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8682145" y="2954297"/>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8828816" y="3779600"/>
              <a:ext cx="0" cy="247590"/>
            </a:xfrm>
            <a:custGeom>
              <a:avLst/>
              <a:gdLst/>
              <a:ahLst/>
              <a:cxnLst/>
              <a:rect l="0" t="0" r="0" b="0"/>
              <a:pathLst>
                <a:path h="247590">
                  <a:moveTo>
                    <a:pt x="0" y="247590"/>
                  </a:moveTo>
                  <a:lnTo>
                    <a:pt x="0" y="0"/>
                  </a:lnTo>
                </a:path>
              </a:pathLst>
            </a:custGeom>
            <a:ln w="13550" cap="flat">
              <a:solidFill>
                <a:srgbClr val="0058AB">
                  <a:alpha val="100000"/>
                </a:srgbClr>
              </a:solidFill>
              <a:prstDash val="dot"/>
              <a:round/>
            </a:ln>
          </p:spPr>
          <p:txBody>
            <a:bodyPr/>
            <a:lstStyle/>
            <a:p>
              <a:endParaRPr/>
            </a:p>
          </p:txBody>
        </p:sp>
        <p:sp>
          <p:nvSpPr>
            <p:cNvPr id="102" name="pg102"/>
            <p:cNvSpPr/>
            <p:nvPr/>
          </p:nvSpPr>
          <p:spPr>
            <a:xfrm>
              <a:off x="5222091" y="255761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5252444" y="258643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5966734" y="4290746"/>
              <a:ext cx="150670" cy="133132"/>
            </a:xfrm>
            <a:custGeom>
              <a:avLst/>
              <a:gdLst/>
              <a:ahLst/>
              <a:cxnLst/>
              <a:rect l="0" t="0" r="0" b="0"/>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5997087" y="4320803"/>
              <a:ext cx="89963"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88800" y="206242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7" name="tx107"/>
            <p:cNvSpPr/>
            <p:nvPr/>
          </p:nvSpPr>
          <p:spPr>
            <a:xfrm>
              <a:off x="6719153" y="2091251"/>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26</a:t>
              </a:r>
            </a:p>
          </p:txBody>
        </p:sp>
        <p:sp>
          <p:nvSpPr>
            <p:cNvPr id="108" name="pg108"/>
            <p:cNvSpPr/>
            <p:nvPr/>
          </p:nvSpPr>
          <p:spPr>
            <a:xfrm>
              <a:off x="7422154" y="173230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9" name="tx109"/>
            <p:cNvSpPr/>
            <p:nvPr/>
          </p:nvSpPr>
          <p:spPr>
            <a:xfrm>
              <a:off x="7452508" y="1761080"/>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30</a:t>
              </a:r>
            </a:p>
          </p:txBody>
        </p:sp>
        <p:sp>
          <p:nvSpPr>
            <p:cNvPr id="110" name="pg110"/>
            <p:cNvSpPr/>
            <p:nvPr/>
          </p:nvSpPr>
          <p:spPr>
            <a:xfrm>
              <a:off x="8008838" y="272267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1" name="tx111"/>
            <p:cNvSpPr/>
            <p:nvPr/>
          </p:nvSpPr>
          <p:spPr>
            <a:xfrm>
              <a:off x="8039191" y="2751493"/>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112" name="pg112"/>
            <p:cNvSpPr/>
            <p:nvPr/>
          </p:nvSpPr>
          <p:spPr>
            <a:xfrm>
              <a:off x="8595522" y="288773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3" name="tx113"/>
            <p:cNvSpPr/>
            <p:nvPr/>
          </p:nvSpPr>
          <p:spPr>
            <a:xfrm>
              <a:off x="8625875" y="2916553"/>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114" name="pg114"/>
            <p:cNvSpPr/>
            <p:nvPr/>
          </p:nvSpPr>
          <p:spPr>
            <a:xfrm>
              <a:off x="8770328" y="3713034"/>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5" name="tx115"/>
            <p:cNvSpPr/>
            <p:nvPr/>
          </p:nvSpPr>
          <p:spPr>
            <a:xfrm>
              <a:off x="8800681" y="3741856"/>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116" name="tx116"/>
            <p:cNvSpPr/>
            <p:nvPr/>
          </p:nvSpPr>
          <p:spPr>
            <a:xfrm>
              <a:off x="8889106" y="398675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28313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20</a:t>
              </a:r>
            </a:p>
          </p:txBody>
        </p:sp>
        <p:sp>
          <p:nvSpPr>
            <p:cNvPr id="118" name="tx118"/>
            <p:cNvSpPr/>
            <p:nvPr/>
          </p:nvSpPr>
          <p:spPr>
            <a:xfrm>
              <a:off x="5006511" y="44797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365443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2829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003769"/>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17852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186354"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1" name="pl131"/>
            <p:cNvSpPr/>
            <p:nvPr/>
          </p:nvSpPr>
          <p:spPr>
            <a:xfrm>
              <a:off x="5782301"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32" name="pl132"/>
            <p:cNvSpPr/>
            <p:nvPr/>
          </p:nvSpPr>
          <p:spPr>
            <a:xfrm>
              <a:off x="5782301"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3" name="pl133"/>
            <p:cNvSpPr/>
            <p:nvPr/>
          </p:nvSpPr>
          <p:spPr>
            <a:xfrm>
              <a:off x="6920813"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34" name="pl134"/>
            <p:cNvSpPr/>
            <p:nvPr/>
          </p:nvSpPr>
          <p:spPr>
            <a:xfrm>
              <a:off x="7683268"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35" name="tx135"/>
            <p:cNvSpPr/>
            <p:nvPr/>
          </p:nvSpPr>
          <p:spPr>
            <a:xfrm>
              <a:off x="6049401" y="6100844"/>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Cote d'Ivoire</a:t>
              </a:r>
            </a:p>
          </p:txBody>
        </p:sp>
        <p:sp>
          <p:nvSpPr>
            <p:cNvPr id="136" name="tx136"/>
            <p:cNvSpPr/>
            <p:nvPr/>
          </p:nvSpPr>
          <p:spPr>
            <a:xfrm>
              <a:off x="7187913"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50367"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552183" y="726086"/>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9" name="tx139"/>
            <p:cNvSpPr/>
            <p:nvPr/>
          </p:nvSpPr>
          <p:spPr>
            <a:xfrm>
              <a:off x="4706263"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0" name="tx140"/>
            <p:cNvSpPr/>
            <p:nvPr/>
          </p:nvSpPr>
          <p:spPr>
            <a:xfrm>
              <a:off x="5149865" y="6498977"/>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1" name="tx141"/>
            <p:cNvSpPr/>
            <p:nvPr/>
          </p:nvSpPr>
          <p:spPr>
            <a:xfrm>
              <a:off x="2763946" y="409564"/>
              <a:ext cx="389042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Cote d'Ivoire, 2000-2024</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4 % des enfants ayant reçu le DTC1 n'ont pas reçu le DTC3 (à gauche) et 6 % des enfants ayant reçu le DTC1 n'ont pas reçu le MCV1 (à droite).
Les faibles taux d'abandon du DTC impliquent une bonne capacité à fournir une série complète de vaccins au début de la vie. Les taux d'abandon moyens pour le DTC et le MCV impliquent une rétention modérée dans les programmes de vaccination et une capacité à fournir une série complète de vaccins au cours de la petite enfance (jusqu'à l'âge d'un an).
En 2024, les taux d'abandon du DTC et du DTC-MCV en Côte d'Ivoire étaient respectivement inférieurs aux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8509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139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6429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97180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3493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9805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5638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85093" y="1128772"/>
              <a:ext cx="1578741" cy="297005"/>
            </a:xfrm>
            <a:custGeom>
              <a:avLst/>
              <a:gdLst/>
              <a:ahLst/>
              <a:cxnLst/>
              <a:rect l="0" t="0" r="0" b="0"/>
              <a:pathLst>
                <a:path w="1578741" h="297005">
                  <a:moveTo>
                    <a:pt x="0" y="185628"/>
                  </a:moveTo>
                  <a:lnTo>
                    <a:pt x="65780" y="185628"/>
                  </a:lnTo>
                  <a:lnTo>
                    <a:pt x="131561" y="198003"/>
                  </a:lnTo>
                  <a:lnTo>
                    <a:pt x="197342" y="210378"/>
                  </a:lnTo>
                  <a:lnTo>
                    <a:pt x="263123" y="297005"/>
                  </a:lnTo>
                  <a:lnTo>
                    <a:pt x="328904" y="123752"/>
                  </a:lnTo>
                  <a:lnTo>
                    <a:pt x="394685" y="222754"/>
                  </a:lnTo>
                  <a:lnTo>
                    <a:pt x="460466" y="12375"/>
                  </a:lnTo>
                  <a:lnTo>
                    <a:pt x="526247" y="49500"/>
                  </a:lnTo>
                  <a:lnTo>
                    <a:pt x="592028" y="0"/>
                  </a:lnTo>
                  <a:lnTo>
                    <a:pt x="657808" y="198003"/>
                  </a:lnTo>
                  <a:lnTo>
                    <a:pt x="723589" y="235129"/>
                  </a:lnTo>
                  <a:lnTo>
                    <a:pt x="789370" y="24750"/>
                  </a:lnTo>
                  <a:lnTo>
                    <a:pt x="855151" y="123752"/>
                  </a:lnTo>
                  <a:lnTo>
                    <a:pt x="920932" y="123752"/>
                  </a:lnTo>
                  <a:lnTo>
                    <a:pt x="986713" y="185628"/>
                  </a:lnTo>
                  <a:lnTo>
                    <a:pt x="1052494" y="0"/>
                  </a:lnTo>
                  <a:lnTo>
                    <a:pt x="1118275" y="24750"/>
                  </a:lnTo>
                  <a:lnTo>
                    <a:pt x="1184056" y="12375"/>
                  </a:lnTo>
                  <a:lnTo>
                    <a:pt x="1249836" y="37125"/>
                  </a:lnTo>
                  <a:lnTo>
                    <a:pt x="1315617" y="136127"/>
                  </a:lnTo>
                  <a:lnTo>
                    <a:pt x="1381398" y="111377"/>
                  </a:lnTo>
                  <a:lnTo>
                    <a:pt x="1447179" y="123752"/>
                  </a:lnTo>
                  <a:lnTo>
                    <a:pt x="1512960" y="99001"/>
                  </a:lnTo>
                  <a:lnTo>
                    <a:pt x="1578741" y="86626"/>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833163" y="12221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25" name="tx25"/>
            <p:cNvSpPr/>
            <p:nvPr/>
          </p:nvSpPr>
          <p:spPr>
            <a:xfrm>
              <a:off x="2596391" y="11231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88</a:t>
              </a:r>
            </a:p>
          </p:txBody>
        </p:sp>
        <p:sp>
          <p:nvSpPr>
            <p:cNvPr id="26" name="tx26"/>
            <p:cNvSpPr/>
            <p:nvPr/>
          </p:nvSpPr>
          <p:spPr>
            <a:xfrm>
              <a:off x="2180669" y="10247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2443792" y="10866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98509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3139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6429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97180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23493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249805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5638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985093" y="3046753"/>
              <a:ext cx="1578741" cy="433132"/>
            </a:xfrm>
            <a:custGeom>
              <a:avLst/>
              <a:gdLst/>
              <a:ahLst/>
              <a:cxnLst/>
              <a:rect l="0" t="0" r="0" b="0"/>
              <a:pathLst>
                <a:path w="1578741" h="433132">
                  <a:moveTo>
                    <a:pt x="0" y="198003"/>
                  </a:moveTo>
                  <a:lnTo>
                    <a:pt x="65780" y="160877"/>
                  </a:lnTo>
                  <a:lnTo>
                    <a:pt x="131561" y="160877"/>
                  </a:lnTo>
                  <a:lnTo>
                    <a:pt x="197342" y="173253"/>
                  </a:lnTo>
                  <a:lnTo>
                    <a:pt x="263123" y="74251"/>
                  </a:lnTo>
                  <a:lnTo>
                    <a:pt x="328904" y="0"/>
                  </a:lnTo>
                  <a:lnTo>
                    <a:pt x="394685" y="136127"/>
                  </a:lnTo>
                  <a:lnTo>
                    <a:pt x="460466" y="210378"/>
                  </a:lnTo>
                  <a:lnTo>
                    <a:pt x="526247" y="259879"/>
                  </a:lnTo>
                  <a:lnTo>
                    <a:pt x="592028" y="210378"/>
                  </a:lnTo>
                  <a:lnTo>
                    <a:pt x="657808" y="247504"/>
                  </a:lnTo>
                  <a:lnTo>
                    <a:pt x="723589" y="433132"/>
                  </a:lnTo>
                  <a:lnTo>
                    <a:pt x="789370" y="123752"/>
                  </a:lnTo>
                  <a:lnTo>
                    <a:pt x="855151" y="173253"/>
                  </a:lnTo>
                  <a:lnTo>
                    <a:pt x="920932" y="309380"/>
                  </a:lnTo>
                  <a:lnTo>
                    <a:pt x="986713" y="210378"/>
                  </a:lnTo>
                  <a:lnTo>
                    <a:pt x="1052494" y="136127"/>
                  </a:lnTo>
                  <a:lnTo>
                    <a:pt x="1118275" y="173253"/>
                  </a:lnTo>
                  <a:lnTo>
                    <a:pt x="1184056" y="123752"/>
                  </a:lnTo>
                  <a:lnTo>
                    <a:pt x="1249836" y="160877"/>
                  </a:lnTo>
                  <a:lnTo>
                    <a:pt x="1315617" y="259879"/>
                  </a:lnTo>
                  <a:lnTo>
                    <a:pt x="1381398" y="235129"/>
                  </a:lnTo>
                  <a:lnTo>
                    <a:pt x="1447179" y="272254"/>
                  </a:lnTo>
                  <a:lnTo>
                    <a:pt x="1512960" y="173253"/>
                  </a:lnTo>
                  <a:lnTo>
                    <a:pt x="1578741" y="111377"/>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833163" y="31524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49" name="tx49"/>
            <p:cNvSpPr/>
            <p:nvPr/>
          </p:nvSpPr>
          <p:spPr>
            <a:xfrm>
              <a:off x="2596391" y="306705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50" name="tx50"/>
            <p:cNvSpPr/>
            <p:nvPr/>
          </p:nvSpPr>
          <p:spPr>
            <a:xfrm>
              <a:off x="2180669" y="306766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1" name="tx51"/>
            <p:cNvSpPr/>
            <p:nvPr/>
          </p:nvSpPr>
          <p:spPr>
            <a:xfrm>
              <a:off x="2443792" y="307885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52" name="pl52"/>
            <p:cNvSpPr/>
            <p:nvPr/>
          </p:nvSpPr>
          <p:spPr>
            <a:xfrm>
              <a:off x="76143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98509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3139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6429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97180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23493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249805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56383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103368" y="4915233"/>
              <a:ext cx="460466" cy="532134"/>
            </a:xfrm>
            <a:custGeom>
              <a:avLst/>
              <a:gdLst/>
              <a:ahLst/>
              <a:cxnLst/>
              <a:rect l="0" t="0" r="0" b="0"/>
              <a:pathLst>
                <a:path w="460466" h="532134">
                  <a:moveTo>
                    <a:pt x="0" y="532134"/>
                  </a:moveTo>
                  <a:lnTo>
                    <a:pt x="65780" y="272254"/>
                  </a:lnTo>
                  <a:lnTo>
                    <a:pt x="131561" y="160877"/>
                  </a:lnTo>
                  <a:lnTo>
                    <a:pt x="197342" y="99001"/>
                  </a:lnTo>
                  <a:lnTo>
                    <a:pt x="263123" y="185628"/>
                  </a:lnTo>
                  <a:lnTo>
                    <a:pt x="328904" y="99001"/>
                  </a:lnTo>
                  <a:lnTo>
                    <a:pt x="394685" y="0"/>
                  </a:lnTo>
                  <a:lnTo>
                    <a:pt x="460466" y="24750"/>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1951438" y="53550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73" name="tx73"/>
            <p:cNvSpPr/>
            <p:nvPr/>
          </p:nvSpPr>
          <p:spPr>
            <a:xfrm>
              <a:off x="2596391" y="484890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2180669" y="4934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75" name="tx75"/>
            <p:cNvSpPr/>
            <p:nvPr/>
          </p:nvSpPr>
          <p:spPr>
            <a:xfrm>
              <a:off x="2443792" y="477646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76" name="pl76"/>
            <p:cNvSpPr/>
            <p:nvPr/>
          </p:nvSpPr>
          <p:spPr>
            <a:xfrm>
              <a:off x="285707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285707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285707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285707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285707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285707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285707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285707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85707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5707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285707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285707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08073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4096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73854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06744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33057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5936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6594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080733" y="1091646"/>
              <a:ext cx="1578741" cy="334131"/>
            </a:xfrm>
            <a:custGeom>
              <a:avLst/>
              <a:gdLst/>
              <a:ahLst/>
              <a:cxnLst/>
              <a:rect l="0" t="0" r="0" b="0"/>
              <a:pathLst>
                <a:path w="1578741" h="334131">
                  <a:moveTo>
                    <a:pt x="0" y="160877"/>
                  </a:moveTo>
                  <a:lnTo>
                    <a:pt x="65780" y="210378"/>
                  </a:lnTo>
                  <a:lnTo>
                    <a:pt x="131561" y="272254"/>
                  </a:lnTo>
                  <a:lnTo>
                    <a:pt x="197342" y="334131"/>
                  </a:lnTo>
                  <a:lnTo>
                    <a:pt x="263123" y="309380"/>
                  </a:lnTo>
                  <a:lnTo>
                    <a:pt x="328904" y="185628"/>
                  </a:lnTo>
                  <a:lnTo>
                    <a:pt x="394685" y="37125"/>
                  </a:lnTo>
                  <a:lnTo>
                    <a:pt x="460466" y="61876"/>
                  </a:lnTo>
                  <a:lnTo>
                    <a:pt x="526247" y="111377"/>
                  </a:lnTo>
                  <a:lnTo>
                    <a:pt x="592028" y="37125"/>
                  </a:lnTo>
                  <a:lnTo>
                    <a:pt x="657808" y="136127"/>
                  </a:lnTo>
                  <a:lnTo>
                    <a:pt x="723589" y="297005"/>
                  </a:lnTo>
                  <a:lnTo>
                    <a:pt x="789370" y="61876"/>
                  </a:lnTo>
                  <a:lnTo>
                    <a:pt x="855151" y="185628"/>
                  </a:lnTo>
                  <a:lnTo>
                    <a:pt x="920932" y="74251"/>
                  </a:lnTo>
                  <a:lnTo>
                    <a:pt x="986713" y="24750"/>
                  </a:lnTo>
                  <a:lnTo>
                    <a:pt x="1052494" y="0"/>
                  </a:lnTo>
                  <a:lnTo>
                    <a:pt x="1118275" y="61876"/>
                  </a:lnTo>
                  <a:lnTo>
                    <a:pt x="1184056" y="61876"/>
                  </a:lnTo>
                  <a:lnTo>
                    <a:pt x="1249836" y="136127"/>
                  </a:lnTo>
                  <a:lnTo>
                    <a:pt x="1315617" y="259879"/>
                  </a:lnTo>
                  <a:lnTo>
                    <a:pt x="1381398" y="247504"/>
                  </a:lnTo>
                  <a:lnTo>
                    <a:pt x="1447179" y="247504"/>
                  </a:lnTo>
                  <a:lnTo>
                    <a:pt x="1512960" y="185628"/>
                  </a:lnTo>
                  <a:lnTo>
                    <a:pt x="1578741" y="222754"/>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2928803" y="11602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97" name="tx97"/>
            <p:cNvSpPr/>
            <p:nvPr/>
          </p:nvSpPr>
          <p:spPr>
            <a:xfrm>
              <a:off x="4692031" y="122213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98" name="tx98"/>
            <p:cNvSpPr/>
            <p:nvPr/>
          </p:nvSpPr>
          <p:spPr>
            <a:xfrm>
              <a:off x="4276309" y="10866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99" name="tx99"/>
            <p:cNvSpPr/>
            <p:nvPr/>
          </p:nvSpPr>
          <p:spPr>
            <a:xfrm>
              <a:off x="4539433" y="113607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100" name="pl100"/>
            <p:cNvSpPr/>
            <p:nvPr/>
          </p:nvSpPr>
          <p:spPr>
            <a:xfrm>
              <a:off x="285707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285707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285707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285707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285707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285707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285707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285707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285707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285707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285707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285707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08073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4096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73854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406744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433057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5936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6594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462132" y="3492261"/>
              <a:ext cx="197342" cy="581635"/>
            </a:xfrm>
            <a:custGeom>
              <a:avLst/>
              <a:gdLst/>
              <a:ahLst/>
              <a:cxnLst/>
              <a:rect l="0" t="0" r="0" b="0"/>
              <a:pathLst>
                <a:path w="197342" h="581635">
                  <a:moveTo>
                    <a:pt x="0" y="581635"/>
                  </a:moveTo>
                  <a:lnTo>
                    <a:pt x="65780" y="346506"/>
                  </a:lnTo>
                  <a:lnTo>
                    <a:pt x="131561" y="210378"/>
                  </a:lnTo>
                  <a:lnTo>
                    <a:pt x="197342" y="0"/>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4386167" y="3982821"/>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a:t>
              </a:r>
            </a:p>
          </p:txBody>
        </p:sp>
        <p:sp>
          <p:nvSpPr>
            <p:cNvPr id="121" name="tx121"/>
            <p:cNvSpPr/>
            <p:nvPr/>
          </p:nvSpPr>
          <p:spPr>
            <a:xfrm>
              <a:off x="4692031" y="33999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a:t>
              </a:r>
            </a:p>
          </p:txBody>
        </p:sp>
        <p:sp>
          <p:nvSpPr>
            <p:cNvPr id="122" name="tx122"/>
            <p:cNvSpPr/>
            <p:nvPr/>
          </p:nvSpPr>
          <p:spPr>
            <a:xfrm>
              <a:off x="4539433" y="356143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31</a:t>
              </a:r>
            </a:p>
          </p:txBody>
        </p:sp>
        <p:sp>
          <p:nvSpPr>
            <p:cNvPr id="123" name="pl123"/>
            <p:cNvSpPr/>
            <p:nvPr/>
          </p:nvSpPr>
          <p:spPr>
            <a:xfrm>
              <a:off x="285707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285707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285707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285707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285707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285707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285707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285707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285707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285707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285707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285707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08073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40963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73854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06744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33057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59369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65947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080733" y="4840982"/>
              <a:ext cx="1578741" cy="730138"/>
            </a:xfrm>
            <a:custGeom>
              <a:avLst/>
              <a:gdLst/>
              <a:ahLst/>
              <a:cxnLst/>
              <a:rect l="0" t="0" r="0" b="0"/>
              <a:pathLst>
                <a:path w="1578741" h="730138">
                  <a:moveTo>
                    <a:pt x="0" y="284630"/>
                  </a:moveTo>
                  <a:lnTo>
                    <a:pt x="65780" y="198003"/>
                  </a:lnTo>
                  <a:lnTo>
                    <a:pt x="131561" y="198003"/>
                  </a:lnTo>
                  <a:lnTo>
                    <a:pt x="197342" y="222754"/>
                  </a:lnTo>
                  <a:lnTo>
                    <a:pt x="263123" y="123752"/>
                  </a:lnTo>
                  <a:lnTo>
                    <a:pt x="328904" y="0"/>
                  </a:lnTo>
                  <a:lnTo>
                    <a:pt x="394685" y="198003"/>
                  </a:lnTo>
                  <a:lnTo>
                    <a:pt x="460466" y="185628"/>
                  </a:lnTo>
                  <a:lnTo>
                    <a:pt x="526247" y="408382"/>
                  </a:lnTo>
                  <a:lnTo>
                    <a:pt x="592028" y="730138"/>
                  </a:lnTo>
                  <a:lnTo>
                    <a:pt x="657808" y="235129"/>
                  </a:lnTo>
                  <a:lnTo>
                    <a:pt x="723589" y="420757"/>
                  </a:lnTo>
                  <a:lnTo>
                    <a:pt x="789370" y="123752"/>
                  </a:lnTo>
                  <a:lnTo>
                    <a:pt x="855151" y="272254"/>
                  </a:lnTo>
                  <a:lnTo>
                    <a:pt x="920932" y="383632"/>
                  </a:lnTo>
                  <a:lnTo>
                    <a:pt x="986713" y="358881"/>
                  </a:lnTo>
                  <a:lnTo>
                    <a:pt x="1052494" y="259879"/>
                  </a:lnTo>
                  <a:lnTo>
                    <a:pt x="1118275" y="185628"/>
                  </a:lnTo>
                  <a:lnTo>
                    <a:pt x="1184056" y="123752"/>
                  </a:lnTo>
                  <a:lnTo>
                    <a:pt x="1249836" y="148502"/>
                  </a:lnTo>
                  <a:lnTo>
                    <a:pt x="1315617" y="222754"/>
                  </a:lnTo>
                  <a:lnTo>
                    <a:pt x="1381398" y="210378"/>
                  </a:lnTo>
                  <a:lnTo>
                    <a:pt x="1447179" y="272254"/>
                  </a:lnTo>
                  <a:lnTo>
                    <a:pt x="1512960" y="185628"/>
                  </a:lnTo>
                  <a:lnTo>
                    <a:pt x="1578741" y="160877"/>
                  </a:lnTo>
                </a:path>
              </a:pathLst>
            </a:custGeom>
            <a:ln w="27101" cap="flat">
              <a:solidFill>
                <a:srgbClr val="1CABE2">
                  <a:alpha val="100000"/>
                </a:srgbClr>
              </a:solidFill>
              <a:prstDash val="solid"/>
              <a:round/>
            </a:ln>
          </p:spPr>
          <p:txBody>
            <a:bodyPr/>
            <a:lstStyle/>
            <a:p>
              <a:endParaRPr/>
            </a:p>
          </p:txBody>
        </p:sp>
        <p:sp>
          <p:nvSpPr>
            <p:cNvPr id="143" name="tx143"/>
            <p:cNvSpPr/>
            <p:nvPr/>
          </p:nvSpPr>
          <p:spPr>
            <a:xfrm>
              <a:off x="2928803" y="50333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144" name="tx144"/>
            <p:cNvSpPr/>
            <p:nvPr/>
          </p:nvSpPr>
          <p:spPr>
            <a:xfrm>
              <a:off x="4692031" y="49095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145" name="tx145"/>
            <p:cNvSpPr/>
            <p:nvPr/>
          </p:nvSpPr>
          <p:spPr>
            <a:xfrm>
              <a:off x="4276309" y="484952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146" name="tx146"/>
            <p:cNvSpPr/>
            <p:nvPr/>
          </p:nvSpPr>
          <p:spPr>
            <a:xfrm>
              <a:off x="4539433" y="48854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147" name="pl147"/>
            <p:cNvSpPr/>
            <p:nvPr/>
          </p:nvSpPr>
          <p:spPr>
            <a:xfrm>
              <a:off x="495271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495271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495271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495271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5271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495271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495271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495271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495271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495271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95271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495271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517637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550527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83418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616308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42621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66893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7551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176374" y="1227774"/>
              <a:ext cx="1578741" cy="321755"/>
            </a:xfrm>
            <a:custGeom>
              <a:avLst/>
              <a:gdLst/>
              <a:ahLst/>
              <a:cxnLst/>
              <a:rect l="0" t="0" r="0" b="0"/>
              <a:pathLst>
                <a:path w="1578741" h="321755">
                  <a:moveTo>
                    <a:pt x="0" y="272254"/>
                  </a:moveTo>
                  <a:lnTo>
                    <a:pt x="65780" y="259879"/>
                  </a:lnTo>
                  <a:lnTo>
                    <a:pt x="131561" y="272254"/>
                  </a:lnTo>
                  <a:lnTo>
                    <a:pt x="197342" y="309380"/>
                  </a:lnTo>
                  <a:lnTo>
                    <a:pt x="263123" y="235129"/>
                  </a:lnTo>
                  <a:lnTo>
                    <a:pt x="328904" y="123752"/>
                  </a:lnTo>
                  <a:lnTo>
                    <a:pt x="394685" y="123752"/>
                  </a:lnTo>
                  <a:lnTo>
                    <a:pt x="460466" y="136127"/>
                  </a:lnTo>
                  <a:lnTo>
                    <a:pt x="526247" y="160877"/>
                  </a:lnTo>
                  <a:lnTo>
                    <a:pt x="592028" y="74251"/>
                  </a:lnTo>
                  <a:lnTo>
                    <a:pt x="657808" y="111377"/>
                  </a:lnTo>
                  <a:lnTo>
                    <a:pt x="723589" y="321755"/>
                  </a:lnTo>
                  <a:lnTo>
                    <a:pt x="789370" y="61876"/>
                  </a:lnTo>
                  <a:lnTo>
                    <a:pt x="855151" y="148502"/>
                  </a:lnTo>
                  <a:lnTo>
                    <a:pt x="920932" y="173253"/>
                  </a:lnTo>
                  <a:lnTo>
                    <a:pt x="986713" y="99001"/>
                  </a:lnTo>
                  <a:lnTo>
                    <a:pt x="1052494" y="0"/>
                  </a:lnTo>
                  <a:lnTo>
                    <a:pt x="1118275" y="49500"/>
                  </a:lnTo>
                  <a:lnTo>
                    <a:pt x="1184056" y="49500"/>
                  </a:lnTo>
                  <a:lnTo>
                    <a:pt x="1249836" y="99001"/>
                  </a:lnTo>
                  <a:lnTo>
                    <a:pt x="1315617" y="185628"/>
                  </a:lnTo>
                  <a:lnTo>
                    <a:pt x="1381398" y="173253"/>
                  </a:lnTo>
                  <a:lnTo>
                    <a:pt x="1447179" y="173253"/>
                  </a:lnTo>
                  <a:lnTo>
                    <a:pt x="1512960" y="99001"/>
                  </a:lnTo>
                  <a:lnTo>
                    <a:pt x="1578741" y="123752"/>
                  </a:lnTo>
                </a:path>
              </a:pathLst>
            </a:custGeom>
            <a:ln w="27101" cap="flat">
              <a:solidFill>
                <a:srgbClr val="1CABE2">
                  <a:alpha val="100000"/>
                </a:srgbClr>
              </a:solidFill>
              <a:prstDash val="solid"/>
              <a:round/>
            </a:ln>
          </p:spPr>
          <p:txBody>
            <a:bodyPr/>
            <a:lstStyle/>
            <a:p>
              <a:endParaRPr/>
            </a:p>
          </p:txBody>
        </p:sp>
        <p:sp>
          <p:nvSpPr>
            <p:cNvPr id="167" name="tx167"/>
            <p:cNvSpPr/>
            <p:nvPr/>
          </p:nvSpPr>
          <p:spPr>
            <a:xfrm>
              <a:off x="5024444" y="1407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68" name="tx168"/>
            <p:cNvSpPr/>
            <p:nvPr/>
          </p:nvSpPr>
          <p:spPr>
            <a:xfrm>
              <a:off x="6787671" y="126164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169" name="tx169"/>
            <p:cNvSpPr/>
            <p:nvPr/>
          </p:nvSpPr>
          <p:spPr>
            <a:xfrm>
              <a:off x="6371950" y="11856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170" name="tx170"/>
            <p:cNvSpPr/>
            <p:nvPr/>
          </p:nvSpPr>
          <p:spPr>
            <a:xfrm>
              <a:off x="6635073" y="11856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171" name="pl171"/>
            <p:cNvSpPr/>
            <p:nvPr/>
          </p:nvSpPr>
          <p:spPr>
            <a:xfrm>
              <a:off x="495271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2" name="pl172"/>
            <p:cNvSpPr/>
            <p:nvPr/>
          </p:nvSpPr>
          <p:spPr>
            <a:xfrm>
              <a:off x="495271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495271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495271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495271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495271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495271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495271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95271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95271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95271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95271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517637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550527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583418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616308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42621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66893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7551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6097306" y="3059128"/>
              <a:ext cx="657808" cy="1002393"/>
            </a:xfrm>
            <a:custGeom>
              <a:avLst/>
              <a:gdLst/>
              <a:ahLst/>
              <a:cxnLst/>
              <a:rect l="0" t="0" r="0" b="0"/>
              <a:pathLst>
                <a:path w="657808" h="1002393">
                  <a:moveTo>
                    <a:pt x="0" y="1002393"/>
                  </a:moveTo>
                  <a:lnTo>
                    <a:pt x="65780" y="160877"/>
                  </a:lnTo>
                  <a:lnTo>
                    <a:pt x="131561" y="37125"/>
                  </a:lnTo>
                  <a:lnTo>
                    <a:pt x="197342" y="24750"/>
                  </a:lnTo>
                  <a:lnTo>
                    <a:pt x="263123" y="0"/>
                  </a:lnTo>
                  <a:lnTo>
                    <a:pt x="328904" y="61876"/>
                  </a:lnTo>
                  <a:lnTo>
                    <a:pt x="394685" y="148502"/>
                  </a:lnTo>
                  <a:lnTo>
                    <a:pt x="460466" y="235129"/>
                  </a:lnTo>
                  <a:lnTo>
                    <a:pt x="526247" y="185628"/>
                  </a:lnTo>
                  <a:lnTo>
                    <a:pt x="592028" y="49500"/>
                  </a:lnTo>
                  <a:lnTo>
                    <a:pt x="657808" y="99001"/>
                  </a:lnTo>
                </a:path>
              </a:pathLst>
            </a:custGeom>
            <a:ln w="27101" cap="flat">
              <a:solidFill>
                <a:srgbClr val="1CABE2">
                  <a:alpha val="100000"/>
                </a:srgbClr>
              </a:solidFill>
              <a:prstDash val="solid"/>
              <a:round/>
            </a:ln>
          </p:spPr>
          <p:txBody>
            <a:bodyPr/>
            <a:lstStyle/>
            <a:p>
              <a:endParaRPr/>
            </a:p>
          </p:txBody>
        </p:sp>
        <p:sp>
          <p:nvSpPr>
            <p:cNvPr id="191" name="tx191"/>
            <p:cNvSpPr/>
            <p:nvPr/>
          </p:nvSpPr>
          <p:spPr>
            <a:xfrm>
              <a:off x="6021341" y="3970446"/>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a:t>
              </a:r>
            </a:p>
          </p:txBody>
        </p:sp>
        <p:sp>
          <p:nvSpPr>
            <p:cNvPr id="192" name="tx192"/>
            <p:cNvSpPr/>
            <p:nvPr/>
          </p:nvSpPr>
          <p:spPr>
            <a:xfrm>
              <a:off x="6787671" y="306705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193" name="tx193"/>
            <p:cNvSpPr/>
            <p:nvPr/>
          </p:nvSpPr>
          <p:spPr>
            <a:xfrm>
              <a:off x="6371950" y="29798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6635073" y="296747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195" name="pl195"/>
            <p:cNvSpPr/>
            <p:nvPr/>
          </p:nvSpPr>
          <p:spPr>
            <a:xfrm>
              <a:off x="704835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6" name="pl196"/>
            <p:cNvSpPr/>
            <p:nvPr/>
          </p:nvSpPr>
          <p:spPr>
            <a:xfrm>
              <a:off x="704835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7" name="pl197"/>
            <p:cNvSpPr/>
            <p:nvPr/>
          </p:nvSpPr>
          <p:spPr>
            <a:xfrm>
              <a:off x="704835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8" name="pl198"/>
            <p:cNvSpPr/>
            <p:nvPr/>
          </p:nvSpPr>
          <p:spPr>
            <a:xfrm>
              <a:off x="704835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704835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704835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704835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704835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704835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704835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704835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704835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727201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760091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92982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825872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85218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87849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885075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8258727" y="1277275"/>
              <a:ext cx="592028" cy="1014768"/>
            </a:xfrm>
            <a:custGeom>
              <a:avLst/>
              <a:gdLst/>
              <a:ahLst/>
              <a:cxnLst/>
              <a:rect l="0" t="0" r="0" b="0"/>
              <a:pathLst>
                <a:path w="592028" h="1014768">
                  <a:moveTo>
                    <a:pt x="0" y="792014"/>
                  </a:moveTo>
                  <a:lnTo>
                    <a:pt x="65780" y="495009"/>
                  </a:lnTo>
                  <a:lnTo>
                    <a:pt x="131561" y="1014768"/>
                  </a:lnTo>
                  <a:lnTo>
                    <a:pt x="197342" y="259879"/>
                  </a:lnTo>
                  <a:lnTo>
                    <a:pt x="263123" y="136127"/>
                  </a:lnTo>
                  <a:lnTo>
                    <a:pt x="328904" y="148502"/>
                  </a:lnTo>
                  <a:lnTo>
                    <a:pt x="394685" y="123752"/>
                  </a:lnTo>
                  <a:lnTo>
                    <a:pt x="460466" y="123752"/>
                  </a:lnTo>
                  <a:lnTo>
                    <a:pt x="526247" y="0"/>
                  </a:lnTo>
                  <a:lnTo>
                    <a:pt x="592028" y="24750"/>
                  </a:lnTo>
                </a:path>
              </a:pathLst>
            </a:custGeom>
            <a:ln w="27101" cap="flat">
              <a:solidFill>
                <a:srgbClr val="1CABE2">
                  <a:alpha val="100000"/>
                </a:srgbClr>
              </a:solidFill>
              <a:prstDash val="solid"/>
              <a:round/>
            </a:ln>
          </p:spPr>
          <p:txBody>
            <a:bodyPr/>
            <a:lstStyle/>
            <a:p>
              <a:endParaRPr/>
            </a:p>
          </p:txBody>
        </p:sp>
        <p:sp>
          <p:nvSpPr>
            <p:cNvPr id="215" name="tx215"/>
            <p:cNvSpPr/>
            <p:nvPr/>
          </p:nvSpPr>
          <p:spPr>
            <a:xfrm>
              <a:off x="8106797" y="197702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19</a:t>
              </a:r>
            </a:p>
          </p:txBody>
        </p:sp>
        <p:sp>
          <p:nvSpPr>
            <p:cNvPr id="216" name="tx216"/>
            <p:cNvSpPr/>
            <p:nvPr/>
          </p:nvSpPr>
          <p:spPr>
            <a:xfrm>
              <a:off x="8883312" y="12097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217" name="tx217"/>
            <p:cNvSpPr/>
            <p:nvPr/>
          </p:nvSpPr>
          <p:spPr>
            <a:xfrm>
              <a:off x="8467590" y="127343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218" name="tx218"/>
            <p:cNvSpPr/>
            <p:nvPr/>
          </p:nvSpPr>
          <p:spPr>
            <a:xfrm>
              <a:off x="8730714" y="113607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19" name="pl219"/>
            <p:cNvSpPr/>
            <p:nvPr/>
          </p:nvSpPr>
          <p:spPr>
            <a:xfrm>
              <a:off x="704835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704835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704835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704835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704835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704835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704835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04835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04835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04835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704835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704835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27201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760091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92982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825872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85218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87849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885075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7272014" y="3009627"/>
              <a:ext cx="1578741" cy="358881"/>
            </a:xfrm>
            <a:custGeom>
              <a:avLst/>
              <a:gdLst/>
              <a:ahLst/>
              <a:cxnLst/>
              <a:rect l="0" t="0" r="0" b="0"/>
              <a:pathLst>
                <a:path w="1578741" h="358881">
                  <a:moveTo>
                    <a:pt x="0" y="259879"/>
                  </a:moveTo>
                  <a:lnTo>
                    <a:pt x="65780" y="210378"/>
                  </a:lnTo>
                  <a:lnTo>
                    <a:pt x="131561" y="210378"/>
                  </a:lnTo>
                  <a:lnTo>
                    <a:pt x="197342" y="235129"/>
                  </a:lnTo>
                  <a:lnTo>
                    <a:pt x="263123" y="136127"/>
                  </a:lnTo>
                  <a:lnTo>
                    <a:pt x="328904" y="0"/>
                  </a:lnTo>
                  <a:lnTo>
                    <a:pt x="394685" y="136127"/>
                  </a:lnTo>
                  <a:lnTo>
                    <a:pt x="460466" y="148502"/>
                  </a:lnTo>
                  <a:lnTo>
                    <a:pt x="526247" y="358881"/>
                  </a:lnTo>
                  <a:lnTo>
                    <a:pt x="592028" y="123752"/>
                  </a:lnTo>
                  <a:lnTo>
                    <a:pt x="657808" y="148502"/>
                  </a:lnTo>
                  <a:lnTo>
                    <a:pt x="723589" y="358881"/>
                  </a:lnTo>
                  <a:lnTo>
                    <a:pt x="789370" y="49500"/>
                  </a:lnTo>
                  <a:lnTo>
                    <a:pt x="855151" y="160877"/>
                  </a:lnTo>
                  <a:lnTo>
                    <a:pt x="920932" y="198003"/>
                  </a:lnTo>
                  <a:lnTo>
                    <a:pt x="986713" y="123752"/>
                  </a:lnTo>
                  <a:lnTo>
                    <a:pt x="1052494" y="74251"/>
                  </a:lnTo>
                  <a:lnTo>
                    <a:pt x="1118275" y="61876"/>
                  </a:lnTo>
                  <a:lnTo>
                    <a:pt x="1184056" y="49500"/>
                  </a:lnTo>
                  <a:lnTo>
                    <a:pt x="1249836" y="99001"/>
                  </a:lnTo>
                  <a:lnTo>
                    <a:pt x="1315617" y="272254"/>
                  </a:lnTo>
                  <a:lnTo>
                    <a:pt x="1381398" y="198003"/>
                  </a:lnTo>
                  <a:lnTo>
                    <a:pt x="1447179" y="198003"/>
                  </a:lnTo>
                  <a:lnTo>
                    <a:pt x="1512960" y="123752"/>
                  </a:lnTo>
                  <a:lnTo>
                    <a:pt x="1578741" y="160877"/>
                  </a:lnTo>
                </a:path>
              </a:pathLst>
            </a:custGeom>
            <a:ln w="27101" cap="flat">
              <a:solidFill>
                <a:srgbClr val="1CABE2">
                  <a:alpha val="100000"/>
                </a:srgbClr>
              </a:solidFill>
              <a:prstDash val="solid"/>
              <a:round/>
            </a:ln>
          </p:spPr>
          <p:txBody>
            <a:bodyPr/>
            <a:lstStyle/>
            <a:p>
              <a:endParaRPr/>
            </a:p>
          </p:txBody>
        </p:sp>
        <p:sp>
          <p:nvSpPr>
            <p:cNvPr id="239" name="tx239"/>
            <p:cNvSpPr/>
            <p:nvPr/>
          </p:nvSpPr>
          <p:spPr>
            <a:xfrm>
              <a:off x="7120084" y="31772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240" name="tx240"/>
            <p:cNvSpPr/>
            <p:nvPr/>
          </p:nvSpPr>
          <p:spPr>
            <a:xfrm>
              <a:off x="8883312" y="3079715"/>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241" name="tx241"/>
            <p:cNvSpPr/>
            <p:nvPr/>
          </p:nvSpPr>
          <p:spPr>
            <a:xfrm>
              <a:off x="8467590" y="296747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242" name="tx242"/>
            <p:cNvSpPr/>
            <p:nvPr/>
          </p:nvSpPr>
          <p:spPr>
            <a:xfrm>
              <a:off x="8730714" y="2994608"/>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243" name="tx243"/>
            <p:cNvSpPr/>
            <p:nvPr/>
          </p:nvSpPr>
          <p:spPr>
            <a:xfrm>
              <a:off x="1578883" y="428857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95211" y="334008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00" name="tx300"/>
            <p:cNvSpPr/>
            <p:nvPr/>
          </p:nvSpPr>
          <p:spPr>
            <a:xfrm>
              <a:off x="1989831" y="399987"/>
              <a:ext cx="5856185"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recommandée pour les enfants, Cote d'Ivoire, 2000-2024</a:t>
              </a:r>
            </a:p>
          </p:txBody>
        </p:sp>
        <p:sp>
          <p:nvSpPr>
            <p:cNvPr id="301" name="tx301"/>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2" name="tx302"/>
            <p:cNvSpPr/>
            <p:nvPr/>
          </p:nvSpPr>
          <p:spPr>
            <a:xfrm>
              <a:off x="3693887" y="6568567"/>
              <a:ext cx="53805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2024, le MCV2 avait la couverture la plus faible (48 %), suivi par le YFV (70 %).
Par rapport à 2019, la couverture de 6 vaccins a diminué (BCG, DTC1, DTC3, PCV3, POL3 et YFV) et 3 vaccins ont augmenté (IPV1, MCV1 et ROTAC).
Par rapport à 2023, la couverture de 4 vaccins a augmenté (BCG, MCV1, MCV2 et YFV) et celle de 6 vaccins a diminué (DTC1, DTC3, IPV1, PCV3, POL3 et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1500194"/>
              <a:ext cx="6480943" cy="1233689"/>
            </a:xfrm>
            <a:custGeom>
              <a:avLst/>
              <a:gdLst/>
              <a:ahLst/>
              <a:cxnLst/>
              <a:rect l="0" t="0" r="0" b="0"/>
              <a:pathLst>
                <a:path w="6480943" h="1233689">
                  <a:moveTo>
                    <a:pt x="0" y="1043891"/>
                  </a:moveTo>
                  <a:lnTo>
                    <a:pt x="270039" y="996441"/>
                  </a:lnTo>
                  <a:lnTo>
                    <a:pt x="540078" y="1043891"/>
                  </a:lnTo>
                  <a:lnTo>
                    <a:pt x="810117" y="1186240"/>
                  </a:lnTo>
                  <a:lnTo>
                    <a:pt x="1080157" y="901542"/>
                  </a:lnTo>
                  <a:lnTo>
                    <a:pt x="1350196" y="474496"/>
                  </a:lnTo>
                  <a:lnTo>
                    <a:pt x="1620235" y="474496"/>
                  </a:lnTo>
                  <a:lnTo>
                    <a:pt x="1890275" y="521945"/>
                  </a:lnTo>
                  <a:lnTo>
                    <a:pt x="2160314" y="616844"/>
                  </a:lnTo>
                  <a:lnTo>
                    <a:pt x="2430353" y="284697"/>
                  </a:lnTo>
                  <a:lnTo>
                    <a:pt x="2700393" y="427046"/>
                  </a:lnTo>
                  <a:lnTo>
                    <a:pt x="2970432" y="1233689"/>
                  </a:lnTo>
                  <a:lnTo>
                    <a:pt x="3240471" y="237248"/>
                  </a:lnTo>
                  <a:lnTo>
                    <a:pt x="3510510" y="569395"/>
                  </a:lnTo>
                  <a:lnTo>
                    <a:pt x="3780550" y="664294"/>
                  </a:lnTo>
                  <a:lnTo>
                    <a:pt x="4050589" y="379596"/>
                  </a:lnTo>
                  <a:lnTo>
                    <a:pt x="4320628" y="0"/>
                  </a:lnTo>
                  <a:lnTo>
                    <a:pt x="4590668" y="189798"/>
                  </a:lnTo>
                  <a:lnTo>
                    <a:pt x="4860707" y="189798"/>
                  </a:lnTo>
                  <a:lnTo>
                    <a:pt x="5130746" y="379596"/>
                  </a:lnTo>
                  <a:lnTo>
                    <a:pt x="5400786" y="711744"/>
                  </a:lnTo>
                  <a:lnTo>
                    <a:pt x="5670825" y="664294"/>
                  </a:lnTo>
                  <a:lnTo>
                    <a:pt x="5940864" y="664294"/>
                  </a:lnTo>
                  <a:lnTo>
                    <a:pt x="6210904" y="379596"/>
                  </a:lnTo>
                  <a:lnTo>
                    <a:pt x="6480943" y="474496"/>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1405294" y="1500194"/>
              <a:ext cx="6210904" cy="3653620"/>
            </a:xfrm>
            <a:custGeom>
              <a:avLst/>
              <a:gdLst/>
              <a:ahLst/>
              <a:cxnLst/>
              <a:rect l="0" t="0" r="0" b="0"/>
              <a:pathLst>
                <a:path w="6210904" h="3653620">
                  <a:moveTo>
                    <a:pt x="0" y="3653620"/>
                  </a:moveTo>
                  <a:lnTo>
                    <a:pt x="270039" y="1850534"/>
                  </a:lnTo>
                  <a:lnTo>
                    <a:pt x="540078" y="1138790"/>
                  </a:lnTo>
                  <a:lnTo>
                    <a:pt x="810117" y="948992"/>
                  </a:lnTo>
                  <a:lnTo>
                    <a:pt x="1080157" y="474496"/>
                  </a:lnTo>
                  <a:lnTo>
                    <a:pt x="1350196" y="474496"/>
                  </a:lnTo>
                  <a:lnTo>
                    <a:pt x="1620235" y="521945"/>
                  </a:lnTo>
                  <a:lnTo>
                    <a:pt x="1890275" y="616844"/>
                  </a:lnTo>
                  <a:lnTo>
                    <a:pt x="2160314" y="284697"/>
                  </a:lnTo>
                  <a:lnTo>
                    <a:pt x="2430353" y="379596"/>
                  </a:lnTo>
                  <a:lnTo>
                    <a:pt x="2700393" y="1186240"/>
                  </a:lnTo>
                  <a:lnTo>
                    <a:pt x="2970432" y="237248"/>
                  </a:lnTo>
                  <a:lnTo>
                    <a:pt x="3240471" y="569395"/>
                  </a:lnTo>
                  <a:lnTo>
                    <a:pt x="3510510" y="664294"/>
                  </a:lnTo>
                  <a:lnTo>
                    <a:pt x="3780550" y="379596"/>
                  </a:lnTo>
                  <a:lnTo>
                    <a:pt x="4050589" y="0"/>
                  </a:lnTo>
                  <a:lnTo>
                    <a:pt x="4320628" y="189798"/>
                  </a:lnTo>
                  <a:lnTo>
                    <a:pt x="4590668" y="189798"/>
                  </a:lnTo>
                  <a:lnTo>
                    <a:pt x="4860707" y="379596"/>
                  </a:lnTo>
                  <a:lnTo>
                    <a:pt x="5130746" y="711744"/>
                  </a:lnTo>
                  <a:lnTo>
                    <a:pt x="5400786" y="664294"/>
                  </a:lnTo>
                  <a:lnTo>
                    <a:pt x="5670825" y="664294"/>
                  </a:lnTo>
                  <a:lnTo>
                    <a:pt x="5940864" y="379596"/>
                  </a:lnTo>
                  <a:lnTo>
                    <a:pt x="6210904" y="474496"/>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3565609" y="1500194"/>
              <a:ext cx="4050589" cy="1186240"/>
            </a:xfrm>
            <a:custGeom>
              <a:avLst/>
              <a:gdLst/>
              <a:ahLst/>
              <a:cxnLst/>
              <a:rect l="0" t="0" r="0" b="0"/>
              <a:pathLst>
                <a:path w="4050589" h="1186240">
                  <a:moveTo>
                    <a:pt x="0" y="284697"/>
                  </a:moveTo>
                  <a:lnTo>
                    <a:pt x="270039" y="379596"/>
                  </a:lnTo>
                  <a:lnTo>
                    <a:pt x="540078" y="1186240"/>
                  </a:lnTo>
                  <a:lnTo>
                    <a:pt x="810117" y="237248"/>
                  </a:lnTo>
                  <a:lnTo>
                    <a:pt x="1080157" y="569395"/>
                  </a:lnTo>
                  <a:lnTo>
                    <a:pt x="1350196" y="664294"/>
                  </a:lnTo>
                  <a:lnTo>
                    <a:pt x="1620235" y="379596"/>
                  </a:lnTo>
                  <a:lnTo>
                    <a:pt x="1890275" y="0"/>
                  </a:lnTo>
                  <a:lnTo>
                    <a:pt x="2160314" y="189798"/>
                  </a:lnTo>
                  <a:lnTo>
                    <a:pt x="2430353" y="189798"/>
                  </a:lnTo>
                  <a:lnTo>
                    <a:pt x="2700393" y="379596"/>
                  </a:lnTo>
                  <a:lnTo>
                    <a:pt x="2970432" y="711744"/>
                  </a:lnTo>
                  <a:lnTo>
                    <a:pt x="3240471" y="664294"/>
                  </a:lnTo>
                  <a:lnTo>
                    <a:pt x="3510510" y="664294"/>
                  </a:lnTo>
                  <a:lnTo>
                    <a:pt x="3780550" y="379596"/>
                  </a:lnTo>
                  <a:lnTo>
                    <a:pt x="4050589" y="474496"/>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6536041" y="2164489"/>
              <a:ext cx="1080157" cy="2894426"/>
            </a:xfrm>
            <a:custGeom>
              <a:avLst/>
              <a:gdLst/>
              <a:ahLst/>
              <a:cxnLst/>
              <a:rect l="0" t="0" r="0" b="0"/>
              <a:pathLst>
                <a:path w="1080157" h="2894426">
                  <a:moveTo>
                    <a:pt x="0" y="2894426"/>
                  </a:moveTo>
                  <a:lnTo>
                    <a:pt x="270039" y="1708186"/>
                  </a:lnTo>
                  <a:lnTo>
                    <a:pt x="540078" y="1897984"/>
                  </a:lnTo>
                  <a:lnTo>
                    <a:pt x="810117" y="0"/>
                  </a:lnTo>
                  <a:lnTo>
                    <a:pt x="1080157" y="569395"/>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5185844" y="1689993"/>
              <a:ext cx="2430353" cy="3890868"/>
            </a:xfrm>
            <a:custGeom>
              <a:avLst/>
              <a:gdLst/>
              <a:ahLst/>
              <a:cxnLst/>
              <a:rect l="0" t="0" r="0" b="0"/>
              <a:pathLst>
                <a:path w="2430353" h="3890868">
                  <a:moveTo>
                    <a:pt x="0" y="3036775"/>
                  </a:moveTo>
                  <a:lnTo>
                    <a:pt x="270039" y="1897984"/>
                  </a:lnTo>
                  <a:lnTo>
                    <a:pt x="540078" y="3890868"/>
                  </a:lnTo>
                  <a:lnTo>
                    <a:pt x="810117" y="996441"/>
                  </a:lnTo>
                  <a:lnTo>
                    <a:pt x="1080157" y="521945"/>
                  </a:lnTo>
                  <a:lnTo>
                    <a:pt x="1350196" y="569395"/>
                  </a:lnTo>
                  <a:lnTo>
                    <a:pt x="1620235" y="474496"/>
                  </a:lnTo>
                  <a:lnTo>
                    <a:pt x="1890275" y="474496"/>
                  </a:lnTo>
                  <a:lnTo>
                    <a:pt x="2160314" y="0"/>
                  </a:lnTo>
                  <a:lnTo>
                    <a:pt x="2430353" y="94899"/>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1135255" y="1642543"/>
              <a:ext cx="6480943" cy="1660736"/>
            </a:xfrm>
            <a:custGeom>
              <a:avLst/>
              <a:gdLst/>
              <a:ahLst/>
              <a:cxnLst/>
              <a:rect l="0" t="0" r="0" b="0"/>
              <a:pathLst>
                <a:path w="6480943" h="1660736">
                  <a:moveTo>
                    <a:pt x="0" y="759193"/>
                  </a:moveTo>
                  <a:lnTo>
                    <a:pt x="270039" y="616844"/>
                  </a:lnTo>
                  <a:lnTo>
                    <a:pt x="540078" y="616844"/>
                  </a:lnTo>
                  <a:lnTo>
                    <a:pt x="810117" y="664294"/>
                  </a:lnTo>
                  <a:lnTo>
                    <a:pt x="1080157" y="284697"/>
                  </a:lnTo>
                  <a:lnTo>
                    <a:pt x="1350196" y="0"/>
                  </a:lnTo>
                  <a:lnTo>
                    <a:pt x="1620235" y="521945"/>
                  </a:lnTo>
                  <a:lnTo>
                    <a:pt x="1890275" y="806643"/>
                  </a:lnTo>
                  <a:lnTo>
                    <a:pt x="2160314" y="996441"/>
                  </a:lnTo>
                  <a:lnTo>
                    <a:pt x="2430353" y="806643"/>
                  </a:lnTo>
                  <a:lnTo>
                    <a:pt x="2700393" y="948992"/>
                  </a:lnTo>
                  <a:lnTo>
                    <a:pt x="2970432" y="1660736"/>
                  </a:lnTo>
                  <a:lnTo>
                    <a:pt x="3240471" y="474496"/>
                  </a:lnTo>
                  <a:lnTo>
                    <a:pt x="3510510" y="664294"/>
                  </a:lnTo>
                  <a:lnTo>
                    <a:pt x="3780550" y="1186240"/>
                  </a:lnTo>
                  <a:lnTo>
                    <a:pt x="4050589" y="806643"/>
                  </a:lnTo>
                  <a:lnTo>
                    <a:pt x="4320628" y="521945"/>
                  </a:lnTo>
                  <a:lnTo>
                    <a:pt x="4590668" y="664294"/>
                  </a:lnTo>
                  <a:lnTo>
                    <a:pt x="4860707" y="474496"/>
                  </a:lnTo>
                  <a:lnTo>
                    <a:pt x="5130746" y="616844"/>
                  </a:lnTo>
                  <a:lnTo>
                    <a:pt x="5400786" y="996441"/>
                  </a:lnTo>
                  <a:lnTo>
                    <a:pt x="5670825" y="901542"/>
                  </a:lnTo>
                  <a:lnTo>
                    <a:pt x="5940864" y="1043891"/>
                  </a:lnTo>
                  <a:lnTo>
                    <a:pt x="6210904" y="664294"/>
                  </a:lnTo>
                  <a:lnTo>
                    <a:pt x="6480943" y="427046"/>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6806080" y="3350729"/>
              <a:ext cx="810117" cy="2230131"/>
            </a:xfrm>
            <a:custGeom>
              <a:avLst/>
              <a:gdLst/>
              <a:ahLst/>
              <a:cxnLst/>
              <a:rect l="0" t="0" r="0" b="0"/>
              <a:pathLst>
                <a:path w="810117" h="2230131">
                  <a:moveTo>
                    <a:pt x="0" y="2230131"/>
                  </a:moveTo>
                  <a:lnTo>
                    <a:pt x="270039" y="1328589"/>
                  </a:lnTo>
                  <a:lnTo>
                    <a:pt x="540078" y="806643"/>
                  </a:lnTo>
                  <a:lnTo>
                    <a:pt x="810117" y="0"/>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4915805" y="1689993"/>
              <a:ext cx="2700393" cy="3843418"/>
            </a:xfrm>
            <a:custGeom>
              <a:avLst/>
              <a:gdLst/>
              <a:ahLst/>
              <a:cxnLst/>
              <a:rect l="0" t="0" r="0" b="0"/>
              <a:pathLst>
                <a:path w="2700393" h="3843418">
                  <a:moveTo>
                    <a:pt x="0" y="3843418"/>
                  </a:moveTo>
                  <a:lnTo>
                    <a:pt x="270039" y="616844"/>
                  </a:lnTo>
                  <a:lnTo>
                    <a:pt x="540078" y="142348"/>
                  </a:lnTo>
                  <a:lnTo>
                    <a:pt x="810117" y="94899"/>
                  </a:lnTo>
                  <a:lnTo>
                    <a:pt x="1080157" y="0"/>
                  </a:lnTo>
                  <a:lnTo>
                    <a:pt x="1350196" y="237248"/>
                  </a:lnTo>
                  <a:lnTo>
                    <a:pt x="1620235" y="569395"/>
                  </a:lnTo>
                  <a:lnTo>
                    <a:pt x="1890275" y="901542"/>
                  </a:lnTo>
                  <a:lnTo>
                    <a:pt x="2160314" y="711744"/>
                  </a:lnTo>
                  <a:lnTo>
                    <a:pt x="2430353" y="189798"/>
                  </a:lnTo>
                  <a:lnTo>
                    <a:pt x="2700393" y="379596"/>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1135255" y="1500194"/>
              <a:ext cx="6480943" cy="1376038"/>
            </a:xfrm>
            <a:custGeom>
              <a:avLst/>
              <a:gdLst/>
              <a:ahLst/>
              <a:cxnLst/>
              <a:rect l="0" t="0" r="0" b="0"/>
              <a:pathLst>
                <a:path w="6480943" h="1376038">
                  <a:moveTo>
                    <a:pt x="0" y="996441"/>
                  </a:moveTo>
                  <a:lnTo>
                    <a:pt x="270039" y="806643"/>
                  </a:lnTo>
                  <a:lnTo>
                    <a:pt x="540078" y="806643"/>
                  </a:lnTo>
                  <a:lnTo>
                    <a:pt x="810117" y="901542"/>
                  </a:lnTo>
                  <a:lnTo>
                    <a:pt x="1080157" y="521945"/>
                  </a:lnTo>
                  <a:lnTo>
                    <a:pt x="1350196" y="0"/>
                  </a:lnTo>
                  <a:lnTo>
                    <a:pt x="1620235" y="521945"/>
                  </a:lnTo>
                  <a:lnTo>
                    <a:pt x="1890275" y="569395"/>
                  </a:lnTo>
                  <a:lnTo>
                    <a:pt x="2160314" y="1376038"/>
                  </a:lnTo>
                  <a:lnTo>
                    <a:pt x="2430353" y="474496"/>
                  </a:lnTo>
                  <a:lnTo>
                    <a:pt x="2700393" y="569395"/>
                  </a:lnTo>
                  <a:lnTo>
                    <a:pt x="2970432" y="1376038"/>
                  </a:lnTo>
                  <a:lnTo>
                    <a:pt x="3240471" y="189798"/>
                  </a:lnTo>
                  <a:lnTo>
                    <a:pt x="3510510" y="616844"/>
                  </a:lnTo>
                  <a:lnTo>
                    <a:pt x="3780550" y="759193"/>
                  </a:lnTo>
                  <a:lnTo>
                    <a:pt x="4050589" y="474496"/>
                  </a:lnTo>
                  <a:lnTo>
                    <a:pt x="4320628" y="284697"/>
                  </a:lnTo>
                  <a:lnTo>
                    <a:pt x="4590668" y="237248"/>
                  </a:lnTo>
                  <a:lnTo>
                    <a:pt x="4860707" y="189798"/>
                  </a:lnTo>
                  <a:lnTo>
                    <a:pt x="5130746" y="379596"/>
                  </a:lnTo>
                  <a:lnTo>
                    <a:pt x="5400786" y="1043891"/>
                  </a:lnTo>
                  <a:lnTo>
                    <a:pt x="5670825" y="759193"/>
                  </a:lnTo>
                  <a:lnTo>
                    <a:pt x="5940864" y="759193"/>
                  </a:lnTo>
                  <a:lnTo>
                    <a:pt x="6210904" y="474496"/>
                  </a:lnTo>
                  <a:lnTo>
                    <a:pt x="6480943" y="616844"/>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5725923" y="1974690"/>
              <a:ext cx="1890275" cy="2040333"/>
            </a:xfrm>
            <a:custGeom>
              <a:avLst/>
              <a:gdLst/>
              <a:ahLst/>
              <a:cxnLst/>
              <a:rect l="0" t="0" r="0" b="0"/>
              <a:pathLst>
                <a:path w="1890275" h="2040333">
                  <a:moveTo>
                    <a:pt x="0" y="2040333"/>
                  </a:moveTo>
                  <a:lnTo>
                    <a:pt x="270039" y="1043891"/>
                  </a:lnTo>
                  <a:lnTo>
                    <a:pt x="540078" y="616844"/>
                  </a:lnTo>
                  <a:lnTo>
                    <a:pt x="810117" y="379596"/>
                  </a:lnTo>
                  <a:lnTo>
                    <a:pt x="1080157" y="711744"/>
                  </a:lnTo>
                  <a:lnTo>
                    <a:pt x="1350196" y="379596"/>
                  </a:lnTo>
                  <a:lnTo>
                    <a:pt x="1620235" y="0"/>
                  </a:lnTo>
                  <a:lnTo>
                    <a:pt x="1890275" y="94899"/>
                  </a:lnTo>
                </a:path>
              </a:pathLst>
            </a:custGeom>
            <a:ln w="27101" cap="flat">
              <a:solidFill>
                <a:srgbClr val="836FFF">
                  <a:alpha val="100000"/>
                </a:srgbClr>
              </a:solidFill>
              <a:prstDash val="solid"/>
              <a:round/>
            </a:ln>
          </p:spPr>
          <p:txBody>
            <a:bodyPr/>
            <a:lstStyle/>
            <a:p>
              <a:endParaRPr/>
            </a:p>
          </p:txBody>
        </p:sp>
        <p:sp>
          <p:nvSpPr>
            <p:cNvPr id="47" name="pl47"/>
            <p:cNvSpPr/>
            <p:nvPr/>
          </p:nvSpPr>
          <p:spPr>
            <a:xfrm>
              <a:off x="5995962" y="2069589"/>
              <a:ext cx="1620235" cy="616844"/>
            </a:xfrm>
            <a:custGeom>
              <a:avLst/>
              <a:gdLst/>
              <a:ahLst/>
              <a:cxnLst/>
              <a:rect l="0" t="0" r="0" b="0"/>
              <a:pathLst>
                <a:path w="1620235" h="616844">
                  <a:moveTo>
                    <a:pt x="0" y="47449"/>
                  </a:moveTo>
                  <a:lnTo>
                    <a:pt x="270039" y="189798"/>
                  </a:lnTo>
                  <a:lnTo>
                    <a:pt x="540078" y="569395"/>
                  </a:lnTo>
                  <a:lnTo>
                    <a:pt x="810117" y="474496"/>
                  </a:lnTo>
                  <a:lnTo>
                    <a:pt x="1080157" y="616844"/>
                  </a:lnTo>
                  <a:lnTo>
                    <a:pt x="1350196" y="237248"/>
                  </a:lnTo>
                  <a:lnTo>
                    <a:pt x="1620235" y="0"/>
                  </a:lnTo>
                </a:path>
              </a:pathLst>
            </a:custGeom>
            <a:ln w="27101" cap="flat">
              <a:solidFill>
                <a:srgbClr val="FB9A99">
                  <a:alpha val="100000"/>
                </a:srgbClr>
              </a:solidFill>
              <a:prstDash val="solid"/>
              <a:round/>
            </a:ln>
          </p:spPr>
          <p:txBody>
            <a:bodyPr/>
            <a:lstStyle/>
            <a:p>
              <a:endParaRPr/>
            </a:p>
          </p:txBody>
        </p:sp>
        <p:sp>
          <p:nvSpPr>
            <p:cNvPr id="48" name="pl48"/>
            <p:cNvSpPr/>
            <p:nvPr/>
          </p:nvSpPr>
          <p:spPr>
            <a:xfrm>
              <a:off x="7624650" y="820863"/>
              <a:ext cx="800376" cy="953955"/>
            </a:xfrm>
            <a:custGeom>
              <a:avLst/>
              <a:gdLst/>
              <a:ahLst/>
              <a:cxnLst/>
              <a:rect l="0" t="0" r="0" b="0"/>
              <a:pathLst>
                <a:path w="800376" h="953955">
                  <a:moveTo>
                    <a:pt x="800376" y="0"/>
                  </a:moveTo>
                  <a:lnTo>
                    <a:pt x="0" y="953955"/>
                  </a:lnTo>
                </a:path>
              </a:pathLst>
            </a:custGeom>
          </p:spPr>
          <p:txBody>
            <a:bodyPr/>
            <a:lstStyle/>
            <a:p>
              <a:endParaRPr/>
            </a:p>
          </p:txBody>
        </p:sp>
        <p:sp>
          <p:nvSpPr>
            <p:cNvPr id="49" name="pl49"/>
            <p:cNvSpPr/>
            <p:nvPr/>
          </p:nvSpPr>
          <p:spPr>
            <a:xfrm>
              <a:off x="7630676" y="1611395"/>
              <a:ext cx="752269" cy="356435"/>
            </a:xfrm>
            <a:custGeom>
              <a:avLst/>
              <a:gdLst/>
              <a:ahLst/>
              <a:cxnLst/>
              <a:rect l="0" t="0" r="0" b="0"/>
              <a:pathLst>
                <a:path w="752269" h="356435">
                  <a:moveTo>
                    <a:pt x="752269" y="0"/>
                  </a:moveTo>
                  <a:lnTo>
                    <a:pt x="0" y="356435"/>
                  </a:lnTo>
                </a:path>
              </a:pathLst>
            </a:custGeom>
          </p:spPr>
          <p:txBody>
            <a:bodyPr/>
            <a:lstStyle/>
            <a:p>
              <a:endParaRPr/>
            </a:p>
          </p:txBody>
        </p:sp>
        <p:sp>
          <p:nvSpPr>
            <p:cNvPr id="50" name="pl50"/>
            <p:cNvSpPr/>
            <p:nvPr/>
          </p:nvSpPr>
          <p:spPr>
            <a:xfrm>
              <a:off x="7624361" y="1087400"/>
              <a:ext cx="704223" cy="877123"/>
            </a:xfrm>
            <a:custGeom>
              <a:avLst/>
              <a:gdLst/>
              <a:ahLst/>
              <a:cxnLst/>
              <a:rect l="0" t="0" r="0" b="0"/>
              <a:pathLst>
                <a:path w="704223" h="877123">
                  <a:moveTo>
                    <a:pt x="704223" y="0"/>
                  </a:moveTo>
                  <a:lnTo>
                    <a:pt x="0" y="877123"/>
                  </a:lnTo>
                </a:path>
              </a:pathLst>
            </a:custGeom>
          </p:spPr>
          <p:txBody>
            <a:bodyPr/>
            <a:lstStyle/>
            <a:p>
              <a:endParaRPr/>
            </a:p>
          </p:txBody>
        </p:sp>
        <p:sp>
          <p:nvSpPr>
            <p:cNvPr id="51" name="pl51"/>
            <p:cNvSpPr/>
            <p:nvPr/>
          </p:nvSpPr>
          <p:spPr>
            <a:xfrm>
              <a:off x="7627751" y="1351022"/>
              <a:ext cx="809343" cy="614891"/>
            </a:xfrm>
            <a:custGeom>
              <a:avLst/>
              <a:gdLst/>
              <a:ahLst/>
              <a:cxnLst/>
              <a:rect l="0" t="0" r="0" b="0"/>
              <a:pathLst>
                <a:path w="809343" h="614891">
                  <a:moveTo>
                    <a:pt x="809343" y="0"/>
                  </a:moveTo>
                  <a:lnTo>
                    <a:pt x="0" y="614891"/>
                  </a:lnTo>
                </a:path>
              </a:pathLst>
            </a:custGeom>
          </p:spPr>
          <p:txBody>
            <a:bodyPr/>
            <a:lstStyle/>
            <a:p>
              <a:endParaRPr/>
            </a:p>
          </p:txBody>
        </p:sp>
        <p:sp>
          <p:nvSpPr>
            <p:cNvPr id="52" name="pl52"/>
            <p:cNvSpPr/>
            <p:nvPr/>
          </p:nvSpPr>
          <p:spPr>
            <a:xfrm>
              <a:off x="7632884" y="1870805"/>
              <a:ext cx="725976" cy="194318"/>
            </a:xfrm>
            <a:custGeom>
              <a:avLst/>
              <a:gdLst/>
              <a:ahLst/>
              <a:cxnLst/>
              <a:rect l="0" t="0" r="0" b="0"/>
              <a:pathLst>
                <a:path w="725976" h="194318">
                  <a:moveTo>
                    <a:pt x="725976" y="0"/>
                  </a:moveTo>
                  <a:lnTo>
                    <a:pt x="0" y="194318"/>
                  </a:lnTo>
                </a:path>
              </a:pathLst>
            </a:custGeom>
          </p:spPr>
          <p:txBody>
            <a:bodyPr/>
            <a:lstStyle/>
            <a:p>
              <a:endParaRPr/>
            </a:p>
          </p:txBody>
        </p:sp>
        <p:sp>
          <p:nvSpPr>
            <p:cNvPr id="53" name="pl53"/>
            <p:cNvSpPr/>
            <p:nvPr/>
          </p:nvSpPr>
          <p:spPr>
            <a:xfrm>
              <a:off x="7634216" y="2070912"/>
              <a:ext cx="766726" cy="56293"/>
            </a:xfrm>
            <a:custGeom>
              <a:avLst/>
              <a:gdLst/>
              <a:ahLst/>
              <a:cxnLst/>
              <a:rect l="0" t="0" r="0" b="0"/>
              <a:pathLst>
                <a:path w="766726" h="56293">
                  <a:moveTo>
                    <a:pt x="766726" y="56293"/>
                  </a:moveTo>
                  <a:lnTo>
                    <a:pt x="0" y="0"/>
                  </a:lnTo>
                </a:path>
              </a:pathLst>
            </a:custGeom>
          </p:spPr>
          <p:txBody>
            <a:bodyPr/>
            <a:lstStyle/>
            <a:p>
              <a:endParaRPr/>
            </a:p>
          </p:txBody>
        </p:sp>
        <p:sp>
          <p:nvSpPr>
            <p:cNvPr id="54" name="pl54"/>
            <p:cNvSpPr/>
            <p:nvPr/>
          </p:nvSpPr>
          <p:spPr>
            <a:xfrm>
              <a:off x="7626973" y="2078748"/>
              <a:ext cx="665457" cy="565591"/>
            </a:xfrm>
            <a:custGeom>
              <a:avLst/>
              <a:gdLst/>
              <a:ahLst/>
              <a:cxnLst/>
              <a:rect l="0" t="0" r="0" b="0"/>
              <a:pathLst>
                <a:path w="665457" h="565591">
                  <a:moveTo>
                    <a:pt x="665457" y="565591"/>
                  </a:moveTo>
                  <a:lnTo>
                    <a:pt x="0" y="0"/>
                  </a:lnTo>
                </a:path>
              </a:pathLst>
            </a:custGeom>
          </p:spPr>
          <p:txBody>
            <a:bodyPr/>
            <a:lstStyle/>
            <a:p>
              <a:endParaRPr/>
            </a:p>
          </p:txBody>
        </p:sp>
        <p:sp>
          <p:nvSpPr>
            <p:cNvPr id="55" name="pl55"/>
            <p:cNvSpPr/>
            <p:nvPr/>
          </p:nvSpPr>
          <p:spPr>
            <a:xfrm>
              <a:off x="7631218" y="2075973"/>
              <a:ext cx="721555" cy="306666"/>
            </a:xfrm>
            <a:custGeom>
              <a:avLst/>
              <a:gdLst/>
              <a:ahLst/>
              <a:cxnLst/>
              <a:rect l="0" t="0" r="0" b="0"/>
              <a:pathLst>
                <a:path w="721555" h="306666">
                  <a:moveTo>
                    <a:pt x="721555" y="306666"/>
                  </a:moveTo>
                  <a:lnTo>
                    <a:pt x="0" y="0"/>
                  </a:lnTo>
                </a:path>
              </a:pathLst>
            </a:custGeom>
          </p:spPr>
          <p:txBody>
            <a:bodyPr/>
            <a:lstStyle/>
            <a:p>
              <a:endParaRPr/>
            </a:p>
          </p:txBody>
        </p:sp>
        <p:sp>
          <p:nvSpPr>
            <p:cNvPr id="56" name="pl56"/>
            <p:cNvSpPr/>
            <p:nvPr/>
          </p:nvSpPr>
          <p:spPr>
            <a:xfrm>
              <a:off x="7625413" y="2126845"/>
              <a:ext cx="733288" cy="780290"/>
            </a:xfrm>
            <a:custGeom>
              <a:avLst/>
              <a:gdLst/>
              <a:ahLst/>
              <a:cxnLst/>
              <a:rect l="0" t="0" r="0" b="0"/>
              <a:pathLst>
                <a:path w="733288" h="780290">
                  <a:moveTo>
                    <a:pt x="733288" y="780290"/>
                  </a:moveTo>
                  <a:lnTo>
                    <a:pt x="0" y="0"/>
                  </a:lnTo>
                </a:path>
              </a:pathLst>
            </a:custGeom>
          </p:spPr>
          <p:txBody>
            <a:bodyPr/>
            <a:lstStyle/>
            <a:p>
              <a:endParaRPr/>
            </a:p>
          </p:txBody>
        </p:sp>
        <p:sp>
          <p:nvSpPr>
            <p:cNvPr id="57" name="pl57"/>
            <p:cNvSpPr/>
            <p:nvPr/>
          </p:nvSpPr>
          <p:spPr>
            <a:xfrm>
              <a:off x="7629624" y="2741540"/>
              <a:ext cx="753321" cy="429580"/>
            </a:xfrm>
            <a:custGeom>
              <a:avLst/>
              <a:gdLst/>
              <a:ahLst/>
              <a:cxnLst/>
              <a:rect l="0" t="0" r="0" b="0"/>
              <a:pathLst>
                <a:path w="753321" h="429580">
                  <a:moveTo>
                    <a:pt x="753321" y="429580"/>
                  </a:moveTo>
                  <a:lnTo>
                    <a:pt x="0" y="0"/>
                  </a:lnTo>
                </a:path>
              </a:pathLst>
            </a:custGeom>
          </p:spPr>
          <p:txBody>
            <a:bodyPr/>
            <a:lstStyle/>
            <a:p>
              <a:endParaRPr/>
            </a:p>
          </p:txBody>
        </p:sp>
        <p:sp>
          <p:nvSpPr>
            <p:cNvPr id="58" name="pl58"/>
            <p:cNvSpPr/>
            <p:nvPr/>
          </p:nvSpPr>
          <p:spPr>
            <a:xfrm>
              <a:off x="7633455" y="3354239"/>
              <a:ext cx="725406" cy="147574"/>
            </a:xfrm>
            <a:custGeom>
              <a:avLst/>
              <a:gdLst/>
              <a:ahLst/>
              <a:cxnLst/>
              <a:rect l="0" t="0" r="0" b="0"/>
              <a:pathLst>
                <a:path w="725406" h="147574">
                  <a:moveTo>
                    <a:pt x="725406" y="147574"/>
                  </a:moveTo>
                  <a:lnTo>
                    <a:pt x="0" y="0"/>
                  </a:lnTo>
                </a:path>
              </a:pathLst>
            </a:custGeom>
          </p:spPr>
          <p:txBody>
            <a:bodyPr/>
            <a:lstStyle/>
            <a:p>
              <a:endParaRPr/>
            </a:p>
          </p:txBody>
        </p:sp>
        <p:sp>
          <p:nvSpPr>
            <p:cNvPr id="59" name="pg59"/>
            <p:cNvSpPr/>
            <p:nvPr/>
          </p:nvSpPr>
          <p:spPr>
            <a:xfrm>
              <a:off x="8356446" y="730619"/>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0" name="tx60"/>
            <p:cNvSpPr/>
            <p:nvPr/>
          </p:nvSpPr>
          <p:spPr>
            <a:xfrm>
              <a:off x="8379306" y="772158"/>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81%</a:t>
              </a:r>
            </a:p>
          </p:txBody>
        </p:sp>
        <p:sp>
          <p:nvSpPr>
            <p:cNvPr id="61" name="pg61"/>
            <p:cNvSpPr/>
            <p:nvPr/>
          </p:nvSpPr>
          <p:spPr>
            <a:xfrm>
              <a:off x="8314365" y="1520263"/>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2" name="tx62"/>
            <p:cNvSpPr/>
            <p:nvPr/>
          </p:nvSpPr>
          <p:spPr>
            <a:xfrm>
              <a:off x="8337225" y="1561802"/>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77%</a:t>
              </a:r>
            </a:p>
          </p:txBody>
        </p:sp>
        <p:sp>
          <p:nvSpPr>
            <p:cNvPr id="63" name="pg63"/>
            <p:cNvSpPr/>
            <p:nvPr/>
          </p:nvSpPr>
          <p:spPr>
            <a:xfrm>
              <a:off x="8260004" y="996552"/>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4" name="tx64"/>
            <p:cNvSpPr/>
            <p:nvPr/>
          </p:nvSpPr>
          <p:spPr>
            <a:xfrm>
              <a:off x="8282864" y="1019406"/>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77%</a:t>
              </a:r>
            </a:p>
          </p:txBody>
        </p:sp>
        <p:sp>
          <p:nvSpPr>
            <p:cNvPr id="65" name="pg65"/>
            <p:cNvSpPr/>
            <p:nvPr/>
          </p:nvSpPr>
          <p:spPr>
            <a:xfrm>
              <a:off x="8368515" y="1259906"/>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6" name="tx66"/>
            <p:cNvSpPr/>
            <p:nvPr/>
          </p:nvSpPr>
          <p:spPr>
            <a:xfrm>
              <a:off x="8391375" y="1301444"/>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77%</a:t>
              </a:r>
            </a:p>
          </p:txBody>
        </p:sp>
        <p:sp>
          <p:nvSpPr>
            <p:cNvPr id="67" name="pg67"/>
            <p:cNvSpPr/>
            <p:nvPr/>
          </p:nvSpPr>
          <p:spPr>
            <a:xfrm>
              <a:off x="8290281" y="1781711"/>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68" name="tx68"/>
            <p:cNvSpPr/>
            <p:nvPr/>
          </p:nvSpPr>
          <p:spPr>
            <a:xfrm>
              <a:off x="8313141" y="1823250"/>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75%</a:t>
              </a:r>
            </a:p>
          </p:txBody>
        </p:sp>
        <p:sp>
          <p:nvSpPr>
            <p:cNvPr id="69" name="pg69"/>
            <p:cNvSpPr/>
            <p:nvPr/>
          </p:nvSpPr>
          <p:spPr>
            <a:xfrm>
              <a:off x="8332362" y="2043085"/>
              <a:ext cx="627748" cy="169038"/>
            </a:xfrm>
            <a:custGeom>
              <a:avLst/>
              <a:gdLst/>
              <a:ahLst/>
              <a:cxnLst/>
              <a:rect l="0" t="0" r="0" b="0"/>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70" name="tx70"/>
            <p:cNvSpPr/>
            <p:nvPr/>
          </p:nvSpPr>
          <p:spPr>
            <a:xfrm>
              <a:off x="8355222" y="2084623"/>
              <a:ext cx="53630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PcV3: 75%</a:t>
              </a:r>
            </a:p>
          </p:txBody>
        </p:sp>
        <p:sp>
          <p:nvSpPr>
            <p:cNvPr id="71" name="pg71"/>
            <p:cNvSpPr/>
            <p:nvPr/>
          </p:nvSpPr>
          <p:spPr>
            <a:xfrm>
              <a:off x="8223851" y="2567609"/>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72" name="tx72"/>
            <p:cNvSpPr/>
            <p:nvPr/>
          </p:nvSpPr>
          <p:spPr>
            <a:xfrm>
              <a:off x="8246711" y="2609147"/>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75%</a:t>
              </a:r>
            </a:p>
          </p:txBody>
        </p:sp>
        <p:sp>
          <p:nvSpPr>
            <p:cNvPr id="73" name="pg73"/>
            <p:cNvSpPr/>
            <p:nvPr/>
          </p:nvSpPr>
          <p:spPr>
            <a:xfrm>
              <a:off x="8284194" y="2304645"/>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4" name="tx74"/>
            <p:cNvSpPr/>
            <p:nvPr/>
          </p:nvSpPr>
          <p:spPr>
            <a:xfrm>
              <a:off x="8307054" y="2346184"/>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RotaC: 75%</a:t>
              </a:r>
            </a:p>
          </p:txBody>
        </p:sp>
        <p:sp>
          <p:nvSpPr>
            <p:cNvPr id="75" name="pg75"/>
            <p:cNvSpPr/>
            <p:nvPr/>
          </p:nvSpPr>
          <p:spPr>
            <a:xfrm>
              <a:off x="8290122" y="2829200"/>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6" name="tx76"/>
            <p:cNvSpPr/>
            <p:nvPr/>
          </p:nvSpPr>
          <p:spPr>
            <a:xfrm>
              <a:off x="8312982" y="2870738"/>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Polio3: 74%</a:t>
              </a:r>
            </a:p>
          </p:txBody>
        </p:sp>
        <p:sp>
          <p:nvSpPr>
            <p:cNvPr id="77" name="pg77"/>
            <p:cNvSpPr/>
            <p:nvPr/>
          </p:nvSpPr>
          <p:spPr>
            <a:xfrm>
              <a:off x="8314365" y="3093585"/>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78" name="tx78"/>
            <p:cNvSpPr/>
            <p:nvPr/>
          </p:nvSpPr>
          <p:spPr>
            <a:xfrm>
              <a:off x="8337225" y="3135123"/>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61%</a:t>
              </a:r>
            </a:p>
          </p:txBody>
        </p:sp>
        <p:sp>
          <p:nvSpPr>
            <p:cNvPr id="79" name="pg79"/>
            <p:cNvSpPr/>
            <p:nvPr/>
          </p:nvSpPr>
          <p:spPr>
            <a:xfrm>
              <a:off x="8290281" y="3420689"/>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80" name="tx80"/>
            <p:cNvSpPr/>
            <p:nvPr/>
          </p:nvSpPr>
          <p:spPr>
            <a:xfrm>
              <a:off x="8313141" y="3462227"/>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48%</a:t>
              </a:r>
            </a:p>
          </p:txBody>
        </p:sp>
        <p:sp>
          <p:nvSpPr>
            <p:cNvPr id="81" name="pl81"/>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3" name="tx83"/>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185864" y="401416"/>
              <a:ext cx="34598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Cote d'Ivoire, 2000-2024</a:t>
              </a:r>
            </a:p>
          </p:txBody>
        </p:sp>
        <p:sp>
          <p:nvSpPr>
            <p:cNvPr id="106" name="tx106"/>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de la couverture de 10 vaccins (série complète).
En 2024, le MCV2 aura la couverture la plus faible de tous les vaccins (48%), suivi par le YFV (70%).
La couverture de 5 vaccins a diminué (DTC3, HepB3, Hib3, PcV3 et Polio3) et 4 vaccins ont augmenté (VPI1, MCV1, RotaC et Rubéole) par rapport aux couvertures respectives en 2019.
La couverture de 8 vaccins a diminué (DTC3, HPVc, HepB3, Hib3, IPV1, PcV3, Polio3 et RotaC) et 3 vaccins ont augmenté (MCV1, MCV2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8881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76318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43755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411191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78628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346065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313502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280939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248375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215812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30606" y="183249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30606" y="150686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30606" y="118122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30606" y="85559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57866" y="855597"/>
              <a:ext cx="577731" cy="0"/>
            </a:xfrm>
            <a:custGeom>
              <a:avLst/>
              <a:gdLst/>
              <a:ahLst/>
              <a:cxnLst/>
              <a:rect l="0" t="0" r="0" b="0"/>
              <a:pathLst>
                <a:path w="577731">
                  <a:moveTo>
                    <a:pt x="0" y="0"/>
                  </a:moveTo>
                  <a:lnTo>
                    <a:pt x="72216" y="0"/>
                  </a:lnTo>
                  <a:lnTo>
                    <a:pt x="144432" y="0"/>
                  </a:lnTo>
                  <a:lnTo>
                    <a:pt x="216649" y="0"/>
                  </a:lnTo>
                  <a:lnTo>
                    <a:pt x="288865" y="0"/>
                  </a:lnTo>
                  <a:lnTo>
                    <a:pt x="577731"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7052351" y="1181229"/>
              <a:ext cx="722164" cy="0"/>
            </a:xfrm>
            <a:custGeom>
              <a:avLst/>
              <a:gdLst/>
              <a:ahLst/>
              <a:cxnLst/>
              <a:rect l="0" t="0" r="0" b="0"/>
              <a:pathLst>
                <a:path w="722164">
                  <a:moveTo>
                    <a:pt x="0" y="0"/>
                  </a:moveTo>
                  <a:lnTo>
                    <a:pt x="72216" y="0"/>
                  </a:lnTo>
                  <a:lnTo>
                    <a:pt x="72216" y="0"/>
                  </a:lnTo>
                  <a:lnTo>
                    <a:pt x="216649" y="0"/>
                  </a:lnTo>
                  <a:lnTo>
                    <a:pt x="433298" y="0"/>
                  </a:lnTo>
                  <a:lnTo>
                    <a:pt x="722164"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6691269" y="1506861"/>
              <a:ext cx="505514" cy="0"/>
            </a:xfrm>
            <a:custGeom>
              <a:avLst/>
              <a:gdLst/>
              <a:ahLst/>
              <a:cxnLst/>
              <a:rect l="0" t="0" r="0" b="0"/>
              <a:pathLst>
                <a:path w="505514">
                  <a:moveTo>
                    <a:pt x="0" y="0"/>
                  </a:moveTo>
                  <a:lnTo>
                    <a:pt x="72216" y="0"/>
                  </a:lnTo>
                  <a:lnTo>
                    <a:pt x="72216" y="0"/>
                  </a:lnTo>
                  <a:lnTo>
                    <a:pt x="361082" y="0"/>
                  </a:lnTo>
                  <a:lnTo>
                    <a:pt x="505514" y="0"/>
                  </a:lnTo>
                  <a:lnTo>
                    <a:pt x="505514"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6691269" y="1832494"/>
              <a:ext cx="505514" cy="0"/>
            </a:xfrm>
            <a:custGeom>
              <a:avLst/>
              <a:gdLst/>
              <a:ahLst/>
              <a:cxnLst/>
              <a:rect l="0" t="0" r="0" b="0"/>
              <a:pathLst>
                <a:path w="505514">
                  <a:moveTo>
                    <a:pt x="0" y="0"/>
                  </a:moveTo>
                  <a:lnTo>
                    <a:pt x="72216" y="0"/>
                  </a:lnTo>
                  <a:lnTo>
                    <a:pt x="72216" y="0"/>
                  </a:lnTo>
                  <a:lnTo>
                    <a:pt x="361082" y="0"/>
                  </a:lnTo>
                  <a:lnTo>
                    <a:pt x="505514" y="0"/>
                  </a:lnTo>
                  <a:lnTo>
                    <a:pt x="505514"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2141636" y="2158126"/>
              <a:ext cx="4405200" cy="0"/>
            </a:xfrm>
            <a:custGeom>
              <a:avLst/>
              <a:gdLst/>
              <a:ahLst/>
              <a:cxnLst/>
              <a:rect l="0" t="0" r="0" b="0"/>
              <a:pathLst>
                <a:path w="4405200">
                  <a:moveTo>
                    <a:pt x="0" y="0"/>
                  </a:moveTo>
                  <a:lnTo>
                    <a:pt x="3827469" y="0"/>
                  </a:lnTo>
                  <a:lnTo>
                    <a:pt x="4116335" y="0"/>
                  </a:lnTo>
                  <a:lnTo>
                    <a:pt x="4188551" y="0"/>
                  </a:lnTo>
                  <a:lnTo>
                    <a:pt x="4405200" y="0"/>
                  </a:lnTo>
                  <a:lnTo>
                    <a:pt x="4405200"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6691269" y="2483758"/>
              <a:ext cx="505514" cy="0"/>
            </a:xfrm>
            <a:custGeom>
              <a:avLst/>
              <a:gdLst/>
              <a:ahLst/>
              <a:cxnLst/>
              <a:rect l="0" t="0" r="0" b="0"/>
              <a:pathLst>
                <a:path w="505514">
                  <a:moveTo>
                    <a:pt x="0" y="0"/>
                  </a:moveTo>
                  <a:lnTo>
                    <a:pt x="72216" y="0"/>
                  </a:lnTo>
                  <a:lnTo>
                    <a:pt x="72216" y="0"/>
                  </a:lnTo>
                  <a:lnTo>
                    <a:pt x="361082" y="0"/>
                  </a:lnTo>
                  <a:lnTo>
                    <a:pt x="505514" y="0"/>
                  </a:lnTo>
                  <a:lnTo>
                    <a:pt x="505514"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6619053" y="2809390"/>
              <a:ext cx="866596" cy="0"/>
            </a:xfrm>
            <a:custGeom>
              <a:avLst/>
              <a:gdLst/>
              <a:ahLst/>
              <a:cxnLst/>
              <a:rect l="0" t="0" r="0" b="0"/>
              <a:pathLst>
                <a:path w="866596">
                  <a:moveTo>
                    <a:pt x="0" y="0"/>
                  </a:moveTo>
                  <a:lnTo>
                    <a:pt x="72216" y="0"/>
                  </a:lnTo>
                  <a:lnTo>
                    <a:pt x="144432" y="0"/>
                  </a:lnTo>
                  <a:lnTo>
                    <a:pt x="144432" y="0"/>
                  </a:lnTo>
                  <a:lnTo>
                    <a:pt x="722164" y="0"/>
                  </a:lnTo>
                  <a:lnTo>
                    <a:pt x="866596"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5969105" y="3135023"/>
              <a:ext cx="938813" cy="0"/>
            </a:xfrm>
            <a:custGeom>
              <a:avLst/>
              <a:gdLst/>
              <a:ahLst/>
              <a:cxnLst/>
              <a:rect l="0" t="0" r="0" b="0"/>
              <a:pathLst>
                <a:path w="938813">
                  <a:moveTo>
                    <a:pt x="0" y="0"/>
                  </a:moveTo>
                  <a:lnTo>
                    <a:pt x="72216" y="0"/>
                  </a:lnTo>
                  <a:lnTo>
                    <a:pt x="216649" y="0"/>
                  </a:lnTo>
                  <a:lnTo>
                    <a:pt x="577731" y="0"/>
                  </a:lnTo>
                  <a:lnTo>
                    <a:pt x="649947" y="0"/>
                  </a:lnTo>
                  <a:lnTo>
                    <a:pt x="938813" y="0"/>
                  </a:lnTo>
                </a:path>
              </a:pathLst>
            </a:custGeom>
            <a:ln w="116535" cap="flat">
              <a:solidFill>
                <a:srgbClr val="E8E8E8">
                  <a:alpha val="100000"/>
                </a:srgbClr>
              </a:solidFill>
              <a:prstDash val="solid"/>
              <a:round/>
            </a:ln>
          </p:spPr>
          <p:txBody>
            <a:bodyPr/>
            <a:lstStyle/>
            <a:p>
              <a:endParaRPr/>
            </a:p>
          </p:txBody>
        </p:sp>
        <p:sp>
          <p:nvSpPr>
            <p:cNvPr id="31" name="pl31"/>
            <p:cNvSpPr/>
            <p:nvPr/>
          </p:nvSpPr>
          <p:spPr>
            <a:xfrm>
              <a:off x="5969105" y="3460655"/>
              <a:ext cx="577731" cy="0"/>
            </a:xfrm>
            <a:custGeom>
              <a:avLst/>
              <a:gdLst/>
              <a:ahLst/>
              <a:cxnLst/>
              <a:rect l="0" t="0" r="0" b="0"/>
              <a:pathLst>
                <a:path w="577731">
                  <a:moveTo>
                    <a:pt x="0" y="0"/>
                  </a:moveTo>
                  <a:lnTo>
                    <a:pt x="0" y="0"/>
                  </a:lnTo>
                  <a:lnTo>
                    <a:pt x="72216" y="0"/>
                  </a:lnTo>
                  <a:lnTo>
                    <a:pt x="288865" y="0"/>
                  </a:lnTo>
                  <a:lnTo>
                    <a:pt x="433298" y="0"/>
                  </a:lnTo>
                  <a:lnTo>
                    <a:pt x="577731" y="0"/>
                  </a:lnTo>
                </a:path>
              </a:pathLst>
            </a:custGeom>
            <a:ln w="116535" cap="flat">
              <a:solidFill>
                <a:srgbClr val="E8E8E8">
                  <a:alpha val="100000"/>
                </a:srgbClr>
              </a:solidFill>
              <a:prstDash val="solid"/>
              <a:round/>
            </a:ln>
          </p:spPr>
          <p:txBody>
            <a:bodyPr/>
            <a:lstStyle/>
            <a:p>
              <a:endParaRPr/>
            </a:p>
          </p:txBody>
        </p:sp>
        <p:sp>
          <p:nvSpPr>
            <p:cNvPr id="32" name="pl32"/>
            <p:cNvSpPr/>
            <p:nvPr/>
          </p:nvSpPr>
          <p:spPr>
            <a:xfrm>
              <a:off x="6113538" y="3786287"/>
              <a:ext cx="1083246" cy="0"/>
            </a:xfrm>
            <a:custGeom>
              <a:avLst/>
              <a:gdLst/>
              <a:ahLst/>
              <a:cxnLst/>
              <a:rect l="0" t="0" r="0" b="0"/>
              <a:pathLst>
                <a:path w="1083246">
                  <a:moveTo>
                    <a:pt x="0" y="0"/>
                  </a:moveTo>
                  <a:lnTo>
                    <a:pt x="288865" y="0"/>
                  </a:lnTo>
                  <a:lnTo>
                    <a:pt x="505514" y="0"/>
                  </a:lnTo>
                  <a:lnTo>
                    <a:pt x="794380" y="0"/>
                  </a:lnTo>
                  <a:lnTo>
                    <a:pt x="1011029" y="0"/>
                  </a:lnTo>
                  <a:lnTo>
                    <a:pt x="1083246" y="0"/>
                  </a:lnTo>
                </a:path>
              </a:pathLst>
            </a:custGeom>
            <a:ln w="116535" cap="flat">
              <a:solidFill>
                <a:srgbClr val="E8E8E8">
                  <a:alpha val="100000"/>
                </a:srgbClr>
              </a:solidFill>
              <a:prstDash val="solid"/>
              <a:round/>
            </a:ln>
          </p:spPr>
          <p:txBody>
            <a:bodyPr/>
            <a:lstStyle/>
            <a:p>
              <a:endParaRPr/>
            </a:p>
          </p:txBody>
        </p:sp>
        <p:sp>
          <p:nvSpPr>
            <p:cNvPr id="33" name="pl33"/>
            <p:cNvSpPr/>
            <p:nvPr/>
          </p:nvSpPr>
          <p:spPr>
            <a:xfrm>
              <a:off x="6185754" y="4111919"/>
              <a:ext cx="1011029" cy="0"/>
            </a:xfrm>
            <a:custGeom>
              <a:avLst/>
              <a:gdLst/>
              <a:ahLst/>
              <a:cxnLst/>
              <a:rect l="0" t="0" r="0" b="0"/>
              <a:pathLst>
                <a:path w="1011029">
                  <a:moveTo>
                    <a:pt x="0" y="0"/>
                  </a:moveTo>
                  <a:lnTo>
                    <a:pt x="433298" y="0"/>
                  </a:lnTo>
                  <a:lnTo>
                    <a:pt x="433298" y="0"/>
                  </a:lnTo>
                  <a:lnTo>
                    <a:pt x="649947" y="0"/>
                  </a:lnTo>
                  <a:lnTo>
                    <a:pt x="866596" y="0"/>
                  </a:lnTo>
                  <a:lnTo>
                    <a:pt x="1011029" y="0"/>
                  </a:lnTo>
                </a:path>
              </a:pathLst>
            </a:custGeom>
            <a:ln w="116535" cap="flat">
              <a:solidFill>
                <a:srgbClr val="E8E8E8">
                  <a:alpha val="100000"/>
                </a:srgbClr>
              </a:solidFill>
              <a:prstDash val="solid"/>
              <a:round/>
            </a:ln>
          </p:spPr>
          <p:txBody>
            <a:bodyPr/>
            <a:lstStyle/>
            <a:p>
              <a:endParaRPr/>
            </a:p>
          </p:txBody>
        </p:sp>
        <p:sp>
          <p:nvSpPr>
            <p:cNvPr id="34" name="pl34"/>
            <p:cNvSpPr/>
            <p:nvPr/>
          </p:nvSpPr>
          <p:spPr>
            <a:xfrm>
              <a:off x="5969105" y="4437552"/>
              <a:ext cx="938813" cy="0"/>
            </a:xfrm>
            <a:custGeom>
              <a:avLst/>
              <a:gdLst/>
              <a:ahLst/>
              <a:cxnLst/>
              <a:rect l="0" t="0" r="0" b="0"/>
              <a:pathLst>
                <a:path w="938813">
                  <a:moveTo>
                    <a:pt x="0" y="0"/>
                  </a:moveTo>
                  <a:lnTo>
                    <a:pt x="72216" y="0"/>
                  </a:lnTo>
                  <a:lnTo>
                    <a:pt x="216649" y="0"/>
                  </a:lnTo>
                  <a:lnTo>
                    <a:pt x="577731" y="0"/>
                  </a:lnTo>
                  <a:lnTo>
                    <a:pt x="649947" y="0"/>
                  </a:lnTo>
                  <a:lnTo>
                    <a:pt x="938813" y="0"/>
                  </a:lnTo>
                </a:path>
              </a:pathLst>
            </a:custGeom>
            <a:ln w="116535" cap="flat">
              <a:solidFill>
                <a:srgbClr val="E8E8E8">
                  <a:alpha val="100000"/>
                </a:srgbClr>
              </a:solidFill>
              <a:prstDash val="solid"/>
              <a:round/>
            </a:ln>
          </p:spPr>
          <p:txBody>
            <a:bodyPr/>
            <a:lstStyle/>
            <a:p>
              <a:endParaRPr/>
            </a:p>
          </p:txBody>
        </p:sp>
        <p:sp>
          <p:nvSpPr>
            <p:cNvPr id="35" name="pl35"/>
            <p:cNvSpPr/>
            <p:nvPr/>
          </p:nvSpPr>
          <p:spPr>
            <a:xfrm>
              <a:off x="5969105" y="4763184"/>
              <a:ext cx="1083246" cy="0"/>
            </a:xfrm>
            <a:custGeom>
              <a:avLst/>
              <a:gdLst/>
              <a:ahLst/>
              <a:cxnLst/>
              <a:rect l="0" t="0" r="0" b="0"/>
              <a:pathLst>
                <a:path w="1083246">
                  <a:moveTo>
                    <a:pt x="0" y="0"/>
                  </a:moveTo>
                  <a:lnTo>
                    <a:pt x="144432" y="0"/>
                  </a:lnTo>
                  <a:lnTo>
                    <a:pt x="505514" y="0"/>
                  </a:lnTo>
                  <a:lnTo>
                    <a:pt x="505514" y="0"/>
                  </a:lnTo>
                  <a:lnTo>
                    <a:pt x="938813" y="0"/>
                  </a:lnTo>
                  <a:lnTo>
                    <a:pt x="1083246" y="0"/>
                  </a:lnTo>
                </a:path>
              </a:pathLst>
            </a:custGeom>
            <a:ln w="116535" cap="flat">
              <a:solidFill>
                <a:srgbClr val="E8E8E8">
                  <a:alpha val="100000"/>
                </a:srgbClr>
              </a:solidFill>
              <a:prstDash val="solid"/>
              <a:round/>
            </a:ln>
          </p:spPr>
          <p:txBody>
            <a:bodyPr/>
            <a:lstStyle/>
            <a:p>
              <a:endParaRPr/>
            </a:p>
          </p:txBody>
        </p:sp>
        <p:sp>
          <p:nvSpPr>
            <p:cNvPr id="36" name="pl36"/>
            <p:cNvSpPr/>
            <p:nvPr/>
          </p:nvSpPr>
          <p:spPr>
            <a:xfrm>
              <a:off x="5896889" y="5088816"/>
              <a:ext cx="722164" cy="0"/>
            </a:xfrm>
            <a:custGeom>
              <a:avLst/>
              <a:gdLst/>
              <a:ahLst/>
              <a:cxnLst/>
              <a:rect l="0" t="0" r="0" b="0"/>
              <a:pathLst>
                <a:path w="722164">
                  <a:moveTo>
                    <a:pt x="0" y="0"/>
                  </a:moveTo>
                  <a:lnTo>
                    <a:pt x="288865" y="0"/>
                  </a:lnTo>
                  <a:lnTo>
                    <a:pt x="361082" y="0"/>
                  </a:lnTo>
                  <a:lnTo>
                    <a:pt x="505514" y="0"/>
                  </a:lnTo>
                  <a:lnTo>
                    <a:pt x="649947" y="0"/>
                  </a:lnTo>
                  <a:lnTo>
                    <a:pt x="722164" y="0"/>
                  </a:lnTo>
                </a:path>
              </a:pathLst>
            </a:custGeom>
            <a:ln w="116535" cap="flat">
              <a:solidFill>
                <a:srgbClr val="E8E8E8">
                  <a:alpha val="100000"/>
                </a:srgbClr>
              </a:solidFill>
              <a:prstDash val="solid"/>
              <a:round/>
            </a:ln>
          </p:spPr>
          <p:txBody>
            <a:bodyPr/>
            <a:lstStyle/>
            <a:p>
              <a:endParaRPr/>
            </a:p>
          </p:txBody>
        </p:sp>
        <p:sp>
          <p:nvSpPr>
            <p:cNvPr id="37" name="pt37"/>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55336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697799"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84223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77001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04785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12006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12006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48115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26450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19228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75898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75898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19228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04785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19228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75898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75898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19228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04785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13713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96460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25347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32568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54233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54233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719228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75898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75898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19228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04785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68676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61455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758985"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758985"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03682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96460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54233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903418"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25347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96460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03682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96460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39790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54233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12006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10903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39790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90341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19228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18125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04785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61455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03682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18125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96460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654233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6903418"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610903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47012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96460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647012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04785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690341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661455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618125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6253471"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3979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8072830"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2" name="pt122"/>
            <p:cNvSpPr/>
            <p:nvPr/>
          </p:nvSpPr>
          <p:spPr>
            <a:xfrm>
              <a:off x="771174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3" name="pt123"/>
            <p:cNvSpPr/>
            <p:nvPr/>
          </p:nvSpPr>
          <p:spPr>
            <a:xfrm>
              <a:off x="7783964"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4" name="pt124"/>
            <p:cNvSpPr/>
            <p:nvPr/>
          </p:nvSpPr>
          <p:spPr>
            <a:xfrm>
              <a:off x="7711747"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5" name="pt125"/>
            <p:cNvSpPr/>
            <p:nvPr/>
          </p:nvSpPr>
          <p:spPr>
            <a:xfrm>
              <a:off x="7422882"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6" name="pt126"/>
            <p:cNvSpPr/>
            <p:nvPr/>
          </p:nvSpPr>
          <p:spPr>
            <a:xfrm>
              <a:off x="720623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7" name="pt127"/>
            <p:cNvSpPr/>
            <p:nvPr/>
          </p:nvSpPr>
          <p:spPr>
            <a:xfrm>
              <a:off x="7134016"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8" name="pt128"/>
            <p:cNvSpPr/>
            <p:nvPr/>
          </p:nvSpPr>
          <p:spPr>
            <a:xfrm>
              <a:off x="7134016"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9" name="pt129"/>
            <p:cNvSpPr/>
            <p:nvPr/>
          </p:nvSpPr>
          <p:spPr>
            <a:xfrm>
              <a:off x="698958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0" name="pt130"/>
            <p:cNvSpPr/>
            <p:nvPr/>
          </p:nvSpPr>
          <p:spPr>
            <a:xfrm>
              <a:off x="7134016"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1" name="pt131"/>
            <p:cNvSpPr/>
            <p:nvPr/>
          </p:nvSpPr>
          <p:spPr>
            <a:xfrm>
              <a:off x="7134016"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2" name="pt132"/>
            <p:cNvSpPr/>
            <p:nvPr/>
          </p:nvSpPr>
          <p:spPr>
            <a:xfrm>
              <a:off x="698958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3" name="pt133"/>
            <p:cNvSpPr/>
            <p:nvPr/>
          </p:nvSpPr>
          <p:spPr>
            <a:xfrm>
              <a:off x="2078868"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4" name="pt134"/>
            <p:cNvSpPr/>
            <p:nvPr/>
          </p:nvSpPr>
          <p:spPr>
            <a:xfrm>
              <a:off x="6484069"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5" name="pt135"/>
            <p:cNvSpPr/>
            <p:nvPr/>
          </p:nvSpPr>
          <p:spPr>
            <a:xfrm>
              <a:off x="6484069"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6" name="pt136"/>
            <p:cNvSpPr/>
            <p:nvPr/>
          </p:nvSpPr>
          <p:spPr>
            <a:xfrm>
              <a:off x="7134016"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7134016"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8" name="pt138"/>
            <p:cNvSpPr/>
            <p:nvPr/>
          </p:nvSpPr>
          <p:spPr>
            <a:xfrm>
              <a:off x="698958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9" name="pt139"/>
            <p:cNvSpPr/>
            <p:nvPr/>
          </p:nvSpPr>
          <p:spPr>
            <a:xfrm>
              <a:off x="6628501"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0" name="pt140"/>
            <p:cNvSpPr/>
            <p:nvPr/>
          </p:nvSpPr>
          <p:spPr>
            <a:xfrm>
              <a:off x="7422882"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1" name="pt141"/>
            <p:cNvSpPr/>
            <p:nvPr/>
          </p:nvSpPr>
          <p:spPr>
            <a:xfrm>
              <a:off x="7278449"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6556285"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6484069"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4" name="pt144"/>
            <p:cNvSpPr/>
            <p:nvPr/>
          </p:nvSpPr>
          <p:spPr>
            <a:xfrm>
              <a:off x="6845151"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5" name="pt145"/>
            <p:cNvSpPr/>
            <p:nvPr/>
          </p:nvSpPr>
          <p:spPr>
            <a:xfrm>
              <a:off x="6195203"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6" name="pt146"/>
            <p:cNvSpPr/>
            <p:nvPr/>
          </p:nvSpPr>
          <p:spPr>
            <a:xfrm>
              <a:off x="6339636"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7" name="pt147"/>
            <p:cNvSpPr/>
            <p:nvPr/>
          </p:nvSpPr>
          <p:spPr>
            <a:xfrm>
              <a:off x="6484069"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7061800"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7134016"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6845151"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7134016"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2" name="pt152"/>
            <p:cNvSpPr/>
            <p:nvPr/>
          </p:nvSpPr>
          <p:spPr>
            <a:xfrm>
              <a:off x="6989583"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3" name="pt153"/>
            <p:cNvSpPr/>
            <p:nvPr/>
          </p:nvSpPr>
          <p:spPr>
            <a:xfrm>
              <a:off x="6772934"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6556285"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6484069"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6845151"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6050770"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8" name="pt158"/>
            <p:cNvSpPr/>
            <p:nvPr/>
          </p:nvSpPr>
          <p:spPr>
            <a:xfrm>
              <a:off x="6989583"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9" name="pt159"/>
            <p:cNvSpPr/>
            <p:nvPr/>
          </p:nvSpPr>
          <p:spPr>
            <a:xfrm>
              <a:off x="6845151"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655628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6339636"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6484069"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tx163"/>
            <p:cNvSpPr/>
            <p:nvPr/>
          </p:nvSpPr>
          <p:spPr>
            <a:xfrm>
              <a:off x="746885" y="5012352"/>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544863" y="3349446"/>
              <a:ext cx="523112" cy="15292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MengA</a:t>
              </a:r>
            </a:p>
          </p:txBody>
        </p:sp>
        <p:sp>
          <p:nvSpPr>
            <p:cNvPr id="169" name="tx169"/>
            <p:cNvSpPr/>
            <p:nvPr/>
          </p:nvSpPr>
          <p:spPr>
            <a:xfrm>
              <a:off x="609275" y="3054528"/>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2894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6" name="tx186"/>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80587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Cote d'Ivoire, 2019-2024</a:t>
              </a:r>
            </a:p>
          </p:txBody>
        </p:sp>
        <p:sp>
          <p:nvSpPr>
            <p:cNvPr id="190" name="tx190"/>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1" name="tx191"/>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92" name="tx192"/>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93" name="tx193"/>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(87 %) et 2023 (83 %). La couverture par le DTC1 a diminué en 2024 (80 %) par rapport à 2023, et était plus faible qu'en 2019. En 2019-2024, la couverture par le DTC1 a atteint son niveau le plus bas en 2020 (77 %).
En 2023, la couverture de 6 vaccins était inférieure à celle de 2019.
En 2024, 8 vaccins avaient une couverture inférieure à celle de 2019.
En 2024, 8 vaccins avaient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1864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3330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84795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16260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4772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179191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10656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487597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1906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50527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81993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3458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14492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15412"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95569"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375727"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55884"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36041"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616198"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215412" y="2374456"/>
              <a:ext cx="5400786" cy="2295913"/>
            </a:xfrm>
            <a:custGeom>
              <a:avLst/>
              <a:gdLst/>
              <a:ahLst/>
              <a:cxnLst/>
              <a:rect l="0" t="0" r="0" b="0"/>
              <a:pathLst>
                <a:path w="5400786" h="2295913">
                  <a:moveTo>
                    <a:pt x="0" y="2295913"/>
                  </a:moveTo>
                  <a:lnTo>
                    <a:pt x="1080157" y="411208"/>
                  </a:lnTo>
                  <a:lnTo>
                    <a:pt x="2160314" y="1542031"/>
                  </a:lnTo>
                  <a:lnTo>
                    <a:pt x="3240471" y="993753"/>
                  </a:lnTo>
                  <a:lnTo>
                    <a:pt x="4320628" y="0"/>
                  </a:lnTo>
                  <a:lnTo>
                    <a:pt x="5400786" y="411208"/>
                  </a:lnTo>
                </a:path>
              </a:pathLst>
            </a:custGeom>
            <a:ln w="29811" cap="flat">
              <a:solidFill>
                <a:srgbClr val="FF0000">
                  <a:alpha val="100000"/>
                </a:srgbClr>
              </a:solidFill>
              <a:prstDash val="solid"/>
              <a:round/>
            </a:ln>
          </p:spPr>
          <p:txBody>
            <a:bodyPr/>
            <a:lstStyle/>
            <a:p>
              <a:endParaRPr/>
            </a:p>
          </p:txBody>
        </p:sp>
        <p:sp>
          <p:nvSpPr>
            <p:cNvPr id="24" name="pl24"/>
            <p:cNvSpPr/>
            <p:nvPr/>
          </p:nvSpPr>
          <p:spPr>
            <a:xfrm>
              <a:off x="3295569" y="2374456"/>
              <a:ext cx="4320628" cy="2090308"/>
            </a:xfrm>
            <a:custGeom>
              <a:avLst/>
              <a:gdLst/>
              <a:ahLst/>
              <a:cxnLst/>
              <a:rect l="0" t="0" r="0" b="0"/>
              <a:pathLst>
                <a:path w="4320628" h="2090308">
                  <a:moveTo>
                    <a:pt x="0" y="2090308"/>
                  </a:moveTo>
                  <a:lnTo>
                    <a:pt x="1080157" y="1233624"/>
                  </a:lnTo>
                  <a:lnTo>
                    <a:pt x="2160314" y="1370694"/>
                  </a:lnTo>
                  <a:lnTo>
                    <a:pt x="3240471" y="0"/>
                  </a:lnTo>
                  <a:lnTo>
                    <a:pt x="4320628" y="411208"/>
                  </a:lnTo>
                </a:path>
              </a:pathLst>
            </a:custGeom>
            <a:ln w="29811" cap="flat">
              <a:solidFill>
                <a:srgbClr val="0058AB">
                  <a:alpha val="100000"/>
                </a:srgbClr>
              </a:solidFill>
              <a:prstDash val="solid"/>
              <a:round/>
            </a:ln>
          </p:spPr>
          <p:txBody>
            <a:bodyPr/>
            <a:lstStyle/>
            <a:p>
              <a:endParaRPr/>
            </a:p>
          </p:txBody>
        </p:sp>
        <p:sp>
          <p:nvSpPr>
            <p:cNvPr id="25" name="pt25"/>
            <p:cNvSpPr/>
            <p:nvPr/>
          </p:nvSpPr>
          <p:spPr>
            <a:xfrm>
              <a:off x="2190586"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 name="pt26"/>
            <p:cNvSpPr/>
            <p:nvPr/>
          </p:nvSpPr>
          <p:spPr>
            <a:xfrm>
              <a:off x="3270743"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7" name="pt27"/>
            <p:cNvSpPr/>
            <p:nvPr/>
          </p:nvSpPr>
          <p:spPr>
            <a:xfrm>
              <a:off x="4350901" y="38916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8" name="pt28"/>
            <p:cNvSpPr/>
            <p:nvPr/>
          </p:nvSpPr>
          <p:spPr>
            <a:xfrm>
              <a:off x="5431058"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9" name="pt29"/>
            <p:cNvSpPr/>
            <p:nvPr/>
          </p:nvSpPr>
          <p:spPr>
            <a:xfrm>
              <a:off x="6511215"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0" name="pt30"/>
            <p:cNvSpPr/>
            <p:nvPr/>
          </p:nvSpPr>
          <p:spPr>
            <a:xfrm>
              <a:off x="7591372"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1" name="pt31"/>
            <p:cNvSpPr/>
            <p:nvPr/>
          </p:nvSpPr>
          <p:spPr>
            <a:xfrm>
              <a:off x="3270743"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2" name="pt32"/>
            <p:cNvSpPr/>
            <p:nvPr/>
          </p:nvSpPr>
          <p:spPr>
            <a:xfrm>
              <a:off x="4350901"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3" name="pt33"/>
            <p:cNvSpPr/>
            <p:nvPr/>
          </p:nvSpPr>
          <p:spPr>
            <a:xfrm>
              <a:off x="5431058"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4" name="pt34"/>
            <p:cNvSpPr/>
            <p:nvPr/>
          </p:nvSpPr>
          <p:spPr>
            <a:xfrm>
              <a:off x="6511215"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5" name="pt35"/>
            <p:cNvSpPr/>
            <p:nvPr/>
          </p:nvSpPr>
          <p:spPr>
            <a:xfrm>
              <a:off x="7591372"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6" name="tx36"/>
            <p:cNvSpPr/>
            <p:nvPr/>
          </p:nvSpPr>
          <p:spPr>
            <a:xfrm>
              <a:off x="3295569" y="4535606"/>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12</a:t>
              </a:r>
            </a:p>
          </p:txBody>
        </p:sp>
        <p:sp>
          <p:nvSpPr>
            <p:cNvPr id="37" name="tx37"/>
            <p:cNvSpPr/>
            <p:nvPr/>
          </p:nvSpPr>
          <p:spPr>
            <a:xfrm>
              <a:off x="4375727" y="367766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37</a:t>
              </a:r>
            </a:p>
          </p:txBody>
        </p:sp>
        <p:sp>
          <p:nvSpPr>
            <p:cNvPr id="38" name="tx38"/>
            <p:cNvSpPr/>
            <p:nvPr/>
          </p:nvSpPr>
          <p:spPr>
            <a:xfrm>
              <a:off x="5455884" y="381473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33</a:t>
              </a:r>
            </a:p>
          </p:txBody>
        </p:sp>
        <p:sp>
          <p:nvSpPr>
            <p:cNvPr id="39" name="tx39"/>
            <p:cNvSpPr/>
            <p:nvPr/>
          </p:nvSpPr>
          <p:spPr>
            <a:xfrm>
              <a:off x="6536041" y="244403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73</a:t>
              </a:r>
            </a:p>
          </p:txBody>
        </p:sp>
        <p:sp>
          <p:nvSpPr>
            <p:cNvPr id="40" name="tx40"/>
            <p:cNvSpPr/>
            <p:nvPr/>
          </p:nvSpPr>
          <p:spPr>
            <a:xfrm>
              <a:off x="7616198" y="285529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61</a:t>
              </a:r>
            </a:p>
          </p:txBody>
        </p:sp>
        <p:sp>
          <p:nvSpPr>
            <p:cNvPr id="41" name="tx41"/>
            <p:cNvSpPr/>
            <p:nvPr/>
          </p:nvSpPr>
          <p:spPr>
            <a:xfrm>
              <a:off x="2215412" y="4498148"/>
              <a:ext cx="55265"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a:t>
              </a:r>
            </a:p>
          </p:txBody>
        </p:sp>
        <p:sp>
          <p:nvSpPr>
            <p:cNvPr id="42" name="tx42"/>
            <p:cNvSpPr/>
            <p:nvPr/>
          </p:nvSpPr>
          <p:spPr>
            <a:xfrm>
              <a:off x="3295569" y="261344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61</a:t>
              </a:r>
            </a:p>
          </p:txBody>
        </p:sp>
        <p:sp>
          <p:nvSpPr>
            <p:cNvPr id="43" name="tx43"/>
            <p:cNvSpPr/>
            <p:nvPr/>
          </p:nvSpPr>
          <p:spPr>
            <a:xfrm>
              <a:off x="4375727" y="3744267"/>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28</a:t>
              </a:r>
            </a:p>
          </p:txBody>
        </p:sp>
        <p:sp>
          <p:nvSpPr>
            <p:cNvPr id="44" name="tx44"/>
            <p:cNvSpPr/>
            <p:nvPr/>
          </p:nvSpPr>
          <p:spPr>
            <a:xfrm>
              <a:off x="5455884" y="3197493"/>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44</a:t>
              </a:r>
            </a:p>
          </p:txBody>
        </p:sp>
        <p:sp>
          <p:nvSpPr>
            <p:cNvPr id="45" name="tx45"/>
            <p:cNvSpPr/>
            <p:nvPr/>
          </p:nvSpPr>
          <p:spPr>
            <a:xfrm>
              <a:off x="6536041" y="2202187"/>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73</a:t>
              </a:r>
            </a:p>
          </p:txBody>
        </p:sp>
        <p:sp>
          <p:nvSpPr>
            <p:cNvPr id="46" name="tx46"/>
            <p:cNvSpPr/>
            <p:nvPr/>
          </p:nvSpPr>
          <p:spPr>
            <a:xfrm>
              <a:off x="7616198" y="261344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61</a:t>
              </a:r>
            </a:p>
          </p:txBody>
        </p:sp>
        <p:sp>
          <p:nvSpPr>
            <p:cNvPr id="47" name="pl47"/>
            <p:cNvSpPr/>
            <p:nvPr/>
          </p:nvSpPr>
          <p:spPr>
            <a:xfrm>
              <a:off x="757200" y="4875973"/>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48" name="pl48"/>
            <p:cNvSpPr/>
            <p:nvPr/>
          </p:nvSpPr>
          <p:spPr>
            <a:xfrm>
              <a:off x="6536041" y="900960"/>
              <a:ext cx="0" cy="4523291"/>
            </a:xfrm>
            <a:custGeom>
              <a:avLst/>
              <a:gdLst/>
              <a:ahLst/>
              <a:cxnLst/>
              <a:rect l="0" t="0" r="0" b="0"/>
              <a:pathLst>
                <a:path h="4523291">
                  <a:moveTo>
                    <a:pt x="0" y="45232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49" name="tx49"/>
            <p:cNvSpPr/>
            <p:nvPr/>
          </p:nvSpPr>
          <p:spPr>
            <a:xfrm>
              <a:off x="5999706" y="966476"/>
              <a:ext cx="1072669" cy="1008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50" name="tx50"/>
            <p:cNvSpPr/>
            <p:nvPr/>
          </p:nvSpPr>
          <p:spPr>
            <a:xfrm>
              <a:off x="6020694" y="1122579"/>
              <a:ext cx="1030694" cy="1008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51" name="rc51"/>
            <p:cNvSpPr/>
            <p:nvPr/>
          </p:nvSpPr>
          <p:spPr>
            <a:xfrm>
              <a:off x="757200" y="900960"/>
              <a:ext cx="8317210" cy="4523291"/>
            </a:xfrm>
            <a:prstGeom prst="rect">
              <a:avLst/>
            </a:prstGeom>
            <a:ln w="13550" cap="rnd">
              <a:solidFill>
                <a:srgbClr val="BEBEBE">
                  <a:alpha val="100000"/>
                </a:srgbClr>
              </a:solidFill>
              <a:prstDash val="solid"/>
              <a:round/>
            </a:ln>
          </p:spPr>
          <p:txBody>
            <a:bodyPr/>
            <a:lstStyle/>
            <a:p>
              <a:endParaRPr/>
            </a:p>
          </p:txBody>
        </p:sp>
        <p:sp>
          <p:nvSpPr>
            <p:cNvPr id="52" name="tx52"/>
            <p:cNvSpPr/>
            <p:nvPr/>
          </p:nvSpPr>
          <p:spPr>
            <a:xfrm>
              <a:off x="4752810" y="728951"/>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53" name="tx53"/>
            <p:cNvSpPr/>
            <p:nvPr/>
          </p:nvSpPr>
          <p:spPr>
            <a:xfrm rot="-5400000">
              <a:off x="2087411"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3167568"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4247725"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5327882"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408012" y="55722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488197"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95211" y="30970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66" name="pl66"/>
            <p:cNvSpPr/>
            <p:nvPr/>
          </p:nvSpPr>
          <p:spPr>
            <a:xfrm>
              <a:off x="4220075" y="6223844"/>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67" name="pl67"/>
            <p:cNvSpPr/>
            <p:nvPr/>
          </p:nvSpPr>
          <p:spPr>
            <a:xfrm>
              <a:off x="4976824" y="6223844"/>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68" name="tx68"/>
            <p:cNvSpPr/>
            <p:nvPr/>
          </p:nvSpPr>
          <p:spPr>
            <a:xfrm>
              <a:off x="4487174" y="6168852"/>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671280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Cote d'Ivoire, 2019-2024</a:t>
              </a:r>
            </a:p>
          </p:txBody>
        </p:sp>
        <p:sp>
          <p:nvSpPr>
            <p:cNvPr id="71" name="tx71"/>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2" name="tx72"/>
            <p:cNvSpPr/>
            <p:nvPr/>
          </p:nvSpPr>
          <p:spPr>
            <a:xfrm>
              <a:off x="-2924400" y="6568567"/>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première année d'estimation de la couverture du programme HPV en Côte d'Ivoire est 2019.
En 2024, la couverture du programme de première dose (HPV1) chez les filles était de 61% et la couverture du programme de dernière dose (HPVc) était de 61%.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1562214"/>
              <a:ext cx="6444618" cy="1041365"/>
            </a:xfrm>
            <a:custGeom>
              <a:avLst/>
              <a:gdLst/>
              <a:ahLst/>
              <a:cxnLst/>
              <a:rect l="0" t="0" r="0" b="0"/>
              <a:pathLst>
                <a:path w="6444618" h="1041365">
                  <a:moveTo>
                    <a:pt x="0" y="881155"/>
                  </a:moveTo>
                  <a:lnTo>
                    <a:pt x="268525" y="841102"/>
                  </a:lnTo>
                  <a:lnTo>
                    <a:pt x="537051" y="881155"/>
                  </a:lnTo>
                  <a:lnTo>
                    <a:pt x="805577" y="1001312"/>
                  </a:lnTo>
                  <a:lnTo>
                    <a:pt x="1074103" y="760997"/>
                  </a:lnTo>
                  <a:lnTo>
                    <a:pt x="1342628" y="400525"/>
                  </a:lnTo>
                  <a:lnTo>
                    <a:pt x="1611154" y="400525"/>
                  </a:lnTo>
                  <a:lnTo>
                    <a:pt x="1879680" y="440577"/>
                  </a:lnTo>
                  <a:lnTo>
                    <a:pt x="2148206" y="520682"/>
                  </a:lnTo>
                  <a:lnTo>
                    <a:pt x="2416732" y="240315"/>
                  </a:lnTo>
                  <a:lnTo>
                    <a:pt x="2685257" y="360472"/>
                  </a:lnTo>
                  <a:lnTo>
                    <a:pt x="2953783" y="1041365"/>
                  </a:lnTo>
                  <a:lnTo>
                    <a:pt x="3222309" y="200262"/>
                  </a:lnTo>
                  <a:lnTo>
                    <a:pt x="3490835" y="480630"/>
                  </a:lnTo>
                  <a:lnTo>
                    <a:pt x="3759360" y="560735"/>
                  </a:lnTo>
                  <a:lnTo>
                    <a:pt x="4027886" y="320420"/>
                  </a:lnTo>
                  <a:lnTo>
                    <a:pt x="4296412" y="0"/>
                  </a:lnTo>
                  <a:lnTo>
                    <a:pt x="4564938" y="160210"/>
                  </a:lnTo>
                  <a:lnTo>
                    <a:pt x="4833464" y="160210"/>
                  </a:lnTo>
                  <a:lnTo>
                    <a:pt x="5101989" y="320420"/>
                  </a:lnTo>
                  <a:lnTo>
                    <a:pt x="5370515" y="600787"/>
                  </a:lnTo>
                  <a:lnTo>
                    <a:pt x="5639041" y="560735"/>
                  </a:lnTo>
                  <a:lnTo>
                    <a:pt x="5907567" y="560735"/>
                  </a:lnTo>
                  <a:lnTo>
                    <a:pt x="6176092" y="320420"/>
                  </a:lnTo>
                  <a:lnTo>
                    <a:pt x="6444618" y="400525"/>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7087320" y="3124262"/>
              <a:ext cx="805577" cy="1882468"/>
            </a:xfrm>
            <a:custGeom>
              <a:avLst/>
              <a:gdLst/>
              <a:ahLst/>
              <a:cxnLst/>
              <a:rect l="0" t="0" r="0" b="0"/>
              <a:pathLst>
                <a:path w="805577" h="1882468">
                  <a:moveTo>
                    <a:pt x="0" y="1882468"/>
                  </a:moveTo>
                  <a:lnTo>
                    <a:pt x="268525" y="1121470"/>
                  </a:lnTo>
                  <a:lnTo>
                    <a:pt x="537051" y="680892"/>
                  </a:lnTo>
                  <a:lnTo>
                    <a:pt x="805577" y="0"/>
                  </a:lnTo>
                </a:path>
              </a:pathLst>
            </a:custGeom>
            <a:ln w="27101" cap="flat">
              <a:solidFill>
                <a:srgbClr val="7CAE00">
                  <a:alpha val="100000"/>
                </a:srgbClr>
              </a:solidFill>
              <a:prstDash val="solid"/>
              <a:round/>
            </a:ln>
          </p:spPr>
          <p:txBody>
            <a:bodyPr/>
            <a:lstStyle/>
            <a:p>
              <a:endParaRPr/>
            </a:p>
          </p:txBody>
        </p:sp>
        <p:sp>
          <p:nvSpPr>
            <p:cNvPr id="28" name="pl28"/>
            <p:cNvSpPr/>
            <p:nvPr/>
          </p:nvSpPr>
          <p:spPr>
            <a:xfrm>
              <a:off x="5207639" y="1722424"/>
              <a:ext cx="2685257" cy="3244253"/>
            </a:xfrm>
            <a:custGeom>
              <a:avLst/>
              <a:gdLst/>
              <a:ahLst/>
              <a:cxnLst/>
              <a:rect l="0" t="0" r="0" b="0"/>
              <a:pathLst>
                <a:path w="2685257" h="3244253">
                  <a:moveTo>
                    <a:pt x="0" y="3244253"/>
                  </a:moveTo>
                  <a:lnTo>
                    <a:pt x="268525" y="520682"/>
                  </a:lnTo>
                  <a:lnTo>
                    <a:pt x="537051" y="120157"/>
                  </a:lnTo>
                  <a:lnTo>
                    <a:pt x="805577" y="80105"/>
                  </a:lnTo>
                  <a:lnTo>
                    <a:pt x="1074103" y="0"/>
                  </a:lnTo>
                  <a:lnTo>
                    <a:pt x="1342628" y="200262"/>
                  </a:lnTo>
                  <a:lnTo>
                    <a:pt x="1611154" y="480630"/>
                  </a:lnTo>
                  <a:lnTo>
                    <a:pt x="1879680" y="760997"/>
                  </a:lnTo>
                  <a:lnTo>
                    <a:pt x="2148206" y="600787"/>
                  </a:lnTo>
                  <a:lnTo>
                    <a:pt x="2416732" y="160210"/>
                  </a:lnTo>
                  <a:lnTo>
                    <a:pt x="2685257" y="320420"/>
                  </a:lnTo>
                </a:path>
              </a:pathLst>
            </a:custGeom>
            <a:ln w="27101" cap="flat">
              <a:solidFill>
                <a:srgbClr val="00BFC4">
                  <a:alpha val="100000"/>
                </a:srgbClr>
              </a:solidFill>
              <a:prstDash val="solid"/>
              <a:round/>
            </a:ln>
          </p:spPr>
          <p:txBody>
            <a:bodyPr/>
            <a:lstStyle/>
            <a:p>
              <a:endParaRPr/>
            </a:p>
          </p:txBody>
        </p:sp>
        <p:sp>
          <p:nvSpPr>
            <p:cNvPr id="29" name="pl29"/>
            <p:cNvSpPr/>
            <p:nvPr/>
          </p:nvSpPr>
          <p:spPr>
            <a:xfrm>
              <a:off x="6818794" y="2122949"/>
              <a:ext cx="1074103" cy="2443203"/>
            </a:xfrm>
            <a:custGeom>
              <a:avLst/>
              <a:gdLst/>
              <a:ahLst/>
              <a:cxnLst/>
              <a:rect l="0" t="0" r="0" b="0"/>
              <a:pathLst>
                <a:path w="1074103" h="2443203">
                  <a:moveTo>
                    <a:pt x="0" y="2443203"/>
                  </a:moveTo>
                  <a:lnTo>
                    <a:pt x="268525" y="1441890"/>
                  </a:lnTo>
                  <a:lnTo>
                    <a:pt x="537051" y="1602100"/>
                  </a:lnTo>
                  <a:lnTo>
                    <a:pt x="805577" y="0"/>
                  </a:lnTo>
                  <a:lnTo>
                    <a:pt x="1074103" y="480630"/>
                  </a:lnTo>
                </a:path>
              </a:pathLst>
            </a:custGeom>
            <a:ln w="27101" cap="flat">
              <a:solidFill>
                <a:srgbClr val="C77CFF">
                  <a:alpha val="100000"/>
                </a:srgbClr>
              </a:solidFill>
              <a:prstDash val="solid"/>
              <a:round/>
            </a:ln>
          </p:spPr>
          <p:txBody>
            <a:bodyPr/>
            <a:lstStyle/>
            <a:p>
              <a:endParaRPr/>
            </a:p>
          </p:txBody>
        </p:sp>
        <p:sp>
          <p:nvSpPr>
            <p:cNvPr id="30" name="pl30"/>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1" name="pt31"/>
            <p:cNvSpPr/>
            <p:nvPr/>
          </p:nvSpPr>
          <p:spPr>
            <a:xfrm>
              <a:off x="7854520" y="192436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7854520" y="30858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3" name="pt33"/>
            <p:cNvSpPr/>
            <p:nvPr/>
          </p:nvSpPr>
          <p:spPr>
            <a:xfrm>
              <a:off x="7854520"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4" name="pt34"/>
            <p:cNvSpPr/>
            <p:nvPr/>
          </p:nvSpPr>
          <p:spPr>
            <a:xfrm>
              <a:off x="7854520"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5" name="pt35"/>
            <p:cNvSpPr/>
            <p:nvPr/>
          </p:nvSpPr>
          <p:spPr>
            <a:xfrm>
              <a:off x="1409902" y="24049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6" name="pt36"/>
            <p:cNvSpPr/>
            <p:nvPr/>
          </p:nvSpPr>
          <p:spPr>
            <a:xfrm>
              <a:off x="7048943" y="496835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7" name="pt37"/>
            <p:cNvSpPr/>
            <p:nvPr/>
          </p:nvSpPr>
          <p:spPr>
            <a:xfrm>
              <a:off x="5169263" y="49283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8" name="pt38"/>
            <p:cNvSpPr/>
            <p:nvPr/>
          </p:nvSpPr>
          <p:spPr>
            <a:xfrm>
              <a:off x="6780417" y="45277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9" name="pl39"/>
            <p:cNvSpPr/>
            <p:nvPr/>
          </p:nvSpPr>
          <p:spPr>
            <a:xfrm>
              <a:off x="7909134" y="1878670"/>
              <a:ext cx="252289" cy="78986"/>
            </a:xfrm>
            <a:custGeom>
              <a:avLst/>
              <a:gdLst/>
              <a:ahLst/>
              <a:cxnLst/>
              <a:rect l="0" t="0" r="0" b="0"/>
              <a:pathLst>
                <a:path w="252289" h="78986">
                  <a:moveTo>
                    <a:pt x="252289" y="0"/>
                  </a:moveTo>
                  <a:lnTo>
                    <a:pt x="0" y="78986"/>
                  </a:lnTo>
                </a:path>
              </a:pathLst>
            </a:custGeom>
          </p:spPr>
          <p:txBody>
            <a:bodyPr/>
            <a:lstStyle/>
            <a:p>
              <a:endParaRPr/>
            </a:p>
          </p:txBody>
        </p:sp>
        <p:sp>
          <p:nvSpPr>
            <p:cNvPr id="40" name="pl40"/>
            <p:cNvSpPr/>
            <p:nvPr/>
          </p:nvSpPr>
          <p:spPr>
            <a:xfrm>
              <a:off x="7909412" y="2047666"/>
              <a:ext cx="252010" cy="73582"/>
            </a:xfrm>
            <a:custGeom>
              <a:avLst/>
              <a:gdLst/>
              <a:ahLst/>
              <a:cxnLst/>
              <a:rect l="0" t="0" r="0" b="0"/>
              <a:pathLst>
                <a:path w="252010" h="73582">
                  <a:moveTo>
                    <a:pt x="252010" y="73582"/>
                  </a:moveTo>
                  <a:lnTo>
                    <a:pt x="0" y="0"/>
                  </a:lnTo>
                </a:path>
              </a:pathLst>
            </a:custGeom>
          </p:spPr>
          <p:txBody>
            <a:bodyPr/>
            <a:lstStyle/>
            <a:p>
              <a:endParaRPr/>
            </a:p>
          </p:txBody>
        </p:sp>
        <p:sp>
          <p:nvSpPr>
            <p:cNvPr id="41" name="pl41"/>
            <p:cNvSpPr/>
            <p:nvPr/>
          </p:nvSpPr>
          <p:spPr>
            <a:xfrm>
              <a:off x="7911730" y="2603579"/>
              <a:ext cx="249692" cy="2"/>
            </a:xfrm>
            <a:custGeom>
              <a:avLst/>
              <a:gdLst/>
              <a:ahLst/>
              <a:cxnLst/>
              <a:rect l="0" t="0" r="0" b="0"/>
              <a:pathLst>
                <a:path w="249692" h="2">
                  <a:moveTo>
                    <a:pt x="249692" y="2"/>
                  </a:moveTo>
                  <a:lnTo>
                    <a:pt x="0" y="0"/>
                  </a:lnTo>
                </a:path>
              </a:pathLst>
            </a:custGeom>
          </p:spPr>
          <p:txBody>
            <a:bodyPr/>
            <a:lstStyle/>
            <a:p>
              <a:endParaRPr/>
            </a:p>
          </p:txBody>
        </p:sp>
        <p:sp>
          <p:nvSpPr>
            <p:cNvPr id="42" name="pl42"/>
            <p:cNvSpPr/>
            <p:nvPr/>
          </p:nvSpPr>
          <p:spPr>
            <a:xfrm>
              <a:off x="7911730" y="3124262"/>
              <a:ext cx="249692" cy="2"/>
            </a:xfrm>
            <a:custGeom>
              <a:avLst/>
              <a:gdLst/>
              <a:ahLst/>
              <a:cxnLst/>
              <a:rect l="0" t="0" r="0" b="0"/>
              <a:pathLst>
                <a:path w="249692" h="2">
                  <a:moveTo>
                    <a:pt x="249692" y="2"/>
                  </a:moveTo>
                  <a:lnTo>
                    <a:pt x="0" y="0"/>
                  </a:lnTo>
                </a:path>
              </a:pathLst>
            </a:custGeom>
          </p:spPr>
          <p:txBody>
            <a:bodyPr/>
            <a:lstStyle/>
            <a:p>
              <a:endParaRPr/>
            </a:p>
          </p:txBody>
        </p:sp>
        <p:sp>
          <p:nvSpPr>
            <p:cNvPr id="43" name="pg43"/>
            <p:cNvSpPr/>
            <p:nvPr/>
          </p:nvSpPr>
          <p:spPr>
            <a:xfrm>
              <a:off x="8092843" y="1771326"/>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4" name="tx44"/>
            <p:cNvSpPr/>
            <p:nvPr/>
          </p:nvSpPr>
          <p:spPr>
            <a:xfrm>
              <a:off x="8115703" y="1812167"/>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77%</a:t>
              </a:r>
            </a:p>
          </p:txBody>
        </p:sp>
        <p:sp>
          <p:nvSpPr>
            <p:cNvPr id="45" name="pg45"/>
            <p:cNvSpPr/>
            <p:nvPr/>
          </p:nvSpPr>
          <p:spPr>
            <a:xfrm>
              <a:off x="8092843" y="2044991"/>
              <a:ext cx="780369" cy="181971"/>
            </a:xfrm>
            <a:custGeom>
              <a:avLst/>
              <a:gdLst/>
              <a:ahLst/>
              <a:cxnLst/>
              <a:rect l="0" t="0" r="0" b="0"/>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6" name="tx46"/>
            <p:cNvSpPr/>
            <p:nvPr/>
          </p:nvSpPr>
          <p:spPr>
            <a:xfrm>
              <a:off x="8115703" y="2085833"/>
              <a:ext cx="68892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PCV3 : 75%</a:t>
              </a:r>
            </a:p>
          </p:txBody>
        </p:sp>
        <p:sp>
          <p:nvSpPr>
            <p:cNvPr id="47" name="pg47"/>
            <p:cNvSpPr/>
            <p:nvPr/>
          </p:nvSpPr>
          <p:spPr>
            <a:xfrm>
              <a:off x="8092843" y="2512596"/>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48" name="tx48"/>
            <p:cNvSpPr/>
            <p:nvPr/>
          </p:nvSpPr>
          <p:spPr>
            <a:xfrm>
              <a:off x="8115703" y="2553437"/>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61%</a:t>
              </a:r>
            </a:p>
          </p:txBody>
        </p:sp>
        <p:sp>
          <p:nvSpPr>
            <p:cNvPr id="49" name="pg49"/>
            <p:cNvSpPr/>
            <p:nvPr/>
          </p:nvSpPr>
          <p:spPr>
            <a:xfrm>
              <a:off x="8092843" y="3033278"/>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50" name="tx50"/>
            <p:cNvSpPr/>
            <p:nvPr/>
          </p:nvSpPr>
          <p:spPr>
            <a:xfrm>
              <a:off x="8115703" y="3074120"/>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48%</a:t>
              </a:r>
            </a:p>
          </p:txBody>
        </p:sp>
        <p:sp>
          <p:nvSpPr>
            <p:cNvPr id="51" name="pg51"/>
            <p:cNvSpPr/>
            <p:nvPr/>
          </p:nvSpPr>
          <p:spPr>
            <a:xfrm>
              <a:off x="1150992" y="2448098"/>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2" name="tx52"/>
            <p:cNvSpPr/>
            <p:nvPr/>
          </p:nvSpPr>
          <p:spPr>
            <a:xfrm>
              <a:off x="1196712" y="24919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65</a:t>
              </a:r>
            </a:p>
          </p:txBody>
        </p:sp>
        <p:sp>
          <p:nvSpPr>
            <p:cNvPr id="53" name="pg53"/>
            <p:cNvSpPr/>
            <p:nvPr/>
          </p:nvSpPr>
          <p:spPr>
            <a:xfrm>
              <a:off x="6861575" y="4991820"/>
              <a:ext cx="161777" cy="181971"/>
            </a:xfrm>
            <a:custGeom>
              <a:avLst/>
              <a:gdLst/>
              <a:ahLst/>
              <a:cxnLst/>
              <a:rect l="0" t="0" r="0" b="0"/>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4" name="tx54"/>
            <p:cNvSpPr/>
            <p:nvPr/>
          </p:nvSpPr>
          <p:spPr>
            <a:xfrm>
              <a:off x="6907295" y="5037169"/>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1</a:t>
              </a:r>
            </a:p>
          </p:txBody>
        </p:sp>
        <p:sp>
          <p:nvSpPr>
            <p:cNvPr id="55" name="pg55"/>
            <p:cNvSpPr/>
            <p:nvPr/>
          </p:nvSpPr>
          <p:spPr>
            <a:xfrm>
              <a:off x="4981379" y="4952149"/>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6" name="tx56"/>
            <p:cNvSpPr/>
            <p:nvPr/>
          </p:nvSpPr>
          <p:spPr>
            <a:xfrm>
              <a:off x="5027099" y="4997498"/>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2</a:t>
              </a:r>
            </a:p>
          </p:txBody>
        </p:sp>
        <p:sp>
          <p:nvSpPr>
            <p:cNvPr id="57" name="pg57"/>
            <p:cNvSpPr/>
            <p:nvPr/>
          </p:nvSpPr>
          <p:spPr>
            <a:xfrm>
              <a:off x="6884525" y="4378366"/>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8" name="tx58"/>
            <p:cNvSpPr/>
            <p:nvPr/>
          </p:nvSpPr>
          <p:spPr>
            <a:xfrm>
              <a:off x="6930245" y="442371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12</a:t>
              </a:r>
            </a:p>
          </p:txBody>
        </p:sp>
        <p:sp>
          <p:nvSpPr>
            <p:cNvPr id="59" name="tx59"/>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95211" y="29786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7" name="pl77"/>
            <p:cNvSpPr/>
            <p:nvPr/>
          </p:nvSpPr>
          <p:spPr>
            <a:xfrm>
              <a:off x="3544956"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8" name="pl78"/>
            <p:cNvSpPr/>
            <p:nvPr/>
          </p:nvSpPr>
          <p:spPr>
            <a:xfrm>
              <a:off x="4260684"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9" name="pl79"/>
            <p:cNvSpPr/>
            <p:nvPr/>
          </p:nvSpPr>
          <p:spPr>
            <a:xfrm>
              <a:off x="5007450"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0" name="pl80"/>
            <p:cNvSpPr/>
            <p:nvPr/>
          </p:nvSpPr>
          <p:spPr>
            <a:xfrm>
              <a:off x="5731023"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1" name="tx81"/>
            <p:cNvSpPr/>
            <p:nvPr/>
          </p:nvSpPr>
          <p:spPr>
            <a:xfrm>
              <a:off x="3812055"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933954" y="399905"/>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6" name="tx86"/>
            <p:cNvSpPr/>
            <p:nvPr/>
          </p:nvSpPr>
          <p:spPr>
            <a:xfrm>
              <a:off x="2863627" y="579074"/>
              <a:ext cx="415097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Cote d'Ivoire, 2000-2024</a:t>
              </a:r>
            </a:p>
          </p:txBody>
        </p:sp>
        <p:sp>
          <p:nvSpPr>
            <p:cNvPr id="87" name="tx8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8" name="tx88"/>
            <p:cNvSpPr/>
            <p:nvPr/>
          </p:nvSpPr>
          <p:spPr>
            <a:xfrm>
              <a:off x="1872111" y="6449121"/>
              <a:ext cx="7202298"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9" name="tx89"/>
            <p:cNvSpPr/>
            <p:nvPr/>
          </p:nvSpPr>
          <p:spPr>
            <a:xfrm>
              <a:off x="2161389" y="6568567"/>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La Côte d'Ivoire possède les 4 vaccins des ODD.
En 2024, la Côte d'Ivoire aura atteint une couverture d'au moins 90% pour aucun des 4 vaccins.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par le DTC1 a diminué de 3 points de pourcentage, passant de 83 % en 2023 à 80 % en 2024.
- La couverture du DTC3 a diminué de 2 points de pourcentage, passant de 79 % en 2023 à 77 % en 2024.
- Il y a eu 31 000 enfants supplémentaires ne recevant aucune dose en 2024. Il reste donc 193 000 enfants non vaccinés, vulnérables aux maladies évitables par la vaccination, et 29 000 autres avec une protection incomplète.
- La Côte d'Ivoire représentait 4,8 % des enfants n'ayant reçu aucune dose de vaccin en Afrique occidentale et centrale (WCAR) et 1,4 % des enfants n'ayant reçu aucune dose de vaccin dans le monde.
- La couverture par le MCV1 a augmenté de 5 points de pourcentage, passant de 70 % en 2023 à 75 % en 2024. Il y a eu 242 000 enfants qui n'ont pas reçu la première vaccination contre la rougeole.
- La couverture par le MCV2 a augmenté de 17 points de pourcentage, passant de 31 % en 2023 à 48 % en 2024.
- La couverture de la dernière dose de la vaccination contre le papillomavirus (HPVc) chez les filles a diminué de 73 % à 61 % en 2024.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2024</a:t>
            </a:r>
          </a:p>
        </p:txBody>
      </p:sp>
      <p:graphicFrame>
        <p:nvGraphicFramePr>
          <p:cNvPr id="3" name="Table 2"/>
          <p:cNvGraphicFramePr>
            <a:graphicFrameLocks noGrp="1"/>
          </p:cNvGraphicFramePr>
          <p:nvPr/>
        </p:nvGraphicFramePr>
        <p:xfrm>
          <a:off x="548640" y="1371600"/>
          <a:ext cx="6309360" cy="457200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3"/>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2024 pour les services de routine dans Cote d'Ivoire,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1987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1983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Cote d'Ivoire.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gridCol w="1188720">
                  <a:extLst>
                    <a:ext uri="{9D8B030D-6E8A-4147-A177-3AD203B41FA5}">
                      <a16:colId xmlns:a16="http://schemas.microsoft.com/office/drawing/2014/main" val="20005"/>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DTP-containing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(4m)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(5m)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(4m)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(5m)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(4m)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(8m)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(7m)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0"/>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2024, aucun des 17 vaccins du calendrier n'a atteint une couverture de 90 % ou plus. La couverture vaccinale varie de 48 % à 88 %.
Depuis 2001, des estimations ont été faites pour 11 nouveaux vaccins. Le VPI2 est le vaccin le plus récent déclaré (2023), qui a atteint une couverture de 77% en 2024.
En 2024, la Côte d'Ivoire a signalé des ruptures de stock de vaccins/approvisionnements (VPH, VPO, VPC et VFY) (plus d'informations sur la diapositive 8).</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DAPMHHIV-502652578-1607601</_dlc_DocId>
    <_dlc_DocIdUrl xmlns="9e17fbd9-fb4c-4d20-9ec4-18aa77a91b0d">
      <Url>https://unicef.sharepoint.com/teams/DAPM-Health-HIV/_layouts/15/DocIdRedir.aspx?ID=DAPMHHIV-502652578-1607601</Url>
      <Description>DAPMHHIV-502652578-1607601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7548</Words>
  <Application>Microsoft Office PowerPoint</Application>
  <PresentationFormat>Widescreen</PresentationFormat>
  <Paragraphs>1615</Paragraphs>
  <Slides>41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d84a38e6-f026-4e7a-abab-1965f4203881</vt:lpwstr>
  </property>
  <property fmtid="{D5CDD505-2E9C-101B-9397-08002B2CF9AE}" pid="4" name="MediaServiceImageTags">
    <vt:lpwstr/>
  </property>
</Properties>
</file>