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7493f22f5eb9d6309877de95f46bbbbaac2390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17 vaccines in the schedule achieved coverage of 90% or more. Vaccine coverage ranged from 48% to 88%.
Since 2001, estimates have been made for 11 new vaccines. IPV2 is the newest vaccine reported (2023), which achieved 77% coverage in 2024.
In 2024, Cote d'Ivoire reported stockouts of vaccines/supplies (HPV, OPV, PCV, and YFV)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1077373"/>
            </a:xfrm>
            <a:custGeom>
              <a:avLst/>
              <a:pathLst>
                <a:path w="6444618" h="1077373">
                  <a:moveTo>
                    <a:pt x="0" y="518735"/>
                  </a:moveTo>
                  <a:lnTo>
                    <a:pt x="268525" y="678346"/>
                  </a:lnTo>
                  <a:lnTo>
                    <a:pt x="537051" y="877859"/>
                  </a:lnTo>
                  <a:lnTo>
                    <a:pt x="805577" y="1077373"/>
                  </a:lnTo>
                  <a:lnTo>
                    <a:pt x="1074103" y="997568"/>
                  </a:lnTo>
                  <a:lnTo>
                    <a:pt x="1342628" y="598540"/>
                  </a:lnTo>
                  <a:lnTo>
                    <a:pt x="1611154" y="119708"/>
                  </a:lnTo>
                  <a:lnTo>
                    <a:pt x="1879680" y="199513"/>
                  </a:lnTo>
                  <a:lnTo>
                    <a:pt x="2148206" y="359124"/>
                  </a:lnTo>
                  <a:lnTo>
                    <a:pt x="2416732" y="119708"/>
                  </a:lnTo>
                  <a:lnTo>
                    <a:pt x="2685257" y="438929"/>
                  </a:lnTo>
                  <a:lnTo>
                    <a:pt x="2953783" y="957665"/>
                  </a:lnTo>
                  <a:lnTo>
                    <a:pt x="3222309" y="199513"/>
                  </a:lnTo>
                  <a:lnTo>
                    <a:pt x="3490835" y="598540"/>
                  </a:lnTo>
                  <a:lnTo>
                    <a:pt x="3759360" y="239416"/>
                  </a:lnTo>
                  <a:lnTo>
                    <a:pt x="4027886" y="79805"/>
                  </a:lnTo>
                  <a:lnTo>
                    <a:pt x="4296412" y="0"/>
                  </a:lnTo>
                  <a:lnTo>
                    <a:pt x="4564938" y="199513"/>
                  </a:lnTo>
                  <a:lnTo>
                    <a:pt x="4833464" y="199513"/>
                  </a:lnTo>
                  <a:lnTo>
                    <a:pt x="5101989" y="438929"/>
                  </a:lnTo>
                  <a:lnTo>
                    <a:pt x="5370515" y="837957"/>
                  </a:lnTo>
                  <a:lnTo>
                    <a:pt x="5639041" y="798054"/>
                  </a:lnTo>
                  <a:lnTo>
                    <a:pt x="5907567" y="798054"/>
                  </a:lnTo>
                  <a:lnTo>
                    <a:pt x="6176092" y="598540"/>
                  </a:lnTo>
                  <a:lnTo>
                    <a:pt x="6444618" y="71824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797445"/>
              <a:ext cx="6444618" cy="1037470"/>
            </a:xfrm>
            <a:custGeom>
              <a:avLst/>
              <a:pathLst>
                <a:path w="6444618" h="1037470">
                  <a:moveTo>
                    <a:pt x="0" y="877859"/>
                  </a:moveTo>
                  <a:lnTo>
                    <a:pt x="268525" y="837957"/>
                  </a:lnTo>
                  <a:lnTo>
                    <a:pt x="537051" y="877859"/>
                  </a:lnTo>
                  <a:lnTo>
                    <a:pt x="805577" y="997568"/>
                  </a:lnTo>
                  <a:lnTo>
                    <a:pt x="1074103" y="758151"/>
                  </a:lnTo>
                  <a:lnTo>
                    <a:pt x="1342628" y="399027"/>
                  </a:lnTo>
                  <a:lnTo>
                    <a:pt x="1611154" y="399027"/>
                  </a:lnTo>
                  <a:lnTo>
                    <a:pt x="1879680" y="438929"/>
                  </a:lnTo>
                  <a:lnTo>
                    <a:pt x="2148206" y="518735"/>
                  </a:lnTo>
                  <a:lnTo>
                    <a:pt x="2416732" y="239416"/>
                  </a:lnTo>
                  <a:lnTo>
                    <a:pt x="2685257" y="359124"/>
                  </a:lnTo>
                  <a:lnTo>
                    <a:pt x="2953783" y="1037470"/>
                  </a:lnTo>
                  <a:lnTo>
                    <a:pt x="3222309" y="199513"/>
                  </a:lnTo>
                  <a:lnTo>
                    <a:pt x="3490835" y="478832"/>
                  </a:lnTo>
                  <a:lnTo>
                    <a:pt x="3759360" y="558638"/>
                  </a:lnTo>
                  <a:lnTo>
                    <a:pt x="4027886" y="319221"/>
                  </a:lnTo>
                  <a:lnTo>
                    <a:pt x="4296412" y="0"/>
                  </a:lnTo>
                  <a:lnTo>
                    <a:pt x="4564938" y="159610"/>
                  </a:lnTo>
                  <a:lnTo>
                    <a:pt x="4833464" y="159610"/>
                  </a:lnTo>
                  <a:lnTo>
                    <a:pt x="5101989" y="319221"/>
                  </a:lnTo>
                  <a:lnTo>
                    <a:pt x="5370515" y="598540"/>
                  </a:lnTo>
                  <a:lnTo>
                    <a:pt x="5639041" y="558638"/>
                  </a:lnTo>
                  <a:lnTo>
                    <a:pt x="5907567" y="558638"/>
                  </a:lnTo>
                  <a:lnTo>
                    <a:pt x="6176092" y="319221"/>
                  </a:lnTo>
                  <a:lnTo>
                    <a:pt x="6444618" y="399027"/>
                  </a:lnTo>
                </a:path>
              </a:pathLst>
            </a:custGeom>
            <a:ln w="27101" cap="flat">
              <a:solidFill>
                <a:srgbClr val="7CAE00">
                  <a:alpha val="100000"/>
                </a:srgbClr>
              </a:solidFill>
              <a:prstDash val="solid"/>
              <a:round/>
            </a:ln>
          </p:spPr>
          <p:txBody>
            <a:bodyPr/>
            <a:lstStyle/>
            <a:p/>
          </p:txBody>
        </p:sp>
        <p:sp>
          <p:nvSpPr>
            <p:cNvPr id="29" name="pl29"/>
            <p:cNvSpPr/>
            <p:nvPr/>
          </p:nvSpPr>
          <p:spPr>
            <a:xfrm>
              <a:off x="1448278" y="1917153"/>
              <a:ext cx="6444618" cy="1396595"/>
            </a:xfrm>
            <a:custGeom>
              <a:avLst/>
              <a:pathLst>
                <a:path w="6444618" h="1396595">
                  <a:moveTo>
                    <a:pt x="0" y="638443"/>
                  </a:moveTo>
                  <a:lnTo>
                    <a:pt x="268525" y="518735"/>
                  </a:lnTo>
                  <a:lnTo>
                    <a:pt x="537051" y="518735"/>
                  </a:lnTo>
                  <a:lnTo>
                    <a:pt x="805577" y="558638"/>
                  </a:lnTo>
                  <a:lnTo>
                    <a:pt x="1074103" y="239416"/>
                  </a:lnTo>
                  <a:lnTo>
                    <a:pt x="1342628" y="0"/>
                  </a:lnTo>
                  <a:lnTo>
                    <a:pt x="1611154" y="438929"/>
                  </a:lnTo>
                  <a:lnTo>
                    <a:pt x="1879680" y="678346"/>
                  </a:lnTo>
                  <a:lnTo>
                    <a:pt x="2148206" y="837957"/>
                  </a:lnTo>
                  <a:lnTo>
                    <a:pt x="2416732" y="678346"/>
                  </a:lnTo>
                  <a:lnTo>
                    <a:pt x="2685257" y="798054"/>
                  </a:lnTo>
                  <a:lnTo>
                    <a:pt x="2953783" y="1396595"/>
                  </a:lnTo>
                  <a:lnTo>
                    <a:pt x="3222309" y="399027"/>
                  </a:lnTo>
                  <a:lnTo>
                    <a:pt x="3490835" y="558638"/>
                  </a:lnTo>
                  <a:lnTo>
                    <a:pt x="3759360" y="997568"/>
                  </a:lnTo>
                  <a:lnTo>
                    <a:pt x="4027886" y="678346"/>
                  </a:lnTo>
                  <a:lnTo>
                    <a:pt x="4296412" y="438929"/>
                  </a:lnTo>
                  <a:lnTo>
                    <a:pt x="4564938" y="558638"/>
                  </a:lnTo>
                  <a:lnTo>
                    <a:pt x="4833464" y="399027"/>
                  </a:lnTo>
                  <a:lnTo>
                    <a:pt x="5101989" y="518735"/>
                  </a:lnTo>
                  <a:lnTo>
                    <a:pt x="5370515" y="837957"/>
                  </a:lnTo>
                  <a:lnTo>
                    <a:pt x="5639041" y="758151"/>
                  </a:lnTo>
                  <a:lnTo>
                    <a:pt x="5907567" y="877859"/>
                  </a:lnTo>
                  <a:lnTo>
                    <a:pt x="6176092" y="558638"/>
                  </a:lnTo>
                  <a:lnTo>
                    <a:pt x="6444618" y="359124"/>
                  </a:lnTo>
                </a:path>
              </a:pathLst>
            </a:custGeom>
            <a:ln w="27101" cap="flat">
              <a:solidFill>
                <a:srgbClr val="00BFC4">
                  <a:alpha val="100000"/>
                </a:srgbClr>
              </a:solidFill>
              <a:prstDash val="solid"/>
              <a:round/>
            </a:ln>
          </p:spPr>
          <p:txBody>
            <a:bodyPr/>
            <a:lstStyle/>
            <a:p/>
          </p:txBody>
        </p:sp>
        <p:sp>
          <p:nvSpPr>
            <p:cNvPr id="30" name="pl30"/>
            <p:cNvSpPr/>
            <p:nvPr/>
          </p:nvSpPr>
          <p:spPr>
            <a:xfrm>
              <a:off x="7087320" y="3353651"/>
              <a:ext cx="805577" cy="1875427"/>
            </a:xfrm>
            <a:custGeom>
              <a:avLst/>
              <a:pathLst>
                <a:path w="805577" h="1875427">
                  <a:moveTo>
                    <a:pt x="0" y="1875427"/>
                  </a:moveTo>
                  <a:lnTo>
                    <a:pt x="268525" y="1117276"/>
                  </a:lnTo>
                  <a:lnTo>
                    <a:pt x="537051" y="678346"/>
                  </a:lnTo>
                  <a:lnTo>
                    <a:pt x="80557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3152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6369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5172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048943" y="51907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102" y="1923155"/>
              <a:ext cx="255320" cy="146055"/>
            </a:xfrm>
            <a:custGeom>
              <a:avLst/>
              <a:pathLst>
                <a:path w="255320" h="146055">
                  <a:moveTo>
                    <a:pt x="255320" y="0"/>
                  </a:moveTo>
                  <a:lnTo>
                    <a:pt x="0" y="146055"/>
                  </a:lnTo>
                </a:path>
              </a:pathLst>
            </a:custGeom>
          </p:spPr>
          <p:txBody>
            <a:bodyPr/>
            <a:lstStyle/>
            <a:p/>
          </p:txBody>
        </p:sp>
        <p:sp>
          <p:nvSpPr>
            <p:cNvPr id="41" name="pl41"/>
            <p:cNvSpPr/>
            <p:nvPr/>
          </p:nvSpPr>
          <p:spPr>
            <a:xfrm>
              <a:off x="7911222" y="2175504"/>
              <a:ext cx="250201" cy="19537"/>
            </a:xfrm>
            <a:custGeom>
              <a:avLst/>
              <a:pathLst>
                <a:path w="250201" h="19537">
                  <a:moveTo>
                    <a:pt x="250201" y="0"/>
                  </a:moveTo>
                  <a:lnTo>
                    <a:pt x="0" y="19537"/>
                  </a:lnTo>
                </a:path>
              </a:pathLst>
            </a:custGeom>
          </p:spPr>
          <p:txBody>
            <a:bodyPr/>
            <a:lstStyle/>
            <a:p/>
          </p:txBody>
        </p:sp>
        <p:sp>
          <p:nvSpPr>
            <p:cNvPr id="42" name="pl42"/>
            <p:cNvSpPr/>
            <p:nvPr/>
          </p:nvSpPr>
          <p:spPr>
            <a:xfrm>
              <a:off x="7906306" y="2283708"/>
              <a:ext cx="255116" cy="141369"/>
            </a:xfrm>
            <a:custGeom>
              <a:avLst/>
              <a:pathLst>
                <a:path w="255116" h="141369">
                  <a:moveTo>
                    <a:pt x="255116" y="141369"/>
                  </a:moveTo>
                  <a:lnTo>
                    <a:pt x="0" y="0"/>
                  </a:lnTo>
                </a:path>
              </a:pathLst>
            </a:custGeom>
          </p:spPr>
          <p:txBody>
            <a:bodyPr/>
            <a:lstStyle/>
            <a:p/>
          </p:txBody>
        </p:sp>
        <p:sp>
          <p:nvSpPr>
            <p:cNvPr id="43" name="pl43"/>
            <p:cNvSpPr/>
            <p:nvPr/>
          </p:nvSpPr>
          <p:spPr>
            <a:xfrm>
              <a:off x="7911385" y="3353649"/>
              <a:ext cx="250038" cy="2"/>
            </a:xfrm>
            <a:custGeom>
              <a:avLst/>
              <a:pathLst>
                <a:path w="250038" h="2">
                  <a:moveTo>
                    <a:pt x="250038" y="0"/>
                  </a:moveTo>
                  <a:lnTo>
                    <a:pt x="0" y="2"/>
                  </a:lnTo>
                </a:path>
              </a:pathLst>
            </a:custGeom>
          </p:spPr>
          <p:txBody>
            <a:bodyPr/>
            <a:lstStyle/>
            <a:p/>
          </p:txBody>
        </p:sp>
        <p:sp>
          <p:nvSpPr>
            <p:cNvPr id="44" name="pg44"/>
            <p:cNvSpPr/>
            <p:nvPr/>
          </p:nvSpPr>
          <p:spPr>
            <a:xfrm>
              <a:off x="8092843" y="181003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5087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6" name="pg46"/>
            <p:cNvSpPr/>
            <p:nvPr/>
          </p:nvSpPr>
          <p:spPr>
            <a:xfrm>
              <a:off x="8092843" y="208432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12517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77%</a:t>
              </a:r>
            </a:p>
          </p:txBody>
        </p:sp>
        <p:sp>
          <p:nvSpPr>
            <p:cNvPr id="48" name="pg48"/>
            <p:cNvSpPr/>
            <p:nvPr/>
          </p:nvSpPr>
          <p:spPr>
            <a:xfrm>
              <a:off x="8092843" y="235603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39687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75%</a:t>
              </a:r>
            </a:p>
          </p:txBody>
        </p:sp>
        <p:sp>
          <p:nvSpPr>
            <p:cNvPr id="50" name="pg50"/>
            <p:cNvSpPr/>
            <p:nvPr/>
          </p:nvSpPr>
          <p:spPr>
            <a:xfrm>
              <a:off x="8092843" y="32626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3035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149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Cote d'Ivoire,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803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39370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40707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870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9003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91376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333532"/>
              <a:ext cx="249014" cy="540107"/>
            </a:xfrm>
            <a:prstGeom prst="rect">
              <a:avLst/>
            </a:prstGeom>
            <a:solidFill>
              <a:srgbClr val="1CABE2">
                <a:alpha val="100000"/>
              </a:srgbClr>
            </a:solidFill>
          </p:spPr>
          <p:txBody>
            <a:bodyPr/>
            <a:lstStyle/>
            <a:p/>
          </p:txBody>
        </p:sp>
        <p:sp>
          <p:nvSpPr>
            <p:cNvPr id="23" name="rc23"/>
            <p:cNvSpPr/>
            <p:nvPr/>
          </p:nvSpPr>
          <p:spPr>
            <a:xfrm>
              <a:off x="1587736" y="3175924"/>
              <a:ext cx="249014" cy="697715"/>
            </a:xfrm>
            <a:prstGeom prst="rect">
              <a:avLst/>
            </a:prstGeom>
            <a:solidFill>
              <a:srgbClr val="1CABE2">
                <a:alpha val="100000"/>
              </a:srgbClr>
            </a:solidFill>
          </p:spPr>
          <p:txBody>
            <a:bodyPr/>
            <a:lstStyle/>
            <a:p/>
          </p:txBody>
        </p:sp>
        <p:sp>
          <p:nvSpPr>
            <p:cNvPr id="24" name="rc24"/>
            <p:cNvSpPr/>
            <p:nvPr/>
          </p:nvSpPr>
          <p:spPr>
            <a:xfrm>
              <a:off x="1864419" y="2978204"/>
              <a:ext cx="249014" cy="895435"/>
            </a:xfrm>
            <a:prstGeom prst="rect">
              <a:avLst/>
            </a:prstGeom>
            <a:solidFill>
              <a:srgbClr val="1CABE2">
                <a:alpha val="100000"/>
              </a:srgbClr>
            </a:solidFill>
          </p:spPr>
          <p:txBody>
            <a:bodyPr/>
            <a:lstStyle/>
            <a:p/>
          </p:txBody>
        </p:sp>
        <p:sp>
          <p:nvSpPr>
            <p:cNvPr id="25" name="rc25"/>
            <p:cNvSpPr/>
            <p:nvPr/>
          </p:nvSpPr>
          <p:spPr>
            <a:xfrm>
              <a:off x="2141101" y="2777895"/>
              <a:ext cx="249014" cy="1095744"/>
            </a:xfrm>
            <a:prstGeom prst="rect">
              <a:avLst/>
            </a:prstGeom>
            <a:solidFill>
              <a:srgbClr val="1CABE2">
                <a:alpha val="100000"/>
              </a:srgbClr>
            </a:solidFill>
          </p:spPr>
          <p:txBody>
            <a:bodyPr/>
            <a:lstStyle/>
            <a:p/>
          </p:txBody>
        </p:sp>
        <p:sp>
          <p:nvSpPr>
            <p:cNvPr id="26" name="rc26"/>
            <p:cNvSpPr/>
            <p:nvPr/>
          </p:nvSpPr>
          <p:spPr>
            <a:xfrm>
              <a:off x="2417783" y="2839470"/>
              <a:ext cx="249014" cy="1034169"/>
            </a:xfrm>
            <a:prstGeom prst="rect">
              <a:avLst/>
            </a:prstGeom>
            <a:solidFill>
              <a:srgbClr val="1CABE2">
                <a:alpha val="100000"/>
              </a:srgbClr>
            </a:solidFill>
          </p:spPr>
          <p:txBody>
            <a:bodyPr/>
            <a:lstStyle/>
            <a:p/>
          </p:txBody>
        </p:sp>
        <p:sp>
          <p:nvSpPr>
            <p:cNvPr id="27" name="rc27"/>
            <p:cNvSpPr/>
            <p:nvPr/>
          </p:nvSpPr>
          <p:spPr>
            <a:xfrm>
              <a:off x="2694466" y="3211097"/>
              <a:ext cx="249014" cy="662542"/>
            </a:xfrm>
            <a:prstGeom prst="rect">
              <a:avLst/>
            </a:prstGeom>
            <a:solidFill>
              <a:srgbClr val="1CABE2">
                <a:alpha val="100000"/>
              </a:srgbClr>
            </a:solidFill>
          </p:spPr>
          <p:txBody>
            <a:bodyPr/>
            <a:lstStyle/>
            <a:p/>
          </p:txBody>
        </p:sp>
        <p:sp>
          <p:nvSpPr>
            <p:cNvPr id="28" name="rc28"/>
            <p:cNvSpPr/>
            <p:nvPr/>
          </p:nvSpPr>
          <p:spPr>
            <a:xfrm>
              <a:off x="2971148" y="3676093"/>
              <a:ext cx="249014" cy="197546"/>
            </a:xfrm>
            <a:prstGeom prst="rect">
              <a:avLst/>
            </a:prstGeom>
            <a:solidFill>
              <a:srgbClr val="1CABE2">
                <a:alpha val="100000"/>
              </a:srgbClr>
            </a:solidFill>
          </p:spPr>
          <p:txBody>
            <a:bodyPr/>
            <a:lstStyle/>
            <a:p/>
          </p:txBody>
        </p:sp>
        <p:sp>
          <p:nvSpPr>
            <p:cNvPr id="29" name="rc29"/>
            <p:cNvSpPr/>
            <p:nvPr/>
          </p:nvSpPr>
          <p:spPr>
            <a:xfrm>
              <a:off x="3247830" y="3593340"/>
              <a:ext cx="249014" cy="280299"/>
            </a:xfrm>
            <a:prstGeom prst="rect">
              <a:avLst/>
            </a:prstGeom>
            <a:solidFill>
              <a:srgbClr val="1CABE2">
                <a:alpha val="100000"/>
              </a:srgbClr>
            </a:solidFill>
          </p:spPr>
          <p:txBody>
            <a:bodyPr/>
            <a:lstStyle/>
            <a:p/>
          </p:txBody>
        </p:sp>
        <p:sp>
          <p:nvSpPr>
            <p:cNvPr id="30" name="rc30"/>
            <p:cNvSpPr/>
            <p:nvPr/>
          </p:nvSpPr>
          <p:spPr>
            <a:xfrm>
              <a:off x="3524513" y="3427592"/>
              <a:ext cx="249014" cy="446047"/>
            </a:xfrm>
            <a:prstGeom prst="rect">
              <a:avLst/>
            </a:prstGeom>
            <a:solidFill>
              <a:srgbClr val="1CABE2">
                <a:alpha val="100000"/>
              </a:srgbClr>
            </a:solidFill>
          </p:spPr>
          <p:txBody>
            <a:bodyPr/>
            <a:lstStyle/>
            <a:p/>
          </p:txBody>
        </p:sp>
        <p:sp>
          <p:nvSpPr>
            <p:cNvPr id="31" name="rc31"/>
            <p:cNvSpPr/>
            <p:nvPr/>
          </p:nvSpPr>
          <p:spPr>
            <a:xfrm>
              <a:off x="3801195" y="3664638"/>
              <a:ext cx="249014" cy="209001"/>
            </a:xfrm>
            <a:prstGeom prst="rect">
              <a:avLst/>
            </a:prstGeom>
            <a:solidFill>
              <a:srgbClr val="1CABE2">
                <a:alpha val="100000"/>
              </a:srgbClr>
            </a:solidFill>
          </p:spPr>
          <p:txBody>
            <a:bodyPr/>
            <a:lstStyle/>
            <a:p/>
          </p:txBody>
        </p:sp>
        <p:sp>
          <p:nvSpPr>
            <p:cNvPr id="32" name="rc32"/>
            <p:cNvSpPr/>
            <p:nvPr/>
          </p:nvSpPr>
          <p:spPr>
            <a:xfrm>
              <a:off x="4077877" y="3314939"/>
              <a:ext cx="249014" cy="558700"/>
            </a:xfrm>
            <a:prstGeom prst="rect">
              <a:avLst/>
            </a:prstGeom>
            <a:solidFill>
              <a:srgbClr val="1CABE2">
                <a:alpha val="100000"/>
              </a:srgbClr>
            </a:solidFill>
          </p:spPr>
          <p:txBody>
            <a:bodyPr/>
            <a:lstStyle/>
            <a:p/>
          </p:txBody>
        </p:sp>
        <p:sp>
          <p:nvSpPr>
            <p:cNvPr id="33" name="rc33"/>
            <p:cNvSpPr/>
            <p:nvPr/>
          </p:nvSpPr>
          <p:spPr>
            <a:xfrm>
              <a:off x="4354560" y="2733018"/>
              <a:ext cx="249014" cy="1140621"/>
            </a:xfrm>
            <a:prstGeom prst="rect">
              <a:avLst/>
            </a:prstGeom>
            <a:solidFill>
              <a:srgbClr val="1CABE2">
                <a:alpha val="100000"/>
              </a:srgbClr>
            </a:solidFill>
          </p:spPr>
          <p:txBody>
            <a:bodyPr/>
            <a:lstStyle/>
            <a:p/>
          </p:txBody>
        </p:sp>
        <p:sp>
          <p:nvSpPr>
            <p:cNvPr id="34" name="rc34"/>
            <p:cNvSpPr/>
            <p:nvPr/>
          </p:nvSpPr>
          <p:spPr>
            <a:xfrm>
              <a:off x="4631242" y="3560939"/>
              <a:ext cx="249014" cy="312700"/>
            </a:xfrm>
            <a:prstGeom prst="rect">
              <a:avLst/>
            </a:prstGeom>
            <a:solidFill>
              <a:srgbClr val="1CABE2">
                <a:alpha val="100000"/>
              </a:srgbClr>
            </a:solidFill>
          </p:spPr>
          <p:txBody>
            <a:bodyPr/>
            <a:lstStyle/>
            <a:p/>
          </p:txBody>
        </p:sp>
        <p:sp>
          <p:nvSpPr>
            <p:cNvPr id="35" name="rc35"/>
            <p:cNvSpPr/>
            <p:nvPr/>
          </p:nvSpPr>
          <p:spPr>
            <a:xfrm>
              <a:off x="4907924" y="3102613"/>
              <a:ext cx="249014" cy="771027"/>
            </a:xfrm>
            <a:prstGeom prst="rect">
              <a:avLst/>
            </a:prstGeom>
            <a:solidFill>
              <a:srgbClr val="1CABE2">
                <a:alpha val="100000"/>
              </a:srgbClr>
            </a:solidFill>
          </p:spPr>
          <p:txBody>
            <a:bodyPr/>
            <a:lstStyle/>
            <a:p/>
          </p:txBody>
        </p:sp>
        <p:sp>
          <p:nvSpPr>
            <p:cNvPr id="36" name="rc36"/>
            <p:cNvSpPr/>
            <p:nvPr/>
          </p:nvSpPr>
          <p:spPr>
            <a:xfrm>
              <a:off x="5184607" y="3507119"/>
              <a:ext cx="249014" cy="366521"/>
            </a:xfrm>
            <a:prstGeom prst="rect">
              <a:avLst/>
            </a:prstGeom>
            <a:solidFill>
              <a:srgbClr val="1CABE2">
                <a:alpha val="100000"/>
              </a:srgbClr>
            </a:solidFill>
          </p:spPr>
          <p:txBody>
            <a:bodyPr/>
            <a:lstStyle/>
            <a:p/>
          </p:txBody>
        </p:sp>
        <p:sp>
          <p:nvSpPr>
            <p:cNvPr id="37" name="rc37"/>
            <p:cNvSpPr/>
            <p:nvPr/>
          </p:nvSpPr>
          <p:spPr>
            <a:xfrm>
              <a:off x="5461289" y="3689896"/>
              <a:ext cx="249014" cy="183743"/>
            </a:xfrm>
            <a:prstGeom prst="rect">
              <a:avLst/>
            </a:prstGeom>
            <a:solidFill>
              <a:srgbClr val="1CABE2">
                <a:alpha val="100000"/>
              </a:srgbClr>
            </a:solidFill>
          </p:spPr>
          <p:txBody>
            <a:bodyPr/>
            <a:lstStyle/>
            <a:p/>
          </p:txBody>
        </p:sp>
        <p:sp>
          <p:nvSpPr>
            <p:cNvPr id="38" name="rc38"/>
            <p:cNvSpPr/>
            <p:nvPr/>
          </p:nvSpPr>
          <p:spPr>
            <a:xfrm>
              <a:off x="5737971" y="3781474"/>
              <a:ext cx="249014" cy="92165"/>
            </a:xfrm>
            <a:prstGeom prst="rect">
              <a:avLst/>
            </a:prstGeom>
            <a:solidFill>
              <a:srgbClr val="1CABE2">
                <a:alpha val="100000"/>
              </a:srgbClr>
            </a:solidFill>
          </p:spPr>
          <p:txBody>
            <a:bodyPr/>
            <a:lstStyle/>
            <a:p/>
          </p:txBody>
        </p:sp>
        <p:sp>
          <p:nvSpPr>
            <p:cNvPr id="39" name="rc39"/>
            <p:cNvSpPr/>
            <p:nvPr/>
          </p:nvSpPr>
          <p:spPr>
            <a:xfrm>
              <a:off x="6014654" y="3551709"/>
              <a:ext cx="249014" cy="321930"/>
            </a:xfrm>
            <a:prstGeom prst="rect">
              <a:avLst/>
            </a:prstGeom>
            <a:solidFill>
              <a:srgbClr val="1CABE2">
                <a:alpha val="100000"/>
              </a:srgbClr>
            </a:solidFill>
          </p:spPr>
          <p:txBody>
            <a:bodyPr/>
            <a:lstStyle/>
            <a:p/>
          </p:txBody>
        </p:sp>
        <p:sp>
          <p:nvSpPr>
            <p:cNvPr id="40" name="rc40"/>
            <p:cNvSpPr/>
            <p:nvPr/>
          </p:nvSpPr>
          <p:spPr>
            <a:xfrm>
              <a:off x="6291336" y="3556139"/>
              <a:ext cx="249014" cy="317500"/>
            </a:xfrm>
            <a:prstGeom prst="rect">
              <a:avLst/>
            </a:prstGeom>
            <a:solidFill>
              <a:srgbClr val="1CABE2">
                <a:alpha val="100000"/>
              </a:srgbClr>
            </a:solidFill>
          </p:spPr>
          <p:txBody>
            <a:bodyPr/>
            <a:lstStyle/>
            <a:p/>
          </p:txBody>
        </p:sp>
        <p:sp>
          <p:nvSpPr>
            <p:cNvPr id="41" name="rc41"/>
            <p:cNvSpPr/>
            <p:nvPr/>
          </p:nvSpPr>
          <p:spPr>
            <a:xfrm>
              <a:off x="6568018" y="3281147"/>
              <a:ext cx="249014" cy="592492"/>
            </a:xfrm>
            <a:prstGeom prst="rect">
              <a:avLst/>
            </a:prstGeom>
            <a:solidFill>
              <a:srgbClr val="1CABE2">
                <a:alpha val="100000"/>
              </a:srgbClr>
            </a:solidFill>
          </p:spPr>
          <p:txBody>
            <a:bodyPr/>
            <a:lstStyle/>
            <a:p/>
          </p:txBody>
        </p:sp>
        <p:sp>
          <p:nvSpPr>
            <p:cNvPr id="42" name="rc42"/>
            <p:cNvSpPr/>
            <p:nvPr/>
          </p:nvSpPr>
          <p:spPr>
            <a:xfrm>
              <a:off x="6844701" y="2818021"/>
              <a:ext cx="249014" cy="1055618"/>
            </a:xfrm>
            <a:prstGeom prst="rect">
              <a:avLst/>
            </a:prstGeom>
            <a:solidFill>
              <a:srgbClr val="1CABE2">
                <a:alpha val="100000"/>
              </a:srgbClr>
            </a:solidFill>
          </p:spPr>
          <p:txBody>
            <a:bodyPr/>
            <a:lstStyle/>
            <a:p/>
          </p:txBody>
        </p:sp>
        <p:sp>
          <p:nvSpPr>
            <p:cNvPr id="43" name="rc43"/>
            <p:cNvSpPr/>
            <p:nvPr/>
          </p:nvSpPr>
          <p:spPr>
            <a:xfrm>
              <a:off x="7121383" y="2855192"/>
              <a:ext cx="249014" cy="1018447"/>
            </a:xfrm>
            <a:prstGeom prst="rect">
              <a:avLst/>
            </a:prstGeom>
            <a:solidFill>
              <a:srgbClr val="1CABE2">
                <a:alpha val="100000"/>
              </a:srgbClr>
            </a:solidFill>
          </p:spPr>
          <p:txBody>
            <a:bodyPr/>
            <a:lstStyle/>
            <a:p/>
          </p:txBody>
        </p:sp>
        <p:sp>
          <p:nvSpPr>
            <p:cNvPr id="44" name="rc44"/>
            <p:cNvSpPr/>
            <p:nvPr/>
          </p:nvSpPr>
          <p:spPr>
            <a:xfrm>
              <a:off x="7398065" y="2846613"/>
              <a:ext cx="249014" cy="1027026"/>
            </a:xfrm>
            <a:prstGeom prst="rect">
              <a:avLst/>
            </a:prstGeom>
            <a:solidFill>
              <a:srgbClr val="1CABE2">
                <a:alpha val="100000"/>
              </a:srgbClr>
            </a:solidFill>
          </p:spPr>
          <p:txBody>
            <a:bodyPr/>
            <a:lstStyle/>
            <a:p/>
          </p:txBody>
        </p:sp>
        <p:sp>
          <p:nvSpPr>
            <p:cNvPr id="45" name="rc45"/>
            <p:cNvSpPr/>
            <p:nvPr/>
          </p:nvSpPr>
          <p:spPr>
            <a:xfrm>
              <a:off x="7674748" y="3071904"/>
              <a:ext cx="249014" cy="801735"/>
            </a:xfrm>
            <a:prstGeom prst="rect">
              <a:avLst/>
            </a:prstGeom>
            <a:solidFill>
              <a:srgbClr val="1CABE2">
                <a:alpha val="100000"/>
              </a:srgbClr>
            </a:solidFill>
          </p:spPr>
          <p:txBody>
            <a:bodyPr/>
            <a:lstStyle/>
            <a:p/>
          </p:txBody>
        </p:sp>
        <p:sp>
          <p:nvSpPr>
            <p:cNvPr id="46" name="rc46"/>
            <p:cNvSpPr/>
            <p:nvPr/>
          </p:nvSpPr>
          <p:spPr>
            <a:xfrm>
              <a:off x="7951430" y="2919540"/>
              <a:ext cx="249014" cy="954100"/>
            </a:xfrm>
            <a:prstGeom prst="rect">
              <a:avLst/>
            </a:prstGeom>
            <a:solidFill>
              <a:srgbClr val="1CABE2">
                <a:alpha val="100000"/>
              </a:srgbClr>
            </a:solidFill>
          </p:spPr>
          <p:txBody>
            <a:bodyPr/>
            <a:lstStyle/>
            <a:p/>
          </p:txBody>
        </p:sp>
        <p:sp>
          <p:nvSpPr>
            <p:cNvPr id="47" name="rc47"/>
            <p:cNvSpPr/>
            <p:nvPr/>
          </p:nvSpPr>
          <p:spPr>
            <a:xfrm>
              <a:off x="1311054" y="2613385"/>
              <a:ext cx="249014" cy="720146"/>
            </a:xfrm>
            <a:prstGeom prst="rect">
              <a:avLst/>
            </a:prstGeom>
            <a:solidFill>
              <a:srgbClr val="B3B3B3">
                <a:alpha val="100000"/>
              </a:srgbClr>
            </a:solidFill>
          </p:spPr>
          <p:txBody>
            <a:bodyPr/>
            <a:lstStyle/>
            <a:p/>
          </p:txBody>
        </p:sp>
        <p:sp>
          <p:nvSpPr>
            <p:cNvPr id="48" name="rc48"/>
            <p:cNvSpPr/>
            <p:nvPr/>
          </p:nvSpPr>
          <p:spPr>
            <a:xfrm>
              <a:off x="1587736" y="2625091"/>
              <a:ext cx="249014" cy="550832"/>
            </a:xfrm>
            <a:prstGeom prst="rect">
              <a:avLst/>
            </a:prstGeom>
            <a:solidFill>
              <a:srgbClr val="B3B3B3">
                <a:alpha val="100000"/>
              </a:srgbClr>
            </a:solidFill>
          </p:spPr>
          <p:txBody>
            <a:bodyPr/>
            <a:lstStyle/>
            <a:p/>
          </p:txBody>
        </p:sp>
        <p:sp>
          <p:nvSpPr>
            <p:cNvPr id="49" name="rc49"/>
            <p:cNvSpPr/>
            <p:nvPr/>
          </p:nvSpPr>
          <p:spPr>
            <a:xfrm>
              <a:off x="1864419" y="2567793"/>
              <a:ext cx="249014" cy="410410"/>
            </a:xfrm>
            <a:prstGeom prst="rect">
              <a:avLst/>
            </a:prstGeom>
            <a:solidFill>
              <a:srgbClr val="B3B3B3">
                <a:alpha val="100000"/>
              </a:srgbClr>
            </a:solidFill>
          </p:spPr>
          <p:txBody>
            <a:bodyPr/>
            <a:lstStyle/>
            <a:p/>
          </p:txBody>
        </p:sp>
        <p:sp>
          <p:nvSpPr>
            <p:cNvPr id="50" name="rc50"/>
            <p:cNvSpPr/>
            <p:nvPr/>
          </p:nvSpPr>
          <p:spPr>
            <a:xfrm>
              <a:off x="2141101" y="2437835"/>
              <a:ext cx="249014" cy="340059"/>
            </a:xfrm>
            <a:prstGeom prst="rect">
              <a:avLst/>
            </a:prstGeom>
            <a:solidFill>
              <a:srgbClr val="B3B3B3">
                <a:alpha val="100000"/>
              </a:srgbClr>
            </a:solidFill>
          </p:spPr>
          <p:txBody>
            <a:bodyPr/>
            <a:lstStyle/>
            <a:p/>
          </p:txBody>
        </p:sp>
        <p:sp>
          <p:nvSpPr>
            <p:cNvPr id="51" name="rc51"/>
            <p:cNvSpPr/>
            <p:nvPr/>
          </p:nvSpPr>
          <p:spPr>
            <a:xfrm>
              <a:off x="2417783" y="2647956"/>
              <a:ext cx="249014" cy="191513"/>
            </a:xfrm>
            <a:prstGeom prst="rect">
              <a:avLst/>
            </a:prstGeom>
            <a:solidFill>
              <a:srgbClr val="B3B3B3">
                <a:alpha val="100000"/>
              </a:srgbClr>
            </a:solidFill>
          </p:spPr>
          <p:txBody>
            <a:bodyPr/>
            <a:lstStyle/>
            <a:p/>
          </p:txBody>
        </p:sp>
        <p:sp>
          <p:nvSpPr>
            <p:cNvPr id="52" name="rc52"/>
            <p:cNvSpPr/>
            <p:nvPr/>
          </p:nvSpPr>
          <p:spPr>
            <a:xfrm>
              <a:off x="2694466" y="2977262"/>
              <a:ext cx="249014" cy="233834"/>
            </a:xfrm>
            <a:prstGeom prst="rect">
              <a:avLst/>
            </a:prstGeom>
            <a:solidFill>
              <a:srgbClr val="B3B3B3">
                <a:alpha val="100000"/>
              </a:srgbClr>
            </a:solidFill>
          </p:spPr>
          <p:txBody>
            <a:bodyPr/>
            <a:lstStyle/>
            <a:p/>
          </p:txBody>
        </p:sp>
        <p:sp>
          <p:nvSpPr>
            <p:cNvPr id="53" name="rc53"/>
            <p:cNvSpPr/>
            <p:nvPr/>
          </p:nvSpPr>
          <p:spPr>
            <a:xfrm>
              <a:off x="2971148" y="2964924"/>
              <a:ext cx="249014" cy="711168"/>
            </a:xfrm>
            <a:prstGeom prst="rect">
              <a:avLst/>
            </a:prstGeom>
            <a:solidFill>
              <a:srgbClr val="B3B3B3">
                <a:alpha val="100000"/>
              </a:srgbClr>
            </a:solidFill>
          </p:spPr>
          <p:txBody>
            <a:bodyPr/>
            <a:lstStyle/>
            <a:p/>
          </p:txBody>
        </p:sp>
        <p:sp>
          <p:nvSpPr>
            <p:cNvPr id="54" name="rc54"/>
            <p:cNvSpPr/>
            <p:nvPr/>
          </p:nvSpPr>
          <p:spPr>
            <a:xfrm>
              <a:off x="3247830" y="2912604"/>
              <a:ext cx="249014" cy="680736"/>
            </a:xfrm>
            <a:prstGeom prst="rect">
              <a:avLst/>
            </a:prstGeom>
            <a:solidFill>
              <a:srgbClr val="B3B3B3">
                <a:alpha val="100000"/>
              </a:srgbClr>
            </a:solidFill>
          </p:spPr>
          <p:txBody>
            <a:bodyPr/>
            <a:lstStyle/>
            <a:p/>
          </p:txBody>
        </p:sp>
        <p:sp>
          <p:nvSpPr>
            <p:cNvPr id="55" name="rc55"/>
            <p:cNvSpPr/>
            <p:nvPr/>
          </p:nvSpPr>
          <p:spPr>
            <a:xfrm>
              <a:off x="3524513" y="2819348"/>
              <a:ext cx="249014" cy="608243"/>
            </a:xfrm>
            <a:prstGeom prst="rect">
              <a:avLst/>
            </a:prstGeom>
            <a:solidFill>
              <a:srgbClr val="B3B3B3">
                <a:alpha val="100000"/>
              </a:srgbClr>
            </a:solidFill>
          </p:spPr>
          <p:txBody>
            <a:bodyPr/>
            <a:lstStyle/>
            <a:p/>
          </p:txBody>
        </p:sp>
        <p:sp>
          <p:nvSpPr>
            <p:cNvPr id="56" name="rc56"/>
            <p:cNvSpPr/>
            <p:nvPr/>
          </p:nvSpPr>
          <p:spPr>
            <a:xfrm>
              <a:off x="3801195" y="3079442"/>
              <a:ext cx="249014" cy="585196"/>
            </a:xfrm>
            <a:prstGeom prst="rect">
              <a:avLst/>
            </a:prstGeom>
            <a:solidFill>
              <a:srgbClr val="B3B3B3">
                <a:alpha val="100000"/>
              </a:srgbClr>
            </a:solidFill>
          </p:spPr>
          <p:txBody>
            <a:bodyPr/>
            <a:lstStyle/>
            <a:p/>
          </p:txBody>
        </p:sp>
        <p:sp>
          <p:nvSpPr>
            <p:cNvPr id="57" name="rc57"/>
            <p:cNvSpPr/>
            <p:nvPr/>
          </p:nvSpPr>
          <p:spPr>
            <a:xfrm>
              <a:off x="4077877" y="2928148"/>
              <a:ext cx="249014" cy="386791"/>
            </a:xfrm>
            <a:prstGeom prst="rect">
              <a:avLst/>
            </a:prstGeom>
            <a:solidFill>
              <a:srgbClr val="B3B3B3">
                <a:alpha val="100000"/>
              </a:srgbClr>
            </a:solidFill>
          </p:spPr>
          <p:txBody>
            <a:bodyPr/>
            <a:lstStyle/>
            <a:p/>
          </p:txBody>
        </p:sp>
        <p:sp>
          <p:nvSpPr>
            <p:cNvPr id="58" name="rc58"/>
            <p:cNvSpPr/>
            <p:nvPr/>
          </p:nvSpPr>
          <p:spPr>
            <a:xfrm>
              <a:off x="4354560" y="2162710"/>
              <a:ext cx="249014" cy="570308"/>
            </a:xfrm>
            <a:prstGeom prst="rect">
              <a:avLst/>
            </a:prstGeom>
            <a:solidFill>
              <a:srgbClr val="B3B3B3">
                <a:alpha val="100000"/>
              </a:srgbClr>
            </a:solidFill>
          </p:spPr>
          <p:txBody>
            <a:bodyPr/>
            <a:lstStyle/>
            <a:p/>
          </p:txBody>
        </p:sp>
        <p:sp>
          <p:nvSpPr>
            <p:cNvPr id="59" name="rc59"/>
            <p:cNvSpPr/>
            <p:nvPr/>
          </p:nvSpPr>
          <p:spPr>
            <a:xfrm>
              <a:off x="4631242" y="3069546"/>
              <a:ext cx="249014" cy="491393"/>
            </a:xfrm>
            <a:prstGeom prst="rect">
              <a:avLst/>
            </a:prstGeom>
            <a:solidFill>
              <a:srgbClr val="B3B3B3">
                <a:alpha val="100000"/>
              </a:srgbClr>
            </a:solidFill>
          </p:spPr>
          <p:txBody>
            <a:bodyPr/>
            <a:lstStyle/>
            <a:p/>
          </p:txBody>
        </p:sp>
        <p:sp>
          <p:nvSpPr>
            <p:cNvPr id="60" name="rc60"/>
            <p:cNvSpPr/>
            <p:nvPr/>
          </p:nvSpPr>
          <p:spPr>
            <a:xfrm>
              <a:off x="4907924" y="2739777"/>
              <a:ext cx="249014" cy="362835"/>
            </a:xfrm>
            <a:prstGeom prst="rect">
              <a:avLst/>
            </a:prstGeom>
            <a:solidFill>
              <a:srgbClr val="B3B3B3">
                <a:alpha val="100000"/>
              </a:srgbClr>
            </a:solidFill>
          </p:spPr>
          <p:txBody>
            <a:bodyPr/>
            <a:lstStyle/>
            <a:p/>
          </p:txBody>
        </p:sp>
        <p:sp>
          <p:nvSpPr>
            <p:cNvPr id="61" name="rc61"/>
            <p:cNvSpPr/>
            <p:nvPr/>
          </p:nvSpPr>
          <p:spPr>
            <a:xfrm>
              <a:off x="5184607" y="2636625"/>
              <a:ext cx="249014" cy="870493"/>
            </a:xfrm>
            <a:prstGeom prst="rect">
              <a:avLst/>
            </a:prstGeom>
            <a:solidFill>
              <a:srgbClr val="B3B3B3">
                <a:alpha val="100000"/>
              </a:srgbClr>
            </a:solidFill>
          </p:spPr>
          <p:txBody>
            <a:bodyPr/>
            <a:lstStyle/>
            <a:p/>
          </p:txBody>
        </p:sp>
        <p:sp>
          <p:nvSpPr>
            <p:cNvPr id="62" name="rc62"/>
            <p:cNvSpPr/>
            <p:nvPr/>
          </p:nvSpPr>
          <p:spPr>
            <a:xfrm>
              <a:off x="5461289" y="2908973"/>
              <a:ext cx="249014" cy="780922"/>
            </a:xfrm>
            <a:prstGeom prst="rect">
              <a:avLst/>
            </a:prstGeom>
            <a:solidFill>
              <a:srgbClr val="B3B3B3">
                <a:alpha val="100000"/>
              </a:srgbClr>
            </a:solidFill>
          </p:spPr>
          <p:txBody>
            <a:bodyPr/>
            <a:lstStyle/>
            <a:p/>
          </p:txBody>
        </p:sp>
        <p:sp>
          <p:nvSpPr>
            <p:cNvPr id="63" name="rc63"/>
            <p:cNvSpPr/>
            <p:nvPr/>
          </p:nvSpPr>
          <p:spPr>
            <a:xfrm>
              <a:off x="5737971" y="3274547"/>
              <a:ext cx="249014" cy="506927"/>
            </a:xfrm>
            <a:prstGeom prst="rect">
              <a:avLst/>
            </a:prstGeom>
            <a:solidFill>
              <a:srgbClr val="B3B3B3">
                <a:alpha val="100000"/>
              </a:srgbClr>
            </a:solidFill>
          </p:spPr>
          <p:txBody>
            <a:bodyPr/>
            <a:lstStyle/>
            <a:p/>
          </p:txBody>
        </p:sp>
        <p:sp>
          <p:nvSpPr>
            <p:cNvPr id="64" name="rc64"/>
            <p:cNvSpPr/>
            <p:nvPr/>
          </p:nvSpPr>
          <p:spPr>
            <a:xfrm>
              <a:off x="6014654" y="3091809"/>
              <a:ext cx="249014" cy="459900"/>
            </a:xfrm>
            <a:prstGeom prst="rect">
              <a:avLst/>
            </a:prstGeom>
            <a:solidFill>
              <a:srgbClr val="B3B3B3">
                <a:alpha val="100000"/>
              </a:srgbClr>
            </a:solidFill>
          </p:spPr>
          <p:txBody>
            <a:bodyPr/>
            <a:lstStyle/>
            <a:p/>
          </p:txBody>
        </p:sp>
        <p:sp>
          <p:nvSpPr>
            <p:cNvPr id="65" name="rc65"/>
            <p:cNvSpPr/>
            <p:nvPr/>
          </p:nvSpPr>
          <p:spPr>
            <a:xfrm>
              <a:off x="6291336" y="3102568"/>
              <a:ext cx="249014" cy="453570"/>
            </a:xfrm>
            <a:prstGeom prst="rect">
              <a:avLst/>
            </a:prstGeom>
            <a:solidFill>
              <a:srgbClr val="B3B3B3">
                <a:alpha val="100000"/>
              </a:srgbClr>
            </a:solidFill>
          </p:spPr>
          <p:txBody>
            <a:bodyPr/>
            <a:lstStyle/>
            <a:p/>
          </p:txBody>
        </p:sp>
        <p:sp>
          <p:nvSpPr>
            <p:cNvPr id="66" name="rc66"/>
            <p:cNvSpPr/>
            <p:nvPr/>
          </p:nvSpPr>
          <p:spPr>
            <a:xfrm>
              <a:off x="6568018" y="2916540"/>
              <a:ext cx="249014" cy="364606"/>
            </a:xfrm>
            <a:prstGeom prst="rect">
              <a:avLst/>
            </a:prstGeom>
            <a:solidFill>
              <a:srgbClr val="B3B3B3">
                <a:alpha val="100000"/>
              </a:srgbClr>
            </a:solidFill>
          </p:spPr>
          <p:txBody>
            <a:bodyPr/>
            <a:lstStyle/>
            <a:p/>
          </p:txBody>
        </p:sp>
        <p:sp>
          <p:nvSpPr>
            <p:cNvPr id="67" name="rc67"/>
            <p:cNvSpPr/>
            <p:nvPr/>
          </p:nvSpPr>
          <p:spPr>
            <a:xfrm>
              <a:off x="6844701" y="2588542"/>
              <a:ext cx="249014" cy="229478"/>
            </a:xfrm>
            <a:prstGeom prst="rect">
              <a:avLst/>
            </a:prstGeom>
            <a:solidFill>
              <a:srgbClr val="B3B3B3">
                <a:alpha val="100000"/>
              </a:srgbClr>
            </a:solidFill>
          </p:spPr>
          <p:txBody>
            <a:bodyPr/>
            <a:lstStyle/>
            <a:p/>
          </p:txBody>
        </p:sp>
        <p:sp>
          <p:nvSpPr>
            <p:cNvPr id="68" name="rc68"/>
            <p:cNvSpPr/>
            <p:nvPr/>
          </p:nvSpPr>
          <p:spPr>
            <a:xfrm>
              <a:off x="7121383" y="2623725"/>
              <a:ext cx="249014" cy="231466"/>
            </a:xfrm>
            <a:prstGeom prst="rect">
              <a:avLst/>
            </a:prstGeom>
            <a:solidFill>
              <a:srgbClr val="B3B3B3">
                <a:alpha val="100000"/>
              </a:srgbClr>
            </a:solidFill>
          </p:spPr>
          <p:txBody>
            <a:bodyPr/>
            <a:lstStyle/>
            <a:p/>
          </p:txBody>
        </p:sp>
        <p:sp>
          <p:nvSpPr>
            <p:cNvPr id="69" name="rc69"/>
            <p:cNvSpPr/>
            <p:nvPr/>
          </p:nvSpPr>
          <p:spPr>
            <a:xfrm>
              <a:off x="7398065" y="2613203"/>
              <a:ext cx="249014" cy="233410"/>
            </a:xfrm>
            <a:prstGeom prst="rect">
              <a:avLst/>
            </a:prstGeom>
            <a:solidFill>
              <a:srgbClr val="B3B3B3">
                <a:alpha val="100000"/>
              </a:srgbClr>
            </a:solidFill>
          </p:spPr>
          <p:txBody>
            <a:bodyPr/>
            <a:lstStyle/>
            <a:p/>
          </p:txBody>
        </p:sp>
        <p:sp>
          <p:nvSpPr>
            <p:cNvPr id="70" name="rc70"/>
            <p:cNvSpPr/>
            <p:nvPr/>
          </p:nvSpPr>
          <p:spPr>
            <a:xfrm>
              <a:off x="7674748" y="2883261"/>
              <a:ext cx="249014" cy="188642"/>
            </a:xfrm>
            <a:prstGeom prst="rect">
              <a:avLst/>
            </a:prstGeom>
            <a:solidFill>
              <a:srgbClr val="B3B3B3">
                <a:alpha val="100000"/>
              </a:srgbClr>
            </a:solidFill>
          </p:spPr>
          <p:txBody>
            <a:bodyPr/>
            <a:lstStyle/>
            <a:p/>
          </p:txBody>
        </p:sp>
        <p:sp>
          <p:nvSpPr>
            <p:cNvPr id="71" name="rc71"/>
            <p:cNvSpPr/>
            <p:nvPr/>
          </p:nvSpPr>
          <p:spPr>
            <a:xfrm>
              <a:off x="7951430" y="2776420"/>
              <a:ext cx="249014" cy="143119"/>
            </a:xfrm>
            <a:prstGeom prst="rect">
              <a:avLst/>
            </a:prstGeom>
            <a:solidFill>
              <a:srgbClr val="B3B3B3">
                <a:alpha val="100000"/>
              </a:srgbClr>
            </a:solidFill>
          </p:spPr>
          <p:txBody>
            <a:bodyPr/>
            <a:lstStyle/>
            <a:p/>
          </p:txBody>
        </p:sp>
        <p:sp>
          <p:nvSpPr>
            <p:cNvPr id="72" name="pl72"/>
            <p:cNvSpPr/>
            <p:nvPr/>
          </p:nvSpPr>
          <p:spPr>
            <a:xfrm>
              <a:off x="1435561" y="1079121"/>
              <a:ext cx="6640376" cy="769918"/>
            </a:xfrm>
            <a:custGeom>
              <a:avLst/>
              <a:pathLst>
                <a:path w="6640376" h="769918">
                  <a:moveTo>
                    <a:pt x="0" y="370701"/>
                  </a:moveTo>
                  <a:lnTo>
                    <a:pt x="276682" y="484763"/>
                  </a:lnTo>
                  <a:lnTo>
                    <a:pt x="553364" y="627340"/>
                  </a:lnTo>
                  <a:lnTo>
                    <a:pt x="830047" y="769918"/>
                  </a:lnTo>
                  <a:lnTo>
                    <a:pt x="1106729" y="712887"/>
                  </a:lnTo>
                  <a:lnTo>
                    <a:pt x="1383411" y="427732"/>
                  </a:lnTo>
                  <a:lnTo>
                    <a:pt x="1660094" y="85546"/>
                  </a:lnTo>
                  <a:lnTo>
                    <a:pt x="1936776" y="142577"/>
                  </a:lnTo>
                  <a:lnTo>
                    <a:pt x="2213458" y="256639"/>
                  </a:lnTo>
                  <a:lnTo>
                    <a:pt x="2490141" y="85546"/>
                  </a:lnTo>
                  <a:lnTo>
                    <a:pt x="2766823" y="313670"/>
                  </a:lnTo>
                  <a:lnTo>
                    <a:pt x="3043505" y="684371"/>
                  </a:lnTo>
                  <a:lnTo>
                    <a:pt x="3320188" y="142577"/>
                  </a:lnTo>
                  <a:lnTo>
                    <a:pt x="3596870" y="427732"/>
                  </a:lnTo>
                  <a:lnTo>
                    <a:pt x="3873552" y="171092"/>
                  </a:lnTo>
                  <a:lnTo>
                    <a:pt x="4150235" y="57030"/>
                  </a:lnTo>
                  <a:lnTo>
                    <a:pt x="4426917" y="0"/>
                  </a:lnTo>
                  <a:lnTo>
                    <a:pt x="4703599" y="142577"/>
                  </a:lnTo>
                  <a:lnTo>
                    <a:pt x="4980282" y="142577"/>
                  </a:lnTo>
                  <a:lnTo>
                    <a:pt x="5256964" y="313670"/>
                  </a:lnTo>
                  <a:lnTo>
                    <a:pt x="5533646" y="598825"/>
                  </a:lnTo>
                  <a:lnTo>
                    <a:pt x="5810329" y="570309"/>
                  </a:lnTo>
                  <a:lnTo>
                    <a:pt x="6087011" y="570309"/>
                  </a:lnTo>
                  <a:lnTo>
                    <a:pt x="6363693" y="427732"/>
                  </a:lnTo>
                  <a:lnTo>
                    <a:pt x="6640376" y="513278"/>
                  </a:lnTo>
                </a:path>
              </a:pathLst>
            </a:custGeom>
            <a:ln w="27101" cap="flat">
              <a:solidFill>
                <a:srgbClr val="0058AB">
                  <a:alpha val="50196"/>
                </a:srgbClr>
              </a:solidFill>
              <a:prstDash val="solid"/>
              <a:round/>
            </a:ln>
          </p:spPr>
          <p:txBody>
            <a:bodyPr/>
            <a:lstStyle/>
            <a:p/>
          </p:txBody>
        </p:sp>
        <p:sp>
          <p:nvSpPr>
            <p:cNvPr id="73" name="pl73"/>
            <p:cNvSpPr/>
            <p:nvPr/>
          </p:nvSpPr>
          <p:spPr>
            <a:xfrm>
              <a:off x="1435561" y="1392792"/>
              <a:ext cx="6640376" cy="741402"/>
            </a:xfrm>
            <a:custGeom>
              <a:avLst/>
              <a:pathLst>
                <a:path w="6640376" h="741402">
                  <a:moveTo>
                    <a:pt x="0" y="627340"/>
                  </a:moveTo>
                  <a:lnTo>
                    <a:pt x="276682" y="598825"/>
                  </a:lnTo>
                  <a:lnTo>
                    <a:pt x="553364" y="627340"/>
                  </a:lnTo>
                  <a:lnTo>
                    <a:pt x="830047" y="712887"/>
                  </a:lnTo>
                  <a:lnTo>
                    <a:pt x="1106729" y="541794"/>
                  </a:lnTo>
                  <a:lnTo>
                    <a:pt x="1383411" y="285154"/>
                  </a:lnTo>
                  <a:lnTo>
                    <a:pt x="1660094" y="285154"/>
                  </a:lnTo>
                  <a:lnTo>
                    <a:pt x="1936776" y="313670"/>
                  </a:lnTo>
                  <a:lnTo>
                    <a:pt x="2213458" y="370701"/>
                  </a:lnTo>
                  <a:lnTo>
                    <a:pt x="2490141" y="171092"/>
                  </a:lnTo>
                  <a:lnTo>
                    <a:pt x="2766823" y="256639"/>
                  </a:lnTo>
                  <a:lnTo>
                    <a:pt x="3043505" y="741402"/>
                  </a:lnTo>
                  <a:lnTo>
                    <a:pt x="3320188" y="142577"/>
                  </a:lnTo>
                  <a:lnTo>
                    <a:pt x="3596870" y="342185"/>
                  </a:lnTo>
                  <a:lnTo>
                    <a:pt x="3873552" y="399216"/>
                  </a:lnTo>
                  <a:lnTo>
                    <a:pt x="4150235" y="228123"/>
                  </a:lnTo>
                  <a:lnTo>
                    <a:pt x="4426917" y="0"/>
                  </a:lnTo>
                  <a:lnTo>
                    <a:pt x="4703599" y="114061"/>
                  </a:lnTo>
                  <a:lnTo>
                    <a:pt x="4980282" y="114061"/>
                  </a:lnTo>
                  <a:lnTo>
                    <a:pt x="5256964" y="228123"/>
                  </a:lnTo>
                  <a:lnTo>
                    <a:pt x="5533646" y="427732"/>
                  </a:lnTo>
                  <a:lnTo>
                    <a:pt x="5810329" y="399216"/>
                  </a:lnTo>
                  <a:lnTo>
                    <a:pt x="6087011" y="399216"/>
                  </a:lnTo>
                  <a:lnTo>
                    <a:pt x="6363693" y="228123"/>
                  </a:lnTo>
                  <a:lnTo>
                    <a:pt x="6640376" y="285154"/>
                  </a:lnTo>
                </a:path>
              </a:pathLst>
            </a:custGeom>
            <a:ln w="27101" cap="flat">
              <a:solidFill>
                <a:srgbClr val="333333">
                  <a:alpha val="50196"/>
                </a:srgbClr>
              </a:solidFill>
              <a:prstDash val="solid"/>
              <a:round/>
            </a:ln>
          </p:spPr>
          <p:txBody>
            <a:bodyPr/>
            <a:lstStyle/>
            <a:p/>
          </p:txBody>
        </p:sp>
        <p:sp>
          <p:nvSpPr>
            <p:cNvPr id="74" name="tx74"/>
            <p:cNvSpPr/>
            <p:nvPr/>
          </p:nvSpPr>
          <p:spPr>
            <a:xfrm>
              <a:off x="6632236"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6908918"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7185600" y="14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7" name="tx77"/>
            <p:cNvSpPr/>
            <p:nvPr/>
          </p:nvSpPr>
          <p:spPr>
            <a:xfrm>
              <a:off x="7462283" y="14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7738965"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8015647"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632236"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1" name="tx81"/>
            <p:cNvSpPr/>
            <p:nvPr/>
          </p:nvSpPr>
          <p:spPr>
            <a:xfrm>
              <a:off x="6908918"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2" name="tx82"/>
            <p:cNvSpPr/>
            <p:nvPr/>
          </p:nvSpPr>
          <p:spPr>
            <a:xfrm>
              <a:off x="7185600"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3" name="tx83"/>
            <p:cNvSpPr/>
            <p:nvPr/>
          </p:nvSpPr>
          <p:spPr>
            <a:xfrm>
              <a:off x="7462283"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4" name="tx84"/>
            <p:cNvSpPr/>
            <p:nvPr/>
          </p:nvSpPr>
          <p:spPr>
            <a:xfrm>
              <a:off x="7738965"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5" name="tx85"/>
            <p:cNvSpPr/>
            <p:nvPr/>
          </p:nvSpPr>
          <p:spPr>
            <a:xfrm>
              <a:off x="8015647"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6" name="tx86"/>
            <p:cNvSpPr/>
            <p:nvPr/>
          </p:nvSpPr>
          <p:spPr>
            <a:xfrm>
              <a:off x="1345126" y="35631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87" name="tx87"/>
            <p:cNvSpPr/>
            <p:nvPr/>
          </p:nvSpPr>
          <p:spPr>
            <a:xfrm>
              <a:off x="2728538" y="350187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88" name="tx88"/>
            <p:cNvSpPr/>
            <p:nvPr/>
          </p:nvSpPr>
          <p:spPr>
            <a:xfrm>
              <a:off x="4111950" y="35537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89" name="tx89"/>
            <p:cNvSpPr/>
            <p:nvPr/>
          </p:nvSpPr>
          <p:spPr>
            <a:xfrm>
              <a:off x="5525506" y="37412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0" name="tx90"/>
            <p:cNvSpPr/>
            <p:nvPr/>
          </p:nvSpPr>
          <p:spPr>
            <a:xfrm>
              <a:off x="6602091" y="35369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91" name="tx91"/>
            <p:cNvSpPr/>
            <p:nvPr/>
          </p:nvSpPr>
          <p:spPr>
            <a:xfrm>
              <a:off x="6878773" y="330671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92" name="tx92"/>
            <p:cNvSpPr/>
            <p:nvPr/>
          </p:nvSpPr>
          <p:spPr>
            <a:xfrm>
              <a:off x="7155455" y="33239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93" name="tx93"/>
            <p:cNvSpPr/>
            <p:nvPr/>
          </p:nvSpPr>
          <p:spPr>
            <a:xfrm>
              <a:off x="7432138" y="33196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94" name="tx94"/>
            <p:cNvSpPr/>
            <p:nvPr/>
          </p:nvSpPr>
          <p:spPr>
            <a:xfrm>
              <a:off x="7708820" y="34322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95" name="tx95"/>
            <p:cNvSpPr/>
            <p:nvPr/>
          </p:nvSpPr>
          <p:spPr>
            <a:xfrm>
              <a:off x="7985502" y="33560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96" name="tx96"/>
            <p:cNvSpPr/>
            <p:nvPr/>
          </p:nvSpPr>
          <p:spPr>
            <a:xfrm>
              <a:off x="1345126" y="29330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97" name="tx97"/>
            <p:cNvSpPr/>
            <p:nvPr/>
          </p:nvSpPr>
          <p:spPr>
            <a:xfrm>
              <a:off x="2758683" y="305538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8" name="tx98"/>
            <p:cNvSpPr/>
            <p:nvPr/>
          </p:nvSpPr>
          <p:spPr>
            <a:xfrm>
              <a:off x="4142095" y="30811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99" name="tx99"/>
            <p:cNvSpPr/>
            <p:nvPr/>
          </p:nvSpPr>
          <p:spPr>
            <a:xfrm>
              <a:off x="5495361" y="32589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00" name="tx100"/>
            <p:cNvSpPr/>
            <p:nvPr/>
          </p:nvSpPr>
          <p:spPr>
            <a:xfrm>
              <a:off x="6632236" y="30600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1" name="tx101"/>
            <p:cNvSpPr/>
            <p:nvPr/>
          </p:nvSpPr>
          <p:spPr>
            <a:xfrm>
              <a:off x="6908918" y="266448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2" name="tx102"/>
            <p:cNvSpPr/>
            <p:nvPr/>
          </p:nvSpPr>
          <p:spPr>
            <a:xfrm>
              <a:off x="7185600" y="27006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3" name="tx103"/>
            <p:cNvSpPr/>
            <p:nvPr/>
          </p:nvSpPr>
          <p:spPr>
            <a:xfrm>
              <a:off x="7462283" y="269110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4" name="tx104"/>
            <p:cNvSpPr/>
            <p:nvPr/>
          </p:nvSpPr>
          <p:spPr>
            <a:xfrm>
              <a:off x="7738965" y="29370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5" name="tx105"/>
            <p:cNvSpPr/>
            <p:nvPr/>
          </p:nvSpPr>
          <p:spPr>
            <a:xfrm>
              <a:off x="8015647" y="2807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6" name="tx106"/>
            <p:cNvSpPr/>
            <p:nvPr/>
          </p:nvSpPr>
          <p:spPr>
            <a:xfrm>
              <a:off x="1345126" y="24953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07" name="tx107"/>
            <p:cNvSpPr/>
            <p:nvPr/>
          </p:nvSpPr>
          <p:spPr>
            <a:xfrm>
              <a:off x="2728538" y="28592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08" name="tx108"/>
            <p:cNvSpPr/>
            <p:nvPr/>
          </p:nvSpPr>
          <p:spPr>
            <a:xfrm>
              <a:off x="4111950" y="28101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09" name="tx109"/>
            <p:cNvSpPr/>
            <p:nvPr/>
          </p:nvSpPr>
          <p:spPr>
            <a:xfrm>
              <a:off x="5495361" y="279093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196</a:t>
              </a:r>
            </a:p>
          </p:txBody>
        </p:sp>
        <p:sp>
          <p:nvSpPr>
            <p:cNvPr id="110" name="tx110"/>
            <p:cNvSpPr/>
            <p:nvPr/>
          </p:nvSpPr>
          <p:spPr>
            <a:xfrm>
              <a:off x="6602091" y="27985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11" name="tx111"/>
            <p:cNvSpPr/>
            <p:nvPr/>
          </p:nvSpPr>
          <p:spPr>
            <a:xfrm>
              <a:off x="6878773" y="24705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260</a:t>
              </a:r>
            </a:p>
          </p:txBody>
        </p:sp>
        <p:sp>
          <p:nvSpPr>
            <p:cNvPr id="112" name="tx112"/>
            <p:cNvSpPr/>
            <p:nvPr/>
          </p:nvSpPr>
          <p:spPr>
            <a:xfrm>
              <a:off x="7155455" y="25056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13" name="tx113"/>
            <p:cNvSpPr/>
            <p:nvPr/>
          </p:nvSpPr>
          <p:spPr>
            <a:xfrm>
              <a:off x="7432138" y="24951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14" name="tx114"/>
            <p:cNvSpPr/>
            <p:nvPr/>
          </p:nvSpPr>
          <p:spPr>
            <a:xfrm>
              <a:off x="7708820" y="27652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15" name="tx115"/>
            <p:cNvSpPr/>
            <p:nvPr/>
          </p:nvSpPr>
          <p:spPr>
            <a:xfrm>
              <a:off x="7985502" y="265970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222</a:t>
              </a:r>
            </a:p>
          </p:txBody>
        </p:sp>
        <p:sp>
          <p:nvSpPr>
            <p:cNvPr id="116" name="tx116"/>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283490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577692" y="18482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9" name="tx119"/>
            <p:cNvSpPr/>
            <p:nvPr/>
          </p:nvSpPr>
          <p:spPr>
            <a:xfrm>
              <a:off x="577692" y="86165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778716"/>
              <a:ext cx="201456" cy="201456"/>
            </a:xfrm>
            <a:prstGeom prst="rect">
              <a:avLst/>
            </a:prstGeom>
            <a:solidFill>
              <a:srgbClr val="B3B3B3">
                <a:alpha val="100000"/>
              </a:srgbClr>
            </a:solidFill>
          </p:spPr>
          <p:txBody>
            <a:bodyPr/>
            <a:lstStyle/>
            <a:p/>
          </p:txBody>
        </p:sp>
        <p:sp>
          <p:nvSpPr>
            <p:cNvPr id="142" name="rc142"/>
            <p:cNvSpPr/>
            <p:nvPr/>
          </p:nvSpPr>
          <p:spPr>
            <a:xfrm>
              <a:off x="5573066" y="4778716"/>
              <a:ext cx="201456" cy="201456"/>
            </a:xfrm>
            <a:prstGeom prst="rect">
              <a:avLst/>
            </a:prstGeom>
            <a:solidFill>
              <a:srgbClr val="1CABE2">
                <a:alpha val="100000"/>
              </a:srgbClr>
            </a:solidFill>
          </p:spPr>
          <p:txBody>
            <a:bodyPr/>
            <a:lstStyle/>
            <a:p/>
          </p:txBody>
        </p:sp>
        <p:sp>
          <p:nvSpPr>
            <p:cNvPr id="143" name="tx143"/>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7611"/>
              <a:ext cx="77385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Cote d'Ivoire, 2000-2024</a:t>
              </a:r>
            </a:p>
          </p:txBody>
        </p:sp>
        <p:sp>
          <p:nvSpPr>
            <p:cNvPr id="146" name="pl146"/>
            <p:cNvSpPr/>
            <p:nvPr/>
          </p:nvSpPr>
          <p:spPr>
            <a:xfrm>
              <a:off x="208542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63416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1829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7316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28039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85979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4085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5727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50601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650800"/>
              <a:ext cx="3720231" cy="164676"/>
            </a:xfrm>
            <a:prstGeom prst="rect">
              <a:avLst/>
            </a:prstGeom>
            <a:solidFill>
              <a:srgbClr val="1CABE2">
                <a:alpha val="100000"/>
              </a:srgbClr>
            </a:solidFill>
          </p:spPr>
          <p:txBody>
            <a:bodyPr/>
            <a:lstStyle/>
            <a:p/>
          </p:txBody>
        </p:sp>
        <p:sp>
          <p:nvSpPr>
            <p:cNvPr id="160" name="rc160"/>
            <p:cNvSpPr/>
            <p:nvPr/>
          </p:nvSpPr>
          <p:spPr>
            <a:xfrm>
              <a:off x="1311054" y="5444954"/>
              <a:ext cx="5034059" cy="164676"/>
            </a:xfrm>
            <a:prstGeom prst="rect">
              <a:avLst/>
            </a:prstGeom>
            <a:solidFill>
              <a:srgbClr val="1CABE2">
                <a:alpha val="100000"/>
              </a:srgbClr>
            </a:solidFill>
          </p:spPr>
          <p:txBody>
            <a:bodyPr/>
            <a:lstStyle/>
            <a:p/>
          </p:txBody>
        </p:sp>
        <p:sp>
          <p:nvSpPr>
            <p:cNvPr id="161" name="rc161"/>
            <p:cNvSpPr/>
            <p:nvPr/>
          </p:nvSpPr>
          <p:spPr>
            <a:xfrm>
              <a:off x="1311054" y="5239108"/>
              <a:ext cx="5990748" cy="164676"/>
            </a:xfrm>
            <a:prstGeom prst="rect">
              <a:avLst/>
            </a:prstGeom>
            <a:solidFill>
              <a:srgbClr val="1CABE2">
                <a:alpha val="100000"/>
              </a:srgbClr>
            </a:solidFill>
          </p:spPr>
          <p:txBody>
            <a:bodyPr/>
            <a:lstStyle/>
            <a:p/>
          </p:txBody>
        </p:sp>
        <p:sp>
          <p:nvSpPr>
            <p:cNvPr id="162" name="rc162"/>
            <p:cNvSpPr/>
            <p:nvPr/>
          </p:nvSpPr>
          <p:spPr>
            <a:xfrm>
              <a:off x="5031285" y="5650800"/>
              <a:ext cx="2289349" cy="164676"/>
            </a:xfrm>
            <a:prstGeom prst="rect">
              <a:avLst/>
            </a:prstGeom>
            <a:solidFill>
              <a:srgbClr val="B3B3B3">
                <a:alpha val="100000"/>
              </a:srgbClr>
            </a:solidFill>
          </p:spPr>
          <p:txBody>
            <a:bodyPr/>
            <a:lstStyle/>
            <a:p/>
          </p:txBody>
        </p:sp>
        <p:sp>
          <p:nvSpPr>
            <p:cNvPr id="163" name="rc163"/>
            <p:cNvSpPr/>
            <p:nvPr/>
          </p:nvSpPr>
          <p:spPr>
            <a:xfrm>
              <a:off x="6345114" y="5444954"/>
              <a:ext cx="1184477" cy="164676"/>
            </a:xfrm>
            <a:prstGeom prst="rect">
              <a:avLst/>
            </a:prstGeom>
            <a:solidFill>
              <a:srgbClr val="B3B3B3">
                <a:alpha val="100000"/>
              </a:srgbClr>
            </a:solidFill>
          </p:spPr>
          <p:txBody>
            <a:bodyPr/>
            <a:lstStyle/>
            <a:p/>
          </p:txBody>
        </p:sp>
        <p:sp>
          <p:nvSpPr>
            <p:cNvPr id="164" name="rc164"/>
            <p:cNvSpPr/>
            <p:nvPr/>
          </p:nvSpPr>
          <p:spPr>
            <a:xfrm>
              <a:off x="7301802" y="5239108"/>
              <a:ext cx="898641" cy="164676"/>
            </a:xfrm>
            <a:prstGeom prst="rect">
              <a:avLst/>
            </a:prstGeom>
            <a:solidFill>
              <a:srgbClr val="B3B3B3">
                <a:alpha val="100000"/>
              </a:srgbClr>
            </a:solidFill>
          </p:spPr>
          <p:txBody>
            <a:bodyPr/>
            <a:lstStyle/>
            <a:p/>
          </p:txBody>
        </p:sp>
        <p:sp>
          <p:nvSpPr>
            <p:cNvPr id="165" name="tx165"/>
            <p:cNvSpPr/>
            <p:nvPr/>
          </p:nvSpPr>
          <p:spPr>
            <a:xfrm>
              <a:off x="7417098" y="569000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194</a:t>
              </a:r>
            </a:p>
          </p:txBody>
        </p:sp>
        <p:sp>
          <p:nvSpPr>
            <p:cNvPr id="166" name="tx166"/>
            <p:cNvSpPr/>
            <p:nvPr/>
          </p:nvSpPr>
          <p:spPr>
            <a:xfrm>
              <a:off x="7674272"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200.8</a:t>
              </a:r>
            </a:p>
          </p:txBody>
        </p:sp>
        <p:sp>
          <p:nvSpPr>
            <p:cNvPr id="167" name="tx167"/>
            <p:cNvSpPr/>
            <p:nvPr/>
          </p:nvSpPr>
          <p:spPr>
            <a:xfrm>
              <a:off x="8345125" y="5279722"/>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222.4</a:t>
              </a:r>
            </a:p>
          </p:txBody>
        </p:sp>
        <p:sp>
          <p:nvSpPr>
            <p:cNvPr id="168" name="tx168"/>
            <p:cNvSpPr/>
            <p:nvPr/>
          </p:nvSpPr>
          <p:spPr>
            <a:xfrm>
              <a:off x="3026489"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120.1</a:t>
              </a:r>
            </a:p>
          </p:txBody>
        </p:sp>
        <p:sp>
          <p:nvSpPr>
            <p:cNvPr id="169" name="tx169"/>
            <p:cNvSpPr/>
            <p:nvPr/>
          </p:nvSpPr>
          <p:spPr>
            <a:xfrm>
              <a:off x="3683403"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162.5</a:t>
              </a:r>
            </a:p>
          </p:txBody>
        </p:sp>
        <p:sp>
          <p:nvSpPr>
            <p:cNvPr id="170" name="tx170"/>
            <p:cNvSpPr/>
            <p:nvPr/>
          </p:nvSpPr>
          <p:spPr>
            <a:xfrm>
              <a:off x="4161747"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193.4</a:t>
              </a:r>
            </a:p>
          </p:txBody>
        </p:sp>
        <p:sp>
          <p:nvSpPr>
            <p:cNvPr id="171" name="tx171"/>
            <p:cNvSpPr/>
            <p:nvPr/>
          </p:nvSpPr>
          <p:spPr>
            <a:xfrm>
              <a:off x="6063434"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73.9</a:t>
              </a:r>
            </a:p>
          </p:txBody>
        </p:sp>
        <p:sp>
          <p:nvSpPr>
            <p:cNvPr id="172" name="tx172"/>
            <p:cNvSpPr/>
            <p:nvPr/>
          </p:nvSpPr>
          <p:spPr>
            <a:xfrm>
              <a:off x="6824826"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38.2</a:t>
              </a:r>
            </a:p>
          </p:txBody>
        </p:sp>
        <p:sp>
          <p:nvSpPr>
            <p:cNvPr id="173" name="tx173"/>
            <p:cNvSpPr/>
            <p:nvPr/>
          </p:nvSpPr>
          <p:spPr>
            <a:xfrm>
              <a:off x="7686814" y="527831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74" name="tx174"/>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73551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9" name="tx179"/>
            <p:cNvSpPr/>
            <p:nvPr/>
          </p:nvSpPr>
          <p:spPr>
            <a:xfrm>
              <a:off x="424540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0" name="tx180"/>
            <p:cNvSpPr/>
            <p:nvPr/>
          </p:nvSpPr>
          <p:spPr>
            <a:xfrm>
              <a:off x="579414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1" name="tx181"/>
            <p:cNvSpPr/>
            <p:nvPr/>
          </p:nvSpPr>
          <p:spPr>
            <a:xfrm>
              <a:off x="734288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2" name="tx182"/>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Cote d'Ivoire.
In 2024, DTP1 coverage in Cote d'Ivoire declined at 80%. The number of children missing out on any DTP vaccination (zero-dose children) increased from 163,000 in 2023 to 193,000 in 2024.
DTP3 coverage declined at 77% in 2024, leaving 222,000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771396"/>
            </a:xfrm>
            <a:custGeom>
              <a:avLst/>
              <a:pathLst>
                <a:path w="3397293" h="771396">
                  <a:moveTo>
                    <a:pt x="0" y="371413"/>
                  </a:moveTo>
                  <a:lnTo>
                    <a:pt x="141553" y="485694"/>
                  </a:lnTo>
                  <a:lnTo>
                    <a:pt x="283107" y="628545"/>
                  </a:lnTo>
                  <a:lnTo>
                    <a:pt x="424661" y="771396"/>
                  </a:lnTo>
                  <a:lnTo>
                    <a:pt x="566215" y="714256"/>
                  </a:lnTo>
                  <a:lnTo>
                    <a:pt x="707769" y="428553"/>
                  </a:lnTo>
                  <a:lnTo>
                    <a:pt x="849323" y="85710"/>
                  </a:lnTo>
                  <a:lnTo>
                    <a:pt x="990877" y="142851"/>
                  </a:lnTo>
                  <a:lnTo>
                    <a:pt x="1132431" y="257132"/>
                  </a:lnTo>
                  <a:lnTo>
                    <a:pt x="1273984" y="85710"/>
                  </a:lnTo>
                  <a:lnTo>
                    <a:pt x="1415538" y="314272"/>
                  </a:lnTo>
                  <a:lnTo>
                    <a:pt x="1557092" y="685686"/>
                  </a:lnTo>
                  <a:lnTo>
                    <a:pt x="1698646" y="142851"/>
                  </a:lnTo>
                  <a:lnTo>
                    <a:pt x="1840200" y="428553"/>
                  </a:lnTo>
                  <a:lnTo>
                    <a:pt x="1981754" y="171421"/>
                  </a:lnTo>
                  <a:lnTo>
                    <a:pt x="2123308" y="57140"/>
                  </a:lnTo>
                  <a:lnTo>
                    <a:pt x="2264862" y="0"/>
                  </a:lnTo>
                  <a:lnTo>
                    <a:pt x="2406416" y="142851"/>
                  </a:lnTo>
                  <a:lnTo>
                    <a:pt x="2547969" y="142851"/>
                  </a:lnTo>
                  <a:lnTo>
                    <a:pt x="2689523" y="314272"/>
                  </a:lnTo>
                  <a:lnTo>
                    <a:pt x="2831077" y="599975"/>
                  </a:lnTo>
                  <a:lnTo>
                    <a:pt x="2972631" y="571405"/>
                  </a:lnTo>
                  <a:lnTo>
                    <a:pt x="3114185" y="571405"/>
                  </a:lnTo>
                  <a:lnTo>
                    <a:pt x="3255739" y="428553"/>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771396"/>
            </a:xfrm>
            <a:custGeom>
              <a:avLst/>
              <a:pathLst>
                <a:path w="3397293" h="771396">
                  <a:moveTo>
                    <a:pt x="0" y="371413"/>
                  </a:moveTo>
                  <a:lnTo>
                    <a:pt x="141553" y="485694"/>
                  </a:lnTo>
                  <a:lnTo>
                    <a:pt x="283107" y="628545"/>
                  </a:lnTo>
                  <a:lnTo>
                    <a:pt x="424661" y="771396"/>
                  </a:lnTo>
                  <a:lnTo>
                    <a:pt x="566215" y="714256"/>
                  </a:lnTo>
                  <a:lnTo>
                    <a:pt x="707769" y="428553"/>
                  </a:lnTo>
                  <a:lnTo>
                    <a:pt x="849323" y="85710"/>
                  </a:lnTo>
                  <a:lnTo>
                    <a:pt x="990877" y="142851"/>
                  </a:lnTo>
                  <a:lnTo>
                    <a:pt x="1132431" y="257132"/>
                  </a:lnTo>
                  <a:lnTo>
                    <a:pt x="1273984" y="85710"/>
                  </a:lnTo>
                  <a:lnTo>
                    <a:pt x="1415538" y="314272"/>
                  </a:lnTo>
                  <a:lnTo>
                    <a:pt x="1557092" y="685686"/>
                  </a:lnTo>
                  <a:lnTo>
                    <a:pt x="1698646" y="142851"/>
                  </a:lnTo>
                  <a:lnTo>
                    <a:pt x="1840200" y="428553"/>
                  </a:lnTo>
                  <a:lnTo>
                    <a:pt x="1981754" y="171421"/>
                  </a:lnTo>
                  <a:lnTo>
                    <a:pt x="2123308" y="57140"/>
                  </a:lnTo>
                  <a:lnTo>
                    <a:pt x="2264862" y="0"/>
                  </a:lnTo>
                  <a:lnTo>
                    <a:pt x="2406416" y="142851"/>
                  </a:lnTo>
                  <a:lnTo>
                    <a:pt x="2547969" y="142851"/>
                  </a:lnTo>
                  <a:lnTo>
                    <a:pt x="2689523" y="314272"/>
                  </a:lnTo>
                  <a:lnTo>
                    <a:pt x="2831077" y="599975"/>
                  </a:lnTo>
                  <a:lnTo>
                    <a:pt x="2972631" y="571405"/>
                  </a:lnTo>
                  <a:lnTo>
                    <a:pt x="3114185" y="571405"/>
                  </a:lnTo>
                  <a:lnTo>
                    <a:pt x="3255739" y="428553"/>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771396"/>
            </a:xfrm>
            <a:custGeom>
              <a:avLst/>
              <a:pathLst>
                <a:path w="3397293" h="771396">
                  <a:moveTo>
                    <a:pt x="0" y="371413"/>
                  </a:moveTo>
                  <a:lnTo>
                    <a:pt x="141553" y="485694"/>
                  </a:lnTo>
                  <a:lnTo>
                    <a:pt x="283107" y="628545"/>
                  </a:lnTo>
                  <a:lnTo>
                    <a:pt x="424661" y="771396"/>
                  </a:lnTo>
                  <a:lnTo>
                    <a:pt x="566215" y="714256"/>
                  </a:lnTo>
                  <a:lnTo>
                    <a:pt x="707769" y="428553"/>
                  </a:lnTo>
                  <a:lnTo>
                    <a:pt x="849323" y="85710"/>
                  </a:lnTo>
                  <a:lnTo>
                    <a:pt x="990877" y="142851"/>
                  </a:lnTo>
                  <a:lnTo>
                    <a:pt x="1132431" y="257132"/>
                  </a:lnTo>
                  <a:lnTo>
                    <a:pt x="1273984" y="85710"/>
                  </a:lnTo>
                  <a:lnTo>
                    <a:pt x="1415538" y="314272"/>
                  </a:lnTo>
                  <a:lnTo>
                    <a:pt x="1557092" y="685686"/>
                  </a:lnTo>
                  <a:lnTo>
                    <a:pt x="1698646" y="142851"/>
                  </a:lnTo>
                  <a:lnTo>
                    <a:pt x="1840200" y="428553"/>
                  </a:lnTo>
                  <a:lnTo>
                    <a:pt x="1981754" y="171421"/>
                  </a:lnTo>
                  <a:lnTo>
                    <a:pt x="2123308" y="57140"/>
                  </a:lnTo>
                  <a:lnTo>
                    <a:pt x="2264862" y="0"/>
                  </a:lnTo>
                  <a:lnTo>
                    <a:pt x="2406416" y="142851"/>
                  </a:lnTo>
                  <a:lnTo>
                    <a:pt x="2547969" y="142851"/>
                  </a:lnTo>
                  <a:lnTo>
                    <a:pt x="2689523" y="314272"/>
                  </a:lnTo>
                  <a:lnTo>
                    <a:pt x="2831077" y="599975"/>
                  </a:lnTo>
                  <a:lnTo>
                    <a:pt x="2972631" y="571405"/>
                  </a:lnTo>
                  <a:lnTo>
                    <a:pt x="3114185" y="571405"/>
                  </a:lnTo>
                  <a:lnTo>
                    <a:pt x="3255739" y="428553"/>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331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31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16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341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0247" y="4830005"/>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15716" y="471005"/>
              <a:ext cx="28077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Cote d'Ivoire, 2000-2024</a:t>
              </a:r>
            </a:p>
          </p:txBody>
        </p:sp>
        <p:sp>
          <p:nvSpPr>
            <p:cNvPr id="63" name="pl63"/>
            <p:cNvSpPr/>
            <p:nvPr/>
          </p:nvSpPr>
          <p:spPr>
            <a:xfrm>
              <a:off x="5267799" y="4001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83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56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747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10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792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974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338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1840833"/>
            </a:xfrm>
            <a:custGeom>
              <a:avLst/>
              <a:pathLst>
                <a:path w="3397293" h="1840833">
                  <a:moveTo>
                    <a:pt x="0" y="886327"/>
                  </a:moveTo>
                  <a:lnTo>
                    <a:pt x="141553" y="1159043"/>
                  </a:lnTo>
                  <a:lnTo>
                    <a:pt x="283107" y="1499938"/>
                  </a:lnTo>
                  <a:lnTo>
                    <a:pt x="424661" y="1840833"/>
                  </a:lnTo>
                  <a:lnTo>
                    <a:pt x="566215" y="1704475"/>
                  </a:lnTo>
                  <a:lnTo>
                    <a:pt x="707769" y="1022685"/>
                  </a:lnTo>
                  <a:lnTo>
                    <a:pt x="849323" y="204537"/>
                  </a:lnTo>
                  <a:lnTo>
                    <a:pt x="990877" y="340895"/>
                  </a:lnTo>
                  <a:lnTo>
                    <a:pt x="1132431" y="613611"/>
                  </a:lnTo>
                  <a:lnTo>
                    <a:pt x="1273984" y="204537"/>
                  </a:lnTo>
                  <a:lnTo>
                    <a:pt x="1415538" y="749969"/>
                  </a:lnTo>
                  <a:lnTo>
                    <a:pt x="1557092" y="1636296"/>
                  </a:lnTo>
                  <a:lnTo>
                    <a:pt x="1698646" y="340895"/>
                  </a:lnTo>
                  <a:lnTo>
                    <a:pt x="1840200" y="1022685"/>
                  </a:lnTo>
                  <a:lnTo>
                    <a:pt x="1981754" y="409074"/>
                  </a:lnTo>
                  <a:lnTo>
                    <a:pt x="2123308" y="136358"/>
                  </a:lnTo>
                  <a:lnTo>
                    <a:pt x="2264862" y="0"/>
                  </a:lnTo>
                  <a:lnTo>
                    <a:pt x="2406416" y="340895"/>
                  </a:lnTo>
                  <a:lnTo>
                    <a:pt x="2547969" y="340895"/>
                  </a:lnTo>
                  <a:lnTo>
                    <a:pt x="2689523" y="749969"/>
                  </a:lnTo>
                  <a:lnTo>
                    <a:pt x="2831077" y="1431759"/>
                  </a:lnTo>
                  <a:lnTo>
                    <a:pt x="2972631" y="1363580"/>
                  </a:lnTo>
                  <a:lnTo>
                    <a:pt x="3114185" y="1363580"/>
                  </a:lnTo>
                  <a:lnTo>
                    <a:pt x="3255739" y="1022685"/>
                  </a:lnTo>
                  <a:lnTo>
                    <a:pt x="3397293" y="1227222"/>
                  </a:lnTo>
                </a:path>
              </a:pathLst>
            </a:custGeom>
            <a:ln w="27101" cap="flat">
              <a:solidFill>
                <a:srgbClr val="0058AB">
                  <a:alpha val="100000"/>
                </a:srgbClr>
              </a:solidFill>
              <a:prstDash val="solid"/>
              <a:round/>
            </a:ln>
          </p:spPr>
          <p:txBody>
            <a:bodyPr/>
            <a:lstStyle/>
            <a:p/>
          </p:txBody>
        </p:sp>
        <p:sp>
          <p:nvSpPr>
            <p:cNvPr id="81" name="pl81"/>
            <p:cNvSpPr/>
            <p:nvPr/>
          </p:nvSpPr>
          <p:spPr>
            <a:xfrm>
              <a:off x="5437664" y="2297443"/>
              <a:ext cx="3397293" cy="545432"/>
            </a:xfrm>
            <a:custGeom>
              <a:avLst/>
              <a:pathLst>
                <a:path w="3397293" h="545432">
                  <a:moveTo>
                    <a:pt x="0" y="545432"/>
                  </a:moveTo>
                  <a:lnTo>
                    <a:pt x="141553" y="477253"/>
                  </a:lnTo>
                  <a:lnTo>
                    <a:pt x="283107" y="477253"/>
                  </a:lnTo>
                  <a:lnTo>
                    <a:pt x="424661" y="409074"/>
                  </a:lnTo>
                  <a:lnTo>
                    <a:pt x="566215" y="340895"/>
                  </a:lnTo>
                  <a:lnTo>
                    <a:pt x="707769" y="272716"/>
                  </a:lnTo>
                  <a:lnTo>
                    <a:pt x="849323" y="204537"/>
                  </a:lnTo>
                  <a:lnTo>
                    <a:pt x="990877" y="204537"/>
                  </a:lnTo>
                  <a:lnTo>
                    <a:pt x="1132431" y="136358"/>
                  </a:lnTo>
                  <a:lnTo>
                    <a:pt x="1273984" y="68179"/>
                  </a:lnTo>
                  <a:lnTo>
                    <a:pt x="1415538" y="68179"/>
                  </a:lnTo>
                  <a:lnTo>
                    <a:pt x="1557092" y="68179"/>
                  </a:lnTo>
                  <a:lnTo>
                    <a:pt x="1698646" y="68179"/>
                  </a:lnTo>
                  <a:lnTo>
                    <a:pt x="1840200" y="68179"/>
                  </a:lnTo>
                  <a:lnTo>
                    <a:pt x="1981754" y="68179"/>
                  </a:lnTo>
                  <a:lnTo>
                    <a:pt x="2123308" y="68179"/>
                  </a:lnTo>
                  <a:lnTo>
                    <a:pt x="2264862" y="0"/>
                  </a:lnTo>
                  <a:lnTo>
                    <a:pt x="2406416" y="0"/>
                  </a:lnTo>
                  <a:lnTo>
                    <a:pt x="2547969" y="0"/>
                  </a:lnTo>
                  <a:lnTo>
                    <a:pt x="2689523" y="0"/>
                  </a:lnTo>
                  <a:lnTo>
                    <a:pt x="2831077" y="136358"/>
                  </a:lnTo>
                  <a:lnTo>
                    <a:pt x="2972631" y="204537"/>
                  </a:lnTo>
                  <a:lnTo>
                    <a:pt x="3114185" y="68179"/>
                  </a:lnTo>
                  <a:lnTo>
                    <a:pt x="3255739" y="68179"/>
                  </a:lnTo>
                  <a:lnTo>
                    <a:pt x="3397293" y="6817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29264"/>
              <a:ext cx="3397293" cy="1636296"/>
            </a:xfrm>
            <a:custGeom>
              <a:avLst/>
              <a:pathLst>
                <a:path w="3397293" h="1636296">
                  <a:moveTo>
                    <a:pt x="0" y="1636296"/>
                  </a:moveTo>
                  <a:lnTo>
                    <a:pt x="141553" y="1636296"/>
                  </a:lnTo>
                  <a:lnTo>
                    <a:pt x="283107" y="1568117"/>
                  </a:lnTo>
                  <a:lnTo>
                    <a:pt x="424661" y="1431759"/>
                  </a:lnTo>
                  <a:lnTo>
                    <a:pt x="566215" y="1227222"/>
                  </a:lnTo>
                  <a:lnTo>
                    <a:pt x="707769" y="1022685"/>
                  </a:lnTo>
                  <a:lnTo>
                    <a:pt x="849323" y="886327"/>
                  </a:lnTo>
                  <a:lnTo>
                    <a:pt x="990877" y="749969"/>
                  </a:lnTo>
                  <a:lnTo>
                    <a:pt x="1132431" y="409074"/>
                  </a:lnTo>
                  <a:lnTo>
                    <a:pt x="1273984" y="136358"/>
                  </a:lnTo>
                  <a:lnTo>
                    <a:pt x="1415538" y="545432"/>
                  </a:lnTo>
                  <a:lnTo>
                    <a:pt x="1557092" y="681790"/>
                  </a:lnTo>
                  <a:lnTo>
                    <a:pt x="1698646" y="954506"/>
                  </a:lnTo>
                  <a:lnTo>
                    <a:pt x="1840200" y="1022685"/>
                  </a:lnTo>
                  <a:lnTo>
                    <a:pt x="1981754" y="749969"/>
                  </a:lnTo>
                  <a:lnTo>
                    <a:pt x="2123308" y="681790"/>
                  </a:lnTo>
                  <a:lnTo>
                    <a:pt x="2264862" y="340895"/>
                  </a:lnTo>
                  <a:lnTo>
                    <a:pt x="2406416" y="272716"/>
                  </a:lnTo>
                  <a:lnTo>
                    <a:pt x="2547969" y="204537"/>
                  </a:lnTo>
                  <a:lnTo>
                    <a:pt x="2689523" y="68179"/>
                  </a:lnTo>
                  <a:lnTo>
                    <a:pt x="2831077" y="204537"/>
                  </a:lnTo>
                  <a:lnTo>
                    <a:pt x="2972631" y="272716"/>
                  </a:lnTo>
                  <a:lnTo>
                    <a:pt x="3114185" y="272716"/>
                  </a:lnTo>
                  <a:lnTo>
                    <a:pt x="3255739" y="68179"/>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2974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1840833"/>
            </a:xfrm>
            <a:custGeom>
              <a:avLst/>
              <a:pathLst>
                <a:path w="3397293" h="1840833">
                  <a:moveTo>
                    <a:pt x="0" y="886327"/>
                  </a:moveTo>
                  <a:lnTo>
                    <a:pt x="141553" y="1159043"/>
                  </a:lnTo>
                  <a:lnTo>
                    <a:pt x="283107" y="1499938"/>
                  </a:lnTo>
                  <a:lnTo>
                    <a:pt x="424661" y="1840833"/>
                  </a:lnTo>
                  <a:lnTo>
                    <a:pt x="566215" y="1704475"/>
                  </a:lnTo>
                  <a:lnTo>
                    <a:pt x="707769" y="1022685"/>
                  </a:lnTo>
                  <a:lnTo>
                    <a:pt x="849323" y="204537"/>
                  </a:lnTo>
                  <a:lnTo>
                    <a:pt x="990877" y="340895"/>
                  </a:lnTo>
                  <a:lnTo>
                    <a:pt x="1132431" y="613611"/>
                  </a:lnTo>
                  <a:lnTo>
                    <a:pt x="1273984" y="204537"/>
                  </a:lnTo>
                  <a:lnTo>
                    <a:pt x="1415538" y="749969"/>
                  </a:lnTo>
                  <a:lnTo>
                    <a:pt x="1557092" y="1636296"/>
                  </a:lnTo>
                  <a:lnTo>
                    <a:pt x="1698646" y="340895"/>
                  </a:lnTo>
                  <a:lnTo>
                    <a:pt x="1840200" y="1022685"/>
                  </a:lnTo>
                  <a:lnTo>
                    <a:pt x="1981754" y="409074"/>
                  </a:lnTo>
                  <a:lnTo>
                    <a:pt x="2123308" y="136358"/>
                  </a:lnTo>
                  <a:lnTo>
                    <a:pt x="2264862" y="0"/>
                  </a:lnTo>
                  <a:lnTo>
                    <a:pt x="2406416" y="340895"/>
                  </a:lnTo>
                  <a:lnTo>
                    <a:pt x="2547969" y="340895"/>
                  </a:lnTo>
                  <a:lnTo>
                    <a:pt x="2689523" y="749969"/>
                  </a:lnTo>
                  <a:lnTo>
                    <a:pt x="2831077" y="1431759"/>
                  </a:lnTo>
                  <a:lnTo>
                    <a:pt x="2972631" y="1363580"/>
                  </a:lnTo>
                  <a:lnTo>
                    <a:pt x="3114185" y="1363580"/>
                  </a:lnTo>
                  <a:lnTo>
                    <a:pt x="3255739" y="1022685"/>
                  </a:lnTo>
                  <a:lnTo>
                    <a:pt x="3397293" y="1227222"/>
                  </a:lnTo>
                </a:path>
              </a:pathLst>
            </a:custGeom>
            <a:ln w="43362" cap="flat">
              <a:solidFill>
                <a:srgbClr val="000000">
                  <a:alpha val="100000"/>
                </a:srgbClr>
              </a:solidFill>
              <a:prstDash val="solid"/>
              <a:round/>
            </a:ln>
          </p:spPr>
          <p:txBody>
            <a:bodyPr/>
            <a:lstStyle/>
            <a:p/>
          </p:txBody>
        </p:sp>
        <p:sp>
          <p:nvSpPr>
            <p:cNvPr id="85" name="pl85"/>
            <p:cNvSpPr/>
            <p:nvPr/>
          </p:nvSpPr>
          <p:spPr>
            <a:xfrm>
              <a:off x="5437664" y="1302030"/>
              <a:ext cx="0" cy="1131771"/>
            </a:xfrm>
            <a:custGeom>
              <a:avLst/>
              <a:pathLst>
                <a:path w="0" h="1131771">
                  <a:moveTo>
                    <a:pt x="0" y="11317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302030"/>
              <a:ext cx="0" cy="1268129"/>
            </a:xfrm>
            <a:custGeom>
              <a:avLst/>
              <a:pathLst>
                <a:path w="0" h="1268129">
                  <a:moveTo>
                    <a:pt x="0" y="126812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302030"/>
              <a:ext cx="0" cy="995413"/>
            </a:xfrm>
            <a:custGeom>
              <a:avLst/>
              <a:pathLst>
                <a:path w="0" h="995413">
                  <a:moveTo>
                    <a:pt x="0" y="9954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302030"/>
              <a:ext cx="0" cy="381802"/>
            </a:xfrm>
            <a:custGeom>
              <a:avLst/>
              <a:pathLst>
                <a:path w="0" h="381802">
                  <a:moveTo>
                    <a:pt x="0" y="3818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302030"/>
              <a:ext cx="0" cy="995413"/>
            </a:xfrm>
            <a:custGeom>
              <a:avLst/>
              <a:pathLst>
                <a:path w="0" h="995413">
                  <a:moveTo>
                    <a:pt x="0" y="99541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302030"/>
              <a:ext cx="0" cy="1268129"/>
            </a:xfrm>
            <a:custGeom>
              <a:avLst/>
              <a:pathLst>
                <a:path w="0" h="1268129">
                  <a:moveTo>
                    <a:pt x="0" y="126812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302030"/>
              <a:ext cx="0" cy="1472666"/>
            </a:xfrm>
            <a:custGeom>
              <a:avLst/>
              <a:pathLst>
                <a:path w="0" h="1472666">
                  <a:moveTo>
                    <a:pt x="0" y="147266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1840833"/>
            </a:xfrm>
            <a:custGeom>
              <a:avLst/>
              <a:pathLst>
                <a:path w="3397293" h="1840833">
                  <a:moveTo>
                    <a:pt x="0" y="886327"/>
                  </a:moveTo>
                  <a:lnTo>
                    <a:pt x="141553" y="1159043"/>
                  </a:lnTo>
                  <a:lnTo>
                    <a:pt x="283107" y="1499938"/>
                  </a:lnTo>
                  <a:lnTo>
                    <a:pt x="424661" y="1840833"/>
                  </a:lnTo>
                  <a:lnTo>
                    <a:pt x="566215" y="1704475"/>
                  </a:lnTo>
                  <a:lnTo>
                    <a:pt x="707769" y="1022685"/>
                  </a:lnTo>
                  <a:lnTo>
                    <a:pt x="849323" y="204537"/>
                  </a:lnTo>
                  <a:lnTo>
                    <a:pt x="990877" y="340895"/>
                  </a:lnTo>
                  <a:lnTo>
                    <a:pt x="1132431" y="613611"/>
                  </a:lnTo>
                  <a:lnTo>
                    <a:pt x="1273984" y="204537"/>
                  </a:lnTo>
                  <a:lnTo>
                    <a:pt x="1415538" y="749969"/>
                  </a:lnTo>
                  <a:lnTo>
                    <a:pt x="1557092" y="1636296"/>
                  </a:lnTo>
                  <a:lnTo>
                    <a:pt x="1698646" y="340895"/>
                  </a:lnTo>
                  <a:lnTo>
                    <a:pt x="1840200" y="1022685"/>
                  </a:lnTo>
                  <a:lnTo>
                    <a:pt x="1981754" y="409074"/>
                  </a:lnTo>
                  <a:lnTo>
                    <a:pt x="2123308" y="136358"/>
                  </a:lnTo>
                  <a:lnTo>
                    <a:pt x="2264862" y="0"/>
                  </a:lnTo>
                  <a:lnTo>
                    <a:pt x="2406416" y="340895"/>
                  </a:lnTo>
                  <a:lnTo>
                    <a:pt x="2547969" y="340895"/>
                  </a:lnTo>
                  <a:lnTo>
                    <a:pt x="2689523" y="749969"/>
                  </a:lnTo>
                  <a:lnTo>
                    <a:pt x="2831077" y="1431759"/>
                  </a:lnTo>
                  <a:lnTo>
                    <a:pt x="2972631" y="1363580"/>
                  </a:lnTo>
                  <a:lnTo>
                    <a:pt x="3114185" y="1363580"/>
                  </a:lnTo>
                  <a:lnTo>
                    <a:pt x="3255739" y="1022685"/>
                  </a:lnTo>
                  <a:lnTo>
                    <a:pt x="3397293" y="1227222"/>
                  </a:lnTo>
                </a:path>
              </a:pathLst>
            </a:custGeom>
            <a:ln w="27101" cap="flat">
              <a:solidFill>
                <a:srgbClr val="0058AB">
                  <a:alpha val="100000"/>
                </a:srgbClr>
              </a:solidFill>
              <a:prstDash val="solid"/>
              <a:round/>
            </a:ln>
          </p:spPr>
          <p:txBody>
            <a:bodyPr/>
            <a:lstStyle/>
            <a:p/>
          </p:txBody>
        </p:sp>
        <p:sp>
          <p:nvSpPr>
            <p:cNvPr id="93" name="tx93"/>
            <p:cNvSpPr/>
            <p:nvPr/>
          </p:nvSpPr>
          <p:spPr>
            <a:xfrm>
              <a:off x="5389469" y="12356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097238" y="123595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823058" y="12343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30827" y="12343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097042" y="12343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23595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23696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1901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60890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9271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2453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8817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498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498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883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508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16945" y="4830005"/>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20" name="tx120"/>
            <p:cNvSpPr/>
            <p:nvPr/>
          </p:nvSpPr>
          <p:spPr>
            <a:xfrm>
              <a:off x="72554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1791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635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563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0491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9419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099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027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9955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8883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4546663" cy="149993"/>
            </a:xfrm>
            <a:prstGeom prst="rect">
              <a:avLst/>
            </a:prstGeom>
            <a:solidFill>
              <a:srgbClr val="1CABE2">
                <a:alpha val="80000"/>
              </a:srgbClr>
            </a:solidFill>
          </p:spPr>
          <p:txBody>
            <a:bodyPr/>
            <a:lstStyle/>
            <a:p/>
          </p:txBody>
        </p:sp>
        <p:sp>
          <p:nvSpPr>
            <p:cNvPr id="136" name="rc136"/>
            <p:cNvSpPr/>
            <p:nvPr/>
          </p:nvSpPr>
          <p:spPr>
            <a:xfrm>
              <a:off x="1317178" y="5637654"/>
              <a:ext cx="6152352"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5354428"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120,000</a:t>
              </a:r>
            </a:p>
          </p:txBody>
        </p:sp>
        <p:sp>
          <p:nvSpPr>
            <p:cNvPr id="139" name="tx139"/>
            <p:cNvSpPr/>
            <p:nvPr/>
          </p:nvSpPr>
          <p:spPr>
            <a:xfrm>
              <a:off x="6960117"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163,000</a:t>
              </a:r>
            </a:p>
          </p:txBody>
        </p:sp>
        <p:sp>
          <p:nvSpPr>
            <p:cNvPr id="140" name="tx140"/>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78268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459777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649055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8" name="tx148"/>
            <p:cNvSpPr/>
            <p:nvPr/>
          </p:nvSpPr>
          <p:spPr>
            <a:xfrm>
              <a:off x="838334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Cote d'Ivoire (80%) was 9 percentage points lower than the global average (89%) and 1 percentage point lower than the average across all WCAR countries (81%).
National DTP1 coverage was 7 percentage points lower than in 2019 (87%).
This equates to 193,000 zero-dose children in 2024 compared to 120,000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F26A21">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Cote d'Ivoire ranked number 8 out of 24 countries for lowest DTP1 coverage (based on tied ranks).
Cote d'Ivoire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Cote d'Ivoire was not in the top 20 zero-dose countries in 2021 but was in the top 20 in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F26A21">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Cote d'Ivoire ranked number 4 out of 24 countries with 206,000 zero-dose children.
In 2024, Cote d'Ivoire ranked number 3 out of 24 countries with 193,000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9079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2131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45182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58234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5605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88656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01708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1476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800499"/>
              <a:ext cx="200644" cy="825035"/>
            </a:xfrm>
            <a:prstGeom prst="rect">
              <a:avLst/>
            </a:prstGeom>
            <a:solidFill>
              <a:srgbClr val="80BD41">
                <a:alpha val="100000"/>
              </a:srgbClr>
            </a:solidFill>
          </p:spPr>
          <p:txBody>
            <a:bodyPr/>
            <a:lstStyle/>
            <a:p/>
          </p:txBody>
        </p:sp>
        <p:sp>
          <p:nvSpPr>
            <p:cNvPr id="27" name="rc27"/>
            <p:cNvSpPr/>
            <p:nvPr/>
          </p:nvSpPr>
          <p:spPr>
            <a:xfrm>
              <a:off x="1423662" y="3356249"/>
              <a:ext cx="200644" cy="190392"/>
            </a:xfrm>
            <a:prstGeom prst="rect">
              <a:avLst/>
            </a:prstGeom>
            <a:solidFill>
              <a:srgbClr val="0058AB">
                <a:alpha val="100000"/>
              </a:srgbClr>
            </a:solidFill>
          </p:spPr>
          <p:txBody>
            <a:bodyPr/>
            <a:lstStyle/>
            <a:p/>
          </p:txBody>
        </p:sp>
        <p:sp>
          <p:nvSpPr>
            <p:cNvPr id="28" name="rc28"/>
            <p:cNvSpPr/>
            <p:nvPr/>
          </p:nvSpPr>
          <p:spPr>
            <a:xfrm>
              <a:off x="1423662" y="3546642"/>
              <a:ext cx="200644" cy="253857"/>
            </a:xfrm>
            <a:prstGeom prst="rect">
              <a:avLst/>
            </a:prstGeom>
            <a:solidFill>
              <a:srgbClr val="1CABE2">
                <a:alpha val="100000"/>
              </a:srgbClr>
            </a:solidFill>
          </p:spPr>
          <p:txBody>
            <a:bodyPr/>
            <a:lstStyle/>
            <a:p/>
          </p:txBody>
        </p:sp>
        <p:sp>
          <p:nvSpPr>
            <p:cNvPr id="29" name="rc29"/>
            <p:cNvSpPr/>
            <p:nvPr/>
          </p:nvSpPr>
          <p:spPr>
            <a:xfrm>
              <a:off x="1646600" y="3771177"/>
              <a:ext cx="200644" cy="854358"/>
            </a:xfrm>
            <a:prstGeom prst="rect">
              <a:avLst/>
            </a:prstGeom>
            <a:solidFill>
              <a:srgbClr val="80BD41">
                <a:alpha val="100000"/>
              </a:srgbClr>
            </a:solidFill>
          </p:spPr>
          <p:txBody>
            <a:bodyPr/>
            <a:lstStyle/>
            <a:p/>
          </p:txBody>
        </p:sp>
        <p:sp>
          <p:nvSpPr>
            <p:cNvPr id="30" name="rc30"/>
            <p:cNvSpPr/>
            <p:nvPr/>
          </p:nvSpPr>
          <p:spPr>
            <a:xfrm>
              <a:off x="1646600" y="3331053"/>
              <a:ext cx="200644" cy="245950"/>
            </a:xfrm>
            <a:prstGeom prst="rect">
              <a:avLst/>
            </a:prstGeom>
            <a:solidFill>
              <a:srgbClr val="0058AB">
                <a:alpha val="100000"/>
              </a:srgbClr>
            </a:solidFill>
          </p:spPr>
          <p:txBody>
            <a:bodyPr/>
            <a:lstStyle/>
            <a:p/>
          </p:txBody>
        </p:sp>
        <p:sp>
          <p:nvSpPr>
            <p:cNvPr id="31" name="rc31"/>
            <p:cNvSpPr/>
            <p:nvPr/>
          </p:nvSpPr>
          <p:spPr>
            <a:xfrm>
              <a:off x="1646600" y="3577004"/>
              <a:ext cx="200644" cy="194173"/>
            </a:xfrm>
            <a:prstGeom prst="rect">
              <a:avLst/>
            </a:prstGeom>
            <a:solidFill>
              <a:srgbClr val="1CABE2">
                <a:alpha val="100000"/>
              </a:srgbClr>
            </a:solidFill>
          </p:spPr>
          <p:txBody>
            <a:bodyPr/>
            <a:lstStyle/>
            <a:p/>
          </p:txBody>
        </p:sp>
        <p:sp>
          <p:nvSpPr>
            <p:cNvPr id="32" name="rc32"/>
            <p:cNvSpPr/>
            <p:nvPr/>
          </p:nvSpPr>
          <p:spPr>
            <a:xfrm>
              <a:off x="1869538" y="3770654"/>
              <a:ext cx="200644" cy="854881"/>
            </a:xfrm>
            <a:prstGeom prst="rect">
              <a:avLst/>
            </a:prstGeom>
            <a:solidFill>
              <a:srgbClr val="80BD41">
                <a:alpha val="100000"/>
              </a:srgbClr>
            </a:solidFill>
          </p:spPr>
          <p:txBody>
            <a:bodyPr/>
            <a:lstStyle/>
            <a:p/>
          </p:txBody>
        </p:sp>
        <p:sp>
          <p:nvSpPr>
            <p:cNvPr id="33" name="rc33"/>
            <p:cNvSpPr/>
            <p:nvPr/>
          </p:nvSpPr>
          <p:spPr>
            <a:xfrm>
              <a:off x="1869538" y="3310332"/>
              <a:ext cx="200644" cy="315648"/>
            </a:xfrm>
            <a:prstGeom prst="rect">
              <a:avLst/>
            </a:prstGeom>
            <a:solidFill>
              <a:srgbClr val="0058AB">
                <a:alpha val="100000"/>
              </a:srgbClr>
            </a:solidFill>
          </p:spPr>
          <p:txBody>
            <a:bodyPr/>
            <a:lstStyle/>
            <a:p/>
          </p:txBody>
        </p:sp>
        <p:sp>
          <p:nvSpPr>
            <p:cNvPr id="34" name="rc34"/>
            <p:cNvSpPr/>
            <p:nvPr/>
          </p:nvSpPr>
          <p:spPr>
            <a:xfrm>
              <a:off x="1869538" y="3625980"/>
              <a:ext cx="200644" cy="144673"/>
            </a:xfrm>
            <a:prstGeom prst="rect">
              <a:avLst/>
            </a:prstGeom>
            <a:solidFill>
              <a:srgbClr val="1CABE2">
                <a:alpha val="100000"/>
              </a:srgbClr>
            </a:solidFill>
          </p:spPr>
          <p:txBody>
            <a:bodyPr/>
            <a:lstStyle/>
            <a:p/>
          </p:txBody>
        </p:sp>
        <p:sp>
          <p:nvSpPr>
            <p:cNvPr id="35" name="rc35"/>
            <p:cNvSpPr/>
            <p:nvPr/>
          </p:nvSpPr>
          <p:spPr>
            <a:xfrm>
              <a:off x="2092476" y="3799740"/>
              <a:ext cx="200644" cy="825795"/>
            </a:xfrm>
            <a:prstGeom prst="rect">
              <a:avLst/>
            </a:prstGeom>
            <a:solidFill>
              <a:srgbClr val="80BD41">
                <a:alpha val="100000"/>
              </a:srgbClr>
            </a:solidFill>
          </p:spPr>
          <p:txBody>
            <a:bodyPr/>
            <a:lstStyle/>
            <a:p/>
          </p:txBody>
        </p:sp>
        <p:sp>
          <p:nvSpPr>
            <p:cNvPr id="36" name="rc36"/>
            <p:cNvSpPr/>
            <p:nvPr/>
          </p:nvSpPr>
          <p:spPr>
            <a:xfrm>
              <a:off x="2092476" y="3293606"/>
              <a:ext cx="200644" cy="386259"/>
            </a:xfrm>
            <a:prstGeom prst="rect">
              <a:avLst/>
            </a:prstGeom>
            <a:solidFill>
              <a:srgbClr val="0058AB">
                <a:alpha val="100000"/>
              </a:srgbClr>
            </a:solidFill>
          </p:spPr>
          <p:txBody>
            <a:bodyPr/>
            <a:lstStyle/>
            <a:p/>
          </p:txBody>
        </p:sp>
        <p:sp>
          <p:nvSpPr>
            <p:cNvPr id="37" name="rc37"/>
            <p:cNvSpPr/>
            <p:nvPr/>
          </p:nvSpPr>
          <p:spPr>
            <a:xfrm>
              <a:off x="2092476" y="3679866"/>
              <a:ext cx="200644" cy="119873"/>
            </a:xfrm>
            <a:prstGeom prst="rect">
              <a:avLst/>
            </a:prstGeom>
            <a:solidFill>
              <a:srgbClr val="1CABE2">
                <a:alpha val="100000"/>
              </a:srgbClr>
            </a:solidFill>
          </p:spPr>
          <p:txBody>
            <a:bodyPr/>
            <a:lstStyle/>
            <a:p/>
          </p:txBody>
        </p:sp>
        <p:sp>
          <p:nvSpPr>
            <p:cNvPr id="38" name="rc38"/>
            <p:cNvSpPr/>
            <p:nvPr/>
          </p:nvSpPr>
          <p:spPr>
            <a:xfrm>
              <a:off x="2315413" y="3707399"/>
              <a:ext cx="200644" cy="918136"/>
            </a:xfrm>
            <a:prstGeom prst="rect">
              <a:avLst/>
            </a:prstGeom>
            <a:solidFill>
              <a:srgbClr val="80BD41">
                <a:alpha val="100000"/>
              </a:srgbClr>
            </a:solidFill>
          </p:spPr>
          <p:txBody>
            <a:bodyPr/>
            <a:lstStyle/>
            <a:p/>
          </p:txBody>
        </p:sp>
        <p:sp>
          <p:nvSpPr>
            <p:cNvPr id="39" name="rc39"/>
            <p:cNvSpPr/>
            <p:nvPr/>
          </p:nvSpPr>
          <p:spPr>
            <a:xfrm>
              <a:off x="2315413" y="3275335"/>
              <a:ext cx="200644" cy="364553"/>
            </a:xfrm>
            <a:prstGeom prst="rect">
              <a:avLst/>
            </a:prstGeom>
            <a:solidFill>
              <a:srgbClr val="0058AB">
                <a:alpha val="100000"/>
              </a:srgbClr>
            </a:solidFill>
          </p:spPr>
          <p:txBody>
            <a:bodyPr/>
            <a:lstStyle/>
            <a:p/>
          </p:txBody>
        </p:sp>
        <p:sp>
          <p:nvSpPr>
            <p:cNvPr id="40" name="rc40"/>
            <p:cNvSpPr/>
            <p:nvPr/>
          </p:nvSpPr>
          <p:spPr>
            <a:xfrm>
              <a:off x="2315413" y="3639888"/>
              <a:ext cx="200644" cy="67510"/>
            </a:xfrm>
            <a:prstGeom prst="rect">
              <a:avLst/>
            </a:prstGeom>
            <a:solidFill>
              <a:srgbClr val="1CABE2">
                <a:alpha val="100000"/>
              </a:srgbClr>
            </a:solidFill>
          </p:spPr>
          <p:txBody>
            <a:bodyPr/>
            <a:lstStyle/>
            <a:p/>
          </p:txBody>
        </p:sp>
        <p:sp>
          <p:nvSpPr>
            <p:cNvPr id="41" name="rc41"/>
            <p:cNvSpPr/>
            <p:nvPr/>
          </p:nvSpPr>
          <p:spPr>
            <a:xfrm>
              <a:off x="2538351" y="3567685"/>
              <a:ext cx="200644" cy="1057850"/>
            </a:xfrm>
            <a:prstGeom prst="rect">
              <a:avLst/>
            </a:prstGeom>
            <a:solidFill>
              <a:srgbClr val="80BD41">
                <a:alpha val="100000"/>
              </a:srgbClr>
            </a:solidFill>
          </p:spPr>
          <p:txBody>
            <a:bodyPr/>
            <a:lstStyle/>
            <a:p/>
          </p:txBody>
        </p:sp>
        <p:sp>
          <p:nvSpPr>
            <p:cNvPr id="42" name="rc42"/>
            <p:cNvSpPr/>
            <p:nvPr/>
          </p:nvSpPr>
          <p:spPr>
            <a:xfrm>
              <a:off x="2538351" y="3251704"/>
              <a:ext cx="200644" cy="233551"/>
            </a:xfrm>
            <a:prstGeom prst="rect">
              <a:avLst/>
            </a:prstGeom>
            <a:solidFill>
              <a:srgbClr val="0058AB">
                <a:alpha val="100000"/>
              </a:srgbClr>
            </a:solidFill>
          </p:spPr>
          <p:txBody>
            <a:bodyPr/>
            <a:lstStyle/>
            <a:p/>
          </p:txBody>
        </p:sp>
        <p:sp>
          <p:nvSpPr>
            <p:cNvPr id="43" name="rc43"/>
            <p:cNvSpPr/>
            <p:nvPr/>
          </p:nvSpPr>
          <p:spPr>
            <a:xfrm>
              <a:off x="2538351" y="3485256"/>
              <a:ext cx="200644" cy="82428"/>
            </a:xfrm>
            <a:prstGeom prst="rect">
              <a:avLst/>
            </a:prstGeom>
            <a:solidFill>
              <a:srgbClr val="1CABE2">
                <a:alpha val="100000"/>
              </a:srgbClr>
            </a:solidFill>
          </p:spPr>
          <p:txBody>
            <a:bodyPr/>
            <a:lstStyle/>
            <a:p/>
          </p:txBody>
        </p:sp>
        <p:sp>
          <p:nvSpPr>
            <p:cNvPr id="44" name="rc44"/>
            <p:cNvSpPr/>
            <p:nvPr/>
          </p:nvSpPr>
          <p:spPr>
            <a:xfrm>
              <a:off x="2761289" y="3553123"/>
              <a:ext cx="200644" cy="1072412"/>
            </a:xfrm>
            <a:prstGeom prst="rect">
              <a:avLst/>
            </a:prstGeom>
            <a:solidFill>
              <a:srgbClr val="80BD41">
                <a:alpha val="100000"/>
              </a:srgbClr>
            </a:solidFill>
          </p:spPr>
          <p:txBody>
            <a:bodyPr/>
            <a:lstStyle/>
            <a:p/>
          </p:txBody>
        </p:sp>
        <p:sp>
          <p:nvSpPr>
            <p:cNvPr id="45" name="rc45"/>
            <p:cNvSpPr/>
            <p:nvPr/>
          </p:nvSpPr>
          <p:spPr>
            <a:xfrm>
              <a:off x="2761289" y="3232793"/>
              <a:ext cx="200644" cy="69636"/>
            </a:xfrm>
            <a:prstGeom prst="rect">
              <a:avLst/>
            </a:prstGeom>
            <a:solidFill>
              <a:srgbClr val="0058AB">
                <a:alpha val="100000"/>
              </a:srgbClr>
            </a:solidFill>
          </p:spPr>
          <p:txBody>
            <a:bodyPr/>
            <a:lstStyle/>
            <a:p/>
          </p:txBody>
        </p:sp>
        <p:sp>
          <p:nvSpPr>
            <p:cNvPr id="46" name="rc46"/>
            <p:cNvSpPr/>
            <p:nvPr/>
          </p:nvSpPr>
          <p:spPr>
            <a:xfrm>
              <a:off x="2761289" y="3302430"/>
              <a:ext cx="200644" cy="250692"/>
            </a:xfrm>
            <a:prstGeom prst="rect">
              <a:avLst/>
            </a:prstGeom>
            <a:solidFill>
              <a:srgbClr val="1CABE2">
                <a:alpha val="100000"/>
              </a:srgbClr>
            </a:solidFill>
          </p:spPr>
          <p:txBody>
            <a:bodyPr/>
            <a:lstStyle/>
            <a:p/>
          </p:txBody>
        </p:sp>
        <p:sp>
          <p:nvSpPr>
            <p:cNvPr id="47" name="rc47"/>
            <p:cNvSpPr/>
            <p:nvPr/>
          </p:nvSpPr>
          <p:spPr>
            <a:xfrm>
              <a:off x="2984227" y="3552754"/>
              <a:ext cx="200644" cy="1072781"/>
            </a:xfrm>
            <a:prstGeom prst="rect">
              <a:avLst/>
            </a:prstGeom>
            <a:solidFill>
              <a:srgbClr val="80BD41">
                <a:alpha val="100000"/>
              </a:srgbClr>
            </a:solidFill>
          </p:spPr>
          <p:txBody>
            <a:bodyPr/>
            <a:lstStyle/>
            <a:p/>
          </p:txBody>
        </p:sp>
        <p:sp>
          <p:nvSpPr>
            <p:cNvPr id="48" name="rc48"/>
            <p:cNvSpPr/>
            <p:nvPr/>
          </p:nvSpPr>
          <p:spPr>
            <a:xfrm>
              <a:off x="2984227" y="3213981"/>
              <a:ext cx="200644" cy="98808"/>
            </a:xfrm>
            <a:prstGeom prst="rect">
              <a:avLst/>
            </a:prstGeom>
            <a:solidFill>
              <a:srgbClr val="0058AB">
                <a:alpha val="100000"/>
              </a:srgbClr>
            </a:solidFill>
          </p:spPr>
          <p:txBody>
            <a:bodyPr/>
            <a:lstStyle/>
            <a:p/>
          </p:txBody>
        </p:sp>
        <p:sp>
          <p:nvSpPr>
            <p:cNvPr id="49" name="rc49"/>
            <p:cNvSpPr/>
            <p:nvPr/>
          </p:nvSpPr>
          <p:spPr>
            <a:xfrm>
              <a:off x="2984227" y="3312789"/>
              <a:ext cx="200644" cy="239965"/>
            </a:xfrm>
            <a:prstGeom prst="rect">
              <a:avLst/>
            </a:prstGeom>
            <a:solidFill>
              <a:srgbClr val="1CABE2">
                <a:alpha val="100000"/>
              </a:srgbClr>
            </a:solidFill>
          </p:spPr>
          <p:txBody>
            <a:bodyPr/>
            <a:lstStyle/>
            <a:p/>
          </p:txBody>
        </p:sp>
        <p:sp>
          <p:nvSpPr>
            <p:cNvPr id="50" name="rc50"/>
            <p:cNvSpPr/>
            <p:nvPr/>
          </p:nvSpPr>
          <p:spPr>
            <a:xfrm>
              <a:off x="3207165" y="3567770"/>
              <a:ext cx="200644" cy="1057765"/>
            </a:xfrm>
            <a:prstGeom prst="rect">
              <a:avLst/>
            </a:prstGeom>
            <a:solidFill>
              <a:srgbClr val="80BD41">
                <a:alpha val="100000"/>
              </a:srgbClr>
            </a:solidFill>
          </p:spPr>
          <p:txBody>
            <a:bodyPr/>
            <a:lstStyle/>
            <a:p/>
          </p:txBody>
        </p:sp>
        <p:sp>
          <p:nvSpPr>
            <p:cNvPr id="51" name="rc51"/>
            <p:cNvSpPr/>
            <p:nvPr/>
          </p:nvSpPr>
          <p:spPr>
            <a:xfrm>
              <a:off x="3207165" y="3196123"/>
              <a:ext cx="200644" cy="157235"/>
            </a:xfrm>
            <a:prstGeom prst="rect">
              <a:avLst/>
            </a:prstGeom>
            <a:solidFill>
              <a:srgbClr val="0058AB">
                <a:alpha val="100000"/>
              </a:srgbClr>
            </a:solidFill>
          </p:spPr>
          <p:txBody>
            <a:bodyPr/>
            <a:lstStyle/>
            <a:p/>
          </p:txBody>
        </p:sp>
        <p:sp>
          <p:nvSpPr>
            <p:cNvPr id="52" name="rc52"/>
            <p:cNvSpPr/>
            <p:nvPr/>
          </p:nvSpPr>
          <p:spPr>
            <a:xfrm>
              <a:off x="3207165" y="3353359"/>
              <a:ext cx="200644" cy="214411"/>
            </a:xfrm>
            <a:prstGeom prst="rect">
              <a:avLst/>
            </a:prstGeom>
            <a:solidFill>
              <a:srgbClr val="1CABE2">
                <a:alpha val="100000"/>
              </a:srgbClr>
            </a:solidFill>
          </p:spPr>
          <p:txBody>
            <a:bodyPr/>
            <a:lstStyle/>
            <a:p/>
          </p:txBody>
        </p:sp>
        <p:sp>
          <p:nvSpPr>
            <p:cNvPr id="53" name="rc53"/>
            <p:cNvSpPr/>
            <p:nvPr/>
          </p:nvSpPr>
          <p:spPr>
            <a:xfrm>
              <a:off x="3430103" y="3432012"/>
              <a:ext cx="200644" cy="1193522"/>
            </a:xfrm>
            <a:prstGeom prst="rect">
              <a:avLst/>
            </a:prstGeom>
            <a:solidFill>
              <a:srgbClr val="80BD41">
                <a:alpha val="100000"/>
              </a:srgbClr>
            </a:solidFill>
          </p:spPr>
          <p:txBody>
            <a:bodyPr/>
            <a:lstStyle/>
            <a:p/>
          </p:txBody>
        </p:sp>
        <p:sp>
          <p:nvSpPr>
            <p:cNvPr id="54" name="rc54"/>
            <p:cNvSpPr/>
            <p:nvPr/>
          </p:nvSpPr>
          <p:spPr>
            <a:xfrm>
              <a:off x="3430103" y="3152051"/>
              <a:ext cx="200644" cy="73674"/>
            </a:xfrm>
            <a:prstGeom prst="rect">
              <a:avLst/>
            </a:prstGeom>
            <a:solidFill>
              <a:srgbClr val="0058AB">
                <a:alpha val="100000"/>
              </a:srgbClr>
            </a:solidFill>
          </p:spPr>
          <p:txBody>
            <a:bodyPr/>
            <a:lstStyle/>
            <a:p/>
          </p:txBody>
        </p:sp>
        <p:sp>
          <p:nvSpPr>
            <p:cNvPr id="55" name="rc55"/>
            <p:cNvSpPr/>
            <p:nvPr/>
          </p:nvSpPr>
          <p:spPr>
            <a:xfrm>
              <a:off x="3430103" y="3225726"/>
              <a:ext cx="200644" cy="206286"/>
            </a:xfrm>
            <a:prstGeom prst="rect">
              <a:avLst/>
            </a:prstGeom>
            <a:solidFill>
              <a:srgbClr val="1CABE2">
                <a:alpha val="100000"/>
              </a:srgbClr>
            </a:solidFill>
          </p:spPr>
          <p:txBody>
            <a:bodyPr/>
            <a:lstStyle/>
            <a:p/>
          </p:txBody>
        </p:sp>
        <p:sp>
          <p:nvSpPr>
            <p:cNvPr id="56" name="rc56"/>
            <p:cNvSpPr/>
            <p:nvPr/>
          </p:nvSpPr>
          <p:spPr>
            <a:xfrm>
              <a:off x="3653041" y="3443855"/>
              <a:ext cx="200644" cy="1181680"/>
            </a:xfrm>
            <a:prstGeom prst="rect">
              <a:avLst/>
            </a:prstGeom>
            <a:solidFill>
              <a:srgbClr val="80BD41">
                <a:alpha val="100000"/>
              </a:srgbClr>
            </a:solidFill>
          </p:spPr>
          <p:txBody>
            <a:bodyPr/>
            <a:lstStyle/>
            <a:p/>
          </p:txBody>
        </p:sp>
        <p:sp>
          <p:nvSpPr>
            <p:cNvPr id="57" name="rc57"/>
            <p:cNvSpPr/>
            <p:nvPr/>
          </p:nvSpPr>
          <p:spPr>
            <a:xfrm>
              <a:off x="3653041" y="3110561"/>
              <a:ext cx="200644" cy="196946"/>
            </a:xfrm>
            <a:prstGeom prst="rect">
              <a:avLst/>
            </a:prstGeom>
            <a:solidFill>
              <a:srgbClr val="0058AB">
                <a:alpha val="100000"/>
              </a:srgbClr>
            </a:solidFill>
          </p:spPr>
          <p:txBody>
            <a:bodyPr/>
            <a:lstStyle/>
            <a:p/>
          </p:txBody>
        </p:sp>
        <p:sp>
          <p:nvSpPr>
            <p:cNvPr id="58" name="rc58"/>
            <p:cNvSpPr/>
            <p:nvPr/>
          </p:nvSpPr>
          <p:spPr>
            <a:xfrm>
              <a:off x="3653041" y="3307508"/>
              <a:ext cx="200644" cy="136347"/>
            </a:xfrm>
            <a:prstGeom prst="rect">
              <a:avLst/>
            </a:prstGeom>
            <a:solidFill>
              <a:srgbClr val="1CABE2">
                <a:alpha val="100000"/>
              </a:srgbClr>
            </a:solidFill>
          </p:spPr>
          <p:txBody>
            <a:bodyPr/>
            <a:lstStyle/>
            <a:p/>
          </p:txBody>
        </p:sp>
        <p:sp>
          <p:nvSpPr>
            <p:cNvPr id="59" name="rc59"/>
            <p:cNvSpPr/>
            <p:nvPr/>
          </p:nvSpPr>
          <p:spPr>
            <a:xfrm>
              <a:off x="3875979" y="3682196"/>
              <a:ext cx="200644" cy="943339"/>
            </a:xfrm>
            <a:prstGeom prst="rect">
              <a:avLst/>
            </a:prstGeom>
            <a:solidFill>
              <a:srgbClr val="80BD41">
                <a:alpha val="100000"/>
              </a:srgbClr>
            </a:solidFill>
          </p:spPr>
          <p:txBody>
            <a:bodyPr/>
            <a:lstStyle/>
            <a:p/>
          </p:txBody>
        </p:sp>
        <p:sp>
          <p:nvSpPr>
            <p:cNvPr id="60" name="rc60"/>
            <p:cNvSpPr/>
            <p:nvPr/>
          </p:nvSpPr>
          <p:spPr>
            <a:xfrm>
              <a:off x="3875979" y="3079079"/>
              <a:ext cx="200644" cy="402078"/>
            </a:xfrm>
            <a:prstGeom prst="rect">
              <a:avLst/>
            </a:prstGeom>
            <a:solidFill>
              <a:srgbClr val="0058AB">
                <a:alpha val="100000"/>
              </a:srgbClr>
            </a:solidFill>
          </p:spPr>
          <p:txBody>
            <a:bodyPr/>
            <a:lstStyle/>
            <a:p/>
          </p:txBody>
        </p:sp>
        <p:sp>
          <p:nvSpPr>
            <p:cNvPr id="61" name="rc61"/>
            <p:cNvSpPr/>
            <p:nvPr/>
          </p:nvSpPr>
          <p:spPr>
            <a:xfrm>
              <a:off x="3875979" y="3481157"/>
              <a:ext cx="200644" cy="201038"/>
            </a:xfrm>
            <a:prstGeom prst="rect">
              <a:avLst/>
            </a:prstGeom>
            <a:solidFill>
              <a:srgbClr val="1CABE2">
                <a:alpha val="100000"/>
              </a:srgbClr>
            </a:solidFill>
          </p:spPr>
          <p:txBody>
            <a:bodyPr/>
            <a:lstStyle/>
            <a:p/>
          </p:txBody>
        </p:sp>
        <p:sp>
          <p:nvSpPr>
            <p:cNvPr id="62" name="rc62"/>
            <p:cNvSpPr/>
            <p:nvPr/>
          </p:nvSpPr>
          <p:spPr>
            <a:xfrm>
              <a:off x="4098916" y="3334265"/>
              <a:ext cx="200644" cy="1291270"/>
            </a:xfrm>
            <a:prstGeom prst="rect">
              <a:avLst/>
            </a:prstGeom>
            <a:solidFill>
              <a:srgbClr val="80BD41">
                <a:alpha val="100000"/>
              </a:srgbClr>
            </a:solidFill>
          </p:spPr>
          <p:txBody>
            <a:bodyPr/>
            <a:lstStyle/>
            <a:p/>
          </p:txBody>
        </p:sp>
        <p:sp>
          <p:nvSpPr>
            <p:cNvPr id="63" name="rc63"/>
            <p:cNvSpPr/>
            <p:nvPr/>
          </p:nvSpPr>
          <p:spPr>
            <a:xfrm>
              <a:off x="4098916" y="3050815"/>
              <a:ext cx="200644" cy="110229"/>
            </a:xfrm>
            <a:prstGeom prst="rect">
              <a:avLst/>
            </a:prstGeom>
            <a:solidFill>
              <a:srgbClr val="0058AB">
                <a:alpha val="100000"/>
              </a:srgbClr>
            </a:solidFill>
          </p:spPr>
          <p:txBody>
            <a:bodyPr/>
            <a:lstStyle/>
            <a:p/>
          </p:txBody>
        </p:sp>
        <p:sp>
          <p:nvSpPr>
            <p:cNvPr id="64" name="rc64"/>
            <p:cNvSpPr/>
            <p:nvPr/>
          </p:nvSpPr>
          <p:spPr>
            <a:xfrm>
              <a:off x="4098916" y="3161045"/>
              <a:ext cx="200644" cy="173220"/>
            </a:xfrm>
            <a:prstGeom prst="rect">
              <a:avLst/>
            </a:prstGeom>
            <a:solidFill>
              <a:srgbClr val="1CABE2">
                <a:alpha val="100000"/>
              </a:srgbClr>
            </a:solidFill>
          </p:spPr>
          <p:txBody>
            <a:bodyPr/>
            <a:lstStyle/>
            <a:p/>
          </p:txBody>
        </p:sp>
        <p:sp>
          <p:nvSpPr>
            <p:cNvPr id="65" name="rc65"/>
            <p:cNvSpPr/>
            <p:nvPr/>
          </p:nvSpPr>
          <p:spPr>
            <a:xfrm>
              <a:off x="4321854" y="3426448"/>
              <a:ext cx="200644" cy="1199087"/>
            </a:xfrm>
            <a:prstGeom prst="rect">
              <a:avLst/>
            </a:prstGeom>
            <a:solidFill>
              <a:srgbClr val="80BD41">
                <a:alpha val="100000"/>
              </a:srgbClr>
            </a:solidFill>
          </p:spPr>
          <p:txBody>
            <a:bodyPr/>
            <a:lstStyle/>
            <a:p/>
          </p:txBody>
        </p:sp>
        <p:sp>
          <p:nvSpPr>
            <p:cNvPr id="66" name="rc66"/>
            <p:cNvSpPr/>
            <p:nvPr/>
          </p:nvSpPr>
          <p:spPr>
            <a:xfrm>
              <a:off x="4321854" y="3026751"/>
              <a:ext cx="200644" cy="271793"/>
            </a:xfrm>
            <a:prstGeom prst="rect">
              <a:avLst/>
            </a:prstGeom>
            <a:solidFill>
              <a:srgbClr val="0058AB">
                <a:alpha val="100000"/>
              </a:srgbClr>
            </a:solidFill>
          </p:spPr>
          <p:txBody>
            <a:bodyPr/>
            <a:lstStyle/>
            <a:p/>
          </p:txBody>
        </p:sp>
        <p:sp>
          <p:nvSpPr>
            <p:cNvPr id="67" name="rc67"/>
            <p:cNvSpPr/>
            <p:nvPr/>
          </p:nvSpPr>
          <p:spPr>
            <a:xfrm>
              <a:off x="4321854" y="3298545"/>
              <a:ext cx="200644" cy="127902"/>
            </a:xfrm>
            <a:prstGeom prst="rect">
              <a:avLst/>
            </a:prstGeom>
            <a:solidFill>
              <a:srgbClr val="1CABE2">
                <a:alpha val="100000"/>
              </a:srgbClr>
            </a:solidFill>
          </p:spPr>
          <p:txBody>
            <a:bodyPr/>
            <a:lstStyle/>
            <a:p/>
          </p:txBody>
        </p:sp>
        <p:sp>
          <p:nvSpPr>
            <p:cNvPr id="68" name="rc68"/>
            <p:cNvSpPr/>
            <p:nvPr/>
          </p:nvSpPr>
          <p:spPr>
            <a:xfrm>
              <a:off x="4544792" y="3446564"/>
              <a:ext cx="200644" cy="1178971"/>
            </a:xfrm>
            <a:prstGeom prst="rect">
              <a:avLst/>
            </a:prstGeom>
            <a:solidFill>
              <a:srgbClr val="80BD41">
                <a:alpha val="100000"/>
              </a:srgbClr>
            </a:solidFill>
          </p:spPr>
          <p:txBody>
            <a:bodyPr/>
            <a:lstStyle/>
            <a:p/>
          </p:txBody>
        </p:sp>
        <p:sp>
          <p:nvSpPr>
            <p:cNvPr id="69" name="rc69"/>
            <p:cNvSpPr/>
            <p:nvPr/>
          </p:nvSpPr>
          <p:spPr>
            <a:xfrm>
              <a:off x="4544792" y="3010506"/>
              <a:ext cx="200644" cy="129201"/>
            </a:xfrm>
            <a:prstGeom prst="rect">
              <a:avLst/>
            </a:prstGeom>
            <a:solidFill>
              <a:srgbClr val="0058AB">
                <a:alpha val="100000"/>
              </a:srgbClr>
            </a:solidFill>
          </p:spPr>
          <p:txBody>
            <a:bodyPr/>
            <a:lstStyle/>
            <a:p/>
          </p:txBody>
        </p:sp>
        <p:sp>
          <p:nvSpPr>
            <p:cNvPr id="70" name="rc70"/>
            <p:cNvSpPr/>
            <p:nvPr/>
          </p:nvSpPr>
          <p:spPr>
            <a:xfrm>
              <a:off x="4544792" y="3139708"/>
              <a:ext cx="200644" cy="306856"/>
            </a:xfrm>
            <a:prstGeom prst="rect">
              <a:avLst/>
            </a:prstGeom>
            <a:solidFill>
              <a:srgbClr val="1CABE2">
                <a:alpha val="100000"/>
              </a:srgbClr>
            </a:solidFill>
          </p:spPr>
          <p:txBody>
            <a:bodyPr/>
            <a:lstStyle/>
            <a:p/>
          </p:txBody>
        </p:sp>
        <p:sp>
          <p:nvSpPr>
            <p:cNvPr id="71" name="rc71"/>
            <p:cNvSpPr/>
            <p:nvPr/>
          </p:nvSpPr>
          <p:spPr>
            <a:xfrm>
              <a:off x="4767730" y="3346285"/>
              <a:ext cx="200644" cy="1279250"/>
            </a:xfrm>
            <a:prstGeom prst="rect">
              <a:avLst/>
            </a:prstGeom>
            <a:solidFill>
              <a:srgbClr val="80BD41">
                <a:alpha val="100000"/>
              </a:srgbClr>
            </a:solidFill>
          </p:spPr>
          <p:txBody>
            <a:bodyPr/>
            <a:lstStyle/>
            <a:p/>
          </p:txBody>
        </p:sp>
        <p:sp>
          <p:nvSpPr>
            <p:cNvPr id="72" name="rc72"/>
            <p:cNvSpPr/>
            <p:nvPr/>
          </p:nvSpPr>
          <p:spPr>
            <a:xfrm>
              <a:off x="4767730" y="3006231"/>
              <a:ext cx="200644" cy="64771"/>
            </a:xfrm>
            <a:prstGeom prst="rect">
              <a:avLst/>
            </a:prstGeom>
            <a:solidFill>
              <a:srgbClr val="0058AB">
                <a:alpha val="100000"/>
              </a:srgbClr>
            </a:solidFill>
          </p:spPr>
          <p:txBody>
            <a:bodyPr/>
            <a:lstStyle/>
            <a:p/>
          </p:txBody>
        </p:sp>
        <p:sp>
          <p:nvSpPr>
            <p:cNvPr id="73" name="rc73"/>
            <p:cNvSpPr/>
            <p:nvPr/>
          </p:nvSpPr>
          <p:spPr>
            <a:xfrm>
              <a:off x="4767730" y="3071003"/>
              <a:ext cx="200644" cy="275281"/>
            </a:xfrm>
            <a:prstGeom prst="rect">
              <a:avLst/>
            </a:prstGeom>
            <a:solidFill>
              <a:srgbClr val="1CABE2">
                <a:alpha val="100000"/>
              </a:srgbClr>
            </a:solidFill>
          </p:spPr>
          <p:txBody>
            <a:bodyPr/>
            <a:lstStyle/>
            <a:p/>
          </p:txBody>
        </p:sp>
        <p:sp>
          <p:nvSpPr>
            <p:cNvPr id="74" name="rc74"/>
            <p:cNvSpPr/>
            <p:nvPr/>
          </p:nvSpPr>
          <p:spPr>
            <a:xfrm>
              <a:off x="4990668" y="3212221"/>
              <a:ext cx="200644" cy="1413314"/>
            </a:xfrm>
            <a:prstGeom prst="rect">
              <a:avLst/>
            </a:prstGeom>
            <a:solidFill>
              <a:srgbClr val="80BD41">
                <a:alpha val="100000"/>
              </a:srgbClr>
            </a:solidFill>
          </p:spPr>
          <p:txBody>
            <a:bodyPr/>
            <a:lstStyle/>
            <a:p/>
          </p:txBody>
        </p:sp>
        <p:sp>
          <p:nvSpPr>
            <p:cNvPr id="75" name="rc75"/>
            <p:cNvSpPr/>
            <p:nvPr/>
          </p:nvSpPr>
          <p:spPr>
            <a:xfrm>
              <a:off x="4990668" y="3001035"/>
              <a:ext cx="200644" cy="32489"/>
            </a:xfrm>
            <a:prstGeom prst="rect">
              <a:avLst/>
            </a:prstGeom>
            <a:solidFill>
              <a:srgbClr val="0058AB">
                <a:alpha val="100000"/>
              </a:srgbClr>
            </a:solidFill>
          </p:spPr>
          <p:txBody>
            <a:bodyPr/>
            <a:lstStyle/>
            <a:p/>
          </p:txBody>
        </p:sp>
        <p:sp>
          <p:nvSpPr>
            <p:cNvPr id="76" name="rc76"/>
            <p:cNvSpPr/>
            <p:nvPr/>
          </p:nvSpPr>
          <p:spPr>
            <a:xfrm>
              <a:off x="4990668" y="3033525"/>
              <a:ext cx="200644" cy="178696"/>
            </a:xfrm>
            <a:prstGeom prst="rect">
              <a:avLst/>
            </a:prstGeom>
            <a:solidFill>
              <a:srgbClr val="1CABE2">
                <a:alpha val="100000"/>
              </a:srgbClr>
            </a:solidFill>
          </p:spPr>
          <p:txBody>
            <a:bodyPr/>
            <a:lstStyle/>
            <a:p/>
          </p:txBody>
        </p:sp>
        <p:sp>
          <p:nvSpPr>
            <p:cNvPr id="77" name="rc77"/>
            <p:cNvSpPr/>
            <p:nvPr/>
          </p:nvSpPr>
          <p:spPr>
            <a:xfrm>
              <a:off x="5213606" y="3279952"/>
              <a:ext cx="200644" cy="1345583"/>
            </a:xfrm>
            <a:prstGeom prst="rect">
              <a:avLst/>
            </a:prstGeom>
            <a:solidFill>
              <a:srgbClr val="80BD41">
                <a:alpha val="100000"/>
              </a:srgbClr>
            </a:solidFill>
          </p:spPr>
          <p:txBody>
            <a:bodyPr/>
            <a:lstStyle/>
            <a:p/>
          </p:txBody>
        </p:sp>
        <p:sp>
          <p:nvSpPr>
            <p:cNvPr id="78" name="rc78"/>
            <p:cNvSpPr/>
            <p:nvPr/>
          </p:nvSpPr>
          <p:spPr>
            <a:xfrm>
              <a:off x="5213606" y="3004350"/>
              <a:ext cx="200644" cy="113483"/>
            </a:xfrm>
            <a:prstGeom prst="rect">
              <a:avLst/>
            </a:prstGeom>
            <a:solidFill>
              <a:srgbClr val="0058AB">
                <a:alpha val="100000"/>
              </a:srgbClr>
            </a:solidFill>
          </p:spPr>
          <p:txBody>
            <a:bodyPr/>
            <a:lstStyle/>
            <a:p/>
          </p:txBody>
        </p:sp>
        <p:sp>
          <p:nvSpPr>
            <p:cNvPr id="79" name="rc79"/>
            <p:cNvSpPr/>
            <p:nvPr/>
          </p:nvSpPr>
          <p:spPr>
            <a:xfrm>
              <a:off x="5213606" y="3117833"/>
              <a:ext cx="200644" cy="162118"/>
            </a:xfrm>
            <a:prstGeom prst="rect">
              <a:avLst/>
            </a:prstGeom>
            <a:solidFill>
              <a:srgbClr val="1CABE2">
                <a:alpha val="100000"/>
              </a:srgbClr>
            </a:solidFill>
          </p:spPr>
          <p:txBody>
            <a:bodyPr/>
            <a:lstStyle/>
            <a:p/>
          </p:txBody>
        </p:sp>
        <p:sp>
          <p:nvSpPr>
            <p:cNvPr id="80" name="rc80"/>
            <p:cNvSpPr/>
            <p:nvPr/>
          </p:nvSpPr>
          <p:spPr>
            <a:xfrm>
              <a:off x="5436544" y="3298470"/>
              <a:ext cx="200644" cy="1327064"/>
            </a:xfrm>
            <a:prstGeom prst="rect">
              <a:avLst/>
            </a:prstGeom>
            <a:solidFill>
              <a:srgbClr val="80BD41">
                <a:alpha val="100000"/>
              </a:srgbClr>
            </a:solidFill>
          </p:spPr>
          <p:txBody>
            <a:bodyPr/>
            <a:lstStyle/>
            <a:p/>
          </p:txBody>
        </p:sp>
        <p:sp>
          <p:nvSpPr>
            <p:cNvPr id="81" name="rc81"/>
            <p:cNvSpPr/>
            <p:nvPr/>
          </p:nvSpPr>
          <p:spPr>
            <a:xfrm>
              <a:off x="5436544" y="3026661"/>
              <a:ext cx="200644" cy="111921"/>
            </a:xfrm>
            <a:prstGeom prst="rect">
              <a:avLst/>
            </a:prstGeom>
            <a:solidFill>
              <a:srgbClr val="0058AB">
                <a:alpha val="100000"/>
              </a:srgbClr>
            </a:solidFill>
          </p:spPr>
          <p:txBody>
            <a:bodyPr/>
            <a:lstStyle/>
            <a:p/>
          </p:txBody>
        </p:sp>
        <p:sp>
          <p:nvSpPr>
            <p:cNvPr id="82" name="rc82"/>
            <p:cNvSpPr/>
            <p:nvPr/>
          </p:nvSpPr>
          <p:spPr>
            <a:xfrm>
              <a:off x="5436544" y="3138582"/>
              <a:ext cx="200644" cy="159887"/>
            </a:xfrm>
            <a:prstGeom prst="rect">
              <a:avLst/>
            </a:prstGeom>
            <a:solidFill>
              <a:srgbClr val="1CABE2">
                <a:alpha val="100000"/>
              </a:srgbClr>
            </a:solidFill>
          </p:spPr>
          <p:txBody>
            <a:bodyPr/>
            <a:lstStyle/>
            <a:p/>
          </p:txBody>
        </p:sp>
        <p:sp>
          <p:nvSpPr>
            <p:cNvPr id="83" name="rc83"/>
            <p:cNvSpPr/>
            <p:nvPr/>
          </p:nvSpPr>
          <p:spPr>
            <a:xfrm>
              <a:off x="5659482" y="3356322"/>
              <a:ext cx="200644" cy="1269213"/>
            </a:xfrm>
            <a:prstGeom prst="rect">
              <a:avLst/>
            </a:prstGeom>
            <a:solidFill>
              <a:srgbClr val="80BD41">
                <a:alpha val="100000"/>
              </a:srgbClr>
            </a:solidFill>
          </p:spPr>
          <p:txBody>
            <a:bodyPr/>
            <a:lstStyle/>
            <a:p/>
          </p:txBody>
        </p:sp>
        <p:sp>
          <p:nvSpPr>
            <p:cNvPr id="84" name="rc84"/>
            <p:cNvSpPr/>
            <p:nvPr/>
          </p:nvSpPr>
          <p:spPr>
            <a:xfrm>
              <a:off x="5659482" y="3018936"/>
              <a:ext cx="200644" cy="208858"/>
            </a:xfrm>
            <a:prstGeom prst="rect">
              <a:avLst/>
            </a:prstGeom>
            <a:solidFill>
              <a:srgbClr val="0058AB">
                <a:alpha val="100000"/>
              </a:srgbClr>
            </a:solidFill>
          </p:spPr>
          <p:txBody>
            <a:bodyPr/>
            <a:lstStyle/>
            <a:p/>
          </p:txBody>
        </p:sp>
        <p:sp>
          <p:nvSpPr>
            <p:cNvPr id="85" name="rc85"/>
            <p:cNvSpPr/>
            <p:nvPr/>
          </p:nvSpPr>
          <p:spPr>
            <a:xfrm>
              <a:off x="5659482" y="3227795"/>
              <a:ext cx="200644" cy="128527"/>
            </a:xfrm>
            <a:prstGeom prst="rect">
              <a:avLst/>
            </a:prstGeom>
            <a:solidFill>
              <a:srgbClr val="1CABE2">
                <a:alpha val="100000"/>
              </a:srgbClr>
            </a:solidFill>
          </p:spPr>
          <p:txBody>
            <a:bodyPr/>
            <a:lstStyle/>
            <a:p/>
          </p:txBody>
        </p:sp>
        <p:sp>
          <p:nvSpPr>
            <p:cNvPr id="86" name="rc86"/>
            <p:cNvSpPr/>
            <p:nvPr/>
          </p:nvSpPr>
          <p:spPr>
            <a:xfrm>
              <a:off x="5882419" y="3460655"/>
              <a:ext cx="200644" cy="1164880"/>
            </a:xfrm>
            <a:prstGeom prst="rect">
              <a:avLst/>
            </a:prstGeom>
            <a:solidFill>
              <a:srgbClr val="80BD41">
                <a:alpha val="100000"/>
              </a:srgbClr>
            </a:solidFill>
          </p:spPr>
          <p:txBody>
            <a:bodyPr/>
            <a:lstStyle/>
            <a:p/>
          </p:txBody>
        </p:sp>
        <p:sp>
          <p:nvSpPr>
            <p:cNvPr id="87" name="rc87"/>
            <p:cNvSpPr/>
            <p:nvPr/>
          </p:nvSpPr>
          <p:spPr>
            <a:xfrm>
              <a:off x="5882419" y="3007647"/>
              <a:ext cx="200644" cy="372114"/>
            </a:xfrm>
            <a:prstGeom prst="rect">
              <a:avLst/>
            </a:prstGeom>
            <a:solidFill>
              <a:srgbClr val="0058AB">
                <a:alpha val="100000"/>
              </a:srgbClr>
            </a:solidFill>
          </p:spPr>
          <p:txBody>
            <a:bodyPr/>
            <a:lstStyle/>
            <a:p/>
          </p:txBody>
        </p:sp>
        <p:sp>
          <p:nvSpPr>
            <p:cNvPr id="88" name="rc88"/>
            <p:cNvSpPr/>
            <p:nvPr/>
          </p:nvSpPr>
          <p:spPr>
            <a:xfrm>
              <a:off x="5882419" y="3379762"/>
              <a:ext cx="200644" cy="80893"/>
            </a:xfrm>
            <a:prstGeom prst="rect">
              <a:avLst/>
            </a:prstGeom>
            <a:solidFill>
              <a:srgbClr val="1CABE2">
                <a:alpha val="100000"/>
              </a:srgbClr>
            </a:solidFill>
          </p:spPr>
          <p:txBody>
            <a:bodyPr/>
            <a:lstStyle/>
            <a:p/>
          </p:txBody>
        </p:sp>
        <p:sp>
          <p:nvSpPr>
            <p:cNvPr id="89" name="rc89"/>
            <p:cNvSpPr/>
            <p:nvPr/>
          </p:nvSpPr>
          <p:spPr>
            <a:xfrm>
              <a:off x="6105357" y="3434271"/>
              <a:ext cx="200644" cy="1191263"/>
            </a:xfrm>
            <a:prstGeom prst="rect">
              <a:avLst/>
            </a:prstGeom>
            <a:solidFill>
              <a:srgbClr val="80BD41">
                <a:alpha val="100000"/>
              </a:srgbClr>
            </a:solidFill>
          </p:spPr>
          <p:txBody>
            <a:bodyPr/>
            <a:lstStyle/>
            <a:p/>
          </p:txBody>
        </p:sp>
        <p:sp>
          <p:nvSpPr>
            <p:cNvPr id="90" name="rc90"/>
            <p:cNvSpPr/>
            <p:nvPr/>
          </p:nvSpPr>
          <p:spPr>
            <a:xfrm>
              <a:off x="6105357" y="2993666"/>
              <a:ext cx="200644" cy="359011"/>
            </a:xfrm>
            <a:prstGeom prst="rect">
              <a:avLst/>
            </a:prstGeom>
            <a:solidFill>
              <a:srgbClr val="0058AB">
                <a:alpha val="100000"/>
              </a:srgbClr>
            </a:solidFill>
          </p:spPr>
          <p:txBody>
            <a:bodyPr/>
            <a:lstStyle/>
            <a:p/>
          </p:txBody>
        </p:sp>
        <p:sp>
          <p:nvSpPr>
            <p:cNvPr id="91" name="rc91"/>
            <p:cNvSpPr/>
            <p:nvPr/>
          </p:nvSpPr>
          <p:spPr>
            <a:xfrm>
              <a:off x="6105357" y="3352677"/>
              <a:ext cx="200644" cy="81594"/>
            </a:xfrm>
            <a:prstGeom prst="rect">
              <a:avLst/>
            </a:prstGeom>
            <a:solidFill>
              <a:srgbClr val="1CABE2">
                <a:alpha val="100000"/>
              </a:srgbClr>
            </a:solidFill>
          </p:spPr>
          <p:txBody>
            <a:bodyPr/>
            <a:lstStyle/>
            <a:p/>
          </p:txBody>
        </p:sp>
        <p:sp>
          <p:nvSpPr>
            <p:cNvPr id="92" name="rc92"/>
            <p:cNvSpPr/>
            <p:nvPr/>
          </p:nvSpPr>
          <p:spPr>
            <a:xfrm>
              <a:off x="6328295" y="3424237"/>
              <a:ext cx="200644" cy="1201297"/>
            </a:xfrm>
            <a:prstGeom prst="rect">
              <a:avLst/>
            </a:prstGeom>
            <a:solidFill>
              <a:srgbClr val="80BD41">
                <a:alpha val="100000"/>
              </a:srgbClr>
            </a:solidFill>
          </p:spPr>
          <p:txBody>
            <a:bodyPr/>
            <a:lstStyle/>
            <a:p/>
          </p:txBody>
        </p:sp>
        <p:sp>
          <p:nvSpPr>
            <p:cNvPr id="93" name="rc93"/>
            <p:cNvSpPr/>
            <p:nvPr/>
          </p:nvSpPr>
          <p:spPr>
            <a:xfrm>
              <a:off x="6328295" y="2979923"/>
              <a:ext cx="200644" cy="362035"/>
            </a:xfrm>
            <a:prstGeom prst="rect">
              <a:avLst/>
            </a:prstGeom>
            <a:solidFill>
              <a:srgbClr val="0058AB">
                <a:alpha val="100000"/>
              </a:srgbClr>
            </a:solidFill>
          </p:spPr>
          <p:txBody>
            <a:bodyPr/>
            <a:lstStyle/>
            <a:p/>
          </p:txBody>
        </p:sp>
        <p:sp>
          <p:nvSpPr>
            <p:cNvPr id="94" name="rc94"/>
            <p:cNvSpPr/>
            <p:nvPr/>
          </p:nvSpPr>
          <p:spPr>
            <a:xfrm>
              <a:off x="6328295" y="3341958"/>
              <a:ext cx="200644" cy="82279"/>
            </a:xfrm>
            <a:prstGeom prst="rect">
              <a:avLst/>
            </a:prstGeom>
            <a:solidFill>
              <a:srgbClr val="1CABE2">
                <a:alpha val="100000"/>
              </a:srgbClr>
            </a:solidFill>
          </p:spPr>
          <p:txBody>
            <a:bodyPr/>
            <a:lstStyle/>
            <a:p/>
          </p:txBody>
        </p:sp>
        <p:sp>
          <p:nvSpPr>
            <p:cNvPr id="95" name="rc95"/>
            <p:cNvSpPr/>
            <p:nvPr/>
          </p:nvSpPr>
          <p:spPr>
            <a:xfrm>
              <a:off x="6551233" y="3312189"/>
              <a:ext cx="200644" cy="1313346"/>
            </a:xfrm>
            <a:prstGeom prst="rect">
              <a:avLst/>
            </a:prstGeom>
            <a:solidFill>
              <a:srgbClr val="80BD41">
                <a:alpha val="100000"/>
              </a:srgbClr>
            </a:solidFill>
          </p:spPr>
          <p:txBody>
            <a:bodyPr/>
            <a:lstStyle/>
            <a:p/>
          </p:txBody>
        </p:sp>
        <p:sp>
          <p:nvSpPr>
            <p:cNvPr id="96" name="rc96"/>
            <p:cNvSpPr/>
            <p:nvPr/>
          </p:nvSpPr>
          <p:spPr>
            <a:xfrm>
              <a:off x="6551233" y="2963072"/>
              <a:ext cx="200644" cy="282618"/>
            </a:xfrm>
            <a:prstGeom prst="rect">
              <a:avLst/>
            </a:prstGeom>
            <a:solidFill>
              <a:srgbClr val="0058AB">
                <a:alpha val="100000"/>
              </a:srgbClr>
            </a:solidFill>
          </p:spPr>
          <p:txBody>
            <a:bodyPr/>
            <a:lstStyle/>
            <a:p/>
          </p:txBody>
        </p:sp>
        <p:sp>
          <p:nvSpPr>
            <p:cNvPr id="97" name="rc97"/>
            <p:cNvSpPr/>
            <p:nvPr/>
          </p:nvSpPr>
          <p:spPr>
            <a:xfrm>
              <a:off x="6551233" y="3245691"/>
              <a:ext cx="200644" cy="66498"/>
            </a:xfrm>
            <a:prstGeom prst="rect">
              <a:avLst/>
            </a:prstGeom>
            <a:solidFill>
              <a:srgbClr val="1CABE2">
                <a:alpha val="100000"/>
              </a:srgbClr>
            </a:solidFill>
          </p:spPr>
          <p:txBody>
            <a:bodyPr/>
            <a:lstStyle/>
            <a:p/>
          </p:txBody>
        </p:sp>
        <p:sp>
          <p:nvSpPr>
            <p:cNvPr id="98" name="rc98"/>
            <p:cNvSpPr/>
            <p:nvPr/>
          </p:nvSpPr>
          <p:spPr>
            <a:xfrm>
              <a:off x="6774171" y="3330669"/>
              <a:ext cx="200644" cy="1294866"/>
            </a:xfrm>
            <a:prstGeom prst="rect">
              <a:avLst/>
            </a:prstGeom>
            <a:solidFill>
              <a:srgbClr val="80BD41">
                <a:alpha val="100000"/>
              </a:srgbClr>
            </a:solidFill>
          </p:spPr>
          <p:txBody>
            <a:bodyPr/>
            <a:lstStyle/>
            <a:p/>
          </p:txBody>
        </p:sp>
        <p:sp>
          <p:nvSpPr>
            <p:cNvPr id="99" name="rc99"/>
            <p:cNvSpPr/>
            <p:nvPr/>
          </p:nvSpPr>
          <p:spPr>
            <a:xfrm>
              <a:off x="6774171" y="2943889"/>
              <a:ext cx="200644" cy="336328"/>
            </a:xfrm>
            <a:prstGeom prst="rect">
              <a:avLst/>
            </a:prstGeom>
            <a:solidFill>
              <a:srgbClr val="0058AB">
                <a:alpha val="100000"/>
              </a:srgbClr>
            </a:solidFill>
          </p:spPr>
          <p:txBody>
            <a:bodyPr/>
            <a:lstStyle/>
            <a:p/>
          </p:txBody>
        </p:sp>
        <p:sp>
          <p:nvSpPr>
            <p:cNvPr id="100" name="rc100"/>
            <p:cNvSpPr/>
            <p:nvPr/>
          </p:nvSpPr>
          <p:spPr>
            <a:xfrm>
              <a:off x="6774171" y="3280218"/>
              <a:ext cx="200644" cy="50450"/>
            </a:xfrm>
            <a:prstGeom prst="rect">
              <a:avLst/>
            </a:prstGeom>
            <a:solidFill>
              <a:srgbClr val="1CABE2">
                <a:alpha val="100000"/>
              </a:srgbClr>
            </a:solidFill>
          </p:spPr>
          <p:txBody>
            <a:bodyPr/>
            <a:lstStyle/>
            <a:p/>
          </p:txBody>
        </p:sp>
        <p:sp>
          <p:nvSpPr>
            <p:cNvPr id="101" name="rc101"/>
            <p:cNvSpPr/>
            <p:nvPr/>
          </p:nvSpPr>
          <p:spPr>
            <a:xfrm>
              <a:off x="6997109" y="2927081"/>
              <a:ext cx="200644" cy="276762"/>
            </a:xfrm>
            <a:prstGeom prst="rect">
              <a:avLst/>
            </a:prstGeom>
            <a:solidFill>
              <a:srgbClr val="F26A21">
                <a:alpha val="100000"/>
              </a:srgbClr>
            </a:solidFill>
          </p:spPr>
          <p:txBody>
            <a:bodyPr/>
            <a:lstStyle/>
            <a:p/>
          </p:txBody>
        </p:sp>
        <p:sp>
          <p:nvSpPr>
            <p:cNvPr id="102" name="rc102"/>
            <p:cNvSpPr/>
            <p:nvPr/>
          </p:nvSpPr>
          <p:spPr>
            <a:xfrm>
              <a:off x="6997109" y="3203843"/>
              <a:ext cx="200644" cy="1421692"/>
            </a:xfrm>
            <a:prstGeom prst="rect">
              <a:avLst/>
            </a:prstGeom>
            <a:solidFill>
              <a:srgbClr val="FFC20E">
                <a:alpha val="100000"/>
              </a:srgbClr>
            </a:solidFill>
          </p:spPr>
          <p:txBody>
            <a:bodyPr/>
            <a:lstStyle/>
            <a:p/>
          </p:txBody>
        </p:sp>
        <p:sp>
          <p:nvSpPr>
            <p:cNvPr id="103" name="rc103"/>
            <p:cNvSpPr/>
            <p:nvPr/>
          </p:nvSpPr>
          <p:spPr>
            <a:xfrm>
              <a:off x="7220047" y="2907197"/>
              <a:ext cx="200644" cy="227745"/>
            </a:xfrm>
            <a:prstGeom prst="rect">
              <a:avLst/>
            </a:prstGeom>
            <a:solidFill>
              <a:srgbClr val="F26A21">
                <a:alpha val="100000"/>
              </a:srgbClr>
            </a:solidFill>
          </p:spPr>
          <p:txBody>
            <a:bodyPr/>
            <a:lstStyle/>
            <a:p/>
          </p:txBody>
        </p:sp>
        <p:sp>
          <p:nvSpPr>
            <p:cNvPr id="104" name="rc104"/>
            <p:cNvSpPr/>
            <p:nvPr/>
          </p:nvSpPr>
          <p:spPr>
            <a:xfrm>
              <a:off x="7220047" y="3134943"/>
              <a:ext cx="200644" cy="1490592"/>
            </a:xfrm>
            <a:prstGeom prst="rect">
              <a:avLst/>
            </a:prstGeom>
            <a:solidFill>
              <a:srgbClr val="FFC20E">
                <a:alpha val="100000"/>
              </a:srgbClr>
            </a:solidFill>
          </p:spPr>
          <p:txBody>
            <a:bodyPr/>
            <a:lstStyle/>
            <a:p/>
          </p:txBody>
        </p:sp>
        <p:sp>
          <p:nvSpPr>
            <p:cNvPr id="105" name="rc105"/>
            <p:cNvSpPr/>
            <p:nvPr/>
          </p:nvSpPr>
          <p:spPr>
            <a:xfrm>
              <a:off x="7442985" y="2884938"/>
              <a:ext cx="200644" cy="187410"/>
            </a:xfrm>
            <a:prstGeom prst="rect">
              <a:avLst/>
            </a:prstGeom>
            <a:solidFill>
              <a:srgbClr val="F26A21">
                <a:alpha val="100000"/>
              </a:srgbClr>
            </a:solidFill>
          </p:spPr>
          <p:txBody>
            <a:bodyPr/>
            <a:lstStyle/>
            <a:p/>
          </p:txBody>
        </p:sp>
        <p:sp>
          <p:nvSpPr>
            <p:cNvPr id="106" name="rc106"/>
            <p:cNvSpPr/>
            <p:nvPr/>
          </p:nvSpPr>
          <p:spPr>
            <a:xfrm>
              <a:off x="7442985" y="3072349"/>
              <a:ext cx="200644" cy="1553186"/>
            </a:xfrm>
            <a:prstGeom prst="rect">
              <a:avLst/>
            </a:prstGeom>
            <a:solidFill>
              <a:srgbClr val="FFC20E">
                <a:alpha val="100000"/>
              </a:srgbClr>
            </a:solidFill>
          </p:spPr>
          <p:txBody>
            <a:bodyPr/>
            <a:lstStyle/>
            <a:p/>
          </p:txBody>
        </p:sp>
        <p:sp>
          <p:nvSpPr>
            <p:cNvPr id="107" name="rc107"/>
            <p:cNvSpPr/>
            <p:nvPr/>
          </p:nvSpPr>
          <p:spPr>
            <a:xfrm>
              <a:off x="7665922" y="2861920"/>
              <a:ext cx="200644" cy="154218"/>
            </a:xfrm>
            <a:prstGeom prst="rect">
              <a:avLst/>
            </a:prstGeom>
            <a:solidFill>
              <a:srgbClr val="F26A21">
                <a:alpha val="100000"/>
              </a:srgbClr>
            </a:solidFill>
          </p:spPr>
          <p:txBody>
            <a:bodyPr/>
            <a:lstStyle/>
            <a:p/>
          </p:txBody>
        </p:sp>
        <p:sp>
          <p:nvSpPr>
            <p:cNvPr id="108" name="rc108"/>
            <p:cNvSpPr/>
            <p:nvPr/>
          </p:nvSpPr>
          <p:spPr>
            <a:xfrm>
              <a:off x="7665922" y="3016138"/>
              <a:ext cx="200644" cy="1609396"/>
            </a:xfrm>
            <a:prstGeom prst="rect">
              <a:avLst/>
            </a:prstGeom>
            <a:solidFill>
              <a:srgbClr val="FFC20E">
                <a:alpha val="100000"/>
              </a:srgbClr>
            </a:solidFill>
          </p:spPr>
          <p:txBody>
            <a:bodyPr/>
            <a:lstStyle/>
            <a:p/>
          </p:txBody>
        </p:sp>
        <p:sp>
          <p:nvSpPr>
            <p:cNvPr id="109" name="rc109"/>
            <p:cNvSpPr/>
            <p:nvPr/>
          </p:nvSpPr>
          <p:spPr>
            <a:xfrm>
              <a:off x="7888860" y="2836307"/>
              <a:ext cx="200644" cy="126905"/>
            </a:xfrm>
            <a:prstGeom prst="rect">
              <a:avLst/>
            </a:prstGeom>
            <a:solidFill>
              <a:srgbClr val="F26A21">
                <a:alpha val="100000"/>
              </a:srgbClr>
            </a:solidFill>
          </p:spPr>
          <p:txBody>
            <a:bodyPr/>
            <a:lstStyle/>
            <a:p/>
          </p:txBody>
        </p:sp>
        <p:sp>
          <p:nvSpPr>
            <p:cNvPr id="110" name="rc110"/>
            <p:cNvSpPr/>
            <p:nvPr/>
          </p:nvSpPr>
          <p:spPr>
            <a:xfrm>
              <a:off x="7888860" y="2963212"/>
              <a:ext cx="200644" cy="1662323"/>
            </a:xfrm>
            <a:prstGeom prst="rect">
              <a:avLst/>
            </a:prstGeom>
            <a:solidFill>
              <a:srgbClr val="FFC20E">
                <a:alpha val="100000"/>
              </a:srgbClr>
            </a:solidFill>
          </p:spPr>
          <p:txBody>
            <a:bodyPr/>
            <a:lstStyle/>
            <a:p/>
          </p:txBody>
        </p:sp>
        <p:sp>
          <p:nvSpPr>
            <p:cNvPr id="111" name="rc111"/>
            <p:cNvSpPr/>
            <p:nvPr/>
          </p:nvSpPr>
          <p:spPr>
            <a:xfrm>
              <a:off x="8111798" y="2804885"/>
              <a:ext cx="200644" cy="104429"/>
            </a:xfrm>
            <a:prstGeom prst="rect">
              <a:avLst/>
            </a:prstGeom>
            <a:solidFill>
              <a:srgbClr val="F26A21">
                <a:alpha val="100000"/>
              </a:srgbClr>
            </a:solidFill>
          </p:spPr>
          <p:txBody>
            <a:bodyPr/>
            <a:lstStyle/>
            <a:p/>
          </p:txBody>
        </p:sp>
        <p:sp>
          <p:nvSpPr>
            <p:cNvPr id="112" name="rc112"/>
            <p:cNvSpPr/>
            <p:nvPr/>
          </p:nvSpPr>
          <p:spPr>
            <a:xfrm>
              <a:off x="8111798" y="2909314"/>
              <a:ext cx="200644" cy="1716220"/>
            </a:xfrm>
            <a:prstGeom prst="rect">
              <a:avLst/>
            </a:prstGeom>
            <a:solidFill>
              <a:srgbClr val="FFC20E">
                <a:alpha val="100000"/>
              </a:srgbClr>
            </a:solidFill>
          </p:spPr>
          <p:txBody>
            <a:bodyPr/>
            <a:lstStyle/>
            <a:p/>
          </p:txBody>
        </p:sp>
        <p:sp>
          <p:nvSpPr>
            <p:cNvPr id="113" name="pl113"/>
            <p:cNvSpPr/>
            <p:nvPr/>
          </p:nvSpPr>
          <p:spPr>
            <a:xfrm>
              <a:off x="1523984" y="1261743"/>
              <a:ext cx="5350508" cy="926759"/>
            </a:xfrm>
            <a:custGeom>
              <a:avLst/>
              <a:pathLst>
                <a:path w="5350508" h="926759">
                  <a:moveTo>
                    <a:pt x="0" y="446217"/>
                  </a:moveTo>
                  <a:lnTo>
                    <a:pt x="222937" y="583515"/>
                  </a:lnTo>
                  <a:lnTo>
                    <a:pt x="445875" y="755137"/>
                  </a:lnTo>
                  <a:lnTo>
                    <a:pt x="668813" y="926759"/>
                  </a:lnTo>
                  <a:lnTo>
                    <a:pt x="891751" y="858110"/>
                  </a:lnTo>
                  <a:lnTo>
                    <a:pt x="1114689" y="514866"/>
                  </a:lnTo>
                  <a:lnTo>
                    <a:pt x="1337627" y="102973"/>
                  </a:lnTo>
                  <a:lnTo>
                    <a:pt x="1560565" y="171622"/>
                  </a:lnTo>
                  <a:lnTo>
                    <a:pt x="1783502" y="308919"/>
                  </a:lnTo>
                  <a:lnTo>
                    <a:pt x="2006440" y="102973"/>
                  </a:lnTo>
                  <a:lnTo>
                    <a:pt x="2229378" y="377568"/>
                  </a:lnTo>
                  <a:lnTo>
                    <a:pt x="2452316" y="823785"/>
                  </a:lnTo>
                  <a:lnTo>
                    <a:pt x="2675254" y="171622"/>
                  </a:lnTo>
                  <a:lnTo>
                    <a:pt x="2898192" y="514866"/>
                  </a:lnTo>
                  <a:lnTo>
                    <a:pt x="3121130" y="205946"/>
                  </a:lnTo>
                  <a:lnTo>
                    <a:pt x="3344068" y="68648"/>
                  </a:lnTo>
                  <a:lnTo>
                    <a:pt x="3567005" y="0"/>
                  </a:lnTo>
                  <a:lnTo>
                    <a:pt x="3789943" y="171622"/>
                  </a:lnTo>
                  <a:lnTo>
                    <a:pt x="4012881" y="171622"/>
                  </a:lnTo>
                  <a:lnTo>
                    <a:pt x="4235819" y="377568"/>
                  </a:lnTo>
                  <a:lnTo>
                    <a:pt x="4458757" y="720812"/>
                  </a:lnTo>
                  <a:lnTo>
                    <a:pt x="4681695" y="686488"/>
                  </a:lnTo>
                  <a:lnTo>
                    <a:pt x="4904633" y="686488"/>
                  </a:lnTo>
                  <a:lnTo>
                    <a:pt x="5127571" y="514866"/>
                  </a:lnTo>
                  <a:lnTo>
                    <a:pt x="5350508" y="617839"/>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639311"/>
              <a:ext cx="5350508" cy="892434"/>
            </a:xfrm>
            <a:custGeom>
              <a:avLst/>
              <a:pathLst>
                <a:path w="5350508" h="892434">
                  <a:moveTo>
                    <a:pt x="0" y="755137"/>
                  </a:moveTo>
                  <a:lnTo>
                    <a:pt x="222937" y="720812"/>
                  </a:lnTo>
                  <a:lnTo>
                    <a:pt x="445875" y="755137"/>
                  </a:lnTo>
                  <a:lnTo>
                    <a:pt x="668813" y="858110"/>
                  </a:lnTo>
                  <a:lnTo>
                    <a:pt x="891751" y="652163"/>
                  </a:lnTo>
                  <a:lnTo>
                    <a:pt x="1114689" y="343244"/>
                  </a:lnTo>
                  <a:lnTo>
                    <a:pt x="1337627" y="343244"/>
                  </a:lnTo>
                  <a:lnTo>
                    <a:pt x="1560565" y="377568"/>
                  </a:lnTo>
                  <a:lnTo>
                    <a:pt x="1783502" y="446217"/>
                  </a:lnTo>
                  <a:lnTo>
                    <a:pt x="2006440" y="205946"/>
                  </a:lnTo>
                  <a:lnTo>
                    <a:pt x="2229378" y="308919"/>
                  </a:lnTo>
                  <a:lnTo>
                    <a:pt x="2452316" y="892434"/>
                  </a:lnTo>
                  <a:lnTo>
                    <a:pt x="2675254" y="171622"/>
                  </a:lnTo>
                  <a:lnTo>
                    <a:pt x="2898192" y="411892"/>
                  </a:lnTo>
                  <a:lnTo>
                    <a:pt x="3121130" y="480541"/>
                  </a:lnTo>
                  <a:lnTo>
                    <a:pt x="3344068" y="274595"/>
                  </a:lnTo>
                  <a:lnTo>
                    <a:pt x="3567005" y="0"/>
                  </a:lnTo>
                  <a:lnTo>
                    <a:pt x="3789943" y="137297"/>
                  </a:lnTo>
                  <a:lnTo>
                    <a:pt x="4012881" y="137297"/>
                  </a:lnTo>
                  <a:lnTo>
                    <a:pt x="4235819" y="274595"/>
                  </a:lnTo>
                  <a:lnTo>
                    <a:pt x="4458757" y="514866"/>
                  </a:lnTo>
                  <a:lnTo>
                    <a:pt x="4681695" y="480541"/>
                  </a:lnTo>
                  <a:lnTo>
                    <a:pt x="4904633" y="480541"/>
                  </a:lnTo>
                  <a:lnTo>
                    <a:pt x="5127571" y="274595"/>
                  </a:lnTo>
                  <a:lnTo>
                    <a:pt x="5350508" y="343244"/>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2570345"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7" name="tx117"/>
            <p:cNvSpPr/>
            <p:nvPr/>
          </p:nvSpPr>
          <p:spPr>
            <a:xfrm>
              <a:off x="3685034"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4799724"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691475"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5914413"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1" name="tx121"/>
            <p:cNvSpPr/>
            <p:nvPr/>
          </p:nvSpPr>
          <p:spPr>
            <a:xfrm>
              <a:off x="6137351"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2" name="tx122"/>
            <p:cNvSpPr/>
            <p:nvPr/>
          </p:nvSpPr>
          <p:spPr>
            <a:xfrm>
              <a:off x="6360289"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3" name="tx123"/>
            <p:cNvSpPr/>
            <p:nvPr/>
          </p:nvSpPr>
          <p:spPr>
            <a:xfrm>
              <a:off x="6583227"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4" name="tx124"/>
            <p:cNvSpPr/>
            <p:nvPr/>
          </p:nvSpPr>
          <p:spPr>
            <a:xfrm>
              <a:off x="6806165"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1455656"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26" name="tx126"/>
            <p:cNvSpPr/>
            <p:nvPr/>
          </p:nvSpPr>
          <p:spPr>
            <a:xfrm>
              <a:off x="2570345"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7" name="tx127"/>
            <p:cNvSpPr/>
            <p:nvPr/>
          </p:nvSpPr>
          <p:spPr>
            <a:xfrm>
              <a:off x="3685034"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8" name="tx128"/>
            <p:cNvSpPr/>
            <p:nvPr/>
          </p:nvSpPr>
          <p:spPr>
            <a:xfrm>
              <a:off x="4799724"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9" name="tx129"/>
            <p:cNvSpPr/>
            <p:nvPr/>
          </p:nvSpPr>
          <p:spPr>
            <a:xfrm>
              <a:off x="5691475"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0" name="tx130"/>
            <p:cNvSpPr/>
            <p:nvPr/>
          </p:nvSpPr>
          <p:spPr>
            <a:xfrm>
              <a:off x="5914413"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1" name="tx131"/>
            <p:cNvSpPr/>
            <p:nvPr/>
          </p:nvSpPr>
          <p:spPr>
            <a:xfrm>
              <a:off x="6137351"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2" name="tx132"/>
            <p:cNvSpPr/>
            <p:nvPr/>
          </p:nvSpPr>
          <p:spPr>
            <a:xfrm>
              <a:off x="6360289"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3" name="tx133"/>
            <p:cNvSpPr/>
            <p:nvPr/>
          </p:nvSpPr>
          <p:spPr>
            <a:xfrm>
              <a:off x="6583227"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4" name="tx134"/>
            <p:cNvSpPr/>
            <p:nvPr/>
          </p:nvSpPr>
          <p:spPr>
            <a:xfrm>
              <a:off x="6806165"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6986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282913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195965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9" name="tx139"/>
            <p:cNvSpPr/>
            <p:nvPr/>
          </p:nvSpPr>
          <p:spPr>
            <a:xfrm>
              <a:off x="508103" y="109017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79074"/>
              <a:ext cx="46079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Cote d'Ivoire</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Cote d'Ivoire is projected to have a  large increase (&gt;=50,000) in the number of surviving infants by 2030. Maintaining current coverage requires vaccinating an increasing number of children.
To achieve the IA2030 ZD target, more (~4.14%)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4482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65294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76107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86920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97732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09888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20701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31513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42326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3037807"/>
              <a:ext cx="214223" cy="1952953"/>
            </a:xfrm>
            <a:prstGeom prst="rect">
              <a:avLst/>
            </a:prstGeom>
            <a:solidFill>
              <a:srgbClr val="0058AB">
                <a:alpha val="100000"/>
              </a:srgbClr>
            </a:solidFill>
          </p:spPr>
          <p:txBody>
            <a:bodyPr/>
            <a:lstStyle/>
            <a:p/>
          </p:txBody>
        </p:sp>
        <p:sp>
          <p:nvSpPr>
            <p:cNvPr id="42" name="rc42"/>
            <p:cNvSpPr/>
            <p:nvPr/>
          </p:nvSpPr>
          <p:spPr>
            <a:xfrm>
              <a:off x="1589675" y="2467917"/>
              <a:ext cx="214223" cy="2522842"/>
            </a:xfrm>
            <a:prstGeom prst="rect">
              <a:avLst/>
            </a:prstGeom>
            <a:solidFill>
              <a:srgbClr val="0058AB">
                <a:alpha val="100000"/>
              </a:srgbClr>
            </a:solidFill>
          </p:spPr>
          <p:txBody>
            <a:bodyPr/>
            <a:lstStyle/>
            <a:p/>
          </p:txBody>
        </p:sp>
        <p:sp>
          <p:nvSpPr>
            <p:cNvPr id="43" name="rc43"/>
            <p:cNvSpPr/>
            <p:nvPr/>
          </p:nvSpPr>
          <p:spPr>
            <a:xfrm>
              <a:off x="1827702" y="1752992"/>
              <a:ext cx="214223" cy="3237768"/>
            </a:xfrm>
            <a:prstGeom prst="rect">
              <a:avLst/>
            </a:prstGeom>
            <a:solidFill>
              <a:srgbClr val="0058AB">
                <a:alpha val="100000"/>
              </a:srgbClr>
            </a:solidFill>
          </p:spPr>
          <p:txBody>
            <a:bodyPr/>
            <a:lstStyle/>
            <a:p/>
          </p:txBody>
        </p:sp>
        <p:sp>
          <p:nvSpPr>
            <p:cNvPr id="44" name="rc44"/>
            <p:cNvSpPr/>
            <p:nvPr/>
          </p:nvSpPr>
          <p:spPr>
            <a:xfrm>
              <a:off x="2065728" y="1028701"/>
              <a:ext cx="214223" cy="3962058"/>
            </a:xfrm>
            <a:prstGeom prst="rect">
              <a:avLst/>
            </a:prstGeom>
            <a:solidFill>
              <a:srgbClr val="0058AB">
                <a:alpha val="100000"/>
              </a:srgbClr>
            </a:solidFill>
          </p:spPr>
          <p:txBody>
            <a:bodyPr/>
            <a:lstStyle/>
            <a:p/>
          </p:txBody>
        </p:sp>
        <p:sp>
          <p:nvSpPr>
            <p:cNvPr id="45" name="rc45"/>
            <p:cNvSpPr/>
            <p:nvPr/>
          </p:nvSpPr>
          <p:spPr>
            <a:xfrm>
              <a:off x="2303754" y="1251348"/>
              <a:ext cx="214223" cy="3739411"/>
            </a:xfrm>
            <a:prstGeom prst="rect">
              <a:avLst/>
            </a:prstGeom>
            <a:solidFill>
              <a:srgbClr val="0058AB">
                <a:alpha val="100000"/>
              </a:srgbClr>
            </a:solidFill>
          </p:spPr>
          <p:txBody>
            <a:bodyPr/>
            <a:lstStyle/>
            <a:p/>
          </p:txBody>
        </p:sp>
        <p:sp>
          <p:nvSpPr>
            <p:cNvPr id="46" name="rc46"/>
            <p:cNvSpPr/>
            <p:nvPr/>
          </p:nvSpPr>
          <p:spPr>
            <a:xfrm>
              <a:off x="2541780" y="2595098"/>
              <a:ext cx="214223" cy="2395661"/>
            </a:xfrm>
            <a:prstGeom prst="rect">
              <a:avLst/>
            </a:prstGeom>
            <a:solidFill>
              <a:srgbClr val="0058AB">
                <a:alpha val="100000"/>
              </a:srgbClr>
            </a:solidFill>
          </p:spPr>
          <p:txBody>
            <a:bodyPr/>
            <a:lstStyle/>
            <a:p/>
          </p:txBody>
        </p:sp>
        <p:sp>
          <p:nvSpPr>
            <p:cNvPr id="47" name="rc47"/>
            <p:cNvSpPr/>
            <p:nvPr/>
          </p:nvSpPr>
          <p:spPr>
            <a:xfrm>
              <a:off x="2779807" y="4276458"/>
              <a:ext cx="214223" cy="714301"/>
            </a:xfrm>
            <a:prstGeom prst="rect">
              <a:avLst/>
            </a:prstGeom>
            <a:solidFill>
              <a:srgbClr val="0058AB">
                <a:alpha val="100000"/>
              </a:srgbClr>
            </a:solidFill>
          </p:spPr>
          <p:txBody>
            <a:bodyPr/>
            <a:lstStyle/>
            <a:p/>
          </p:txBody>
        </p:sp>
        <p:sp>
          <p:nvSpPr>
            <p:cNvPr id="48" name="rc48"/>
            <p:cNvSpPr/>
            <p:nvPr/>
          </p:nvSpPr>
          <p:spPr>
            <a:xfrm>
              <a:off x="3017833" y="3977235"/>
              <a:ext cx="214223" cy="1013524"/>
            </a:xfrm>
            <a:prstGeom prst="rect">
              <a:avLst/>
            </a:prstGeom>
            <a:solidFill>
              <a:srgbClr val="0058AB">
                <a:alpha val="100000"/>
              </a:srgbClr>
            </a:solidFill>
          </p:spPr>
          <p:txBody>
            <a:bodyPr/>
            <a:lstStyle/>
            <a:p/>
          </p:txBody>
        </p:sp>
        <p:sp>
          <p:nvSpPr>
            <p:cNvPr id="49" name="rc49"/>
            <p:cNvSpPr/>
            <p:nvPr/>
          </p:nvSpPr>
          <p:spPr>
            <a:xfrm>
              <a:off x="3255859" y="3377914"/>
              <a:ext cx="214223" cy="1612846"/>
            </a:xfrm>
            <a:prstGeom prst="rect">
              <a:avLst/>
            </a:prstGeom>
            <a:solidFill>
              <a:srgbClr val="0058AB">
                <a:alpha val="100000"/>
              </a:srgbClr>
            </a:solidFill>
          </p:spPr>
          <p:txBody>
            <a:bodyPr/>
            <a:lstStyle/>
            <a:p/>
          </p:txBody>
        </p:sp>
        <p:sp>
          <p:nvSpPr>
            <p:cNvPr id="50" name="rc50"/>
            <p:cNvSpPr/>
            <p:nvPr/>
          </p:nvSpPr>
          <p:spPr>
            <a:xfrm>
              <a:off x="3493885" y="4235040"/>
              <a:ext cx="214223" cy="755720"/>
            </a:xfrm>
            <a:prstGeom prst="rect">
              <a:avLst/>
            </a:prstGeom>
            <a:solidFill>
              <a:srgbClr val="0058AB">
                <a:alpha val="100000"/>
              </a:srgbClr>
            </a:solidFill>
          </p:spPr>
          <p:txBody>
            <a:bodyPr/>
            <a:lstStyle/>
            <a:p/>
          </p:txBody>
        </p:sp>
        <p:sp>
          <p:nvSpPr>
            <p:cNvPr id="51" name="rc51"/>
            <p:cNvSpPr/>
            <p:nvPr/>
          </p:nvSpPr>
          <p:spPr>
            <a:xfrm>
              <a:off x="3731911" y="2970577"/>
              <a:ext cx="214223" cy="2020182"/>
            </a:xfrm>
            <a:prstGeom prst="rect">
              <a:avLst/>
            </a:prstGeom>
            <a:solidFill>
              <a:srgbClr val="0058AB">
                <a:alpha val="100000"/>
              </a:srgbClr>
            </a:solidFill>
          </p:spPr>
          <p:txBody>
            <a:bodyPr/>
            <a:lstStyle/>
            <a:p/>
          </p:txBody>
        </p:sp>
        <p:sp>
          <p:nvSpPr>
            <p:cNvPr id="52" name="rc52"/>
            <p:cNvSpPr/>
            <p:nvPr/>
          </p:nvSpPr>
          <p:spPr>
            <a:xfrm>
              <a:off x="3969938" y="866434"/>
              <a:ext cx="214223" cy="4124325"/>
            </a:xfrm>
            <a:prstGeom prst="rect">
              <a:avLst/>
            </a:prstGeom>
            <a:solidFill>
              <a:srgbClr val="0058AB">
                <a:alpha val="100000"/>
              </a:srgbClr>
            </a:solidFill>
          </p:spPr>
          <p:txBody>
            <a:bodyPr/>
            <a:lstStyle/>
            <a:p/>
          </p:txBody>
        </p:sp>
        <p:sp>
          <p:nvSpPr>
            <p:cNvPr id="53" name="rc53"/>
            <p:cNvSpPr/>
            <p:nvPr/>
          </p:nvSpPr>
          <p:spPr>
            <a:xfrm>
              <a:off x="4207964" y="3860078"/>
              <a:ext cx="214223" cy="1130681"/>
            </a:xfrm>
            <a:prstGeom prst="rect">
              <a:avLst/>
            </a:prstGeom>
            <a:solidFill>
              <a:srgbClr val="0058AB">
                <a:alpha val="100000"/>
              </a:srgbClr>
            </a:solidFill>
          </p:spPr>
          <p:txBody>
            <a:bodyPr/>
            <a:lstStyle/>
            <a:p/>
          </p:txBody>
        </p:sp>
        <p:sp>
          <p:nvSpPr>
            <p:cNvPr id="54" name="rc54"/>
            <p:cNvSpPr/>
            <p:nvPr/>
          </p:nvSpPr>
          <p:spPr>
            <a:xfrm>
              <a:off x="4445990" y="2202835"/>
              <a:ext cx="214223" cy="2787924"/>
            </a:xfrm>
            <a:prstGeom prst="rect">
              <a:avLst/>
            </a:prstGeom>
            <a:solidFill>
              <a:srgbClr val="0058AB">
                <a:alpha val="100000"/>
              </a:srgbClr>
            </a:solidFill>
          </p:spPr>
          <p:txBody>
            <a:bodyPr/>
            <a:lstStyle/>
            <a:p/>
          </p:txBody>
        </p:sp>
        <p:sp>
          <p:nvSpPr>
            <p:cNvPr id="55" name="rc55"/>
            <p:cNvSpPr/>
            <p:nvPr/>
          </p:nvSpPr>
          <p:spPr>
            <a:xfrm>
              <a:off x="4684016" y="3665471"/>
              <a:ext cx="214223" cy="1325288"/>
            </a:xfrm>
            <a:prstGeom prst="rect">
              <a:avLst/>
            </a:prstGeom>
            <a:solidFill>
              <a:srgbClr val="0058AB">
                <a:alpha val="100000"/>
              </a:srgbClr>
            </a:solidFill>
          </p:spPr>
          <p:txBody>
            <a:bodyPr/>
            <a:lstStyle/>
            <a:p/>
          </p:txBody>
        </p:sp>
        <p:sp>
          <p:nvSpPr>
            <p:cNvPr id="56" name="rc56"/>
            <p:cNvSpPr/>
            <p:nvPr/>
          </p:nvSpPr>
          <p:spPr>
            <a:xfrm>
              <a:off x="4922043" y="4326367"/>
              <a:ext cx="214223" cy="664392"/>
            </a:xfrm>
            <a:prstGeom prst="rect">
              <a:avLst/>
            </a:prstGeom>
            <a:solidFill>
              <a:srgbClr val="0058AB">
                <a:alpha val="100000"/>
              </a:srgbClr>
            </a:solidFill>
          </p:spPr>
          <p:txBody>
            <a:bodyPr/>
            <a:lstStyle/>
            <a:p/>
          </p:txBody>
        </p:sp>
        <p:sp>
          <p:nvSpPr>
            <p:cNvPr id="57" name="rc57"/>
            <p:cNvSpPr/>
            <p:nvPr/>
          </p:nvSpPr>
          <p:spPr>
            <a:xfrm>
              <a:off x="5160069" y="4657502"/>
              <a:ext cx="214223" cy="333257"/>
            </a:xfrm>
            <a:prstGeom prst="rect">
              <a:avLst/>
            </a:prstGeom>
            <a:solidFill>
              <a:srgbClr val="0058AB">
                <a:alpha val="100000"/>
              </a:srgbClr>
            </a:solidFill>
          </p:spPr>
          <p:txBody>
            <a:bodyPr/>
            <a:lstStyle/>
            <a:p/>
          </p:txBody>
        </p:sp>
        <p:sp>
          <p:nvSpPr>
            <p:cNvPr id="58" name="rc58"/>
            <p:cNvSpPr/>
            <p:nvPr/>
          </p:nvSpPr>
          <p:spPr>
            <a:xfrm>
              <a:off x="5398095" y="3826704"/>
              <a:ext cx="214223" cy="1164055"/>
            </a:xfrm>
            <a:prstGeom prst="rect">
              <a:avLst/>
            </a:prstGeom>
            <a:solidFill>
              <a:srgbClr val="0058AB">
                <a:alpha val="100000"/>
              </a:srgbClr>
            </a:solidFill>
          </p:spPr>
          <p:txBody>
            <a:bodyPr/>
            <a:lstStyle/>
            <a:p/>
          </p:txBody>
        </p:sp>
        <p:sp>
          <p:nvSpPr>
            <p:cNvPr id="59" name="rc59"/>
            <p:cNvSpPr/>
            <p:nvPr/>
          </p:nvSpPr>
          <p:spPr>
            <a:xfrm>
              <a:off x="5636121" y="3842722"/>
              <a:ext cx="214223" cy="1148037"/>
            </a:xfrm>
            <a:prstGeom prst="rect">
              <a:avLst/>
            </a:prstGeom>
            <a:solidFill>
              <a:srgbClr val="0058AB">
                <a:alpha val="100000"/>
              </a:srgbClr>
            </a:solidFill>
          </p:spPr>
          <p:txBody>
            <a:bodyPr/>
            <a:lstStyle/>
            <a:p/>
          </p:txBody>
        </p:sp>
        <p:sp>
          <p:nvSpPr>
            <p:cNvPr id="60" name="rc60"/>
            <p:cNvSpPr/>
            <p:nvPr/>
          </p:nvSpPr>
          <p:spPr>
            <a:xfrm>
              <a:off x="5874148" y="2848390"/>
              <a:ext cx="214223" cy="2142369"/>
            </a:xfrm>
            <a:prstGeom prst="rect">
              <a:avLst/>
            </a:prstGeom>
            <a:solidFill>
              <a:srgbClr val="0058AB">
                <a:alpha val="100000"/>
              </a:srgbClr>
            </a:solidFill>
          </p:spPr>
          <p:txBody>
            <a:bodyPr/>
            <a:lstStyle/>
            <a:p/>
          </p:txBody>
        </p:sp>
        <p:sp>
          <p:nvSpPr>
            <p:cNvPr id="61" name="rc61"/>
            <p:cNvSpPr/>
            <p:nvPr/>
          </p:nvSpPr>
          <p:spPr>
            <a:xfrm>
              <a:off x="6112174" y="1173791"/>
              <a:ext cx="214223" cy="3816968"/>
            </a:xfrm>
            <a:prstGeom prst="rect">
              <a:avLst/>
            </a:prstGeom>
            <a:solidFill>
              <a:srgbClr val="0058AB">
                <a:alpha val="100000"/>
              </a:srgbClr>
            </a:solidFill>
          </p:spPr>
          <p:txBody>
            <a:bodyPr/>
            <a:lstStyle/>
            <a:p/>
          </p:txBody>
        </p:sp>
        <p:sp>
          <p:nvSpPr>
            <p:cNvPr id="62" name="rc62"/>
            <p:cNvSpPr/>
            <p:nvPr/>
          </p:nvSpPr>
          <p:spPr>
            <a:xfrm>
              <a:off x="6350200" y="1308196"/>
              <a:ext cx="214223" cy="3682563"/>
            </a:xfrm>
            <a:prstGeom prst="rect">
              <a:avLst/>
            </a:prstGeom>
            <a:solidFill>
              <a:srgbClr val="0058AB">
                <a:alpha val="100000"/>
              </a:srgbClr>
            </a:solidFill>
          </p:spPr>
          <p:txBody>
            <a:bodyPr/>
            <a:lstStyle/>
            <a:p/>
          </p:txBody>
        </p:sp>
        <p:sp>
          <p:nvSpPr>
            <p:cNvPr id="63" name="rc63"/>
            <p:cNvSpPr/>
            <p:nvPr/>
          </p:nvSpPr>
          <p:spPr>
            <a:xfrm>
              <a:off x="6588226" y="1277177"/>
              <a:ext cx="214223" cy="3713582"/>
            </a:xfrm>
            <a:prstGeom prst="rect">
              <a:avLst/>
            </a:prstGeom>
            <a:solidFill>
              <a:srgbClr val="0058AB">
                <a:alpha val="100000"/>
              </a:srgbClr>
            </a:solidFill>
          </p:spPr>
          <p:txBody>
            <a:bodyPr/>
            <a:lstStyle/>
            <a:p/>
          </p:txBody>
        </p:sp>
        <p:sp>
          <p:nvSpPr>
            <p:cNvPr id="64" name="rc64"/>
            <p:cNvSpPr/>
            <p:nvPr/>
          </p:nvSpPr>
          <p:spPr>
            <a:xfrm>
              <a:off x="6826253" y="2091796"/>
              <a:ext cx="214223" cy="2898963"/>
            </a:xfrm>
            <a:prstGeom prst="rect">
              <a:avLst/>
            </a:prstGeom>
            <a:solidFill>
              <a:srgbClr val="0058AB">
                <a:alpha val="100000"/>
              </a:srgbClr>
            </a:solidFill>
          </p:spPr>
          <p:txBody>
            <a:bodyPr/>
            <a:lstStyle/>
            <a:p/>
          </p:txBody>
        </p:sp>
        <p:sp>
          <p:nvSpPr>
            <p:cNvPr id="65" name="rc65"/>
            <p:cNvSpPr/>
            <p:nvPr/>
          </p:nvSpPr>
          <p:spPr>
            <a:xfrm>
              <a:off x="7064279" y="1540868"/>
              <a:ext cx="214223" cy="3449891"/>
            </a:xfrm>
            <a:prstGeom prst="rect">
              <a:avLst/>
            </a:prstGeom>
            <a:solidFill>
              <a:srgbClr val="0058AB">
                <a:alpha val="100000"/>
              </a:srgbClr>
            </a:solidFill>
          </p:spPr>
          <p:txBody>
            <a:bodyPr/>
            <a:lstStyle/>
            <a:p/>
          </p:txBody>
        </p:sp>
        <p:sp>
          <p:nvSpPr>
            <p:cNvPr id="66" name="rc66"/>
            <p:cNvSpPr/>
            <p:nvPr/>
          </p:nvSpPr>
          <p:spPr>
            <a:xfrm>
              <a:off x="8492436" y="3919584"/>
              <a:ext cx="214223" cy="1071175"/>
            </a:xfrm>
            <a:prstGeom prst="rect">
              <a:avLst/>
            </a:prstGeom>
            <a:solidFill>
              <a:srgbClr val="69DBFF">
                <a:alpha val="100000"/>
              </a:srgbClr>
            </a:solidFill>
          </p:spPr>
          <p:txBody>
            <a:bodyPr/>
            <a:lstStyle/>
            <a:p/>
          </p:txBody>
        </p:sp>
        <p:sp>
          <p:nvSpPr>
            <p:cNvPr id="67" name="pl67"/>
            <p:cNvSpPr/>
            <p:nvPr/>
          </p:nvSpPr>
          <p:spPr>
            <a:xfrm>
              <a:off x="6219286" y="2848390"/>
              <a:ext cx="2380262" cy="1071184"/>
            </a:xfrm>
            <a:custGeom>
              <a:avLst/>
              <a:pathLst>
                <a:path w="2380262" h="1071184">
                  <a:moveTo>
                    <a:pt x="0" y="0"/>
                  </a:moveTo>
                  <a:lnTo>
                    <a:pt x="238026" y="107118"/>
                  </a:lnTo>
                  <a:lnTo>
                    <a:pt x="476052" y="214236"/>
                  </a:lnTo>
                  <a:lnTo>
                    <a:pt x="714078" y="321355"/>
                  </a:lnTo>
                  <a:lnTo>
                    <a:pt x="952104" y="428473"/>
                  </a:lnTo>
                  <a:lnTo>
                    <a:pt x="1190131" y="535592"/>
                  </a:lnTo>
                  <a:lnTo>
                    <a:pt x="1428157" y="642710"/>
                  </a:lnTo>
                  <a:lnTo>
                    <a:pt x="1666183" y="749829"/>
                  </a:lnTo>
                  <a:lnTo>
                    <a:pt x="1904209" y="856947"/>
                  </a:lnTo>
                  <a:lnTo>
                    <a:pt x="2142236" y="964066"/>
                  </a:lnTo>
                  <a:lnTo>
                    <a:pt x="2380262" y="1071184"/>
                  </a:lnTo>
                </a:path>
              </a:pathLst>
            </a:custGeom>
            <a:ln w="13550" cap="flat">
              <a:solidFill>
                <a:srgbClr val="000000">
                  <a:alpha val="100000"/>
                </a:srgbClr>
              </a:solidFill>
              <a:prstDash val="solid"/>
              <a:round/>
            </a:ln>
          </p:spPr>
          <p:txBody>
            <a:bodyPr/>
            <a:lstStyle/>
            <a:p/>
          </p:txBody>
        </p:sp>
        <p:sp>
          <p:nvSpPr>
            <p:cNvPr id="68" name="pt68"/>
            <p:cNvSpPr/>
            <p:nvPr/>
          </p:nvSpPr>
          <p:spPr>
            <a:xfrm>
              <a:off x="6194460" y="28235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29306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30378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31449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32520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33591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34662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5733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6805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37876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38947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414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08103" y="31495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22577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3" name="tx83"/>
            <p:cNvSpPr/>
            <p:nvPr/>
          </p:nvSpPr>
          <p:spPr>
            <a:xfrm>
              <a:off x="508103" y="136583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4" name="tx84"/>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93168" y="5881714"/>
              <a:ext cx="201456" cy="201456"/>
            </a:xfrm>
            <a:prstGeom prst="rect">
              <a:avLst/>
            </a:prstGeom>
            <a:solidFill>
              <a:srgbClr val="0058AB">
                <a:alpha val="100000"/>
              </a:srgbClr>
            </a:solidFill>
          </p:spPr>
          <p:txBody>
            <a:bodyPr/>
            <a:lstStyle/>
            <a:p/>
          </p:txBody>
        </p:sp>
        <p:sp>
          <p:nvSpPr>
            <p:cNvPr id="113" name="rc113"/>
            <p:cNvSpPr/>
            <p:nvPr/>
          </p:nvSpPr>
          <p:spPr>
            <a:xfrm>
              <a:off x="4595254" y="5881714"/>
              <a:ext cx="201456" cy="201456"/>
            </a:xfrm>
            <a:prstGeom prst="rect">
              <a:avLst/>
            </a:prstGeom>
            <a:solidFill>
              <a:srgbClr val="69DBFF">
                <a:alpha val="100000"/>
              </a:srgbClr>
            </a:solidFill>
          </p:spPr>
          <p:txBody>
            <a:bodyPr/>
            <a:lstStyle/>
            <a:p/>
          </p:txBody>
        </p:sp>
        <p:sp>
          <p:nvSpPr>
            <p:cNvPr id="114" name="tx114"/>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858688" y="398022"/>
              <a:ext cx="63409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Cote d'Ivoire</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101%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Cote d'Ivoire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033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045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60580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0070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4082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50394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90518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30643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707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1089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359737"/>
              <a:ext cx="248247" cy="742959"/>
            </a:xfrm>
            <a:prstGeom prst="rect">
              <a:avLst/>
            </a:prstGeom>
            <a:solidFill>
              <a:srgbClr val="80BD41">
                <a:alpha val="100000"/>
              </a:srgbClr>
            </a:solidFill>
          </p:spPr>
          <p:txBody>
            <a:bodyPr/>
            <a:lstStyle/>
            <a:p/>
          </p:txBody>
        </p:sp>
        <p:sp>
          <p:nvSpPr>
            <p:cNvPr id="27" name="rc27"/>
            <p:cNvSpPr/>
            <p:nvPr/>
          </p:nvSpPr>
          <p:spPr>
            <a:xfrm>
              <a:off x="1333322" y="3228622"/>
              <a:ext cx="248247" cy="131115"/>
            </a:xfrm>
            <a:prstGeom prst="rect">
              <a:avLst/>
            </a:prstGeom>
            <a:solidFill>
              <a:srgbClr val="1CABE2">
                <a:alpha val="100000"/>
              </a:srgbClr>
            </a:solidFill>
          </p:spPr>
          <p:txBody>
            <a:bodyPr/>
            <a:lstStyle/>
            <a:p/>
          </p:txBody>
        </p:sp>
        <p:sp>
          <p:nvSpPr>
            <p:cNvPr id="28" name="rc28"/>
            <p:cNvSpPr/>
            <p:nvPr/>
          </p:nvSpPr>
          <p:spPr>
            <a:xfrm>
              <a:off x="1609153" y="3380646"/>
              <a:ext cx="248247" cy="722050"/>
            </a:xfrm>
            <a:prstGeom prst="rect">
              <a:avLst/>
            </a:prstGeom>
            <a:solidFill>
              <a:srgbClr val="80BD41">
                <a:alpha val="100000"/>
              </a:srgbClr>
            </a:solidFill>
          </p:spPr>
          <p:txBody>
            <a:bodyPr/>
            <a:lstStyle/>
            <a:p/>
          </p:txBody>
        </p:sp>
        <p:sp>
          <p:nvSpPr>
            <p:cNvPr id="29" name="rc29"/>
            <p:cNvSpPr/>
            <p:nvPr/>
          </p:nvSpPr>
          <p:spPr>
            <a:xfrm>
              <a:off x="1609153" y="3211270"/>
              <a:ext cx="248247" cy="169375"/>
            </a:xfrm>
            <a:prstGeom prst="rect">
              <a:avLst/>
            </a:prstGeom>
            <a:solidFill>
              <a:srgbClr val="1CABE2">
                <a:alpha val="100000"/>
              </a:srgbClr>
            </a:solidFill>
          </p:spPr>
          <p:txBody>
            <a:bodyPr/>
            <a:lstStyle/>
            <a:p/>
          </p:txBody>
        </p:sp>
        <p:sp>
          <p:nvSpPr>
            <p:cNvPr id="30" name="rc30"/>
            <p:cNvSpPr/>
            <p:nvPr/>
          </p:nvSpPr>
          <p:spPr>
            <a:xfrm>
              <a:off x="1884983" y="3414368"/>
              <a:ext cx="248247" cy="688328"/>
            </a:xfrm>
            <a:prstGeom prst="rect">
              <a:avLst/>
            </a:prstGeom>
            <a:solidFill>
              <a:srgbClr val="80BD41">
                <a:alpha val="100000"/>
              </a:srgbClr>
            </a:solidFill>
          </p:spPr>
          <p:txBody>
            <a:bodyPr/>
            <a:lstStyle/>
            <a:p/>
          </p:txBody>
        </p:sp>
        <p:sp>
          <p:nvSpPr>
            <p:cNvPr id="31" name="rc31"/>
            <p:cNvSpPr/>
            <p:nvPr/>
          </p:nvSpPr>
          <p:spPr>
            <a:xfrm>
              <a:off x="1884983" y="3197008"/>
              <a:ext cx="248247" cy="217360"/>
            </a:xfrm>
            <a:prstGeom prst="rect">
              <a:avLst/>
            </a:prstGeom>
            <a:solidFill>
              <a:srgbClr val="1CABE2">
                <a:alpha val="100000"/>
              </a:srgbClr>
            </a:solidFill>
          </p:spPr>
          <p:txBody>
            <a:bodyPr/>
            <a:lstStyle/>
            <a:p/>
          </p:txBody>
        </p:sp>
        <p:sp>
          <p:nvSpPr>
            <p:cNvPr id="32" name="rc32"/>
            <p:cNvSpPr/>
            <p:nvPr/>
          </p:nvSpPr>
          <p:spPr>
            <a:xfrm>
              <a:off x="2160814" y="3451479"/>
              <a:ext cx="248247" cy="651218"/>
            </a:xfrm>
            <a:prstGeom prst="rect">
              <a:avLst/>
            </a:prstGeom>
            <a:solidFill>
              <a:srgbClr val="80BD41">
                <a:alpha val="100000"/>
              </a:srgbClr>
            </a:solidFill>
          </p:spPr>
          <p:txBody>
            <a:bodyPr/>
            <a:lstStyle/>
            <a:p/>
          </p:txBody>
        </p:sp>
        <p:sp>
          <p:nvSpPr>
            <p:cNvPr id="33" name="rc33"/>
            <p:cNvSpPr/>
            <p:nvPr/>
          </p:nvSpPr>
          <p:spPr>
            <a:xfrm>
              <a:off x="2160814" y="3185488"/>
              <a:ext cx="248247" cy="265991"/>
            </a:xfrm>
            <a:prstGeom prst="rect">
              <a:avLst/>
            </a:prstGeom>
            <a:solidFill>
              <a:srgbClr val="1CABE2">
                <a:alpha val="100000"/>
              </a:srgbClr>
            </a:solidFill>
          </p:spPr>
          <p:txBody>
            <a:bodyPr/>
            <a:lstStyle/>
            <a:p/>
          </p:txBody>
        </p:sp>
        <p:sp>
          <p:nvSpPr>
            <p:cNvPr id="34" name="rc34"/>
            <p:cNvSpPr/>
            <p:nvPr/>
          </p:nvSpPr>
          <p:spPr>
            <a:xfrm>
              <a:off x="2436645" y="3423948"/>
              <a:ext cx="248247" cy="678748"/>
            </a:xfrm>
            <a:prstGeom prst="rect">
              <a:avLst/>
            </a:prstGeom>
            <a:solidFill>
              <a:srgbClr val="80BD41">
                <a:alpha val="100000"/>
              </a:srgbClr>
            </a:solidFill>
          </p:spPr>
          <p:txBody>
            <a:bodyPr/>
            <a:lstStyle/>
            <a:p/>
          </p:txBody>
        </p:sp>
        <p:sp>
          <p:nvSpPr>
            <p:cNvPr id="35" name="rc35"/>
            <p:cNvSpPr/>
            <p:nvPr/>
          </p:nvSpPr>
          <p:spPr>
            <a:xfrm>
              <a:off x="2436645" y="3172902"/>
              <a:ext cx="248247" cy="251046"/>
            </a:xfrm>
            <a:prstGeom prst="rect">
              <a:avLst/>
            </a:prstGeom>
            <a:solidFill>
              <a:srgbClr val="1CABE2">
                <a:alpha val="100000"/>
              </a:srgbClr>
            </a:solidFill>
          </p:spPr>
          <p:txBody>
            <a:bodyPr/>
            <a:lstStyle/>
            <a:p/>
          </p:txBody>
        </p:sp>
        <p:sp>
          <p:nvSpPr>
            <p:cNvPr id="36" name="rc36"/>
            <p:cNvSpPr/>
            <p:nvPr/>
          </p:nvSpPr>
          <p:spPr>
            <a:xfrm>
              <a:off x="2712475" y="3317465"/>
              <a:ext cx="248247" cy="785231"/>
            </a:xfrm>
            <a:prstGeom prst="rect">
              <a:avLst/>
            </a:prstGeom>
            <a:solidFill>
              <a:srgbClr val="80BD41">
                <a:alpha val="100000"/>
              </a:srgbClr>
            </a:solidFill>
          </p:spPr>
          <p:txBody>
            <a:bodyPr/>
            <a:lstStyle/>
            <a:p/>
          </p:txBody>
        </p:sp>
        <p:sp>
          <p:nvSpPr>
            <p:cNvPr id="37" name="rc37"/>
            <p:cNvSpPr/>
            <p:nvPr/>
          </p:nvSpPr>
          <p:spPr>
            <a:xfrm>
              <a:off x="2712475" y="3156640"/>
              <a:ext cx="248247" cy="160825"/>
            </a:xfrm>
            <a:prstGeom prst="rect">
              <a:avLst/>
            </a:prstGeom>
            <a:solidFill>
              <a:srgbClr val="1CABE2">
                <a:alpha val="100000"/>
              </a:srgbClr>
            </a:solidFill>
          </p:spPr>
          <p:txBody>
            <a:bodyPr/>
            <a:lstStyle/>
            <a:p/>
          </p:txBody>
        </p:sp>
        <p:sp>
          <p:nvSpPr>
            <p:cNvPr id="38" name="rc38"/>
            <p:cNvSpPr/>
            <p:nvPr/>
          </p:nvSpPr>
          <p:spPr>
            <a:xfrm>
              <a:off x="2988306" y="3191559"/>
              <a:ext cx="248247" cy="911137"/>
            </a:xfrm>
            <a:prstGeom prst="rect">
              <a:avLst/>
            </a:prstGeom>
            <a:solidFill>
              <a:srgbClr val="80BD41">
                <a:alpha val="100000"/>
              </a:srgbClr>
            </a:solidFill>
          </p:spPr>
          <p:txBody>
            <a:bodyPr/>
            <a:lstStyle/>
            <a:p/>
          </p:txBody>
        </p:sp>
        <p:sp>
          <p:nvSpPr>
            <p:cNvPr id="39" name="rc39"/>
            <p:cNvSpPr/>
            <p:nvPr/>
          </p:nvSpPr>
          <p:spPr>
            <a:xfrm>
              <a:off x="2988306" y="3143599"/>
              <a:ext cx="248247" cy="47960"/>
            </a:xfrm>
            <a:prstGeom prst="rect">
              <a:avLst/>
            </a:prstGeom>
            <a:solidFill>
              <a:srgbClr val="1CABE2">
                <a:alpha val="100000"/>
              </a:srgbClr>
            </a:solidFill>
          </p:spPr>
          <p:txBody>
            <a:bodyPr/>
            <a:lstStyle/>
            <a:p/>
          </p:txBody>
        </p:sp>
        <p:sp>
          <p:nvSpPr>
            <p:cNvPr id="40" name="rc40"/>
            <p:cNvSpPr/>
            <p:nvPr/>
          </p:nvSpPr>
          <p:spPr>
            <a:xfrm>
              <a:off x="3264137" y="3198696"/>
              <a:ext cx="248247" cy="904000"/>
            </a:xfrm>
            <a:prstGeom prst="rect">
              <a:avLst/>
            </a:prstGeom>
            <a:solidFill>
              <a:srgbClr val="80BD41">
                <a:alpha val="100000"/>
              </a:srgbClr>
            </a:solidFill>
          </p:spPr>
          <p:txBody>
            <a:bodyPr/>
            <a:lstStyle/>
            <a:p/>
          </p:txBody>
        </p:sp>
        <p:sp>
          <p:nvSpPr>
            <p:cNvPr id="41" name="rc41"/>
            <p:cNvSpPr/>
            <p:nvPr/>
          </p:nvSpPr>
          <p:spPr>
            <a:xfrm>
              <a:off x="3264137" y="3130654"/>
              <a:ext cx="248247" cy="68042"/>
            </a:xfrm>
            <a:prstGeom prst="rect">
              <a:avLst/>
            </a:prstGeom>
            <a:solidFill>
              <a:srgbClr val="1CABE2">
                <a:alpha val="100000"/>
              </a:srgbClr>
            </a:solidFill>
          </p:spPr>
          <p:txBody>
            <a:bodyPr/>
            <a:lstStyle/>
            <a:p/>
          </p:txBody>
        </p:sp>
        <p:sp>
          <p:nvSpPr>
            <p:cNvPr id="42" name="rc42"/>
            <p:cNvSpPr/>
            <p:nvPr/>
          </p:nvSpPr>
          <p:spPr>
            <a:xfrm>
              <a:off x="3539967" y="3226634"/>
              <a:ext cx="248247" cy="876062"/>
            </a:xfrm>
            <a:prstGeom prst="rect">
              <a:avLst/>
            </a:prstGeom>
            <a:solidFill>
              <a:srgbClr val="80BD41">
                <a:alpha val="100000"/>
              </a:srgbClr>
            </a:solidFill>
          </p:spPr>
          <p:txBody>
            <a:bodyPr/>
            <a:lstStyle/>
            <a:p/>
          </p:txBody>
        </p:sp>
        <p:sp>
          <p:nvSpPr>
            <p:cNvPr id="43" name="rc43"/>
            <p:cNvSpPr/>
            <p:nvPr/>
          </p:nvSpPr>
          <p:spPr>
            <a:xfrm>
              <a:off x="3539967" y="3118355"/>
              <a:ext cx="248247" cy="108278"/>
            </a:xfrm>
            <a:prstGeom prst="rect">
              <a:avLst/>
            </a:prstGeom>
            <a:solidFill>
              <a:srgbClr val="1CABE2">
                <a:alpha val="100000"/>
              </a:srgbClr>
            </a:solidFill>
          </p:spPr>
          <p:txBody>
            <a:bodyPr/>
            <a:lstStyle/>
            <a:p/>
          </p:txBody>
        </p:sp>
        <p:sp>
          <p:nvSpPr>
            <p:cNvPr id="44" name="rc44"/>
            <p:cNvSpPr/>
            <p:nvPr/>
          </p:nvSpPr>
          <p:spPr>
            <a:xfrm>
              <a:off x="3815798" y="3138737"/>
              <a:ext cx="248247" cy="963959"/>
            </a:xfrm>
            <a:prstGeom prst="rect">
              <a:avLst/>
            </a:prstGeom>
            <a:solidFill>
              <a:srgbClr val="80BD41">
                <a:alpha val="100000"/>
              </a:srgbClr>
            </a:solidFill>
          </p:spPr>
          <p:txBody>
            <a:bodyPr/>
            <a:lstStyle/>
            <a:p/>
          </p:txBody>
        </p:sp>
        <p:sp>
          <p:nvSpPr>
            <p:cNvPr id="45" name="rc45"/>
            <p:cNvSpPr/>
            <p:nvPr/>
          </p:nvSpPr>
          <p:spPr>
            <a:xfrm>
              <a:off x="3815798" y="3087998"/>
              <a:ext cx="248247" cy="50738"/>
            </a:xfrm>
            <a:prstGeom prst="rect">
              <a:avLst/>
            </a:prstGeom>
            <a:solidFill>
              <a:srgbClr val="1CABE2">
                <a:alpha val="100000"/>
              </a:srgbClr>
            </a:solidFill>
          </p:spPr>
          <p:txBody>
            <a:bodyPr/>
            <a:lstStyle/>
            <a:p/>
          </p:txBody>
        </p:sp>
        <p:sp>
          <p:nvSpPr>
            <p:cNvPr id="46" name="rc46"/>
            <p:cNvSpPr/>
            <p:nvPr/>
          </p:nvSpPr>
          <p:spPr>
            <a:xfrm>
              <a:off x="4091628" y="3195056"/>
              <a:ext cx="248247" cy="907641"/>
            </a:xfrm>
            <a:prstGeom prst="rect">
              <a:avLst/>
            </a:prstGeom>
            <a:solidFill>
              <a:srgbClr val="80BD41">
                <a:alpha val="100000"/>
              </a:srgbClr>
            </a:solidFill>
          </p:spPr>
          <p:txBody>
            <a:bodyPr/>
            <a:lstStyle/>
            <a:p/>
          </p:txBody>
        </p:sp>
        <p:sp>
          <p:nvSpPr>
            <p:cNvPr id="47" name="rc47"/>
            <p:cNvSpPr/>
            <p:nvPr/>
          </p:nvSpPr>
          <p:spPr>
            <a:xfrm>
              <a:off x="4091628" y="3059438"/>
              <a:ext cx="248247" cy="135618"/>
            </a:xfrm>
            <a:prstGeom prst="rect">
              <a:avLst/>
            </a:prstGeom>
            <a:solidFill>
              <a:srgbClr val="1CABE2">
                <a:alpha val="100000"/>
              </a:srgbClr>
            </a:solidFill>
          </p:spPr>
          <p:txBody>
            <a:bodyPr/>
            <a:lstStyle/>
            <a:p/>
          </p:txBody>
        </p:sp>
        <p:sp>
          <p:nvSpPr>
            <p:cNvPr id="48" name="rc48"/>
            <p:cNvSpPr/>
            <p:nvPr/>
          </p:nvSpPr>
          <p:spPr>
            <a:xfrm>
              <a:off x="4367459" y="3314639"/>
              <a:ext cx="248247" cy="788057"/>
            </a:xfrm>
            <a:prstGeom prst="rect">
              <a:avLst/>
            </a:prstGeom>
            <a:solidFill>
              <a:srgbClr val="80BD41">
                <a:alpha val="100000"/>
              </a:srgbClr>
            </a:solidFill>
          </p:spPr>
          <p:txBody>
            <a:bodyPr/>
            <a:lstStyle/>
            <a:p/>
          </p:txBody>
        </p:sp>
        <p:sp>
          <p:nvSpPr>
            <p:cNvPr id="49" name="rc49"/>
            <p:cNvSpPr/>
            <p:nvPr/>
          </p:nvSpPr>
          <p:spPr>
            <a:xfrm>
              <a:off x="4367459" y="3037751"/>
              <a:ext cx="248247" cy="276888"/>
            </a:xfrm>
            <a:prstGeom prst="rect">
              <a:avLst/>
            </a:prstGeom>
            <a:solidFill>
              <a:srgbClr val="1CABE2">
                <a:alpha val="100000"/>
              </a:srgbClr>
            </a:solidFill>
          </p:spPr>
          <p:txBody>
            <a:bodyPr/>
            <a:lstStyle/>
            <a:p/>
          </p:txBody>
        </p:sp>
        <p:sp>
          <p:nvSpPr>
            <p:cNvPr id="50" name="rc50"/>
            <p:cNvSpPr/>
            <p:nvPr/>
          </p:nvSpPr>
          <p:spPr>
            <a:xfrm>
              <a:off x="4643290" y="3094201"/>
              <a:ext cx="248247" cy="1008495"/>
            </a:xfrm>
            <a:prstGeom prst="rect">
              <a:avLst/>
            </a:prstGeom>
            <a:solidFill>
              <a:srgbClr val="80BD41">
                <a:alpha val="100000"/>
              </a:srgbClr>
            </a:solidFill>
          </p:spPr>
          <p:txBody>
            <a:bodyPr/>
            <a:lstStyle/>
            <a:p/>
          </p:txBody>
        </p:sp>
        <p:sp>
          <p:nvSpPr>
            <p:cNvPr id="51" name="rc51"/>
            <p:cNvSpPr/>
            <p:nvPr/>
          </p:nvSpPr>
          <p:spPr>
            <a:xfrm>
              <a:off x="4643290" y="3018291"/>
              <a:ext cx="248247" cy="75910"/>
            </a:xfrm>
            <a:prstGeom prst="rect">
              <a:avLst/>
            </a:prstGeom>
            <a:solidFill>
              <a:srgbClr val="1CABE2">
                <a:alpha val="100000"/>
              </a:srgbClr>
            </a:solidFill>
          </p:spPr>
          <p:txBody>
            <a:bodyPr/>
            <a:lstStyle/>
            <a:p/>
          </p:txBody>
        </p:sp>
        <p:sp>
          <p:nvSpPr>
            <p:cNvPr id="52" name="rc52"/>
            <p:cNvSpPr/>
            <p:nvPr/>
          </p:nvSpPr>
          <p:spPr>
            <a:xfrm>
              <a:off x="4919120" y="3188889"/>
              <a:ext cx="248247" cy="913808"/>
            </a:xfrm>
            <a:prstGeom prst="rect">
              <a:avLst/>
            </a:prstGeom>
            <a:solidFill>
              <a:srgbClr val="80BD41">
                <a:alpha val="100000"/>
              </a:srgbClr>
            </a:solidFill>
          </p:spPr>
          <p:txBody>
            <a:bodyPr/>
            <a:lstStyle/>
            <a:p/>
          </p:txBody>
        </p:sp>
        <p:sp>
          <p:nvSpPr>
            <p:cNvPr id="53" name="rc53"/>
            <p:cNvSpPr/>
            <p:nvPr/>
          </p:nvSpPr>
          <p:spPr>
            <a:xfrm>
              <a:off x="4919120" y="3001718"/>
              <a:ext cx="248247" cy="187170"/>
            </a:xfrm>
            <a:prstGeom prst="rect">
              <a:avLst/>
            </a:prstGeom>
            <a:solidFill>
              <a:srgbClr val="1CABE2">
                <a:alpha val="100000"/>
              </a:srgbClr>
            </a:solidFill>
          </p:spPr>
          <p:txBody>
            <a:bodyPr/>
            <a:lstStyle/>
            <a:p/>
          </p:txBody>
        </p:sp>
        <p:sp>
          <p:nvSpPr>
            <p:cNvPr id="54" name="rc54"/>
            <p:cNvSpPr/>
            <p:nvPr/>
          </p:nvSpPr>
          <p:spPr>
            <a:xfrm>
              <a:off x="5194951" y="3079508"/>
              <a:ext cx="248247" cy="1023188"/>
            </a:xfrm>
            <a:prstGeom prst="rect">
              <a:avLst/>
            </a:prstGeom>
            <a:solidFill>
              <a:srgbClr val="80BD41">
                <a:alpha val="100000"/>
              </a:srgbClr>
            </a:solidFill>
          </p:spPr>
          <p:txBody>
            <a:bodyPr/>
            <a:lstStyle/>
            <a:p/>
          </p:txBody>
        </p:sp>
        <p:sp>
          <p:nvSpPr>
            <p:cNvPr id="55" name="rc55"/>
            <p:cNvSpPr/>
            <p:nvPr/>
          </p:nvSpPr>
          <p:spPr>
            <a:xfrm>
              <a:off x="5194951" y="2990533"/>
              <a:ext cx="248247" cy="88975"/>
            </a:xfrm>
            <a:prstGeom prst="rect">
              <a:avLst/>
            </a:prstGeom>
            <a:solidFill>
              <a:srgbClr val="1CABE2">
                <a:alpha val="100000"/>
              </a:srgbClr>
            </a:solidFill>
          </p:spPr>
          <p:txBody>
            <a:bodyPr/>
            <a:lstStyle/>
            <a:p/>
          </p:txBody>
        </p:sp>
        <p:sp>
          <p:nvSpPr>
            <p:cNvPr id="56" name="rc56"/>
            <p:cNvSpPr/>
            <p:nvPr/>
          </p:nvSpPr>
          <p:spPr>
            <a:xfrm>
              <a:off x="5470781" y="3032194"/>
              <a:ext cx="248247" cy="1070502"/>
            </a:xfrm>
            <a:prstGeom prst="rect">
              <a:avLst/>
            </a:prstGeom>
            <a:solidFill>
              <a:srgbClr val="80BD41">
                <a:alpha val="100000"/>
              </a:srgbClr>
            </a:solidFill>
          </p:spPr>
          <p:txBody>
            <a:bodyPr/>
            <a:lstStyle/>
            <a:p/>
          </p:txBody>
        </p:sp>
        <p:sp>
          <p:nvSpPr>
            <p:cNvPr id="57" name="rc57"/>
            <p:cNvSpPr/>
            <p:nvPr/>
          </p:nvSpPr>
          <p:spPr>
            <a:xfrm>
              <a:off x="5470781" y="2987587"/>
              <a:ext cx="248247" cy="44607"/>
            </a:xfrm>
            <a:prstGeom prst="rect">
              <a:avLst/>
            </a:prstGeom>
            <a:solidFill>
              <a:srgbClr val="1CABE2">
                <a:alpha val="100000"/>
              </a:srgbClr>
            </a:solidFill>
          </p:spPr>
          <p:txBody>
            <a:bodyPr/>
            <a:lstStyle/>
            <a:p/>
          </p:txBody>
        </p:sp>
        <p:sp>
          <p:nvSpPr>
            <p:cNvPr id="58" name="rc58"/>
            <p:cNvSpPr/>
            <p:nvPr/>
          </p:nvSpPr>
          <p:spPr>
            <a:xfrm>
              <a:off x="5746612" y="3006388"/>
              <a:ext cx="248247" cy="1096308"/>
            </a:xfrm>
            <a:prstGeom prst="rect">
              <a:avLst/>
            </a:prstGeom>
            <a:solidFill>
              <a:srgbClr val="80BD41">
                <a:alpha val="100000"/>
              </a:srgbClr>
            </a:solidFill>
          </p:spPr>
          <p:txBody>
            <a:bodyPr/>
            <a:lstStyle/>
            <a:p/>
          </p:txBody>
        </p:sp>
        <p:sp>
          <p:nvSpPr>
            <p:cNvPr id="59" name="rc59"/>
            <p:cNvSpPr/>
            <p:nvPr/>
          </p:nvSpPr>
          <p:spPr>
            <a:xfrm>
              <a:off x="5746612" y="2984018"/>
              <a:ext cx="248247" cy="22369"/>
            </a:xfrm>
            <a:prstGeom prst="rect">
              <a:avLst/>
            </a:prstGeom>
            <a:solidFill>
              <a:srgbClr val="1CABE2">
                <a:alpha val="100000"/>
              </a:srgbClr>
            </a:solidFill>
          </p:spPr>
          <p:txBody>
            <a:bodyPr/>
            <a:lstStyle/>
            <a:p/>
          </p:txBody>
        </p:sp>
        <p:sp>
          <p:nvSpPr>
            <p:cNvPr id="60" name="rc60"/>
            <p:cNvSpPr/>
            <p:nvPr/>
          </p:nvSpPr>
          <p:spPr>
            <a:xfrm>
              <a:off x="6022443" y="3064443"/>
              <a:ext cx="248247" cy="1038253"/>
            </a:xfrm>
            <a:prstGeom prst="rect">
              <a:avLst/>
            </a:prstGeom>
            <a:solidFill>
              <a:srgbClr val="80BD41">
                <a:alpha val="100000"/>
              </a:srgbClr>
            </a:solidFill>
          </p:spPr>
          <p:txBody>
            <a:bodyPr/>
            <a:lstStyle/>
            <a:p/>
          </p:txBody>
        </p:sp>
        <p:sp>
          <p:nvSpPr>
            <p:cNvPr id="61" name="rc61"/>
            <p:cNvSpPr/>
            <p:nvPr/>
          </p:nvSpPr>
          <p:spPr>
            <a:xfrm>
              <a:off x="6022443" y="2986294"/>
              <a:ext cx="248247" cy="78149"/>
            </a:xfrm>
            <a:prstGeom prst="rect">
              <a:avLst/>
            </a:prstGeom>
            <a:solidFill>
              <a:srgbClr val="1CABE2">
                <a:alpha val="100000"/>
              </a:srgbClr>
            </a:solidFill>
          </p:spPr>
          <p:txBody>
            <a:bodyPr/>
            <a:lstStyle/>
            <a:p/>
          </p:txBody>
        </p:sp>
        <p:sp>
          <p:nvSpPr>
            <p:cNvPr id="62" name="rc62"/>
            <p:cNvSpPr/>
            <p:nvPr/>
          </p:nvSpPr>
          <p:spPr>
            <a:xfrm>
              <a:off x="6298273" y="3078730"/>
              <a:ext cx="248247" cy="1023967"/>
            </a:xfrm>
            <a:prstGeom prst="rect">
              <a:avLst/>
            </a:prstGeom>
            <a:solidFill>
              <a:srgbClr val="80BD41">
                <a:alpha val="100000"/>
              </a:srgbClr>
            </a:solidFill>
          </p:spPr>
          <p:txBody>
            <a:bodyPr/>
            <a:lstStyle/>
            <a:p/>
          </p:txBody>
        </p:sp>
        <p:sp>
          <p:nvSpPr>
            <p:cNvPr id="63" name="rc63"/>
            <p:cNvSpPr/>
            <p:nvPr/>
          </p:nvSpPr>
          <p:spPr>
            <a:xfrm>
              <a:off x="6298273" y="3001658"/>
              <a:ext cx="248247" cy="77071"/>
            </a:xfrm>
            <a:prstGeom prst="rect">
              <a:avLst/>
            </a:prstGeom>
            <a:solidFill>
              <a:srgbClr val="1CABE2">
                <a:alpha val="100000"/>
              </a:srgbClr>
            </a:solidFill>
          </p:spPr>
          <p:txBody>
            <a:bodyPr/>
            <a:lstStyle/>
            <a:p/>
          </p:txBody>
        </p:sp>
        <p:sp>
          <p:nvSpPr>
            <p:cNvPr id="64" name="rc64"/>
            <p:cNvSpPr/>
            <p:nvPr/>
          </p:nvSpPr>
          <p:spPr>
            <a:xfrm>
              <a:off x="6574104" y="3140162"/>
              <a:ext cx="248247" cy="962534"/>
            </a:xfrm>
            <a:prstGeom prst="rect">
              <a:avLst/>
            </a:prstGeom>
            <a:solidFill>
              <a:srgbClr val="80BD41">
                <a:alpha val="100000"/>
              </a:srgbClr>
            </a:solidFill>
          </p:spPr>
          <p:txBody>
            <a:bodyPr/>
            <a:lstStyle/>
            <a:p/>
          </p:txBody>
        </p:sp>
        <p:sp>
          <p:nvSpPr>
            <p:cNvPr id="65" name="rc65"/>
            <p:cNvSpPr/>
            <p:nvPr/>
          </p:nvSpPr>
          <p:spPr>
            <a:xfrm>
              <a:off x="6574104" y="2996329"/>
              <a:ext cx="248247" cy="143832"/>
            </a:xfrm>
            <a:prstGeom prst="rect">
              <a:avLst/>
            </a:prstGeom>
            <a:solidFill>
              <a:srgbClr val="1CABE2">
                <a:alpha val="100000"/>
              </a:srgbClr>
            </a:solidFill>
          </p:spPr>
          <p:txBody>
            <a:bodyPr/>
            <a:lstStyle/>
            <a:p/>
          </p:txBody>
        </p:sp>
        <p:sp>
          <p:nvSpPr>
            <p:cNvPr id="66" name="rc66"/>
            <p:cNvSpPr/>
            <p:nvPr/>
          </p:nvSpPr>
          <p:spPr>
            <a:xfrm>
              <a:off x="6849934" y="3244812"/>
              <a:ext cx="248247" cy="857884"/>
            </a:xfrm>
            <a:prstGeom prst="rect">
              <a:avLst/>
            </a:prstGeom>
            <a:solidFill>
              <a:srgbClr val="80BD41">
                <a:alpha val="100000"/>
              </a:srgbClr>
            </a:solidFill>
          </p:spPr>
          <p:txBody>
            <a:bodyPr/>
            <a:lstStyle/>
            <a:p/>
          </p:txBody>
        </p:sp>
        <p:sp>
          <p:nvSpPr>
            <p:cNvPr id="67" name="rc67"/>
            <p:cNvSpPr/>
            <p:nvPr/>
          </p:nvSpPr>
          <p:spPr>
            <a:xfrm>
              <a:off x="6849934" y="2988557"/>
              <a:ext cx="248247" cy="256255"/>
            </a:xfrm>
            <a:prstGeom prst="rect">
              <a:avLst/>
            </a:prstGeom>
            <a:solidFill>
              <a:srgbClr val="1CABE2">
                <a:alpha val="100000"/>
              </a:srgbClr>
            </a:solidFill>
          </p:spPr>
          <p:txBody>
            <a:bodyPr/>
            <a:lstStyle/>
            <a:p/>
          </p:txBody>
        </p:sp>
        <p:sp>
          <p:nvSpPr>
            <p:cNvPr id="68" name="rc68"/>
            <p:cNvSpPr/>
            <p:nvPr/>
          </p:nvSpPr>
          <p:spPr>
            <a:xfrm>
              <a:off x="7125765" y="3226167"/>
              <a:ext cx="248247" cy="876529"/>
            </a:xfrm>
            <a:prstGeom prst="rect">
              <a:avLst/>
            </a:prstGeom>
            <a:solidFill>
              <a:srgbClr val="80BD41">
                <a:alpha val="100000"/>
              </a:srgbClr>
            </a:solidFill>
          </p:spPr>
          <p:txBody>
            <a:bodyPr/>
            <a:lstStyle/>
            <a:p/>
          </p:txBody>
        </p:sp>
        <p:sp>
          <p:nvSpPr>
            <p:cNvPr id="69" name="rc69"/>
            <p:cNvSpPr/>
            <p:nvPr/>
          </p:nvSpPr>
          <p:spPr>
            <a:xfrm>
              <a:off x="7125765" y="2978941"/>
              <a:ext cx="248247" cy="247226"/>
            </a:xfrm>
            <a:prstGeom prst="rect">
              <a:avLst/>
            </a:prstGeom>
            <a:solidFill>
              <a:srgbClr val="1CABE2">
                <a:alpha val="100000"/>
              </a:srgbClr>
            </a:solidFill>
          </p:spPr>
          <p:txBody>
            <a:bodyPr/>
            <a:lstStyle/>
            <a:p/>
          </p:txBody>
        </p:sp>
        <p:sp>
          <p:nvSpPr>
            <p:cNvPr id="70" name="rc70"/>
            <p:cNvSpPr/>
            <p:nvPr/>
          </p:nvSpPr>
          <p:spPr>
            <a:xfrm>
              <a:off x="7401596" y="3218778"/>
              <a:ext cx="248247" cy="883918"/>
            </a:xfrm>
            <a:prstGeom prst="rect">
              <a:avLst/>
            </a:prstGeom>
            <a:solidFill>
              <a:srgbClr val="80BD41">
                <a:alpha val="100000"/>
              </a:srgbClr>
            </a:solidFill>
          </p:spPr>
          <p:txBody>
            <a:bodyPr/>
            <a:lstStyle/>
            <a:p/>
          </p:txBody>
        </p:sp>
        <p:sp>
          <p:nvSpPr>
            <p:cNvPr id="71" name="rc71"/>
            <p:cNvSpPr/>
            <p:nvPr/>
          </p:nvSpPr>
          <p:spPr>
            <a:xfrm>
              <a:off x="7401596" y="2969469"/>
              <a:ext cx="248247" cy="249309"/>
            </a:xfrm>
            <a:prstGeom prst="rect">
              <a:avLst/>
            </a:prstGeom>
            <a:solidFill>
              <a:srgbClr val="1CABE2">
                <a:alpha val="100000"/>
              </a:srgbClr>
            </a:solidFill>
          </p:spPr>
          <p:txBody>
            <a:bodyPr/>
            <a:lstStyle/>
            <a:p/>
          </p:txBody>
        </p:sp>
        <p:sp>
          <p:nvSpPr>
            <p:cNvPr id="72" name="rc72"/>
            <p:cNvSpPr/>
            <p:nvPr/>
          </p:nvSpPr>
          <p:spPr>
            <a:xfrm>
              <a:off x="7677426" y="3152496"/>
              <a:ext cx="248247" cy="950200"/>
            </a:xfrm>
            <a:prstGeom prst="rect">
              <a:avLst/>
            </a:prstGeom>
            <a:solidFill>
              <a:srgbClr val="80BD41">
                <a:alpha val="100000"/>
              </a:srgbClr>
            </a:solidFill>
          </p:spPr>
          <p:txBody>
            <a:bodyPr/>
            <a:lstStyle/>
            <a:p/>
          </p:txBody>
        </p:sp>
        <p:sp>
          <p:nvSpPr>
            <p:cNvPr id="73" name="rc73"/>
            <p:cNvSpPr/>
            <p:nvPr/>
          </p:nvSpPr>
          <p:spPr>
            <a:xfrm>
              <a:off x="7677426" y="2957877"/>
              <a:ext cx="248247" cy="194619"/>
            </a:xfrm>
            <a:prstGeom prst="rect">
              <a:avLst/>
            </a:prstGeom>
            <a:solidFill>
              <a:srgbClr val="1CABE2">
                <a:alpha val="100000"/>
              </a:srgbClr>
            </a:solidFill>
          </p:spPr>
          <p:txBody>
            <a:bodyPr/>
            <a:lstStyle/>
            <a:p/>
          </p:txBody>
        </p:sp>
        <p:sp>
          <p:nvSpPr>
            <p:cNvPr id="74" name="rc74"/>
            <p:cNvSpPr/>
            <p:nvPr/>
          </p:nvSpPr>
          <p:spPr>
            <a:xfrm>
              <a:off x="7953257" y="3176267"/>
              <a:ext cx="248247" cy="926429"/>
            </a:xfrm>
            <a:prstGeom prst="rect">
              <a:avLst/>
            </a:prstGeom>
            <a:solidFill>
              <a:srgbClr val="80BD41">
                <a:alpha val="100000"/>
              </a:srgbClr>
            </a:solidFill>
          </p:spPr>
          <p:txBody>
            <a:bodyPr/>
            <a:lstStyle/>
            <a:p/>
          </p:txBody>
        </p:sp>
        <p:sp>
          <p:nvSpPr>
            <p:cNvPr id="75" name="rc75"/>
            <p:cNvSpPr/>
            <p:nvPr/>
          </p:nvSpPr>
          <p:spPr>
            <a:xfrm>
              <a:off x="7953257" y="2944656"/>
              <a:ext cx="248247" cy="231610"/>
            </a:xfrm>
            <a:prstGeom prst="rect">
              <a:avLst/>
            </a:prstGeom>
            <a:solidFill>
              <a:srgbClr val="1CABE2">
                <a:alpha val="100000"/>
              </a:srgbClr>
            </a:solidFill>
          </p:spPr>
          <p:txBody>
            <a:bodyPr/>
            <a:lstStyle/>
            <a:p/>
          </p:txBody>
        </p:sp>
        <p:sp>
          <p:nvSpPr>
            <p:cNvPr id="76" name="pl76"/>
            <p:cNvSpPr/>
            <p:nvPr/>
          </p:nvSpPr>
          <p:spPr>
            <a:xfrm>
              <a:off x="1457446" y="1265506"/>
              <a:ext cx="6619934" cy="781674"/>
            </a:xfrm>
            <a:custGeom>
              <a:avLst/>
              <a:pathLst>
                <a:path w="6619934" h="781674">
                  <a:moveTo>
                    <a:pt x="0" y="376361"/>
                  </a:moveTo>
                  <a:lnTo>
                    <a:pt x="275830" y="492165"/>
                  </a:lnTo>
                  <a:lnTo>
                    <a:pt x="551661" y="636920"/>
                  </a:lnTo>
                  <a:lnTo>
                    <a:pt x="827491" y="781674"/>
                  </a:lnTo>
                  <a:lnTo>
                    <a:pt x="1103322" y="723773"/>
                  </a:lnTo>
                  <a:lnTo>
                    <a:pt x="1379153" y="434263"/>
                  </a:lnTo>
                  <a:lnTo>
                    <a:pt x="1654983" y="86852"/>
                  </a:lnTo>
                  <a:lnTo>
                    <a:pt x="1930814" y="144754"/>
                  </a:lnTo>
                  <a:lnTo>
                    <a:pt x="2206644" y="260558"/>
                  </a:lnTo>
                  <a:lnTo>
                    <a:pt x="2482475" y="86852"/>
                  </a:lnTo>
                  <a:lnTo>
                    <a:pt x="2758306" y="318460"/>
                  </a:lnTo>
                  <a:lnTo>
                    <a:pt x="3034136" y="694822"/>
                  </a:lnTo>
                  <a:lnTo>
                    <a:pt x="3309967" y="144754"/>
                  </a:lnTo>
                  <a:lnTo>
                    <a:pt x="3585797" y="434263"/>
                  </a:lnTo>
                  <a:lnTo>
                    <a:pt x="3861628" y="173705"/>
                  </a:lnTo>
                  <a:lnTo>
                    <a:pt x="4137459" y="57901"/>
                  </a:lnTo>
                  <a:lnTo>
                    <a:pt x="4413289" y="0"/>
                  </a:lnTo>
                  <a:lnTo>
                    <a:pt x="4689120" y="144754"/>
                  </a:lnTo>
                  <a:lnTo>
                    <a:pt x="4964950" y="144754"/>
                  </a:lnTo>
                  <a:lnTo>
                    <a:pt x="5240781" y="318460"/>
                  </a:lnTo>
                  <a:lnTo>
                    <a:pt x="5516612" y="607969"/>
                  </a:lnTo>
                  <a:lnTo>
                    <a:pt x="5792442" y="579018"/>
                  </a:lnTo>
                  <a:lnTo>
                    <a:pt x="6068273" y="579018"/>
                  </a:lnTo>
                  <a:lnTo>
                    <a:pt x="6344103" y="434263"/>
                  </a:lnTo>
                  <a:lnTo>
                    <a:pt x="6619934" y="521116"/>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277630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91376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77412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1339893" y="3092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729.9</a:t>
              </a:r>
            </a:p>
          </p:txBody>
        </p:sp>
        <p:sp>
          <p:nvSpPr>
            <p:cNvPr id="88" name="tx88"/>
            <p:cNvSpPr/>
            <p:nvPr/>
          </p:nvSpPr>
          <p:spPr>
            <a:xfrm>
              <a:off x="2758222" y="30207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790</a:t>
              </a:r>
            </a:p>
          </p:txBody>
        </p:sp>
        <p:sp>
          <p:nvSpPr>
            <p:cNvPr id="89" name="tx89"/>
            <p:cNvSpPr/>
            <p:nvPr/>
          </p:nvSpPr>
          <p:spPr>
            <a:xfrm>
              <a:off x="4098199" y="29235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871.2</a:t>
              </a:r>
            </a:p>
          </p:txBody>
        </p:sp>
        <p:sp>
          <p:nvSpPr>
            <p:cNvPr id="90" name="tx90"/>
            <p:cNvSpPr/>
            <p:nvPr/>
          </p:nvSpPr>
          <p:spPr>
            <a:xfrm>
              <a:off x="5477352" y="28516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931.2</a:t>
              </a:r>
            </a:p>
          </p:txBody>
        </p:sp>
        <p:sp>
          <p:nvSpPr>
            <p:cNvPr id="91" name="tx91"/>
            <p:cNvSpPr/>
            <p:nvPr/>
          </p:nvSpPr>
          <p:spPr>
            <a:xfrm>
              <a:off x="6580674" y="28603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923.9</a:t>
              </a:r>
            </a:p>
          </p:txBody>
        </p:sp>
        <p:sp>
          <p:nvSpPr>
            <p:cNvPr id="92" name="tx92"/>
            <p:cNvSpPr/>
            <p:nvPr/>
          </p:nvSpPr>
          <p:spPr>
            <a:xfrm>
              <a:off x="6856505" y="28525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930.4</a:t>
              </a:r>
            </a:p>
          </p:txBody>
        </p:sp>
        <p:sp>
          <p:nvSpPr>
            <p:cNvPr id="93" name="tx93"/>
            <p:cNvSpPr/>
            <p:nvPr/>
          </p:nvSpPr>
          <p:spPr>
            <a:xfrm>
              <a:off x="7132335" y="28429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938.4</a:t>
              </a:r>
            </a:p>
          </p:txBody>
        </p:sp>
        <p:sp>
          <p:nvSpPr>
            <p:cNvPr id="94" name="tx94"/>
            <p:cNvSpPr/>
            <p:nvPr/>
          </p:nvSpPr>
          <p:spPr>
            <a:xfrm>
              <a:off x="7408166" y="28334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946.3</a:t>
              </a:r>
            </a:p>
          </p:txBody>
        </p:sp>
        <p:sp>
          <p:nvSpPr>
            <p:cNvPr id="95" name="tx95"/>
            <p:cNvSpPr/>
            <p:nvPr/>
          </p:nvSpPr>
          <p:spPr>
            <a:xfrm>
              <a:off x="7723173" y="28219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99004" y="280873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7" name="pl97"/>
            <p:cNvSpPr/>
            <p:nvPr/>
          </p:nvSpPr>
          <p:spPr>
            <a:xfrm>
              <a:off x="1457446"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6961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620.4</a:t>
              </a:r>
            </a:p>
          </p:txBody>
        </p:sp>
        <p:sp>
          <p:nvSpPr>
            <p:cNvPr id="108" name="tx108"/>
            <p:cNvSpPr/>
            <p:nvPr/>
          </p:nvSpPr>
          <p:spPr>
            <a:xfrm>
              <a:off x="1339893" y="3259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109.5</a:t>
              </a:r>
            </a:p>
          </p:txBody>
        </p:sp>
        <p:sp>
          <p:nvSpPr>
            <p:cNvPr id="109" name="tx109"/>
            <p:cNvSpPr/>
            <p:nvPr/>
          </p:nvSpPr>
          <p:spPr>
            <a:xfrm>
              <a:off x="2719046" y="36750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655.7</a:t>
              </a:r>
            </a:p>
          </p:txBody>
        </p:sp>
        <p:sp>
          <p:nvSpPr>
            <p:cNvPr id="110" name="tx110"/>
            <p:cNvSpPr/>
            <p:nvPr/>
          </p:nvSpPr>
          <p:spPr>
            <a:xfrm>
              <a:off x="2719046" y="32019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134.3</a:t>
              </a:r>
            </a:p>
          </p:txBody>
        </p:sp>
        <p:sp>
          <p:nvSpPr>
            <p:cNvPr id="111" name="tx111"/>
            <p:cNvSpPr/>
            <p:nvPr/>
          </p:nvSpPr>
          <p:spPr>
            <a:xfrm>
              <a:off x="4098199" y="3613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757.9</a:t>
              </a:r>
            </a:p>
          </p:txBody>
        </p:sp>
        <p:sp>
          <p:nvSpPr>
            <p:cNvPr id="112" name="tx112"/>
            <p:cNvSpPr/>
            <p:nvPr/>
          </p:nvSpPr>
          <p:spPr>
            <a:xfrm>
              <a:off x="4098199" y="30921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113.2</a:t>
              </a:r>
            </a:p>
          </p:txBody>
        </p:sp>
        <p:sp>
          <p:nvSpPr>
            <p:cNvPr id="113" name="tx113"/>
            <p:cNvSpPr/>
            <p:nvPr/>
          </p:nvSpPr>
          <p:spPr>
            <a:xfrm>
              <a:off x="5477352" y="35323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893.9</a:t>
              </a:r>
            </a:p>
          </p:txBody>
        </p:sp>
        <p:sp>
          <p:nvSpPr>
            <p:cNvPr id="114" name="tx114"/>
            <p:cNvSpPr/>
            <p:nvPr/>
          </p:nvSpPr>
          <p:spPr>
            <a:xfrm>
              <a:off x="5503477" y="29747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a:t>
              </a:r>
            </a:p>
          </p:txBody>
        </p:sp>
        <p:sp>
          <p:nvSpPr>
            <p:cNvPr id="115" name="tx115"/>
            <p:cNvSpPr/>
            <p:nvPr/>
          </p:nvSpPr>
          <p:spPr>
            <a:xfrm>
              <a:off x="6580674" y="35863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803.8</a:t>
              </a:r>
            </a:p>
          </p:txBody>
        </p:sp>
        <p:sp>
          <p:nvSpPr>
            <p:cNvPr id="116" name="tx116"/>
            <p:cNvSpPr/>
            <p:nvPr/>
          </p:nvSpPr>
          <p:spPr>
            <a:xfrm>
              <a:off x="6580674" y="30331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120.1</a:t>
              </a:r>
            </a:p>
          </p:txBody>
        </p:sp>
        <p:sp>
          <p:nvSpPr>
            <p:cNvPr id="117" name="tx117"/>
            <p:cNvSpPr/>
            <p:nvPr/>
          </p:nvSpPr>
          <p:spPr>
            <a:xfrm>
              <a:off x="6856505" y="3638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716.4</a:t>
              </a:r>
            </a:p>
          </p:txBody>
        </p:sp>
        <p:sp>
          <p:nvSpPr>
            <p:cNvPr id="118" name="tx118"/>
            <p:cNvSpPr/>
            <p:nvPr/>
          </p:nvSpPr>
          <p:spPr>
            <a:xfrm>
              <a:off x="6895682" y="308278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9" name="tx119"/>
            <p:cNvSpPr/>
            <p:nvPr/>
          </p:nvSpPr>
          <p:spPr>
            <a:xfrm>
              <a:off x="7171512" y="362933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20" name="tx120"/>
            <p:cNvSpPr/>
            <p:nvPr/>
          </p:nvSpPr>
          <p:spPr>
            <a:xfrm>
              <a:off x="7132335" y="3067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206.4</a:t>
              </a:r>
            </a:p>
          </p:txBody>
        </p:sp>
        <p:sp>
          <p:nvSpPr>
            <p:cNvPr id="121" name="tx121"/>
            <p:cNvSpPr/>
            <p:nvPr/>
          </p:nvSpPr>
          <p:spPr>
            <a:xfrm>
              <a:off x="7408166" y="36256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738.1</a:t>
              </a:r>
            </a:p>
          </p:txBody>
        </p:sp>
        <p:sp>
          <p:nvSpPr>
            <p:cNvPr id="122" name="tx122"/>
            <p:cNvSpPr/>
            <p:nvPr/>
          </p:nvSpPr>
          <p:spPr>
            <a:xfrm>
              <a:off x="7408166" y="30590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208.2</a:t>
              </a:r>
            </a:p>
          </p:txBody>
        </p:sp>
        <p:sp>
          <p:nvSpPr>
            <p:cNvPr id="123" name="tx123"/>
            <p:cNvSpPr/>
            <p:nvPr/>
          </p:nvSpPr>
          <p:spPr>
            <a:xfrm>
              <a:off x="7683997" y="35925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793.5</a:t>
              </a:r>
            </a:p>
          </p:txBody>
        </p:sp>
        <p:sp>
          <p:nvSpPr>
            <p:cNvPr id="124" name="tx124"/>
            <p:cNvSpPr/>
            <p:nvPr/>
          </p:nvSpPr>
          <p:spPr>
            <a:xfrm>
              <a:off x="7683997" y="3020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162.5</a:t>
              </a:r>
            </a:p>
          </p:txBody>
        </p:sp>
        <p:sp>
          <p:nvSpPr>
            <p:cNvPr id="125" name="tx125"/>
            <p:cNvSpPr/>
            <p:nvPr/>
          </p:nvSpPr>
          <p:spPr>
            <a:xfrm>
              <a:off x="7959827" y="36043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773.6</a:t>
              </a:r>
            </a:p>
          </p:txBody>
        </p:sp>
        <p:sp>
          <p:nvSpPr>
            <p:cNvPr id="126" name="tx126"/>
            <p:cNvSpPr/>
            <p:nvPr/>
          </p:nvSpPr>
          <p:spPr>
            <a:xfrm>
              <a:off x="7959827" y="30253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193.4</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5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83499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23624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63748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103873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76212" y="5010059"/>
              <a:ext cx="201456" cy="201456"/>
            </a:xfrm>
            <a:prstGeom prst="rect">
              <a:avLst/>
            </a:prstGeom>
            <a:solidFill>
              <a:srgbClr val="1CABE2">
                <a:alpha val="100000"/>
              </a:srgbClr>
            </a:solidFill>
          </p:spPr>
          <p:txBody>
            <a:bodyPr/>
            <a:lstStyle/>
            <a:p/>
          </p:txBody>
        </p:sp>
        <p:sp>
          <p:nvSpPr>
            <p:cNvPr id="153" name="rc153"/>
            <p:cNvSpPr/>
            <p:nvPr/>
          </p:nvSpPr>
          <p:spPr>
            <a:xfrm>
              <a:off x="6034370" y="5010059"/>
              <a:ext cx="201456" cy="201456"/>
            </a:xfrm>
            <a:prstGeom prst="rect">
              <a:avLst/>
            </a:prstGeom>
            <a:solidFill>
              <a:srgbClr val="80BD41">
                <a:alpha val="100000"/>
              </a:srgbClr>
            </a:solidFill>
          </p:spPr>
          <p:txBody>
            <a:bodyPr/>
            <a:lstStyle/>
            <a:p/>
          </p:txBody>
        </p:sp>
        <p:sp>
          <p:nvSpPr>
            <p:cNvPr id="154" name="tx154"/>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89913" y="660204"/>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2000-2024</a:t>
              </a:r>
            </a:p>
          </p:txBody>
        </p:sp>
        <p:sp>
          <p:nvSpPr>
            <p:cNvPr id="158" name="pl158"/>
            <p:cNvSpPr/>
            <p:nvPr/>
          </p:nvSpPr>
          <p:spPr>
            <a:xfrm>
              <a:off x="21788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8698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5608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2518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243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7153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4063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0973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889059"/>
              <a:ext cx="5436823" cy="167191"/>
            </a:xfrm>
            <a:prstGeom prst="rect">
              <a:avLst/>
            </a:prstGeom>
            <a:solidFill>
              <a:srgbClr val="80BD41">
                <a:alpha val="100000"/>
              </a:srgbClr>
            </a:solidFill>
          </p:spPr>
          <p:txBody>
            <a:bodyPr/>
            <a:lstStyle/>
            <a:p/>
          </p:txBody>
        </p:sp>
        <p:sp>
          <p:nvSpPr>
            <p:cNvPr id="171" name="rc171"/>
            <p:cNvSpPr/>
            <p:nvPr/>
          </p:nvSpPr>
          <p:spPr>
            <a:xfrm>
              <a:off x="6770146" y="5889059"/>
              <a:ext cx="812432" cy="167191"/>
            </a:xfrm>
            <a:prstGeom prst="rect">
              <a:avLst/>
            </a:prstGeom>
            <a:solidFill>
              <a:srgbClr val="1CABE2">
                <a:alpha val="100000"/>
              </a:srgbClr>
            </a:solidFill>
          </p:spPr>
          <p:txBody>
            <a:bodyPr/>
            <a:lstStyle/>
            <a:p/>
          </p:txBody>
        </p:sp>
        <p:sp>
          <p:nvSpPr>
            <p:cNvPr id="172" name="rc172"/>
            <p:cNvSpPr/>
            <p:nvPr/>
          </p:nvSpPr>
          <p:spPr>
            <a:xfrm>
              <a:off x="1333322" y="5680069"/>
              <a:ext cx="5367153" cy="167191"/>
            </a:xfrm>
            <a:prstGeom prst="rect">
              <a:avLst/>
            </a:prstGeom>
            <a:solidFill>
              <a:srgbClr val="80BD41">
                <a:alpha val="100000"/>
              </a:srgbClr>
            </a:solidFill>
          </p:spPr>
          <p:txBody>
            <a:bodyPr/>
            <a:lstStyle/>
            <a:p/>
          </p:txBody>
        </p:sp>
        <p:sp>
          <p:nvSpPr>
            <p:cNvPr id="173" name="rc173"/>
            <p:cNvSpPr/>
            <p:nvPr/>
          </p:nvSpPr>
          <p:spPr>
            <a:xfrm>
              <a:off x="6700476" y="5680069"/>
              <a:ext cx="1099296" cy="167191"/>
            </a:xfrm>
            <a:prstGeom prst="rect">
              <a:avLst/>
            </a:prstGeom>
            <a:solidFill>
              <a:srgbClr val="1CABE2">
                <a:alpha val="100000"/>
              </a:srgbClr>
            </a:solidFill>
          </p:spPr>
          <p:txBody>
            <a:bodyPr/>
            <a:lstStyle/>
            <a:p/>
          </p:txBody>
        </p:sp>
        <p:sp>
          <p:nvSpPr>
            <p:cNvPr id="174" name="rc174"/>
            <p:cNvSpPr/>
            <p:nvPr/>
          </p:nvSpPr>
          <p:spPr>
            <a:xfrm>
              <a:off x="1333322" y="5471080"/>
              <a:ext cx="5232887" cy="167191"/>
            </a:xfrm>
            <a:prstGeom prst="rect">
              <a:avLst/>
            </a:prstGeom>
            <a:solidFill>
              <a:srgbClr val="80BD41">
                <a:alpha val="100000"/>
              </a:srgbClr>
            </a:solidFill>
          </p:spPr>
          <p:txBody>
            <a:bodyPr/>
            <a:lstStyle/>
            <a:p/>
          </p:txBody>
        </p:sp>
        <p:sp>
          <p:nvSpPr>
            <p:cNvPr id="175" name="rc175"/>
            <p:cNvSpPr/>
            <p:nvPr/>
          </p:nvSpPr>
          <p:spPr>
            <a:xfrm>
              <a:off x="6566209" y="5471080"/>
              <a:ext cx="1308238" cy="167191"/>
            </a:xfrm>
            <a:prstGeom prst="rect">
              <a:avLst/>
            </a:prstGeom>
            <a:solidFill>
              <a:srgbClr val="1CABE2">
                <a:alpha val="100000"/>
              </a:srgbClr>
            </a:solidFill>
          </p:spPr>
          <p:txBody>
            <a:bodyPr/>
            <a:lstStyle/>
            <a:p/>
          </p:txBody>
        </p:sp>
        <p:sp>
          <p:nvSpPr>
            <p:cNvPr id="176" name="tx176"/>
            <p:cNvSpPr/>
            <p:nvPr/>
          </p:nvSpPr>
          <p:spPr>
            <a:xfrm>
              <a:off x="775028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923.9</a:t>
              </a:r>
            </a:p>
          </p:txBody>
        </p:sp>
        <p:sp>
          <p:nvSpPr>
            <p:cNvPr id="177" name="tx177"/>
            <p:cNvSpPr/>
            <p:nvPr/>
          </p:nvSpPr>
          <p:spPr>
            <a:xfrm>
              <a:off x="8026703"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956</a:t>
              </a:r>
            </a:p>
          </p:txBody>
        </p:sp>
        <p:sp>
          <p:nvSpPr>
            <p:cNvPr id="178" name="tx178"/>
            <p:cNvSpPr/>
            <p:nvPr/>
          </p:nvSpPr>
          <p:spPr>
            <a:xfrm>
              <a:off x="8105041"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391609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803.8</a:t>
              </a:r>
            </a:p>
          </p:txBody>
        </p:sp>
        <p:sp>
          <p:nvSpPr>
            <p:cNvPr id="180" name="tx180"/>
            <p:cNvSpPr/>
            <p:nvPr/>
          </p:nvSpPr>
          <p:spPr>
            <a:xfrm>
              <a:off x="704072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120.1</a:t>
              </a:r>
            </a:p>
          </p:txBody>
        </p:sp>
        <p:sp>
          <p:nvSpPr>
            <p:cNvPr id="181" name="tx181"/>
            <p:cNvSpPr/>
            <p:nvPr/>
          </p:nvSpPr>
          <p:spPr>
            <a:xfrm>
              <a:off x="3881261"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793.5</a:t>
              </a:r>
            </a:p>
          </p:txBody>
        </p:sp>
        <p:sp>
          <p:nvSpPr>
            <p:cNvPr id="182" name="tx182"/>
            <p:cNvSpPr/>
            <p:nvPr/>
          </p:nvSpPr>
          <p:spPr>
            <a:xfrm>
              <a:off x="7114486"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162.5</a:t>
              </a:r>
            </a:p>
          </p:txBody>
        </p:sp>
        <p:sp>
          <p:nvSpPr>
            <p:cNvPr id="183" name="tx183"/>
            <p:cNvSpPr/>
            <p:nvPr/>
          </p:nvSpPr>
          <p:spPr>
            <a:xfrm>
              <a:off x="381412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773.6</a:t>
              </a:r>
            </a:p>
          </p:txBody>
        </p:sp>
        <p:sp>
          <p:nvSpPr>
            <p:cNvPr id="184" name="tx184"/>
            <p:cNvSpPr/>
            <p:nvPr/>
          </p:nvSpPr>
          <p:spPr>
            <a:xfrm>
              <a:off x="7084690"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193.4</a:t>
              </a:r>
            </a:p>
          </p:txBody>
        </p:sp>
        <p:sp>
          <p:nvSpPr>
            <p:cNvPr id="185" name="tx185"/>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077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5988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28983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7922596"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(80%) was lower than in 2019 (87%).
The number of children vaccinated with DTP1 decreased 4% compared to in 2019.
The number of surviving infants increased approximately 5%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79948"/>
              <a:ext cx="3397293" cy="742826"/>
            </a:xfrm>
            <a:custGeom>
              <a:avLst/>
              <a:pathLst>
                <a:path w="3397293" h="742826">
                  <a:moveTo>
                    <a:pt x="0" y="628545"/>
                  </a:moveTo>
                  <a:lnTo>
                    <a:pt x="141553" y="599975"/>
                  </a:lnTo>
                  <a:lnTo>
                    <a:pt x="283107" y="628545"/>
                  </a:lnTo>
                  <a:lnTo>
                    <a:pt x="424661" y="714256"/>
                  </a:lnTo>
                  <a:lnTo>
                    <a:pt x="566215" y="542834"/>
                  </a:lnTo>
                  <a:lnTo>
                    <a:pt x="707769" y="285702"/>
                  </a:lnTo>
                  <a:lnTo>
                    <a:pt x="849323" y="285702"/>
                  </a:lnTo>
                  <a:lnTo>
                    <a:pt x="990877" y="314272"/>
                  </a:lnTo>
                  <a:lnTo>
                    <a:pt x="1132431" y="371413"/>
                  </a:lnTo>
                  <a:lnTo>
                    <a:pt x="1273984" y="171421"/>
                  </a:lnTo>
                  <a:lnTo>
                    <a:pt x="1415538" y="257132"/>
                  </a:lnTo>
                  <a:lnTo>
                    <a:pt x="1557092" y="742826"/>
                  </a:lnTo>
                  <a:lnTo>
                    <a:pt x="1698646" y="142851"/>
                  </a:lnTo>
                  <a:lnTo>
                    <a:pt x="1840200" y="342843"/>
                  </a:lnTo>
                  <a:lnTo>
                    <a:pt x="1981754" y="399983"/>
                  </a:lnTo>
                  <a:lnTo>
                    <a:pt x="2123308" y="228562"/>
                  </a:lnTo>
                  <a:lnTo>
                    <a:pt x="2264862" y="0"/>
                  </a:lnTo>
                  <a:lnTo>
                    <a:pt x="2406416" y="114281"/>
                  </a:lnTo>
                  <a:lnTo>
                    <a:pt x="2547969" y="114281"/>
                  </a:lnTo>
                  <a:lnTo>
                    <a:pt x="2689523" y="228562"/>
                  </a:lnTo>
                  <a:lnTo>
                    <a:pt x="2831077" y="428553"/>
                  </a:lnTo>
                  <a:lnTo>
                    <a:pt x="2972631" y="399983"/>
                  </a:lnTo>
                  <a:lnTo>
                    <a:pt x="3114185" y="399983"/>
                  </a:lnTo>
                  <a:lnTo>
                    <a:pt x="3255739" y="228562"/>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79948"/>
              <a:ext cx="3397293" cy="742826"/>
            </a:xfrm>
            <a:custGeom>
              <a:avLst/>
              <a:pathLst>
                <a:path w="3397293" h="742826">
                  <a:moveTo>
                    <a:pt x="0" y="628545"/>
                  </a:moveTo>
                  <a:lnTo>
                    <a:pt x="141553" y="599975"/>
                  </a:lnTo>
                  <a:lnTo>
                    <a:pt x="283107" y="628545"/>
                  </a:lnTo>
                  <a:lnTo>
                    <a:pt x="424661" y="714256"/>
                  </a:lnTo>
                  <a:lnTo>
                    <a:pt x="566215" y="542834"/>
                  </a:lnTo>
                  <a:lnTo>
                    <a:pt x="707769" y="285702"/>
                  </a:lnTo>
                  <a:lnTo>
                    <a:pt x="849323" y="285702"/>
                  </a:lnTo>
                  <a:lnTo>
                    <a:pt x="990877" y="314272"/>
                  </a:lnTo>
                  <a:lnTo>
                    <a:pt x="1132431" y="371413"/>
                  </a:lnTo>
                  <a:lnTo>
                    <a:pt x="1273984" y="171421"/>
                  </a:lnTo>
                  <a:lnTo>
                    <a:pt x="1415538" y="257132"/>
                  </a:lnTo>
                  <a:lnTo>
                    <a:pt x="1557092" y="742826"/>
                  </a:lnTo>
                  <a:lnTo>
                    <a:pt x="1698646" y="142851"/>
                  </a:lnTo>
                  <a:lnTo>
                    <a:pt x="1840200" y="342843"/>
                  </a:lnTo>
                  <a:lnTo>
                    <a:pt x="1981754" y="399983"/>
                  </a:lnTo>
                  <a:lnTo>
                    <a:pt x="2123308" y="228562"/>
                  </a:lnTo>
                  <a:lnTo>
                    <a:pt x="2264862" y="0"/>
                  </a:lnTo>
                  <a:lnTo>
                    <a:pt x="2406416" y="114281"/>
                  </a:lnTo>
                  <a:lnTo>
                    <a:pt x="2547969" y="114281"/>
                  </a:lnTo>
                  <a:lnTo>
                    <a:pt x="2689523" y="228562"/>
                  </a:lnTo>
                  <a:lnTo>
                    <a:pt x="2831077" y="428553"/>
                  </a:lnTo>
                  <a:lnTo>
                    <a:pt x="2972631" y="399983"/>
                  </a:lnTo>
                  <a:lnTo>
                    <a:pt x="3114185" y="399983"/>
                  </a:lnTo>
                  <a:lnTo>
                    <a:pt x="3255739" y="228562"/>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2" name="pl32"/>
            <p:cNvSpPr/>
            <p:nvPr/>
          </p:nvSpPr>
          <p:spPr>
            <a:xfrm>
              <a:off x="1120965" y="1379948"/>
              <a:ext cx="3397293" cy="742826"/>
            </a:xfrm>
            <a:custGeom>
              <a:avLst/>
              <a:pathLst>
                <a:path w="3397293" h="742826">
                  <a:moveTo>
                    <a:pt x="0" y="628545"/>
                  </a:moveTo>
                  <a:lnTo>
                    <a:pt x="141553" y="599975"/>
                  </a:lnTo>
                  <a:lnTo>
                    <a:pt x="283107" y="628545"/>
                  </a:lnTo>
                  <a:lnTo>
                    <a:pt x="424661" y="714256"/>
                  </a:lnTo>
                  <a:lnTo>
                    <a:pt x="566215" y="542834"/>
                  </a:lnTo>
                  <a:lnTo>
                    <a:pt x="707769" y="285702"/>
                  </a:lnTo>
                  <a:lnTo>
                    <a:pt x="849323" y="285702"/>
                  </a:lnTo>
                  <a:lnTo>
                    <a:pt x="990877" y="314272"/>
                  </a:lnTo>
                  <a:lnTo>
                    <a:pt x="1132431" y="371413"/>
                  </a:lnTo>
                  <a:lnTo>
                    <a:pt x="1273984" y="171421"/>
                  </a:lnTo>
                  <a:lnTo>
                    <a:pt x="1415538" y="257132"/>
                  </a:lnTo>
                  <a:lnTo>
                    <a:pt x="1557092" y="742826"/>
                  </a:lnTo>
                  <a:lnTo>
                    <a:pt x="1698646" y="142851"/>
                  </a:lnTo>
                  <a:lnTo>
                    <a:pt x="1840200" y="342843"/>
                  </a:lnTo>
                  <a:lnTo>
                    <a:pt x="1981754" y="399983"/>
                  </a:lnTo>
                  <a:lnTo>
                    <a:pt x="2123308" y="228562"/>
                  </a:lnTo>
                  <a:lnTo>
                    <a:pt x="2264862" y="0"/>
                  </a:lnTo>
                  <a:lnTo>
                    <a:pt x="2406416" y="114281"/>
                  </a:lnTo>
                  <a:lnTo>
                    <a:pt x="2547969" y="114281"/>
                  </a:lnTo>
                  <a:lnTo>
                    <a:pt x="2689523" y="228562"/>
                  </a:lnTo>
                  <a:lnTo>
                    <a:pt x="2831077" y="428553"/>
                  </a:lnTo>
                  <a:lnTo>
                    <a:pt x="2972631" y="399983"/>
                  </a:lnTo>
                  <a:lnTo>
                    <a:pt x="3114185" y="399983"/>
                  </a:lnTo>
                  <a:lnTo>
                    <a:pt x="3255739" y="228562"/>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4" name="tx34"/>
            <p:cNvSpPr/>
            <p:nvPr/>
          </p:nvSpPr>
          <p:spPr>
            <a:xfrm>
              <a:off x="176844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331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31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16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341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0247" y="4830005"/>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15716" y="471005"/>
              <a:ext cx="28077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Cote d'Ivoire, 2000-2024</a:t>
              </a:r>
            </a:p>
          </p:txBody>
        </p:sp>
        <p:sp>
          <p:nvSpPr>
            <p:cNvPr id="63" name="pl63"/>
            <p:cNvSpPr/>
            <p:nvPr/>
          </p:nvSpPr>
          <p:spPr>
            <a:xfrm>
              <a:off x="5267799" y="34455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456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56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456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456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455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455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456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456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3456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7456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65659"/>
              <a:ext cx="3397293" cy="1559935"/>
            </a:xfrm>
            <a:custGeom>
              <a:avLst/>
              <a:pathLst>
                <a:path w="3397293" h="1559935">
                  <a:moveTo>
                    <a:pt x="0" y="1319945"/>
                  </a:moveTo>
                  <a:lnTo>
                    <a:pt x="141553" y="1259948"/>
                  </a:lnTo>
                  <a:lnTo>
                    <a:pt x="283107" y="1319945"/>
                  </a:lnTo>
                  <a:lnTo>
                    <a:pt x="424661" y="1499938"/>
                  </a:lnTo>
                  <a:lnTo>
                    <a:pt x="566215" y="1139953"/>
                  </a:lnTo>
                  <a:lnTo>
                    <a:pt x="707769" y="599975"/>
                  </a:lnTo>
                  <a:lnTo>
                    <a:pt x="849323" y="599975"/>
                  </a:lnTo>
                  <a:lnTo>
                    <a:pt x="990877" y="659972"/>
                  </a:lnTo>
                  <a:lnTo>
                    <a:pt x="1132431" y="779967"/>
                  </a:lnTo>
                  <a:lnTo>
                    <a:pt x="1273984" y="359985"/>
                  </a:lnTo>
                  <a:lnTo>
                    <a:pt x="1415538" y="539977"/>
                  </a:lnTo>
                  <a:lnTo>
                    <a:pt x="1557092" y="1559935"/>
                  </a:lnTo>
                  <a:lnTo>
                    <a:pt x="1698646" y="299987"/>
                  </a:lnTo>
                  <a:lnTo>
                    <a:pt x="1840200" y="719970"/>
                  </a:lnTo>
                  <a:lnTo>
                    <a:pt x="1981754" y="839965"/>
                  </a:lnTo>
                  <a:lnTo>
                    <a:pt x="2123308" y="479980"/>
                  </a:lnTo>
                  <a:lnTo>
                    <a:pt x="2264862" y="0"/>
                  </a:lnTo>
                  <a:lnTo>
                    <a:pt x="2406416" y="239990"/>
                  </a:lnTo>
                  <a:lnTo>
                    <a:pt x="2547969" y="239990"/>
                  </a:lnTo>
                  <a:lnTo>
                    <a:pt x="2689523" y="479980"/>
                  </a:lnTo>
                  <a:lnTo>
                    <a:pt x="2831077" y="899962"/>
                  </a:lnTo>
                  <a:lnTo>
                    <a:pt x="2972631" y="839965"/>
                  </a:lnTo>
                  <a:lnTo>
                    <a:pt x="3114185" y="839965"/>
                  </a:lnTo>
                  <a:lnTo>
                    <a:pt x="3255739" y="479980"/>
                  </a:lnTo>
                  <a:lnTo>
                    <a:pt x="3397293" y="599975"/>
                  </a:lnTo>
                </a:path>
              </a:pathLst>
            </a:custGeom>
            <a:ln w="27101" cap="flat">
              <a:solidFill>
                <a:srgbClr val="0058AB">
                  <a:alpha val="100000"/>
                </a:srgbClr>
              </a:solidFill>
              <a:prstDash val="solid"/>
              <a:round/>
            </a:ln>
          </p:spPr>
          <p:txBody>
            <a:bodyPr/>
            <a:lstStyle/>
            <a:p/>
          </p:txBody>
        </p:sp>
        <p:sp>
          <p:nvSpPr>
            <p:cNvPr id="82" name="pl82"/>
            <p:cNvSpPr/>
            <p:nvPr/>
          </p:nvSpPr>
          <p:spPr>
            <a:xfrm>
              <a:off x="5437664" y="1945639"/>
              <a:ext cx="3397293" cy="839965"/>
            </a:xfrm>
            <a:custGeom>
              <a:avLst/>
              <a:pathLst>
                <a:path w="3397293" h="839965">
                  <a:moveTo>
                    <a:pt x="0" y="839965"/>
                  </a:moveTo>
                  <a:lnTo>
                    <a:pt x="141553" y="839965"/>
                  </a:lnTo>
                  <a:lnTo>
                    <a:pt x="283107" y="839965"/>
                  </a:lnTo>
                  <a:lnTo>
                    <a:pt x="424661" y="719970"/>
                  </a:lnTo>
                  <a:lnTo>
                    <a:pt x="566215" y="599975"/>
                  </a:lnTo>
                  <a:lnTo>
                    <a:pt x="707769" y="539977"/>
                  </a:lnTo>
                  <a:lnTo>
                    <a:pt x="849323" y="479980"/>
                  </a:lnTo>
                  <a:lnTo>
                    <a:pt x="990877" y="479980"/>
                  </a:lnTo>
                  <a:lnTo>
                    <a:pt x="1132431" y="299987"/>
                  </a:lnTo>
                  <a:lnTo>
                    <a:pt x="1273984" y="179992"/>
                  </a:lnTo>
                  <a:lnTo>
                    <a:pt x="1415538" y="179992"/>
                  </a:lnTo>
                  <a:lnTo>
                    <a:pt x="1557092" y="119995"/>
                  </a:lnTo>
                  <a:lnTo>
                    <a:pt x="1698646" y="119995"/>
                  </a:lnTo>
                  <a:lnTo>
                    <a:pt x="1840200" y="179992"/>
                  </a:lnTo>
                  <a:lnTo>
                    <a:pt x="1981754" y="119995"/>
                  </a:lnTo>
                  <a:lnTo>
                    <a:pt x="2123308" y="59997"/>
                  </a:lnTo>
                  <a:lnTo>
                    <a:pt x="2264862" y="0"/>
                  </a:lnTo>
                  <a:lnTo>
                    <a:pt x="2406416" y="0"/>
                  </a:lnTo>
                  <a:lnTo>
                    <a:pt x="2547969" y="0"/>
                  </a:lnTo>
                  <a:lnTo>
                    <a:pt x="2689523" y="0"/>
                  </a:lnTo>
                  <a:lnTo>
                    <a:pt x="2831077" y="179992"/>
                  </a:lnTo>
                  <a:lnTo>
                    <a:pt x="2972631" y="239990"/>
                  </a:lnTo>
                  <a:lnTo>
                    <a:pt x="3114185" y="59997"/>
                  </a:lnTo>
                  <a:lnTo>
                    <a:pt x="3255739" y="119995"/>
                  </a:lnTo>
                  <a:lnTo>
                    <a:pt x="3397293" y="59997"/>
                  </a:lnTo>
                </a:path>
              </a:pathLst>
            </a:custGeom>
            <a:ln w="27101" cap="flat">
              <a:solidFill>
                <a:srgbClr val="80BD41">
                  <a:alpha val="100000"/>
                </a:srgbClr>
              </a:solidFill>
              <a:prstDash val="solid"/>
              <a:round/>
            </a:ln>
          </p:spPr>
          <p:txBody>
            <a:bodyPr/>
            <a:lstStyle/>
            <a:p/>
          </p:txBody>
        </p:sp>
        <p:sp>
          <p:nvSpPr>
            <p:cNvPr id="83" name="pl83"/>
            <p:cNvSpPr/>
            <p:nvPr/>
          </p:nvSpPr>
          <p:spPr>
            <a:xfrm>
              <a:off x="5437664" y="1945639"/>
              <a:ext cx="3397293" cy="1919920"/>
            </a:xfrm>
            <a:custGeom>
              <a:avLst/>
              <a:pathLst>
                <a:path w="3397293" h="1919920">
                  <a:moveTo>
                    <a:pt x="0" y="1859923"/>
                  </a:moveTo>
                  <a:lnTo>
                    <a:pt x="141553" y="1919920"/>
                  </a:lnTo>
                  <a:lnTo>
                    <a:pt x="283107" y="1799925"/>
                  </a:lnTo>
                  <a:lnTo>
                    <a:pt x="424661" y="1559935"/>
                  </a:lnTo>
                  <a:lnTo>
                    <a:pt x="566215" y="1259948"/>
                  </a:lnTo>
                  <a:lnTo>
                    <a:pt x="707769" y="1019957"/>
                  </a:lnTo>
                  <a:lnTo>
                    <a:pt x="849323" y="839965"/>
                  </a:lnTo>
                  <a:lnTo>
                    <a:pt x="990877" y="719970"/>
                  </a:lnTo>
                  <a:lnTo>
                    <a:pt x="1132431" y="419982"/>
                  </a:lnTo>
                  <a:lnTo>
                    <a:pt x="1273984" y="119995"/>
                  </a:lnTo>
                  <a:lnTo>
                    <a:pt x="1415538" y="359985"/>
                  </a:lnTo>
                  <a:lnTo>
                    <a:pt x="1557092" y="419982"/>
                  </a:lnTo>
                  <a:lnTo>
                    <a:pt x="1698646" y="719970"/>
                  </a:lnTo>
                  <a:lnTo>
                    <a:pt x="1840200" y="719970"/>
                  </a:lnTo>
                  <a:lnTo>
                    <a:pt x="1981754" y="539977"/>
                  </a:lnTo>
                  <a:lnTo>
                    <a:pt x="2123308" y="599975"/>
                  </a:lnTo>
                  <a:lnTo>
                    <a:pt x="2264862" y="299987"/>
                  </a:lnTo>
                  <a:lnTo>
                    <a:pt x="2406416" y="239990"/>
                  </a:lnTo>
                  <a:lnTo>
                    <a:pt x="2547969" y="119995"/>
                  </a:lnTo>
                  <a:lnTo>
                    <a:pt x="2689523" y="0"/>
                  </a:lnTo>
                  <a:lnTo>
                    <a:pt x="2831077" y="179992"/>
                  </a:lnTo>
                  <a:lnTo>
                    <a:pt x="2972631" y="179992"/>
                  </a:lnTo>
                  <a:lnTo>
                    <a:pt x="3114185" y="179992"/>
                  </a:lnTo>
                  <a:lnTo>
                    <a:pt x="3255739" y="59997"/>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94563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65659"/>
              <a:ext cx="3397293" cy="1559935"/>
            </a:xfrm>
            <a:custGeom>
              <a:avLst/>
              <a:pathLst>
                <a:path w="3397293" h="1559935">
                  <a:moveTo>
                    <a:pt x="0" y="1319945"/>
                  </a:moveTo>
                  <a:lnTo>
                    <a:pt x="141553" y="1259948"/>
                  </a:lnTo>
                  <a:lnTo>
                    <a:pt x="283107" y="1319945"/>
                  </a:lnTo>
                  <a:lnTo>
                    <a:pt x="424661" y="1499938"/>
                  </a:lnTo>
                  <a:lnTo>
                    <a:pt x="566215" y="1139953"/>
                  </a:lnTo>
                  <a:lnTo>
                    <a:pt x="707769" y="599975"/>
                  </a:lnTo>
                  <a:lnTo>
                    <a:pt x="849323" y="599975"/>
                  </a:lnTo>
                  <a:lnTo>
                    <a:pt x="990877" y="659972"/>
                  </a:lnTo>
                  <a:lnTo>
                    <a:pt x="1132431" y="779967"/>
                  </a:lnTo>
                  <a:lnTo>
                    <a:pt x="1273984" y="359985"/>
                  </a:lnTo>
                  <a:lnTo>
                    <a:pt x="1415538" y="539977"/>
                  </a:lnTo>
                  <a:lnTo>
                    <a:pt x="1557092" y="1559935"/>
                  </a:lnTo>
                  <a:lnTo>
                    <a:pt x="1698646" y="299987"/>
                  </a:lnTo>
                  <a:lnTo>
                    <a:pt x="1840200" y="719970"/>
                  </a:lnTo>
                  <a:lnTo>
                    <a:pt x="1981754" y="839965"/>
                  </a:lnTo>
                  <a:lnTo>
                    <a:pt x="2123308" y="479980"/>
                  </a:lnTo>
                  <a:lnTo>
                    <a:pt x="2264862" y="0"/>
                  </a:lnTo>
                  <a:lnTo>
                    <a:pt x="2406416" y="239990"/>
                  </a:lnTo>
                  <a:lnTo>
                    <a:pt x="2547969" y="239990"/>
                  </a:lnTo>
                  <a:lnTo>
                    <a:pt x="2689523" y="479980"/>
                  </a:lnTo>
                  <a:lnTo>
                    <a:pt x="2831077" y="899962"/>
                  </a:lnTo>
                  <a:lnTo>
                    <a:pt x="2972631" y="839965"/>
                  </a:lnTo>
                  <a:lnTo>
                    <a:pt x="3114185" y="839965"/>
                  </a:lnTo>
                  <a:lnTo>
                    <a:pt x="3255739" y="479980"/>
                  </a:lnTo>
                  <a:lnTo>
                    <a:pt x="3397293" y="59997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069676"/>
              <a:ext cx="0" cy="1715929"/>
            </a:xfrm>
            <a:custGeom>
              <a:avLst/>
              <a:pathLst>
                <a:path w="0" h="1715929">
                  <a:moveTo>
                    <a:pt x="0" y="171592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069676"/>
              <a:ext cx="0" cy="995958"/>
            </a:xfrm>
            <a:custGeom>
              <a:avLst/>
              <a:pathLst>
                <a:path w="0" h="995958">
                  <a:moveTo>
                    <a:pt x="0" y="9959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069676"/>
              <a:ext cx="0" cy="935961"/>
            </a:xfrm>
            <a:custGeom>
              <a:avLst/>
              <a:pathLst>
                <a:path w="0" h="935961">
                  <a:moveTo>
                    <a:pt x="0" y="9359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069676"/>
              <a:ext cx="0" cy="875963"/>
            </a:xfrm>
            <a:custGeom>
              <a:avLst/>
              <a:pathLst>
                <a:path w="0" h="875963">
                  <a:moveTo>
                    <a:pt x="0" y="8759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069676"/>
              <a:ext cx="0" cy="875963"/>
            </a:xfrm>
            <a:custGeom>
              <a:avLst/>
              <a:pathLst>
                <a:path w="0" h="875963">
                  <a:moveTo>
                    <a:pt x="0" y="8759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069676"/>
              <a:ext cx="0" cy="875963"/>
            </a:xfrm>
            <a:custGeom>
              <a:avLst/>
              <a:pathLst>
                <a:path w="0" h="875963">
                  <a:moveTo>
                    <a:pt x="0" y="87596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069676"/>
              <a:ext cx="0" cy="995958"/>
            </a:xfrm>
            <a:custGeom>
              <a:avLst/>
              <a:pathLst>
                <a:path w="0" h="995958">
                  <a:moveTo>
                    <a:pt x="0" y="99595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65659"/>
              <a:ext cx="3397293" cy="1559935"/>
            </a:xfrm>
            <a:custGeom>
              <a:avLst/>
              <a:pathLst>
                <a:path w="3397293" h="1559935">
                  <a:moveTo>
                    <a:pt x="0" y="1319945"/>
                  </a:moveTo>
                  <a:lnTo>
                    <a:pt x="141553" y="1259948"/>
                  </a:lnTo>
                  <a:lnTo>
                    <a:pt x="283107" y="1319945"/>
                  </a:lnTo>
                  <a:lnTo>
                    <a:pt x="424661" y="1499938"/>
                  </a:lnTo>
                  <a:lnTo>
                    <a:pt x="566215" y="1139953"/>
                  </a:lnTo>
                  <a:lnTo>
                    <a:pt x="707769" y="599975"/>
                  </a:lnTo>
                  <a:lnTo>
                    <a:pt x="849323" y="599975"/>
                  </a:lnTo>
                  <a:lnTo>
                    <a:pt x="990877" y="659972"/>
                  </a:lnTo>
                  <a:lnTo>
                    <a:pt x="1132431" y="779967"/>
                  </a:lnTo>
                  <a:lnTo>
                    <a:pt x="1273984" y="359985"/>
                  </a:lnTo>
                  <a:lnTo>
                    <a:pt x="1415538" y="539977"/>
                  </a:lnTo>
                  <a:lnTo>
                    <a:pt x="1557092" y="1559935"/>
                  </a:lnTo>
                  <a:lnTo>
                    <a:pt x="1698646" y="299987"/>
                  </a:lnTo>
                  <a:lnTo>
                    <a:pt x="1840200" y="719970"/>
                  </a:lnTo>
                  <a:lnTo>
                    <a:pt x="1981754" y="839965"/>
                  </a:lnTo>
                  <a:lnTo>
                    <a:pt x="2123308" y="479980"/>
                  </a:lnTo>
                  <a:lnTo>
                    <a:pt x="2264862" y="0"/>
                  </a:lnTo>
                  <a:lnTo>
                    <a:pt x="2406416" y="239990"/>
                  </a:lnTo>
                  <a:lnTo>
                    <a:pt x="2547969" y="239990"/>
                  </a:lnTo>
                  <a:lnTo>
                    <a:pt x="2689523" y="479980"/>
                  </a:lnTo>
                  <a:lnTo>
                    <a:pt x="2831077" y="899962"/>
                  </a:lnTo>
                  <a:lnTo>
                    <a:pt x="2972631" y="839965"/>
                  </a:lnTo>
                  <a:lnTo>
                    <a:pt x="3114185" y="839965"/>
                  </a:lnTo>
                  <a:lnTo>
                    <a:pt x="3255739" y="479980"/>
                  </a:lnTo>
                  <a:lnTo>
                    <a:pt x="3397293" y="599975"/>
                  </a:lnTo>
                </a:path>
              </a:pathLst>
            </a:custGeom>
            <a:ln w="27101" cap="flat">
              <a:solidFill>
                <a:srgbClr val="0058AB">
                  <a:alpha val="100000"/>
                </a:srgbClr>
              </a:solidFill>
              <a:prstDash val="solid"/>
              <a:round/>
            </a:ln>
          </p:spPr>
          <p:txBody>
            <a:bodyPr/>
            <a:lstStyle/>
            <a:p/>
          </p:txBody>
        </p:sp>
        <p:sp>
          <p:nvSpPr>
            <p:cNvPr id="94" name="tx94"/>
            <p:cNvSpPr/>
            <p:nvPr/>
          </p:nvSpPr>
          <p:spPr>
            <a:xfrm>
              <a:off x="5359324" y="100656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97238" y="10065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805008" y="10065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30827" y="1005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005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005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10065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19665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69338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0934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4935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893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2935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6935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498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498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883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508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16945" y="4830005"/>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22" name="tx122"/>
            <p:cNvSpPr/>
            <p:nvPr/>
          </p:nvSpPr>
          <p:spPr>
            <a:xfrm>
              <a:off x="72554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1791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401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7860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319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778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7237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9630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6089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2548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9007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6386565" cy="149993"/>
            </a:xfrm>
            <a:prstGeom prst="rect">
              <a:avLst/>
            </a:prstGeom>
            <a:solidFill>
              <a:srgbClr val="1CABE2">
                <a:alpha val="80000"/>
              </a:srgbClr>
            </a:solidFill>
          </p:spPr>
          <p:txBody>
            <a:bodyPr/>
            <a:lstStyle/>
            <a:p/>
          </p:txBody>
        </p:sp>
        <p:sp>
          <p:nvSpPr>
            <p:cNvPr id="139" name="rc139"/>
            <p:cNvSpPr/>
            <p:nvPr/>
          </p:nvSpPr>
          <p:spPr>
            <a:xfrm>
              <a:off x="1317178" y="5637654"/>
              <a:ext cx="6608629"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7194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194,000</a:t>
              </a:r>
            </a:p>
          </p:txBody>
        </p:sp>
        <p:sp>
          <p:nvSpPr>
            <p:cNvPr id="142" name="tx142"/>
            <p:cNvSpPr/>
            <p:nvPr/>
          </p:nvSpPr>
          <p:spPr>
            <a:xfrm>
              <a:off x="7416394"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201,000</a:t>
              </a:r>
            </a:p>
          </p:txBody>
        </p:sp>
        <p:sp>
          <p:nvSpPr>
            <p:cNvPr id="143" name="tx143"/>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222,000</a:t>
              </a:r>
            </a:p>
          </p:txBody>
        </p:sp>
        <p:sp>
          <p:nvSpPr>
            <p:cNvPr id="144" name="tx14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53578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9" name="tx149"/>
            <p:cNvSpPr/>
            <p:nvPr/>
          </p:nvSpPr>
          <p:spPr>
            <a:xfrm>
              <a:off x="410398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0" name="tx150"/>
            <p:cNvSpPr/>
            <p:nvPr/>
          </p:nvSpPr>
          <p:spPr>
            <a:xfrm>
              <a:off x="574988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1" name="tx151"/>
            <p:cNvSpPr/>
            <p:nvPr/>
          </p:nvSpPr>
          <p:spPr>
            <a:xfrm>
              <a:off x="739577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2" name="tx15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Cote d'Ivoire (77%) was 8 percentage points lower than the global average (85%) and 5 percentage points higher than the average across all WCAR countries (72%).
National DTP3 coverage was 2 percentage points lower than in 2019 (79%).
This equates to 222,000 un- and undervaccinated children in 2024 compared to 194,000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F26A21">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Cote d'Ivoire ranked number 10 out of 24 countries for lowest DTP3 coverage (based on tied ranks).
Cote d'Ivoire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631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3556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5482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7407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3933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259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451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644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6837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10296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455628"/>
              <a:ext cx="248247" cy="551056"/>
            </a:xfrm>
            <a:prstGeom prst="rect">
              <a:avLst/>
            </a:prstGeom>
            <a:solidFill>
              <a:srgbClr val="80BD41">
                <a:alpha val="100000"/>
              </a:srgbClr>
            </a:solidFill>
          </p:spPr>
          <p:txBody>
            <a:bodyPr/>
            <a:lstStyle/>
            <a:p/>
          </p:txBody>
        </p:sp>
        <p:sp>
          <p:nvSpPr>
            <p:cNvPr id="27" name="rc27"/>
            <p:cNvSpPr/>
            <p:nvPr/>
          </p:nvSpPr>
          <p:spPr>
            <a:xfrm>
              <a:off x="1333322" y="3158903"/>
              <a:ext cx="248247" cy="296725"/>
            </a:xfrm>
            <a:prstGeom prst="rect">
              <a:avLst/>
            </a:prstGeom>
            <a:solidFill>
              <a:srgbClr val="1CABE2">
                <a:alpha val="100000"/>
              </a:srgbClr>
            </a:solidFill>
          </p:spPr>
          <p:txBody>
            <a:bodyPr/>
            <a:lstStyle/>
            <a:p/>
          </p:txBody>
        </p:sp>
        <p:sp>
          <p:nvSpPr>
            <p:cNvPr id="28" name="rc28"/>
            <p:cNvSpPr/>
            <p:nvPr/>
          </p:nvSpPr>
          <p:spPr>
            <a:xfrm>
              <a:off x="1609153" y="3436045"/>
              <a:ext cx="248247" cy="570639"/>
            </a:xfrm>
            <a:prstGeom prst="rect">
              <a:avLst/>
            </a:prstGeom>
            <a:solidFill>
              <a:srgbClr val="80BD41">
                <a:alpha val="100000"/>
              </a:srgbClr>
            </a:solidFill>
          </p:spPr>
          <p:txBody>
            <a:bodyPr/>
            <a:lstStyle/>
            <a:p/>
          </p:txBody>
        </p:sp>
        <p:sp>
          <p:nvSpPr>
            <p:cNvPr id="29" name="rc29"/>
            <p:cNvSpPr/>
            <p:nvPr/>
          </p:nvSpPr>
          <p:spPr>
            <a:xfrm>
              <a:off x="1609153" y="3142073"/>
              <a:ext cx="248247" cy="293972"/>
            </a:xfrm>
            <a:prstGeom prst="rect">
              <a:avLst/>
            </a:prstGeom>
            <a:solidFill>
              <a:srgbClr val="1CABE2">
                <a:alpha val="100000"/>
              </a:srgbClr>
            </a:solidFill>
          </p:spPr>
          <p:txBody>
            <a:bodyPr/>
            <a:lstStyle/>
            <a:p/>
          </p:txBody>
        </p:sp>
        <p:sp>
          <p:nvSpPr>
            <p:cNvPr id="30" name="rc30"/>
            <p:cNvSpPr/>
            <p:nvPr/>
          </p:nvSpPr>
          <p:spPr>
            <a:xfrm>
              <a:off x="1884983" y="3435697"/>
              <a:ext cx="248247" cy="570987"/>
            </a:xfrm>
            <a:prstGeom prst="rect">
              <a:avLst/>
            </a:prstGeom>
            <a:solidFill>
              <a:srgbClr val="80BD41">
                <a:alpha val="100000"/>
              </a:srgbClr>
            </a:solidFill>
          </p:spPr>
          <p:txBody>
            <a:bodyPr/>
            <a:lstStyle/>
            <a:p/>
          </p:txBody>
        </p:sp>
        <p:sp>
          <p:nvSpPr>
            <p:cNvPr id="31" name="rc31"/>
            <p:cNvSpPr/>
            <p:nvPr/>
          </p:nvSpPr>
          <p:spPr>
            <a:xfrm>
              <a:off x="1884983" y="3128239"/>
              <a:ext cx="248247" cy="307457"/>
            </a:xfrm>
            <a:prstGeom prst="rect">
              <a:avLst/>
            </a:prstGeom>
            <a:solidFill>
              <a:srgbClr val="1CABE2">
                <a:alpha val="100000"/>
              </a:srgbClr>
            </a:solidFill>
          </p:spPr>
          <p:txBody>
            <a:bodyPr/>
            <a:lstStyle/>
            <a:p/>
          </p:txBody>
        </p:sp>
        <p:sp>
          <p:nvSpPr>
            <p:cNvPr id="32" name="rc32"/>
            <p:cNvSpPr/>
            <p:nvPr/>
          </p:nvSpPr>
          <p:spPr>
            <a:xfrm>
              <a:off x="2160814" y="3455117"/>
              <a:ext cx="248247" cy="551567"/>
            </a:xfrm>
            <a:prstGeom prst="rect">
              <a:avLst/>
            </a:prstGeom>
            <a:solidFill>
              <a:srgbClr val="80BD41">
                <a:alpha val="100000"/>
              </a:srgbClr>
            </a:solidFill>
          </p:spPr>
          <p:txBody>
            <a:bodyPr/>
            <a:lstStyle/>
            <a:p/>
          </p:txBody>
        </p:sp>
        <p:sp>
          <p:nvSpPr>
            <p:cNvPr id="33" name="rc33"/>
            <p:cNvSpPr/>
            <p:nvPr/>
          </p:nvSpPr>
          <p:spPr>
            <a:xfrm>
              <a:off x="2160814" y="3117066"/>
              <a:ext cx="248247" cy="338051"/>
            </a:xfrm>
            <a:prstGeom prst="rect">
              <a:avLst/>
            </a:prstGeom>
            <a:solidFill>
              <a:srgbClr val="1CABE2">
                <a:alpha val="100000"/>
              </a:srgbClr>
            </a:solidFill>
          </p:spPr>
          <p:txBody>
            <a:bodyPr/>
            <a:lstStyle/>
            <a:p/>
          </p:txBody>
        </p:sp>
        <p:sp>
          <p:nvSpPr>
            <p:cNvPr id="34" name="rc34"/>
            <p:cNvSpPr/>
            <p:nvPr/>
          </p:nvSpPr>
          <p:spPr>
            <a:xfrm>
              <a:off x="2436645" y="3393442"/>
              <a:ext cx="248247" cy="613242"/>
            </a:xfrm>
            <a:prstGeom prst="rect">
              <a:avLst/>
            </a:prstGeom>
            <a:solidFill>
              <a:srgbClr val="80BD41">
                <a:alpha val="100000"/>
              </a:srgbClr>
            </a:solidFill>
          </p:spPr>
          <p:txBody>
            <a:bodyPr/>
            <a:lstStyle/>
            <a:p/>
          </p:txBody>
        </p:sp>
        <p:sp>
          <p:nvSpPr>
            <p:cNvPr id="35" name="rc35"/>
            <p:cNvSpPr/>
            <p:nvPr/>
          </p:nvSpPr>
          <p:spPr>
            <a:xfrm>
              <a:off x="2436645" y="3104858"/>
              <a:ext cx="248247" cy="288583"/>
            </a:xfrm>
            <a:prstGeom prst="rect">
              <a:avLst/>
            </a:prstGeom>
            <a:solidFill>
              <a:srgbClr val="1CABE2">
                <a:alpha val="100000"/>
              </a:srgbClr>
            </a:solidFill>
          </p:spPr>
          <p:txBody>
            <a:bodyPr/>
            <a:lstStyle/>
            <a:p/>
          </p:txBody>
        </p:sp>
        <p:sp>
          <p:nvSpPr>
            <p:cNvPr id="36" name="rc36"/>
            <p:cNvSpPr/>
            <p:nvPr/>
          </p:nvSpPr>
          <p:spPr>
            <a:xfrm>
              <a:off x="2712475" y="3300128"/>
              <a:ext cx="248247" cy="706556"/>
            </a:xfrm>
            <a:prstGeom prst="rect">
              <a:avLst/>
            </a:prstGeom>
            <a:solidFill>
              <a:srgbClr val="80BD41">
                <a:alpha val="100000"/>
              </a:srgbClr>
            </a:solidFill>
          </p:spPr>
          <p:txBody>
            <a:bodyPr/>
            <a:lstStyle/>
            <a:p/>
          </p:txBody>
        </p:sp>
        <p:sp>
          <p:nvSpPr>
            <p:cNvPr id="37" name="rc37"/>
            <p:cNvSpPr/>
            <p:nvPr/>
          </p:nvSpPr>
          <p:spPr>
            <a:xfrm>
              <a:off x="2712475" y="3089074"/>
              <a:ext cx="248247" cy="211054"/>
            </a:xfrm>
            <a:prstGeom prst="rect">
              <a:avLst/>
            </a:prstGeom>
            <a:solidFill>
              <a:srgbClr val="1CABE2">
                <a:alpha val="100000"/>
              </a:srgbClr>
            </a:solidFill>
          </p:spPr>
          <p:txBody>
            <a:bodyPr/>
            <a:lstStyle/>
            <a:p/>
          </p:txBody>
        </p:sp>
        <p:sp>
          <p:nvSpPr>
            <p:cNvPr id="38" name="rc38"/>
            <p:cNvSpPr/>
            <p:nvPr/>
          </p:nvSpPr>
          <p:spPr>
            <a:xfrm>
              <a:off x="2988306" y="3290395"/>
              <a:ext cx="248247" cy="716290"/>
            </a:xfrm>
            <a:prstGeom prst="rect">
              <a:avLst/>
            </a:prstGeom>
            <a:solidFill>
              <a:srgbClr val="80BD41">
                <a:alpha val="100000"/>
              </a:srgbClr>
            </a:solidFill>
          </p:spPr>
          <p:txBody>
            <a:bodyPr/>
            <a:lstStyle/>
            <a:p/>
          </p:txBody>
        </p:sp>
        <p:sp>
          <p:nvSpPr>
            <p:cNvPr id="39" name="rc39"/>
            <p:cNvSpPr/>
            <p:nvPr/>
          </p:nvSpPr>
          <p:spPr>
            <a:xfrm>
              <a:off x="2988306" y="3076437"/>
              <a:ext cx="248247" cy="213957"/>
            </a:xfrm>
            <a:prstGeom prst="rect">
              <a:avLst/>
            </a:prstGeom>
            <a:solidFill>
              <a:srgbClr val="1CABE2">
                <a:alpha val="100000"/>
              </a:srgbClr>
            </a:solidFill>
          </p:spPr>
          <p:txBody>
            <a:bodyPr/>
            <a:lstStyle/>
            <a:p/>
          </p:txBody>
        </p:sp>
        <p:sp>
          <p:nvSpPr>
            <p:cNvPr id="40" name="rc40"/>
            <p:cNvSpPr/>
            <p:nvPr/>
          </p:nvSpPr>
          <p:spPr>
            <a:xfrm>
              <a:off x="3264137" y="3290151"/>
              <a:ext cx="248247" cy="716534"/>
            </a:xfrm>
            <a:prstGeom prst="rect">
              <a:avLst/>
            </a:prstGeom>
            <a:solidFill>
              <a:srgbClr val="80BD41">
                <a:alpha val="100000"/>
              </a:srgbClr>
            </a:solidFill>
          </p:spPr>
          <p:txBody>
            <a:bodyPr/>
            <a:lstStyle/>
            <a:p/>
          </p:txBody>
        </p:sp>
        <p:sp>
          <p:nvSpPr>
            <p:cNvPr id="41" name="rc41"/>
            <p:cNvSpPr/>
            <p:nvPr/>
          </p:nvSpPr>
          <p:spPr>
            <a:xfrm>
              <a:off x="3264137" y="3063881"/>
              <a:ext cx="248247" cy="226269"/>
            </a:xfrm>
            <a:prstGeom prst="rect">
              <a:avLst/>
            </a:prstGeom>
            <a:solidFill>
              <a:srgbClr val="1CABE2">
                <a:alpha val="100000"/>
              </a:srgbClr>
            </a:solidFill>
          </p:spPr>
          <p:txBody>
            <a:bodyPr/>
            <a:lstStyle/>
            <a:p/>
          </p:txBody>
        </p:sp>
        <p:sp>
          <p:nvSpPr>
            <p:cNvPr id="42" name="rc42"/>
            <p:cNvSpPr/>
            <p:nvPr/>
          </p:nvSpPr>
          <p:spPr>
            <a:xfrm>
              <a:off x="3539967" y="3300186"/>
              <a:ext cx="248247" cy="706498"/>
            </a:xfrm>
            <a:prstGeom prst="rect">
              <a:avLst/>
            </a:prstGeom>
            <a:solidFill>
              <a:srgbClr val="80BD41">
                <a:alpha val="100000"/>
              </a:srgbClr>
            </a:solidFill>
          </p:spPr>
          <p:txBody>
            <a:bodyPr/>
            <a:lstStyle/>
            <a:p/>
          </p:txBody>
        </p:sp>
        <p:sp>
          <p:nvSpPr>
            <p:cNvPr id="43" name="rc43"/>
            <p:cNvSpPr/>
            <p:nvPr/>
          </p:nvSpPr>
          <p:spPr>
            <a:xfrm>
              <a:off x="3539967" y="3051953"/>
              <a:ext cx="248247" cy="248233"/>
            </a:xfrm>
            <a:prstGeom prst="rect">
              <a:avLst/>
            </a:prstGeom>
            <a:solidFill>
              <a:srgbClr val="1CABE2">
                <a:alpha val="100000"/>
              </a:srgbClr>
            </a:solidFill>
          </p:spPr>
          <p:txBody>
            <a:bodyPr/>
            <a:lstStyle/>
            <a:p/>
          </p:txBody>
        </p:sp>
        <p:sp>
          <p:nvSpPr>
            <p:cNvPr id="44" name="rc44"/>
            <p:cNvSpPr/>
            <p:nvPr/>
          </p:nvSpPr>
          <p:spPr>
            <a:xfrm>
              <a:off x="3815798" y="3209509"/>
              <a:ext cx="248247" cy="797176"/>
            </a:xfrm>
            <a:prstGeom prst="rect">
              <a:avLst/>
            </a:prstGeom>
            <a:solidFill>
              <a:srgbClr val="80BD41">
                <a:alpha val="100000"/>
              </a:srgbClr>
            </a:solidFill>
          </p:spPr>
          <p:txBody>
            <a:bodyPr/>
            <a:lstStyle/>
            <a:p/>
          </p:txBody>
        </p:sp>
        <p:sp>
          <p:nvSpPr>
            <p:cNvPr id="45" name="rc45"/>
            <p:cNvSpPr/>
            <p:nvPr/>
          </p:nvSpPr>
          <p:spPr>
            <a:xfrm>
              <a:off x="3815798" y="3022521"/>
              <a:ext cx="248247" cy="186988"/>
            </a:xfrm>
            <a:prstGeom prst="rect">
              <a:avLst/>
            </a:prstGeom>
            <a:solidFill>
              <a:srgbClr val="1CABE2">
                <a:alpha val="100000"/>
              </a:srgbClr>
            </a:solidFill>
          </p:spPr>
          <p:txBody>
            <a:bodyPr/>
            <a:lstStyle/>
            <a:p/>
          </p:txBody>
        </p:sp>
        <p:sp>
          <p:nvSpPr>
            <p:cNvPr id="46" name="rc46"/>
            <p:cNvSpPr/>
            <p:nvPr/>
          </p:nvSpPr>
          <p:spPr>
            <a:xfrm>
              <a:off x="4091628" y="3217418"/>
              <a:ext cx="248247" cy="789266"/>
            </a:xfrm>
            <a:prstGeom prst="rect">
              <a:avLst/>
            </a:prstGeom>
            <a:solidFill>
              <a:srgbClr val="80BD41">
                <a:alpha val="100000"/>
              </a:srgbClr>
            </a:solidFill>
          </p:spPr>
          <p:txBody>
            <a:bodyPr/>
            <a:lstStyle/>
            <a:p/>
          </p:txBody>
        </p:sp>
        <p:sp>
          <p:nvSpPr>
            <p:cNvPr id="47" name="rc47"/>
            <p:cNvSpPr/>
            <p:nvPr/>
          </p:nvSpPr>
          <p:spPr>
            <a:xfrm>
              <a:off x="4091628" y="2994807"/>
              <a:ext cx="248247" cy="222610"/>
            </a:xfrm>
            <a:prstGeom prst="rect">
              <a:avLst/>
            </a:prstGeom>
            <a:solidFill>
              <a:srgbClr val="1CABE2">
                <a:alpha val="100000"/>
              </a:srgbClr>
            </a:solidFill>
          </p:spPr>
          <p:txBody>
            <a:bodyPr/>
            <a:lstStyle/>
            <a:p/>
          </p:txBody>
        </p:sp>
        <p:sp>
          <p:nvSpPr>
            <p:cNvPr id="48" name="rc48"/>
            <p:cNvSpPr/>
            <p:nvPr/>
          </p:nvSpPr>
          <p:spPr>
            <a:xfrm>
              <a:off x="4367459" y="3376612"/>
              <a:ext cx="248247" cy="630072"/>
            </a:xfrm>
            <a:prstGeom prst="rect">
              <a:avLst/>
            </a:prstGeom>
            <a:solidFill>
              <a:srgbClr val="80BD41">
                <a:alpha val="100000"/>
              </a:srgbClr>
            </a:solidFill>
          </p:spPr>
          <p:txBody>
            <a:bodyPr/>
            <a:lstStyle/>
            <a:p/>
          </p:txBody>
        </p:sp>
        <p:sp>
          <p:nvSpPr>
            <p:cNvPr id="49" name="rc49"/>
            <p:cNvSpPr/>
            <p:nvPr/>
          </p:nvSpPr>
          <p:spPr>
            <a:xfrm>
              <a:off x="4367459" y="2973784"/>
              <a:ext cx="248247" cy="402827"/>
            </a:xfrm>
            <a:prstGeom prst="rect">
              <a:avLst/>
            </a:prstGeom>
            <a:solidFill>
              <a:srgbClr val="1CABE2">
                <a:alpha val="100000"/>
              </a:srgbClr>
            </a:solidFill>
          </p:spPr>
          <p:txBody>
            <a:bodyPr/>
            <a:lstStyle/>
            <a:p/>
          </p:txBody>
        </p:sp>
        <p:sp>
          <p:nvSpPr>
            <p:cNvPr id="50" name="rc50"/>
            <p:cNvSpPr/>
            <p:nvPr/>
          </p:nvSpPr>
          <p:spPr>
            <a:xfrm>
              <a:off x="4643290" y="3144221"/>
              <a:ext cx="248247" cy="862463"/>
            </a:xfrm>
            <a:prstGeom prst="rect">
              <a:avLst/>
            </a:prstGeom>
            <a:solidFill>
              <a:srgbClr val="80BD41">
                <a:alpha val="100000"/>
              </a:srgbClr>
            </a:solidFill>
          </p:spPr>
          <p:txBody>
            <a:bodyPr/>
            <a:lstStyle/>
            <a:p/>
          </p:txBody>
        </p:sp>
        <p:sp>
          <p:nvSpPr>
            <p:cNvPr id="51" name="rc51"/>
            <p:cNvSpPr/>
            <p:nvPr/>
          </p:nvSpPr>
          <p:spPr>
            <a:xfrm>
              <a:off x="4643290" y="2954899"/>
              <a:ext cx="248247" cy="189322"/>
            </a:xfrm>
            <a:prstGeom prst="rect">
              <a:avLst/>
            </a:prstGeom>
            <a:solidFill>
              <a:srgbClr val="1CABE2">
                <a:alpha val="100000"/>
              </a:srgbClr>
            </a:solidFill>
          </p:spPr>
          <p:txBody>
            <a:bodyPr/>
            <a:lstStyle/>
            <a:p/>
          </p:txBody>
        </p:sp>
        <p:sp>
          <p:nvSpPr>
            <p:cNvPr id="52" name="rc52"/>
            <p:cNvSpPr/>
            <p:nvPr/>
          </p:nvSpPr>
          <p:spPr>
            <a:xfrm>
              <a:off x="4919120" y="3205792"/>
              <a:ext cx="248247" cy="800892"/>
            </a:xfrm>
            <a:prstGeom prst="rect">
              <a:avLst/>
            </a:prstGeom>
            <a:solidFill>
              <a:srgbClr val="80BD41">
                <a:alpha val="100000"/>
              </a:srgbClr>
            </a:solidFill>
          </p:spPr>
          <p:txBody>
            <a:bodyPr/>
            <a:lstStyle/>
            <a:p/>
          </p:txBody>
        </p:sp>
        <p:sp>
          <p:nvSpPr>
            <p:cNvPr id="53" name="rc53"/>
            <p:cNvSpPr/>
            <p:nvPr/>
          </p:nvSpPr>
          <p:spPr>
            <a:xfrm>
              <a:off x="4919120" y="2938824"/>
              <a:ext cx="248247" cy="266968"/>
            </a:xfrm>
            <a:prstGeom prst="rect">
              <a:avLst/>
            </a:prstGeom>
            <a:solidFill>
              <a:srgbClr val="1CABE2">
                <a:alpha val="100000"/>
              </a:srgbClr>
            </a:solidFill>
          </p:spPr>
          <p:txBody>
            <a:bodyPr/>
            <a:lstStyle/>
            <a:p/>
          </p:txBody>
        </p:sp>
        <p:sp>
          <p:nvSpPr>
            <p:cNvPr id="54" name="rc54"/>
            <p:cNvSpPr/>
            <p:nvPr/>
          </p:nvSpPr>
          <p:spPr>
            <a:xfrm>
              <a:off x="5194951" y="3219230"/>
              <a:ext cx="248247" cy="787454"/>
            </a:xfrm>
            <a:prstGeom prst="rect">
              <a:avLst/>
            </a:prstGeom>
            <a:solidFill>
              <a:srgbClr val="80BD41">
                <a:alpha val="100000"/>
              </a:srgbClr>
            </a:solidFill>
          </p:spPr>
          <p:txBody>
            <a:bodyPr/>
            <a:lstStyle/>
            <a:p/>
          </p:txBody>
        </p:sp>
        <p:sp>
          <p:nvSpPr>
            <p:cNvPr id="55" name="rc55"/>
            <p:cNvSpPr/>
            <p:nvPr/>
          </p:nvSpPr>
          <p:spPr>
            <a:xfrm>
              <a:off x="5194951" y="2927975"/>
              <a:ext cx="248247" cy="291254"/>
            </a:xfrm>
            <a:prstGeom prst="rect">
              <a:avLst/>
            </a:prstGeom>
            <a:solidFill>
              <a:srgbClr val="1CABE2">
                <a:alpha val="100000"/>
              </a:srgbClr>
            </a:solidFill>
          </p:spPr>
          <p:txBody>
            <a:bodyPr/>
            <a:lstStyle/>
            <a:p/>
          </p:txBody>
        </p:sp>
        <p:sp>
          <p:nvSpPr>
            <p:cNvPr id="56" name="rc56"/>
            <p:cNvSpPr/>
            <p:nvPr/>
          </p:nvSpPr>
          <p:spPr>
            <a:xfrm>
              <a:off x="5470781" y="3152247"/>
              <a:ext cx="248247" cy="854437"/>
            </a:xfrm>
            <a:prstGeom prst="rect">
              <a:avLst/>
            </a:prstGeom>
            <a:solidFill>
              <a:srgbClr val="80BD41">
                <a:alpha val="100000"/>
              </a:srgbClr>
            </a:solidFill>
          </p:spPr>
          <p:txBody>
            <a:bodyPr/>
            <a:lstStyle/>
            <a:p/>
          </p:txBody>
        </p:sp>
        <p:sp>
          <p:nvSpPr>
            <p:cNvPr id="57" name="rc57"/>
            <p:cNvSpPr/>
            <p:nvPr/>
          </p:nvSpPr>
          <p:spPr>
            <a:xfrm>
              <a:off x="5470781" y="2925118"/>
              <a:ext cx="248247" cy="227129"/>
            </a:xfrm>
            <a:prstGeom prst="rect">
              <a:avLst/>
            </a:prstGeom>
            <a:solidFill>
              <a:srgbClr val="1CABE2">
                <a:alpha val="100000"/>
              </a:srgbClr>
            </a:solidFill>
          </p:spPr>
          <p:txBody>
            <a:bodyPr/>
            <a:lstStyle/>
            <a:p/>
          </p:txBody>
        </p:sp>
        <p:sp>
          <p:nvSpPr>
            <p:cNvPr id="58" name="rc58"/>
            <p:cNvSpPr/>
            <p:nvPr/>
          </p:nvSpPr>
          <p:spPr>
            <a:xfrm>
              <a:off x="5746612" y="3062708"/>
              <a:ext cx="248247" cy="943976"/>
            </a:xfrm>
            <a:prstGeom prst="rect">
              <a:avLst/>
            </a:prstGeom>
            <a:solidFill>
              <a:srgbClr val="80BD41">
                <a:alpha val="100000"/>
              </a:srgbClr>
            </a:solidFill>
          </p:spPr>
          <p:txBody>
            <a:bodyPr/>
            <a:lstStyle/>
            <a:p/>
          </p:txBody>
        </p:sp>
        <p:sp>
          <p:nvSpPr>
            <p:cNvPr id="59" name="rc59"/>
            <p:cNvSpPr/>
            <p:nvPr/>
          </p:nvSpPr>
          <p:spPr>
            <a:xfrm>
              <a:off x="5746612" y="2921657"/>
              <a:ext cx="248247" cy="141051"/>
            </a:xfrm>
            <a:prstGeom prst="rect">
              <a:avLst/>
            </a:prstGeom>
            <a:solidFill>
              <a:srgbClr val="1CABE2">
                <a:alpha val="100000"/>
              </a:srgbClr>
            </a:solidFill>
          </p:spPr>
          <p:txBody>
            <a:bodyPr/>
            <a:lstStyle/>
            <a:p/>
          </p:txBody>
        </p:sp>
        <p:sp>
          <p:nvSpPr>
            <p:cNvPr id="60" name="rc60"/>
            <p:cNvSpPr/>
            <p:nvPr/>
          </p:nvSpPr>
          <p:spPr>
            <a:xfrm>
              <a:off x="6022443" y="3107948"/>
              <a:ext cx="248247" cy="898736"/>
            </a:xfrm>
            <a:prstGeom prst="rect">
              <a:avLst/>
            </a:prstGeom>
            <a:solidFill>
              <a:srgbClr val="80BD41">
                <a:alpha val="100000"/>
              </a:srgbClr>
            </a:solidFill>
          </p:spPr>
          <p:txBody>
            <a:bodyPr/>
            <a:lstStyle/>
            <a:p/>
          </p:txBody>
        </p:sp>
        <p:sp>
          <p:nvSpPr>
            <p:cNvPr id="61" name="rc61"/>
            <p:cNvSpPr/>
            <p:nvPr/>
          </p:nvSpPr>
          <p:spPr>
            <a:xfrm>
              <a:off x="6022443" y="2923864"/>
              <a:ext cx="248247" cy="184084"/>
            </a:xfrm>
            <a:prstGeom prst="rect">
              <a:avLst/>
            </a:prstGeom>
            <a:solidFill>
              <a:srgbClr val="1CABE2">
                <a:alpha val="100000"/>
              </a:srgbClr>
            </a:solidFill>
          </p:spPr>
          <p:txBody>
            <a:bodyPr/>
            <a:lstStyle/>
            <a:p/>
          </p:txBody>
        </p:sp>
        <p:sp>
          <p:nvSpPr>
            <p:cNvPr id="62" name="rc62"/>
            <p:cNvSpPr/>
            <p:nvPr/>
          </p:nvSpPr>
          <p:spPr>
            <a:xfrm>
              <a:off x="6298273" y="3120318"/>
              <a:ext cx="248247" cy="886366"/>
            </a:xfrm>
            <a:prstGeom prst="rect">
              <a:avLst/>
            </a:prstGeom>
            <a:solidFill>
              <a:srgbClr val="80BD41">
                <a:alpha val="100000"/>
              </a:srgbClr>
            </a:solidFill>
          </p:spPr>
          <p:txBody>
            <a:bodyPr/>
            <a:lstStyle/>
            <a:p/>
          </p:txBody>
        </p:sp>
        <p:sp>
          <p:nvSpPr>
            <p:cNvPr id="63" name="rc63"/>
            <p:cNvSpPr/>
            <p:nvPr/>
          </p:nvSpPr>
          <p:spPr>
            <a:xfrm>
              <a:off x="6298273" y="2938777"/>
              <a:ext cx="248247" cy="181540"/>
            </a:xfrm>
            <a:prstGeom prst="rect">
              <a:avLst/>
            </a:prstGeom>
            <a:solidFill>
              <a:srgbClr val="1CABE2">
                <a:alpha val="100000"/>
              </a:srgbClr>
            </a:solidFill>
          </p:spPr>
          <p:txBody>
            <a:bodyPr/>
            <a:lstStyle/>
            <a:p/>
          </p:txBody>
        </p:sp>
        <p:sp>
          <p:nvSpPr>
            <p:cNvPr id="64" name="rc64"/>
            <p:cNvSpPr/>
            <p:nvPr/>
          </p:nvSpPr>
          <p:spPr>
            <a:xfrm>
              <a:off x="6574104" y="3158949"/>
              <a:ext cx="248247" cy="847735"/>
            </a:xfrm>
            <a:prstGeom prst="rect">
              <a:avLst/>
            </a:prstGeom>
            <a:solidFill>
              <a:srgbClr val="80BD41">
                <a:alpha val="100000"/>
              </a:srgbClr>
            </a:solidFill>
          </p:spPr>
          <p:txBody>
            <a:bodyPr/>
            <a:lstStyle/>
            <a:p/>
          </p:txBody>
        </p:sp>
        <p:sp>
          <p:nvSpPr>
            <p:cNvPr id="65" name="rc65"/>
            <p:cNvSpPr/>
            <p:nvPr/>
          </p:nvSpPr>
          <p:spPr>
            <a:xfrm>
              <a:off x="6574104" y="2933609"/>
              <a:ext cx="248247" cy="225340"/>
            </a:xfrm>
            <a:prstGeom prst="rect">
              <a:avLst/>
            </a:prstGeom>
            <a:solidFill>
              <a:srgbClr val="1CABE2">
                <a:alpha val="100000"/>
              </a:srgbClr>
            </a:solidFill>
          </p:spPr>
          <p:txBody>
            <a:bodyPr/>
            <a:lstStyle/>
            <a:p/>
          </p:txBody>
        </p:sp>
        <p:sp>
          <p:nvSpPr>
            <p:cNvPr id="66" name="rc66"/>
            <p:cNvSpPr/>
            <p:nvPr/>
          </p:nvSpPr>
          <p:spPr>
            <a:xfrm>
              <a:off x="6849934" y="3228638"/>
              <a:ext cx="248247" cy="778046"/>
            </a:xfrm>
            <a:prstGeom prst="rect">
              <a:avLst/>
            </a:prstGeom>
            <a:solidFill>
              <a:srgbClr val="80BD41">
                <a:alpha val="100000"/>
              </a:srgbClr>
            </a:solidFill>
          </p:spPr>
          <p:txBody>
            <a:bodyPr/>
            <a:lstStyle/>
            <a:p/>
          </p:txBody>
        </p:sp>
        <p:sp>
          <p:nvSpPr>
            <p:cNvPr id="67" name="rc67"/>
            <p:cNvSpPr/>
            <p:nvPr/>
          </p:nvSpPr>
          <p:spPr>
            <a:xfrm>
              <a:off x="6849934" y="2926071"/>
              <a:ext cx="248247" cy="302567"/>
            </a:xfrm>
            <a:prstGeom prst="rect">
              <a:avLst/>
            </a:prstGeom>
            <a:solidFill>
              <a:srgbClr val="1CABE2">
                <a:alpha val="100000"/>
              </a:srgbClr>
            </a:solidFill>
          </p:spPr>
          <p:txBody>
            <a:bodyPr/>
            <a:lstStyle/>
            <a:p/>
          </p:txBody>
        </p:sp>
        <p:sp>
          <p:nvSpPr>
            <p:cNvPr id="68" name="rc68"/>
            <p:cNvSpPr/>
            <p:nvPr/>
          </p:nvSpPr>
          <p:spPr>
            <a:xfrm>
              <a:off x="7125765" y="3211019"/>
              <a:ext cx="248247" cy="795666"/>
            </a:xfrm>
            <a:prstGeom prst="rect">
              <a:avLst/>
            </a:prstGeom>
            <a:solidFill>
              <a:srgbClr val="80BD41">
                <a:alpha val="100000"/>
              </a:srgbClr>
            </a:solidFill>
          </p:spPr>
          <p:txBody>
            <a:bodyPr/>
            <a:lstStyle/>
            <a:p/>
          </p:txBody>
        </p:sp>
        <p:sp>
          <p:nvSpPr>
            <p:cNvPr id="69" name="rc69"/>
            <p:cNvSpPr/>
            <p:nvPr/>
          </p:nvSpPr>
          <p:spPr>
            <a:xfrm>
              <a:off x="7125765" y="2916732"/>
              <a:ext cx="248247" cy="294286"/>
            </a:xfrm>
            <a:prstGeom prst="rect">
              <a:avLst/>
            </a:prstGeom>
            <a:solidFill>
              <a:srgbClr val="1CABE2">
                <a:alpha val="100000"/>
              </a:srgbClr>
            </a:solidFill>
          </p:spPr>
          <p:txBody>
            <a:bodyPr/>
            <a:lstStyle/>
            <a:p/>
          </p:txBody>
        </p:sp>
        <p:sp>
          <p:nvSpPr>
            <p:cNvPr id="70" name="rc70"/>
            <p:cNvSpPr/>
            <p:nvPr/>
          </p:nvSpPr>
          <p:spPr>
            <a:xfrm>
              <a:off x="7401596" y="3204317"/>
              <a:ext cx="248247" cy="802368"/>
            </a:xfrm>
            <a:prstGeom prst="rect">
              <a:avLst/>
            </a:prstGeom>
            <a:solidFill>
              <a:srgbClr val="80BD41">
                <a:alpha val="100000"/>
              </a:srgbClr>
            </a:solidFill>
          </p:spPr>
          <p:txBody>
            <a:bodyPr/>
            <a:lstStyle/>
            <a:p/>
          </p:txBody>
        </p:sp>
        <p:sp>
          <p:nvSpPr>
            <p:cNvPr id="71" name="rc71"/>
            <p:cNvSpPr/>
            <p:nvPr/>
          </p:nvSpPr>
          <p:spPr>
            <a:xfrm>
              <a:off x="7401596" y="2907556"/>
              <a:ext cx="248247" cy="296760"/>
            </a:xfrm>
            <a:prstGeom prst="rect">
              <a:avLst/>
            </a:prstGeom>
            <a:solidFill>
              <a:srgbClr val="1CABE2">
                <a:alpha val="100000"/>
              </a:srgbClr>
            </a:solidFill>
          </p:spPr>
          <p:txBody>
            <a:bodyPr/>
            <a:lstStyle/>
            <a:p/>
          </p:txBody>
        </p:sp>
        <p:sp>
          <p:nvSpPr>
            <p:cNvPr id="72" name="rc72"/>
            <p:cNvSpPr/>
            <p:nvPr/>
          </p:nvSpPr>
          <p:spPr>
            <a:xfrm>
              <a:off x="7677426" y="3129482"/>
              <a:ext cx="248247" cy="877202"/>
            </a:xfrm>
            <a:prstGeom prst="rect">
              <a:avLst/>
            </a:prstGeom>
            <a:solidFill>
              <a:srgbClr val="80BD41">
                <a:alpha val="100000"/>
              </a:srgbClr>
            </a:solidFill>
          </p:spPr>
          <p:txBody>
            <a:bodyPr/>
            <a:lstStyle/>
            <a:p/>
          </p:txBody>
        </p:sp>
        <p:sp>
          <p:nvSpPr>
            <p:cNvPr id="73" name="rc73"/>
            <p:cNvSpPr/>
            <p:nvPr/>
          </p:nvSpPr>
          <p:spPr>
            <a:xfrm>
              <a:off x="7677426" y="2896302"/>
              <a:ext cx="248247" cy="233180"/>
            </a:xfrm>
            <a:prstGeom prst="rect">
              <a:avLst/>
            </a:prstGeom>
            <a:solidFill>
              <a:srgbClr val="1CABE2">
                <a:alpha val="100000"/>
              </a:srgbClr>
            </a:solidFill>
          </p:spPr>
          <p:txBody>
            <a:bodyPr/>
            <a:lstStyle/>
            <a:p/>
          </p:txBody>
        </p:sp>
        <p:sp>
          <p:nvSpPr>
            <p:cNvPr id="74" name="rc74"/>
            <p:cNvSpPr/>
            <p:nvPr/>
          </p:nvSpPr>
          <p:spPr>
            <a:xfrm>
              <a:off x="7953257" y="3141817"/>
              <a:ext cx="248247" cy="864867"/>
            </a:xfrm>
            <a:prstGeom prst="rect">
              <a:avLst/>
            </a:prstGeom>
            <a:solidFill>
              <a:srgbClr val="80BD41">
                <a:alpha val="100000"/>
              </a:srgbClr>
            </a:solidFill>
          </p:spPr>
          <p:txBody>
            <a:bodyPr/>
            <a:lstStyle/>
            <a:p/>
          </p:txBody>
        </p:sp>
        <p:sp>
          <p:nvSpPr>
            <p:cNvPr id="75" name="rc75"/>
            <p:cNvSpPr/>
            <p:nvPr/>
          </p:nvSpPr>
          <p:spPr>
            <a:xfrm>
              <a:off x="7953257" y="2883479"/>
              <a:ext cx="248247" cy="258338"/>
            </a:xfrm>
            <a:prstGeom prst="rect">
              <a:avLst/>
            </a:prstGeom>
            <a:solidFill>
              <a:srgbClr val="1CABE2">
                <a:alpha val="100000"/>
              </a:srgbClr>
            </a:solidFill>
          </p:spPr>
          <p:txBody>
            <a:bodyPr/>
            <a:lstStyle/>
            <a:p/>
          </p:txBody>
        </p:sp>
        <p:sp>
          <p:nvSpPr>
            <p:cNvPr id="76" name="pl76"/>
            <p:cNvSpPr/>
            <p:nvPr/>
          </p:nvSpPr>
          <p:spPr>
            <a:xfrm>
              <a:off x="1457446" y="1563719"/>
              <a:ext cx="6619934" cy="730081"/>
            </a:xfrm>
            <a:custGeom>
              <a:avLst/>
              <a:pathLst>
                <a:path w="6619934" h="730081">
                  <a:moveTo>
                    <a:pt x="0" y="617761"/>
                  </a:moveTo>
                  <a:lnTo>
                    <a:pt x="275830" y="589681"/>
                  </a:lnTo>
                  <a:lnTo>
                    <a:pt x="551661" y="617761"/>
                  </a:lnTo>
                  <a:lnTo>
                    <a:pt x="827491" y="702001"/>
                  </a:lnTo>
                  <a:lnTo>
                    <a:pt x="1103322" y="533521"/>
                  </a:lnTo>
                  <a:lnTo>
                    <a:pt x="1379153" y="280800"/>
                  </a:lnTo>
                  <a:lnTo>
                    <a:pt x="1654983" y="280800"/>
                  </a:lnTo>
                  <a:lnTo>
                    <a:pt x="1930814" y="308880"/>
                  </a:lnTo>
                  <a:lnTo>
                    <a:pt x="2206644" y="365040"/>
                  </a:lnTo>
                  <a:lnTo>
                    <a:pt x="2482475" y="168480"/>
                  </a:lnTo>
                  <a:lnTo>
                    <a:pt x="2758306" y="252720"/>
                  </a:lnTo>
                  <a:lnTo>
                    <a:pt x="3034136" y="730081"/>
                  </a:lnTo>
                  <a:lnTo>
                    <a:pt x="3309967" y="140400"/>
                  </a:lnTo>
                  <a:lnTo>
                    <a:pt x="3585797" y="336960"/>
                  </a:lnTo>
                  <a:lnTo>
                    <a:pt x="3861628" y="393120"/>
                  </a:lnTo>
                  <a:lnTo>
                    <a:pt x="4137459" y="224640"/>
                  </a:lnTo>
                  <a:lnTo>
                    <a:pt x="4413289" y="0"/>
                  </a:lnTo>
                  <a:lnTo>
                    <a:pt x="4689120" y="112320"/>
                  </a:lnTo>
                  <a:lnTo>
                    <a:pt x="4964950" y="112320"/>
                  </a:lnTo>
                  <a:lnTo>
                    <a:pt x="5240781" y="224640"/>
                  </a:lnTo>
                  <a:lnTo>
                    <a:pt x="5516612" y="421200"/>
                  </a:lnTo>
                  <a:lnTo>
                    <a:pt x="5792442" y="393120"/>
                  </a:lnTo>
                  <a:lnTo>
                    <a:pt x="6068273" y="393120"/>
                  </a:lnTo>
                  <a:lnTo>
                    <a:pt x="6344103" y="224640"/>
                  </a:lnTo>
                  <a:lnTo>
                    <a:pt x="6619934" y="28080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2776309"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91376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718959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746543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5" name="tx85"/>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8017091"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1339893" y="30229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729.9</a:t>
              </a:r>
            </a:p>
          </p:txBody>
        </p:sp>
        <p:sp>
          <p:nvSpPr>
            <p:cNvPr id="88" name="tx88"/>
            <p:cNvSpPr/>
            <p:nvPr/>
          </p:nvSpPr>
          <p:spPr>
            <a:xfrm>
              <a:off x="2758222" y="295314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790</a:t>
              </a:r>
            </a:p>
          </p:txBody>
        </p:sp>
        <p:sp>
          <p:nvSpPr>
            <p:cNvPr id="89" name="tx89"/>
            <p:cNvSpPr/>
            <p:nvPr/>
          </p:nvSpPr>
          <p:spPr>
            <a:xfrm>
              <a:off x="4098199" y="28588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871.2</a:t>
              </a:r>
            </a:p>
          </p:txBody>
        </p:sp>
        <p:sp>
          <p:nvSpPr>
            <p:cNvPr id="90" name="tx90"/>
            <p:cNvSpPr/>
            <p:nvPr/>
          </p:nvSpPr>
          <p:spPr>
            <a:xfrm>
              <a:off x="5477352" y="27891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931.2</a:t>
              </a:r>
            </a:p>
          </p:txBody>
        </p:sp>
        <p:sp>
          <p:nvSpPr>
            <p:cNvPr id="91" name="tx91"/>
            <p:cNvSpPr/>
            <p:nvPr/>
          </p:nvSpPr>
          <p:spPr>
            <a:xfrm>
              <a:off x="6580674" y="27976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923.9</a:t>
              </a:r>
            </a:p>
          </p:txBody>
        </p:sp>
        <p:sp>
          <p:nvSpPr>
            <p:cNvPr id="92" name="tx92"/>
            <p:cNvSpPr/>
            <p:nvPr/>
          </p:nvSpPr>
          <p:spPr>
            <a:xfrm>
              <a:off x="6856505" y="27900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930.4</a:t>
              </a:r>
            </a:p>
          </p:txBody>
        </p:sp>
        <p:sp>
          <p:nvSpPr>
            <p:cNvPr id="93" name="tx93"/>
            <p:cNvSpPr/>
            <p:nvPr/>
          </p:nvSpPr>
          <p:spPr>
            <a:xfrm>
              <a:off x="7132335" y="27807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938.4</a:t>
              </a:r>
            </a:p>
          </p:txBody>
        </p:sp>
        <p:sp>
          <p:nvSpPr>
            <p:cNvPr id="94" name="tx94"/>
            <p:cNvSpPr/>
            <p:nvPr/>
          </p:nvSpPr>
          <p:spPr>
            <a:xfrm>
              <a:off x="7408166" y="27715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946.3</a:t>
              </a:r>
            </a:p>
          </p:txBody>
        </p:sp>
        <p:sp>
          <p:nvSpPr>
            <p:cNvPr id="95" name="tx95"/>
            <p:cNvSpPr/>
            <p:nvPr/>
          </p:nvSpPr>
          <p:spPr>
            <a:xfrm>
              <a:off x="7723173" y="27603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99004" y="27475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7" name="pl97"/>
            <p:cNvSpPr/>
            <p:nvPr/>
          </p:nvSpPr>
          <p:spPr>
            <a:xfrm>
              <a:off x="1457446"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697530"/>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474.4</a:t>
              </a:r>
            </a:p>
          </p:txBody>
        </p:sp>
        <p:sp>
          <p:nvSpPr>
            <p:cNvPr id="108" name="tx108"/>
            <p:cNvSpPr/>
            <p:nvPr/>
          </p:nvSpPr>
          <p:spPr>
            <a:xfrm>
              <a:off x="1339893" y="32722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255.5</a:t>
              </a:r>
            </a:p>
          </p:txBody>
        </p:sp>
        <p:sp>
          <p:nvSpPr>
            <p:cNvPr id="109" name="tx109"/>
            <p:cNvSpPr/>
            <p:nvPr/>
          </p:nvSpPr>
          <p:spPr>
            <a:xfrm>
              <a:off x="2719046" y="36183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608.3</a:t>
              </a:r>
            </a:p>
          </p:txBody>
        </p:sp>
        <p:sp>
          <p:nvSpPr>
            <p:cNvPr id="110" name="tx110"/>
            <p:cNvSpPr/>
            <p:nvPr/>
          </p:nvSpPr>
          <p:spPr>
            <a:xfrm>
              <a:off x="2719046" y="3159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181.7</a:t>
              </a:r>
            </a:p>
          </p:txBody>
        </p:sp>
        <p:sp>
          <p:nvSpPr>
            <p:cNvPr id="111" name="tx111"/>
            <p:cNvSpPr/>
            <p:nvPr/>
          </p:nvSpPr>
          <p:spPr>
            <a:xfrm>
              <a:off x="4098199" y="3577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679.5</a:t>
              </a:r>
            </a:p>
          </p:txBody>
        </p:sp>
        <p:sp>
          <p:nvSpPr>
            <p:cNvPr id="112" name="tx112"/>
            <p:cNvSpPr/>
            <p:nvPr/>
          </p:nvSpPr>
          <p:spPr>
            <a:xfrm>
              <a:off x="4098199" y="30710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191.7</a:t>
              </a:r>
            </a:p>
          </p:txBody>
        </p:sp>
        <p:sp>
          <p:nvSpPr>
            <p:cNvPr id="113" name="tx113"/>
            <p:cNvSpPr/>
            <p:nvPr/>
          </p:nvSpPr>
          <p:spPr>
            <a:xfrm>
              <a:off x="5477352" y="35443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735.6</a:t>
              </a:r>
            </a:p>
          </p:txBody>
        </p:sp>
        <p:sp>
          <p:nvSpPr>
            <p:cNvPr id="114" name="tx114"/>
            <p:cNvSpPr/>
            <p:nvPr/>
          </p:nvSpPr>
          <p:spPr>
            <a:xfrm>
              <a:off x="5477352" y="30036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195.6</a:t>
              </a:r>
            </a:p>
          </p:txBody>
        </p:sp>
        <p:sp>
          <p:nvSpPr>
            <p:cNvPr id="115" name="tx115"/>
            <p:cNvSpPr/>
            <p:nvPr/>
          </p:nvSpPr>
          <p:spPr>
            <a:xfrm>
              <a:off x="6580674" y="3547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729.9</a:t>
              </a:r>
            </a:p>
          </p:txBody>
        </p:sp>
        <p:sp>
          <p:nvSpPr>
            <p:cNvPr id="116" name="tx116"/>
            <p:cNvSpPr/>
            <p:nvPr/>
          </p:nvSpPr>
          <p:spPr>
            <a:xfrm>
              <a:off x="6619851" y="301123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7" name="tx117"/>
            <p:cNvSpPr/>
            <p:nvPr/>
          </p:nvSpPr>
          <p:spPr>
            <a:xfrm>
              <a:off x="6856505" y="35826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669.9</a:t>
              </a:r>
            </a:p>
          </p:txBody>
        </p:sp>
        <p:sp>
          <p:nvSpPr>
            <p:cNvPr id="118" name="tx118"/>
            <p:cNvSpPr/>
            <p:nvPr/>
          </p:nvSpPr>
          <p:spPr>
            <a:xfrm>
              <a:off x="6856505" y="30423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260.5</a:t>
              </a:r>
            </a:p>
          </p:txBody>
        </p:sp>
        <p:sp>
          <p:nvSpPr>
            <p:cNvPr id="119" name="tx119"/>
            <p:cNvSpPr/>
            <p:nvPr/>
          </p:nvSpPr>
          <p:spPr>
            <a:xfrm>
              <a:off x="7171512" y="35738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20" name="tx120"/>
            <p:cNvSpPr/>
            <p:nvPr/>
          </p:nvSpPr>
          <p:spPr>
            <a:xfrm>
              <a:off x="7132335" y="30287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253.4</a:t>
              </a:r>
            </a:p>
          </p:txBody>
        </p:sp>
        <p:sp>
          <p:nvSpPr>
            <p:cNvPr id="121" name="tx121"/>
            <p:cNvSpPr/>
            <p:nvPr/>
          </p:nvSpPr>
          <p:spPr>
            <a:xfrm>
              <a:off x="7408166" y="35704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690.8</a:t>
              </a:r>
            </a:p>
          </p:txBody>
        </p:sp>
        <p:sp>
          <p:nvSpPr>
            <p:cNvPr id="122" name="tx122"/>
            <p:cNvSpPr/>
            <p:nvPr/>
          </p:nvSpPr>
          <p:spPr>
            <a:xfrm>
              <a:off x="7408166" y="3020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255.5</a:t>
              </a:r>
            </a:p>
          </p:txBody>
        </p:sp>
        <p:sp>
          <p:nvSpPr>
            <p:cNvPr id="123" name="tx123"/>
            <p:cNvSpPr/>
            <p:nvPr/>
          </p:nvSpPr>
          <p:spPr>
            <a:xfrm>
              <a:off x="7683997" y="35330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755.2</a:t>
              </a:r>
            </a:p>
          </p:txBody>
        </p:sp>
        <p:sp>
          <p:nvSpPr>
            <p:cNvPr id="124" name="tx124"/>
            <p:cNvSpPr/>
            <p:nvPr/>
          </p:nvSpPr>
          <p:spPr>
            <a:xfrm>
              <a:off x="7683997" y="2977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200.8</a:t>
              </a:r>
            </a:p>
          </p:txBody>
        </p:sp>
        <p:sp>
          <p:nvSpPr>
            <p:cNvPr id="125" name="tx125"/>
            <p:cNvSpPr/>
            <p:nvPr/>
          </p:nvSpPr>
          <p:spPr>
            <a:xfrm>
              <a:off x="7959827" y="35392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744.6</a:t>
              </a:r>
            </a:p>
          </p:txBody>
        </p:sp>
        <p:sp>
          <p:nvSpPr>
            <p:cNvPr id="126" name="tx126"/>
            <p:cNvSpPr/>
            <p:nvPr/>
          </p:nvSpPr>
          <p:spPr>
            <a:xfrm>
              <a:off x="7959827" y="297874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222.4</a:t>
              </a:r>
            </a:p>
          </p:txBody>
        </p:sp>
        <p:sp>
          <p:nvSpPr>
            <p:cNvPr id="127" name="tx127"/>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3738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7500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9426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6135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103277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52747" y="4909475"/>
              <a:ext cx="201456" cy="201456"/>
            </a:xfrm>
            <a:prstGeom prst="rect">
              <a:avLst/>
            </a:prstGeom>
            <a:solidFill>
              <a:srgbClr val="1CABE2">
                <a:alpha val="100000"/>
              </a:srgbClr>
            </a:solidFill>
          </p:spPr>
          <p:txBody>
            <a:bodyPr/>
            <a:lstStyle/>
            <a:p/>
          </p:txBody>
        </p:sp>
        <p:sp>
          <p:nvSpPr>
            <p:cNvPr id="153" name="rc153"/>
            <p:cNvSpPr/>
            <p:nvPr/>
          </p:nvSpPr>
          <p:spPr>
            <a:xfrm>
              <a:off x="5657835" y="4909475"/>
              <a:ext cx="201456" cy="201456"/>
            </a:xfrm>
            <a:prstGeom prst="rect">
              <a:avLst/>
            </a:prstGeom>
            <a:solidFill>
              <a:srgbClr val="80BD41">
                <a:alpha val="100000"/>
              </a:srgbClr>
            </a:solidFill>
          </p:spPr>
          <p:txBody>
            <a:bodyPr/>
            <a:lstStyle/>
            <a:p/>
          </p:txBody>
        </p:sp>
        <p:sp>
          <p:nvSpPr>
            <p:cNvPr id="154" name="tx154"/>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89913" y="660204"/>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2000-2024</a:t>
              </a:r>
            </a:p>
          </p:txBody>
        </p:sp>
        <p:sp>
          <p:nvSpPr>
            <p:cNvPr id="158" name="pl158"/>
            <p:cNvSpPr/>
            <p:nvPr/>
          </p:nvSpPr>
          <p:spPr>
            <a:xfrm>
              <a:off x="21788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8698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5608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2518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243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7153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40637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0973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774644"/>
              <a:ext cx="4936891" cy="162162"/>
            </a:xfrm>
            <a:prstGeom prst="rect">
              <a:avLst/>
            </a:prstGeom>
            <a:solidFill>
              <a:srgbClr val="80BD41">
                <a:alpha val="100000"/>
              </a:srgbClr>
            </a:solidFill>
          </p:spPr>
          <p:txBody>
            <a:bodyPr/>
            <a:lstStyle/>
            <a:p/>
          </p:txBody>
        </p:sp>
        <p:sp>
          <p:nvSpPr>
            <p:cNvPr id="171" name="rc171"/>
            <p:cNvSpPr/>
            <p:nvPr/>
          </p:nvSpPr>
          <p:spPr>
            <a:xfrm>
              <a:off x="6270214" y="5774644"/>
              <a:ext cx="1312297" cy="162162"/>
            </a:xfrm>
            <a:prstGeom prst="rect">
              <a:avLst/>
            </a:prstGeom>
            <a:solidFill>
              <a:srgbClr val="1CABE2">
                <a:alpha val="100000"/>
              </a:srgbClr>
            </a:solidFill>
          </p:spPr>
          <p:txBody>
            <a:bodyPr/>
            <a:lstStyle/>
            <a:p/>
          </p:txBody>
        </p:sp>
        <p:sp>
          <p:nvSpPr>
            <p:cNvPr id="172" name="rc172"/>
            <p:cNvSpPr/>
            <p:nvPr/>
          </p:nvSpPr>
          <p:spPr>
            <a:xfrm>
              <a:off x="1333322" y="5571941"/>
              <a:ext cx="5108495" cy="162162"/>
            </a:xfrm>
            <a:prstGeom prst="rect">
              <a:avLst/>
            </a:prstGeom>
            <a:solidFill>
              <a:srgbClr val="80BD41">
                <a:alpha val="100000"/>
              </a:srgbClr>
            </a:solidFill>
          </p:spPr>
          <p:txBody>
            <a:bodyPr/>
            <a:lstStyle/>
            <a:p/>
          </p:txBody>
        </p:sp>
        <p:sp>
          <p:nvSpPr>
            <p:cNvPr id="173" name="rc173"/>
            <p:cNvSpPr/>
            <p:nvPr/>
          </p:nvSpPr>
          <p:spPr>
            <a:xfrm>
              <a:off x="6441818" y="5571941"/>
              <a:ext cx="1357954" cy="162162"/>
            </a:xfrm>
            <a:prstGeom prst="rect">
              <a:avLst/>
            </a:prstGeom>
            <a:solidFill>
              <a:srgbClr val="1CABE2">
                <a:alpha val="100000"/>
              </a:srgbClr>
            </a:solidFill>
          </p:spPr>
          <p:txBody>
            <a:bodyPr/>
            <a:lstStyle/>
            <a:p/>
          </p:txBody>
        </p:sp>
        <p:sp>
          <p:nvSpPr>
            <p:cNvPr id="174" name="rc174"/>
            <p:cNvSpPr/>
            <p:nvPr/>
          </p:nvSpPr>
          <p:spPr>
            <a:xfrm>
              <a:off x="1333322" y="5369238"/>
              <a:ext cx="5036661" cy="162162"/>
            </a:xfrm>
            <a:prstGeom prst="rect">
              <a:avLst/>
            </a:prstGeom>
            <a:solidFill>
              <a:srgbClr val="80BD41">
                <a:alpha val="100000"/>
              </a:srgbClr>
            </a:solidFill>
          </p:spPr>
          <p:txBody>
            <a:bodyPr/>
            <a:lstStyle/>
            <a:p/>
          </p:txBody>
        </p:sp>
        <p:sp>
          <p:nvSpPr>
            <p:cNvPr id="175" name="rc175"/>
            <p:cNvSpPr/>
            <p:nvPr/>
          </p:nvSpPr>
          <p:spPr>
            <a:xfrm>
              <a:off x="6369984" y="5369238"/>
              <a:ext cx="1504464" cy="162162"/>
            </a:xfrm>
            <a:prstGeom prst="rect">
              <a:avLst/>
            </a:prstGeom>
            <a:solidFill>
              <a:srgbClr val="1CABE2">
                <a:alpha val="100000"/>
              </a:srgbClr>
            </a:solidFill>
          </p:spPr>
          <p:txBody>
            <a:bodyPr/>
            <a:lstStyle/>
            <a:p/>
          </p:txBody>
        </p:sp>
        <p:sp>
          <p:nvSpPr>
            <p:cNvPr id="176" name="tx176"/>
            <p:cNvSpPr/>
            <p:nvPr/>
          </p:nvSpPr>
          <p:spPr>
            <a:xfrm>
              <a:off x="775028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923.9</a:t>
              </a:r>
            </a:p>
          </p:txBody>
        </p:sp>
        <p:sp>
          <p:nvSpPr>
            <p:cNvPr id="177" name="tx177"/>
            <p:cNvSpPr/>
            <p:nvPr/>
          </p:nvSpPr>
          <p:spPr>
            <a:xfrm>
              <a:off x="8026703"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956</a:t>
              </a:r>
            </a:p>
          </p:txBody>
        </p:sp>
        <p:sp>
          <p:nvSpPr>
            <p:cNvPr id="178" name="tx178"/>
            <p:cNvSpPr/>
            <p:nvPr/>
          </p:nvSpPr>
          <p:spPr>
            <a:xfrm>
              <a:off x="8105041"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3666129"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729.9</a:t>
              </a:r>
            </a:p>
          </p:txBody>
        </p:sp>
        <p:sp>
          <p:nvSpPr>
            <p:cNvPr id="180" name="tx180"/>
            <p:cNvSpPr/>
            <p:nvPr/>
          </p:nvSpPr>
          <p:spPr>
            <a:xfrm>
              <a:off x="6835928" y="58152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81" name="tx181"/>
            <p:cNvSpPr/>
            <p:nvPr/>
          </p:nvSpPr>
          <p:spPr>
            <a:xfrm>
              <a:off x="3751932"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755.2</a:t>
              </a:r>
            </a:p>
          </p:txBody>
        </p:sp>
        <p:sp>
          <p:nvSpPr>
            <p:cNvPr id="182" name="tx182"/>
            <p:cNvSpPr/>
            <p:nvPr/>
          </p:nvSpPr>
          <p:spPr>
            <a:xfrm>
              <a:off x="6985157"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200.8</a:t>
              </a:r>
            </a:p>
          </p:txBody>
        </p:sp>
        <p:sp>
          <p:nvSpPr>
            <p:cNvPr id="183" name="tx183"/>
            <p:cNvSpPr/>
            <p:nvPr/>
          </p:nvSpPr>
          <p:spPr>
            <a:xfrm>
              <a:off x="3716014"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744.6</a:t>
              </a:r>
            </a:p>
          </p:txBody>
        </p:sp>
        <p:sp>
          <p:nvSpPr>
            <p:cNvPr id="184" name="tx184"/>
            <p:cNvSpPr/>
            <p:nvPr/>
          </p:nvSpPr>
          <p:spPr>
            <a:xfrm>
              <a:off x="6986577" y="5411203"/>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222.4</a:t>
              </a:r>
            </a:p>
          </p:txBody>
        </p:sp>
        <p:sp>
          <p:nvSpPr>
            <p:cNvPr id="185" name="tx185"/>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0779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59881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28983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7922596" y="60197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(77%) was lower than in 2019 (79%).
The number of children vaccinated with DTP3 increased 2%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3393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58844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64295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06119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11569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117020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565005"/>
              <a:ext cx="245185" cy="441679"/>
            </a:xfrm>
            <a:prstGeom prst="rect">
              <a:avLst/>
            </a:prstGeom>
            <a:solidFill>
              <a:srgbClr val="E2231A">
                <a:alpha val="100000"/>
              </a:srgbClr>
            </a:solidFill>
          </p:spPr>
          <p:txBody>
            <a:bodyPr/>
            <a:lstStyle/>
            <a:p/>
          </p:txBody>
        </p:sp>
        <p:sp>
          <p:nvSpPr>
            <p:cNvPr id="23" name="rc23"/>
            <p:cNvSpPr/>
            <p:nvPr/>
          </p:nvSpPr>
          <p:spPr>
            <a:xfrm>
              <a:off x="1694694" y="3598468"/>
              <a:ext cx="245185" cy="408216"/>
            </a:xfrm>
            <a:prstGeom prst="rect">
              <a:avLst/>
            </a:prstGeom>
            <a:solidFill>
              <a:srgbClr val="E2231A">
                <a:alpha val="100000"/>
              </a:srgbClr>
            </a:solidFill>
          </p:spPr>
          <p:txBody>
            <a:bodyPr/>
            <a:lstStyle/>
            <a:p/>
          </p:txBody>
        </p:sp>
        <p:sp>
          <p:nvSpPr>
            <p:cNvPr id="24" name="rc24"/>
            <p:cNvSpPr/>
            <p:nvPr/>
          </p:nvSpPr>
          <p:spPr>
            <a:xfrm>
              <a:off x="1967123" y="3591933"/>
              <a:ext cx="245185" cy="414751"/>
            </a:xfrm>
            <a:prstGeom prst="rect">
              <a:avLst/>
            </a:prstGeom>
            <a:solidFill>
              <a:srgbClr val="E2231A">
                <a:alpha val="100000"/>
              </a:srgbClr>
            </a:solidFill>
          </p:spPr>
          <p:txBody>
            <a:bodyPr/>
            <a:lstStyle/>
            <a:p/>
          </p:txBody>
        </p:sp>
        <p:sp>
          <p:nvSpPr>
            <p:cNvPr id="25" name="rc25"/>
            <p:cNvSpPr/>
            <p:nvPr/>
          </p:nvSpPr>
          <p:spPr>
            <a:xfrm>
              <a:off x="2239552" y="3572176"/>
              <a:ext cx="245185" cy="434508"/>
            </a:xfrm>
            <a:prstGeom prst="rect">
              <a:avLst/>
            </a:prstGeom>
            <a:solidFill>
              <a:srgbClr val="E2231A">
                <a:alpha val="100000"/>
              </a:srgbClr>
            </a:solidFill>
          </p:spPr>
          <p:txBody>
            <a:bodyPr/>
            <a:lstStyle/>
            <a:p/>
          </p:txBody>
        </p:sp>
        <p:sp>
          <p:nvSpPr>
            <p:cNvPr id="26" name="rc26"/>
            <p:cNvSpPr/>
            <p:nvPr/>
          </p:nvSpPr>
          <p:spPr>
            <a:xfrm>
              <a:off x="2511980" y="3683674"/>
              <a:ext cx="245185" cy="323010"/>
            </a:xfrm>
            <a:prstGeom prst="rect">
              <a:avLst/>
            </a:prstGeom>
            <a:solidFill>
              <a:srgbClr val="E2231A">
                <a:alpha val="100000"/>
              </a:srgbClr>
            </a:solidFill>
          </p:spPr>
          <p:txBody>
            <a:bodyPr/>
            <a:lstStyle/>
            <a:p/>
          </p:txBody>
        </p:sp>
        <p:sp>
          <p:nvSpPr>
            <p:cNvPr id="27" name="rc27"/>
            <p:cNvSpPr/>
            <p:nvPr/>
          </p:nvSpPr>
          <p:spPr>
            <a:xfrm>
              <a:off x="2784409" y="3767657"/>
              <a:ext cx="245185" cy="239028"/>
            </a:xfrm>
            <a:prstGeom prst="rect">
              <a:avLst/>
            </a:prstGeom>
            <a:solidFill>
              <a:srgbClr val="E2231A">
                <a:alpha val="100000"/>
              </a:srgbClr>
            </a:solidFill>
          </p:spPr>
          <p:txBody>
            <a:bodyPr/>
            <a:lstStyle/>
            <a:p/>
          </p:txBody>
        </p:sp>
        <p:sp>
          <p:nvSpPr>
            <p:cNvPr id="28" name="rc28"/>
            <p:cNvSpPr/>
            <p:nvPr/>
          </p:nvSpPr>
          <p:spPr>
            <a:xfrm>
              <a:off x="3056838" y="3597771"/>
              <a:ext cx="245185" cy="408914"/>
            </a:xfrm>
            <a:prstGeom prst="rect">
              <a:avLst/>
            </a:prstGeom>
            <a:solidFill>
              <a:srgbClr val="E2231A">
                <a:alpha val="100000"/>
              </a:srgbClr>
            </a:solidFill>
          </p:spPr>
          <p:txBody>
            <a:bodyPr/>
            <a:lstStyle/>
            <a:p/>
          </p:txBody>
        </p:sp>
        <p:sp>
          <p:nvSpPr>
            <p:cNvPr id="29" name="rc29"/>
            <p:cNvSpPr/>
            <p:nvPr/>
          </p:nvSpPr>
          <p:spPr>
            <a:xfrm>
              <a:off x="3329266" y="3500150"/>
              <a:ext cx="245185" cy="506534"/>
            </a:xfrm>
            <a:prstGeom prst="rect">
              <a:avLst/>
            </a:prstGeom>
            <a:solidFill>
              <a:srgbClr val="E2231A">
                <a:alpha val="100000"/>
              </a:srgbClr>
            </a:solidFill>
          </p:spPr>
          <p:txBody>
            <a:bodyPr/>
            <a:lstStyle/>
            <a:p/>
          </p:txBody>
        </p:sp>
        <p:sp>
          <p:nvSpPr>
            <p:cNvPr id="30" name="rc30"/>
            <p:cNvSpPr/>
            <p:nvPr/>
          </p:nvSpPr>
          <p:spPr>
            <a:xfrm>
              <a:off x="3601695" y="3431568"/>
              <a:ext cx="245185" cy="575116"/>
            </a:xfrm>
            <a:prstGeom prst="rect">
              <a:avLst/>
            </a:prstGeom>
            <a:solidFill>
              <a:srgbClr val="E2231A">
                <a:alpha val="100000"/>
              </a:srgbClr>
            </a:solidFill>
          </p:spPr>
          <p:txBody>
            <a:bodyPr/>
            <a:lstStyle/>
            <a:p/>
          </p:txBody>
        </p:sp>
        <p:sp>
          <p:nvSpPr>
            <p:cNvPr id="31" name="rc31"/>
            <p:cNvSpPr/>
            <p:nvPr/>
          </p:nvSpPr>
          <p:spPr>
            <a:xfrm>
              <a:off x="3874124" y="3477927"/>
              <a:ext cx="245185" cy="528757"/>
            </a:xfrm>
            <a:prstGeom prst="rect">
              <a:avLst/>
            </a:prstGeom>
            <a:solidFill>
              <a:srgbClr val="E2231A">
                <a:alpha val="100000"/>
              </a:srgbClr>
            </a:solidFill>
          </p:spPr>
          <p:txBody>
            <a:bodyPr/>
            <a:lstStyle/>
            <a:p/>
          </p:txBody>
        </p:sp>
        <p:sp>
          <p:nvSpPr>
            <p:cNvPr id="32" name="rc32"/>
            <p:cNvSpPr/>
            <p:nvPr/>
          </p:nvSpPr>
          <p:spPr>
            <a:xfrm>
              <a:off x="4146552" y="3413617"/>
              <a:ext cx="245185" cy="593067"/>
            </a:xfrm>
            <a:prstGeom prst="rect">
              <a:avLst/>
            </a:prstGeom>
            <a:solidFill>
              <a:srgbClr val="E2231A">
                <a:alpha val="100000"/>
              </a:srgbClr>
            </a:solidFill>
          </p:spPr>
          <p:txBody>
            <a:bodyPr/>
            <a:lstStyle/>
            <a:p/>
          </p:txBody>
        </p:sp>
        <p:sp>
          <p:nvSpPr>
            <p:cNvPr id="33" name="rc33"/>
            <p:cNvSpPr/>
            <p:nvPr/>
          </p:nvSpPr>
          <p:spPr>
            <a:xfrm>
              <a:off x="4418981" y="3149045"/>
              <a:ext cx="245185" cy="857639"/>
            </a:xfrm>
            <a:prstGeom prst="rect">
              <a:avLst/>
            </a:prstGeom>
            <a:solidFill>
              <a:srgbClr val="E2231A">
                <a:alpha val="100000"/>
              </a:srgbClr>
            </a:solidFill>
          </p:spPr>
          <p:txBody>
            <a:bodyPr/>
            <a:lstStyle/>
            <a:p/>
          </p:txBody>
        </p:sp>
        <p:sp>
          <p:nvSpPr>
            <p:cNvPr id="34" name="rc34"/>
            <p:cNvSpPr/>
            <p:nvPr/>
          </p:nvSpPr>
          <p:spPr>
            <a:xfrm>
              <a:off x="4691410" y="3561465"/>
              <a:ext cx="245185" cy="445219"/>
            </a:xfrm>
            <a:prstGeom prst="rect">
              <a:avLst/>
            </a:prstGeom>
            <a:solidFill>
              <a:srgbClr val="E2231A">
                <a:alpha val="100000"/>
              </a:srgbClr>
            </a:solidFill>
          </p:spPr>
          <p:txBody>
            <a:bodyPr/>
            <a:lstStyle/>
            <a:p/>
          </p:txBody>
        </p:sp>
        <p:sp>
          <p:nvSpPr>
            <p:cNvPr id="35" name="rc35"/>
            <p:cNvSpPr/>
            <p:nvPr/>
          </p:nvSpPr>
          <p:spPr>
            <a:xfrm>
              <a:off x="4963838" y="3485121"/>
              <a:ext cx="245185" cy="521564"/>
            </a:xfrm>
            <a:prstGeom prst="rect">
              <a:avLst/>
            </a:prstGeom>
            <a:solidFill>
              <a:srgbClr val="E2231A">
                <a:alpha val="100000"/>
              </a:srgbClr>
            </a:solidFill>
          </p:spPr>
          <p:txBody>
            <a:bodyPr/>
            <a:lstStyle/>
            <a:p/>
          </p:txBody>
        </p:sp>
        <p:sp>
          <p:nvSpPr>
            <p:cNvPr id="36" name="rc36"/>
            <p:cNvSpPr/>
            <p:nvPr/>
          </p:nvSpPr>
          <p:spPr>
            <a:xfrm>
              <a:off x="5236267" y="3286637"/>
              <a:ext cx="245185" cy="720047"/>
            </a:xfrm>
            <a:prstGeom prst="rect">
              <a:avLst/>
            </a:prstGeom>
            <a:solidFill>
              <a:srgbClr val="E2231A">
                <a:alpha val="100000"/>
              </a:srgbClr>
            </a:solidFill>
          </p:spPr>
          <p:txBody>
            <a:bodyPr/>
            <a:lstStyle/>
            <a:p/>
          </p:txBody>
        </p:sp>
        <p:sp>
          <p:nvSpPr>
            <p:cNvPr id="37" name="rc37"/>
            <p:cNvSpPr/>
            <p:nvPr/>
          </p:nvSpPr>
          <p:spPr>
            <a:xfrm>
              <a:off x="5508696" y="3425600"/>
              <a:ext cx="245185" cy="581084"/>
            </a:xfrm>
            <a:prstGeom prst="rect">
              <a:avLst/>
            </a:prstGeom>
            <a:solidFill>
              <a:srgbClr val="E2231A">
                <a:alpha val="100000"/>
              </a:srgbClr>
            </a:solidFill>
          </p:spPr>
          <p:txBody>
            <a:bodyPr/>
            <a:lstStyle/>
            <a:p/>
          </p:txBody>
        </p:sp>
        <p:sp>
          <p:nvSpPr>
            <p:cNvPr id="38" name="rc38"/>
            <p:cNvSpPr/>
            <p:nvPr/>
          </p:nvSpPr>
          <p:spPr>
            <a:xfrm>
              <a:off x="5781125" y="3529727"/>
              <a:ext cx="245185" cy="476957"/>
            </a:xfrm>
            <a:prstGeom prst="rect">
              <a:avLst/>
            </a:prstGeom>
            <a:solidFill>
              <a:srgbClr val="E2231A">
                <a:alpha val="100000"/>
              </a:srgbClr>
            </a:solidFill>
          </p:spPr>
          <p:txBody>
            <a:bodyPr/>
            <a:lstStyle/>
            <a:p/>
          </p:txBody>
        </p:sp>
        <p:sp>
          <p:nvSpPr>
            <p:cNvPr id="39" name="rc39"/>
            <p:cNvSpPr/>
            <p:nvPr/>
          </p:nvSpPr>
          <p:spPr>
            <a:xfrm>
              <a:off x="6053553" y="3477812"/>
              <a:ext cx="245185" cy="528872"/>
            </a:xfrm>
            <a:prstGeom prst="rect">
              <a:avLst/>
            </a:prstGeom>
            <a:solidFill>
              <a:srgbClr val="E2231A">
                <a:alpha val="100000"/>
              </a:srgbClr>
            </a:solidFill>
          </p:spPr>
          <p:txBody>
            <a:bodyPr/>
            <a:lstStyle/>
            <a:p/>
          </p:txBody>
        </p:sp>
        <p:sp>
          <p:nvSpPr>
            <p:cNvPr id="40" name="rc40"/>
            <p:cNvSpPr/>
            <p:nvPr/>
          </p:nvSpPr>
          <p:spPr>
            <a:xfrm>
              <a:off x="6325982" y="3554637"/>
              <a:ext cx="245185" cy="452047"/>
            </a:xfrm>
            <a:prstGeom prst="rect">
              <a:avLst/>
            </a:prstGeom>
            <a:solidFill>
              <a:srgbClr val="E2231A">
                <a:alpha val="100000"/>
              </a:srgbClr>
            </a:solidFill>
          </p:spPr>
          <p:txBody>
            <a:bodyPr/>
            <a:lstStyle/>
            <a:p/>
          </p:txBody>
        </p:sp>
        <p:sp>
          <p:nvSpPr>
            <p:cNvPr id="41" name="rc41"/>
            <p:cNvSpPr/>
            <p:nvPr/>
          </p:nvSpPr>
          <p:spPr>
            <a:xfrm>
              <a:off x="6598411" y="3500042"/>
              <a:ext cx="245185" cy="506642"/>
            </a:xfrm>
            <a:prstGeom prst="rect">
              <a:avLst/>
            </a:prstGeom>
            <a:solidFill>
              <a:srgbClr val="E2231A">
                <a:alpha val="100000"/>
              </a:srgbClr>
            </a:solidFill>
          </p:spPr>
          <p:txBody>
            <a:bodyPr/>
            <a:lstStyle/>
            <a:p/>
          </p:txBody>
        </p:sp>
        <p:sp>
          <p:nvSpPr>
            <p:cNvPr id="42" name="rc42"/>
            <p:cNvSpPr/>
            <p:nvPr/>
          </p:nvSpPr>
          <p:spPr>
            <a:xfrm>
              <a:off x="6870839" y="3355736"/>
              <a:ext cx="245185" cy="650949"/>
            </a:xfrm>
            <a:prstGeom prst="rect">
              <a:avLst/>
            </a:prstGeom>
            <a:solidFill>
              <a:srgbClr val="E2231A">
                <a:alpha val="100000"/>
              </a:srgbClr>
            </a:solidFill>
          </p:spPr>
          <p:txBody>
            <a:bodyPr/>
            <a:lstStyle/>
            <a:p/>
          </p:txBody>
        </p:sp>
        <p:sp>
          <p:nvSpPr>
            <p:cNvPr id="43" name="rc43"/>
            <p:cNvSpPr/>
            <p:nvPr/>
          </p:nvSpPr>
          <p:spPr>
            <a:xfrm>
              <a:off x="7143268" y="3385600"/>
              <a:ext cx="245185" cy="621084"/>
            </a:xfrm>
            <a:prstGeom prst="rect">
              <a:avLst/>
            </a:prstGeom>
            <a:solidFill>
              <a:srgbClr val="E2231A">
                <a:alpha val="100000"/>
              </a:srgbClr>
            </a:solidFill>
          </p:spPr>
          <p:txBody>
            <a:bodyPr/>
            <a:lstStyle/>
            <a:p/>
          </p:txBody>
        </p:sp>
        <p:sp>
          <p:nvSpPr>
            <p:cNvPr id="44" name="rc44"/>
            <p:cNvSpPr/>
            <p:nvPr/>
          </p:nvSpPr>
          <p:spPr>
            <a:xfrm>
              <a:off x="7415697" y="3326686"/>
              <a:ext cx="245185" cy="679998"/>
            </a:xfrm>
            <a:prstGeom prst="rect">
              <a:avLst/>
            </a:prstGeom>
            <a:solidFill>
              <a:srgbClr val="E2231A">
                <a:alpha val="100000"/>
              </a:srgbClr>
            </a:solidFill>
          </p:spPr>
          <p:txBody>
            <a:bodyPr/>
            <a:lstStyle/>
            <a:p/>
          </p:txBody>
        </p:sp>
        <p:sp>
          <p:nvSpPr>
            <p:cNvPr id="45" name="rc45"/>
            <p:cNvSpPr/>
            <p:nvPr/>
          </p:nvSpPr>
          <p:spPr>
            <a:xfrm>
              <a:off x="7688125" y="3464346"/>
              <a:ext cx="245185" cy="542338"/>
            </a:xfrm>
            <a:prstGeom prst="rect">
              <a:avLst/>
            </a:prstGeom>
            <a:solidFill>
              <a:srgbClr val="E2231A">
                <a:alpha val="100000"/>
              </a:srgbClr>
            </a:solidFill>
          </p:spPr>
          <p:txBody>
            <a:bodyPr/>
            <a:lstStyle/>
            <a:p/>
          </p:txBody>
        </p:sp>
        <p:sp>
          <p:nvSpPr>
            <p:cNvPr id="46" name="rc46"/>
            <p:cNvSpPr/>
            <p:nvPr/>
          </p:nvSpPr>
          <p:spPr>
            <a:xfrm>
              <a:off x="7960554" y="3549522"/>
              <a:ext cx="245185" cy="457162"/>
            </a:xfrm>
            <a:prstGeom prst="rect">
              <a:avLst/>
            </a:prstGeom>
            <a:solidFill>
              <a:srgbClr val="E2231A">
                <a:alpha val="100000"/>
              </a:srgbClr>
            </a:solidFill>
          </p:spPr>
          <p:txBody>
            <a:bodyPr/>
            <a:lstStyle/>
            <a:p/>
          </p:txBody>
        </p:sp>
        <p:sp>
          <p:nvSpPr>
            <p:cNvPr id="47" name="rc47"/>
            <p:cNvSpPr/>
            <p:nvPr/>
          </p:nvSpPr>
          <p:spPr>
            <a:xfrm>
              <a:off x="7143268" y="2321881"/>
              <a:ext cx="245185" cy="1063719"/>
            </a:xfrm>
            <a:prstGeom prst="rect">
              <a:avLst/>
            </a:prstGeom>
            <a:solidFill>
              <a:srgbClr val="B3B3B3">
                <a:alpha val="100000"/>
              </a:srgbClr>
            </a:solidFill>
          </p:spPr>
          <p:txBody>
            <a:bodyPr/>
            <a:lstStyle/>
            <a:p/>
          </p:txBody>
        </p:sp>
        <p:sp>
          <p:nvSpPr>
            <p:cNvPr id="48" name="rc48"/>
            <p:cNvSpPr/>
            <p:nvPr/>
          </p:nvSpPr>
          <p:spPr>
            <a:xfrm>
              <a:off x="7415697" y="2635384"/>
              <a:ext cx="245185" cy="691302"/>
            </a:xfrm>
            <a:prstGeom prst="rect">
              <a:avLst/>
            </a:prstGeom>
            <a:solidFill>
              <a:srgbClr val="B3B3B3">
                <a:alpha val="100000"/>
              </a:srgbClr>
            </a:solidFill>
          </p:spPr>
          <p:txBody>
            <a:bodyPr/>
            <a:lstStyle/>
            <a:p/>
          </p:txBody>
        </p:sp>
        <p:sp>
          <p:nvSpPr>
            <p:cNvPr id="49" name="rc49"/>
            <p:cNvSpPr/>
            <p:nvPr/>
          </p:nvSpPr>
          <p:spPr>
            <a:xfrm>
              <a:off x="7688125" y="2813051"/>
              <a:ext cx="245185" cy="651295"/>
            </a:xfrm>
            <a:prstGeom prst="rect">
              <a:avLst/>
            </a:prstGeom>
            <a:solidFill>
              <a:srgbClr val="B3B3B3">
                <a:alpha val="100000"/>
              </a:srgbClr>
            </a:solidFill>
          </p:spPr>
          <p:txBody>
            <a:bodyPr/>
            <a:lstStyle/>
            <a:p/>
          </p:txBody>
        </p:sp>
        <p:sp>
          <p:nvSpPr>
            <p:cNvPr id="50" name="rc50"/>
            <p:cNvSpPr/>
            <p:nvPr/>
          </p:nvSpPr>
          <p:spPr>
            <a:xfrm>
              <a:off x="7960554" y="3098391"/>
              <a:ext cx="245185" cy="451130"/>
            </a:xfrm>
            <a:prstGeom prst="rect">
              <a:avLst/>
            </a:prstGeom>
            <a:solidFill>
              <a:srgbClr val="B3B3B3">
                <a:alpha val="100000"/>
              </a:srgbClr>
            </a:solidFill>
          </p:spPr>
          <p:txBody>
            <a:bodyPr/>
            <a:lstStyle/>
            <a:p/>
          </p:txBody>
        </p:sp>
        <p:sp>
          <p:nvSpPr>
            <p:cNvPr id="51" name="pl51"/>
            <p:cNvSpPr/>
            <p:nvPr/>
          </p:nvSpPr>
          <p:spPr>
            <a:xfrm>
              <a:off x="1544859" y="1647959"/>
              <a:ext cx="6538288" cy="982802"/>
            </a:xfrm>
            <a:custGeom>
              <a:avLst/>
              <a:pathLst>
                <a:path w="6538288" h="982802">
                  <a:moveTo>
                    <a:pt x="0" y="449281"/>
                  </a:moveTo>
                  <a:lnTo>
                    <a:pt x="272428" y="365040"/>
                  </a:lnTo>
                  <a:lnTo>
                    <a:pt x="544857" y="365040"/>
                  </a:lnTo>
                  <a:lnTo>
                    <a:pt x="817286" y="393120"/>
                  </a:lnTo>
                  <a:lnTo>
                    <a:pt x="1089714" y="168480"/>
                  </a:lnTo>
                  <a:lnTo>
                    <a:pt x="1362143" y="0"/>
                  </a:lnTo>
                  <a:lnTo>
                    <a:pt x="1634572" y="308880"/>
                  </a:lnTo>
                  <a:lnTo>
                    <a:pt x="1907000" y="477361"/>
                  </a:lnTo>
                  <a:lnTo>
                    <a:pt x="2179429" y="589681"/>
                  </a:lnTo>
                  <a:lnTo>
                    <a:pt x="2451858" y="477361"/>
                  </a:lnTo>
                  <a:lnTo>
                    <a:pt x="2724286" y="561601"/>
                  </a:lnTo>
                  <a:lnTo>
                    <a:pt x="2996715" y="982802"/>
                  </a:lnTo>
                  <a:lnTo>
                    <a:pt x="3269144" y="280800"/>
                  </a:lnTo>
                  <a:lnTo>
                    <a:pt x="3541572" y="393120"/>
                  </a:lnTo>
                  <a:lnTo>
                    <a:pt x="3814001" y="702001"/>
                  </a:lnTo>
                  <a:lnTo>
                    <a:pt x="4086430" y="477361"/>
                  </a:lnTo>
                  <a:lnTo>
                    <a:pt x="4358858" y="308880"/>
                  </a:lnTo>
                  <a:lnTo>
                    <a:pt x="4631287" y="393120"/>
                  </a:lnTo>
                  <a:lnTo>
                    <a:pt x="4903716" y="280800"/>
                  </a:lnTo>
                  <a:lnTo>
                    <a:pt x="5176144" y="365040"/>
                  </a:lnTo>
                  <a:lnTo>
                    <a:pt x="5448573" y="589681"/>
                  </a:lnTo>
                  <a:lnTo>
                    <a:pt x="5721002" y="533521"/>
                  </a:lnTo>
                  <a:lnTo>
                    <a:pt x="5993430" y="617761"/>
                  </a:lnTo>
                  <a:lnTo>
                    <a:pt x="6265859" y="393120"/>
                  </a:lnTo>
                  <a:lnTo>
                    <a:pt x="6538288" y="252720"/>
                  </a:lnTo>
                </a:path>
              </a:pathLst>
            </a:custGeom>
            <a:ln w="27101" cap="flat">
              <a:solidFill>
                <a:srgbClr val="0058AB">
                  <a:alpha val="100000"/>
                </a:srgbClr>
              </a:solidFill>
              <a:prstDash val="solid"/>
              <a:round/>
            </a:ln>
          </p:spPr>
          <p:txBody>
            <a:bodyPr/>
            <a:lstStyle/>
            <a:p/>
          </p:txBody>
        </p:sp>
        <p:sp>
          <p:nvSpPr>
            <p:cNvPr id="52" name="pl52"/>
            <p:cNvSpPr/>
            <p:nvPr/>
          </p:nvSpPr>
          <p:spPr>
            <a:xfrm>
              <a:off x="7265861" y="2658842"/>
              <a:ext cx="817286" cy="1319763"/>
            </a:xfrm>
            <a:custGeom>
              <a:avLst/>
              <a:pathLst>
                <a:path w="817286" h="1319763">
                  <a:moveTo>
                    <a:pt x="0" y="1319763"/>
                  </a:moveTo>
                  <a:lnTo>
                    <a:pt x="272428" y="786241"/>
                  </a:lnTo>
                  <a:lnTo>
                    <a:pt x="544857" y="477361"/>
                  </a:lnTo>
                  <a:lnTo>
                    <a:pt x="817286" y="0"/>
                  </a:lnTo>
                </a:path>
              </a:pathLst>
            </a:custGeom>
            <a:ln w="27101" cap="flat">
              <a:solidFill>
                <a:srgbClr val="333333">
                  <a:alpha val="100000"/>
                </a:srgbClr>
              </a:solidFill>
              <a:prstDash val="solid"/>
              <a:round/>
            </a:ln>
          </p:spPr>
          <p:txBody>
            <a:bodyPr/>
            <a:lstStyle/>
            <a:p/>
          </p:txBody>
        </p:sp>
        <p:sp>
          <p:nvSpPr>
            <p:cNvPr id="53" name="tx53"/>
            <p:cNvSpPr/>
            <p:nvPr/>
          </p:nvSpPr>
          <p:spPr>
            <a:xfrm>
              <a:off x="6650665"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54" name="tx54"/>
            <p:cNvSpPr/>
            <p:nvPr/>
          </p:nvSpPr>
          <p:spPr>
            <a:xfrm>
              <a:off x="6923094"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55" name="tx55"/>
            <p:cNvSpPr/>
            <p:nvPr/>
          </p:nvSpPr>
          <p:spPr>
            <a:xfrm>
              <a:off x="7195523"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56" name="tx56"/>
            <p:cNvSpPr/>
            <p:nvPr/>
          </p:nvSpPr>
          <p:spPr>
            <a:xfrm>
              <a:off x="7467952"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62</a:t>
              </a:r>
            </a:p>
          </p:txBody>
        </p:sp>
        <p:sp>
          <p:nvSpPr>
            <p:cNvPr id="57" name="tx57"/>
            <p:cNvSpPr/>
            <p:nvPr/>
          </p:nvSpPr>
          <p:spPr>
            <a:xfrm>
              <a:off x="7740380"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58" name="tx58"/>
            <p:cNvSpPr/>
            <p:nvPr/>
          </p:nvSpPr>
          <p:spPr>
            <a:xfrm>
              <a:off x="8012809"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9" name="tx59"/>
            <p:cNvSpPr/>
            <p:nvPr/>
          </p:nvSpPr>
          <p:spPr>
            <a:xfrm>
              <a:off x="7230692" y="4041606"/>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a:t>
              </a:r>
            </a:p>
          </p:txBody>
        </p:sp>
        <p:sp>
          <p:nvSpPr>
            <p:cNvPr id="60" name="tx60"/>
            <p:cNvSpPr/>
            <p:nvPr/>
          </p:nvSpPr>
          <p:spPr>
            <a:xfrm>
              <a:off x="7467952" y="35065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20</a:t>
              </a:r>
            </a:p>
          </p:txBody>
        </p:sp>
        <p:sp>
          <p:nvSpPr>
            <p:cNvPr id="61" name="tx61"/>
            <p:cNvSpPr/>
            <p:nvPr/>
          </p:nvSpPr>
          <p:spPr>
            <a:xfrm>
              <a:off x="7740380" y="31975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31</a:t>
              </a:r>
            </a:p>
          </p:txBody>
        </p:sp>
        <p:sp>
          <p:nvSpPr>
            <p:cNvPr id="62" name="tx62"/>
            <p:cNvSpPr/>
            <p:nvPr/>
          </p:nvSpPr>
          <p:spPr>
            <a:xfrm>
              <a:off x="8012809" y="2720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48</a:t>
              </a:r>
            </a:p>
          </p:txBody>
        </p:sp>
        <p:sp>
          <p:nvSpPr>
            <p:cNvPr id="63" name="tx63"/>
            <p:cNvSpPr/>
            <p:nvPr/>
          </p:nvSpPr>
          <p:spPr>
            <a:xfrm>
              <a:off x="1454424" y="374535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64" name="tx64"/>
            <p:cNvSpPr/>
            <p:nvPr/>
          </p:nvSpPr>
          <p:spPr>
            <a:xfrm>
              <a:off x="2816567" y="38467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65" name="tx65"/>
            <p:cNvSpPr/>
            <p:nvPr/>
          </p:nvSpPr>
          <p:spPr>
            <a:xfrm>
              <a:off x="4178711" y="366965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66" name="tx66"/>
            <p:cNvSpPr/>
            <p:nvPr/>
          </p:nvSpPr>
          <p:spPr>
            <a:xfrm>
              <a:off x="5540854" y="36756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307</a:t>
              </a:r>
            </a:p>
          </p:txBody>
        </p:sp>
        <p:sp>
          <p:nvSpPr>
            <p:cNvPr id="67" name="tx67"/>
            <p:cNvSpPr/>
            <p:nvPr/>
          </p:nvSpPr>
          <p:spPr>
            <a:xfrm>
              <a:off x="6630569" y="37129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a:t>
              </a:r>
            </a:p>
          </p:txBody>
        </p:sp>
        <p:sp>
          <p:nvSpPr>
            <p:cNvPr id="68" name="tx68"/>
            <p:cNvSpPr/>
            <p:nvPr/>
          </p:nvSpPr>
          <p:spPr>
            <a:xfrm>
              <a:off x="6902998" y="36407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69" name="tx69"/>
            <p:cNvSpPr/>
            <p:nvPr/>
          </p:nvSpPr>
          <p:spPr>
            <a:xfrm>
              <a:off x="7175426" y="36556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a:t>
              </a:r>
            </a:p>
          </p:txBody>
        </p:sp>
        <p:sp>
          <p:nvSpPr>
            <p:cNvPr id="70" name="tx70"/>
            <p:cNvSpPr/>
            <p:nvPr/>
          </p:nvSpPr>
          <p:spPr>
            <a:xfrm>
              <a:off x="7447855" y="36261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a:t>
              </a:r>
            </a:p>
          </p:txBody>
        </p:sp>
        <p:sp>
          <p:nvSpPr>
            <p:cNvPr id="71" name="tx71"/>
            <p:cNvSpPr/>
            <p:nvPr/>
          </p:nvSpPr>
          <p:spPr>
            <a:xfrm>
              <a:off x="7720284" y="36950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72" name="tx72"/>
            <p:cNvSpPr/>
            <p:nvPr/>
          </p:nvSpPr>
          <p:spPr>
            <a:xfrm>
              <a:off x="7992712" y="373898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73" name="tx73"/>
            <p:cNvSpPr/>
            <p:nvPr/>
          </p:nvSpPr>
          <p:spPr>
            <a:xfrm>
              <a:off x="7175426" y="28133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562</a:t>
              </a:r>
            </a:p>
          </p:txBody>
        </p:sp>
        <p:sp>
          <p:nvSpPr>
            <p:cNvPr id="74" name="tx74"/>
            <p:cNvSpPr/>
            <p:nvPr/>
          </p:nvSpPr>
          <p:spPr>
            <a:xfrm>
              <a:off x="7447855" y="294054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366</a:t>
              </a:r>
            </a:p>
          </p:txBody>
        </p:sp>
        <p:sp>
          <p:nvSpPr>
            <p:cNvPr id="75" name="tx75"/>
            <p:cNvSpPr/>
            <p:nvPr/>
          </p:nvSpPr>
          <p:spPr>
            <a:xfrm>
              <a:off x="7720284" y="309820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76" name="tx76"/>
            <p:cNvSpPr/>
            <p:nvPr/>
          </p:nvSpPr>
          <p:spPr>
            <a:xfrm>
              <a:off x="7992712" y="328346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77" name="tx77"/>
            <p:cNvSpPr/>
            <p:nvPr/>
          </p:nvSpPr>
          <p:spPr>
            <a:xfrm>
              <a:off x="7184470" y="221564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891</a:t>
              </a:r>
            </a:p>
          </p:txBody>
        </p:sp>
        <p:sp>
          <p:nvSpPr>
            <p:cNvPr id="78" name="tx78"/>
            <p:cNvSpPr/>
            <p:nvPr/>
          </p:nvSpPr>
          <p:spPr>
            <a:xfrm>
              <a:off x="7456898" y="252914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725</a:t>
              </a:r>
            </a:p>
          </p:txBody>
        </p:sp>
        <p:sp>
          <p:nvSpPr>
            <p:cNvPr id="79" name="tx79"/>
            <p:cNvSpPr/>
            <p:nvPr/>
          </p:nvSpPr>
          <p:spPr>
            <a:xfrm>
              <a:off x="7729327" y="270676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631</a:t>
              </a:r>
            </a:p>
          </p:txBody>
        </p:sp>
        <p:sp>
          <p:nvSpPr>
            <p:cNvPr id="80" name="tx80"/>
            <p:cNvSpPr/>
            <p:nvPr/>
          </p:nvSpPr>
          <p:spPr>
            <a:xfrm>
              <a:off x="8001756" y="299215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480</a:t>
              </a:r>
            </a:p>
          </p:txBody>
        </p:sp>
        <p:sp>
          <p:nvSpPr>
            <p:cNvPr id="81" name="tx81"/>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2" name="tx82"/>
            <p:cNvSpPr/>
            <p:nvPr/>
          </p:nvSpPr>
          <p:spPr>
            <a:xfrm>
              <a:off x="694200" y="30090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83" name="tx83"/>
            <p:cNvSpPr/>
            <p:nvPr/>
          </p:nvSpPr>
          <p:spPr>
            <a:xfrm>
              <a:off x="577692" y="206358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84" name="tx84"/>
            <p:cNvSpPr/>
            <p:nvPr/>
          </p:nvSpPr>
          <p:spPr>
            <a:xfrm>
              <a:off x="577692" y="111809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85" name="tx8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7" name="tx8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8" name="tx8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9" name="tx8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1" name="tx10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2" name="pl102"/>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4" name="tx104"/>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5" name="tx105"/>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6" name="rc106"/>
            <p:cNvSpPr/>
            <p:nvPr/>
          </p:nvSpPr>
          <p:spPr>
            <a:xfrm>
              <a:off x="4744786" y="4909475"/>
              <a:ext cx="201456" cy="201456"/>
            </a:xfrm>
            <a:prstGeom prst="rect">
              <a:avLst/>
            </a:prstGeom>
            <a:solidFill>
              <a:srgbClr val="E2231A">
                <a:alpha val="100000"/>
              </a:srgbClr>
            </a:solidFill>
          </p:spPr>
          <p:txBody>
            <a:bodyPr/>
            <a:lstStyle/>
            <a:p/>
          </p:txBody>
        </p:sp>
        <p:sp>
          <p:nvSpPr>
            <p:cNvPr id="107" name="rc107"/>
            <p:cNvSpPr/>
            <p:nvPr/>
          </p:nvSpPr>
          <p:spPr>
            <a:xfrm>
              <a:off x="5708946" y="4909475"/>
              <a:ext cx="201456" cy="201456"/>
            </a:xfrm>
            <a:prstGeom prst="rect">
              <a:avLst/>
            </a:prstGeom>
            <a:solidFill>
              <a:srgbClr val="B3B3B3">
                <a:alpha val="100000"/>
              </a:srgbClr>
            </a:solidFill>
          </p:spPr>
          <p:txBody>
            <a:bodyPr/>
            <a:lstStyle/>
            <a:p/>
          </p:txBody>
        </p:sp>
        <p:sp>
          <p:nvSpPr>
            <p:cNvPr id="108" name="tx108"/>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9" name="tx109"/>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0" name="tx110"/>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1" name="tx111"/>
            <p:cNvSpPr/>
            <p:nvPr/>
          </p:nvSpPr>
          <p:spPr>
            <a:xfrm>
              <a:off x="1083092" y="660204"/>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2000-2024</a:t>
              </a:r>
            </a:p>
          </p:txBody>
        </p:sp>
        <p:sp>
          <p:nvSpPr>
            <p:cNvPr id="112" name="pl112"/>
            <p:cNvSpPr/>
            <p:nvPr/>
          </p:nvSpPr>
          <p:spPr>
            <a:xfrm>
              <a:off x="24969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6462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7955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6" name="pl116"/>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7" name="pl117"/>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8" name="pl118"/>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5715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72088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8702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422266" y="5774644"/>
              <a:ext cx="2879271" cy="162162"/>
            </a:xfrm>
            <a:prstGeom prst="rect">
              <a:avLst/>
            </a:prstGeom>
            <a:solidFill>
              <a:srgbClr val="E2231A">
                <a:alpha val="100000"/>
              </a:srgbClr>
            </a:solidFill>
          </p:spPr>
          <p:txBody>
            <a:bodyPr/>
            <a:lstStyle/>
            <a:p/>
          </p:txBody>
        </p:sp>
        <p:sp>
          <p:nvSpPr>
            <p:cNvPr id="123" name="rc123"/>
            <p:cNvSpPr/>
            <p:nvPr/>
          </p:nvSpPr>
          <p:spPr>
            <a:xfrm>
              <a:off x="1422266" y="5571941"/>
              <a:ext cx="3082134" cy="162162"/>
            </a:xfrm>
            <a:prstGeom prst="rect">
              <a:avLst/>
            </a:prstGeom>
            <a:solidFill>
              <a:srgbClr val="E2231A">
                <a:alpha val="100000"/>
              </a:srgbClr>
            </a:solidFill>
          </p:spPr>
          <p:txBody>
            <a:bodyPr/>
            <a:lstStyle/>
            <a:p/>
          </p:txBody>
        </p:sp>
        <p:sp>
          <p:nvSpPr>
            <p:cNvPr id="124" name="rc124"/>
            <p:cNvSpPr/>
            <p:nvPr/>
          </p:nvSpPr>
          <p:spPr>
            <a:xfrm>
              <a:off x="1422266" y="5369238"/>
              <a:ext cx="2598076" cy="162162"/>
            </a:xfrm>
            <a:prstGeom prst="rect">
              <a:avLst/>
            </a:prstGeom>
            <a:solidFill>
              <a:srgbClr val="E2231A">
                <a:alpha val="100000"/>
              </a:srgbClr>
            </a:solidFill>
          </p:spPr>
          <p:txBody>
            <a:bodyPr/>
            <a:lstStyle/>
            <a:p/>
          </p:txBody>
        </p:sp>
        <p:sp>
          <p:nvSpPr>
            <p:cNvPr id="125" name="rc125"/>
            <p:cNvSpPr/>
            <p:nvPr/>
          </p:nvSpPr>
          <p:spPr>
            <a:xfrm>
              <a:off x="4504400" y="5571941"/>
              <a:ext cx="3701339" cy="162162"/>
            </a:xfrm>
            <a:prstGeom prst="rect">
              <a:avLst/>
            </a:prstGeom>
            <a:solidFill>
              <a:srgbClr val="B3B3B3">
                <a:alpha val="100000"/>
              </a:srgbClr>
            </a:solidFill>
          </p:spPr>
          <p:txBody>
            <a:bodyPr/>
            <a:lstStyle/>
            <a:p/>
          </p:txBody>
        </p:sp>
        <p:sp>
          <p:nvSpPr>
            <p:cNvPr id="126" name="rc126"/>
            <p:cNvSpPr/>
            <p:nvPr/>
          </p:nvSpPr>
          <p:spPr>
            <a:xfrm>
              <a:off x="4020343" y="5369238"/>
              <a:ext cx="2563795" cy="162162"/>
            </a:xfrm>
            <a:prstGeom prst="rect">
              <a:avLst/>
            </a:prstGeom>
            <a:solidFill>
              <a:srgbClr val="B3B3B3">
                <a:alpha val="100000"/>
              </a:srgbClr>
            </a:solidFill>
          </p:spPr>
          <p:txBody>
            <a:bodyPr/>
            <a:lstStyle/>
            <a:p/>
          </p:txBody>
        </p:sp>
        <p:sp>
          <p:nvSpPr>
            <p:cNvPr id="127" name="tx127"/>
            <p:cNvSpPr/>
            <p:nvPr/>
          </p:nvSpPr>
          <p:spPr>
            <a:xfrm>
              <a:off x="835042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631.2</a:t>
              </a:r>
            </a:p>
          </p:txBody>
        </p:sp>
        <p:sp>
          <p:nvSpPr>
            <p:cNvPr id="128" name="tx128"/>
            <p:cNvSpPr/>
            <p:nvPr/>
          </p:nvSpPr>
          <p:spPr>
            <a:xfrm>
              <a:off x="672881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480.3</a:t>
              </a:r>
            </a:p>
          </p:txBody>
        </p:sp>
        <p:sp>
          <p:nvSpPr>
            <p:cNvPr id="129" name="tx129"/>
            <p:cNvSpPr/>
            <p:nvPr/>
          </p:nvSpPr>
          <p:spPr>
            <a:xfrm>
              <a:off x="2717220"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267.9</a:t>
              </a:r>
            </a:p>
          </p:txBody>
        </p:sp>
        <p:sp>
          <p:nvSpPr>
            <p:cNvPr id="130" name="tx130"/>
            <p:cNvSpPr/>
            <p:nvPr/>
          </p:nvSpPr>
          <p:spPr>
            <a:xfrm>
              <a:off x="2818652"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286.8</a:t>
              </a:r>
            </a:p>
          </p:txBody>
        </p:sp>
        <p:sp>
          <p:nvSpPr>
            <p:cNvPr id="131" name="tx131"/>
            <p:cNvSpPr/>
            <p:nvPr/>
          </p:nvSpPr>
          <p:spPr>
            <a:xfrm>
              <a:off x="25766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241.8</a:t>
              </a:r>
            </a:p>
          </p:txBody>
        </p:sp>
        <p:sp>
          <p:nvSpPr>
            <p:cNvPr id="132" name="tx132"/>
            <p:cNvSpPr/>
            <p:nvPr/>
          </p:nvSpPr>
          <p:spPr>
            <a:xfrm>
              <a:off x="6210389"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344.4</a:t>
              </a:r>
            </a:p>
          </p:txBody>
        </p:sp>
        <p:sp>
          <p:nvSpPr>
            <p:cNvPr id="133" name="tx133"/>
            <p:cNvSpPr/>
            <p:nvPr/>
          </p:nvSpPr>
          <p:spPr>
            <a:xfrm>
              <a:off x="515755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238.6</a:t>
              </a:r>
            </a:p>
          </p:txBody>
        </p:sp>
        <p:sp>
          <p:nvSpPr>
            <p:cNvPr id="134" name="tx134"/>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340844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555775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0" name="tx140"/>
            <p:cNvSpPr/>
            <p:nvPr/>
          </p:nvSpPr>
          <p:spPr>
            <a:xfrm>
              <a:off x="770706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41" name="tx141"/>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75%. This is greater than in 2019, where coverage was 71%.
242,000 children missed their routine first dose of measles vaccine.
MCV2 is typically administered to children between 18 months and five years old. MCV2 coverage increased to 48%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65659"/>
              <a:ext cx="3397293" cy="999958"/>
            </a:xfrm>
            <a:custGeom>
              <a:avLst/>
              <a:pathLst>
                <a:path w="3397293" h="999958">
                  <a:moveTo>
                    <a:pt x="0" y="457124"/>
                  </a:moveTo>
                  <a:lnTo>
                    <a:pt x="141553" y="371413"/>
                  </a:lnTo>
                  <a:lnTo>
                    <a:pt x="283107" y="371413"/>
                  </a:lnTo>
                  <a:lnTo>
                    <a:pt x="424661" y="399983"/>
                  </a:lnTo>
                  <a:lnTo>
                    <a:pt x="566215" y="171421"/>
                  </a:lnTo>
                  <a:lnTo>
                    <a:pt x="707769" y="0"/>
                  </a:lnTo>
                  <a:lnTo>
                    <a:pt x="849323" y="314272"/>
                  </a:lnTo>
                  <a:lnTo>
                    <a:pt x="990877" y="485694"/>
                  </a:lnTo>
                  <a:lnTo>
                    <a:pt x="1132431" y="599975"/>
                  </a:lnTo>
                  <a:lnTo>
                    <a:pt x="1273984" y="485694"/>
                  </a:lnTo>
                  <a:lnTo>
                    <a:pt x="1415538" y="571405"/>
                  </a:lnTo>
                  <a:lnTo>
                    <a:pt x="1557092" y="999958"/>
                  </a:lnTo>
                  <a:lnTo>
                    <a:pt x="1698646" y="285702"/>
                  </a:lnTo>
                  <a:lnTo>
                    <a:pt x="1840200" y="399983"/>
                  </a:lnTo>
                  <a:lnTo>
                    <a:pt x="1981754" y="714256"/>
                  </a:lnTo>
                  <a:lnTo>
                    <a:pt x="2123308" y="485694"/>
                  </a:lnTo>
                  <a:lnTo>
                    <a:pt x="2264862" y="314272"/>
                  </a:lnTo>
                  <a:lnTo>
                    <a:pt x="2406416" y="399983"/>
                  </a:lnTo>
                  <a:lnTo>
                    <a:pt x="2547969" y="285702"/>
                  </a:lnTo>
                  <a:lnTo>
                    <a:pt x="2689523" y="371413"/>
                  </a:lnTo>
                  <a:lnTo>
                    <a:pt x="2831077" y="599975"/>
                  </a:lnTo>
                  <a:lnTo>
                    <a:pt x="2972631" y="542834"/>
                  </a:lnTo>
                  <a:lnTo>
                    <a:pt x="3114185" y="628545"/>
                  </a:lnTo>
                  <a:lnTo>
                    <a:pt x="3255739" y="399983"/>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65659"/>
              <a:ext cx="3397293" cy="999958"/>
            </a:xfrm>
            <a:custGeom>
              <a:avLst/>
              <a:pathLst>
                <a:path w="3397293" h="999958">
                  <a:moveTo>
                    <a:pt x="0" y="457124"/>
                  </a:moveTo>
                  <a:lnTo>
                    <a:pt x="141553" y="371413"/>
                  </a:lnTo>
                  <a:lnTo>
                    <a:pt x="283107" y="371413"/>
                  </a:lnTo>
                  <a:lnTo>
                    <a:pt x="424661" y="399983"/>
                  </a:lnTo>
                  <a:lnTo>
                    <a:pt x="566215" y="171421"/>
                  </a:lnTo>
                  <a:lnTo>
                    <a:pt x="707769" y="0"/>
                  </a:lnTo>
                  <a:lnTo>
                    <a:pt x="849323" y="314272"/>
                  </a:lnTo>
                  <a:lnTo>
                    <a:pt x="990877" y="485694"/>
                  </a:lnTo>
                  <a:lnTo>
                    <a:pt x="1132431" y="599975"/>
                  </a:lnTo>
                  <a:lnTo>
                    <a:pt x="1273984" y="485694"/>
                  </a:lnTo>
                  <a:lnTo>
                    <a:pt x="1415538" y="571405"/>
                  </a:lnTo>
                  <a:lnTo>
                    <a:pt x="1557092" y="999958"/>
                  </a:lnTo>
                  <a:lnTo>
                    <a:pt x="1698646" y="285702"/>
                  </a:lnTo>
                  <a:lnTo>
                    <a:pt x="1840200" y="399983"/>
                  </a:lnTo>
                  <a:lnTo>
                    <a:pt x="1981754" y="714256"/>
                  </a:lnTo>
                  <a:lnTo>
                    <a:pt x="2123308" y="485694"/>
                  </a:lnTo>
                  <a:lnTo>
                    <a:pt x="2264862" y="314272"/>
                  </a:lnTo>
                  <a:lnTo>
                    <a:pt x="2406416" y="399983"/>
                  </a:lnTo>
                  <a:lnTo>
                    <a:pt x="2547969" y="285702"/>
                  </a:lnTo>
                  <a:lnTo>
                    <a:pt x="2689523" y="371413"/>
                  </a:lnTo>
                  <a:lnTo>
                    <a:pt x="2831077" y="599975"/>
                  </a:lnTo>
                  <a:lnTo>
                    <a:pt x="2972631" y="542834"/>
                  </a:lnTo>
                  <a:lnTo>
                    <a:pt x="3114185" y="628545"/>
                  </a:lnTo>
                  <a:lnTo>
                    <a:pt x="3255739" y="399983"/>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2" name="pl32"/>
            <p:cNvSpPr/>
            <p:nvPr/>
          </p:nvSpPr>
          <p:spPr>
            <a:xfrm>
              <a:off x="1120965" y="1465659"/>
              <a:ext cx="3397293" cy="999958"/>
            </a:xfrm>
            <a:custGeom>
              <a:avLst/>
              <a:pathLst>
                <a:path w="3397293" h="999958">
                  <a:moveTo>
                    <a:pt x="0" y="457124"/>
                  </a:moveTo>
                  <a:lnTo>
                    <a:pt x="141553" y="371413"/>
                  </a:lnTo>
                  <a:lnTo>
                    <a:pt x="283107" y="371413"/>
                  </a:lnTo>
                  <a:lnTo>
                    <a:pt x="424661" y="399983"/>
                  </a:lnTo>
                  <a:lnTo>
                    <a:pt x="566215" y="171421"/>
                  </a:lnTo>
                  <a:lnTo>
                    <a:pt x="707769" y="0"/>
                  </a:lnTo>
                  <a:lnTo>
                    <a:pt x="849323" y="314272"/>
                  </a:lnTo>
                  <a:lnTo>
                    <a:pt x="990877" y="485694"/>
                  </a:lnTo>
                  <a:lnTo>
                    <a:pt x="1132431" y="599975"/>
                  </a:lnTo>
                  <a:lnTo>
                    <a:pt x="1273984" y="485694"/>
                  </a:lnTo>
                  <a:lnTo>
                    <a:pt x="1415538" y="571405"/>
                  </a:lnTo>
                  <a:lnTo>
                    <a:pt x="1557092" y="999958"/>
                  </a:lnTo>
                  <a:lnTo>
                    <a:pt x="1698646" y="285702"/>
                  </a:lnTo>
                  <a:lnTo>
                    <a:pt x="1840200" y="399983"/>
                  </a:lnTo>
                  <a:lnTo>
                    <a:pt x="1981754" y="714256"/>
                  </a:lnTo>
                  <a:lnTo>
                    <a:pt x="2123308" y="485694"/>
                  </a:lnTo>
                  <a:lnTo>
                    <a:pt x="2264862" y="314272"/>
                  </a:lnTo>
                  <a:lnTo>
                    <a:pt x="2406416" y="399983"/>
                  </a:lnTo>
                  <a:lnTo>
                    <a:pt x="2547969" y="285702"/>
                  </a:lnTo>
                  <a:lnTo>
                    <a:pt x="2689523" y="371413"/>
                  </a:lnTo>
                  <a:lnTo>
                    <a:pt x="2831077" y="599975"/>
                  </a:lnTo>
                  <a:lnTo>
                    <a:pt x="2972631" y="542834"/>
                  </a:lnTo>
                  <a:lnTo>
                    <a:pt x="3114185" y="628545"/>
                  </a:lnTo>
                  <a:lnTo>
                    <a:pt x="3255739" y="399983"/>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331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31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16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341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0247" y="4830005"/>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98786" y="471005"/>
              <a:ext cx="284164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Cote d'Ivoire, 2000-2024</a:t>
              </a:r>
            </a:p>
          </p:txBody>
        </p:sp>
        <p:sp>
          <p:nvSpPr>
            <p:cNvPr id="63" name="pl63"/>
            <p:cNvSpPr/>
            <p:nvPr/>
          </p:nvSpPr>
          <p:spPr>
            <a:xfrm>
              <a:off x="5267799" y="3929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11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28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4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763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380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102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719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337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954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0571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503955"/>
              <a:ext cx="3397293" cy="2233950"/>
            </a:xfrm>
            <a:custGeom>
              <a:avLst/>
              <a:pathLst>
                <a:path w="3397293" h="2233950">
                  <a:moveTo>
                    <a:pt x="0" y="1021234"/>
                  </a:moveTo>
                  <a:lnTo>
                    <a:pt x="141553" y="829753"/>
                  </a:lnTo>
                  <a:lnTo>
                    <a:pt x="283107" y="829753"/>
                  </a:lnTo>
                  <a:lnTo>
                    <a:pt x="424661" y="893580"/>
                  </a:lnTo>
                  <a:lnTo>
                    <a:pt x="566215" y="382962"/>
                  </a:lnTo>
                  <a:lnTo>
                    <a:pt x="707769" y="0"/>
                  </a:lnTo>
                  <a:lnTo>
                    <a:pt x="849323" y="702098"/>
                  </a:lnTo>
                  <a:lnTo>
                    <a:pt x="990877" y="1085061"/>
                  </a:lnTo>
                  <a:lnTo>
                    <a:pt x="1132431" y="1340370"/>
                  </a:lnTo>
                  <a:lnTo>
                    <a:pt x="1273984" y="1085061"/>
                  </a:lnTo>
                  <a:lnTo>
                    <a:pt x="1415538" y="1276543"/>
                  </a:lnTo>
                  <a:lnTo>
                    <a:pt x="1557092" y="2233950"/>
                  </a:lnTo>
                  <a:lnTo>
                    <a:pt x="1698646" y="638271"/>
                  </a:lnTo>
                  <a:lnTo>
                    <a:pt x="1840200" y="893580"/>
                  </a:lnTo>
                  <a:lnTo>
                    <a:pt x="1981754" y="1595678"/>
                  </a:lnTo>
                  <a:lnTo>
                    <a:pt x="2123308" y="1085061"/>
                  </a:lnTo>
                  <a:lnTo>
                    <a:pt x="2264862" y="702098"/>
                  </a:lnTo>
                  <a:lnTo>
                    <a:pt x="2406416" y="893580"/>
                  </a:lnTo>
                  <a:lnTo>
                    <a:pt x="2547969" y="638271"/>
                  </a:lnTo>
                  <a:lnTo>
                    <a:pt x="2689523" y="829753"/>
                  </a:lnTo>
                  <a:lnTo>
                    <a:pt x="2831077" y="1340370"/>
                  </a:lnTo>
                  <a:lnTo>
                    <a:pt x="2972631" y="1212715"/>
                  </a:lnTo>
                  <a:lnTo>
                    <a:pt x="3114185" y="1404197"/>
                  </a:lnTo>
                  <a:lnTo>
                    <a:pt x="3255739" y="893580"/>
                  </a:lnTo>
                  <a:lnTo>
                    <a:pt x="3397293" y="574444"/>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33709"/>
              <a:ext cx="3397293" cy="957407"/>
            </a:xfrm>
            <a:custGeom>
              <a:avLst/>
              <a:pathLst>
                <a:path w="3397293" h="957407">
                  <a:moveTo>
                    <a:pt x="0" y="957407"/>
                  </a:moveTo>
                  <a:lnTo>
                    <a:pt x="141553" y="893580"/>
                  </a:lnTo>
                  <a:lnTo>
                    <a:pt x="283107" y="893580"/>
                  </a:lnTo>
                  <a:lnTo>
                    <a:pt x="424661" y="829753"/>
                  </a:lnTo>
                  <a:lnTo>
                    <a:pt x="566215" y="702098"/>
                  </a:lnTo>
                  <a:lnTo>
                    <a:pt x="707769" y="574444"/>
                  </a:lnTo>
                  <a:lnTo>
                    <a:pt x="849323" y="446790"/>
                  </a:lnTo>
                  <a:lnTo>
                    <a:pt x="990877" y="446790"/>
                  </a:lnTo>
                  <a:lnTo>
                    <a:pt x="1132431" y="319135"/>
                  </a:lnTo>
                  <a:lnTo>
                    <a:pt x="1273984" y="191481"/>
                  </a:lnTo>
                  <a:lnTo>
                    <a:pt x="1415538" y="127654"/>
                  </a:lnTo>
                  <a:lnTo>
                    <a:pt x="1557092" y="127654"/>
                  </a:lnTo>
                  <a:lnTo>
                    <a:pt x="1698646" y="127654"/>
                  </a:lnTo>
                  <a:lnTo>
                    <a:pt x="1840200" y="127654"/>
                  </a:lnTo>
                  <a:lnTo>
                    <a:pt x="1981754" y="127654"/>
                  </a:lnTo>
                  <a:lnTo>
                    <a:pt x="2123308" y="127654"/>
                  </a:lnTo>
                  <a:lnTo>
                    <a:pt x="2264862" y="63827"/>
                  </a:lnTo>
                  <a:lnTo>
                    <a:pt x="2406416" y="63827"/>
                  </a:lnTo>
                  <a:lnTo>
                    <a:pt x="2547969" y="0"/>
                  </a:lnTo>
                  <a:lnTo>
                    <a:pt x="2689523" y="0"/>
                  </a:lnTo>
                  <a:lnTo>
                    <a:pt x="2831077" y="191481"/>
                  </a:lnTo>
                  <a:lnTo>
                    <a:pt x="2972631" y="319135"/>
                  </a:lnTo>
                  <a:lnTo>
                    <a:pt x="3114185" y="191481"/>
                  </a:lnTo>
                  <a:lnTo>
                    <a:pt x="3255739" y="191481"/>
                  </a:lnTo>
                  <a:lnTo>
                    <a:pt x="3397293" y="12765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42227"/>
              <a:ext cx="3397293" cy="1723333"/>
            </a:xfrm>
            <a:custGeom>
              <a:avLst/>
              <a:pathLst>
                <a:path w="3397293" h="1723333">
                  <a:moveTo>
                    <a:pt x="0" y="1723333"/>
                  </a:moveTo>
                  <a:lnTo>
                    <a:pt x="141553" y="1595678"/>
                  </a:lnTo>
                  <a:lnTo>
                    <a:pt x="283107" y="1531851"/>
                  </a:lnTo>
                  <a:lnTo>
                    <a:pt x="424661" y="1276543"/>
                  </a:lnTo>
                  <a:lnTo>
                    <a:pt x="566215" y="1021234"/>
                  </a:lnTo>
                  <a:lnTo>
                    <a:pt x="707769" y="765925"/>
                  </a:lnTo>
                  <a:lnTo>
                    <a:pt x="849323" y="638271"/>
                  </a:lnTo>
                  <a:lnTo>
                    <a:pt x="990877" y="638271"/>
                  </a:lnTo>
                  <a:lnTo>
                    <a:pt x="1132431" y="382962"/>
                  </a:lnTo>
                  <a:lnTo>
                    <a:pt x="1273984" y="0"/>
                  </a:lnTo>
                  <a:lnTo>
                    <a:pt x="1415538" y="191481"/>
                  </a:lnTo>
                  <a:lnTo>
                    <a:pt x="1557092" y="255308"/>
                  </a:lnTo>
                  <a:lnTo>
                    <a:pt x="1698646" y="446790"/>
                  </a:lnTo>
                  <a:lnTo>
                    <a:pt x="1840200" y="510617"/>
                  </a:lnTo>
                  <a:lnTo>
                    <a:pt x="1981754" y="510617"/>
                  </a:lnTo>
                  <a:lnTo>
                    <a:pt x="2123308" y="510617"/>
                  </a:lnTo>
                  <a:lnTo>
                    <a:pt x="2264862" y="382962"/>
                  </a:lnTo>
                  <a:lnTo>
                    <a:pt x="2406416" y="255308"/>
                  </a:lnTo>
                  <a:lnTo>
                    <a:pt x="2547969" y="255308"/>
                  </a:lnTo>
                  <a:lnTo>
                    <a:pt x="2689523" y="191481"/>
                  </a:lnTo>
                  <a:lnTo>
                    <a:pt x="2831077" y="255308"/>
                  </a:lnTo>
                  <a:lnTo>
                    <a:pt x="2972631" y="319135"/>
                  </a:lnTo>
                  <a:lnTo>
                    <a:pt x="3114185" y="510617"/>
                  </a:lnTo>
                  <a:lnTo>
                    <a:pt x="3255739" y="382962"/>
                  </a:lnTo>
                  <a:lnTo>
                    <a:pt x="3397293" y="191481"/>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3370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503955"/>
              <a:ext cx="3397293" cy="2233950"/>
            </a:xfrm>
            <a:custGeom>
              <a:avLst/>
              <a:pathLst>
                <a:path w="3397293" h="2233950">
                  <a:moveTo>
                    <a:pt x="0" y="1021234"/>
                  </a:moveTo>
                  <a:lnTo>
                    <a:pt x="141553" y="829753"/>
                  </a:lnTo>
                  <a:lnTo>
                    <a:pt x="283107" y="829753"/>
                  </a:lnTo>
                  <a:lnTo>
                    <a:pt x="424661" y="893580"/>
                  </a:lnTo>
                  <a:lnTo>
                    <a:pt x="566215" y="382962"/>
                  </a:lnTo>
                  <a:lnTo>
                    <a:pt x="707769" y="0"/>
                  </a:lnTo>
                  <a:lnTo>
                    <a:pt x="849323" y="702098"/>
                  </a:lnTo>
                  <a:lnTo>
                    <a:pt x="990877" y="1085061"/>
                  </a:lnTo>
                  <a:lnTo>
                    <a:pt x="1132431" y="1340370"/>
                  </a:lnTo>
                  <a:lnTo>
                    <a:pt x="1273984" y="1085061"/>
                  </a:lnTo>
                  <a:lnTo>
                    <a:pt x="1415538" y="1276543"/>
                  </a:lnTo>
                  <a:lnTo>
                    <a:pt x="1557092" y="2233950"/>
                  </a:lnTo>
                  <a:lnTo>
                    <a:pt x="1698646" y="638271"/>
                  </a:lnTo>
                  <a:lnTo>
                    <a:pt x="1840200" y="893580"/>
                  </a:lnTo>
                  <a:lnTo>
                    <a:pt x="1981754" y="1595678"/>
                  </a:lnTo>
                  <a:lnTo>
                    <a:pt x="2123308" y="1085061"/>
                  </a:lnTo>
                  <a:lnTo>
                    <a:pt x="2264862" y="702098"/>
                  </a:lnTo>
                  <a:lnTo>
                    <a:pt x="2406416" y="893580"/>
                  </a:lnTo>
                  <a:lnTo>
                    <a:pt x="2547969" y="638271"/>
                  </a:lnTo>
                  <a:lnTo>
                    <a:pt x="2689523" y="829753"/>
                  </a:lnTo>
                  <a:lnTo>
                    <a:pt x="2831077" y="1340370"/>
                  </a:lnTo>
                  <a:lnTo>
                    <a:pt x="2972631" y="1212715"/>
                  </a:lnTo>
                  <a:lnTo>
                    <a:pt x="3114185" y="1404197"/>
                  </a:lnTo>
                  <a:lnTo>
                    <a:pt x="3255739" y="893580"/>
                  </a:lnTo>
                  <a:lnTo>
                    <a:pt x="3397293" y="574444"/>
                  </a:lnTo>
                </a:path>
              </a:pathLst>
            </a:custGeom>
            <a:ln w="43362" cap="flat">
              <a:solidFill>
                <a:srgbClr val="000000">
                  <a:alpha val="100000"/>
                </a:srgbClr>
              </a:solidFill>
              <a:prstDash val="solid"/>
              <a:round/>
            </a:ln>
          </p:spPr>
          <p:txBody>
            <a:bodyPr/>
            <a:lstStyle/>
            <a:p/>
          </p:txBody>
        </p:sp>
        <p:sp>
          <p:nvSpPr>
            <p:cNvPr id="86" name="pl86"/>
            <p:cNvSpPr/>
            <p:nvPr/>
          </p:nvSpPr>
          <p:spPr>
            <a:xfrm>
              <a:off x="5437664" y="1401832"/>
              <a:ext cx="0" cy="1123357"/>
            </a:xfrm>
            <a:custGeom>
              <a:avLst/>
              <a:pathLst>
                <a:path w="0" h="1123357">
                  <a:moveTo>
                    <a:pt x="0" y="11233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01832"/>
              <a:ext cx="0" cy="102123"/>
            </a:xfrm>
            <a:custGeom>
              <a:avLst/>
              <a:pathLst>
                <a:path w="0" h="102123">
                  <a:moveTo>
                    <a:pt x="0" y="10212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401832"/>
              <a:ext cx="0" cy="1378666"/>
            </a:xfrm>
            <a:custGeom>
              <a:avLst/>
              <a:pathLst>
                <a:path w="0" h="1378666">
                  <a:moveTo>
                    <a:pt x="0" y="13786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401832"/>
              <a:ext cx="0" cy="1187185"/>
            </a:xfrm>
            <a:custGeom>
              <a:avLst/>
              <a:pathLst>
                <a:path w="0" h="1187185">
                  <a:moveTo>
                    <a:pt x="0" y="11871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401832"/>
              <a:ext cx="0" cy="931876"/>
            </a:xfrm>
            <a:custGeom>
              <a:avLst/>
              <a:pathLst>
                <a:path w="0" h="931876">
                  <a:moveTo>
                    <a:pt x="0" y="93187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401832"/>
              <a:ext cx="0" cy="995703"/>
            </a:xfrm>
            <a:custGeom>
              <a:avLst/>
              <a:pathLst>
                <a:path w="0" h="995703">
                  <a:moveTo>
                    <a:pt x="0" y="99570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401832"/>
              <a:ext cx="0" cy="676567"/>
            </a:xfrm>
            <a:custGeom>
              <a:avLst/>
              <a:pathLst>
                <a:path w="0" h="676567">
                  <a:moveTo>
                    <a:pt x="0" y="67656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503955"/>
              <a:ext cx="3397293" cy="2233950"/>
            </a:xfrm>
            <a:custGeom>
              <a:avLst/>
              <a:pathLst>
                <a:path w="3397293" h="2233950">
                  <a:moveTo>
                    <a:pt x="0" y="1021234"/>
                  </a:moveTo>
                  <a:lnTo>
                    <a:pt x="141553" y="829753"/>
                  </a:lnTo>
                  <a:lnTo>
                    <a:pt x="283107" y="829753"/>
                  </a:lnTo>
                  <a:lnTo>
                    <a:pt x="424661" y="893580"/>
                  </a:lnTo>
                  <a:lnTo>
                    <a:pt x="566215" y="382962"/>
                  </a:lnTo>
                  <a:lnTo>
                    <a:pt x="707769" y="0"/>
                  </a:lnTo>
                  <a:lnTo>
                    <a:pt x="849323" y="702098"/>
                  </a:lnTo>
                  <a:lnTo>
                    <a:pt x="990877" y="1085061"/>
                  </a:lnTo>
                  <a:lnTo>
                    <a:pt x="1132431" y="1340370"/>
                  </a:lnTo>
                  <a:lnTo>
                    <a:pt x="1273984" y="1085061"/>
                  </a:lnTo>
                  <a:lnTo>
                    <a:pt x="1415538" y="1276543"/>
                  </a:lnTo>
                  <a:lnTo>
                    <a:pt x="1557092" y="2233950"/>
                  </a:lnTo>
                  <a:lnTo>
                    <a:pt x="1698646" y="638271"/>
                  </a:lnTo>
                  <a:lnTo>
                    <a:pt x="1840200" y="893580"/>
                  </a:lnTo>
                  <a:lnTo>
                    <a:pt x="1981754" y="1595678"/>
                  </a:lnTo>
                  <a:lnTo>
                    <a:pt x="2123308" y="1085061"/>
                  </a:lnTo>
                  <a:lnTo>
                    <a:pt x="2264862" y="702098"/>
                  </a:lnTo>
                  <a:lnTo>
                    <a:pt x="2406416" y="893580"/>
                  </a:lnTo>
                  <a:lnTo>
                    <a:pt x="2547969" y="638271"/>
                  </a:lnTo>
                  <a:lnTo>
                    <a:pt x="2689523" y="829753"/>
                  </a:lnTo>
                  <a:lnTo>
                    <a:pt x="2831077" y="1340370"/>
                  </a:lnTo>
                  <a:lnTo>
                    <a:pt x="2972631" y="1212715"/>
                  </a:lnTo>
                  <a:lnTo>
                    <a:pt x="3114185" y="1404197"/>
                  </a:lnTo>
                  <a:lnTo>
                    <a:pt x="3255739" y="893580"/>
                  </a:lnTo>
                  <a:lnTo>
                    <a:pt x="3397293" y="574444"/>
                  </a:lnTo>
                </a:path>
              </a:pathLst>
            </a:custGeom>
            <a:ln w="27101" cap="flat">
              <a:solidFill>
                <a:srgbClr val="0058AB">
                  <a:alpha val="100000"/>
                </a:srgbClr>
              </a:solidFill>
              <a:prstDash val="solid"/>
              <a:round/>
            </a:ln>
          </p:spPr>
          <p:txBody>
            <a:bodyPr/>
            <a:lstStyle/>
            <a:p/>
          </p:txBody>
        </p:sp>
        <p:sp>
          <p:nvSpPr>
            <p:cNvPr id="94" name="tx94"/>
            <p:cNvSpPr/>
            <p:nvPr/>
          </p:nvSpPr>
          <p:spPr>
            <a:xfrm>
              <a:off x="5389469" y="13358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85143" y="1335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6805008" y="133850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512777" y="133750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3358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371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3375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4222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2932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5581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198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2815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6433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0050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8498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8498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9883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7508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116945" y="4830005"/>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21" name="tx121"/>
            <p:cNvSpPr/>
            <p:nvPr/>
          </p:nvSpPr>
          <p:spPr>
            <a:xfrm>
              <a:off x="72554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801791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5935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1464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6992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8700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4228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756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6839667" cy="149993"/>
            </a:xfrm>
            <a:prstGeom prst="rect">
              <a:avLst/>
            </a:prstGeom>
            <a:solidFill>
              <a:srgbClr val="E2231A">
                <a:alpha val="80000"/>
              </a:srgbClr>
            </a:solidFill>
          </p:spPr>
          <p:txBody>
            <a:bodyPr/>
            <a:lstStyle/>
            <a:p/>
          </p:txBody>
        </p:sp>
        <p:sp>
          <p:nvSpPr>
            <p:cNvPr id="135" name="rc135"/>
            <p:cNvSpPr/>
            <p:nvPr/>
          </p:nvSpPr>
          <p:spPr>
            <a:xfrm>
              <a:off x="1317178" y="5637654"/>
              <a:ext cx="7321564" cy="149993"/>
            </a:xfrm>
            <a:prstGeom prst="rect">
              <a:avLst/>
            </a:prstGeom>
            <a:solidFill>
              <a:srgbClr val="E2231A">
                <a:alpha val="80000"/>
              </a:srgbClr>
            </a:solidFill>
          </p:spPr>
          <p:txBody>
            <a:bodyPr/>
            <a:lstStyle/>
            <a:p/>
          </p:txBody>
        </p:sp>
        <p:sp>
          <p:nvSpPr>
            <p:cNvPr id="136" name="rc136"/>
            <p:cNvSpPr/>
            <p:nvPr/>
          </p:nvSpPr>
          <p:spPr>
            <a:xfrm>
              <a:off x="1317178" y="5450161"/>
              <a:ext cx="6171694" cy="149993"/>
            </a:xfrm>
            <a:prstGeom prst="rect">
              <a:avLst/>
            </a:prstGeom>
            <a:solidFill>
              <a:srgbClr val="E2231A">
                <a:alpha val="80000"/>
              </a:srgbClr>
            </a:solidFill>
          </p:spPr>
          <p:txBody>
            <a:bodyPr/>
            <a:lstStyle/>
            <a:p/>
          </p:txBody>
        </p:sp>
        <p:sp>
          <p:nvSpPr>
            <p:cNvPr id="137" name="tx137"/>
            <p:cNvSpPr/>
            <p:nvPr/>
          </p:nvSpPr>
          <p:spPr>
            <a:xfrm>
              <a:off x="7647432"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268,000</a:t>
              </a:r>
            </a:p>
          </p:txBody>
        </p:sp>
        <p:sp>
          <p:nvSpPr>
            <p:cNvPr id="138" name="tx138"/>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287,000</a:t>
              </a:r>
            </a:p>
          </p:txBody>
        </p:sp>
        <p:sp>
          <p:nvSpPr>
            <p:cNvPr id="139" name="tx139"/>
            <p:cNvSpPr/>
            <p:nvPr/>
          </p:nvSpPr>
          <p:spPr>
            <a:xfrm>
              <a:off x="6979459"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242,000</a:t>
              </a:r>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36502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591785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6" name="tx146"/>
            <p:cNvSpPr/>
            <p:nvPr/>
          </p:nvSpPr>
          <p:spPr>
            <a:xfrm>
              <a:off x="847068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7" name="tx147"/>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Cote d'Ivoire (75%) was 9 percentage points lower than the global average (84%) and 10 percentage points higher than the average across all WCAR countries (65%).
National MCV1 coverage was 4 percentage points higher than in 2019 (71%).
This equates to 242,000 unvaccinated children in 2024 compared to 268,000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F26A21">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Cote d'Ivoire ranked number 13 out of 24 countries for lowest MCV1 coverage (based on tied ranks).
Cote d'Ivoire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033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045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60580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0070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4082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50394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90518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30643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707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1089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508324"/>
              <a:ext cx="248247" cy="594372"/>
            </a:xfrm>
            <a:prstGeom prst="rect">
              <a:avLst/>
            </a:prstGeom>
            <a:solidFill>
              <a:srgbClr val="80BD41">
                <a:alpha val="100000"/>
              </a:srgbClr>
            </a:solidFill>
          </p:spPr>
          <p:txBody>
            <a:bodyPr/>
            <a:lstStyle/>
            <a:p/>
          </p:txBody>
        </p:sp>
        <p:sp>
          <p:nvSpPr>
            <p:cNvPr id="27" name="rc27"/>
            <p:cNvSpPr/>
            <p:nvPr/>
          </p:nvSpPr>
          <p:spPr>
            <a:xfrm>
              <a:off x="1333322" y="3228622"/>
              <a:ext cx="248247" cy="279702"/>
            </a:xfrm>
            <a:prstGeom prst="rect">
              <a:avLst/>
            </a:prstGeom>
            <a:solidFill>
              <a:srgbClr val="E2231A">
                <a:alpha val="100000"/>
              </a:srgbClr>
            </a:solidFill>
          </p:spPr>
          <p:txBody>
            <a:bodyPr/>
            <a:lstStyle/>
            <a:p/>
          </p:txBody>
        </p:sp>
        <p:sp>
          <p:nvSpPr>
            <p:cNvPr id="28" name="rc28"/>
            <p:cNvSpPr/>
            <p:nvPr/>
          </p:nvSpPr>
          <p:spPr>
            <a:xfrm>
              <a:off x="1609153" y="3469789"/>
              <a:ext cx="248247" cy="632908"/>
            </a:xfrm>
            <a:prstGeom prst="rect">
              <a:avLst/>
            </a:prstGeom>
            <a:solidFill>
              <a:srgbClr val="80BD41">
                <a:alpha val="100000"/>
              </a:srgbClr>
            </a:solidFill>
          </p:spPr>
          <p:txBody>
            <a:bodyPr/>
            <a:lstStyle/>
            <a:p/>
          </p:txBody>
        </p:sp>
        <p:sp>
          <p:nvSpPr>
            <p:cNvPr id="29" name="rc29"/>
            <p:cNvSpPr/>
            <p:nvPr/>
          </p:nvSpPr>
          <p:spPr>
            <a:xfrm>
              <a:off x="1609153" y="3211270"/>
              <a:ext cx="248247" cy="258518"/>
            </a:xfrm>
            <a:prstGeom prst="rect">
              <a:avLst/>
            </a:prstGeom>
            <a:solidFill>
              <a:srgbClr val="E2231A">
                <a:alpha val="100000"/>
              </a:srgbClr>
            </a:solidFill>
          </p:spPr>
          <p:txBody>
            <a:bodyPr/>
            <a:lstStyle/>
            <a:p/>
          </p:txBody>
        </p:sp>
        <p:sp>
          <p:nvSpPr>
            <p:cNvPr id="30" name="rc30"/>
            <p:cNvSpPr/>
            <p:nvPr/>
          </p:nvSpPr>
          <p:spPr>
            <a:xfrm>
              <a:off x="1884983" y="3459658"/>
              <a:ext cx="248247" cy="643039"/>
            </a:xfrm>
            <a:prstGeom prst="rect">
              <a:avLst/>
            </a:prstGeom>
            <a:solidFill>
              <a:srgbClr val="80BD41">
                <a:alpha val="100000"/>
              </a:srgbClr>
            </a:solidFill>
          </p:spPr>
          <p:txBody>
            <a:bodyPr/>
            <a:lstStyle/>
            <a:p/>
          </p:txBody>
        </p:sp>
        <p:sp>
          <p:nvSpPr>
            <p:cNvPr id="31" name="rc31"/>
            <p:cNvSpPr/>
            <p:nvPr/>
          </p:nvSpPr>
          <p:spPr>
            <a:xfrm>
              <a:off x="1884983" y="3197008"/>
              <a:ext cx="248247" cy="262649"/>
            </a:xfrm>
            <a:prstGeom prst="rect">
              <a:avLst/>
            </a:prstGeom>
            <a:solidFill>
              <a:srgbClr val="E2231A">
                <a:alpha val="100000"/>
              </a:srgbClr>
            </a:solidFill>
          </p:spPr>
          <p:txBody>
            <a:bodyPr/>
            <a:lstStyle/>
            <a:p/>
          </p:txBody>
        </p:sp>
        <p:sp>
          <p:nvSpPr>
            <p:cNvPr id="32" name="rc32"/>
            <p:cNvSpPr/>
            <p:nvPr/>
          </p:nvSpPr>
          <p:spPr>
            <a:xfrm>
              <a:off x="2160814" y="3460652"/>
              <a:ext cx="248247" cy="642045"/>
            </a:xfrm>
            <a:prstGeom prst="rect">
              <a:avLst/>
            </a:prstGeom>
            <a:solidFill>
              <a:srgbClr val="80BD41">
                <a:alpha val="100000"/>
              </a:srgbClr>
            </a:solidFill>
          </p:spPr>
          <p:txBody>
            <a:bodyPr/>
            <a:lstStyle/>
            <a:p/>
          </p:txBody>
        </p:sp>
        <p:sp>
          <p:nvSpPr>
            <p:cNvPr id="33" name="rc33"/>
            <p:cNvSpPr/>
            <p:nvPr/>
          </p:nvSpPr>
          <p:spPr>
            <a:xfrm>
              <a:off x="2160814" y="3185488"/>
              <a:ext cx="248247" cy="275163"/>
            </a:xfrm>
            <a:prstGeom prst="rect">
              <a:avLst/>
            </a:prstGeom>
            <a:solidFill>
              <a:srgbClr val="E2231A">
                <a:alpha val="100000"/>
              </a:srgbClr>
            </a:solidFill>
          </p:spPr>
          <p:txBody>
            <a:bodyPr/>
            <a:lstStyle/>
            <a:p/>
          </p:txBody>
        </p:sp>
        <p:sp>
          <p:nvSpPr>
            <p:cNvPr id="34" name="rc34"/>
            <p:cNvSpPr/>
            <p:nvPr/>
          </p:nvSpPr>
          <p:spPr>
            <a:xfrm>
              <a:off x="2436645" y="3377461"/>
              <a:ext cx="248247" cy="725236"/>
            </a:xfrm>
            <a:prstGeom prst="rect">
              <a:avLst/>
            </a:prstGeom>
            <a:solidFill>
              <a:srgbClr val="80BD41">
                <a:alpha val="100000"/>
              </a:srgbClr>
            </a:solidFill>
          </p:spPr>
          <p:txBody>
            <a:bodyPr/>
            <a:lstStyle/>
            <a:p/>
          </p:txBody>
        </p:sp>
        <p:sp>
          <p:nvSpPr>
            <p:cNvPr id="35" name="rc35"/>
            <p:cNvSpPr/>
            <p:nvPr/>
          </p:nvSpPr>
          <p:spPr>
            <a:xfrm>
              <a:off x="2436645" y="3172902"/>
              <a:ext cx="248247" cy="204558"/>
            </a:xfrm>
            <a:prstGeom prst="rect">
              <a:avLst/>
            </a:prstGeom>
            <a:solidFill>
              <a:srgbClr val="E2231A">
                <a:alpha val="100000"/>
              </a:srgbClr>
            </a:solidFill>
          </p:spPr>
          <p:txBody>
            <a:bodyPr/>
            <a:lstStyle/>
            <a:p/>
          </p:txBody>
        </p:sp>
        <p:sp>
          <p:nvSpPr>
            <p:cNvPr id="36" name="rc36"/>
            <p:cNvSpPr/>
            <p:nvPr/>
          </p:nvSpPr>
          <p:spPr>
            <a:xfrm>
              <a:off x="2712475" y="3308005"/>
              <a:ext cx="248247" cy="794691"/>
            </a:xfrm>
            <a:prstGeom prst="rect">
              <a:avLst/>
            </a:prstGeom>
            <a:solidFill>
              <a:srgbClr val="80BD41">
                <a:alpha val="100000"/>
              </a:srgbClr>
            </a:solidFill>
          </p:spPr>
          <p:txBody>
            <a:bodyPr/>
            <a:lstStyle/>
            <a:p/>
          </p:txBody>
        </p:sp>
        <p:sp>
          <p:nvSpPr>
            <p:cNvPr id="37" name="rc37"/>
            <p:cNvSpPr/>
            <p:nvPr/>
          </p:nvSpPr>
          <p:spPr>
            <a:xfrm>
              <a:off x="2712475" y="3156640"/>
              <a:ext cx="248247" cy="151365"/>
            </a:xfrm>
            <a:prstGeom prst="rect">
              <a:avLst/>
            </a:prstGeom>
            <a:solidFill>
              <a:srgbClr val="E2231A">
                <a:alpha val="100000"/>
              </a:srgbClr>
            </a:solidFill>
          </p:spPr>
          <p:txBody>
            <a:bodyPr/>
            <a:lstStyle/>
            <a:p/>
          </p:txBody>
        </p:sp>
        <p:sp>
          <p:nvSpPr>
            <p:cNvPr id="38" name="rc38"/>
            <p:cNvSpPr/>
            <p:nvPr/>
          </p:nvSpPr>
          <p:spPr>
            <a:xfrm>
              <a:off x="2988306" y="3402560"/>
              <a:ext cx="248247" cy="700136"/>
            </a:xfrm>
            <a:prstGeom prst="rect">
              <a:avLst/>
            </a:prstGeom>
            <a:solidFill>
              <a:srgbClr val="80BD41">
                <a:alpha val="100000"/>
              </a:srgbClr>
            </a:solidFill>
          </p:spPr>
          <p:txBody>
            <a:bodyPr/>
            <a:lstStyle/>
            <a:p/>
          </p:txBody>
        </p:sp>
        <p:sp>
          <p:nvSpPr>
            <p:cNvPr id="39" name="rc39"/>
            <p:cNvSpPr/>
            <p:nvPr/>
          </p:nvSpPr>
          <p:spPr>
            <a:xfrm>
              <a:off x="2988306" y="3143611"/>
              <a:ext cx="248247" cy="258949"/>
            </a:xfrm>
            <a:prstGeom prst="rect">
              <a:avLst/>
            </a:prstGeom>
            <a:solidFill>
              <a:srgbClr val="E2231A">
                <a:alpha val="100000"/>
              </a:srgbClr>
            </a:solidFill>
          </p:spPr>
          <p:txBody>
            <a:bodyPr/>
            <a:lstStyle/>
            <a:p/>
          </p:txBody>
        </p:sp>
        <p:sp>
          <p:nvSpPr>
            <p:cNvPr id="40" name="rc40"/>
            <p:cNvSpPr/>
            <p:nvPr/>
          </p:nvSpPr>
          <p:spPr>
            <a:xfrm>
              <a:off x="3264137" y="3451431"/>
              <a:ext cx="248247" cy="651266"/>
            </a:xfrm>
            <a:prstGeom prst="rect">
              <a:avLst/>
            </a:prstGeom>
            <a:solidFill>
              <a:srgbClr val="80BD41">
                <a:alpha val="100000"/>
              </a:srgbClr>
            </a:solidFill>
          </p:spPr>
          <p:txBody>
            <a:bodyPr/>
            <a:lstStyle/>
            <a:p/>
          </p:txBody>
        </p:sp>
        <p:sp>
          <p:nvSpPr>
            <p:cNvPr id="41" name="rc41"/>
            <p:cNvSpPr/>
            <p:nvPr/>
          </p:nvSpPr>
          <p:spPr>
            <a:xfrm>
              <a:off x="3264137" y="3130654"/>
              <a:ext cx="248247" cy="320777"/>
            </a:xfrm>
            <a:prstGeom prst="rect">
              <a:avLst/>
            </a:prstGeom>
            <a:solidFill>
              <a:srgbClr val="E2231A">
                <a:alpha val="100000"/>
              </a:srgbClr>
            </a:solidFill>
          </p:spPr>
          <p:txBody>
            <a:bodyPr/>
            <a:lstStyle/>
            <a:p/>
          </p:txBody>
        </p:sp>
        <p:sp>
          <p:nvSpPr>
            <p:cNvPr id="42" name="rc42"/>
            <p:cNvSpPr/>
            <p:nvPr/>
          </p:nvSpPr>
          <p:spPr>
            <a:xfrm>
              <a:off x="3539967" y="3482566"/>
              <a:ext cx="248247" cy="620130"/>
            </a:xfrm>
            <a:prstGeom prst="rect">
              <a:avLst/>
            </a:prstGeom>
            <a:solidFill>
              <a:srgbClr val="80BD41">
                <a:alpha val="100000"/>
              </a:srgbClr>
            </a:solidFill>
          </p:spPr>
          <p:txBody>
            <a:bodyPr/>
            <a:lstStyle/>
            <a:p/>
          </p:txBody>
        </p:sp>
        <p:sp>
          <p:nvSpPr>
            <p:cNvPr id="43" name="rc43"/>
            <p:cNvSpPr/>
            <p:nvPr/>
          </p:nvSpPr>
          <p:spPr>
            <a:xfrm>
              <a:off x="3539967" y="3118355"/>
              <a:ext cx="248247" cy="364210"/>
            </a:xfrm>
            <a:prstGeom prst="rect">
              <a:avLst/>
            </a:prstGeom>
            <a:solidFill>
              <a:srgbClr val="E2231A">
                <a:alpha val="100000"/>
              </a:srgbClr>
            </a:solidFill>
          </p:spPr>
          <p:txBody>
            <a:bodyPr/>
            <a:lstStyle/>
            <a:p/>
          </p:txBody>
        </p:sp>
        <p:sp>
          <p:nvSpPr>
            <p:cNvPr id="44" name="rc44"/>
            <p:cNvSpPr/>
            <p:nvPr/>
          </p:nvSpPr>
          <p:spPr>
            <a:xfrm>
              <a:off x="3815798" y="3422858"/>
              <a:ext cx="248247" cy="679838"/>
            </a:xfrm>
            <a:prstGeom prst="rect">
              <a:avLst/>
            </a:prstGeom>
            <a:solidFill>
              <a:srgbClr val="80BD41">
                <a:alpha val="100000"/>
              </a:srgbClr>
            </a:solidFill>
          </p:spPr>
          <p:txBody>
            <a:bodyPr/>
            <a:lstStyle/>
            <a:p/>
          </p:txBody>
        </p:sp>
        <p:sp>
          <p:nvSpPr>
            <p:cNvPr id="45" name="rc45"/>
            <p:cNvSpPr/>
            <p:nvPr/>
          </p:nvSpPr>
          <p:spPr>
            <a:xfrm>
              <a:off x="3815798" y="3088010"/>
              <a:ext cx="248247" cy="334847"/>
            </a:xfrm>
            <a:prstGeom prst="rect">
              <a:avLst/>
            </a:prstGeom>
            <a:solidFill>
              <a:srgbClr val="E2231A">
                <a:alpha val="100000"/>
              </a:srgbClr>
            </a:solidFill>
          </p:spPr>
          <p:txBody>
            <a:bodyPr/>
            <a:lstStyle/>
            <a:p/>
          </p:txBody>
        </p:sp>
        <p:sp>
          <p:nvSpPr>
            <p:cNvPr id="46" name="rc46"/>
            <p:cNvSpPr/>
            <p:nvPr/>
          </p:nvSpPr>
          <p:spPr>
            <a:xfrm>
              <a:off x="4091628" y="3435013"/>
              <a:ext cx="248247" cy="667683"/>
            </a:xfrm>
            <a:prstGeom prst="rect">
              <a:avLst/>
            </a:prstGeom>
            <a:solidFill>
              <a:srgbClr val="80BD41">
                <a:alpha val="100000"/>
              </a:srgbClr>
            </a:solidFill>
          </p:spPr>
          <p:txBody>
            <a:bodyPr/>
            <a:lstStyle/>
            <a:p/>
          </p:txBody>
        </p:sp>
        <p:sp>
          <p:nvSpPr>
            <p:cNvPr id="47" name="rc47"/>
            <p:cNvSpPr/>
            <p:nvPr/>
          </p:nvSpPr>
          <p:spPr>
            <a:xfrm>
              <a:off x="4091628" y="3059438"/>
              <a:ext cx="248247" cy="375575"/>
            </a:xfrm>
            <a:prstGeom prst="rect">
              <a:avLst/>
            </a:prstGeom>
            <a:solidFill>
              <a:srgbClr val="E2231A">
                <a:alpha val="100000"/>
              </a:srgbClr>
            </a:solidFill>
          </p:spPr>
          <p:txBody>
            <a:bodyPr/>
            <a:lstStyle/>
            <a:p/>
          </p:txBody>
        </p:sp>
        <p:sp>
          <p:nvSpPr>
            <p:cNvPr id="48" name="rc48"/>
            <p:cNvSpPr/>
            <p:nvPr/>
          </p:nvSpPr>
          <p:spPr>
            <a:xfrm>
              <a:off x="4367459" y="3580870"/>
              <a:ext cx="248247" cy="521827"/>
            </a:xfrm>
            <a:prstGeom prst="rect">
              <a:avLst/>
            </a:prstGeom>
            <a:solidFill>
              <a:srgbClr val="80BD41">
                <a:alpha val="100000"/>
              </a:srgbClr>
            </a:solidFill>
          </p:spPr>
          <p:txBody>
            <a:bodyPr/>
            <a:lstStyle/>
            <a:p/>
          </p:txBody>
        </p:sp>
        <p:sp>
          <p:nvSpPr>
            <p:cNvPr id="49" name="rc49"/>
            <p:cNvSpPr/>
            <p:nvPr/>
          </p:nvSpPr>
          <p:spPr>
            <a:xfrm>
              <a:off x="4367459" y="3037751"/>
              <a:ext cx="248247" cy="543118"/>
            </a:xfrm>
            <a:prstGeom prst="rect">
              <a:avLst/>
            </a:prstGeom>
            <a:solidFill>
              <a:srgbClr val="E2231A">
                <a:alpha val="100000"/>
              </a:srgbClr>
            </a:solidFill>
          </p:spPr>
          <p:txBody>
            <a:bodyPr/>
            <a:lstStyle/>
            <a:p/>
          </p:txBody>
        </p:sp>
        <p:sp>
          <p:nvSpPr>
            <p:cNvPr id="50" name="rc50"/>
            <p:cNvSpPr/>
            <p:nvPr/>
          </p:nvSpPr>
          <p:spPr>
            <a:xfrm>
              <a:off x="4643290" y="3300233"/>
              <a:ext cx="248247" cy="802463"/>
            </a:xfrm>
            <a:prstGeom prst="rect">
              <a:avLst/>
            </a:prstGeom>
            <a:solidFill>
              <a:srgbClr val="80BD41">
                <a:alpha val="100000"/>
              </a:srgbClr>
            </a:solidFill>
          </p:spPr>
          <p:txBody>
            <a:bodyPr/>
            <a:lstStyle/>
            <a:p/>
          </p:txBody>
        </p:sp>
        <p:sp>
          <p:nvSpPr>
            <p:cNvPr id="51" name="rc51"/>
            <p:cNvSpPr/>
            <p:nvPr/>
          </p:nvSpPr>
          <p:spPr>
            <a:xfrm>
              <a:off x="4643290" y="3018291"/>
              <a:ext cx="248247" cy="281941"/>
            </a:xfrm>
            <a:prstGeom prst="rect">
              <a:avLst/>
            </a:prstGeom>
            <a:solidFill>
              <a:srgbClr val="E2231A">
                <a:alpha val="100000"/>
              </a:srgbClr>
            </a:solidFill>
          </p:spPr>
          <p:txBody>
            <a:bodyPr/>
            <a:lstStyle/>
            <a:p/>
          </p:txBody>
        </p:sp>
        <p:sp>
          <p:nvSpPr>
            <p:cNvPr id="52" name="rc52"/>
            <p:cNvSpPr/>
            <p:nvPr/>
          </p:nvSpPr>
          <p:spPr>
            <a:xfrm>
              <a:off x="4919120" y="3332015"/>
              <a:ext cx="248247" cy="770681"/>
            </a:xfrm>
            <a:prstGeom prst="rect">
              <a:avLst/>
            </a:prstGeom>
            <a:solidFill>
              <a:srgbClr val="80BD41">
                <a:alpha val="100000"/>
              </a:srgbClr>
            </a:solidFill>
          </p:spPr>
          <p:txBody>
            <a:bodyPr/>
            <a:lstStyle/>
            <a:p/>
          </p:txBody>
        </p:sp>
        <p:sp>
          <p:nvSpPr>
            <p:cNvPr id="53" name="rc53"/>
            <p:cNvSpPr/>
            <p:nvPr/>
          </p:nvSpPr>
          <p:spPr>
            <a:xfrm>
              <a:off x="4919120" y="3001718"/>
              <a:ext cx="248247" cy="330297"/>
            </a:xfrm>
            <a:prstGeom prst="rect">
              <a:avLst/>
            </a:prstGeom>
            <a:solidFill>
              <a:srgbClr val="E2231A">
                <a:alpha val="100000"/>
              </a:srgbClr>
            </a:solidFill>
          </p:spPr>
          <p:txBody>
            <a:bodyPr/>
            <a:lstStyle/>
            <a:p/>
          </p:txBody>
        </p:sp>
        <p:sp>
          <p:nvSpPr>
            <p:cNvPr id="54" name="rc54"/>
            <p:cNvSpPr/>
            <p:nvPr/>
          </p:nvSpPr>
          <p:spPr>
            <a:xfrm>
              <a:off x="5194951" y="3446521"/>
              <a:ext cx="248247" cy="656175"/>
            </a:xfrm>
            <a:prstGeom prst="rect">
              <a:avLst/>
            </a:prstGeom>
            <a:solidFill>
              <a:srgbClr val="80BD41">
                <a:alpha val="100000"/>
              </a:srgbClr>
            </a:solidFill>
          </p:spPr>
          <p:txBody>
            <a:bodyPr/>
            <a:lstStyle/>
            <a:p/>
          </p:txBody>
        </p:sp>
        <p:sp>
          <p:nvSpPr>
            <p:cNvPr id="55" name="rc55"/>
            <p:cNvSpPr/>
            <p:nvPr/>
          </p:nvSpPr>
          <p:spPr>
            <a:xfrm>
              <a:off x="5194951" y="2990533"/>
              <a:ext cx="248247" cy="455988"/>
            </a:xfrm>
            <a:prstGeom prst="rect">
              <a:avLst/>
            </a:prstGeom>
            <a:solidFill>
              <a:srgbClr val="E2231A">
                <a:alpha val="100000"/>
              </a:srgbClr>
            </a:solidFill>
          </p:spPr>
          <p:txBody>
            <a:bodyPr/>
            <a:lstStyle/>
            <a:p/>
          </p:txBody>
        </p:sp>
        <p:sp>
          <p:nvSpPr>
            <p:cNvPr id="56" name="rc56"/>
            <p:cNvSpPr/>
            <p:nvPr/>
          </p:nvSpPr>
          <p:spPr>
            <a:xfrm>
              <a:off x="5470781" y="3355570"/>
              <a:ext cx="248247" cy="747126"/>
            </a:xfrm>
            <a:prstGeom prst="rect">
              <a:avLst/>
            </a:prstGeom>
            <a:solidFill>
              <a:srgbClr val="80BD41">
                <a:alpha val="100000"/>
              </a:srgbClr>
            </a:solidFill>
          </p:spPr>
          <p:txBody>
            <a:bodyPr/>
            <a:lstStyle/>
            <a:p/>
          </p:txBody>
        </p:sp>
        <p:sp>
          <p:nvSpPr>
            <p:cNvPr id="57" name="rc57"/>
            <p:cNvSpPr/>
            <p:nvPr/>
          </p:nvSpPr>
          <p:spPr>
            <a:xfrm>
              <a:off x="5470781" y="2987587"/>
              <a:ext cx="248247" cy="367982"/>
            </a:xfrm>
            <a:prstGeom prst="rect">
              <a:avLst/>
            </a:prstGeom>
            <a:solidFill>
              <a:srgbClr val="E2231A">
                <a:alpha val="100000"/>
              </a:srgbClr>
            </a:solidFill>
          </p:spPr>
          <p:txBody>
            <a:bodyPr/>
            <a:lstStyle/>
            <a:p/>
          </p:txBody>
        </p:sp>
        <p:sp>
          <p:nvSpPr>
            <p:cNvPr id="58" name="rc58"/>
            <p:cNvSpPr/>
            <p:nvPr/>
          </p:nvSpPr>
          <p:spPr>
            <a:xfrm>
              <a:off x="5746612" y="3286055"/>
              <a:ext cx="248247" cy="816642"/>
            </a:xfrm>
            <a:prstGeom prst="rect">
              <a:avLst/>
            </a:prstGeom>
            <a:solidFill>
              <a:srgbClr val="80BD41">
                <a:alpha val="100000"/>
              </a:srgbClr>
            </a:solidFill>
          </p:spPr>
          <p:txBody>
            <a:bodyPr/>
            <a:lstStyle/>
            <a:p/>
          </p:txBody>
        </p:sp>
        <p:sp>
          <p:nvSpPr>
            <p:cNvPr id="59" name="rc59"/>
            <p:cNvSpPr/>
            <p:nvPr/>
          </p:nvSpPr>
          <p:spPr>
            <a:xfrm>
              <a:off x="5746612" y="2984007"/>
              <a:ext cx="248247" cy="302048"/>
            </a:xfrm>
            <a:prstGeom prst="rect">
              <a:avLst/>
            </a:prstGeom>
            <a:solidFill>
              <a:srgbClr val="E2231A">
                <a:alpha val="100000"/>
              </a:srgbClr>
            </a:solidFill>
          </p:spPr>
          <p:txBody>
            <a:bodyPr/>
            <a:lstStyle/>
            <a:p/>
          </p:txBody>
        </p:sp>
        <p:sp>
          <p:nvSpPr>
            <p:cNvPr id="60" name="rc60"/>
            <p:cNvSpPr/>
            <p:nvPr/>
          </p:nvSpPr>
          <p:spPr>
            <a:xfrm>
              <a:off x="6022443" y="3321213"/>
              <a:ext cx="248247" cy="781483"/>
            </a:xfrm>
            <a:prstGeom prst="rect">
              <a:avLst/>
            </a:prstGeom>
            <a:solidFill>
              <a:srgbClr val="80BD41">
                <a:alpha val="100000"/>
              </a:srgbClr>
            </a:solidFill>
          </p:spPr>
          <p:txBody>
            <a:bodyPr/>
            <a:lstStyle/>
            <a:p/>
          </p:txBody>
        </p:sp>
        <p:sp>
          <p:nvSpPr>
            <p:cNvPr id="61" name="rc61"/>
            <p:cNvSpPr/>
            <p:nvPr/>
          </p:nvSpPr>
          <p:spPr>
            <a:xfrm>
              <a:off x="6022443" y="2986294"/>
              <a:ext cx="248247" cy="334919"/>
            </a:xfrm>
            <a:prstGeom prst="rect">
              <a:avLst/>
            </a:prstGeom>
            <a:solidFill>
              <a:srgbClr val="E2231A">
                <a:alpha val="100000"/>
              </a:srgbClr>
            </a:solidFill>
          </p:spPr>
          <p:txBody>
            <a:bodyPr/>
            <a:lstStyle/>
            <a:p/>
          </p:txBody>
        </p:sp>
        <p:sp>
          <p:nvSpPr>
            <p:cNvPr id="62" name="rc62"/>
            <p:cNvSpPr/>
            <p:nvPr/>
          </p:nvSpPr>
          <p:spPr>
            <a:xfrm>
              <a:off x="6298273" y="3287935"/>
              <a:ext cx="248247" cy="814762"/>
            </a:xfrm>
            <a:prstGeom prst="rect">
              <a:avLst/>
            </a:prstGeom>
            <a:solidFill>
              <a:srgbClr val="80BD41">
                <a:alpha val="100000"/>
              </a:srgbClr>
            </a:solidFill>
          </p:spPr>
          <p:txBody>
            <a:bodyPr/>
            <a:lstStyle/>
            <a:p/>
          </p:txBody>
        </p:sp>
        <p:sp>
          <p:nvSpPr>
            <p:cNvPr id="63" name="rc63"/>
            <p:cNvSpPr/>
            <p:nvPr/>
          </p:nvSpPr>
          <p:spPr>
            <a:xfrm>
              <a:off x="6298273" y="3001670"/>
              <a:ext cx="248247" cy="286264"/>
            </a:xfrm>
            <a:prstGeom prst="rect">
              <a:avLst/>
            </a:prstGeom>
            <a:solidFill>
              <a:srgbClr val="E2231A">
                <a:alpha val="100000"/>
              </a:srgbClr>
            </a:solidFill>
          </p:spPr>
          <p:txBody>
            <a:bodyPr/>
            <a:lstStyle/>
            <a:p/>
          </p:txBody>
        </p:sp>
        <p:sp>
          <p:nvSpPr>
            <p:cNvPr id="64" name="rc64"/>
            <p:cNvSpPr/>
            <p:nvPr/>
          </p:nvSpPr>
          <p:spPr>
            <a:xfrm>
              <a:off x="6574104" y="3317178"/>
              <a:ext cx="248247" cy="785518"/>
            </a:xfrm>
            <a:prstGeom prst="rect">
              <a:avLst/>
            </a:prstGeom>
            <a:solidFill>
              <a:srgbClr val="80BD41">
                <a:alpha val="100000"/>
              </a:srgbClr>
            </a:solidFill>
          </p:spPr>
          <p:txBody>
            <a:bodyPr/>
            <a:lstStyle/>
            <a:p/>
          </p:txBody>
        </p:sp>
        <p:sp>
          <p:nvSpPr>
            <p:cNvPr id="65" name="rc65"/>
            <p:cNvSpPr/>
            <p:nvPr/>
          </p:nvSpPr>
          <p:spPr>
            <a:xfrm>
              <a:off x="6574104" y="2996341"/>
              <a:ext cx="248247" cy="320836"/>
            </a:xfrm>
            <a:prstGeom prst="rect">
              <a:avLst/>
            </a:prstGeom>
            <a:solidFill>
              <a:srgbClr val="E2231A">
                <a:alpha val="100000"/>
              </a:srgbClr>
            </a:solidFill>
          </p:spPr>
          <p:txBody>
            <a:bodyPr/>
            <a:lstStyle/>
            <a:p/>
          </p:txBody>
        </p:sp>
        <p:sp>
          <p:nvSpPr>
            <p:cNvPr id="66" name="rc66"/>
            <p:cNvSpPr/>
            <p:nvPr/>
          </p:nvSpPr>
          <p:spPr>
            <a:xfrm>
              <a:off x="6849934" y="3400788"/>
              <a:ext cx="248247" cy="701908"/>
            </a:xfrm>
            <a:prstGeom prst="rect">
              <a:avLst/>
            </a:prstGeom>
            <a:solidFill>
              <a:srgbClr val="80BD41">
                <a:alpha val="100000"/>
              </a:srgbClr>
            </a:solidFill>
          </p:spPr>
          <p:txBody>
            <a:bodyPr/>
            <a:lstStyle/>
            <a:p/>
          </p:txBody>
        </p:sp>
        <p:sp>
          <p:nvSpPr>
            <p:cNvPr id="67" name="rc67"/>
            <p:cNvSpPr/>
            <p:nvPr/>
          </p:nvSpPr>
          <p:spPr>
            <a:xfrm>
              <a:off x="6849934" y="2988557"/>
              <a:ext cx="248247" cy="412230"/>
            </a:xfrm>
            <a:prstGeom prst="rect">
              <a:avLst/>
            </a:prstGeom>
            <a:solidFill>
              <a:srgbClr val="E2231A">
                <a:alpha val="100000"/>
              </a:srgbClr>
            </a:solidFill>
          </p:spPr>
          <p:txBody>
            <a:bodyPr/>
            <a:lstStyle/>
            <a:p/>
          </p:txBody>
        </p:sp>
        <p:sp>
          <p:nvSpPr>
            <p:cNvPr id="68" name="rc68"/>
            <p:cNvSpPr/>
            <p:nvPr/>
          </p:nvSpPr>
          <p:spPr>
            <a:xfrm>
              <a:off x="7125765" y="3372251"/>
              <a:ext cx="248247" cy="730445"/>
            </a:xfrm>
            <a:prstGeom prst="rect">
              <a:avLst/>
            </a:prstGeom>
            <a:solidFill>
              <a:srgbClr val="80BD41">
                <a:alpha val="100000"/>
              </a:srgbClr>
            </a:solidFill>
          </p:spPr>
          <p:txBody>
            <a:bodyPr/>
            <a:lstStyle/>
            <a:p/>
          </p:txBody>
        </p:sp>
        <p:sp>
          <p:nvSpPr>
            <p:cNvPr id="69" name="rc69"/>
            <p:cNvSpPr/>
            <p:nvPr/>
          </p:nvSpPr>
          <p:spPr>
            <a:xfrm>
              <a:off x="7125765" y="2978941"/>
              <a:ext cx="248247" cy="393310"/>
            </a:xfrm>
            <a:prstGeom prst="rect">
              <a:avLst/>
            </a:prstGeom>
            <a:solidFill>
              <a:srgbClr val="E2231A">
                <a:alpha val="100000"/>
              </a:srgbClr>
            </a:solidFill>
          </p:spPr>
          <p:txBody>
            <a:bodyPr/>
            <a:lstStyle/>
            <a:p/>
          </p:txBody>
        </p:sp>
        <p:sp>
          <p:nvSpPr>
            <p:cNvPr id="70" name="rc70"/>
            <p:cNvSpPr/>
            <p:nvPr/>
          </p:nvSpPr>
          <p:spPr>
            <a:xfrm>
              <a:off x="7401596" y="3400093"/>
              <a:ext cx="248247" cy="702603"/>
            </a:xfrm>
            <a:prstGeom prst="rect">
              <a:avLst/>
            </a:prstGeom>
            <a:solidFill>
              <a:srgbClr val="80BD41">
                <a:alpha val="100000"/>
              </a:srgbClr>
            </a:solidFill>
          </p:spPr>
          <p:txBody>
            <a:bodyPr/>
            <a:lstStyle/>
            <a:p/>
          </p:txBody>
        </p:sp>
        <p:sp>
          <p:nvSpPr>
            <p:cNvPr id="71" name="rc71"/>
            <p:cNvSpPr/>
            <p:nvPr/>
          </p:nvSpPr>
          <p:spPr>
            <a:xfrm>
              <a:off x="7401596" y="2969469"/>
              <a:ext cx="248247" cy="430624"/>
            </a:xfrm>
            <a:prstGeom prst="rect">
              <a:avLst/>
            </a:prstGeom>
            <a:solidFill>
              <a:srgbClr val="E2231A">
                <a:alpha val="100000"/>
              </a:srgbClr>
            </a:solidFill>
          </p:spPr>
          <p:txBody>
            <a:bodyPr/>
            <a:lstStyle/>
            <a:p/>
          </p:txBody>
        </p:sp>
        <p:sp>
          <p:nvSpPr>
            <p:cNvPr id="72" name="rc72"/>
            <p:cNvSpPr/>
            <p:nvPr/>
          </p:nvSpPr>
          <p:spPr>
            <a:xfrm>
              <a:off x="7677426" y="3301323"/>
              <a:ext cx="248247" cy="801373"/>
            </a:xfrm>
            <a:prstGeom prst="rect">
              <a:avLst/>
            </a:prstGeom>
            <a:solidFill>
              <a:srgbClr val="80BD41">
                <a:alpha val="100000"/>
              </a:srgbClr>
            </a:solidFill>
          </p:spPr>
          <p:txBody>
            <a:bodyPr/>
            <a:lstStyle/>
            <a:p/>
          </p:txBody>
        </p:sp>
        <p:sp>
          <p:nvSpPr>
            <p:cNvPr id="73" name="rc73"/>
            <p:cNvSpPr/>
            <p:nvPr/>
          </p:nvSpPr>
          <p:spPr>
            <a:xfrm>
              <a:off x="7677426" y="2957877"/>
              <a:ext cx="248247" cy="343445"/>
            </a:xfrm>
            <a:prstGeom prst="rect">
              <a:avLst/>
            </a:prstGeom>
            <a:solidFill>
              <a:srgbClr val="E2231A">
                <a:alpha val="100000"/>
              </a:srgbClr>
            </a:solidFill>
          </p:spPr>
          <p:txBody>
            <a:bodyPr/>
            <a:lstStyle/>
            <a:p/>
          </p:txBody>
        </p:sp>
        <p:sp>
          <p:nvSpPr>
            <p:cNvPr id="74" name="rc74"/>
            <p:cNvSpPr/>
            <p:nvPr/>
          </p:nvSpPr>
          <p:spPr>
            <a:xfrm>
              <a:off x="7953257" y="3234166"/>
              <a:ext cx="248247" cy="868530"/>
            </a:xfrm>
            <a:prstGeom prst="rect">
              <a:avLst/>
            </a:prstGeom>
            <a:solidFill>
              <a:srgbClr val="80BD41">
                <a:alpha val="100000"/>
              </a:srgbClr>
            </a:solidFill>
          </p:spPr>
          <p:txBody>
            <a:bodyPr/>
            <a:lstStyle/>
            <a:p/>
          </p:txBody>
        </p:sp>
        <p:sp>
          <p:nvSpPr>
            <p:cNvPr id="75" name="rc75"/>
            <p:cNvSpPr/>
            <p:nvPr/>
          </p:nvSpPr>
          <p:spPr>
            <a:xfrm>
              <a:off x="7953257" y="2944656"/>
              <a:ext cx="248247" cy="289510"/>
            </a:xfrm>
            <a:prstGeom prst="rect">
              <a:avLst/>
            </a:prstGeom>
            <a:solidFill>
              <a:srgbClr val="E2231A">
                <a:alpha val="100000"/>
              </a:srgbClr>
            </a:solidFill>
          </p:spPr>
          <p:txBody>
            <a:bodyPr/>
            <a:lstStyle/>
            <a:p/>
          </p:txBody>
        </p:sp>
        <p:sp>
          <p:nvSpPr>
            <p:cNvPr id="76" name="pl76"/>
            <p:cNvSpPr/>
            <p:nvPr/>
          </p:nvSpPr>
          <p:spPr>
            <a:xfrm>
              <a:off x="1457446" y="1670819"/>
              <a:ext cx="6619934" cy="1013282"/>
            </a:xfrm>
            <a:custGeom>
              <a:avLst/>
              <a:pathLst>
                <a:path w="6619934" h="1013282">
                  <a:moveTo>
                    <a:pt x="0" y="463214"/>
                  </a:moveTo>
                  <a:lnTo>
                    <a:pt x="275830" y="376361"/>
                  </a:lnTo>
                  <a:lnTo>
                    <a:pt x="551661" y="376361"/>
                  </a:lnTo>
                  <a:lnTo>
                    <a:pt x="827491" y="405312"/>
                  </a:lnTo>
                  <a:lnTo>
                    <a:pt x="1103322" y="173705"/>
                  </a:lnTo>
                  <a:lnTo>
                    <a:pt x="1379153" y="0"/>
                  </a:lnTo>
                  <a:lnTo>
                    <a:pt x="1654983" y="318460"/>
                  </a:lnTo>
                  <a:lnTo>
                    <a:pt x="1930814" y="492165"/>
                  </a:lnTo>
                  <a:lnTo>
                    <a:pt x="2206644" y="607969"/>
                  </a:lnTo>
                  <a:lnTo>
                    <a:pt x="2482475" y="492165"/>
                  </a:lnTo>
                  <a:lnTo>
                    <a:pt x="2758306" y="579018"/>
                  </a:lnTo>
                  <a:lnTo>
                    <a:pt x="3034136" y="1013282"/>
                  </a:lnTo>
                  <a:lnTo>
                    <a:pt x="3309967" y="289509"/>
                  </a:lnTo>
                  <a:lnTo>
                    <a:pt x="3585797" y="405312"/>
                  </a:lnTo>
                  <a:lnTo>
                    <a:pt x="3861628" y="723773"/>
                  </a:lnTo>
                  <a:lnTo>
                    <a:pt x="4137459" y="492165"/>
                  </a:lnTo>
                  <a:lnTo>
                    <a:pt x="4413289" y="318460"/>
                  </a:lnTo>
                  <a:lnTo>
                    <a:pt x="4689120" y="405312"/>
                  </a:lnTo>
                  <a:lnTo>
                    <a:pt x="4964950" y="289509"/>
                  </a:lnTo>
                  <a:lnTo>
                    <a:pt x="5240781" y="376361"/>
                  </a:lnTo>
                  <a:lnTo>
                    <a:pt x="5516612" y="607969"/>
                  </a:lnTo>
                  <a:lnTo>
                    <a:pt x="5792442" y="550067"/>
                  </a:lnTo>
                  <a:lnTo>
                    <a:pt x="6068273" y="636920"/>
                  </a:lnTo>
                  <a:lnTo>
                    <a:pt x="6344103" y="405312"/>
                  </a:lnTo>
                  <a:lnTo>
                    <a:pt x="6619934" y="260558"/>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1" name="tx81"/>
            <p:cNvSpPr/>
            <p:nvPr/>
          </p:nvSpPr>
          <p:spPr>
            <a:xfrm>
              <a:off x="663793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691376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3" name="tx83"/>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5" name="tx85"/>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801709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7" name="tx87"/>
            <p:cNvSpPr/>
            <p:nvPr/>
          </p:nvSpPr>
          <p:spPr>
            <a:xfrm>
              <a:off x="1339893" y="3092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729.9</a:t>
              </a:r>
            </a:p>
          </p:txBody>
        </p:sp>
        <p:sp>
          <p:nvSpPr>
            <p:cNvPr id="88" name="tx88"/>
            <p:cNvSpPr/>
            <p:nvPr/>
          </p:nvSpPr>
          <p:spPr>
            <a:xfrm>
              <a:off x="2758222" y="30207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790</a:t>
              </a:r>
            </a:p>
          </p:txBody>
        </p:sp>
        <p:sp>
          <p:nvSpPr>
            <p:cNvPr id="89" name="tx89"/>
            <p:cNvSpPr/>
            <p:nvPr/>
          </p:nvSpPr>
          <p:spPr>
            <a:xfrm>
              <a:off x="4098199" y="29235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871.2</a:t>
              </a:r>
            </a:p>
          </p:txBody>
        </p:sp>
        <p:sp>
          <p:nvSpPr>
            <p:cNvPr id="90" name="tx90"/>
            <p:cNvSpPr/>
            <p:nvPr/>
          </p:nvSpPr>
          <p:spPr>
            <a:xfrm>
              <a:off x="5477352" y="28516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931.2</a:t>
              </a:r>
            </a:p>
          </p:txBody>
        </p:sp>
        <p:sp>
          <p:nvSpPr>
            <p:cNvPr id="91" name="tx91"/>
            <p:cNvSpPr/>
            <p:nvPr/>
          </p:nvSpPr>
          <p:spPr>
            <a:xfrm>
              <a:off x="6580674" y="28603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923.9</a:t>
              </a:r>
            </a:p>
          </p:txBody>
        </p:sp>
        <p:sp>
          <p:nvSpPr>
            <p:cNvPr id="92" name="tx92"/>
            <p:cNvSpPr/>
            <p:nvPr/>
          </p:nvSpPr>
          <p:spPr>
            <a:xfrm>
              <a:off x="6856505" y="28525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930.4</a:t>
              </a:r>
            </a:p>
          </p:txBody>
        </p:sp>
        <p:sp>
          <p:nvSpPr>
            <p:cNvPr id="93" name="tx93"/>
            <p:cNvSpPr/>
            <p:nvPr/>
          </p:nvSpPr>
          <p:spPr>
            <a:xfrm>
              <a:off x="7132335" y="28429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938.4</a:t>
              </a:r>
            </a:p>
          </p:txBody>
        </p:sp>
        <p:sp>
          <p:nvSpPr>
            <p:cNvPr id="94" name="tx94"/>
            <p:cNvSpPr/>
            <p:nvPr/>
          </p:nvSpPr>
          <p:spPr>
            <a:xfrm>
              <a:off x="7408166" y="28334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946.3</a:t>
              </a:r>
            </a:p>
          </p:txBody>
        </p:sp>
        <p:sp>
          <p:nvSpPr>
            <p:cNvPr id="95" name="tx95"/>
            <p:cNvSpPr/>
            <p:nvPr/>
          </p:nvSpPr>
          <p:spPr>
            <a:xfrm>
              <a:off x="7723173" y="28219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99004" y="280873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7" name="pl97"/>
            <p:cNvSpPr/>
            <p:nvPr/>
          </p:nvSpPr>
          <p:spPr>
            <a:xfrm>
              <a:off x="1457446"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7704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496.3</a:t>
              </a:r>
            </a:p>
          </p:txBody>
        </p:sp>
        <p:sp>
          <p:nvSpPr>
            <p:cNvPr id="108" name="tx108"/>
            <p:cNvSpPr/>
            <p:nvPr/>
          </p:nvSpPr>
          <p:spPr>
            <a:xfrm>
              <a:off x="1339893" y="33333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233.6</a:t>
              </a:r>
            </a:p>
          </p:txBody>
        </p:sp>
        <p:sp>
          <p:nvSpPr>
            <p:cNvPr id="109" name="tx109"/>
            <p:cNvSpPr/>
            <p:nvPr/>
          </p:nvSpPr>
          <p:spPr>
            <a:xfrm>
              <a:off x="2719046" y="36702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663.6</a:t>
              </a:r>
            </a:p>
          </p:txBody>
        </p:sp>
        <p:sp>
          <p:nvSpPr>
            <p:cNvPr id="110" name="tx110"/>
            <p:cNvSpPr/>
            <p:nvPr/>
          </p:nvSpPr>
          <p:spPr>
            <a:xfrm>
              <a:off x="2719046" y="3197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126.4</a:t>
              </a:r>
            </a:p>
          </p:txBody>
        </p:sp>
        <p:sp>
          <p:nvSpPr>
            <p:cNvPr id="111" name="tx111"/>
            <p:cNvSpPr/>
            <p:nvPr/>
          </p:nvSpPr>
          <p:spPr>
            <a:xfrm>
              <a:off x="4098199" y="37338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557.6</a:t>
              </a:r>
            </a:p>
          </p:txBody>
        </p:sp>
        <p:sp>
          <p:nvSpPr>
            <p:cNvPr id="112" name="tx112"/>
            <p:cNvSpPr/>
            <p:nvPr/>
          </p:nvSpPr>
          <p:spPr>
            <a:xfrm>
              <a:off x="4098199" y="32121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313.6</a:t>
              </a:r>
            </a:p>
          </p:txBody>
        </p:sp>
        <p:sp>
          <p:nvSpPr>
            <p:cNvPr id="113" name="tx113"/>
            <p:cNvSpPr/>
            <p:nvPr/>
          </p:nvSpPr>
          <p:spPr>
            <a:xfrm>
              <a:off x="5477352" y="36940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623.9</a:t>
              </a:r>
            </a:p>
          </p:txBody>
        </p:sp>
        <p:sp>
          <p:nvSpPr>
            <p:cNvPr id="114" name="tx114"/>
            <p:cNvSpPr/>
            <p:nvPr/>
          </p:nvSpPr>
          <p:spPr>
            <a:xfrm>
              <a:off x="5477352" y="31364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307.3</a:t>
              </a:r>
            </a:p>
          </p:txBody>
        </p:sp>
        <p:sp>
          <p:nvSpPr>
            <p:cNvPr id="115" name="tx115"/>
            <p:cNvSpPr/>
            <p:nvPr/>
          </p:nvSpPr>
          <p:spPr>
            <a:xfrm>
              <a:off x="6619851" y="36748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656</a:t>
              </a:r>
            </a:p>
          </p:txBody>
        </p:sp>
        <p:sp>
          <p:nvSpPr>
            <p:cNvPr id="116" name="tx116"/>
            <p:cNvSpPr/>
            <p:nvPr/>
          </p:nvSpPr>
          <p:spPr>
            <a:xfrm>
              <a:off x="6580674" y="31217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267.9</a:t>
              </a:r>
            </a:p>
          </p:txBody>
        </p:sp>
        <p:sp>
          <p:nvSpPr>
            <p:cNvPr id="117" name="tx117"/>
            <p:cNvSpPr/>
            <p:nvPr/>
          </p:nvSpPr>
          <p:spPr>
            <a:xfrm>
              <a:off x="6856505" y="37166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586.1</a:t>
              </a:r>
            </a:p>
          </p:txBody>
        </p:sp>
        <p:sp>
          <p:nvSpPr>
            <p:cNvPr id="118" name="tx118"/>
            <p:cNvSpPr/>
            <p:nvPr/>
          </p:nvSpPr>
          <p:spPr>
            <a:xfrm>
              <a:off x="6856505" y="31595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344.2</a:t>
              </a:r>
            </a:p>
          </p:txBody>
        </p:sp>
        <p:sp>
          <p:nvSpPr>
            <p:cNvPr id="119" name="tx119"/>
            <p:cNvSpPr/>
            <p:nvPr/>
          </p:nvSpPr>
          <p:spPr>
            <a:xfrm>
              <a:off x="7171512" y="37024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610</a:t>
              </a:r>
            </a:p>
          </p:txBody>
        </p:sp>
        <p:sp>
          <p:nvSpPr>
            <p:cNvPr id="120" name="tx120"/>
            <p:cNvSpPr/>
            <p:nvPr/>
          </p:nvSpPr>
          <p:spPr>
            <a:xfrm>
              <a:off x="7132335" y="31405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328.4</a:t>
              </a:r>
            </a:p>
          </p:txBody>
        </p:sp>
        <p:sp>
          <p:nvSpPr>
            <p:cNvPr id="121" name="tx121"/>
            <p:cNvSpPr/>
            <p:nvPr/>
          </p:nvSpPr>
          <p:spPr>
            <a:xfrm>
              <a:off x="7408166" y="37163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586.7</a:t>
              </a:r>
            </a:p>
          </p:txBody>
        </p:sp>
        <p:sp>
          <p:nvSpPr>
            <p:cNvPr id="122" name="tx122"/>
            <p:cNvSpPr/>
            <p:nvPr/>
          </p:nvSpPr>
          <p:spPr>
            <a:xfrm>
              <a:off x="7408166" y="31496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359.6</a:t>
              </a:r>
            </a:p>
          </p:txBody>
        </p:sp>
        <p:sp>
          <p:nvSpPr>
            <p:cNvPr id="123" name="tx123"/>
            <p:cNvSpPr/>
            <p:nvPr/>
          </p:nvSpPr>
          <p:spPr>
            <a:xfrm>
              <a:off x="7683997" y="3666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669.2</a:t>
              </a:r>
            </a:p>
          </p:txBody>
        </p:sp>
        <p:sp>
          <p:nvSpPr>
            <p:cNvPr id="124" name="tx124"/>
            <p:cNvSpPr/>
            <p:nvPr/>
          </p:nvSpPr>
          <p:spPr>
            <a:xfrm>
              <a:off x="7683997" y="30945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286.8</a:t>
              </a:r>
            </a:p>
          </p:txBody>
        </p:sp>
        <p:sp>
          <p:nvSpPr>
            <p:cNvPr id="125" name="tx125"/>
            <p:cNvSpPr/>
            <p:nvPr/>
          </p:nvSpPr>
          <p:spPr>
            <a:xfrm>
              <a:off x="7959827" y="36333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725.3</a:t>
              </a:r>
            </a:p>
          </p:txBody>
        </p:sp>
        <p:sp>
          <p:nvSpPr>
            <p:cNvPr id="126" name="tx126"/>
            <p:cNvSpPr/>
            <p:nvPr/>
          </p:nvSpPr>
          <p:spPr>
            <a:xfrm>
              <a:off x="7959827" y="30543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241.8</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5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83499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23624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63748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103873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68266" y="5010059"/>
              <a:ext cx="201456" cy="201456"/>
            </a:xfrm>
            <a:prstGeom prst="rect">
              <a:avLst/>
            </a:prstGeom>
            <a:solidFill>
              <a:srgbClr val="E2231A">
                <a:alpha val="100000"/>
              </a:srgbClr>
            </a:solidFill>
          </p:spPr>
          <p:txBody>
            <a:bodyPr/>
            <a:lstStyle/>
            <a:p/>
          </p:txBody>
        </p:sp>
        <p:sp>
          <p:nvSpPr>
            <p:cNvPr id="153" name="rc153"/>
            <p:cNvSpPr/>
            <p:nvPr/>
          </p:nvSpPr>
          <p:spPr>
            <a:xfrm>
              <a:off x="5673354" y="5010059"/>
              <a:ext cx="201456" cy="201456"/>
            </a:xfrm>
            <a:prstGeom prst="rect">
              <a:avLst/>
            </a:prstGeom>
            <a:solidFill>
              <a:srgbClr val="80BD41">
                <a:alpha val="100000"/>
              </a:srgbClr>
            </a:solidFill>
          </p:spPr>
          <p:txBody>
            <a:bodyPr/>
            <a:lstStyle/>
            <a:p/>
          </p:txBody>
        </p:sp>
        <p:sp>
          <p:nvSpPr>
            <p:cNvPr id="154" name="tx154"/>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89913" y="660204"/>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2000-2024</a:t>
              </a:r>
            </a:p>
          </p:txBody>
        </p:sp>
        <p:sp>
          <p:nvSpPr>
            <p:cNvPr id="158" name="pl158"/>
            <p:cNvSpPr/>
            <p:nvPr/>
          </p:nvSpPr>
          <p:spPr>
            <a:xfrm>
              <a:off x="21788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8698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5608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2518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243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7153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4063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0973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889059"/>
              <a:ext cx="4436959" cy="167191"/>
            </a:xfrm>
            <a:prstGeom prst="rect">
              <a:avLst/>
            </a:prstGeom>
            <a:solidFill>
              <a:srgbClr val="80BD41">
                <a:alpha val="100000"/>
              </a:srgbClr>
            </a:solidFill>
          </p:spPr>
          <p:txBody>
            <a:bodyPr/>
            <a:lstStyle/>
            <a:p/>
          </p:txBody>
        </p:sp>
        <p:sp>
          <p:nvSpPr>
            <p:cNvPr id="171" name="rc171"/>
            <p:cNvSpPr/>
            <p:nvPr/>
          </p:nvSpPr>
          <p:spPr>
            <a:xfrm>
              <a:off x="5770281" y="5889059"/>
              <a:ext cx="1812229" cy="167191"/>
            </a:xfrm>
            <a:prstGeom prst="rect">
              <a:avLst/>
            </a:prstGeom>
            <a:solidFill>
              <a:srgbClr val="E2231A">
                <a:alpha val="100000"/>
              </a:srgbClr>
            </a:solidFill>
          </p:spPr>
          <p:txBody>
            <a:bodyPr/>
            <a:lstStyle/>
            <a:p/>
          </p:txBody>
        </p:sp>
        <p:sp>
          <p:nvSpPr>
            <p:cNvPr id="172" name="rc172"/>
            <p:cNvSpPr/>
            <p:nvPr/>
          </p:nvSpPr>
          <p:spPr>
            <a:xfrm>
              <a:off x="1333322" y="5680069"/>
              <a:ext cx="4526515" cy="167191"/>
            </a:xfrm>
            <a:prstGeom prst="rect">
              <a:avLst/>
            </a:prstGeom>
            <a:solidFill>
              <a:srgbClr val="80BD41">
                <a:alpha val="100000"/>
              </a:srgbClr>
            </a:solidFill>
          </p:spPr>
          <p:txBody>
            <a:bodyPr/>
            <a:lstStyle/>
            <a:p/>
          </p:txBody>
        </p:sp>
        <p:sp>
          <p:nvSpPr>
            <p:cNvPr id="173" name="rc173"/>
            <p:cNvSpPr/>
            <p:nvPr/>
          </p:nvSpPr>
          <p:spPr>
            <a:xfrm>
              <a:off x="5859838" y="5680069"/>
              <a:ext cx="1939935" cy="167191"/>
            </a:xfrm>
            <a:prstGeom prst="rect">
              <a:avLst/>
            </a:prstGeom>
            <a:solidFill>
              <a:srgbClr val="E2231A">
                <a:alpha val="100000"/>
              </a:srgbClr>
            </a:solidFill>
          </p:spPr>
          <p:txBody>
            <a:bodyPr/>
            <a:lstStyle/>
            <a:p/>
          </p:txBody>
        </p:sp>
        <p:sp>
          <p:nvSpPr>
            <p:cNvPr id="174" name="rc174"/>
            <p:cNvSpPr/>
            <p:nvPr/>
          </p:nvSpPr>
          <p:spPr>
            <a:xfrm>
              <a:off x="1333322" y="5471080"/>
              <a:ext cx="4905844" cy="167191"/>
            </a:xfrm>
            <a:prstGeom prst="rect">
              <a:avLst/>
            </a:prstGeom>
            <a:solidFill>
              <a:srgbClr val="80BD41">
                <a:alpha val="100000"/>
              </a:srgbClr>
            </a:solidFill>
          </p:spPr>
          <p:txBody>
            <a:bodyPr/>
            <a:lstStyle/>
            <a:p/>
          </p:txBody>
        </p:sp>
        <p:sp>
          <p:nvSpPr>
            <p:cNvPr id="175" name="rc175"/>
            <p:cNvSpPr/>
            <p:nvPr/>
          </p:nvSpPr>
          <p:spPr>
            <a:xfrm>
              <a:off x="6239167" y="5471080"/>
              <a:ext cx="1635281" cy="167191"/>
            </a:xfrm>
            <a:prstGeom prst="rect">
              <a:avLst/>
            </a:prstGeom>
            <a:solidFill>
              <a:srgbClr val="E2231A">
                <a:alpha val="100000"/>
              </a:srgbClr>
            </a:solidFill>
          </p:spPr>
          <p:txBody>
            <a:bodyPr/>
            <a:lstStyle/>
            <a:p/>
          </p:txBody>
        </p:sp>
        <p:sp>
          <p:nvSpPr>
            <p:cNvPr id="176" name="tx176"/>
            <p:cNvSpPr/>
            <p:nvPr/>
          </p:nvSpPr>
          <p:spPr>
            <a:xfrm>
              <a:off x="775028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923.9</a:t>
              </a:r>
            </a:p>
          </p:txBody>
        </p:sp>
        <p:sp>
          <p:nvSpPr>
            <p:cNvPr id="177" name="tx177"/>
            <p:cNvSpPr/>
            <p:nvPr/>
          </p:nvSpPr>
          <p:spPr>
            <a:xfrm>
              <a:off x="8026703"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956</a:t>
              </a:r>
            </a:p>
          </p:txBody>
        </p:sp>
        <p:sp>
          <p:nvSpPr>
            <p:cNvPr id="178" name="tx178"/>
            <p:cNvSpPr/>
            <p:nvPr/>
          </p:nvSpPr>
          <p:spPr>
            <a:xfrm>
              <a:off x="8105041"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3461367"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656</a:t>
              </a:r>
            </a:p>
          </p:txBody>
        </p:sp>
        <p:sp>
          <p:nvSpPr>
            <p:cNvPr id="180" name="tx180"/>
            <p:cNvSpPr/>
            <p:nvPr/>
          </p:nvSpPr>
          <p:spPr>
            <a:xfrm>
              <a:off x="6540757"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267.9</a:t>
              </a:r>
            </a:p>
          </p:txBody>
        </p:sp>
        <p:sp>
          <p:nvSpPr>
            <p:cNvPr id="181" name="tx181"/>
            <p:cNvSpPr/>
            <p:nvPr/>
          </p:nvSpPr>
          <p:spPr>
            <a:xfrm>
              <a:off x="346094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669.2</a:t>
              </a:r>
            </a:p>
          </p:txBody>
        </p:sp>
        <p:sp>
          <p:nvSpPr>
            <p:cNvPr id="182" name="tx182"/>
            <p:cNvSpPr/>
            <p:nvPr/>
          </p:nvSpPr>
          <p:spPr>
            <a:xfrm>
              <a:off x="6694167"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286.8</a:t>
              </a:r>
            </a:p>
          </p:txBody>
        </p:sp>
        <p:sp>
          <p:nvSpPr>
            <p:cNvPr id="183" name="tx183"/>
            <p:cNvSpPr/>
            <p:nvPr/>
          </p:nvSpPr>
          <p:spPr>
            <a:xfrm>
              <a:off x="3650606"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725.3</a:t>
              </a:r>
            </a:p>
          </p:txBody>
        </p:sp>
        <p:sp>
          <p:nvSpPr>
            <p:cNvPr id="184" name="tx184"/>
            <p:cNvSpPr/>
            <p:nvPr/>
          </p:nvSpPr>
          <p:spPr>
            <a:xfrm>
              <a:off x="692116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241.8</a:t>
              </a:r>
            </a:p>
          </p:txBody>
        </p:sp>
        <p:sp>
          <p:nvSpPr>
            <p:cNvPr id="185" name="tx185"/>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077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5988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28983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7922596"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(75%) was higher than in 2019 (71%).
The number of children vaccinated with MCV1 increased 11% compared to in 2019.
The number of surviving infants increased approximately 5% compared to in 2019.
In 2024, 100,000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87399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88605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89811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91017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92223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9" name="pl9"/>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438002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339208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240414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959174" y="141620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4" name="pl14"/>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39697" y="5337142"/>
              <a:ext cx="483137" cy="30823"/>
            </a:xfrm>
            <a:prstGeom prst="rect">
              <a:avLst/>
            </a:prstGeom>
            <a:solidFill>
              <a:srgbClr val="1CABE2">
                <a:alpha val="100000"/>
              </a:srgbClr>
            </a:solidFill>
          </p:spPr>
          <p:txBody>
            <a:bodyPr/>
            <a:lstStyle/>
            <a:p/>
          </p:txBody>
        </p:sp>
        <p:sp>
          <p:nvSpPr>
            <p:cNvPr id="28" name="rc28"/>
            <p:cNvSpPr/>
            <p:nvPr/>
          </p:nvSpPr>
          <p:spPr>
            <a:xfrm>
              <a:off x="1576517" y="5358679"/>
              <a:ext cx="483137" cy="9286"/>
            </a:xfrm>
            <a:prstGeom prst="rect">
              <a:avLst/>
            </a:prstGeom>
            <a:solidFill>
              <a:srgbClr val="1CABE2">
                <a:alpha val="100000"/>
              </a:srgbClr>
            </a:solidFill>
          </p:spPr>
          <p:txBody>
            <a:bodyPr/>
            <a:lstStyle/>
            <a:p/>
          </p:txBody>
        </p:sp>
        <p:sp>
          <p:nvSpPr>
            <p:cNvPr id="29" name="rc29"/>
            <p:cNvSpPr/>
            <p:nvPr/>
          </p:nvSpPr>
          <p:spPr>
            <a:xfrm>
              <a:off x="2113336" y="5358481"/>
              <a:ext cx="483137" cy="9484"/>
            </a:xfrm>
            <a:prstGeom prst="rect">
              <a:avLst/>
            </a:prstGeom>
            <a:solidFill>
              <a:srgbClr val="1CABE2">
                <a:alpha val="100000"/>
              </a:srgbClr>
            </a:solidFill>
          </p:spPr>
          <p:txBody>
            <a:bodyPr/>
            <a:lstStyle/>
            <a:p/>
          </p:txBody>
        </p:sp>
        <p:sp>
          <p:nvSpPr>
            <p:cNvPr id="30" name="rc30"/>
            <p:cNvSpPr/>
            <p:nvPr/>
          </p:nvSpPr>
          <p:spPr>
            <a:xfrm>
              <a:off x="2650156" y="5359074"/>
              <a:ext cx="483137" cy="8891"/>
            </a:xfrm>
            <a:prstGeom prst="rect">
              <a:avLst/>
            </a:prstGeom>
            <a:solidFill>
              <a:srgbClr val="1CABE2">
                <a:alpha val="100000"/>
              </a:srgbClr>
            </a:solidFill>
          </p:spPr>
          <p:txBody>
            <a:bodyPr/>
            <a:lstStyle/>
            <a:p/>
          </p:txBody>
        </p:sp>
        <p:sp>
          <p:nvSpPr>
            <p:cNvPr id="31" name="rc31"/>
            <p:cNvSpPr/>
            <p:nvPr/>
          </p:nvSpPr>
          <p:spPr>
            <a:xfrm>
              <a:off x="3186975" y="5357296"/>
              <a:ext cx="483137" cy="10669"/>
            </a:xfrm>
            <a:prstGeom prst="rect">
              <a:avLst/>
            </a:prstGeom>
            <a:solidFill>
              <a:srgbClr val="1CABE2">
                <a:alpha val="100000"/>
              </a:srgbClr>
            </a:solidFill>
          </p:spPr>
          <p:txBody>
            <a:bodyPr/>
            <a:lstStyle/>
            <a:p/>
          </p:txBody>
        </p:sp>
        <p:sp>
          <p:nvSpPr>
            <p:cNvPr id="32" name="rc32"/>
            <p:cNvSpPr/>
            <p:nvPr/>
          </p:nvSpPr>
          <p:spPr>
            <a:xfrm>
              <a:off x="3723794" y="5335561"/>
              <a:ext cx="483137" cy="32404"/>
            </a:xfrm>
            <a:prstGeom prst="rect">
              <a:avLst/>
            </a:prstGeom>
            <a:solidFill>
              <a:srgbClr val="1CABE2">
                <a:alpha val="100000"/>
              </a:srgbClr>
            </a:solidFill>
          </p:spPr>
          <p:txBody>
            <a:bodyPr/>
            <a:lstStyle/>
            <a:p/>
          </p:txBody>
        </p:sp>
        <p:sp>
          <p:nvSpPr>
            <p:cNvPr id="33" name="rc33"/>
            <p:cNvSpPr/>
            <p:nvPr/>
          </p:nvSpPr>
          <p:spPr>
            <a:xfrm>
              <a:off x="4260614" y="5219972"/>
              <a:ext cx="483137" cy="147993"/>
            </a:xfrm>
            <a:prstGeom prst="rect">
              <a:avLst/>
            </a:prstGeom>
            <a:solidFill>
              <a:srgbClr val="1CABE2">
                <a:alpha val="100000"/>
              </a:srgbClr>
            </a:solidFill>
          </p:spPr>
          <p:txBody>
            <a:bodyPr/>
            <a:lstStyle/>
            <a:p/>
          </p:txBody>
        </p:sp>
        <p:sp>
          <p:nvSpPr>
            <p:cNvPr id="34" name="rc34"/>
            <p:cNvSpPr/>
            <p:nvPr/>
          </p:nvSpPr>
          <p:spPr>
            <a:xfrm>
              <a:off x="4797433" y="5290511"/>
              <a:ext cx="483137" cy="77454"/>
            </a:xfrm>
            <a:prstGeom prst="rect">
              <a:avLst/>
            </a:prstGeom>
            <a:solidFill>
              <a:srgbClr val="1CABE2">
                <a:alpha val="100000"/>
              </a:srgbClr>
            </a:solidFill>
          </p:spPr>
          <p:txBody>
            <a:bodyPr/>
            <a:lstStyle/>
            <a:p/>
          </p:txBody>
        </p:sp>
        <p:sp>
          <p:nvSpPr>
            <p:cNvPr id="35" name="rc35"/>
            <p:cNvSpPr/>
            <p:nvPr/>
          </p:nvSpPr>
          <p:spPr>
            <a:xfrm>
              <a:off x="5334253" y="5251784"/>
              <a:ext cx="483137" cy="116181"/>
            </a:xfrm>
            <a:prstGeom prst="rect">
              <a:avLst/>
            </a:prstGeom>
            <a:solidFill>
              <a:srgbClr val="1CABE2">
                <a:alpha val="100000"/>
              </a:srgbClr>
            </a:solidFill>
          </p:spPr>
          <p:txBody>
            <a:bodyPr/>
            <a:lstStyle/>
            <a:p/>
          </p:txBody>
        </p:sp>
        <p:sp>
          <p:nvSpPr>
            <p:cNvPr id="36" name="rc36"/>
            <p:cNvSpPr/>
            <p:nvPr/>
          </p:nvSpPr>
          <p:spPr>
            <a:xfrm>
              <a:off x="5871072" y="5075140"/>
              <a:ext cx="483137" cy="292825"/>
            </a:xfrm>
            <a:prstGeom prst="rect">
              <a:avLst/>
            </a:prstGeom>
            <a:solidFill>
              <a:srgbClr val="1CABE2">
                <a:alpha val="100000"/>
              </a:srgbClr>
            </a:solidFill>
          </p:spPr>
          <p:txBody>
            <a:bodyPr/>
            <a:lstStyle/>
            <a:p/>
          </p:txBody>
        </p:sp>
        <p:sp>
          <p:nvSpPr>
            <p:cNvPr id="37" name="rc37"/>
            <p:cNvSpPr/>
            <p:nvPr/>
          </p:nvSpPr>
          <p:spPr>
            <a:xfrm>
              <a:off x="6407891" y="5056764"/>
              <a:ext cx="483137" cy="311200"/>
            </a:xfrm>
            <a:prstGeom prst="rect">
              <a:avLst/>
            </a:prstGeom>
            <a:solidFill>
              <a:srgbClr val="1CABE2">
                <a:alpha val="100000"/>
              </a:srgbClr>
            </a:solidFill>
          </p:spPr>
          <p:txBody>
            <a:bodyPr/>
            <a:lstStyle/>
            <a:p/>
          </p:txBody>
        </p:sp>
        <p:sp>
          <p:nvSpPr>
            <p:cNvPr id="38" name="rc38"/>
            <p:cNvSpPr/>
            <p:nvPr/>
          </p:nvSpPr>
          <p:spPr>
            <a:xfrm>
              <a:off x="6944711" y="5103593"/>
              <a:ext cx="483137" cy="264372"/>
            </a:xfrm>
            <a:prstGeom prst="rect">
              <a:avLst/>
            </a:prstGeom>
            <a:solidFill>
              <a:srgbClr val="1CABE2">
                <a:alpha val="100000"/>
              </a:srgbClr>
            </a:solidFill>
          </p:spPr>
          <p:txBody>
            <a:bodyPr/>
            <a:lstStyle/>
            <a:p/>
          </p:txBody>
        </p:sp>
        <p:sp>
          <p:nvSpPr>
            <p:cNvPr id="39" name="rc39"/>
            <p:cNvSpPr/>
            <p:nvPr/>
          </p:nvSpPr>
          <p:spPr>
            <a:xfrm>
              <a:off x="7481530" y="4058156"/>
              <a:ext cx="483137" cy="1309809"/>
            </a:xfrm>
            <a:prstGeom prst="rect">
              <a:avLst/>
            </a:prstGeom>
            <a:solidFill>
              <a:srgbClr val="1CABE2">
                <a:alpha val="100000"/>
              </a:srgbClr>
            </a:solidFill>
          </p:spPr>
          <p:txBody>
            <a:bodyPr/>
            <a:lstStyle/>
            <a:p/>
          </p:txBody>
        </p:sp>
        <p:sp>
          <p:nvSpPr>
            <p:cNvPr id="40" name="pl40"/>
            <p:cNvSpPr/>
            <p:nvPr/>
          </p:nvSpPr>
          <p:spPr>
            <a:xfrm>
              <a:off x="1281266" y="2093441"/>
              <a:ext cx="6441832" cy="698565"/>
            </a:xfrm>
            <a:custGeom>
              <a:avLst/>
              <a:pathLst>
                <a:path w="6441832" h="698565">
                  <a:moveTo>
                    <a:pt x="0" y="43660"/>
                  </a:moveTo>
                  <a:lnTo>
                    <a:pt x="536819" y="218301"/>
                  </a:lnTo>
                  <a:lnTo>
                    <a:pt x="1073638" y="698565"/>
                  </a:lnTo>
                  <a:lnTo>
                    <a:pt x="1610458" y="349282"/>
                  </a:lnTo>
                  <a:lnTo>
                    <a:pt x="2147277" y="87320"/>
                  </a:lnTo>
                  <a:lnTo>
                    <a:pt x="2684097" y="218301"/>
                  </a:lnTo>
                  <a:lnTo>
                    <a:pt x="3220916" y="43660"/>
                  </a:lnTo>
                  <a:lnTo>
                    <a:pt x="3757735" y="174641"/>
                  </a:lnTo>
                  <a:lnTo>
                    <a:pt x="4294555" y="523923"/>
                  </a:lnTo>
                  <a:lnTo>
                    <a:pt x="4831374" y="436603"/>
                  </a:lnTo>
                  <a:lnTo>
                    <a:pt x="5368194" y="567584"/>
                  </a:lnTo>
                  <a:lnTo>
                    <a:pt x="5905013" y="218301"/>
                  </a:lnTo>
                  <a:lnTo>
                    <a:pt x="6441832" y="0"/>
                  </a:lnTo>
                </a:path>
              </a:pathLst>
            </a:custGeom>
            <a:ln w="27101" cap="flat">
              <a:solidFill>
                <a:srgbClr val="00833D">
                  <a:alpha val="100000"/>
                </a:srgbClr>
              </a:solidFill>
              <a:prstDash val="solid"/>
              <a:round/>
            </a:ln>
          </p:spPr>
          <p:txBody>
            <a:bodyPr/>
            <a:lstStyle/>
            <a:p/>
          </p:txBody>
        </p:sp>
        <p:sp>
          <p:nvSpPr>
            <p:cNvPr id="41" name="pl41"/>
            <p:cNvSpPr/>
            <p:nvPr/>
          </p:nvSpPr>
          <p:spPr>
            <a:xfrm>
              <a:off x="6112641" y="3272270"/>
              <a:ext cx="1610458" cy="2052035"/>
            </a:xfrm>
            <a:custGeom>
              <a:avLst/>
              <a:pathLst>
                <a:path w="1610458" h="2052035">
                  <a:moveTo>
                    <a:pt x="0" y="2052035"/>
                  </a:moveTo>
                  <a:lnTo>
                    <a:pt x="536819" y="1222489"/>
                  </a:lnTo>
                  <a:lnTo>
                    <a:pt x="1073638" y="742225"/>
                  </a:lnTo>
                  <a:lnTo>
                    <a:pt x="1610458" y="0"/>
                  </a:lnTo>
                </a:path>
              </a:pathLst>
            </a:custGeom>
            <a:ln w="27101" cap="flat">
              <a:solidFill>
                <a:srgbClr val="002759">
                  <a:alpha val="100000"/>
                </a:srgbClr>
              </a:solidFill>
              <a:prstDash val="solid"/>
              <a:round/>
            </a:ln>
          </p:spPr>
          <p:txBody>
            <a:bodyPr/>
            <a:lstStyle/>
            <a:p/>
          </p:txBody>
        </p:sp>
        <p:sp>
          <p:nvSpPr>
            <p:cNvPr id="42" name="pt42"/>
            <p:cNvSpPr/>
            <p:nvPr/>
          </p:nvSpPr>
          <p:spPr>
            <a:xfrm>
              <a:off x="1249665"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86484"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323304" y="27604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60123"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96942"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33762"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70581"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007401"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44220" y="25857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81039" y="24984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617859" y="26294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54678"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91498"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081039" y="52927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617859" y="4463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154678" y="39828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7691498" y="324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181788" y="520729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156</a:t>
              </a:r>
            </a:p>
          </p:txBody>
        </p:sp>
        <p:sp>
          <p:nvSpPr>
            <p:cNvPr id="60" name="tx60"/>
            <p:cNvSpPr/>
            <p:nvPr/>
          </p:nvSpPr>
          <p:spPr>
            <a:xfrm>
              <a:off x="1751767" y="5230641"/>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61" name="tx61"/>
            <p:cNvSpPr/>
            <p:nvPr/>
          </p:nvSpPr>
          <p:spPr>
            <a:xfrm>
              <a:off x="2288586" y="52286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62" name="tx62"/>
            <p:cNvSpPr/>
            <p:nvPr/>
          </p:nvSpPr>
          <p:spPr>
            <a:xfrm>
              <a:off x="2825406" y="5229581"/>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63" name="tx63"/>
            <p:cNvSpPr/>
            <p:nvPr/>
          </p:nvSpPr>
          <p:spPr>
            <a:xfrm>
              <a:off x="3362225" y="5227802"/>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a:t>
              </a:r>
            </a:p>
          </p:txBody>
        </p:sp>
        <p:sp>
          <p:nvSpPr>
            <p:cNvPr id="64" name="tx64"/>
            <p:cNvSpPr/>
            <p:nvPr/>
          </p:nvSpPr>
          <p:spPr>
            <a:xfrm>
              <a:off x="3865885" y="52057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164</a:t>
              </a:r>
            </a:p>
          </p:txBody>
        </p:sp>
        <p:sp>
          <p:nvSpPr>
            <p:cNvPr id="65" name="tx65"/>
            <p:cNvSpPr/>
            <p:nvPr/>
          </p:nvSpPr>
          <p:spPr>
            <a:xfrm>
              <a:off x="4402705" y="509012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749</a:t>
              </a:r>
            </a:p>
          </p:txBody>
        </p:sp>
        <p:sp>
          <p:nvSpPr>
            <p:cNvPr id="66" name="tx66"/>
            <p:cNvSpPr/>
            <p:nvPr/>
          </p:nvSpPr>
          <p:spPr>
            <a:xfrm>
              <a:off x="4939524" y="516061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67" name="tx67"/>
            <p:cNvSpPr/>
            <p:nvPr/>
          </p:nvSpPr>
          <p:spPr>
            <a:xfrm>
              <a:off x="5476343" y="512194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588</a:t>
              </a:r>
            </a:p>
          </p:txBody>
        </p:sp>
        <p:sp>
          <p:nvSpPr>
            <p:cNvPr id="68" name="tx68"/>
            <p:cNvSpPr/>
            <p:nvPr/>
          </p:nvSpPr>
          <p:spPr>
            <a:xfrm>
              <a:off x="5963438" y="492986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1,482</a:t>
              </a:r>
            </a:p>
          </p:txBody>
        </p:sp>
        <p:sp>
          <p:nvSpPr>
            <p:cNvPr id="69" name="tx69"/>
            <p:cNvSpPr/>
            <p:nvPr/>
          </p:nvSpPr>
          <p:spPr>
            <a:xfrm>
              <a:off x="6500258" y="491149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1,575</a:t>
              </a:r>
            </a:p>
          </p:txBody>
        </p:sp>
        <p:sp>
          <p:nvSpPr>
            <p:cNvPr id="70" name="tx70"/>
            <p:cNvSpPr/>
            <p:nvPr/>
          </p:nvSpPr>
          <p:spPr>
            <a:xfrm>
              <a:off x="7037077" y="495832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1,338</a:t>
              </a:r>
            </a:p>
          </p:txBody>
        </p:sp>
        <p:sp>
          <p:nvSpPr>
            <p:cNvPr id="71" name="tx71"/>
            <p:cNvSpPr/>
            <p:nvPr/>
          </p:nvSpPr>
          <p:spPr>
            <a:xfrm>
              <a:off x="7573896"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6,629</a:t>
              </a:r>
            </a:p>
          </p:txBody>
        </p:sp>
        <p:sp>
          <p:nvSpPr>
            <p:cNvPr id="72" name="pl72"/>
            <p:cNvSpPr/>
            <p:nvPr/>
          </p:nvSpPr>
          <p:spPr>
            <a:xfrm>
              <a:off x="7741094" y="2093491"/>
              <a:ext cx="121209" cy="339"/>
            </a:xfrm>
            <a:custGeom>
              <a:avLst/>
              <a:pathLst>
                <a:path w="121209" h="339">
                  <a:moveTo>
                    <a:pt x="121209" y="339"/>
                  </a:moveTo>
                  <a:lnTo>
                    <a:pt x="0" y="0"/>
                  </a:lnTo>
                </a:path>
              </a:pathLst>
            </a:custGeom>
          </p:spPr>
          <p:txBody>
            <a:bodyPr/>
            <a:lstStyle/>
            <a:p/>
          </p:txBody>
        </p:sp>
        <p:sp>
          <p:nvSpPr>
            <p:cNvPr id="73" name="pl73"/>
            <p:cNvSpPr/>
            <p:nvPr/>
          </p:nvSpPr>
          <p:spPr>
            <a:xfrm>
              <a:off x="7741094" y="3272344"/>
              <a:ext cx="121209" cy="503"/>
            </a:xfrm>
            <a:custGeom>
              <a:avLst/>
              <a:pathLst>
                <a:path w="121209" h="503">
                  <a:moveTo>
                    <a:pt x="121209" y="503"/>
                  </a:moveTo>
                  <a:lnTo>
                    <a:pt x="0" y="0"/>
                  </a:lnTo>
                </a:path>
              </a:pathLst>
            </a:custGeom>
          </p:spPr>
          <p:txBody>
            <a:bodyPr/>
            <a:lstStyle/>
            <a:p/>
          </p:txBody>
        </p:sp>
        <p:sp>
          <p:nvSpPr>
            <p:cNvPr id="74" name="pg74"/>
            <p:cNvSpPr/>
            <p:nvPr/>
          </p:nvSpPr>
          <p:spPr>
            <a:xfrm>
              <a:off x="7793724" y="200543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5" name="tx75"/>
            <p:cNvSpPr/>
            <p:nvPr/>
          </p:nvSpPr>
          <p:spPr>
            <a:xfrm>
              <a:off x="7816584" y="204655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75%</a:t>
              </a:r>
            </a:p>
          </p:txBody>
        </p:sp>
        <p:sp>
          <p:nvSpPr>
            <p:cNvPr id="76" name="pg76"/>
            <p:cNvSpPr/>
            <p:nvPr/>
          </p:nvSpPr>
          <p:spPr>
            <a:xfrm>
              <a:off x="7793724" y="318444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7" name="tx77"/>
            <p:cNvSpPr/>
            <p:nvPr/>
          </p:nvSpPr>
          <p:spPr>
            <a:xfrm>
              <a:off x="7816584" y="322556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48%</a:t>
              </a:r>
            </a:p>
          </p:txBody>
        </p:sp>
        <p:sp>
          <p:nvSpPr>
            <p:cNvPr id="78" name="rc78"/>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79" name="tx79"/>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78734" y="431621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1" name="tx81"/>
            <p:cNvSpPr/>
            <p:nvPr/>
          </p:nvSpPr>
          <p:spPr>
            <a:xfrm>
              <a:off x="508103" y="332827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2" name="tx82"/>
            <p:cNvSpPr/>
            <p:nvPr/>
          </p:nvSpPr>
          <p:spPr>
            <a:xfrm>
              <a:off x="508103" y="234033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3" name="tx83"/>
            <p:cNvSpPr/>
            <p:nvPr/>
          </p:nvSpPr>
          <p:spPr>
            <a:xfrm>
              <a:off x="508103" y="135239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4" name="tx84"/>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6" name="tx86"/>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7" name="tx87"/>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8" name="tx88"/>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9" name="tx89"/>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0" name="tx90"/>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1" name="tx91"/>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2" name="tx92"/>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3" name="tx93"/>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4" name="tx94"/>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5" name="tx95"/>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6" name="tx96"/>
            <p:cNvSpPr/>
            <p:nvPr/>
          </p:nvSpPr>
          <p:spPr>
            <a:xfrm rot="-5400000">
              <a:off x="1650530" y="577438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7" name="tx97"/>
            <p:cNvSpPr/>
            <p:nvPr/>
          </p:nvSpPr>
          <p:spPr>
            <a:xfrm rot="-5400000">
              <a:off x="218738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8" name="tx98"/>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9" name="tx99"/>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0" name="tx100"/>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1" name="tx101"/>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2" name="tx102"/>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3" name="tx103"/>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4" name="tx104"/>
            <p:cNvSpPr/>
            <p:nvPr/>
          </p:nvSpPr>
          <p:spPr>
            <a:xfrm rot="-5400000">
              <a:off x="594003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5" name="tx105"/>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6" name="tx106"/>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7" name="tx107"/>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8" name="tx108"/>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9" name="tx109"/>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0" name="tx110"/>
            <p:cNvSpPr/>
            <p:nvPr/>
          </p:nvSpPr>
          <p:spPr>
            <a:xfrm>
              <a:off x="1915377" y="401416"/>
              <a:ext cx="57641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Cote d'Ivoire, 2012-2024</a:t>
              </a:r>
            </a:p>
          </p:txBody>
        </p:sp>
        <p:sp>
          <p:nvSpPr>
            <p:cNvPr id="111" name="tx111"/>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3" name="tx113"/>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4" name="tx114"/>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6,629 confirmed measles cases in Cote d'Ivoire. In the same year, MCV1 coverage was 75% and MCV2 coverage was 48%.
The number of cases in 2024 was 5 times more cases than in 2023 (n=1,338).
The highest number of measles cases was reported in 2024 (n=6,629). In this year, MCV1 coverage was 75%.
Cote d'Ivoire reported measles vaccine stockouts in 2005, 2010, 2011, 2013, and 2014.
There were measles-containing vaccine supplementary immunization activities/campaigns in 2021 and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350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84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591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223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970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717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464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2211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541646"/>
              <a:ext cx="3520101" cy="1650605"/>
            </a:xfrm>
            <a:custGeom>
              <a:avLst/>
              <a:pathLst>
                <a:path w="3520101" h="1650605">
                  <a:moveTo>
                    <a:pt x="0" y="0"/>
                  </a:moveTo>
                  <a:lnTo>
                    <a:pt x="146670" y="412651"/>
                  </a:lnTo>
                  <a:lnTo>
                    <a:pt x="293341" y="825302"/>
                  </a:lnTo>
                  <a:lnTo>
                    <a:pt x="440012" y="907832"/>
                  </a:lnTo>
                  <a:lnTo>
                    <a:pt x="586683" y="1403014"/>
                  </a:lnTo>
                  <a:lnTo>
                    <a:pt x="733354" y="1403014"/>
                  </a:lnTo>
                  <a:lnTo>
                    <a:pt x="880025" y="412651"/>
                  </a:lnTo>
                  <a:lnTo>
                    <a:pt x="1026696" y="495181"/>
                  </a:lnTo>
                  <a:lnTo>
                    <a:pt x="1173367" y="577711"/>
                  </a:lnTo>
                  <a:lnTo>
                    <a:pt x="1320038" y="742772"/>
                  </a:lnTo>
                  <a:lnTo>
                    <a:pt x="1466709" y="1155423"/>
                  </a:lnTo>
                  <a:lnTo>
                    <a:pt x="1613379" y="495181"/>
                  </a:lnTo>
                  <a:lnTo>
                    <a:pt x="1760050" y="990363"/>
                  </a:lnTo>
                  <a:lnTo>
                    <a:pt x="1906721" y="1155423"/>
                  </a:lnTo>
                  <a:lnTo>
                    <a:pt x="2053392" y="247590"/>
                  </a:lnTo>
                  <a:lnTo>
                    <a:pt x="2200063" y="495181"/>
                  </a:lnTo>
                  <a:lnTo>
                    <a:pt x="2346734" y="1072893"/>
                  </a:lnTo>
                  <a:lnTo>
                    <a:pt x="2493405" y="1072893"/>
                  </a:lnTo>
                  <a:lnTo>
                    <a:pt x="2640076" y="1072893"/>
                  </a:lnTo>
                  <a:lnTo>
                    <a:pt x="2786747" y="1237954"/>
                  </a:lnTo>
                  <a:lnTo>
                    <a:pt x="2933418" y="1485544"/>
                  </a:lnTo>
                  <a:lnTo>
                    <a:pt x="3080089" y="1485544"/>
                  </a:lnTo>
                  <a:lnTo>
                    <a:pt x="3226759" y="1485544"/>
                  </a:lnTo>
                  <a:lnTo>
                    <a:pt x="3373430" y="1568075"/>
                  </a:lnTo>
                  <a:lnTo>
                    <a:pt x="3520101" y="1650605"/>
                  </a:lnTo>
                </a:path>
              </a:pathLst>
            </a:custGeom>
            <a:ln w="27101" cap="flat">
              <a:solidFill>
                <a:srgbClr val="0058AB">
                  <a:alpha val="80000"/>
                </a:srgbClr>
              </a:solidFill>
              <a:prstDash val="solid"/>
              <a:round/>
            </a:ln>
          </p:spPr>
          <p:txBody>
            <a:bodyPr/>
            <a:lstStyle/>
            <a:p/>
          </p:txBody>
        </p:sp>
        <p:sp>
          <p:nvSpPr>
            <p:cNvPr id="23" name="pl23"/>
            <p:cNvSpPr/>
            <p:nvPr/>
          </p:nvSpPr>
          <p:spPr>
            <a:xfrm>
              <a:off x="943464" y="3449479"/>
              <a:ext cx="3520101" cy="660242"/>
            </a:xfrm>
            <a:custGeom>
              <a:avLst/>
              <a:pathLst>
                <a:path w="3520101" h="660242">
                  <a:moveTo>
                    <a:pt x="0" y="0"/>
                  </a:moveTo>
                  <a:lnTo>
                    <a:pt x="146670" y="82530"/>
                  </a:lnTo>
                  <a:lnTo>
                    <a:pt x="293341" y="0"/>
                  </a:lnTo>
                  <a:lnTo>
                    <a:pt x="440012" y="165060"/>
                  </a:lnTo>
                  <a:lnTo>
                    <a:pt x="586683" y="247590"/>
                  </a:lnTo>
                  <a:lnTo>
                    <a:pt x="733354" y="165060"/>
                  </a:lnTo>
                  <a:lnTo>
                    <a:pt x="880025" y="247590"/>
                  </a:lnTo>
                  <a:lnTo>
                    <a:pt x="1026696" y="247590"/>
                  </a:lnTo>
                  <a:lnTo>
                    <a:pt x="1173367" y="412651"/>
                  </a:lnTo>
                  <a:lnTo>
                    <a:pt x="1320038" y="495181"/>
                  </a:lnTo>
                  <a:lnTo>
                    <a:pt x="1466709" y="577711"/>
                  </a:lnTo>
                  <a:lnTo>
                    <a:pt x="1613379" y="577711"/>
                  </a:lnTo>
                  <a:lnTo>
                    <a:pt x="1760050" y="577711"/>
                  </a:lnTo>
                  <a:lnTo>
                    <a:pt x="1906721" y="577711"/>
                  </a:lnTo>
                  <a:lnTo>
                    <a:pt x="2053392" y="660242"/>
                  </a:lnTo>
                  <a:lnTo>
                    <a:pt x="2200063" y="660242"/>
                  </a:lnTo>
                  <a:lnTo>
                    <a:pt x="2346734" y="660242"/>
                  </a:lnTo>
                  <a:lnTo>
                    <a:pt x="2493405" y="660242"/>
                  </a:lnTo>
                  <a:lnTo>
                    <a:pt x="2640076" y="660242"/>
                  </a:lnTo>
                  <a:lnTo>
                    <a:pt x="2786747" y="660242"/>
                  </a:lnTo>
                  <a:lnTo>
                    <a:pt x="2933418" y="660242"/>
                  </a:lnTo>
                  <a:lnTo>
                    <a:pt x="3080089" y="577711"/>
                  </a:lnTo>
                  <a:lnTo>
                    <a:pt x="3226759" y="660242"/>
                  </a:lnTo>
                  <a:lnTo>
                    <a:pt x="3373430" y="660242"/>
                  </a:lnTo>
                  <a:lnTo>
                    <a:pt x="3520101" y="660242"/>
                  </a:lnTo>
                </a:path>
              </a:pathLst>
            </a:custGeom>
            <a:ln w="27101" cap="flat">
              <a:solidFill>
                <a:srgbClr val="1CABE2">
                  <a:alpha val="80000"/>
                </a:srgbClr>
              </a:solidFill>
              <a:prstDash val="solid"/>
              <a:round/>
            </a:ln>
          </p:spPr>
          <p:txBody>
            <a:bodyPr/>
            <a:lstStyle/>
            <a:p/>
          </p:txBody>
        </p:sp>
        <p:sp>
          <p:nvSpPr>
            <p:cNvPr id="24" name="pl24"/>
            <p:cNvSpPr/>
            <p:nvPr/>
          </p:nvSpPr>
          <p:spPr>
            <a:xfrm>
              <a:off x="943464" y="2128995"/>
              <a:ext cx="3520101" cy="1733135"/>
            </a:xfrm>
            <a:custGeom>
              <a:avLst/>
              <a:pathLst>
                <a:path w="3520101" h="1733135">
                  <a:moveTo>
                    <a:pt x="0" y="82530"/>
                  </a:moveTo>
                  <a:lnTo>
                    <a:pt x="146670" y="0"/>
                  </a:lnTo>
                  <a:lnTo>
                    <a:pt x="293341" y="247590"/>
                  </a:lnTo>
                  <a:lnTo>
                    <a:pt x="440012" y="495181"/>
                  </a:lnTo>
                  <a:lnTo>
                    <a:pt x="586683" y="742772"/>
                  </a:lnTo>
                  <a:lnTo>
                    <a:pt x="733354" y="1072893"/>
                  </a:lnTo>
                  <a:lnTo>
                    <a:pt x="880025" y="1155423"/>
                  </a:lnTo>
                  <a:lnTo>
                    <a:pt x="1026696" y="1237954"/>
                  </a:lnTo>
                  <a:lnTo>
                    <a:pt x="1173367" y="1320484"/>
                  </a:lnTo>
                  <a:lnTo>
                    <a:pt x="1320038" y="1403014"/>
                  </a:lnTo>
                  <a:lnTo>
                    <a:pt x="1466709" y="1568075"/>
                  </a:lnTo>
                  <a:lnTo>
                    <a:pt x="1613379" y="1733135"/>
                  </a:lnTo>
                  <a:lnTo>
                    <a:pt x="1760050" y="1568075"/>
                  </a:lnTo>
                  <a:lnTo>
                    <a:pt x="1906721" y="1650605"/>
                  </a:lnTo>
                  <a:lnTo>
                    <a:pt x="2053392" y="1568075"/>
                  </a:lnTo>
                  <a:lnTo>
                    <a:pt x="2200063" y="1320484"/>
                  </a:lnTo>
                  <a:lnTo>
                    <a:pt x="2346734" y="1403014"/>
                  </a:lnTo>
                  <a:lnTo>
                    <a:pt x="2493405" y="1403014"/>
                  </a:lnTo>
                  <a:lnTo>
                    <a:pt x="2640076" y="1485544"/>
                  </a:lnTo>
                  <a:lnTo>
                    <a:pt x="2786747" y="1650605"/>
                  </a:lnTo>
                  <a:lnTo>
                    <a:pt x="2933418" y="1485544"/>
                  </a:lnTo>
                  <a:lnTo>
                    <a:pt x="3080089" y="1485544"/>
                  </a:lnTo>
                  <a:lnTo>
                    <a:pt x="3226759" y="1568075"/>
                  </a:lnTo>
                  <a:lnTo>
                    <a:pt x="3373430" y="1485544"/>
                  </a:lnTo>
                  <a:lnTo>
                    <a:pt x="3520101" y="1568075"/>
                  </a:lnTo>
                </a:path>
              </a:pathLst>
            </a:custGeom>
            <a:ln w="27101" cap="flat">
              <a:solidFill>
                <a:srgbClr val="00833D">
                  <a:alpha val="80000"/>
                </a:srgbClr>
              </a:solidFill>
              <a:prstDash val="solid"/>
              <a:round/>
            </a:ln>
          </p:spPr>
          <p:txBody>
            <a:bodyPr/>
            <a:lstStyle/>
            <a:p/>
          </p:txBody>
        </p:sp>
        <p:sp>
          <p:nvSpPr>
            <p:cNvPr id="25" name="pl25"/>
            <p:cNvSpPr/>
            <p:nvPr/>
          </p:nvSpPr>
          <p:spPr>
            <a:xfrm>
              <a:off x="943464" y="2541646"/>
              <a:ext cx="3520101" cy="1650605"/>
            </a:xfrm>
            <a:custGeom>
              <a:avLst/>
              <a:pathLst>
                <a:path w="3520101" h="1650605">
                  <a:moveTo>
                    <a:pt x="0" y="0"/>
                  </a:moveTo>
                  <a:lnTo>
                    <a:pt x="146670" y="412651"/>
                  </a:lnTo>
                  <a:lnTo>
                    <a:pt x="293341" y="825302"/>
                  </a:lnTo>
                  <a:lnTo>
                    <a:pt x="440012" y="907832"/>
                  </a:lnTo>
                  <a:lnTo>
                    <a:pt x="586683" y="1403014"/>
                  </a:lnTo>
                  <a:lnTo>
                    <a:pt x="733354" y="1403014"/>
                  </a:lnTo>
                  <a:lnTo>
                    <a:pt x="880025" y="412651"/>
                  </a:lnTo>
                  <a:lnTo>
                    <a:pt x="1026696" y="495181"/>
                  </a:lnTo>
                  <a:lnTo>
                    <a:pt x="1173367" y="577711"/>
                  </a:lnTo>
                  <a:lnTo>
                    <a:pt x="1320038" y="742772"/>
                  </a:lnTo>
                  <a:lnTo>
                    <a:pt x="1466709" y="1155423"/>
                  </a:lnTo>
                  <a:lnTo>
                    <a:pt x="1613379" y="495181"/>
                  </a:lnTo>
                  <a:lnTo>
                    <a:pt x="1760050" y="990363"/>
                  </a:lnTo>
                  <a:lnTo>
                    <a:pt x="1906721" y="1155423"/>
                  </a:lnTo>
                  <a:lnTo>
                    <a:pt x="2053392" y="247590"/>
                  </a:lnTo>
                  <a:lnTo>
                    <a:pt x="2200063" y="495181"/>
                  </a:lnTo>
                  <a:lnTo>
                    <a:pt x="2346734" y="1072893"/>
                  </a:lnTo>
                  <a:lnTo>
                    <a:pt x="2493405" y="1072893"/>
                  </a:lnTo>
                  <a:lnTo>
                    <a:pt x="2640076" y="1072893"/>
                  </a:lnTo>
                  <a:lnTo>
                    <a:pt x="2786747" y="1237954"/>
                  </a:lnTo>
                  <a:lnTo>
                    <a:pt x="2933418" y="1485544"/>
                  </a:lnTo>
                  <a:lnTo>
                    <a:pt x="3080089" y="1485544"/>
                  </a:lnTo>
                  <a:lnTo>
                    <a:pt x="3226759" y="1485544"/>
                  </a:lnTo>
                  <a:lnTo>
                    <a:pt x="3373430" y="1568075"/>
                  </a:lnTo>
                  <a:lnTo>
                    <a:pt x="3520101" y="1650605"/>
                  </a:lnTo>
                </a:path>
              </a:pathLst>
            </a:custGeom>
            <a:ln w="43362" cap="flat">
              <a:solidFill>
                <a:srgbClr val="000000">
                  <a:alpha val="100000"/>
                </a:srgbClr>
              </a:solidFill>
              <a:prstDash val="solid"/>
              <a:round/>
            </a:ln>
          </p:spPr>
          <p:txBody>
            <a:bodyPr/>
            <a:lstStyle/>
            <a:p/>
          </p:txBody>
        </p:sp>
        <p:sp>
          <p:nvSpPr>
            <p:cNvPr id="26" name="pl26"/>
            <p:cNvSpPr/>
            <p:nvPr/>
          </p:nvSpPr>
          <p:spPr>
            <a:xfrm>
              <a:off x="943464" y="2541646"/>
              <a:ext cx="3520101" cy="1650605"/>
            </a:xfrm>
            <a:custGeom>
              <a:avLst/>
              <a:pathLst>
                <a:path w="3520101" h="1650605">
                  <a:moveTo>
                    <a:pt x="0" y="0"/>
                  </a:moveTo>
                  <a:lnTo>
                    <a:pt x="146670" y="412651"/>
                  </a:lnTo>
                  <a:lnTo>
                    <a:pt x="293341" y="825302"/>
                  </a:lnTo>
                  <a:lnTo>
                    <a:pt x="440012" y="907832"/>
                  </a:lnTo>
                  <a:lnTo>
                    <a:pt x="586683" y="1403014"/>
                  </a:lnTo>
                  <a:lnTo>
                    <a:pt x="733354" y="1403014"/>
                  </a:lnTo>
                  <a:lnTo>
                    <a:pt x="880025" y="412651"/>
                  </a:lnTo>
                  <a:lnTo>
                    <a:pt x="1026696" y="495181"/>
                  </a:lnTo>
                  <a:lnTo>
                    <a:pt x="1173367" y="577711"/>
                  </a:lnTo>
                  <a:lnTo>
                    <a:pt x="1320038" y="742772"/>
                  </a:lnTo>
                  <a:lnTo>
                    <a:pt x="1466709" y="1155423"/>
                  </a:lnTo>
                  <a:lnTo>
                    <a:pt x="1613379" y="495181"/>
                  </a:lnTo>
                  <a:lnTo>
                    <a:pt x="1760050" y="990363"/>
                  </a:lnTo>
                  <a:lnTo>
                    <a:pt x="1906721" y="1155423"/>
                  </a:lnTo>
                  <a:lnTo>
                    <a:pt x="2053392" y="247590"/>
                  </a:lnTo>
                  <a:lnTo>
                    <a:pt x="2200063" y="495181"/>
                  </a:lnTo>
                  <a:lnTo>
                    <a:pt x="2346734" y="1072893"/>
                  </a:lnTo>
                  <a:lnTo>
                    <a:pt x="2493405" y="1072893"/>
                  </a:lnTo>
                  <a:lnTo>
                    <a:pt x="2640076" y="1072893"/>
                  </a:lnTo>
                  <a:lnTo>
                    <a:pt x="2786747" y="1237954"/>
                  </a:lnTo>
                  <a:lnTo>
                    <a:pt x="2933418" y="1485544"/>
                  </a:lnTo>
                  <a:lnTo>
                    <a:pt x="3080089" y="1485544"/>
                  </a:lnTo>
                  <a:lnTo>
                    <a:pt x="3226759" y="1485544"/>
                  </a:lnTo>
                  <a:lnTo>
                    <a:pt x="3373430" y="1568075"/>
                  </a:lnTo>
                  <a:lnTo>
                    <a:pt x="3520101" y="1650605"/>
                  </a:lnTo>
                </a:path>
              </a:pathLst>
            </a:custGeom>
            <a:ln w="27101" cap="flat">
              <a:solidFill>
                <a:srgbClr val="0058AB">
                  <a:alpha val="100000"/>
                </a:srgbClr>
              </a:solidFill>
              <a:prstDash val="solid"/>
              <a:round/>
            </a:ln>
          </p:spPr>
          <p:txBody>
            <a:bodyPr/>
            <a:lstStyle/>
            <a:p/>
          </p:txBody>
        </p:sp>
        <p:sp>
          <p:nvSpPr>
            <p:cNvPr id="27" name="pl27"/>
            <p:cNvSpPr/>
            <p:nvPr/>
          </p:nvSpPr>
          <p:spPr>
            <a:xfrm>
              <a:off x="767459" y="452237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294055"/>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69707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44947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2789237"/>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53200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86213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944661"/>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2274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25754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37" name="pg37"/>
            <p:cNvSpPr/>
            <p:nvPr/>
          </p:nvSpPr>
          <p:spPr>
            <a:xfrm>
              <a:off x="1618330" y="36305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66179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9" name="pg39"/>
            <p:cNvSpPr/>
            <p:nvPr/>
          </p:nvSpPr>
          <p:spPr>
            <a:xfrm>
              <a:off x="2323549" y="33829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53902" y="34117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1" name="pg41"/>
            <p:cNvSpPr/>
            <p:nvPr/>
          </p:nvSpPr>
          <p:spPr>
            <a:xfrm>
              <a:off x="3056903" y="27226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87257" y="27514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3" name="pg43"/>
            <p:cNvSpPr/>
            <p:nvPr/>
          </p:nvSpPr>
          <p:spPr>
            <a:xfrm>
              <a:off x="3671722" y="34654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4942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pg45"/>
            <p:cNvSpPr/>
            <p:nvPr/>
          </p:nvSpPr>
          <p:spPr>
            <a:xfrm>
              <a:off x="4258406" y="37955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8256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pg47"/>
            <p:cNvSpPr/>
            <p:nvPr/>
          </p:nvSpPr>
          <p:spPr>
            <a:xfrm>
              <a:off x="4405077" y="38780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90844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9" name="tx49"/>
            <p:cNvSpPr/>
            <p:nvPr/>
          </p:nvSpPr>
          <p:spPr>
            <a:xfrm>
              <a:off x="4523855" y="4070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3656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1" name="tx51"/>
            <p:cNvSpPr/>
            <p:nvPr/>
          </p:nvSpPr>
          <p:spPr>
            <a:xfrm>
              <a:off x="641260" y="44797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36544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829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00376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11785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1705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1705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5556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1801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84150" y="6100844"/>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9" name="tx69"/>
            <p:cNvSpPr/>
            <p:nvPr/>
          </p:nvSpPr>
          <p:spPr>
            <a:xfrm>
              <a:off x="282266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85116"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9350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284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4591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5223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6970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717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0464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2211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551283"/>
              <a:ext cx="3520101" cy="3548801"/>
            </a:xfrm>
            <a:custGeom>
              <a:avLst/>
              <a:pathLst>
                <a:path w="3520101" h="3548801">
                  <a:moveTo>
                    <a:pt x="0" y="1320484"/>
                  </a:moveTo>
                  <a:lnTo>
                    <a:pt x="146670" y="1980726"/>
                  </a:lnTo>
                  <a:lnTo>
                    <a:pt x="293341" y="2393377"/>
                  </a:lnTo>
                  <a:lnTo>
                    <a:pt x="440012" y="2888559"/>
                  </a:lnTo>
                  <a:lnTo>
                    <a:pt x="586683" y="3548801"/>
                  </a:lnTo>
                  <a:lnTo>
                    <a:pt x="733354" y="3053619"/>
                  </a:lnTo>
                  <a:lnTo>
                    <a:pt x="880025" y="1072893"/>
                  </a:lnTo>
                  <a:lnTo>
                    <a:pt x="1026696" y="660242"/>
                  </a:lnTo>
                  <a:lnTo>
                    <a:pt x="1173367" y="577711"/>
                  </a:lnTo>
                  <a:lnTo>
                    <a:pt x="1320038" y="577711"/>
                  </a:lnTo>
                  <a:lnTo>
                    <a:pt x="1466709" y="825302"/>
                  </a:lnTo>
                  <a:lnTo>
                    <a:pt x="1613379" y="165060"/>
                  </a:lnTo>
                  <a:lnTo>
                    <a:pt x="1760050" y="1320484"/>
                  </a:lnTo>
                  <a:lnTo>
                    <a:pt x="1906721" y="1650605"/>
                  </a:lnTo>
                  <a:lnTo>
                    <a:pt x="2053392" y="0"/>
                  </a:lnTo>
                  <a:lnTo>
                    <a:pt x="2200063" y="495181"/>
                  </a:lnTo>
                  <a:lnTo>
                    <a:pt x="2346734" y="825302"/>
                  </a:lnTo>
                  <a:lnTo>
                    <a:pt x="2493405" y="907832"/>
                  </a:lnTo>
                  <a:lnTo>
                    <a:pt x="2640076" y="1320484"/>
                  </a:lnTo>
                  <a:lnTo>
                    <a:pt x="2786747" y="1485544"/>
                  </a:lnTo>
                  <a:lnTo>
                    <a:pt x="2933418" y="1485544"/>
                  </a:lnTo>
                  <a:lnTo>
                    <a:pt x="3080089" y="1568075"/>
                  </a:lnTo>
                  <a:lnTo>
                    <a:pt x="3226759" y="1237954"/>
                  </a:lnTo>
                  <a:lnTo>
                    <a:pt x="3373430" y="1650605"/>
                  </a:lnTo>
                  <a:lnTo>
                    <a:pt x="3520101" y="2475908"/>
                  </a:lnTo>
                </a:path>
              </a:pathLst>
            </a:custGeom>
            <a:ln w="27101" cap="flat">
              <a:solidFill>
                <a:srgbClr val="0058AB">
                  <a:alpha val="80000"/>
                </a:srgbClr>
              </a:solidFill>
              <a:prstDash val="solid"/>
              <a:round/>
            </a:ln>
          </p:spPr>
          <p:txBody>
            <a:bodyPr/>
            <a:lstStyle/>
            <a:p/>
          </p:txBody>
        </p:sp>
        <p:sp>
          <p:nvSpPr>
            <p:cNvPr id="90" name="pl90"/>
            <p:cNvSpPr/>
            <p:nvPr/>
          </p:nvSpPr>
          <p:spPr>
            <a:xfrm>
              <a:off x="5308715" y="3366949"/>
              <a:ext cx="3520101" cy="742772"/>
            </a:xfrm>
            <a:custGeom>
              <a:avLst/>
              <a:pathLst>
                <a:path w="3520101" h="742772">
                  <a:moveTo>
                    <a:pt x="0" y="0"/>
                  </a:moveTo>
                  <a:lnTo>
                    <a:pt x="146670" y="82530"/>
                  </a:lnTo>
                  <a:lnTo>
                    <a:pt x="293341" y="82530"/>
                  </a:lnTo>
                  <a:lnTo>
                    <a:pt x="440012" y="165060"/>
                  </a:lnTo>
                  <a:lnTo>
                    <a:pt x="586683" y="247590"/>
                  </a:lnTo>
                  <a:lnTo>
                    <a:pt x="733354" y="247590"/>
                  </a:lnTo>
                  <a:lnTo>
                    <a:pt x="880025" y="330121"/>
                  </a:lnTo>
                  <a:lnTo>
                    <a:pt x="1026696" y="412651"/>
                  </a:lnTo>
                  <a:lnTo>
                    <a:pt x="1173367" y="495181"/>
                  </a:lnTo>
                  <a:lnTo>
                    <a:pt x="1320038" y="577711"/>
                  </a:lnTo>
                  <a:lnTo>
                    <a:pt x="1466709" y="660242"/>
                  </a:lnTo>
                  <a:lnTo>
                    <a:pt x="1613379" y="660242"/>
                  </a:lnTo>
                  <a:lnTo>
                    <a:pt x="1760050" y="660242"/>
                  </a:lnTo>
                  <a:lnTo>
                    <a:pt x="1906721" y="742772"/>
                  </a:lnTo>
                  <a:lnTo>
                    <a:pt x="2053392" y="660242"/>
                  </a:lnTo>
                  <a:lnTo>
                    <a:pt x="2200063" y="742772"/>
                  </a:lnTo>
                  <a:lnTo>
                    <a:pt x="2346734" y="660242"/>
                  </a:lnTo>
                  <a:lnTo>
                    <a:pt x="2493405" y="660242"/>
                  </a:lnTo>
                  <a:lnTo>
                    <a:pt x="2640076" y="742772"/>
                  </a:lnTo>
                  <a:lnTo>
                    <a:pt x="2786747" y="742772"/>
                  </a:lnTo>
                  <a:lnTo>
                    <a:pt x="2933418" y="742772"/>
                  </a:lnTo>
                  <a:lnTo>
                    <a:pt x="3080089" y="660242"/>
                  </a:lnTo>
                  <a:lnTo>
                    <a:pt x="3226759" y="577711"/>
                  </a:lnTo>
                  <a:lnTo>
                    <a:pt x="3373430" y="577711"/>
                  </a:lnTo>
                  <a:lnTo>
                    <a:pt x="3520101" y="660242"/>
                  </a:lnTo>
                </a:path>
              </a:pathLst>
            </a:custGeom>
            <a:ln w="27101" cap="flat">
              <a:solidFill>
                <a:srgbClr val="1CABE2">
                  <a:alpha val="80000"/>
                </a:srgbClr>
              </a:solidFill>
              <a:prstDash val="solid"/>
              <a:round/>
            </a:ln>
          </p:spPr>
          <p:txBody>
            <a:bodyPr/>
            <a:lstStyle/>
            <a:p/>
          </p:txBody>
        </p:sp>
        <p:sp>
          <p:nvSpPr>
            <p:cNvPr id="91" name="pl91"/>
            <p:cNvSpPr/>
            <p:nvPr/>
          </p:nvSpPr>
          <p:spPr>
            <a:xfrm>
              <a:off x="5308715" y="2294055"/>
              <a:ext cx="3520101" cy="1568075"/>
            </a:xfrm>
            <a:custGeom>
              <a:avLst/>
              <a:pathLst>
                <a:path w="3520101" h="1568075">
                  <a:moveTo>
                    <a:pt x="0" y="0"/>
                  </a:moveTo>
                  <a:lnTo>
                    <a:pt x="146670" y="165060"/>
                  </a:lnTo>
                  <a:lnTo>
                    <a:pt x="293341" y="247590"/>
                  </a:lnTo>
                  <a:lnTo>
                    <a:pt x="440012" y="577711"/>
                  </a:lnTo>
                  <a:lnTo>
                    <a:pt x="586683" y="742772"/>
                  </a:lnTo>
                  <a:lnTo>
                    <a:pt x="733354" y="990363"/>
                  </a:lnTo>
                  <a:lnTo>
                    <a:pt x="880025" y="1072893"/>
                  </a:lnTo>
                  <a:lnTo>
                    <a:pt x="1026696" y="742772"/>
                  </a:lnTo>
                  <a:lnTo>
                    <a:pt x="1173367" y="825302"/>
                  </a:lnTo>
                  <a:lnTo>
                    <a:pt x="1320038" y="990363"/>
                  </a:lnTo>
                  <a:lnTo>
                    <a:pt x="1466709" y="1320484"/>
                  </a:lnTo>
                  <a:lnTo>
                    <a:pt x="1613379" y="1403014"/>
                  </a:lnTo>
                  <a:lnTo>
                    <a:pt x="1760050" y="1568075"/>
                  </a:lnTo>
                  <a:lnTo>
                    <a:pt x="1906721" y="1485544"/>
                  </a:lnTo>
                  <a:lnTo>
                    <a:pt x="2053392" y="990363"/>
                  </a:lnTo>
                  <a:lnTo>
                    <a:pt x="2200063" y="907832"/>
                  </a:lnTo>
                  <a:lnTo>
                    <a:pt x="2346734" y="660242"/>
                  </a:lnTo>
                  <a:lnTo>
                    <a:pt x="2493405" y="825302"/>
                  </a:lnTo>
                  <a:lnTo>
                    <a:pt x="2640076" y="742772"/>
                  </a:lnTo>
                  <a:lnTo>
                    <a:pt x="2786747" y="742772"/>
                  </a:lnTo>
                  <a:lnTo>
                    <a:pt x="2933418" y="742772"/>
                  </a:lnTo>
                  <a:lnTo>
                    <a:pt x="3080089" y="660242"/>
                  </a:lnTo>
                  <a:lnTo>
                    <a:pt x="3226759" y="495181"/>
                  </a:lnTo>
                  <a:lnTo>
                    <a:pt x="3373430" y="412651"/>
                  </a:lnTo>
                  <a:lnTo>
                    <a:pt x="3520101" y="577711"/>
                  </a:lnTo>
                </a:path>
              </a:pathLst>
            </a:custGeom>
            <a:ln w="27101" cap="flat">
              <a:solidFill>
                <a:srgbClr val="00833D">
                  <a:alpha val="80000"/>
                </a:srgbClr>
              </a:solidFill>
              <a:prstDash val="solid"/>
              <a:round/>
            </a:ln>
          </p:spPr>
          <p:txBody>
            <a:bodyPr/>
            <a:lstStyle/>
            <a:p/>
          </p:txBody>
        </p:sp>
        <p:sp>
          <p:nvSpPr>
            <p:cNvPr id="92" name="pl92"/>
            <p:cNvSpPr/>
            <p:nvPr/>
          </p:nvSpPr>
          <p:spPr>
            <a:xfrm>
              <a:off x="5308715" y="1551283"/>
              <a:ext cx="3520101" cy="3548801"/>
            </a:xfrm>
            <a:custGeom>
              <a:avLst/>
              <a:pathLst>
                <a:path w="3520101" h="3548801">
                  <a:moveTo>
                    <a:pt x="0" y="1320484"/>
                  </a:moveTo>
                  <a:lnTo>
                    <a:pt x="146670" y="1980726"/>
                  </a:lnTo>
                  <a:lnTo>
                    <a:pt x="293341" y="2393377"/>
                  </a:lnTo>
                  <a:lnTo>
                    <a:pt x="440012" y="2888559"/>
                  </a:lnTo>
                  <a:lnTo>
                    <a:pt x="586683" y="3548801"/>
                  </a:lnTo>
                  <a:lnTo>
                    <a:pt x="733354" y="3053619"/>
                  </a:lnTo>
                  <a:lnTo>
                    <a:pt x="880025" y="1072893"/>
                  </a:lnTo>
                  <a:lnTo>
                    <a:pt x="1026696" y="660242"/>
                  </a:lnTo>
                  <a:lnTo>
                    <a:pt x="1173367" y="577711"/>
                  </a:lnTo>
                  <a:lnTo>
                    <a:pt x="1320038" y="577711"/>
                  </a:lnTo>
                  <a:lnTo>
                    <a:pt x="1466709" y="825302"/>
                  </a:lnTo>
                  <a:lnTo>
                    <a:pt x="1613379" y="165060"/>
                  </a:lnTo>
                  <a:lnTo>
                    <a:pt x="1760050" y="1320484"/>
                  </a:lnTo>
                  <a:lnTo>
                    <a:pt x="1906721" y="1650605"/>
                  </a:lnTo>
                  <a:lnTo>
                    <a:pt x="2053392" y="0"/>
                  </a:lnTo>
                  <a:lnTo>
                    <a:pt x="2200063" y="495181"/>
                  </a:lnTo>
                  <a:lnTo>
                    <a:pt x="2346734" y="825302"/>
                  </a:lnTo>
                  <a:lnTo>
                    <a:pt x="2493405" y="907832"/>
                  </a:lnTo>
                  <a:lnTo>
                    <a:pt x="2640076" y="1320484"/>
                  </a:lnTo>
                  <a:lnTo>
                    <a:pt x="2786747" y="1485544"/>
                  </a:lnTo>
                  <a:lnTo>
                    <a:pt x="2933418" y="1485544"/>
                  </a:lnTo>
                  <a:lnTo>
                    <a:pt x="3080089" y="1568075"/>
                  </a:lnTo>
                  <a:lnTo>
                    <a:pt x="3226759" y="1237954"/>
                  </a:lnTo>
                  <a:lnTo>
                    <a:pt x="3373430" y="1650605"/>
                  </a:lnTo>
                  <a:lnTo>
                    <a:pt x="3520101" y="2475908"/>
                  </a:lnTo>
                </a:path>
              </a:pathLst>
            </a:custGeom>
            <a:ln w="43362" cap="flat">
              <a:solidFill>
                <a:srgbClr val="000000">
                  <a:alpha val="100000"/>
                </a:srgbClr>
              </a:solidFill>
              <a:prstDash val="solid"/>
              <a:round/>
            </a:ln>
          </p:spPr>
          <p:txBody>
            <a:bodyPr/>
            <a:lstStyle/>
            <a:p/>
          </p:txBody>
        </p:sp>
        <p:sp>
          <p:nvSpPr>
            <p:cNvPr id="93" name="pl93"/>
            <p:cNvSpPr/>
            <p:nvPr/>
          </p:nvSpPr>
          <p:spPr>
            <a:xfrm>
              <a:off x="5308715" y="1551283"/>
              <a:ext cx="3520101" cy="3548801"/>
            </a:xfrm>
            <a:custGeom>
              <a:avLst/>
              <a:pathLst>
                <a:path w="3520101" h="3548801">
                  <a:moveTo>
                    <a:pt x="0" y="1320484"/>
                  </a:moveTo>
                  <a:lnTo>
                    <a:pt x="146670" y="1980726"/>
                  </a:lnTo>
                  <a:lnTo>
                    <a:pt x="293341" y="2393377"/>
                  </a:lnTo>
                  <a:lnTo>
                    <a:pt x="440012" y="2888559"/>
                  </a:lnTo>
                  <a:lnTo>
                    <a:pt x="586683" y="3548801"/>
                  </a:lnTo>
                  <a:lnTo>
                    <a:pt x="733354" y="3053619"/>
                  </a:lnTo>
                  <a:lnTo>
                    <a:pt x="880025" y="1072893"/>
                  </a:lnTo>
                  <a:lnTo>
                    <a:pt x="1026696" y="660242"/>
                  </a:lnTo>
                  <a:lnTo>
                    <a:pt x="1173367" y="577711"/>
                  </a:lnTo>
                  <a:lnTo>
                    <a:pt x="1320038" y="577711"/>
                  </a:lnTo>
                  <a:lnTo>
                    <a:pt x="1466709" y="825302"/>
                  </a:lnTo>
                  <a:lnTo>
                    <a:pt x="1613379" y="165060"/>
                  </a:lnTo>
                  <a:lnTo>
                    <a:pt x="1760050" y="1320484"/>
                  </a:lnTo>
                  <a:lnTo>
                    <a:pt x="1906721" y="1650605"/>
                  </a:lnTo>
                  <a:lnTo>
                    <a:pt x="2053392" y="0"/>
                  </a:lnTo>
                  <a:lnTo>
                    <a:pt x="2200063" y="495181"/>
                  </a:lnTo>
                  <a:lnTo>
                    <a:pt x="2346734" y="825302"/>
                  </a:lnTo>
                  <a:lnTo>
                    <a:pt x="2493405" y="907832"/>
                  </a:lnTo>
                  <a:lnTo>
                    <a:pt x="2640076" y="1320484"/>
                  </a:lnTo>
                  <a:lnTo>
                    <a:pt x="2786747" y="1485544"/>
                  </a:lnTo>
                  <a:lnTo>
                    <a:pt x="2933418" y="1485544"/>
                  </a:lnTo>
                  <a:lnTo>
                    <a:pt x="3080089" y="1568075"/>
                  </a:lnTo>
                  <a:lnTo>
                    <a:pt x="3226759" y="1237954"/>
                  </a:lnTo>
                  <a:lnTo>
                    <a:pt x="3373430" y="1650605"/>
                  </a:lnTo>
                  <a:lnTo>
                    <a:pt x="3520101" y="2475908"/>
                  </a:lnTo>
                </a:path>
              </a:pathLst>
            </a:custGeom>
            <a:ln w="27101" cap="flat">
              <a:solidFill>
                <a:srgbClr val="0058AB">
                  <a:alpha val="100000"/>
                </a:srgbClr>
              </a:solidFill>
              <a:prstDash val="solid"/>
              <a:round/>
            </a:ln>
          </p:spPr>
          <p:txBody>
            <a:bodyPr/>
            <a:lstStyle/>
            <a:p/>
          </p:txBody>
        </p:sp>
        <p:sp>
          <p:nvSpPr>
            <p:cNvPr id="94" name="pl94"/>
            <p:cNvSpPr/>
            <p:nvPr/>
          </p:nvSpPr>
          <p:spPr>
            <a:xfrm>
              <a:off x="5132709" y="452237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624176"/>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357312"/>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2128995"/>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1798874"/>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2789237"/>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2954297"/>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77960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5576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58643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4" name="pg104"/>
            <p:cNvSpPr/>
            <p:nvPr/>
          </p:nvSpPr>
          <p:spPr>
            <a:xfrm>
              <a:off x="5966734" y="429074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97087" y="432080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688800" y="20624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9153" y="209125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08" name="pg108"/>
            <p:cNvSpPr/>
            <p:nvPr/>
          </p:nvSpPr>
          <p:spPr>
            <a:xfrm>
              <a:off x="7422154" y="17323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52508" y="176108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110" name="pg110"/>
            <p:cNvSpPr/>
            <p:nvPr/>
          </p:nvSpPr>
          <p:spPr>
            <a:xfrm>
              <a:off x="8008838" y="27226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39191" y="27514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2" name="pg112"/>
            <p:cNvSpPr/>
            <p:nvPr/>
          </p:nvSpPr>
          <p:spPr>
            <a:xfrm>
              <a:off x="8595522" y="28877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25875" y="291655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4" name="pg114"/>
            <p:cNvSpPr/>
            <p:nvPr/>
          </p:nvSpPr>
          <p:spPr>
            <a:xfrm>
              <a:off x="8770328"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7418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6" name="tx116"/>
            <p:cNvSpPr/>
            <p:nvPr/>
          </p:nvSpPr>
          <p:spPr>
            <a:xfrm>
              <a:off x="8889106" y="39867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2831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8" name="tx118"/>
            <p:cNvSpPr/>
            <p:nvPr/>
          </p:nvSpPr>
          <p:spPr>
            <a:xfrm>
              <a:off x="5006511" y="44797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36544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2829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00376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11785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8230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8230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2081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8326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49401" y="6100844"/>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36" name="tx136"/>
            <p:cNvSpPr/>
            <p:nvPr/>
          </p:nvSpPr>
          <p:spPr>
            <a:xfrm>
              <a:off x="718791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5036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6%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Cote d'Ivoire DTP drop-out was lower and DTP-MCV drop-out was lower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28772"/>
              <a:ext cx="1578741" cy="297005"/>
            </a:xfrm>
            <a:custGeom>
              <a:avLst/>
              <a:pathLst>
                <a:path w="1578741" h="297005">
                  <a:moveTo>
                    <a:pt x="0" y="185628"/>
                  </a:moveTo>
                  <a:lnTo>
                    <a:pt x="65780" y="185628"/>
                  </a:lnTo>
                  <a:lnTo>
                    <a:pt x="131561" y="198003"/>
                  </a:lnTo>
                  <a:lnTo>
                    <a:pt x="197342" y="210378"/>
                  </a:lnTo>
                  <a:lnTo>
                    <a:pt x="263123" y="297005"/>
                  </a:lnTo>
                  <a:lnTo>
                    <a:pt x="328904" y="123752"/>
                  </a:lnTo>
                  <a:lnTo>
                    <a:pt x="394685" y="222754"/>
                  </a:lnTo>
                  <a:lnTo>
                    <a:pt x="460466" y="12375"/>
                  </a:lnTo>
                  <a:lnTo>
                    <a:pt x="526247" y="49500"/>
                  </a:lnTo>
                  <a:lnTo>
                    <a:pt x="592028" y="0"/>
                  </a:lnTo>
                  <a:lnTo>
                    <a:pt x="657808" y="198003"/>
                  </a:lnTo>
                  <a:lnTo>
                    <a:pt x="723589" y="235129"/>
                  </a:lnTo>
                  <a:lnTo>
                    <a:pt x="789370" y="24750"/>
                  </a:lnTo>
                  <a:lnTo>
                    <a:pt x="855151" y="123752"/>
                  </a:lnTo>
                  <a:lnTo>
                    <a:pt x="920932" y="123752"/>
                  </a:lnTo>
                  <a:lnTo>
                    <a:pt x="986713" y="185628"/>
                  </a:lnTo>
                  <a:lnTo>
                    <a:pt x="1052494" y="0"/>
                  </a:lnTo>
                  <a:lnTo>
                    <a:pt x="1118275" y="24750"/>
                  </a:lnTo>
                  <a:lnTo>
                    <a:pt x="1184056" y="12375"/>
                  </a:lnTo>
                  <a:lnTo>
                    <a:pt x="1249836" y="37125"/>
                  </a:lnTo>
                  <a:lnTo>
                    <a:pt x="1315617" y="136127"/>
                  </a:lnTo>
                  <a:lnTo>
                    <a:pt x="1381398" y="111377"/>
                  </a:lnTo>
                  <a:lnTo>
                    <a:pt x="1447179" y="123752"/>
                  </a:lnTo>
                  <a:lnTo>
                    <a:pt x="1512960" y="99001"/>
                  </a:lnTo>
                  <a:lnTo>
                    <a:pt x="1578741" y="86626"/>
                  </a:lnTo>
                </a:path>
              </a:pathLst>
            </a:custGeom>
            <a:ln w="27101" cap="flat">
              <a:solidFill>
                <a:srgbClr val="1CABE2">
                  <a:alpha val="100000"/>
                </a:srgbClr>
              </a:solidFill>
              <a:prstDash val="solid"/>
              <a:round/>
            </a:ln>
          </p:spPr>
          <p:txBody>
            <a:bodyPr/>
            <a:lstStyle/>
            <a:p/>
          </p:txBody>
        </p:sp>
        <p:sp>
          <p:nvSpPr>
            <p:cNvPr id="24" name="tx24"/>
            <p:cNvSpPr/>
            <p:nvPr/>
          </p:nvSpPr>
          <p:spPr>
            <a:xfrm>
              <a:off x="833163"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5" name="tx25"/>
            <p:cNvSpPr/>
            <p:nvPr/>
          </p:nvSpPr>
          <p:spPr>
            <a:xfrm>
              <a:off x="2596391"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6" name="tx26"/>
            <p:cNvSpPr/>
            <p:nvPr/>
          </p:nvSpPr>
          <p:spPr>
            <a:xfrm>
              <a:off x="2180669"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 name="tx27"/>
            <p:cNvSpPr/>
            <p:nvPr/>
          </p:nvSpPr>
          <p:spPr>
            <a:xfrm>
              <a:off x="2443792"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046753"/>
              <a:ext cx="1578741" cy="433132"/>
            </a:xfrm>
            <a:custGeom>
              <a:avLst/>
              <a:pathLst>
                <a:path w="1578741" h="433132">
                  <a:moveTo>
                    <a:pt x="0" y="198003"/>
                  </a:moveTo>
                  <a:lnTo>
                    <a:pt x="65780" y="160877"/>
                  </a:lnTo>
                  <a:lnTo>
                    <a:pt x="131561" y="160877"/>
                  </a:lnTo>
                  <a:lnTo>
                    <a:pt x="197342" y="173253"/>
                  </a:lnTo>
                  <a:lnTo>
                    <a:pt x="263123" y="74251"/>
                  </a:lnTo>
                  <a:lnTo>
                    <a:pt x="328904" y="0"/>
                  </a:lnTo>
                  <a:lnTo>
                    <a:pt x="394685" y="136127"/>
                  </a:lnTo>
                  <a:lnTo>
                    <a:pt x="460466" y="210378"/>
                  </a:lnTo>
                  <a:lnTo>
                    <a:pt x="526247" y="259879"/>
                  </a:lnTo>
                  <a:lnTo>
                    <a:pt x="592028" y="210378"/>
                  </a:lnTo>
                  <a:lnTo>
                    <a:pt x="657808" y="247504"/>
                  </a:lnTo>
                  <a:lnTo>
                    <a:pt x="723589" y="433132"/>
                  </a:lnTo>
                  <a:lnTo>
                    <a:pt x="789370" y="123752"/>
                  </a:lnTo>
                  <a:lnTo>
                    <a:pt x="855151" y="173253"/>
                  </a:lnTo>
                  <a:lnTo>
                    <a:pt x="920932" y="309380"/>
                  </a:lnTo>
                  <a:lnTo>
                    <a:pt x="986713" y="210378"/>
                  </a:lnTo>
                  <a:lnTo>
                    <a:pt x="1052494" y="136127"/>
                  </a:lnTo>
                  <a:lnTo>
                    <a:pt x="1118275" y="173253"/>
                  </a:lnTo>
                  <a:lnTo>
                    <a:pt x="1184056" y="123752"/>
                  </a:lnTo>
                  <a:lnTo>
                    <a:pt x="1249836" y="160877"/>
                  </a:lnTo>
                  <a:lnTo>
                    <a:pt x="1315617" y="259879"/>
                  </a:lnTo>
                  <a:lnTo>
                    <a:pt x="1381398" y="235129"/>
                  </a:lnTo>
                  <a:lnTo>
                    <a:pt x="1447179" y="272254"/>
                  </a:lnTo>
                  <a:lnTo>
                    <a:pt x="1512960" y="173253"/>
                  </a:lnTo>
                  <a:lnTo>
                    <a:pt x="1578741" y="111377"/>
                  </a:lnTo>
                </a:path>
              </a:pathLst>
            </a:custGeom>
            <a:ln w="27101" cap="flat">
              <a:solidFill>
                <a:srgbClr val="1CABE2">
                  <a:alpha val="100000"/>
                </a:srgbClr>
              </a:solidFill>
              <a:prstDash val="solid"/>
              <a:round/>
            </a:ln>
          </p:spPr>
          <p:txBody>
            <a:bodyPr/>
            <a:lstStyle/>
            <a:p/>
          </p:txBody>
        </p:sp>
        <p:sp>
          <p:nvSpPr>
            <p:cNvPr id="48" name="tx48"/>
            <p:cNvSpPr/>
            <p:nvPr/>
          </p:nvSpPr>
          <p:spPr>
            <a:xfrm>
              <a:off x="833163" y="3152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49" name="tx49"/>
            <p:cNvSpPr/>
            <p:nvPr/>
          </p:nvSpPr>
          <p:spPr>
            <a:xfrm>
              <a:off x="2596391"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0" name="tx50"/>
            <p:cNvSpPr/>
            <p:nvPr/>
          </p:nvSpPr>
          <p:spPr>
            <a:xfrm>
              <a:off x="2180669"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51" name="tx51"/>
            <p:cNvSpPr/>
            <p:nvPr/>
          </p:nvSpPr>
          <p:spPr>
            <a:xfrm>
              <a:off x="2443792"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103368" y="4915233"/>
              <a:ext cx="460466" cy="532134"/>
            </a:xfrm>
            <a:custGeom>
              <a:avLst/>
              <a:pathLst>
                <a:path w="460466" h="532134">
                  <a:moveTo>
                    <a:pt x="0" y="532134"/>
                  </a:moveTo>
                  <a:lnTo>
                    <a:pt x="65780" y="272254"/>
                  </a:lnTo>
                  <a:lnTo>
                    <a:pt x="131561" y="160877"/>
                  </a:lnTo>
                  <a:lnTo>
                    <a:pt x="197342" y="99001"/>
                  </a:lnTo>
                  <a:lnTo>
                    <a:pt x="263123" y="185628"/>
                  </a:lnTo>
                  <a:lnTo>
                    <a:pt x="328904" y="99001"/>
                  </a:lnTo>
                  <a:lnTo>
                    <a:pt x="394685" y="0"/>
                  </a:lnTo>
                  <a:lnTo>
                    <a:pt x="460466" y="24750"/>
                  </a:lnTo>
                </a:path>
              </a:pathLst>
            </a:custGeom>
            <a:ln w="27101" cap="flat">
              <a:solidFill>
                <a:srgbClr val="1CABE2">
                  <a:alpha val="100000"/>
                </a:srgbClr>
              </a:solidFill>
              <a:prstDash val="solid"/>
              <a:round/>
            </a:ln>
          </p:spPr>
          <p:txBody>
            <a:bodyPr/>
            <a:lstStyle/>
            <a:p/>
          </p:txBody>
        </p:sp>
        <p:sp>
          <p:nvSpPr>
            <p:cNvPr id="72" name="tx72"/>
            <p:cNvSpPr/>
            <p:nvPr/>
          </p:nvSpPr>
          <p:spPr>
            <a:xfrm>
              <a:off x="1951438" y="53550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73" name="tx73"/>
            <p:cNvSpPr/>
            <p:nvPr/>
          </p:nvSpPr>
          <p:spPr>
            <a:xfrm>
              <a:off x="2596391"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74" name="tx74"/>
            <p:cNvSpPr/>
            <p:nvPr/>
          </p:nvSpPr>
          <p:spPr>
            <a:xfrm>
              <a:off x="2180669" y="49349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75" name="tx75"/>
            <p:cNvSpPr/>
            <p:nvPr/>
          </p:nvSpPr>
          <p:spPr>
            <a:xfrm>
              <a:off x="2443792"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91646"/>
              <a:ext cx="1578741" cy="334131"/>
            </a:xfrm>
            <a:custGeom>
              <a:avLst/>
              <a:pathLst>
                <a:path w="1578741" h="334131">
                  <a:moveTo>
                    <a:pt x="0" y="160877"/>
                  </a:moveTo>
                  <a:lnTo>
                    <a:pt x="65780" y="210378"/>
                  </a:lnTo>
                  <a:lnTo>
                    <a:pt x="131561" y="272254"/>
                  </a:lnTo>
                  <a:lnTo>
                    <a:pt x="197342" y="334131"/>
                  </a:lnTo>
                  <a:lnTo>
                    <a:pt x="263123" y="309380"/>
                  </a:lnTo>
                  <a:lnTo>
                    <a:pt x="328904" y="185628"/>
                  </a:lnTo>
                  <a:lnTo>
                    <a:pt x="394685" y="37125"/>
                  </a:lnTo>
                  <a:lnTo>
                    <a:pt x="460466" y="61876"/>
                  </a:lnTo>
                  <a:lnTo>
                    <a:pt x="526247" y="111377"/>
                  </a:lnTo>
                  <a:lnTo>
                    <a:pt x="592028" y="37125"/>
                  </a:lnTo>
                  <a:lnTo>
                    <a:pt x="657808" y="136127"/>
                  </a:lnTo>
                  <a:lnTo>
                    <a:pt x="723589" y="297005"/>
                  </a:lnTo>
                  <a:lnTo>
                    <a:pt x="789370" y="61876"/>
                  </a:lnTo>
                  <a:lnTo>
                    <a:pt x="855151" y="185628"/>
                  </a:lnTo>
                  <a:lnTo>
                    <a:pt x="920932" y="74251"/>
                  </a:lnTo>
                  <a:lnTo>
                    <a:pt x="986713" y="24750"/>
                  </a:lnTo>
                  <a:lnTo>
                    <a:pt x="1052494" y="0"/>
                  </a:lnTo>
                  <a:lnTo>
                    <a:pt x="1118275" y="61876"/>
                  </a:lnTo>
                  <a:lnTo>
                    <a:pt x="1184056" y="61876"/>
                  </a:lnTo>
                  <a:lnTo>
                    <a:pt x="1249836" y="136127"/>
                  </a:lnTo>
                  <a:lnTo>
                    <a:pt x="1315617" y="259879"/>
                  </a:lnTo>
                  <a:lnTo>
                    <a:pt x="1381398" y="247504"/>
                  </a:lnTo>
                  <a:lnTo>
                    <a:pt x="1447179" y="247504"/>
                  </a:lnTo>
                  <a:lnTo>
                    <a:pt x="1512960" y="185628"/>
                  </a:lnTo>
                  <a:lnTo>
                    <a:pt x="1578741" y="222754"/>
                  </a:lnTo>
                </a:path>
              </a:pathLst>
            </a:custGeom>
            <a:ln w="27101" cap="flat">
              <a:solidFill>
                <a:srgbClr val="1CABE2">
                  <a:alpha val="100000"/>
                </a:srgbClr>
              </a:solidFill>
              <a:prstDash val="solid"/>
              <a:round/>
            </a:ln>
          </p:spPr>
          <p:txBody>
            <a:bodyPr/>
            <a:lstStyle/>
            <a:p/>
          </p:txBody>
        </p:sp>
        <p:sp>
          <p:nvSpPr>
            <p:cNvPr id="96" name="tx96"/>
            <p:cNvSpPr/>
            <p:nvPr/>
          </p:nvSpPr>
          <p:spPr>
            <a:xfrm>
              <a:off x="2928803"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7" name="tx97"/>
            <p:cNvSpPr/>
            <p:nvPr/>
          </p:nvSpPr>
          <p:spPr>
            <a:xfrm>
              <a:off x="4692031"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98" name="tx98"/>
            <p:cNvSpPr/>
            <p:nvPr/>
          </p:nvSpPr>
          <p:spPr>
            <a:xfrm>
              <a:off x="4276309"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9" name="tx99"/>
            <p:cNvSpPr/>
            <p:nvPr/>
          </p:nvSpPr>
          <p:spPr>
            <a:xfrm>
              <a:off x="4539433"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462132" y="3492261"/>
              <a:ext cx="197342" cy="581635"/>
            </a:xfrm>
            <a:custGeom>
              <a:avLst/>
              <a:pathLst>
                <a:path w="197342" h="581635">
                  <a:moveTo>
                    <a:pt x="0" y="581635"/>
                  </a:moveTo>
                  <a:lnTo>
                    <a:pt x="65780" y="346506"/>
                  </a:lnTo>
                  <a:lnTo>
                    <a:pt x="131561" y="210378"/>
                  </a:lnTo>
                  <a:lnTo>
                    <a:pt x="197342" y="0"/>
                  </a:lnTo>
                </a:path>
              </a:pathLst>
            </a:custGeom>
            <a:ln w="27101" cap="flat">
              <a:solidFill>
                <a:srgbClr val="1CABE2">
                  <a:alpha val="100000"/>
                </a:srgbClr>
              </a:solidFill>
              <a:prstDash val="solid"/>
              <a:round/>
            </a:ln>
          </p:spPr>
          <p:txBody>
            <a:bodyPr/>
            <a:lstStyle/>
            <a:p/>
          </p:txBody>
        </p:sp>
        <p:sp>
          <p:nvSpPr>
            <p:cNvPr id="120" name="tx120"/>
            <p:cNvSpPr/>
            <p:nvPr/>
          </p:nvSpPr>
          <p:spPr>
            <a:xfrm>
              <a:off x="4386167" y="3982821"/>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21" name="tx121"/>
            <p:cNvSpPr/>
            <p:nvPr/>
          </p:nvSpPr>
          <p:spPr>
            <a:xfrm>
              <a:off x="4692031"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22" name="tx122"/>
            <p:cNvSpPr/>
            <p:nvPr/>
          </p:nvSpPr>
          <p:spPr>
            <a:xfrm>
              <a:off x="4539433" y="35614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23" name="pl123"/>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4" name="pl124"/>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0" name="pl130"/>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080733" y="4840982"/>
              <a:ext cx="1578741" cy="730138"/>
            </a:xfrm>
            <a:custGeom>
              <a:avLst/>
              <a:pathLst>
                <a:path w="1578741" h="730138">
                  <a:moveTo>
                    <a:pt x="0" y="284630"/>
                  </a:moveTo>
                  <a:lnTo>
                    <a:pt x="65780" y="198003"/>
                  </a:lnTo>
                  <a:lnTo>
                    <a:pt x="131561" y="198003"/>
                  </a:lnTo>
                  <a:lnTo>
                    <a:pt x="197342" y="222754"/>
                  </a:lnTo>
                  <a:lnTo>
                    <a:pt x="263123" y="123752"/>
                  </a:lnTo>
                  <a:lnTo>
                    <a:pt x="328904" y="0"/>
                  </a:lnTo>
                  <a:lnTo>
                    <a:pt x="394685" y="198003"/>
                  </a:lnTo>
                  <a:lnTo>
                    <a:pt x="460466" y="185628"/>
                  </a:lnTo>
                  <a:lnTo>
                    <a:pt x="526247" y="408382"/>
                  </a:lnTo>
                  <a:lnTo>
                    <a:pt x="592028" y="730138"/>
                  </a:lnTo>
                  <a:lnTo>
                    <a:pt x="657808" y="235129"/>
                  </a:lnTo>
                  <a:lnTo>
                    <a:pt x="723589" y="420757"/>
                  </a:lnTo>
                  <a:lnTo>
                    <a:pt x="789370" y="123752"/>
                  </a:lnTo>
                  <a:lnTo>
                    <a:pt x="855151" y="272254"/>
                  </a:lnTo>
                  <a:lnTo>
                    <a:pt x="920932" y="383632"/>
                  </a:lnTo>
                  <a:lnTo>
                    <a:pt x="986713" y="358881"/>
                  </a:lnTo>
                  <a:lnTo>
                    <a:pt x="1052494" y="259879"/>
                  </a:lnTo>
                  <a:lnTo>
                    <a:pt x="1118275" y="185628"/>
                  </a:lnTo>
                  <a:lnTo>
                    <a:pt x="1184056" y="123752"/>
                  </a:lnTo>
                  <a:lnTo>
                    <a:pt x="1249836" y="148502"/>
                  </a:lnTo>
                  <a:lnTo>
                    <a:pt x="1315617" y="222754"/>
                  </a:lnTo>
                  <a:lnTo>
                    <a:pt x="1381398" y="210378"/>
                  </a:lnTo>
                  <a:lnTo>
                    <a:pt x="1447179" y="272254"/>
                  </a:lnTo>
                  <a:lnTo>
                    <a:pt x="1512960" y="185628"/>
                  </a:lnTo>
                  <a:lnTo>
                    <a:pt x="1578741" y="160877"/>
                  </a:lnTo>
                </a:path>
              </a:pathLst>
            </a:custGeom>
            <a:ln w="27101" cap="flat">
              <a:solidFill>
                <a:srgbClr val="1CABE2">
                  <a:alpha val="100000"/>
                </a:srgbClr>
              </a:solidFill>
              <a:prstDash val="solid"/>
              <a:round/>
            </a:ln>
          </p:spPr>
          <p:txBody>
            <a:bodyPr/>
            <a:lstStyle/>
            <a:p/>
          </p:txBody>
        </p:sp>
        <p:sp>
          <p:nvSpPr>
            <p:cNvPr id="143" name="tx143"/>
            <p:cNvSpPr/>
            <p:nvPr/>
          </p:nvSpPr>
          <p:spPr>
            <a:xfrm>
              <a:off x="2928803"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44" name="tx144"/>
            <p:cNvSpPr/>
            <p:nvPr/>
          </p:nvSpPr>
          <p:spPr>
            <a:xfrm>
              <a:off x="4692031"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5" name="tx145"/>
            <p:cNvSpPr/>
            <p:nvPr/>
          </p:nvSpPr>
          <p:spPr>
            <a:xfrm>
              <a:off x="4276309"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6" name="tx146"/>
            <p:cNvSpPr/>
            <p:nvPr/>
          </p:nvSpPr>
          <p:spPr>
            <a:xfrm>
              <a:off x="4539433" y="48854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47" name="pl147"/>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8" name="pl148"/>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4" name="pl154"/>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176374" y="1227774"/>
              <a:ext cx="1578741" cy="321755"/>
            </a:xfrm>
            <a:custGeom>
              <a:avLst/>
              <a:pathLst>
                <a:path w="1578741" h="321755">
                  <a:moveTo>
                    <a:pt x="0" y="272254"/>
                  </a:moveTo>
                  <a:lnTo>
                    <a:pt x="65780" y="259879"/>
                  </a:lnTo>
                  <a:lnTo>
                    <a:pt x="131561" y="272254"/>
                  </a:lnTo>
                  <a:lnTo>
                    <a:pt x="197342" y="309380"/>
                  </a:lnTo>
                  <a:lnTo>
                    <a:pt x="263123" y="235129"/>
                  </a:lnTo>
                  <a:lnTo>
                    <a:pt x="328904" y="123752"/>
                  </a:lnTo>
                  <a:lnTo>
                    <a:pt x="394685" y="123752"/>
                  </a:lnTo>
                  <a:lnTo>
                    <a:pt x="460466" y="136127"/>
                  </a:lnTo>
                  <a:lnTo>
                    <a:pt x="526247" y="160877"/>
                  </a:lnTo>
                  <a:lnTo>
                    <a:pt x="592028" y="74251"/>
                  </a:lnTo>
                  <a:lnTo>
                    <a:pt x="657808" y="111377"/>
                  </a:lnTo>
                  <a:lnTo>
                    <a:pt x="723589" y="321755"/>
                  </a:lnTo>
                  <a:lnTo>
                    <a:pt x="789370" y="61876"/>
                  </a:lnTo>
                  <a:lnTo>
                    <a:pt x="855151" y="148502"/>
                  </a:lnTo>
                  <a:lnTo>
                    <a:pt x="920932" y="173253"/>
                  </a:lnTo>
                  <a:lnTo>
                    <a:pt x="986713" y="99001"/>
                  </a:lnTo>
                  <a:lnTo>
                    <a:pt x="1052494" y="0"/>
                  </a:lnTo>
                  <a:lnTo>
                    <a:pt x="1118275" y="49500"/>
                  </a:lnTo>
                  <a:lnTo>
                    <a:pt x="1184056" y="49500"/>
                  </a:lnTo>
                  <a:lnTo>
                    <a:pt x="1249836" y="99001"/>
                  </a:lnTo>
                  <a:lnTo>
                    <a:pt x="1315617" y="185628"/>
                  </a:lnTo>
                  <a:lnTo>
                    <a:pt x="1381398" y="173253"/>
                  </a:lnTo>
                  <a:lnTo>
                    <a:pt x="1447179" y="173253"/>
                  </a:lnTo>
                  <a:lnTo>
                    <a:pt x="1512960" y="99001"/>
                  </a:lnTo>
                  <a:lnTo>
                    <a:pt x="1578741" y="123752"/>
                  </a:lnTo>
                </a:path>
              </a:pathLst>
            </a:custGeom>
            <a:ln w="27101" cap="flat">
              <a:solidFill>
                <a:srgbClr val="1CABE2">
                  <a:alpha val="100000"/>
                </a:srgbClr>
              </a:solidFill>
              <a:prstDash val="solid"/>
              <a:round/>
            </a:ln>
          </p:spPr>
          <p:txBody>
            <a:bodyPr/>
            <a:lstStyle/>
            <a:p/>
          </p:txBody>
        </p:sp>
        <p:sp>
          <p:nvSpPr>
            <p:cNvPr id="167" name="tx167"/>
            <p:cNvSpPr/>
            <p:nvPr/>
          </p:nvSpPr>
          <p:spPr>
            <a:xfrm>
              <a:off x="5024444" y="14077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68" name="tx168"/>
            <p:cNvSpPr/>
            <p:nvPr/>
          </p:nvSpPr>
          <p:spPr>
            <a:xfrm>
              <a:off x="6787671"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69" name="tx169"/>
            <p:cNvSpPr/>
            <p:nvPr/>
          </p:nvSpPr>
          <p:spPr>
            <a:xfrm>
              <a:off x="6371950"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0" name="tx170"/>
            <p:cNvSpPr/>
            <p:nvPr/>
          </p:nvSpPr>
          <p:spPr>
            <a:xfrm>
              <a:off x="6635073"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1" name="pl171"/>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2" name="pl172"/>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8" name="pl178"/>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097306" y="3059128"/>
              <a:ext cx="657808" cy="1002393"/>
            </a:xfrm>
            <a:custGeom>
              <a:avLst/>
              <a:pathLst>
                <a:path w="657808" h="1002393">
                  <a:moveTo>
                    <a:pt x="0" y="1002393"/>
                  </a:moveTo>
                  <a:lnTo>
                    <a:pt x="65780" y="160877"/>
                  </a:lnTo>
                  <a:lnTo>
                    <a:pt x="131561" y="37125"/>
                  </a:lnTo>
                  <a:lnTo>
                    <a:pt x="197342" y="24750"/>
                  </a:lnTo>
                  <a:lnTo>
                    <a:pt x="263123" y="0"/>
                  </a:lnTo>
                  <a:lnTo>
                    <a:pt x="328904" y="61876"/>
                  </a:lnTo>
                  <a:lnTo>
                    <a:pt x="394685" y="148502"/>
                  </a:lnTo>
                  <a:lnTo>
                    <a:pt x="460466" y="235129"/>
                  </a:lnTo>
                  <a:lnTo>
                    <a:pt x="526247" y="185628"/>
                  </a:lnTo>
                  <a:lnTo>
                    <a:pt x="592028" y="49500"/>
                  </a:lnTo>
                  <a:lnTo>
                    <a:pt x="657808" y="99001"/>
                  </a:lnTo>
                </a:path>
              </a:pathLst>
            </a:custGeom>
            <a:ln w="27101" cap="flat">
              <a:solidFill>
                <a:srgbClr val="1CABE2">
                  <a:alpha val="100000"/>
                </a:srgbClr>
              </a:solidFill>
              <a:prstDash val="solid"/>
              <a:round/>
            </a:ln>
          </p:spPr>
          <p:txBody>
            <a:bodyPr/>
            <a:lstStyle/>
            <a:p/>
          </p:txBody>
        </p:sp>
        <p:sp>
          <p:nvSpPr>
            <p:cNvPr id="191" name="tx191"/>
            <p:cNvSpPr/>
            <p:nvPr/>
          </p:nvSpPr>
          <p:spPr>
            <a:xfrm>
              <a:off x="6021341" y="397044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92" name="tx192"/>
            <p:cNvSpPr/>
            <p:nvPr/>
          </p:nvSpPr>
          <p:spPr>
            <a:xfrm>
              <a:off x="6787671"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3" name="tx193"/>
            <p:cNvSpPr/>
            <p:nvPr/>
          </p:nvSpPr>
          <p:spPr>
            <a:xfrm>
              <a:off x="6371950"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4" name="tx194"/>
            <p:cNvSpPr/>
            <p:nvPr/>
          </p:nvSpPr>
          <p:spPr>
            <a:xfrm>
              <a:off x="6635073"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95" name="pl195"/>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6" name="pl196"/>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2" name="pl202"/>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258727" y="1277275"/>
              <a:ext cx="592028" cy="1014768"/>
            </a:xfrm>
            <a:custGeom>
              <a:avLst/>
              <a:pathLst>
                <a:path w="592028" h="1014768">
                  <a:moveTo>
                    <a:pt x="0" y="792014"/>
                  </a:moveTo>
                  <a:lnTo>
                    <a:pt x="65780" y="495009"/>
                  </a:lnTo>
                  <a:lnTo>
                    <a:pt x="131561" y="1014768"/>
                  </a:lnTo>
                  <a:lnTo>
                    <a:pt x="197342" y="259879"/>
                  </a:lnTo>
                  <a:lnTo>
                    <a:pt x="263123" y="136127"/>
                  </a:lnTo>
                  <a:lnTo>
                    <a:pt x="328904" y="148502"/>
                  </a:lnTo>
                  <a:lnTo>
                    <a:pt x="394685" y="123752"/>
                  </a:lnTo>
                  <a:lnTo>
                    <a:pt x="460466" y="123752"/>
                  </a:lnTo>
                  <a:lnTo>
                    <a:pt x="526247" y="0"/>
                  </a:lnTo>
                  <a:lnTo>
                    <a:pt x="592028" y="24750"/>
                  </a:lnTo>
                </a:path>
              </a:pathLst>
            </a:custGeom>
            <a:ln w="27101" cap="flat">
              <a:solidFill>
                <a:srgbClr val="1CABE2">
                  <a:alpha val="100000"/>
                </a:srgbClr>
              </a:solidFill>
              <a:prstDash val="solid"/>
              <a:round/>
            </a:ln>
          </p:spPr>
          <p:txBody>
            <a:bodyPr/>
            <a:lstStyle/>
            <a:p/>
          </p:txBody>
        </p:sp>
        <p:sp>
          <p:nvSpPr>
            <p:cNvPr id="215" name="tx215"/>
            <p:cNvSpPr/>
            <p:nvPr/>
          </p:nvSpPr>
          <p:spPr>
            <a:xfrm>
              <a:off x="8106797" y="19770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216" name="tx216"/>
            <p:cNvSpPr/>
            <p:nvPr/>
          </p:nvSpPr>
          <p:spPr>
            <a:xfrm>
              <a:off x="8883312"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7" name="tx217"/>
            <p:cNvSpPr/>
            <p:nvPr/>
          </p:nvSpPr>
          <p:spPr>
            <a:xfrm>
              <a:off x="8467590"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18" name="tx218"/>
            <p:cNvSpPr/>
            <p:nvPr/>
          </p:nvSpPr>
          <p:spPr>
            <a:xfrm>
              <a:off x="8730714"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9" name="pl219"/>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0" name="pl220"/>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6" name="pl226"/>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272014" y="3009627"/>
              <a:ext cx="1578741" cy="358881"/>
            </a:xfrm>
            <a:custGeom>
              <a:avLst/>
              <a:pathLst>
                <a:path w="1578741" h="358881">
                  <a:moveTo>
                    <a:pt x="0" y="259879"/>
                  </a:moveTo>
                  <a:lnTo>
                    <a:pt x="65780" y="210378"/>
                  </a:lnTo>
                  <a:lnTo>
                    <a:pt x="131561" y="210378"/>
                  </a:lnTo>
                  <a:lnTo>
                    <a:pt x="197342" y="235129"/>
                  </a:lnTo>
                  <a:lnTo>
                    <a:pt x="263123" y="136127"/>
                  </a:lnTo>
                  <a:lnTo>
                    <a:pt x="328904" y="0"/>
                  </a:lnTo>
                  <a:lnTo>
                    <a:pt x="394685" y="136127"/>
                  </a:lnTo>
                  <a:lnTo>
                    <a:pt x="460466" y="148502"/>
                  </a:lnTo>
                  <a:lnTo>
                    <a:pt x="526247" y="358881"/>
                  </a:lnTo>
                  <a:lnTo>
                    <a:pt x="592028" y="123752"/>
                  </a:lnTo>
                  <a:lnTo>
                    <a:pt x="657808" y="148502"/>
                  </a:lnTo>
                  <a:lnTo>
                    <a:pt x="723589" y="358881"/>
                  </a:lnTo>
                  <a:lnTo>
                    <a:pt x="789370" y="49500"/>
                  </a:lnTo>
                  <a:lnTo>
                    <a:pt x="855151" y="160877"/>
                  </a:lnTo>
                  <a:lnTo>
                    <a:pt x="920932" y="198003"/>
                  </a:lnTo>
                  <a:lnTo>
                    <a:pt x="986713" y="123752"/>
                  </a:lnTo>
                  <a:lnTo>
                    <a:pt x="1052494" y="74251"/>
                  </a:lnTo>
                  <a:lnTo>
                    <a:pt x="1118275" y="61876"/>
                  </a:lnTo>
                  <a:lnTo>
                    <a:pt x="1184056" y="49500"/>
                  </a:lnTo>
                  <a:lnTo>
                    <a:pt x="1249836" y="99001"/>
                  </a:lnTo>
                  <a:lnTo>
                    <a:pt x="1315617" y="272254"/>
                  </a:lnTo>
                  <a:lnTo>
                    <a:pt x="1381398" y="198003"/>
                  </a:lnTo>
                  <a:lnTo>
                    <a:pt x="1447179" y="198003"/>
                  </a:lnTo>
                  <a:lnTo>
                    <a:pt x="1512960" y="123752"/>
                  </a:lnTo>
                  <a:lnTo>
                    <a:pt x="1578741" y="160877"/>
                  </a:lnTo>
                </a:path>
              </a:pathLst>
            </a:custGeom>
            <a:ln w="27101" cap="flat">
              <a:solidFill>
                <a:srgbClr val="1CABE2">
                  <a:alpha val="100000"/>
                </a:srgbClr>
              </a:solidFill>
              <a:prstDash val="solid"/>
              <a:round/>
            </a:ln>
          </p:spPr>
          <p:txBody>
            <a:bodyPr/>
            <a:lstStyle/>
            <a:p/>
          </p:txBody>
        </p:sp>
        <p:sp>
          <p:nvSpPr>
            <p:cNvPr id="239" name="tx239"/>
            <p:cNvSpPr/>
            <p:nvPr/>
          </p:nvSpPr>
          <p:spPr>
            <a:xfrm>
              <a:off x="7120084" y="3177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40" name="tx240"/>
            <p:cNvSpPr/>
            <p:nvPr/>
          </p:nvSpPr>
          <p:spPr>
            <a:xfrm>
              <a:off x="8883312"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41" name="tx241"/>
            <p:cNvSpPr/>
            <p:nvPr/>
          </p:nvSpPr>
          <p:spPr>
            <a:xfrm>
              <a:off x="8467590"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42" name="tx242"/>
            <p:cNvSpPr/>
            <p:nvPr/>
          </p:nvSpPr>
          <p:spPr>
            <a:xfrm>
              <a:off x="8730714"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43" name="tx243"/>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4" name="tx244"/>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5" name="tx245"/>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6" name="tx246"/>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7" name="tx247"/>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8" name="tx248"/>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49" name="tx249"/>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0" name="tx250"/>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1" name="tx251"/>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2" name="tx252"/>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3" name="tx253"/>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59" name="tx259"/>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6" name="tx266"/>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3" name="tx273"/>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4" name="tx274"/>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0" name="tx280"/>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2" name="tx282"/>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3" name="tx283"/>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4" name="tx284"/>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5" name="tx285"/>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6" name="tx286"/>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7" name="tx287"/>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8" name="tx288"/>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9" name="tx289"/>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0" name="tx290"/>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1" name="tx291"/>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2" name="tx292"/>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3" name="tx293"/>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4" name="tx294"/>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5" name="tx295"/>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6" name="tx296"/>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7" name="tx297"/>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8" name="tx298"/>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9" name="tx299"/>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0" name="tx300"/>
            <p:cNvSpPr/>
            <p:nvPr/>
          </p:nvSpPr>
          <p:spPr>
            <a:xfrm>
              <a:off x="2208754" y="398022"/>
              <a:ext cx="54183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Cote d'Ivoire, 2000-2024</a:t>
              </a:r>
            </a:p>
          </p:txBody>
        </p:sp>
        <p:sp>
          <p:nvSpPr>
            <p:cNvPr id="301" name="tx30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2" name="tx302"/>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(48%), followed by YFV (70%).
Compared to 2019, coverage of 6 vaccines decreased (BCG, DTP1, DTP3, PCV3, POL3 and YFV) and 3 vaccines increased (IPV1, MCV1 and ROTAC).
Compared to 2023, coverage of 4 vaccines increased (BCG, MCV1, MCV2 and YFV) and 6 vaccines decreased (DTP1, DTP3, IPV1, PCV3, POL3 and ROTAC).</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00194"/>
              <a:ext cx="6480943" cy="1233689"/>
            </a:xfrm>
            <a:custGeom>
              <a:avLst/>
              <a:pathLst>
                <a:path w="6480943" h="1233689">
                  <a:moveTo>
                    <a:pt x="0" y="1043891"/>
                  </a:moveTo>
                  <a:lnTo>
                    <a:pt x="270039" y="996441"/>
                  </a:lnTo>
                  <a:lnTo>
                    <a:pt x="540078" y="1043891"/>
                  </a:lnTo>
                  <a:lnTo>
                    <a:pt x="810117" y="1186240"/>
                  </a:lnTo>
                  <a:lnTo>
                    <a:pt x="1080157" y="901542"/>
                  </a:lnTo>
                  <a:lnTo>
                    <a:pt x="1350196" y="474496"/>
                  </a:lnTo>
                  <a:lnTo>
                    <a:pt x="1620235" y="474496"/>
                  </a:lnTo>
                  <a:lnTo>
                    <a:pt x="1890275" y="521945"/>
                  </a:lnTo>
                  <a:lnTo>
                    <a:pt x="2160314" y="616844"/>
                  </a:lnTo>
                  <a:lnTo>
                    <a:pt x="2430353" y="284697"/>
                  </a:lnTo>
                  <a:lnTo>
                    <a:pt x="2700393" y="427046"/>
                  </a:lnTo>
                  <a:lnTo>
                    <a:pt x="2970432" y="1233689"/>
                  </a:lnTo>
                  <a:lnTo>
                    <a:pt x="3240471" y="237248"/>
                  </a:lnTo>
                  <a:lnTo>
                    <a:pt x="3510510" y="569395"/>
                  </a:lnTo>
                  <a:lnTo>
                    <a:pt x="3780550" y="664294"/>
                  </a:lnTo>
                  <a:lnTo>
                    <a:pt x="4050589" y="379596"/>
                  </a:lnTo>
                  <a:lnTo>
                    <a:pt x="4320628" y="0"/>
                  </a:lnTo>
                  <a:lnTo>
                    <a:pt x="4590668" y="189798"/>
                  </a:lnTo>
                  <a:lnTo>
                    <a:pt x="4860707" y="189798"/>
                  </a:lnTo>
                  <a:lnTo>
                    <a:pt x="5130746" y="379596"/>
                  </a:lnTo>
                  <a:lnTo>
                    <a:pt x="5400786" y="711744"/>
                  </a:lnTo>
                  <a:lnTo>
                    <a:pt x="5670825" y="664294"/>
                  </a:lnTo>
                  <a:lnTo>
                    <a:pt x="5940864" y="664294"/>
                  </a:lnTo>
                  <a:lnTo>
                    <a:pt x="6210904" y="379596"/>
                  </a:lnTo>
                  <a:lnTo>
                    <a:pt x="6480943" y="474496"/>
                  </a:lnTo>
                </a:path>
              </a:pathLst>
            </a:custGeom>
            <a:ln w="27101" cap="flat">
              <a:solidFill>
                <a:srgbClr val="1C86EE">
                  <a:alpha val="100000"/>
                </a:srgbClr>
              </a:solidFill>
              <a:prstDash val="solid"/>
              <a:round/>
            </a:ln>
          </p:spPr>
          <p:txBody>
            <a:bodyPr/>
            <a:lstStyle/>
            <a:p/>
          </p:txBody>
        </p:sp>
        <p:sp>
          <p:nvSpPr>
            <p:cNvPr id="38" name="pl38"/>
            <p:cNvSpPr/>
            <p:nvPr/>
          </p:nvSpPr>
          <p:spPr>
            <a:xfrm>
              <a:off x="1405294" y="1500194"/>
              <a:ext cx="6210904" cy="3653620"/>
            </a:xfrm>
            <a:custGeom>
              <a:avLst/>
              <a:pathLst>
                <a:path w="6210904" h="3653620">
                  <a:moveTo>
                    <a:pt x="0" y="3653620"/>
                  </a:moveTo>
                  <a:lnTo>
                    <a:pt x="270039" y="1850534"/>
                  </a:lnTo>
                  <a:lnTo>
                    <a:pt x="540078" y="1138790"/>
                  </a:lnTo>
                  <a:lnTo>
                    <a:pt x="810117" y="948992"/>
                  </a:lnTo>
                  <a:lnTo>
                    <a:pt x="1080157" y="474496"/>
                  </a:lnTo>
                  <a:lnTo>
                    <a:pt x="1350196" y="474496"/>
                  </a:lnTo>
                  <a:lnTo>
                    <a:pt x="1620235" y="521945"/>
                  </a:lnTo>
                  <a:lnTo>
                    <a:pt x="1890275" y="616844"/>
                  </a:lnTo>
                  <a:lnTo>
                    <a:pt x="2160314" y="284697"/>
                  </a:lnTo>
                  <a:lnTo>
                    <a:pt x="2430353" y="379596"/>
                  </a:lnTo>
                  <a:lnTo>
                    <a:pt x="2700393" y="1186240"/>
                  </a:lnTo>
                  <a:lnTo>
                    <a:pt x="2970432" y="237248"/>
                  </a:lnTo>
                  <a:lnTo>
                    <a:pt x="3240471" y="569395"/>
                  </a:lnTo>
                  <a:lnTo>
                    <a:pt x="3510510" y="664294"/>
                  </a:lnTo>
                  <a:lnTo>
                    <a:pt x="3780550" y="379596"/>
                  </a:lnTo>
                  <a:lnTo>
                    <a:pt x="4050589" y="0"/>
                  </a:lnTo>
                  <a:lnTo>
                    <a:pt x="4320628" y="189798"/>
                  </a:lnTo>
                  <a:lnTo>
                    <a:pt x="4590668" y="189798"/>
                  </a:lnTo>
                  <a:lnTo>
                    <a:pt x="4860707" y="379596"/>
                  </a:lnTo>
                  <a:lnTo>
                    <a:pt x="5130746" y="711744"/>
                  </a:lnTo>
                  <a:lnTo>
                    <a:pt x="5400786" y="664294"/>
                  </a:lnTo>
                  <a:lnTo>
                    <a:pt x="5670825" y="664294"/>
                  </a:lnTo>
                  <a:lnTo>
                    <a:pt x="5940864" y="379596"/>
                  </a:lnTo>
                  <a:lnTo>
                    <a:pt x="6210904" y="474496"/>
                  </a:lnTo>
                </a:path>
              </a:pathLst>
            </a:custGeom>
            <a:ln w="27101" cap="flat">
              <a:solidFill>
                <a:srgbClr val="80BD41">
                  <a:alpha val="100000"/>
                </a:srgbClr>
              </a:solidFill>
              <a:prstDash val="solid"/>
              <a:round/>
            </a:ln>
          </p:spPr>
          <p:txBody>
            <a:bodyPr/>
            <a:lstStyle/>
            <a:p/>
          </p:txBody>
        </p:sp>
        <p:sp>
          <p:nvSpPr>
            <p:cNvPr id="39" name="pl39"/>
            <p:cNvSpPr/>
            <p:nvPr/>
          </p:nvSpPr>
          <p:spPr>
            <a:xfrm>
              <a:off x="3565609" y="1500194"/>
              <a:ext cx="4050589" cy="1186240"/>
            </a:xfrm>
            <a:custGeom>
              <a:avLst/>
              <a:pathLst>
                <a:path w="4050589" h="1186240">
                  <a:moveTo>
                    <a:pt x="0" y="284697"/>
                  </a:moveTo>
                  <a:lnTo>
                    <a:pt x="270039" y="379596"/>
                  </a:lnTo>
                  <a:lnTo>
                    <a:pt x="540078" y="1186240"/>
                  </a:lnTo>
                  <a:lnTo>
                    <a:pt x="810117" y="237248"/>
                  </a:lnTo>
                  <a:lnTo>
                    <a:pt x="1080157" y="569395"/>
                  </a:lnTo>
                  <a:lnTo>
                    <a:pt x="1350196" y="664294"/>
                  </a:lnTo>
                  <a:lnTo>
                    <a:pt x="1620235" y="379596"/>
                  </a:lnTo>
                  <a:lnTo>
                    <a:pt x="1890275" y="0"/>
                  </a:lnTo>
                  <a:lnTo>
                    <a:pt x="2160314" y="189798"/>
                  </a:lnTo>
                  <a:lnTo>
                    <a:pt x="2430353" y="189798"/>
                  </a:lnTo>
                  <a:lnTo>
                    <a:pt x="2700393" y="379596"/>
                  </a:lnTo>
                  <a:lnTo>
                    <a:pt x="2970432" y="711744"/>
                  </a:lnTo>
                  <a:lnTo>
                    <a:pt x="3240471" y="664294"/>
                  </a:lnTo>
                  <a:lnTo>
                    <a:pt x="3510510" y="664294"/>
                  </a:lnTo>
                  <a:lnTo>
                    <a:pt x="3780550" y="379596"/>
                  </a:lnTo>
                  <a:lnTo>
                    <a:pt x="4050589" y="474496"/>
                  </a:lnTo>
                </a:path>
              </a:pathLst>
            </a:custGeom>
            <a:ln w="27101" cap="flat">
              <a:solidFill>
                <a:srgbClr val="EE00EE">
                  <a:alpha val="100000"/>
                </a:srgbClr>
              </a:solidFill>
              <a:prstDash val="solid"/>
              <a:round/>
            </a:ln>
          </p:spPr>
          <p:txBody>
            <a:bodyPr/>
            <a:lstStyle/>
            <a:p/>
          </p:txBody>
        </p:sp>
        <p:sp>
          <p:nvSpPr>
            <p:cNvPr id="40" name="pl40"/>
            <p:cNvSpPr/>
            <p:nvPr/>
          </p:nvSpPr>
          <p:spPr>
            <a:xfrm>
              <a:off x="6536041" y="2164489"/>
              <a:ext cx="1080157" cy="2894426"/>
            </a:xfrm>
            <a:custGeom>
              <a:avLst/>
              <a:pathLst>
                <a:path w="1080157" h="2894426">
                  <a:moveTo>
                    <a:pt x="0" y="2894426"/>
                  </a:moveTo>
                  <a:lnTo>
                    <a:pt x="270039" y="1708186"/>
                  </a:lnTo>
                  <a:lnTo>
                    <a:pt x="540078" y="1897984"/>
                  </a:lnTo>
                  <a:lnTo>
                    <a:pt x="810117" y="0"/>
                  </a:lnTo>
                  <a:lnTo>
                    <a:pt x="1080157" y="569395"/>
                  </a:lnTo>
                </a:path>
              </a:pathLst>
            </a:custGeom>
            <a:ln w="27101" cap="flat">
              <a:solidFill>
                <a:srgbClr val="6A3D9A">
                  <a:alpha val="100000"/>
                </a:srgbClr>
              </a:solidFill>
              <a:prstDash val="solid"/>
              <a:round/>
            </a:ln>
          </p:spPr>
          <p:txBody>
            <a:bodyPr/>
            <a:lstStyle/>
            <a:p/>
          </p:txBody>
        </p:sp>
        <p:sp>
          <p:nvSpPr>
            <p:cNvPr id="41" name="pl41"/>
            <p:cNvSpPr/>
            <p:nvPr/>
          </p:nvSpPr>
          <p:spPr>
            <a:xfrm>
              <a:off x="5185844" y="1689993"/>
              <a:ext cx="2430353" cy="3890868"/>
            </a:xfrm>
            <a:custGeom>
              <a:avLst/>
              <a:pathLst>
                <a:path w="2430353" h="3890868">
                  <a:moveTo>
                    <a:pt x="0" y="3036775"/>
                  </a:moveTo>
                  <a:lnTo>
                    <a:pt x="270039" y="1897984"/>
                  </a:lnTo>
                  <a:lnTo>
                    <a:pt x="540078" y="3890868"/>
                  </a:lnTo>
                  <a:lnTo>
                    <a:pt x="810117" y="996441"/>
                  </a:lnTo>
                  <a:lnTo>
                    <a:pt x="1080157" y="521945"/>
                  </a:lnTo>
                  <a:lnTo>
                    <a:pt x="1350196" y="569395"/>
                  </a:lnTo>
                  <a:lnTo>
                    <a:pt x="1620235" y="474496"/>
                  </a:lnTo>
                  <a:lnTo>
                    <a:pt x="1890275" y="474496"/>
                  </a:lnTo>
                  <a:lnTo>
                    <a:pt x="2160314" y="0"/>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642543"/>
              <a:ext cx="6480943" cy="1660736"/>
            </a:xfrm>
            <a:custGeom>
              <a:avLst/>
              <a:pathLst>
                <a:path w="6480943" h="1660736">
                  <a:moveTo>
                    <a:pt x="0" y="759193"/>
                  </a:moveTo>
                  <a:lnTo>
                    <a:pt x="270039" y="616844"/>
                  </a:lnTo>
                  <a:lnTo>
                    <a:pt x="540078" y="616844"/>
                  </a:lnTo>
                  <a:lnTo>
                    <a:pt x="810117" y="664294"/>
                  </a:lnTo>
                  <a:lnTo>
                    <a:pt x="1080157" y="284697"/>
                  </a:lnTo>
                  <a:lnTo>
                    <a:pt x="1350196" y="0"/>
                  </a:lnTo>
                  <a:lnTo>
                    <a:pt x="1620235" y="521945"/>
                  </a:lnTo>
                  <a:lnTo>
                    <a:pt x="1890275" y="806643"/>
                  </a:lnTo>
                  <a:lnTo>
                    <a:pt x="2160314" y="996441"/>
                  </a:lnTo>
                  <a:lnTo>
                    <a:pt x="2430353" y="806643"/>
                  </a:lnTo>
                  <a:lnTo>
                    <a:pt x="2700393" y="948992"/>
                  </a:lnTo>
                  <a:lnTo>
                    <a:pt x="2970432" y="1660736"/>
                  </a:lnTo>
                  <a:lnTo>
                    <a:pt x="3240471" y="474496"/>
                  </a:lnTo>
                  <a:lnTo>
                    <a:pt x="3510510" y="664294"/>
                  </a:lnTo>
                  <a:lnTo>
                    <a:pt x="3780550" y="1186240"/>
                  </a:lnTo>
                  <a:lnTo>
                    <a:pt x="4050589" y="806643"/>
                  </a:lnTo>
                  <a:lnTo>
                    <a:pt x="4320628" y="521945"/>
                  </a:lnTo>
                  <a:lnTo>
                    <a:pt x="4590668" y="664294"/>
                  </a:lnTo>
                  <a:lnTo>
                    <a:pt x="4860707" y="474496"/>
                  </a:lnTo>
                  <a:lnTo>
                    <a:pt x="5130746" y="616844"/>
                  </a:lnTo>
                  <a:lnTo>
                    <a:pt x="5400786" y="996441"/>
                  </a:lnTo>
                  <a:lnTo>
                    <a:pt x="5670825" y="901542"/>
                  </a:lnTo>
                  <a:lnTo>
                    <a:pt x="5940864" y="1043891"/>
                  </a:lnTo>
                  <a:lnTo>
                    <a:pt x="6210904" y="664294"/>
                  </a:lnTo>
                  <a:lnTo>
                    <a:pt x="6480943" y="427046"/>
                  </a:lnTo>
                </a:path>
              </a:pathLst>
            </a:custGeom>
            <a:ln w="27101" cap="flat">
              <a:solidFill>
                <a:srgbClr val="FF7F00">
                  <a:alpha val="100000"/>
                </a:srgbClr>
              </a:solidFill>
              <a:prstDash val="solid"/>
              <a:round/>
            </a:ln>
          </p:spPr>
          <p:txBody>
            <a:bodyPr/>
            <a:lstStyle/>
            <a:p/>
          </p:txBody>
        </p:sp>
        <p:sp>
          <p:nvSpPr>
            <p:cNvPr id="43" name="pl43"/>
            <p:cNvSpPr/>
            <p:nvPr/>
          </p:nvSpPr>
          <p:spPr>
            <a:xfrm>
              <a:off x="6806080" y="3350729"/>
              <a:ext cx="810117" cy="2230131"/>
            </a:xfrm>
            <a:custGeom>
              <a:avLst/>
              <a:pathLst>
                <a:path w="810117" h="2230131">
                  <a:moveTo>
                    <a:pt x="0" y="2230131"/>
                  </a:moveTo>
                  <a:lnTo>
                    <a:pt x="270039" y="1328589"/>
                  </a:lnTo>
                  <a:lnTo>
                    <a:pt x="540078" y="806643"/>
                  </a:lnTo>
                  <a:lnTo>
                    <a:pt x="810117"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689993"/>
              <a:ext cx="2700393" cy="3843418"/>
            </a:xfrm>
            <a:custGeom>
              <a:avLst/>
              <a:pathLst>
                <a:path w="2700393" h="3843418">
                  <a:moveTo>
                    <a:pt x="0" y="3843418"/>
                  </a:moveTo>
                  <a:lnTo>
                    <a:pt x="270039" y="616844"/>
                  </a:lnTo>
                  <a:lnTo>
                    <a:pt x="540078" y="142348"/>
                  </a:lnTo>
                  <a:lnTo>
                    <a:pt x="810117" y="94899"/>
                  </a:lnTo>
                  <a:lnTo>
                    <a:pt x="1080157" y="0"/>
                  </a:lnTo>
                  <a:lnTo>
                    <a:pt x="1350196" y="237248"/>
                  </a:lnTo>
                  <a:lnTo>
                    <a:pt x="1620235" y="569395"/>
                  </a:lnTo>
                  <a:lnTo>
                    <a:pt x="1890275" y="901542"/>
                  </a:lnTo>
                  <a:lnTo>
                    <a:pt x="2160314" y="711744"/>
                  </a:lnTo>
                  <a:lnTo>
                    <a:pt x="2430353" y="189798"/>
                  </a:lnTo>
                  <a:lnTo>
                    <a:pt x="2700393"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1500194"/>
              <a:ext cx="6480943" cy="1376038"/>
            </a:xfrm>
            <a:custGeom>
              <a:avLst/>
              <a:pathLst>
                <a:path w="6480943" h="1376038">
                  <a:moveTo>
                    <a:pt x="0" y="996441"/>
                  </a:moveTo>
                  <a:lnTo>
                    <a:pt x="270039" y="806643"/>
                  </a:lnTo>
                  <a:lnTo>
                    <a:pt x="540078" y="806643"/>
                  </a:lnTo>
                  <a:lnTo>
                    <a:pt x="810117" y="901542"/>
                  </a:lnTo>
                  <a:lnTo>
                    <a:pt x="1080157" y="521945"/>
                  </a:lnTo>
                  <a:lnTo>
                    <a:pt x="1350196" y="0"/>
                  </a:lnTo>
                  <a:lnTo>
                    <a:pt x="1620235" y="521945"/>
                  </a:lnTo>
                  <a:lnTo>
                    <a:pt x="1890275" y="569395"/>
                  </a:lnTo>
                  <a:lnTo>
                    <a:pt x="2160314" y="1376038"/>
                  </a:lnTo>
                  <a:lnTo>
                    <a:pt x="2430353" y="474496"/>
                  </a:lnTo>
                  <a:lnTo>
                    <a:pt x="2700393" y="569395"/>
                  </a:lnTo>
                  <a:lnTo>
                    <a:pt x="2970432" y="1376038"/>
                  </a:lnTo>
                  <a:lnTo>
                    <a:pt x="3240471" y="189798"/>
                  </a:lnTo>
                  <a:lnTo>
                    <a:pt x="3510510" y="616844"/>
                  </a:lnTo>
                  <a:lnTo>
                    <a:pt x="3780550" y="759193"/>
                  </a:lnTo>
                  <a:lnTo>
                    <a:pt x="4050589" y="474496"/>
                  </a:lnTo>
                  <a:lnTo>
                    <a:pt x="4320628" y="284697"/>
                  </a:lnTo>
                  <a:lnTo>
                    <a:pt x="4590668" y="237248"/>
                  </a:lnTo>
                  <a:lnTo>
                    <a:pt x="4860707" y="189798"/>
                  </a:lnTo>
                  <a:lnTo>
                    <a:pt x="5130746" y="379596"/>
                  </a:lnTo>
                  <a:lnTo>
                    <a:pt x="5400786" y="1043891"/>
                  </a:lnTo>
                  <a:lnTo>
                    <a:pt x="5670825" y="759193"/>
                  </a:lnTo>
                  <a:lnTo>
                    <a:pt x="5940864" y="759193"/>
                  </a:lnTo>
                  <a:lnTo>
                    <a:pt x="6210904" y="474496"/>
                  </a:lnTo>
                  <a:lnTo>
                    <a:pt x="6480943" y="616844"/>
                  </a:lnTo>
                </a:path>
              </a:pathLst>
            </a:custGeom>
            <a:ln w="27101" cap="flat">
              <a:solidFill>
                <a:srgbClr val="9A32CD">
                  <a:alpha val="100000"/>
                </a:srgbClr>
              </a:solidFill>
              <a:prstDash val="solid"/>
              <a:round/>
            </a:ln>
          </p:spPr>
          <p:txBody>
            <a:bodyPr/>
            <a:lstStyle/>
            <a:p/>
          </p:txBody>
        </p:sp>
        <p:sp>
          <p:nvSpPr>
            <p:cNvPr id="46" name="pl46"/>
            <p:cNvSpPr/>
            <p:nvPr/>
          </p:nvSpPr>
          <p:spPr>
            <a:xfrm>
              <a:off x="5725923" y="1974690"/>
              <a:ext cx="1890275" cy="2040333"/>
            </a:xfrm>
            <a:custGeom>
              <a:avLst/>
              <a:pathLst>
                <a:path w="1890275" h="2040333">
                  <a:moveTo>
                    <a:pt x="0" y="2040333"/>
                  </a:moveTo>
                  <a:lnTo>
                    <a:pt x="270039" y="1043891"/>
                  </a:lnTo>
                  <a:lnTo>
                    <a:pt x="540078" y="616844"/>
                  </a:lnTo>
                  <a:lnTo>
                    <a:pt x="810117" y="379596"/>
                  </a:lnTo>
                  <a:lnTo>
                    <a:pt x="1080157" y="711744"/>
                  </a:lnTo>
                  <a:lnTo>
                    <a:pt x="1350196" y="379596"/>
                  </a:lnTo>
                  <a:lnTo>
                    <a:pt x="1620235" y="0"/>
                  </a:lnTo>
                  <a:lnTo>
                    <a:pt x="1890275" y="94899"/>
                  </a:lnTo>
                </a:path>
              </a:pathLst>
            </a:custGeom>
            <a:ln w="27101" cap="flat">
              <a:solidFill>
                <a:srgbClr val="836FFF">
                  <a:alpha val="100000"/>
                </a:srgbClr>
              </a:solidFill>
              <a:prstDash val="solid"/>
              <a:round/>
            </a:ln>
          </p:spPr>
          <p:txBody>
            <a:bodyPr/>
            <a:lstStyle/>
            <a:p/>
          </p:txBody>
        </p:sp>
        <p:sp>
          <p:nvSpPr>
            <p:cNvPr id="47" name="pl47"/>
            <p:cNvSpPr/>
            <p:nvPr/>
          </p:nvSpPr>
          <p:spPr>
            <a:xfrm>
              <a:off x="5995962" y="2069589"/>
              <a:ext cx="1620235" cy="616844"/>
            </a:xfrm>
            <a:custGeom>
              <a:avLst/>
              <a:pathLst>
                <a:path w="1620235" h="616844">
                  <a:moveTo>
                    <a:pt x="0" y="47449"/>
                  </a:moveTo>
                  <a:lnTo>
                    <a:pt x="270039" y="189798"/>
                  </a:lnTo>
                  <a:lnTo>
                    <a:pt x="540078" y="569395"/>
                  </a:lnTo>
                  <a:lnTo>
                    <a:pt x="810117" y="474496"/>
                  </a:lnTo>
                  <a:lnTo>
                    <a:pt x="1080157" y="616844"/>
                  </a:lnTo>
                  <a:lnTo>
                    <a:pt x="1350196" y="237248"/>
                  </a:lnTo>
                  <a:lnTo>
                    <a:pt x="1620235" y="0"/>
                  </a:lnTo>
                </a:path>
              </a:pathLst>
            </a:custGeom>
            <a:ln w="27101" cap="flat">
              <a:solidFill>
                <a:srgbClr val="FB9A99">
                  <a:alpha val="100000"/>
                </a:srgbClr>
              </a:solidFill>
              <a:prstDash val="solid"/>
              <a:round/>
            </a:ln>
          </p:spPr>
          <p:txBody>
            <a:bodyPr/>
            <a:lstStyle/>
            <a:p/>
          </p:txBody>
        </p:sp>
        <p:sp>
          <p:nvSpPr>
            <p:cNvPr id="48" name="pl48"/>
            <p:cNvSpPr/>
            <p:nvPr/>
          </p:nvSpPr>
          <p:spPr>
            <a:xfrm>
              <a:off x="7625257" y="904228"/>
              <a:ext cx="799769" cy="870800"/>
            </a:xfrm>
            <a:custGeom>
              <a:avLst/>
              <a:pathLst>
                <a:path w="799769" h="870800">
                  <a:moveTo>
                    <a:pt x="799769" y="0"/>
                  </a:moveTo>
                  <a:lnTo>
                    <a:pt x="0" y="870800"/>
                  </a:lnTo>
                </a:path>
              </a:pathLst>
            </a:custGeom>
          </p:spPr>
          <p:txBody>
            <a:bodyPr/>
            <a:lstStyle/>
            <a:p/>
          </p:txBody>
        </p:sp>
        <p:sp>
          <p:nvSpPr>
            <p:cNvPr id="49" name="pl49"/>
            <p:cNvSpPr/>
            <p:nvPr/>
          </p:nvSpPr>
          <p:spPr>
            <a:xfrm>
              <a:off x="7631831" y="1691434"/>
              <a:ext cx="751114" cy="277481"/>
            </a:xfrm>
            <a:custGeom>
              <a:avLst/>
              <a:pathLst>
                <a:path w="751114" h="277481">
                  <a:moveTo>
                    <a:pt x="751114" y="0"/>
                  </a:moveTo>
                  <a:lnTo>
                    <a:pt x="0" y="277481"/>
                  </a:lnTo>
                </a:path>
              </a:pathLst>
            </a:custGeom>
          </p:spPr>
          <p:txBody>
            <a:bodyPr/>
            <a:lstStyle/>
            <a:p/>
          </p:txBody>
        </p:sp>
        <p:sp>
          <p:nvSpPr>
            <p:cNvPr id="50" name="pl50"/>
            <p:cNvSpPr/>
            <p:nvPr/>
          </p:nvSpPr>
          <p:spPr>
            <a:xfrm>
              <a:off x="7625001" y="1169106"/>
              <a:ext cx="703583" cy="795629"/>
            </a:xfrm>
            <a:custGeom>
              <a:avLst/>
              <a:pathLst>
                <a:path w="703583" h="795629">
                  <a:moveTo>
                    <a:pt x="703583" y="0"/>
                  </a:moveTo>
                  <a:lnTo>
                    <a:pt x="0" y="795629"/>
                  </a:lnTo>
                </a:path>
              </a:pathLst>
            </a:custGeom>
          </p:spPr>
          <p:txBody>
            <a:bodyPr/>
            <a:lstStyle/>
            <a:p/>
          </p:txBody>
        </p:sp>
        <p:sp>
          <p:nvSpPr>
            <p:cNvPr id="51" name="pl51"/>
            <p:cNvSpPr/>
            <p:nvPr/>
          </p:nvSpPr>
          <p:spPr>
            <a:xfrm>
              <a:off x="7628692" y="1432368"/>
              <a:ext cx="808403" cy="534068"/>
            </a:xfrm>
            <a:custGeom>
              <a:avLst/>
              <a:pathLst>
                <a:path w="808403" h="534068">
                  <a:moveTo>
                    <a:pt x="808403" y="0"/>
                  </a:moveTo>
                  <a:lnTo>
                    <a:pt x="0" y="534068"/>
                  </a:lnTo>
                </a:path>
              </a:pathLst>
            </a:custGeom>
          </p:spPr>
          <p:txBody>
            <a:bodyPr/>
            <a:lstStyle/>
            <a:p/>
          </p:txBody>
        </p:sp>
        <p:sp>
          <p:nvSpPr>
            <p:cNvPr id="52" name="pl52"/>
            <p:cNvSpPr/>
            <p:nvPr/>
          </p:nvSpPr>
          <p:spPr>
            <a:xfrm>
              <a:off x="7633620" y="2072762"/>
              <a:ext cx="725241" cy="132057"/>
            </a:xfrm>
            <a:custGeom>
              <a:avLst/>
              <a:pathLst>
                <a:path w="725241" h="132057">
                  <a:moveTo>
                    <a:pt x="725241" y="132057"/>
                  </a:moveTo>
                  <a:lnTo>
                    <a:pt x="0" y="0"/>
                  </a:lnTo>
                </a:path>
              </a:pathLst>
            </a:custGeom>
          </p:spPr>
          <p:txBody>
            <a:bodyPr/>
            <a:lstStyle/>
            <a:p/>
          </p:txBody>
        </p:sp>
        <p:sp>
          <p:nvSpPr>
            <p:cNvPr id="53" name="pl53"/>
            <p:cNvSpPr/>
            <p:nvPr/>
          </p:nvSpPr>
          <p:spPr>
            <a:xfrm>
              <a:off x="7633823" y="1949608"/>
              <a:ext cx="767119" cy="117287"/>
            </a:xfrm>
            <a:custGeom>
              <a:avLst/>
              <a:pathLst>
                <a:path w="767119" h="117287">
                  <a:moveTo>
                    <a:pt x="767119" y="0"/>
                  </a:moveTo>
                  <a:lnTo>
                    <a:pt x="0" y="117287"/>
                  </a:lnTo>
                </a:path>
              </a:pathLst>
            </a:custGeom>
          </p:spPr>
          <p:txBody>
            <a:bodyPr/>
            <a:lstStyle/>
            <a:p/>
          </p:txBody>
        </p:sp>
        <p:sp>
          <p:nvSpPr>
            <p:cNvPr id="54" name="pl54"/>
            <p:cNvSpPr/>
            <p:nvPr/>
          </p:nvSpPr>
          <p:spPr>
            <a:xfrm>
              <a:off x="7626043" y="2079151"/>
              <a:ext cx="666388" cy="647245"/>
            </a:xfrm>
            <a:custGeom>
              <a:avLst/>
              <a:pathLst>
                <a:path w="666388" h="647245">
                  <a:moveTo>
                    <a:pt x="666388" y="647245"/>
                  </a:moveTo>
                  <a:lnTo>
                    <a:pt x="0" y="0"/>
                  </a:lnTo>
                </a:path>
              </a:pathLst>
            </a:custGeom>
          </p:spPr>
          <p:txBody>
            <a:bodyPr/>
            <a:lstStyle/>
            <a:p/>
          </p:txBody>
        </p:sp>
        <p:sp>
          <p:nvSpPr>
            <p:cNvPr id="55" name="pl55"/>
            <p:cNvSpPr/>
            <p:nvPr/>
          </p:nvSpPr>
          <p:spPr>
            <a:xfrm>
              <a:off x="7630024" y="2076959"/>
              <a:ext cx="722749" cy="385262"/>
            </a:xfrm>
            <a:custGeom>
              <a:avLst/>
              <a:pathLst>
                <a:path w="722749" h="385262">
                  <a:moveTo>
                    <a:pt x="722749" y="385262"/>
                  </a:moveTo>
                  <a:lnTo>
                    <a:pt x="0" y="0"/>
                  </a:lnTo>
                </a:path>
              </a:pathLst>
            </a:custGeom>
          </p:spPr>
          <p:txBody>
            <a:bodyPr/>
            <a:lstStyle/>
            <a:p/>
          </p:txBody>
        </p:sp>
        <p:sp>
          <p:nvSpPr>
            <p:cNvPr id="56" name="pl56"/>
            <p:cNvSpPr/>
            <p:nvPr/>
          </p:nvSpPr>
          <p:spPr>
            <a:xfrm>
              <a:off x="7624747" y="2127080"/>
              <a:ext cx="733954" cy="861990"/>
            </a:xfrm>
            <a:custGeom>
              <a:avLst/>
              <a:pathLst>
                <a:path w="733954" h="861990">
                  <a:moveTo>
                    <a:pt x="733954" y="861990"/>
                  </a:moveTo>
                  <a:lnTo>
                    <a:pt x="0" y="0"/>
                  </a:lnTo>
                </a:path>
              </a:pathLst>
            </a:custGeom>
          </p:spPr>
          <p:txBody>
            <a:bodyPr/>
            <a:lstStyle/>
            <a:p/>
          </p:txBody>
        </p:sp>
        <p:sp>
          <p:nvSpPr>
            <p:cNvPr id="57" name="pl57"/>
            <p:cNvSpPr/>
            <p:nvPr/>
          </p:nvSpPr>
          <p:spPr>
            <a:xfrm>
              <a:off x="7628532" y="2742232"/>
              <a:ext cx="754413" cy="510601"/>
            </a:xfrm>
            <a:custGeom>
              <a:avLst/>
              <a:pathLst>
                <a:path w="754413" h="510601">
                  <a:moveTo>
                    <a:pt x="754413" y="510601"/>
                  </a:moveTo>
                  <a:lnTo>
                    <a:pt x="0" y="0"/>
                  </a:lnTo>
                </a:path>
              </a:pathLst>
            </a:custGeom>
          </p:spPr>
          <p:txBody>
            <a:bodyPr/>
            <a:lstStyle/>
            <a:p/>
          </p:txBody>
        </p:sp>
        <p:sp>
          <p:nvSpPr>
            <p:cNvPr id="58" name="pl58"/>
            <p:cNvSpPr/>
            <p:nvPr/>
          </p:nvSpPr>
          <p:spPr>
            <a:xfrm>
              <a:off x="7633238" y="3354634"/>
              <a:ext cx="725623" cy="166297"/>
            </a:xfrm>
            <a:custGeom>
              <a:avLst/>
              <a:pathLst>
                <a:path w="725623" h="166297">
                  <a:moveTo>
                    <a:pt x="725623" y="166297"/>
                  </a:moveTo>
                  <a:lnTo>
                    <a:pt x="0" y="0"/>
                  </a:lnTo>
                </a:path>
              </a:pathLst>
            </a:custGeom>
          </p:spPr>
          <p:txBody>
            <a:bodyPr/>
            <a:lstStyle/>
            <a:p/>
          </p:txBody>
        </p:sp>
        <p:sp>
          <p:nvSpPr>
            <p:cNvPr id="59" name="pg59"/>
            <p:cNvSpPr/>
            <p:nvPr/>
          </p:nvSpPr>
          <p:spPr>
            <a:xfrm>
              <a:off x="8356446" y="81371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85525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81%</a:t>
              </a:r>
            </a:p>
          </p:txBody>
        </p:sp>
        <p:sp>
          <p:nvSpPr>
            <p:cNvPr id="61" name="pg61"/>
            <p:cNvSpPr/>
            <p:nvPr/>
          </p:nvSpPr>
          <p:spPr>
            <a:xfrm>
              <a:off x="8314365" y="16011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6426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77%</a:t>
              </a:r>
            </a:p>
          </p:txBody>
        </p:sp>
        <p:sp>
          <p:nvSpPr>
            <p:cNvPr id="63" name="pg63"/>
            <p:cNvSpPr/>
            <p:nvPr/>
          </p:nvSpPr>
          <p:spPr>
            <a:xfrm>
              <a:off x="8260004" y="107792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10077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77%</a:t>
              </a:r>
            </a:p>
          </p:txBody>
        </p:sp>
        <p:sp>
          <p:nvSpPr>
            <p:cNvPr id="65" name="pg65"/>
            <p:cNvSpPr/>
            <p:nvPr/>
          </p:nvSpPr>
          <p:spPr>
            <a:xfrm>
              <a:off x="8368515" y="134120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38273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77%</a:t>
              </a:r>
            </a:p>
          </p:txBody>
        </p:sp>
        <p:sp>
          <p:nvSpPr>
            <p:cNvPr id="67" name="pg67"/>
            <p:cNvSpPr/>
            <p:nvPr/>
          </p:nvSpPr>
          <p:spPr>
            <a:xfrm>
              <a:off x="8290281" y="212325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16478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75%</a:t>
              </a:r>
            </a:p>
          </p:txBody>
        </p:sp>
        <p:sp>
          <p:nvSpPr>
            <p:cNvPr id="69" name="pg69"/>
            <p:cNvSpPr/>
            <p:nvPr/>
          </p:nvSpPr>
          <p:spPr>
            <a:xfrm>
              <a:off x="8332362" y="186284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190437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75%</a:t>
              </a:r>
            </a:p>
          </p:txBody>
        </p:sp>
        <p:sp>
          <p:nvSpPr>
            <p:cNvPr id="71" name="pg71"/>
            <p:cNvSpPr/>
            <p:nvPr/>
          </p:nvSpPr>
          <p:spPr>
            <a:xfrm>
              <a:off x="8223851" y="264935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69089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75%</a:t>
              </a:r>
            </a:p>
          </p:txBody>
        </p:sp>
        <p:sp>
          <p:nvSpPr>
            <p:cNvPr id="73" name="pg73"/>
            <p:cNvSpPr/>
            <p:nvPr/>
          </p:nvSpPr>
          <p:spPr>
            <a:xfrm>
              <a:off x="8284194" y="238484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307054" y="242638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75%</a:t>
              </a:r>
            </a:p>
          </p:txBody>
        </p:sp>
        <p:sp>
          <p:nvSpPr>
            <p:cNvPr id="75" name="pg75"/>
            <p:cNvSpPr/>
            <p:nvPr/>
          </p:nvSpPr>
          <p:spPr>
            <a:xfrm>
              <a:off x="8290122" y="291082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95236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74%</a:t>
              </a:r>
            </a:p>
          </p:txBody>
        </p:sp>
        <p:sp>
          <p:nvSpPr>
            <p:cNvPr id="77" name="pg77"/>
            <p:cNvSpPr/>
            <p:nvPr/>
          </p:nvSpPr>
          <p:spPr>
            <a:xfrm>
              <a:off x="8314365" y="31754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2169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61%</a:t>
              </a:r>
            </a:p>
          </p:txBody>
        </p:sp>
        <p:sp>
          <p:nvSpPr>
            <p:cNvPr id="79" name="pg79"/>
            <p:cNvSpPr/>
            <p:nvPr/>
          </p:nvSpPr>
          <p:spPr>
            <a:xfrm>
              <a:off x="8290281" y="344030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48184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48%</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295923" y="401416"/>
              <a:ext cx="323976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Cote d'Ivoire,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(48%), followed by YFV (70%).
Coverage of 5 vaccines decreased (DTP3, HepB3, Hib3, PcV3 and Polio3) and 4 vaccines increased (IPV1, MCV1, RotaC and Rubella) compared to respective coverage in 2019.
Coverage of 8 vaccines decreased (DTP3, HPVc, HepB3, Hib3, IPV1, PcV3, Polio3 and RotaC) and 3 vaccines increased (MCV1, MCV2 and Rubella)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57866" y="855597"/>
              <a:ext cx="577731" cy="0"/>
            </a:xfrm>
            <a:custGeom>
              <a:avLst/>
              <a:pathLst>
                <a:path w="577731" h="0">
                  <a:moveTo>
                    <a:pt x="0" y="0"/>
                  </a:moveTo>
                  <a:lnTo>
                    <a:pt x="72216" y="0"/>
                  </a:lnTo>
                  <a:lnTo>
                    <a:pt x="144432" y="0"/>
                  </a:lnTo>
                  <a:lnTo>
                    <a:pt x="216649" y="0"/>
                  </a:lnTo>
                  <a:lnTo>
                    <a:pt x="288865" y="0"/>
                  </a:lnTo>
                  <a:lnTo>
                    <a:pt x="577731"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1181229"/>
              <a:ext cx="722164" cy="0"/>
            </a:xfrm>
            <a:custGeom>
              <a:avLst/>
              <a:pathLst>
                <a:path w="722164" h="0">
                  <a:moveTo>
                    <a:pt x="0" y="0"/>
                  </a:moveTo>
                  <a:lnTo>
                    <a:pt x="72216" y="0"/>
                  </a:lnTo>
                  <a:lnTo>
                    <a:pt x="72216" y="0"/>
                  </a:lnTo>
                  <a:lnTo>
                    <a:pt x="216649" y="0"/>
                  </a:lnTo>
                  <a:lnTo>
                    <a:pt x="433298"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6691269" y="1506861"/>
              <a:ext cx="505514" cy="0"/>
            </a:xfrm>
            <a:custGeom>
              <a:avLst/>
              <a:pathLst>
                <a:path w="505514" h="0">
                  <a:moveTo>
                    <a:pt x="0" y="0"/>
                  </a:moveTo>
                  <a:lnTo>
                    <a:pt x="72216" y="0"/>
                  </a:lnTo>
                  <a:lnTo>
                    <a:pt x="72216"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6691269" y="1832494"/>
              <a:ext cx="505514" cy="0"/>
            </a:xfrm>
            <a:custGeom>
              <a:avLst/>
              <a:pathLst>
                <a:path w="505514" h="0">
                  <a:moveTo>
                    <a:pt x="0" y="0"/>
                  </a:moveTo>
                  <a:lnTo>
                    <a:pt x="72216" y="0"/>
                  </a:lnTo>
                  <a:lnTo>
                    <a:pt x="72216"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2141636" y="2158126"/>
              <a:ext cx="4405200" cy="0"/>
            </a:xfrm>
            <a:custGeom>
              <a:avLst/>
              <a:pathLst>
                <a:path w="4405200" h="0">
                  <a:moveTo>
                    <a:pt x="0" y="0"/>
                  </a:moveTo>
                  <a:lnTo>
                    <a:pt x="3827469" y="0"/>
                  </a:lnTo>
                  <a:lnTo>
                    <a:pt x="4116335" y="0"/>
                  </a:lnTo>
                  <a:lnTo>
                    <a:pt x="4188551" y="0"/>
                  </a:lnTo>
                  <a:lnTo>
                    <a:pt x="4405200" y="0"/>
                  </a:lnTo>
                  <a:lnTo>
                    <a:pt x="4405200" y="0"/>
                  </a:lnTo>
                </a:path>
              </a:pathLst>
            </a:custGeom>
            <a:ln w="116535" cap="flat">
              <a:solidFill>
                <a:srgbClr val="E8E8E8">
                  <a:alpha val="100000"/>
                </a:srgbClr>
              </a:solidFill>
              <a:prstDash val="solid"/>
              <a:round/>
            </a:ln>
          </p:spPr>
          <p:txBody>
            <a:bodyPr/>
            <a:lstStyle/>
            <a:p/>
          </p:txBody>
        </p:sp>
        <p:sp>
          <p:nvSpPr>
            <p:cNvPr id="28" name="pl28"/>
            <p:cNvSpPr/>
            <p:nvPr/>
          </p:nvSpPr>
          <p:spPr>
            <a:xfrm>
              <a:off x="6691269" y="2483758"/>
              <a:ext cx="505514" cy="0"/>
            </a:xfrm>
            <a:custGeom>
              <a:avLst/>
              <a:pathLst>
                <a:path w="505514" h="0">
                  <a:moveTo>
                    <a:pt x="0" y="0"/>
                  </a:moveTo>
                  <a:lnTo>
                    <a:pt x="72216" y="0"/>
                  </a:lnTo>
                  <a:lnTo>
                    <a:pt x="72216"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6619053" y="2809390"/>
              <a:ext cx="866596" cy="0"/>
            </a:xfrm>
            <a:custGeom>
              <a:avLst/>
              <a:pathLst>
                <a:path w="866596" h="0">
                  <a:moveTo>
                    <a:pt x="0" y="0"/>
                  </a:moveTo>
                  <a:lnTo>
                    <a:pt x="72216" y="0"/>
                  </a:lnTo>
                  <a:lnTo>
                    <a:pt x="144432" y="0"/>
                  </a:lnTo>
                  <a:lnTo>
                    <a:pt x="144432" y="0"/>
                  </a:lnTo>
                  <a:lnTo>
                    <a:pt x="722164"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5969105" y="3135023"/>
              <a:ext cx="938813" cy="0"/>
            </a:xfrm>
            <a:custGeom>
              <a:avLst/>
              <a:pathLst>
                <a:path w="938813" h="0">
                  <a:moveTo>
                    <a:pt x="0" y="0"/>
                  </a:moveTo>
                  <a:lnTo>
                    <a:pt x="72216" y="0"/>
                  </a:lnTo>
                  <a:lnTo>
                    <a:pt x="216649" y="0"/>
                  </a:lnTo>
                  <a:lnTo>
                    <a:pt x="577731" y="0"/>
                  </a:lnTo>
                  <a:lnTo>
                    <a:pt x="649947" y="0"/>
                  </a:lnTo>
                  <a:lnTo>
                    <a:pt x="938813" y="0"/>
                  </a:lnTo>
                </a:path>
              </a:pathLst>
            </a:custGeom>
            <a:ln w="116535" cap="flat">
              <a:solidFill>
                <a:srgbClr val="E8E8E8">
                  <a:alpha val="100000"/>
                </a:srgbClr>
              </a:solidFill>
              <a:prstDash val="solid"/>
              <a:round/>
            </a:ln>
          </p:spPr>
          <p:txBody>
            <a:bodyPr/>
            <a:lstStyle/>
            <a:p/>
          </p:txBody>
        </p:sp>
        <p:sp>
          <p:nvSpPr>
            <p:cNvPr id="31" name="pl31"/>
            <p:cNvSpPr/>
            <p:nvPr/>
          </p:nvSpPr>
          <p:spPr>
            <a:xfrm>
              <a:off x="5969105" y="3460655"/>
              <a:ext cx="577731" cy="0"/>
            </a:xfrm>
            <a:custGeom>
              <a:avLst/>
              <a:pathLst>
                <a:path w="577731" h="0">
                  <a:moveTo>
                    <a:pt x="0" y="0"/>
                  </a:moveTo>
                  <a:lnTo>
                    <a:pt x="0" y="0"/>
                  </a:lnTo>
                  <a:lnTo>
                    <a:pt x="72216" y="0"/>
                  </a:lnTo>
                  <a:lnTo>
                    <a:pt x="288865" y="0"/>
                  </a:lnTo>
                  <a:lnTo>
                    <a:pt x="433298" y="0"/>
                  </a:lnTo>
                  <a:lnTo>
                    <a:pt x="577731" y="0"/>
                  </a:lnTo>
                </a:path>
              </a:pathLst>
            </a:custGeom>
            <a:ln w="116535" cap="flat">
              <a:solidFill>
                <a:srgbClr val="E8E8E8">
                  <a:alpha val="100000"/>
                </a:srgbClr>
              </a:solidFill>
              <a:prstDash val="solid"/>
              <a:round/>
            </a:ln>
          </p:spPr>
          <p:txBody>
            <a:bodyPr/>
            <a:lstStyle/>
            <a:p/>
          </p:txBody>
        </p:sp>
        <p:sp>
          <p:nvSpPr>
            <p:cNvPr id="32" name="pl32"/>
            <p:cNvSpPr/>
            <p:nvPr/>
          </p:nvSpPr>
          <p:spPr>
            <a:xfrm>
              <a:off x="6113538" y="3786287"/>
              <a:ext cx="1083246" cy="0"/>
            </a:xfrm>
            <a:custGeom>
              <a:avLst/>
              <a:pathLst>
                <a:path w="1083246" h="0">
                  <a:moveTo>
                    <a:pt x="0" y="0"/>
                  </a:moveTo>
                  <a:lnTo>
                    <a:pt x="288865" y="0"/>
                  </a:lnTo>
                  <a:lnTo>
                    <a:pt x="505514" y="0"/>
                  </a:lnTo>
                  <a:lnTo>
                    <a:pt x="794380" y="0"/>
                  </a:lnTo>
                  <a:lnTo>
                    <a:pt x="1011029" y="0"/>
                  </a:lnTo>
                  <a:lnTo>
                    <a:pt x="1083246" y="0"/>
                  </a:lnTo>
                </a:path>
              </a:pathLst>
            </a:custGeom>
            <a:ln w="116535" cap="flat">
              <a:solidFill>
                <a:srgbClr val="E8E8E8">
                  <a:alpha val="100000"/>
                </a:srgbClr>
              </a:solidFill>
              <a:prstDash val="solid"/>
              <a:round/>
            </a:ln>
          </p:spPr>
          <p:txBody>
            <a:bodyPr/>
            <a:lstStyle/>
            <a:p/>
          </p:txBody>
        </p:sp>
        <p:sp>
          <p:nvSpPr>
            <p:cNvPr id="33" name="pl33"/>
            <p:cNvSpPr/>
            <p:nvPr/>
          </p:nvSpPr>
          <p:spPr>
            <a:xfrm>
              <a:off x="6185754" y="4111919"/>
              <a:ext cx="1011029" cy="0"/>
            </a:xfrm>
            <a:custGeom>
              <a:avLst/>
              <a:pathLst>
                <a:path w="1011029" h="0">
                  <a:moveTo>
                    <a:pt x="0" y="0"/>
                  </a:moveTo>
                  <a:lnTo>
                    <a:pt x="433298" y="0"/>
                  </a:lnTo>
                  <a:lnTo>
                    <a:pt x="433298" y="0"/>
                  </a:lnTo>
                  <a:lnTo>
                    <a:pt x="649947" y="0"/>
                  </a:lnTo>
                  <a:lnTo>
                    <a:pt x="866596" y="0"/>
                  </a:lnTo>
                  <a:lnTo>
                    <a:pt x="1011029" y="0"/>
                  </a:lnTo>
                </a:path>
              </a:pathLst>
            </a:custGeom>
            <a:ln w="116535" cap="flat">
              <a:solidFill>
                <a:srgbClr val="E8E8E8">
                  <a:alpha val="100000"/>
                </a:srgbClr>
              </a:solidFill>
              <a:prstDash val="solid"/>
              <a:round/>
            </a:ln>
          </p:spPr>
          <p:txBody>
            <a:bodyPr/>
            <a:lstStyle/>
            <a:p/>
          </p:txBody>
        </p:sp>
        <p:sp>
          <p:nvSpPr>
            <p:cNvPr id="34" name="pl34"/>
            <p:cNvSpPr/>
            <p:nvPr/>
          </p:nvSpPr>
          <p:spPr>
            <a:xfrm>
              <a:off x="5969105" y="4437552"/>
              <a:ext cx="938813" cy="0"/>
            </a:xfrm>
            <a:custGeom>
              <a:avLst/>
              <a:pathLst>
                <a:path w="938813" h="0">
                  <a:moveTo>
                    <a:pt x="0" y="0"/>
                  </a:moveTo>
                  <a:lnTo>
                    <a:pt x="72216" y="0"/>
                  </a:lnTo>
                  <a:lnTo>
                    <a:pt x="216649" y="0"/>
                  </a:lnTo>
                  <a:lnTo>
                    <a:pt x="577731" y="0"/>
                  </a:lnTo>
                  <a:lnTo>
                    <a:pt x="649947" y="0"/>
                  </a:lnTo>
                  <a:lnTo>
                    <a:pt x="938813" y="0"/>
                  </a:lnTo>
                </a:path>
              </a:pathLst>
            </a:custGeom>
            <a:ln w="116535" cap="flat">
              <a:solidFill>
                <a:srgbClr val="E8E8E8">
                  <a:alpha val="100000"/>
                </a:srgbClr>
              </a:solidFill>
              <a:prstDash val="solid"/>
              <a:round/>
            </a:ln>
          </p:spPr>
          <p:txBody>
            <a:bodyPr/>
            <a:lstStyle/>
            <a:p/>
          </p:txBody>
        </p:sp>
        <p:sp>
          <p:nvSpPr>
            <p:cNvPr id="35" name="pl35"/>
            <p:cNvSpPr/>
            <p:nvPr/>
          </p:nvSpPr>
          <p:spPr>
            <a:xfrm>
              <a:off x="5969105" y="4763184"/>
              <a:ext cx="1083246" cy="0"/>
            </a:xfrm>
            <a:custGeom>
              <a:avLst/>
              <a:pathLst>
                <a:path w="1083246" h="0">
                  <a:moveTo>
                    <a:pt x="0" y="0"/>
                  </a:moveTo>
                  <a:lnTo>
                    <a:pt x="144432" y="0"/>
                  </a:lnTo>
                  <a:lnTo>
                    <a:pt x="505514" y="0"/>
                  </a:lnTo>
                  <a:lnTo>
                    <a:pt x="505514" y="0"/>
                  </a:lnTo>
                  <a:lnTo>
                    <a:pt x="938813" y="0"/>
                  </a:lnTo>
                  <a:lnTo>
                    <a:pt x="1083246" y="0"/>
                  </a:lnTo>
                </a:path>
              </a:pathLst>
            </a:custGeom>
            <a:ln w="116535" cap="flat">
              <a:solidFill>
                <a:srgbClr val="E8E8E8">
                  <a:alpha val="100000"/>
                </a:srgbClr>
              </a:solidFill>
              <a:prstDash val="solid"/>
              <a:round/>
            </a:ln>
          </p:spPr>
          <p:txBody>
            <a:bodyPr/>
            <a:lstStyle/>
            <a:p/>
          </p:txBody>
        </p:sp>
        <p:sp>
          <p:nvSpPr>
            <p:cNvPr id="36" name="pl36"/>
            <p:cNvSpPr/>
            <p:nvPr/>
          </p:nvSpPr>
          <p:spPr>
            <a:xfrm>
              <a:off x="5896889" y="5088816"/>
              <a:ext cx="722164" cy="0"/>
            </a:xfrm>
            <a:custGeom>
              <a:avLst/>
              <a:pathLst>
                <a:path w="722164" h="0">
                  <a:moveTo>
                    <a:pt x="0" y="0"/>
                  </a:moveTo>
                  <a:lnTo>
                    <a:pt x="288865" y="0"/>
                  </a:lnTo>
                  <a:lnTo>
                    <a:pt x="361082" y="0"/>
                  </a:lnTo>
                  <a:lnTo>
                    <a:pt x="505514" y="0"/>
                  </a:lnTo>
                  <a:lnTo>
                    <a:pt x="649947" y="0"/>
                  </a:lnTo>
                  <a:lnTo>
                    <a:pt x="722164" y="0"/>
                  </a:lnTo>
                </a:path>
              </a:pathLst>
            </a:custGeom>
            <a:ln w="116535" cap="flat">
              <a:solidFill>
                <a:srgbClr val="E8E8E8">
                  <a:alpha val="100000"/>
                </a:srgbClr>
              </a:solidFill>
              <a:prstDash val="solid"/>
              <a:round/>
            </a:ln>
          </p:spPr>
          <p:txBody>
            <a:bodyPr/>
            <a:lstStyle/>
            <a:p/>
          </p:txBody>
        </p:sp>
        <p:sp>
          <p:nvSpPr>
            <p:cNvPr id="37" name="pt37"/>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55336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97799"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2558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4223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70015"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4785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20068"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20068"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81150"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264500"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9228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86769"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75898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75898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9228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04785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9228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86769"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75898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75898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9228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04785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13713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96460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25347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25687"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54233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54233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9228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686769"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75898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75898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9228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04785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86769"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1455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58985"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758985"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3671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61455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03682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8125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6460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54233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03418"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25347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6460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03682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6460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39790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542336"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10903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9790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9228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0341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9228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8125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61455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61455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04785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83120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61455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036821"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18125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6460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54233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903418"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10903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47012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6460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47012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04785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90341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61455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18125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253471"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89238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39790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072830"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11747"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783964"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711747"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422882"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206233"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134016"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134016"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98958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134016"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134016"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6989583"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2078868"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6484069"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6484069"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7134016"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7134016"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698958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6628501"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7422882"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278449"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6556285"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484069"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6845151"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6195203"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339636"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6484069"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7061800"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7134016"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6845151"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134016"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6989583"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6772934"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6556285"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6484069"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6845151"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6050770"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6989583"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6845151"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6556285"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6339636"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484069"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544863" y="3349446"/>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5637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Cote d'Ivoire,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(87%) and 2023 (83%). DTP1 coverage declined in 2024 (80%) compared to 2023, and was lower than in 2019. In 2019-2024, DTP1 coverage was at it's lowest level in 2020 (77%).
In 2023, 6 vaccines had lower coverage than in 2019.
In 2024, 8 vaccines had lower coverage than in 2019.
In 2024, 8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2374456"/>
              <a:ext cx="5400786" cy="2295913"/>
            </a:xfrm>
            <a:custGeom>
              <a:avLst/>
              <a:pathLst>
                <a:path w="5400786" h="2295913">
                  <a:moveTo>
                    <a:pt x="0" y="2295913"/>
                  </a:moveTo>
                  <a:lnTo>
                    <a:pt x="1080157" y="411208"/>
                  </a:lnTo>
                  <a:lnTo>
                    <a:pt x="2160314" y="1542031"/>
                  </a:lnTo>
                  <a:lnTo>
                    <a:pt x="3240471" y="993753"/>
                  </a:lnTo>
                  <a:lnTo>
                    <a:pt x="4320628" y="0"/>
                  </a:lnTo>
                  <a:lnTo>
                    <a:pt x="5400786" y="411208"/>
                  </a:lnTo>
                </a:path>
              </a:pathLst>
            </a:custGeom>
            <a:ln w="29811" cap="flat">
              <a:solidFill>
                <a:srgbClr val="FF0000">
                  <a:alpha val="100000"/>
                </a:srgbClr>
              </a:solidFill>
              <a:prstDash val="solid"/>
              <a:round/>
            </a:ln>
          </p:spPr>
          <p:txBody>
            <a:bodyPr/>
            <a:lstStyle/>
            <a:p/>
          </p:txBody>
        </p:sp>
        <p:sp>
          <p:nvSpPr>
            <p:cNvPr id="24" name="pl24"/>
            <p:cNvSpPr/>
            <p:nvPr/>
          </p:nvSpPr>
          <p:spPr>
            <a:xfrm>
              <a:off x="3295569" y="2374456"/>
              <a:ext cx="4320628" cy="2090308"/>
            </a:xfrm>
            <a:custGeom>
              <a:avLst/>
              <a:pathLst>
                <a:path w="4320628" h="2090308">
                  <a:moveTo>
                    <a:pt x="0" y="2090308"/>
                  </a:moveTo>
                  <a:lnTo>
                    <a:pt x="1080157" y="1233624"/>
                  </a:lnTo>
                  <a:lnTo>
                    <a:pt x="2160314" y="1370694"/>
                  </a:lnTo>
                  <a:lnTo>
                    <a:pt x="3240471" y="0"/>
                  </a:lnTo>
                  <a:lnTo>
                    <a:pt x="4320628" y="411208"/>
                  </a:lnTo>
                </a:path>
              </a:pathLst>
            </a:custGeom>
            <a:ln w="29811" cap="flat">
              <a:solidFill>
                <a:srgbClr val="0058AB">
                  <a:alpha val="100000"/>
                </a:srgbClr>
              </a:solidFill>
              <a:prstDash val="solid"/>
              <a:round/>
            </a:ln>
          </p:spPr>
          <p:txBody>
            <a:bodyPr/>
            <a:lstStyle/>
            <a:p/>
          </p:txBody>
        </p:sp>
        <p:sp>
          <p:nvSpPr>
            <p:cNvPr id="25" name="pt25"/>
            <p:cNvSpPr/>
            <p:nvPr/>
          </p:nvSpPr>
          <p:spPr>
            <a:xfrm>
              <a:off x="2190586"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38916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270743"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350901"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5431058"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6511215"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7591372"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3295569"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37" name="tx37"/>
            <p:cNvSpPr/>
            <p:nvPr/>
          </p:nvSpPr>
          <p:spPr>
            <a:xfrm>
              <a:off x="4375727"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38" name="tx38"/>
            <p:cNvSpPr/>
            <p:nvPr/>
          </p:nvSpPr>
          <p:spPr>
            <a:xfrm>
              <a:off x="5455884"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39" name="tx39"/>
            <p:cNvSpPr/>
            <p:nvPr/>
          </p:nvSpPr>
          <p:spPr>
            <a:xfrm>
              <a:off x="6536041"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40" name="tx40"/>
            <p:cNvSpPr/>
            <p:nvPr/>
          </p:nvSpPr>
          <p:spPr>
            <a:xfrm>
              <a:off x="7616198"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41" name="tx41"/>
            <p:cNvSpPr/>
            <p:nvPr/>
          </p:nvSpPr>
          <p:spPr>
            <a:xfrm>
              <a:off x="2215412"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42" name="tx42"/>
            <p:cNvSpPr/>
            <p:nvPr/>
          </p:nvSpPr>
          <p:spPr>
            <a:xfrm>
              <a:off x="3295569"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43" name="tx43"/>
            <p:cNvSpPr/>
            <p:nvPr/>
          </p:nvSpPr>
          <p:spPr>
            <a:xfrm>
              <a:off x="4375727" y="37442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44" name="tx44"/>
            <p:cNvSpPr/>
            <p:nvPr/>
          </p:nvSpPr>
          <p:spPr>
            <a:xfrm>
              <a:off x="5455884"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45" name="tx45"/>
            <p:cNvSpPr/>
            <p:nvPr/>
          </p:nvSpPr>
          <p:spPr>
            <a:xfrm>
              <a:off x="6536041"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46" name="tx46"/>
            <p:cNvSpPr/>
            <p:nvPr/>
          </p:nvSpPr>
          <p:spPr>
            <a:xfrm>
              <a:off x="7616198"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47" name="pl4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8" name="pl48"/>
            <p:cNvSpPr/>
            <p:nvPr/>
          </p:nvSpPr>
          <p:spPr>
            <a:xfrm>
              <a:off x="653604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9" name="tx49"/>
            <p:cNvSpPr/>
            <p:nvPr/>
          </p:nvSpPr>
          <p:spPr>
            <a:xfrm>
              <a:off x="625584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0" name="tx50"/>
            <p:cNvSpPr/>
            <p:nvPr/>
          </p:nvSpPr>
          <p:spPr>
            <a:xfrm>
              <a:off x="6141273"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1" name="rc51"/>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4" name="tx54"/>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5" name="tx55"/>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6" name="tx56"/>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7" name="tx57"/>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 name="tx6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 name="tx6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 name="tx6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 name="tx6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 name="tx6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 name="tx6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6" name="pl6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7" name="pl6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8" name="tx6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9" name="tx6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0" name="tx70"/>
            <p:cNvSpPr/>
            <p:nvPr/>
          </p:nvSpPr>
          <p:spPr>
            <a:xfrm>
              <a:off x="757200" y="398022"/>
              <a:ext cx="57437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Cote d'Ivoire, 2019-2024</a:t>
              </a:r>
            </a:p>
          </p:txBody>
        </p:sp>
        <p:sp>
          <p:nvSpPr>
            <p:cNvPr id="71" name="tx7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2" name="tx7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Cote d'Ivoire was 2019.
In 2024, first dose (HPV1) programme coverage among girls was 61% and last dose (HPVc) programme coverage was 61%.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562214"/>
              <a:ext cx="6444618" cy="1041365"/>
            </a:xfrm>
            <a:custGeom>
              <a:avLst/>
              <a:pathLst>
                <a:path w="6444618" h="1041365">
                  <a:moveTo>
                    <a:pt x="0" y="881155"/>
                  </a:moveTo>
                  <a:lnTo>
                    <a:pt x="268525" y="841102"/>
                  </a:lnTo>
                  <a:lnTo>
                    <a:pt x="537051" y="881155"/>
                  </a:lnTo>
                  <a:lnTo>
                    <a:pt x="805577" y="1001312"/>
                  </a:lnTo>
                  <a:lnTo>
                    <a:pt x="1074103" y="760997"/>
                  </a:lnTo>
                  <a:lnTo>
                    <a:pt x="1342628" y="400525"/>
                  </a:lnTo>
                  <a:lnTo>
                    <a:pt x="1611154" y="400525"/>
                  </a:lnTo>
                  <a:lnTo>
                    <a:pt x="1879680" y="440577"/>
                  </a:lnTo>
                  <a:lnTo>
                    <a:pt x="2148206" y="520682"/>
                  </a:lnTo>
                  <a:lnTo>
                    <a:pt x="2416732" y="240315"/>
                  </a:lnTo>
                  <a:lnTo>
                    <a:pt x="2685257" y="360472"/>
                  </a:lnTo>
                  <a:lnTo>
                    <a:pt x="2953783" y="1041365"/>
                  </a:lnTo>
                  <a:lnTo>
                    <a:pt x="3222309" y="200262"/>
                  </a:lnTo>
                  <a:lnTo>
                    <a:pt x="3490835" y="480630"/>
                  </a:lnTo>
                  <a:lnTo>
                    <a:pt x="3759360" y="560735"/>
                  </a:lnTo>
                  <a:lnTo>
                    <a:pt x="4027886" y="320420"/>
                  </a:lnTo>
                  <a:lnTo>
                    <a:pt x="4296412" y="0"/>
                  </a:lnTo>
                  <a:lnTo>
                    <a:pt x="4564938" y="160210"/>
                  </a:lnTo>
                  <a:lnTo>
                    <a:pt x="4833464" y="160210"/>
                  </a:lnTo>
                  <a:lnTo>
                    <a:pt x="5101989" y="320420"/>
                  </a:lnTo>
                  <a:lnTo>
                    <a:pt x="5370515" y="600787"/>
                  </a:lnTo>
                  <a:lnTo>
                    <a:pt x="5639041" y="560735"/>
                  </a:lnTo>
                  <a:lnTo>
                    <a:pt x="5907567" y="560735"/>
                  </a:lnTo>
                  <a:lnTo>
                    <a:pt x="6176092" y="320420"/>
                  </a:lnTo>
                  <a:lnTo>
                    <a:pt x="6444618" y="400525"/>
                  </a:lnTo>
                </a:path>
              </a:pathLst>
            </a:custGeom>
            <a:ln w="27101" cap="flat">
              <a:solidFill>
                <a:srgbClr val="F8766D">
                  <a:alpha val="100000"/>
                </a:srgbClr>
              </a:solidFill>
              <a:prstDash val="solid"/>
              <a:round/>
            </a:ln>
          </p:spPr>
          <p:txBody>
            <a:bodyPr/>
            <a:lstStyle/>
            <a:p/>
          </p:txBody>
        </p:sp>
        <p:sp>
          <p:nvSpPr>
            <p:cNvPr id="27" name="pl27"/>
            <p:cNvSpPr/>
            <p:nvPr/>
          </p:nvSpPr>
          <p:spPr>
            <a:xfrm>
              <a:off x="7087320" y="3124262"/>
              <a:ext cx="805577" cy="1882468"/>
            </a:xfrm>
            <a:custGeom>
              <a:avLst/>
              <a:pathLst>
                <a:path w="805577" h="1882468">
                  <a:moveTo>
                    <a:pt x="0" y="1882468"/>
                  </a:moveTo>
                  <a:lnTo>
                    <a:pt x="268525" y="1121470"/>
                  </a:lnTo>
                  <a:lnTo>
                    <a:pt x="537051" y="680892"/>
                  </a:lnTo>
                  <a:lnTo>
                    <a:pt x="805577"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722424"/>
              <a:ext cx="2685257" cy="3244253"/>
            </a:xfrm>
            <a:custGeom>
              <a:avLst/>
              <a:pathLst>
                <a:path w="2685257" h="3244253">
                  <a:moveTo>
                    <a:pt x="0" y="3244253"/>
                  </a:moveTo>
                  <a:lnTo>
                    <a:pt x="268525" y="520682"/>
                  </a:lnTo>
                  <a:lnTo>
                    <a:pt x="537051" y="120157"/>
                  </a:lnTo>
                  <a:lnTo>
                    <a:pt x="805577" y="80105"/>
                  </a:lnTo>
                  <a:lnTo>
                    <a:pt x="1074103" y="0"/>
                  </a:lnTo>
                  <a:lnTo>
                    <a:pt x="1342628" y="200262"/>
                  </a:lnTo>
                  <a:lnTo>
                    <a:pt x="1611154" y="480630"/>
                  </a:lnTo>
                  <a:lnTo>
                    <a:pt x="1879680" y="760997"/>
                  </a:lnTo>
                  <a:lnTo>
                    <a:pt x="2148206" y="600787"/>
                  </a:lnTo>
                  <a:lnTo>
                    <a:pt x="2416732" y="160210"/>
                  </a:lnTo>
                  <a:lnTo>
                    <a:pt x="2685257" y="320420"/>
                  </a:lnTo>
                </a:path>
              </a:pathLst>
            </a:custGeom>
            <a:ln w="27101" cap="flat">
              <a:solidFill>
                <a:srgbClr val="00BFC4">
                  <a:alpha val="100000"/>
                </a:srgbClr>
              </a:solidFill>
              <a:prstDash val="solid"/>
              <a:round/>
            </a:ln>
          </p:spPr>
          <p:txBody>
            <a:bodyPr/>
            <a:lstStyle/>
            <a:p/>
          </p:txBody>
        </p:sp>
        <p:sp>
          <p:nvSpPr>
            <p:cNvPr id="29" name="pl29"/>
            <p:cNvSpPr/>
            <p:nvPr/>
          </p:nvSpPr>
          <p:spPr>
            <a:xfrm>
              <a:off x="6818794" y="2122949"/>
              <a:ext cx="1074103" cy="2443203"/>
            </a:xfrm>
            <a:custGeom>
              <a:avLst/>
              <a:pathLst>
                <a:path w="1074103" h="2443203">
                  <a:moveTo>
                    <a:pt x="0" y="2443203"/>
                  </a:moveTo>
                  <a:lnTo>
                    <a:pt x="268525" y="1441890"/>
                  </a:lnTo>
                  <a:lnTo>
                    <a:pt x="537051" y="1602100"/>
                  </a:lnTo>
                  <a:lnTo>
                    <a:pt x="805577" y="0"/>
                  </a:lnTo>
                  <a:lnTo>
                    <a:pt x="1074103" y="48063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92436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30858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0044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5652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4049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7048943" y="496835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49283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780417" y="452777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134" y="1878670"/>
              <a:ext cx="252289" cy="78986"/>
            </a:xfrm>
            <a:custGeom>
              <a:avLst/>
              <a:pathLst>
                <a:path w="252289" h="78986">
                  <a:moveTo>
                    <a:pt x="252289" y="0"/>
                  </a:moveTo>
                  <a:lnTo>
                    <a:pt x="0" y="78986"/>
                  </a:lnTo>
                </a:path>
              </a:pathLst>
            </a:custGeom>
          </p:spPr>
          <p:txBody>
            <a:bodyPr/>
            <a:lstStyle/>
            <a:p/>
          </p:txBody>
        </p:sp>
        <p:sp>
          <p:nvSpPr>
            <p:cNvPr id="40" name="pl40"/>
            <p:cNvSpPr/>
            <p:nvPr/>
          </p:nvSpPr>
          <p:spPr>
            <a:xfrm>
              <a:off x="7909412" y="2047666"/>
              <a:ext cx="252010" cy="73583"/>
            </a:xfrm>
            <a:custGeom>
              <a:avLst/>
              <a:pathLst>
                <a:path w="252010" h="73583">
                  <a:moveTo>
                    <a:pt x="252010" y="73583"/>
                  </a:moveTo>
                  <a:lnTo>
                    <a:pt x="0" y="0"/>
                  </a:lnTo>
                </a:path>
              </a:pathLst>
            </a:custGeom>
          </p:spPr>
          <p:txBody>
            <a:bodyPr/>
            <a:lstStyle/>
            <a:p/>
          </p:txBody>
        </p:sp>
        <p:sp>
          <p:nvSpPr>
            <p:cNvPr id="41" name="pl41"/>
            <p:cNvSpPr/>
            <p:nvPr/>
          </p:nvSpPr>
          <p:spPr>
            <a:xfrm>
              <a:off x="7911730" y="2603580"/>
              <a:ext cx="249692" cy="9"/>
            </a:xfrm>
            <a:custGeom>
              <a:avLst/>
              <a:pathLst>
                <a:path w="249692" h="9">
                  <a:moveTo>
                    <a:pt x="249692" y="9"/>
                  </a:moveTo>
                  <a:lnTo>
                    <a:pt x="0" y="0"/>
                  </a:lnTo>
                </a:path>
              </a:pathLst>
            </a:custGeom>
          </p:spPr>
          <p:txBody>
            <a:bodyPr/>
            <a:lstStyle/>
            <a:p/>
          </p:txBody>
        </p:sp>
        <p:sp>
          <p:nvSpPr>
            <p:cNvPr id="42" name="pl42"/>
            <p:cNvSpPr/>
            <p:nvPr/>
          </p:nvSpPr>
          <p:spPr>
            <a:xfrm>
              <a:off x="7911730" y="3124258"/>
              <a:ext cx="249692" cy="3"/>
            </a:xfrm>
            <a:custGeom>
              <a:avLst/>
              <a:pathLst>
                <a:path w="249692" h="3">
                  <a:moveTo>
                    <a:pt x="249692" y="0"/>
                  </a:moveTo>
                  <a:lnTo>
                    <a:pt x="0" y="3"/>
                  </a:lnTo>
                </a:path>
              </a:pathLst>
            </a:custGeom>
          </p:spPr>
          <p:txBody>
            <a:bodyPr/>
            <a:lstStyle/>
            <a:p/>
          </p:txBody>
        </p:sp>
        <p:sp>
          <p:nvSpPr>
            <p:cNvPr id="43" name="pg43"/>
            <p:cNvSpPr/>
            <p:nvPr/>
          </p:nvSpPr>
          <p:spPr>
            <a:xfrm>
              <a:off x="8092843" y="177132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81216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77%</a:t>
              </a:r>
            </a:p>
          </p:txBody>
        </p:sp>
        <p:sp>
          <p:nvSpPr>
            <p:cNvPr id="45" name="pg45"/>
            <p:cNvSpPr/>
            <p:nvPr/>
          </p:nvSpPr>
          <p:spPr>
            <a:xfrm>
              <a:off x="8092843" y="204499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208583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75%</a:t>
              </a:r>
            </a:p>
          </p:txBody>
        </p:sp>
        <p:sp>
          <p:nvSpPr>
            <p:cNvPr id="47" name="pg47"/>
            <p:cNvSpPr/>
            <p:nvPr/>
          </p:nvSpPr>
          <p:spPr>
            <a:xfrm>
              <a:off x="8092843" y="25126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25534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61%</a:t>
              </a:r>
            </a:p>
          </p:txBody>
        </p:sp>
        <p:sp>
          <p:nvSpPr>
            <p:cNvPr id="49" name="pg49"/>
            <p:cNvSpPr/>
            <p:nvPr/>
          </p:nvSpPr>
          <p:spPr>
            <a:xfrm>
              <a:off x="8092843" y="303327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307411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48%</a:t>
              </a:r>
            </a:p>
          </p:txBody>
        </p:sp>
        <p:sp>
          <p:nvSpPr>
            <p:cNvPr id="51" name="pg51"/>
            <p:cNvSpPr/>
            <p:nvPr/>
          </p:nvSpPr>
          <p:spPr>
            <a:xfrm>
              <a:off x="1151911" y="244783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631" y="24916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65</a:t>
              </a:r>
            </a:p>
          </p:txBody>
        </p:sp>
        <p:sp>
          <p:nvSpPr>
            <p:cNvPr id="53" name="pg53"/>
            <p:cNvSpPr/>
            <p:nvPr/>
          </p:nvSpPr>
          <p:spPr>
            <a:xfrm>
              <a:off x="7152177" y="4839085"/>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7197897" y="488443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a:t>
              </a:r>
            </a:p>
          </p:txBody>
        </p:sp>
        <p:sp>
          <p:nvSpPr>
            <p:cNvPr id="55" name="pg55"/>
            <p:cNvSpPr/>
            <p:nvPr/>
          </p:nvSpPr>
          <p:spPr>
            <a:xfrm>
              <a:off x="4979460" y="4954131"/>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025180" y="499948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a:t>
              </a:r>
            </a:p>
          </p:txBody>
        </p:sp>
        <p:sp>
          <p:nvSpPr>
            <p:cNvPr id="57" name="pg57"/>
            <p:cNvSpPr/>
            <p:nvPr/>
          </p:nvSpPr>
          <p:spPr>
            <a:xfrm>
              <a:off x="6882534" y="437989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928254" y="442524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56861" y="579074"/>
              <a:ext cx="3964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Cote d'Ivoire,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Cote d'Ivoire has all 4 of the  SDG vaccines.
In 2024, Cote d'Ivoire had achieved at least 90% coverage of none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83% in 2023 to 80% in 2024.
• DTP3 coverage declined 2 percentage points from 79% in 2023 to 77% in 2024.
• There were there were 31,000 more zero-dose children in 2024. This leaves 193,000 children without vaccination, vulnerable to vaccine-preventable diseases and a further 29,000 with incomplete protection.
• Cote d'Ivoire accounted for 4.8% of zero-dose children in West and Central Africa (WCAR) and 1.4% of zero-dose children globally.
• MCV1 coverage increased 5 percentage points from 70% in 2023 to 75% in 2024. There were 242,000 children who missed out on the first measles vaccination.
• MCV2 coverage increased 17 percentage points from 31% in 2023 to 48% in 2024.
• Last dose coverage of HPV vaccination (HPVc) among girls decreased from 73% to 61%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Cote d'Ivoire,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Cote d'Ivoire.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DAPMHHIV-502652578-1605193</_dlc_DocId>
    <_dlc_DocIdUrl xmlns="9e17fbd9-fb4c-4d20-9ec4-18aa77a91b0d">
      <Url>https://unicef.sharepoint.com/teams/DAPM-Health-HIV/_layouts/15/DocIdRedir.aspx?ID=DAPMHHIV-502652578-1605193</Url>
      <Description>DAPMHHIV-502652578-1605193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f5b54f4f-2b11-4bc1-9655-59cef70578f0</vt:lpwstr>
  </property>
  <property fmtid="{D5CDD505-2E9C-101B-9397-08002B2CF9AE}" pid="4" name="MediaServiceImageTags">
    <vt:lpwstr/>
  </property>
</Properties>
</file>