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26dafb8dc97f2f4eba52bd6b115f3a38850741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11 vaccines in the schedule achieved coverage of 90% or more. Vaccine coverage ranged from 38% to 61%.
Since 2009, estimates have been made for 5 new vaccines. MengA is the newest vaccine reported (2017), which achieved 38% coverage in 2024.
In 2024, CAR reported stockouts of vaccines/supplies (BCG, MenA, and YFV)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2515694"/>
              <a:ext cx="6444618" cy="1356692"/>
            </a:xfrm>
            <a:custGeom>
              <a:avLst/>
              <a:pathLst>
                <a:path w="6444618" h="1356692">
                  <a:moveTo>
                    <a:pt x="0" y="359124"/>
                  </a:moveTo>
                  <a:lnTo>
                    <a:pt x="268525" y="159610"/>
                  </a:lnTo>
                  <a:lnTo>
                    <a:pt x="537051" y="159610"/>
                  </a:lnTo>
                  <a:lnTo>
                    <a:pt x="805577" y="159610"/>
                  </a:lnTo>
                  <a:lnTo>
                    <a:pt x="1074103" y="199513"/>
                  </a:lnTo>
                  <a:lnTo>
                    <a:pt x="1342628" y="199513"/>
                  </a:lnTo>
                  <a:lnTo>
                    <a:pt x="1611154" y="199513"/>
                  </a:lnTo>
                  <a:lnTo>
                    <a:pt x="1879680" y="159610"/>
                  </a:lnTo>
                  <a:lnTo>
                    <a:pt x="2148206" y="159610"/>
                  </a:lnTo>
                  <a:lnTo>
                    <a:pt x="2416732" y="159610"/>
                  </a:lnTo>
                  <a:lnTo>
                    <a:pt x="2685257" y="79805"/>
                  </a:lnTo>
                  <a:lnTo>
                    <a:pt x="2953783" y="0"/>
                  </a:lnTo>
                  <a:lnTo>
                    <a:pt x="3222309" y="119708"/>
                  </a:lnTo>
                  <a:lnTo>
                    <a:pt x="3490835" y="1356692"/>
                  </a:lnTo>
                  <a:lnTo>
                    <a:pt x="3759360" y="359124"/>
                  </a:lnTo>
                  <a:lnTo>
                    <a:pt x="4027886" y="478832"/>
                  </a:lnTo>
                  <a:lnTo>
                    <a:pt x="4296412" y="598540"/>
                  </a:lnTo>
                  <a:lnTo>
                    <a:pt x="4564938" y="598540"/>
                  </a:lnTo>
                  <a:lnTo>
                    <a:pt x="4833464" y="678346"/>
                  </a:lnTo>
                  <a:lnTo>
                    <a:pt x="5101989" y="758151"/>
                  </a:lnTo>
                  <a:lnTo>
                    <a:pt x="5370515" y="837957"/>
                  </a:lnTo>
                  <a:lnTo>
                    <a:pt x="5639041" y="917762"/>
                  </a:lnTo>
                  <a:lnTo>
                    <a:pt x="5907567" y="997568"/>
                  </a:lnTo>
                  <a:lnTo>
                    <a:pt x="6176092" y="798054"/>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3114235"/>
              <a:ext cx="6444618" cy="1236984"/>
            </a:xfrm>
            <a:custGeom>
              <a:avLst/>
              <a:pathLst>
                <a:path w="6444618" h="1236984">
                  <a:moveTo>
                    <a:pt x="0" y="678346"/>
                  </a:moveTo>
                  <a:lnTo>
                    <a:pt x="268525" y="558638"/>
                  </a:lnTo>
                  <a:lnTo>
                    <a:pt x="537051" y="399027"/>
                  </a:lnTo>
                  <a:lnTo>
                    <a:pt x="805577" y="279319"/>
                  </a:lnTo>
                  <a:lnTo>
                    <a:pt x="1074103" y="119708"/>
                  </a:lnTo>
                  <a:lnTo>
                    <a:pt x="1342628" y="0"/>
                  </a:lnTo>
                  <a:lnTo>
                    <a:pt x="1611154" y="119708"/>
                  </a:lnTo>
                  <a:lnTo>
                    <a:pt x="1879680" y="239416"/>
                  </a:lnTo>
                  <a:lnTo>
                    <a:pt x="2148206" y="359124"/>
                  </a:lnTo>
                  <a:lnTo>
                    <a:pt x="2416732" y="478832"/>
                  </a:lnTo>
                  <a:lnTo>
                    <a:pt x="2685257" y="359124"/>
                  </a:lnTo>
                  <a:lnTo>
                    <a:pt x="2953783" y="279319"/>
                  </a:lnTo>
                  <a:lnTo>
                    <a:pt x="3222309" y="279319"/>
                  </a:lnTo>
                  <a:lnTo>
                    <a:pt x="3490835" y="1236984"/>
                  </a:lnTo>
                  <a:lnTo>
                    <a:pt x="3759360" y="359124"/>
                  </a:lnTo>
                  <a:lnTo>
                    <a:pt x="4027886" y="438929"/>
                  </a:lnTo>
                  <a:lnTo>
                    <a:pt x="4296412" y="478832"/>
                  </a:lnTo>
                  <a:lnTo>
                    <a:pt x="4564938" y="478832"/>
                  </a:lnTo>
                  <a:lnTo>
                    <a:pt x="4833464" y="558638"/>
                  </a:lnTo>
                  <a:lnTo>
                    <a:pt x="5101989" y="638443"/>
                  </a:lnTo>
                  <a:lnTo>
                    <a:pt x="5370515" y="678346"/>
                  </a:lnTo>
                  <a:lnTo>
                    <a:pt x="5639041" y="758151"/>
                  </a:lnTo>
                  <a:lnTo>
                    <a:pt x="5907567" y="837957"/>
                  </a:lnTo>
                  <a:lnTo>
                    <a:pt x="6176092" y="558638"/>
                  </a:lnTo>
                  <a:lnTo>
                    <a:pt x="6444618" y="478832"/>
                  </a:lnTo>
                </a:path>
              </a:pathLst>
            </a:custGeom>
            <a:ln w="27101" cap="flat">
              <a:solidFill>
                <a:srgbClr val="00BA38">
                  <a:alpha val="100000"/>
                </a:srgbClr>
              </a:solidFill>
              <a:prstDash val="solid"/>
              <a:round/>
            </a:ln>
          </p:spPr>
          <p:txBody>
            <a:bodyPr/>
            <a:lstStyle/>
            <a:p/>
          </p:txBody>
        </p:sp>
        <p:sp>
          <p:nvSpPr>
            <p:cNvPr id="29" name="pl29"/>
            <p:cNvSpPr/>
            <p:nvPr/>
          </p:nvSpPr>
          <p:spPr>
            <a:xfrm>
              <a:off x="1448278" y="2795013"/>
              <a:ext cx="6444618" cy="1476400"/>
            </a:xfrm>
            <a:custGeom>
              <a:avLst/>
              <a:pathLst>
                <a:path w="6444618" h="1476400">
                  <a:moveTo>
                    <a:pt x="0" y="1037470"/>
                  </a:moveTo>
                  <a:lnTo>
                    <a:pt x="268525" y="1077373"/>
                  </a:lnTo>
                  <a:lnTo>
                    <a:pt x="537051" y="798054"/>
                  </a:lnTo>
                  <a:lnTo>
                    <a:pt x="805577" y="518735"/>
                  </a:lnTo>
                  <a:lnTo>
                    <a:pt x="1074103" y="279319"/>
                  </a:lnTo>
                  <a:lnTo>
                    <a:pt x="1342628" y="0"/>
                  </a:lnTo>
                  <a:lnTo>
                    <a:pt x="1611154" y="39902"/>
                  </a:lnTo>
                  <a:lnTo>
                    <a:pt x="1879680" y="119708"/>
                  </a:lnTo>
                  <a:lnTo>
                    <a:pt x="2148206" y="159610"/>
                  </a:lnTo>
                  <a:lnTo>
                    <a:pt x="2416732" y="239416"/>
                  </a:lnTo>
                  <a:lnTo>
                    <a:pt x="2685257" y="359124"/>
                  </a:lnTo>
                  <a:lnTo>
                    <a:pt x="2953783" y="518735"/>
                  </a:lnTo>
                  <a:lnTo>
                    <a:pt x="3222309" y="558638"/>
                  </a:lnTo>
                  <a:lnTo>
                    <a:pt x="3490835" y="1476400"/>
                  </a:lnTo>
                  <a:lnTo>
                    <a:pt x="3759360" y="598540"/>
                  </a:lnTo>
                  <a:lnTo>
                    <a:pt x="4027886" y="638443"/>
                  </a:lnTo>
                  <a:lnTo>
                    <a:pt x="4296412" y="678346"/>
                  </a:lnTo>
                  <a:lnTo>
                    <a:pt x="4564938" y="837957"/>
                  </a:lnTo>
                  <a:lnTo>
                    <a:pt x="4833464" y="917762"/>
                  </a:lnTo>
                  <a:lnTo>
                    <a:pt x="5101989" y="997568"/>
                  </a:lnTo>
                  <a:lnTo>
                    <a:pt x="5370515" y="1037470"/>
                  </a:lnTo>
                  <a:lnTo>
                    <a:pt x="5639041" y="1117276"/>
                  </a:lnTo>
                  <a:lnTo>
                    <a:pt x="5907567" y="1197081"/>
                  </a:lnTo>
                  <a:lnTo>
                    <a:pt x="6176092" y="917762"/>
                  </a:lnTo>
                  <a:lnTo>
                    <a:pt x="6444618" y="837957"/>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3155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55469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359459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28364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375420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37941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11385" y="3194030"/>
              <a:ext cx="250038" cy="9"/>
            </a:xfrm>
            <a:custGeom>
              <a:avLst/>
              <a:pathLst>
                <a:path w="250038" h="9">
                  <a:moveTo>
                    <a:pt x="250038" y="0"/>
                  </a:moveTo>
                  <a:lnTo>
                    <a:pt x="0" y="9"/>
                  </a:lnTo>
                </a:path>
              </a:pathLst>
            </a:custGeom>
          </p:spPr>
          <p:txBody>
            <a:bodyPr/>
            <a:lstStyle/>
            <a:p/>
          </p:txBody>
        </p:sp>
        <p:sp>
          <p:nvSpPr>
            <p:cNvPr id="38" name="pl38"/>
            <p:cNvSpPr/>
            <p:nvPr/>
          </p:nvSpPr>
          <p:spPr>
            <a:xfrm>
              <a:off x="7908398" y="3491164"/>
              <a:ext cx="253025" cy="96021"/>
            </a:xfrm>
            <a:custGeom>
              <a:avLst/>
              <a:pathLst>
                <a:path w="253025" h="96021">
                  <a:moveTo>
                    <a:pt x="253025" y="0"/>
                  </a:moveTo>
                  <a:lnTo>
                    <a:pt x="0" y="96021"/>
                  </a:lnTo>
                </a:path>
              </a:pathLst>
            </a:custGeom>
          </p:spPr>
          <p:txBody>
            <a:bodyPr/>
            <a:lstStyle/>
            <a:p/>
          </p:txBody>
        </p:sp>
        <p:sp>
          <p:nvSpPr>
            <p:cNvPr id="39" name="pl39"/>
            <p:cNvSpPr/>
            <p:nvPr/>
          </p:nvSpPr>
          <p:spPr>
            <a:xfrm>
              <a:off x="7908587" y="3638679"/>
              <a:ext cx="252835" cy="91994"/>
            </a:xfrm>
            <a:custGeom>
              <a:avLst/>
              <a:pathLst>
                <a:path w="252835" h="91994">
                  <a:moveTo>
                    <a:pt x="252835" y="91994"/>
                  </a:moveTo>
                  <a:lnTo>
                    <a:pt x="0" y="0"/>
                  </a:lnTo>
                </a:path>
              </a:pathLst>
            </a:custGeom>
          </p:spPr>
          <p:txBody>
            <a:bodyPr/>
            <a:lstStyle/>
            <a:p/>
          </p:txBody>
        </p:sp>
        <p:sp>
          <p:nvSpPr>
            <p:cNvPr id="40" name="pg40"/>
            <p:cNvSpPr/>
            <p:nvPr/>
          </p:nvSpPr>
          <p:spPr>
            <a:xfrm>
              <a:off x="8092843" y="31030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31438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52%</a:t>
              </a:r>
            </a:p>
          </p:txBody>
        </p:sp>
        <p:sp>
          <p:nvSpPr>
            <p:cNvPr id="42" name="pg42"/>
            <p:cNvSpPr/>
            <p:nvPr/>
          </p:nvSpPr>
          <p:spPr>
            <a:xfrm>
              <a:off x="8092843" y="33827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34236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42%</a:t>
              </a:r>
            </a:p>
          </p:txBody>
        </p:sp>
        <p:sp>
          <p:nvSpPr>
            <p:cNvPr id="44" name="pg44"/>
            <p:cNvSpPr/>
            <p:nvPr/>
          </p:nvSpPr>
          <p:spPr>
            <a:xfrm>
              <a:off x="8092843" y="36563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6972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41%</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8022"/>
              <a:ext cx="43330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CAR, 2000-2024</a:t>
              </a:r>
            </a:p>
          </p:txBody>
        </p:sp>
        <p:sp>
          <p:nvSpPr>
            <p:cNvPr id="71" name="tx7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was not yet introduced.
Between 2023 and 2024, 3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78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163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4485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733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018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7303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1" name="pl11"/>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21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306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590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5875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966584" y="10160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 name="pl17"/>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533212"/>
              <a:ext cx="249014" cy="340427"/>
            </a:xfrm>
            <a:prstGeom prst="rect">
              <a:avLst/>
            </a:prstGeom>
            <a:solidFill>
              <a:srgbClr val="1CABE2">
                <a:alpha val="100000"/>
              </a:srgbClr>
            </a:solidFill>
          </p:spPr>
          <p:txBody>
            <a:bodyPr/>
            <a:lstStyle/>
            <a:p/>
          </p:txBody>
        </p:sp>
        <p:sp>
          <p:nvSpPr>
            <p:cNvPr id="28" name="rc28"/>
            <p:cNvSpPr/>
            <p:nvPr/>
          </p:nvSpPr>
          <p:spPr>
            <a:xfrm>
              <a:off x="1587736" y="3569520"/>
              <a:ext cx="249014" cy="304119"/>
            </a:xfrm>
            <a:prstGeom prst="rect">
              <a:avLst/>
            </a:prstGeom>
            <a:solidFill>
              <a:srgbClr val="1CABE2">
                <a:alpha val="100000"/>
              </a:srgbClr>
            </a:solidFill>
          </p:spPr>
          <p:txBody>
            <a:bodyPr/>
            <a:lstStyle/>
            <a:p/>
          </p:txBody>
        </p:sp>
        <p:sp>
          <p:nvSpPr>
            <p:cNvPr id="29" name="rc29"/>
            <p:cNvSpPr/>
            <p:nvPr/>
          </p:nvSpPr>
          <p:spPr>
            <a:xfrm>
              <a:off x="1864419" y="3566439"/>
              <a:ext cx="249014" cy="307200"/>
            </a:xfrm>
            <a:prstGeom prst="rect">
              <a:avLst/>
            </a:prstGeom>
            <a:solidFill>
              <a:srgbClr val="1CABE2">
                <a:alpha val="100000"/>
              </a:srgbClr>
            </a:solidFill>
          </p:spPr>
          <p:txBody>
            <a:bodyPr/>
            <a:lstStyle/>
            <a:p/>
          </p:txBody>
        </p:sp>
        <p:sp>
          <p:nvSpPr>
            <p:cNvPr id="30" name="rc30"/>
            <p:cNvSpPr/>
            <p:nvPr/>
          </p:nvSpPr>
          <p:spPr>
            <a:xfrm>
              <a:off x="2141101" y="3556295"/>
              <a:ext cx="249014" cy="317344"/>
            </a:xfrm>
            <a:prstGeom prst="rect">
              <a:avLst/>
            </a:prstGeom>
            <a:solidFill>
              <a:srgbClr val="1CABE2">
                <a:alpha val="100000"/>
              </a:srgbClr>
            </a:solidFill>
          </p:spPr>
          <p:txBody>
            <a:bodyPr/>
            <a:lstStyle/>
            <a:p/>
          </p:txBody>
        </p:sp>
        <p:sp>
          <p:nvSpPr>
            <p:cNvPr id="31" name="rc31"/>
            <p:cNvSpPr/>
            <p:nvPr/>
          </p:nvSpPr>
          <p:spPr>
            <a:xfrm>
              <a:off x="2417783" y="3540779"/>
              <a:ext cx="249014" cy="332861"/>
            </a:xfrm>
            <a:prstGeom prst="rect">
              <a:avLst/>
            </a:prstGeom>
            <a:solidFill>
              <a:srgbClr val="1CABE2">
                <a:alpha val="100000"/>
              </a:srgbClr>
            </a:solidFill>
          </p:spPr>
          <p:txBody>
            <a:bodyPr/>
            <a:lstStyle/>
            <a:p/>
          </p:txBody>
        </p:sp>
        <p:sp>
          <p:nvSpPr>
            <p:cNvPr id="32" name="rc32"/>
            <p:cNvSpPr/>
            <p:nvPr/>
          </p:nvSpPr>
          <p:spPr>
            <a:xfrm>
              <a:off x="2694466" y="3530834"/>
              <a:ext cx="249014" cy="342805"/>
            </a:xfrm>
            <a:prstGeom prst="rect">
              <a:avLst/>
            </a:prstGeom>
            <a:solidFill>
              <a:srgbClr val="1CABE2">
                <a:alpha val="100000"/>
              </a:srgbClr>
            </a:solidFill>
          </p:spPr>
          <p:txBody>
            <a:bodyPr/>
            <a:lstStyle/>
            <a:p/>
          </p:txBody>
        </p:sp>
        <p:sp>
          <p:nvSpPr>
            <p:cNvPr id="33" name="rc33"/>
            <p:cNvSpPr/>
            <p:nvPr/>
          </p:nvSpPr>
          <p:spPr>
            <a:xfrm>
              <a:off x="2971148" y="3519684"/>
              <a:ext cx="249014" cy="353955"/>
            </a:xfrm>
            <a:prstGeom prst="rect">
              <a:avLst/>
            </a:prstGeom>
            <a:solidFill>
              <a:srgbClr val="1CABE2">
                <a:alpha val="100000"/>
              </a:srgbClr>
            </a:solidFill>
          </p:spPr>
          <p:txBody>
            <a:bodyPr/>
            <a:lstStyle/>
            <a:p/>
          </p:txBody>
        </p:sp>
        <p:sp>
          <p:nvSpPr>
            <p:cNvPr id="34" name="rc34"/>
            <p:cNvSpPr/>
            <p:nvPr/>
          </p:nvSpPr>
          <p:spPr>
            <a:xfrm>
              <a:off x="3247830" y="3522273"/>
              <a:ext cx="249014" cy="351366"/>
            </a:xfrm>
            <a:prstGeom prst="rect">
              <a:avLst/>
            </a:prstGeom>
            <a:solidFill>
              <a:srgbClr val="1CABE2">
                <a:alpha val="100000"/>
              </a:srgbClr>
            </a:solidFill>
          </p:spPr>
          <p:txBody>
            <a:bodyPr/>
            <a:lstStyle/>
            <a:p/>
          </p:txBody>
        </p:sp>
        <p:sp>
          <p:nvSpPr>
            <p:cNvPr id="35" name="rc35"/>
            <p:cNvSpPr/>
            <p:nvPr/>
          </p:nvSpPr>
          <p:spPr>
            <a:xfrm>
              <a:off x="3524513" y="3511848"/>
              <a:ext cx="249014" cy="361791"/>
            </a:xfrm>
            <a:prstGeom prst="rect">
              <a:avLst/>
            </a:prstGeom>
            <a:solidFill>
              <a:srgbClr val="1CABE2">
                <a:alpha val="100000"/>
              </a:srgbClr>
            </a:solidFill>
          </p:spPr>
          <p:txBody>
            <a:bodyPr/>
            <a:lstStyle/>
            <a:p/>
          </p:txBody>
        </p:sp>
        <p:sp>
          <p:nvSpPr>
            <p:cNvPr id="36" name="rc36"/>
            <p:cNvSpPr/>
            <p:nvPr/>
          </p:nvSpPr>
          <p:spPr>
            <a:xfrm>
              <a:off x="3801195" y="3540979"/>
              <a:ext cx="249014" cy="332661"/>
            </a:xfrm>
            <a:prstGeom prst="rect">
              <a:avLst/>
            </a:prstGeom>
            <a:solidFill>
              <a:srgbClr val="1CABE2">
                <a:alpha val="100000"/>
              </a:srgbClr>
            </a:solidFill>
          </p:spPr>
          <p:txBody>
            <a:bodyPr/>
            <a:lstStyle/>
            <a:p/>
          </p:txBody>
        </p:sp>
        <p:sp>
          <p:nvSpPr>
            <p:cNvPr id="37" name="rc37"/>
            <p:cNvSpPr/>
            <p:nvPr/>
          </p:nvSpPr>
          <p:spPr>
            <a:xfrm>
              <a:off x="4077877" y="3518421"/>
              <a:ext cx="249014" cy="355218"/>
            </a:xfrm>
            <a:prstGeom prst="rect">
              <a:avLst/>
            </a:prstGeom>
            <a:solidFill>
              <a:srgbClr val="1CABE2">
                <a:alpha val="100000"/>
              </a:srgbClr>
            </a:solidFill>
          </p:spPr>
          <p:txBody>
            <a:bodyPr/>
            <a:lstStyle/>
            <a:p/>
          </p:txBody>
        </p:sp>
        <p:sp>
          <p:nvSpPr>
            <p:cNvPr id="38" name="rc38"/>
            <p:cNvSpPr/>
            <p:nvPr/>
          </p:nvSpPr>
          <p:spPr>
            <a:xfrm>
              <a:off x="4354560" y="3530326"/>
              <a:ext cx="249014" cy="343314"/>
            </a:xfrm>
            <a:prstGeom prst="rect">
              <a:avLst/>
            </a:prstGeom>
            <a:solidFill>
              <a:srgbClr val="1CABE2">
                <a:alpha val="100000"/>
              </a:srgbClr>
            </a:solidFill>
          </p:spPr>
          <p:txBody>
            <a:bodyPr/>
            <a:lstStyle/>
            <a:p/>
          </p:txBody>
        </p:sp>
        <p:sp>
          <p:nvSpPr>
            <p:cNvPr id="39" name="rc39"/>
            <p:cNvSpPr/>
            <p:nvPr/>
          </p:nvSpPr>
          <p:spPr>
            <a:xfrm>
              <a:off x="4631242" y="3493897"/>
              <a:ext cx="249014" cy="379742"/>
            </a:xfrm>
            <a:prstGeom prst="rect">
              <a:avLst/>
            </a:prstGeom>
            <a:solidFill>
              <a:srgbClr val="1CABE2">
                <a:alpha val="100000"/>
              </a:srgbClr>
            </a:solidFill>
          </p:spPr>
          <p:txBody>
            <a:bodyPr/>
            <a:lstStyle/>
            <a:p/>
          </p:txBody>
        </p:sp>
        <p:sp>
          <p:nvSpPr>
            <p:cNvPr id="40" name="rc40"/>
            <p:cNvSpPr/>
            <p:nvPr/>
          </p:nvSpPr>
          <p:spPr>
            <a:xfrm>
              <a:off x="4907924" y="3151492"/>
              <a:ext cx="249014" cy="722147"/>
            </a:xfrm>
            <a:prstGeom prst="rect">
              <a:avLst/>
            </a:prstGeom>
            <a:solidFill>
              <a:srgbClr val="1CABE2">
                <a:alpha val="100000"/>
              </a:srgbClr>
            </a:solidFill>
          </p:spPr>
          <p:txBody>
            <a:bodyPr/>
            <a:lstStyle/>
            <a:p/>
          </p:txBody>
        </p:sp>
        <p:sp>
          <p:nvSpPr>
            <p:cNvPr id="41" name="rc41"/>
            <p:cNvSpPr/>
            <p:nvPr/>
          </p:nvSpPr>
          <p:spPr>
            <a:xfrm>
              <a:off x="5184607" y="3436774"/>
              <a:ext cx="249014" cy="436865"/>
            </a:xfrm>
            <a:prstGeom prst="rect">
              <a:avLst/>
            </a:prstGeom>
            <a:solidFill>
              <a:srgbClr val="1CABE2">
                <a:alpha val="100000"/>
              </a:srgbClr>
            </a:solidFill>
          </p:spPr>
          <p:txBody>
            <a:bodyPr/>
            <a:lstStyle/>
            <a:p/>
          </p:txBody>
        </p:sp>
        <p:sp>
          <p:nvSpPr>
            <p:cNvPr id="42" name="rc42"/>
            <p:cNvSpPr/>
            <p:nvPr/>
          </p:nvSpPr>
          <p:spPr>
            <a:xfrm>
              <a:off x="5461289" y="3409713"/>
              <a:ext cx="249014" cy="463926"/>
            </a:xfrm>
            <a:prstGeom prst="rect">
              <a:avLst/>
            </a:prstGeom>
            <a:solidFill>
              <a:srgbClr val="1CABE2">
                <a:alpha val="100000"/>
              </a:srgbClr>
            </a:solidFill>
          </p:spPr>
          <p:txBody>
            <a:bodyPr/>
            <a:lstStyle/>
            <a:p/>
          </p:txBody>
        </p:sp>
        <p:sp>
          <p:nvSpPr>
            <p:cNvPr id="43" name="rc43"/>
            <p:cNvSpPr/>
            <p:nvPr/>
          </p:nvSpPr>
          <p:spPr>
            <a:xfrm>
              <a:off x="5737971" y="3367884"/>
              <a:ext cx="249014" cy="505755"/>
            </a:xfrm>
            <a:prstGeom prst="rect">
              <a:avLst/>
            </a:prstGeom>
            <a:solidFill>
              <a:srgbClr val="1CABE2">
                <a:alpha val="100000"/>
              </a:srgbClr>
            </a:solidFill>
          </p:spPr>
          <p:txBody>
            <a:bodyPr/>
            <a:lstStyle/>
            <a:p/>
          </p:txBody>
        </p:sp>
        <p:sp>
          <p:nvSpPr>
            <p:cNvPr id="44" name="rc44"/>
            <p:cNvSpPr/>
            <p:nvPr/>
          </p:nvSpPr>
          <p:spPr>
            <a:xfrm>
              <a:off x="6014654" y="3358466"/>
              <a:ext cx="249014" cy="515174"/>
            </a:xfrm>
            <a:prstGeom prst="rect">
              <a:avLst/>
            </a:prstGeom>
            <a:solidFill>
              <a:srgbClr val="1CABE2">
                <a:alpha val="100000"/>
              </a:srgbClr>
            </a:solidFill>
          </p:spPr>
          <p:txBody>
            <a:bodyPr/>
            <a:lstStyle/>
            <a:p/>
          </p:txBody>
        </p:sp>
        <p:sp>
          <p:nvSpPr>
            <p:cNvPr id="45" name="rc45"/>
            <p:cNvSpPr/>
            <p:nvPr/>
          </p:nvSpPr>
          <p:spPr>
            <a:xfrm>
              <a:off x="6291336" y="3320214"/>
              <a:ext cx="249014" cy="553425"/>
            </a:xfrm>
            <a:prstGeom prst="rect">
              <a:avLst/>
            </a:prstGeom>
            <a:solidFill>
              <a:srgbClr val="1CABE2">
                <a:alpha val="100000"/>
              </a:srgbClr>
            </a:solidFill>
          </p:spPr>
          <p:txBody>
            <a:bodyPr/>
            <a:lstStyle/>
            <a:p/>
          </p:txBody>
        </p:sp>
        <p:sp>
          <p:nvSpPr>
            <p:cNvPr id="46" name="rc46"/>
            <p:cNvSpPr/>
            <p:nvPr/>
          </p:nvSpPr>
          <p:spPr>
            <a:xfrm>
              <a:off x="6568018" y="3305458"/>
              <a:ext cx="249014" cy="568181"/>
            </a:xfrm>
            <a:prstGeom prst="rect">
              <a:avLst/>
            </a:prstGeom>
            <a:solidFill>
              <a:srgbClr val="1CABE2">
                <a:alpha val="100000"/>
              </a:srgbClr>
            </a:solidFill>
          </p:spPr>
          <p:txBody>
            <a:bodyPr/>
            <a:lstStyle/>
            <a:p/>
          </p:txBody>
        </p:sp>
        <p:sp>
          <p:nvSpPr>
            <p:cNvPr id="47" name="rc47"/>
            <p:cNvSpPr/>
            <p:nvPr/>
          </p:nvSpPr>
          <p:spPr>
            <a:xfrm>
              <a:off x="6844701" y="3246843"/>
              <a:ext cx="249014" cy="626796"/>
            </a:xfrm>
            <a:prstGeom prst="rect">
              <a:avLst/>
            </a:prstGeom>
            <a:solidFill>
              <a:srgbClr val="1CABE2">
                <a:alpha val="100000"/>
              </a:srgbClr>
            </a:solidFill>
          </p:spPr>
          <p:txBody>
            <a:bodyPr/>
            <a:lstStyle/>
            <a:p/>
          </p:txBody>
        </p:sp>
        <p:sp>
          <p:nvSpPr>
            <p:cNvPr id="48" name="rc48"/>
            <p:cNvSpPr/>
            <p:nvPr/>
          </p:nvSpPr>
          <p:spPr>
            <a:xfrm>
              <a:off x="7121383" y="3209152"/>
              <a:ext cx="249014" cy="664487"/>
            </a:xfrm>
            <a:prstGeom prst="rect">
              <a:avLst/>
            </a:prstGeom>
            <a:solidFill>
              <a:srgbClr val="1CABE2">
                <a:alpha val="100000"/>
              </a:srgbClr>
            </a:solidFill>
          </p:spPr>
          <p:txBody>
            <a:bodyPr/>
            <a:lstStyle/>
            <a:p/>
          </p:txBody>
        </p:sp>
        <p:sp>
          <p:nvSpPr>
            <p:cNvPr id="49" name="rc49"/>
            <p:cNvSpPr/>
            <p:nvPr/>
          </p:nvSpPr>
          <p:spPr>
            <a:xfrm>
              <a:off x="7398065" y="3228309"/>
              <a:ext cx="249014" cy="645330"/>
            </a:xfrm>
            <a:prstGeom prst="rect">
              <a:avLst/>
            </a:prstGeom>
            <a:solidFill>
              <a:srgbClr val="1CABE2">
                <a:alpha val="100000"/>
              </a:srgbClr>
            </a:solidFill>
          </p:spPr>
          <p:txBody>
            <a:bodyPr/>
            <a:lstStyle/>
            <a:p/>
          </p:txBody>
        </p:sp>
        <p:sp>
          <p:nvSpPr>
            <p:cNvPr id="50" name="rc50"/>
            <p:cNvSpPr/>
            <p:nvPr/>
          </p:nvSpPr>
          <p:spPr>
            <a:xfrm>
              <a:off x="7674748" y="3212558"/>
              <a:ext cx="249014" cy="661081"/>
            </a:xfrm>
            <a:prstGeom prst="rect">
              <a:avLst/>
            </a:prstGeom>
            <a:solidFill>
              <a:srgbClr val="1CABE2">
                <a:alpha val="100000"/>
              </a:srgbClr>
            </a:solidFill>
          </p:spPr>
          <p:txBody>
            <a:bodyPr/>
            <a:lstStyle/>
            <a:p/>
          </p:txBody>
        </p:sp>
        <p:sp>
          <p:nvSpPr>
            <p:cNvPr id="51" name="rc51"/>
            <p:cNvSpPr/>
            <p:nvPr/>
          </p:nvSpPr>
          <p:spPr>
            <a:xfrm>
              <a:off x="7951430" y="3231744"/>
              <a:ext cx="249014" cy="641895"/>
            </a:xfrm>
            <a:prstGeom prst="rect">
              <a:avLst/>
            </a:prstGeom>
            <a:solidFill>
              <a:srgbClr val="1CABE2">
                <a:alpha val="100000"/>
              </a:srgbClr>
            </a:solidFill>
          </p:spPr>
          <p:txBody>
            <a:bodyPr/>
            <a:lstStyle/>
            <a:p/>
          </p:txBody>
        </p:sp>
        <p:sp>
          <p:nvSpPr>
            <p:cNvPr id="52" name="rc52"/>
            <p:cNvSpPr/>
            <p:nvPr/>
          </p:nvSpPr>
          <p:spPr>
            <a:xfrm>
              <a:off x="1311054" y="3337462"/>
              <a:ext cx="249014" cy="195749"/>
            </a:xfrm>
            <a:prstGeom prst="rect">
              <a:avLst/>
            </a:prstGeom>
            <a:solidFill>
              <a:srgbClr val="B3B3B3">
                <a:alpha val="100000"/>
              </a:srgbClr>
            </a:solidFill>
          </p:spPr>
          <p:txBody>
            <a:bodyPr/>
            <a:lstStyle/>
            <a:p/>
          </p:txBody>
        </p:sp>
        <p:sp>
          <p:nvSpPr>
            <p:cNvPr id="53" name="rc53"/>
            <p:cNvSpPr/>
            <p:nvPr/>
          </p:nvSpPr>
          <p:spPr>
            <a:xfrm>
              <a:off x="1587736" y="3352293"/>
              <a:ext cx="249014" cy="217226"/>
            </a:xfrm>
            <a:prstGeom prst="rect">
              <a:avLst/>
            </a:prstGeom>
            <a:solidFill>
              <a:srgbClr val="B3B3B3">
                <a:alpha val="100000"/>
              </a:srgbClr>
            </a:solidFill>
          </p:spPr>
          <p:txBody>
            <a:bodyPr/>
            <a:lstStyle/>
            <a:p/>
          </p:txBody>
        </p:sp>
        <p:sp>
          <p:nvSpPr>
            <p:cNvPr id="54" name="rc54"/>
            <p:cNvSpPr/>
            <p:nvPr/>
          </p:nvSpPr>
          <p:spPr>
            <a:xfrm>
              <a:off x="1864419" y="3382115"/>
              <a:ext cx="249014" cy="184324"/>
            </a:xfrm>
            <a:prstGeom prst="rect">
              <a:avLst/>
            </a:prstGeom>
            <a:solidFill>
              <a:srgbClr val="B3B3B3">
                <a:alpha val="100000"/>
              </a:srgbClr>
            </a:solidFill>
          </p:spPr>
          <p:txBody>
            <a:bodyPr/>
            <a:lstStyle/>
            <a:p/>
          </p:txBody>
        </p:sp>
        <p:sp>
          <p:nvSpPr>
            <p:cNvPr id="55" name="rc55"/>
            <p:cNvSpPr/>
            <p:nvPr/>
          </p:nvSpPr>
          <p:spPr>
            <a:xfrm>
              <a:off x="2141101" y="3393094"/>
              <a:ext cx="249014" cy="163201"/>
            </a:xfrm>
            <a:prstGeom prst="rect">
              <a:avLst/>
            </a:prstGeom>
            <a:solidFill>
              <a:srgbClr val="B3B3B3">
                <a:alpha val="100000"/>
              </a:srgbClr>
            </a:solidFill>
          </p:spPr>
          <p:txBody>
            <a:bodyPr/>
            <a:lstStyle/>
            <a:p/>
          </p:txBody>
        </p:sp>
        <p:sp>
          <p:nvSpPr>
            <p:cNvPr id="56" name="rc56"/>
            <p:cNvSpPr/>
            <p:nvPr/>
          </p:nvSpPr>
          <p:spPr>
            <a:xfrm>
              <a:off x="2417783" y="3420578"/>
              <a:ext cx="249014" cy="120200"/>
            </a:xfrm>
            <a:prstGeom prst="rect">
              <a:avLst/>
            </a:prstGeom>
            <a:solidFill>
              <a:srgbClr val="B3B3B3">
                <a:alpha val="100000"/>
              </a:srgbClr>
            </a:solidFill>
          </p:spPr>
          <p:txBody>
            <a:bodyPr/>
            <a:lstStyle/>
            <a:p/>
          </p:txBody>
        </p:sp>
        <p:sp>
          <p:nvSpPr>
            <p:cNvPr id="57" name="rc57"/>
            <p:cNvSpPr/>
            <p:nvPr/>
          </p:nvSpPr>
          <p:spPr>
            <a:xfrm>
              <a:off x="2694466" y="3435609"/>
              <a:ext cx="249014" cy="95225"/>
            </a:xfrm>
            <a:prstGeom prst="rect">
              <a:avLst/>
            </a:prstGeom>
            <a:solidFill>
              <a:srgbClr val="B3B3B3">
                <a:alpha val="100000"/>
              </a:srgbClr>
            </a:solidFill>
          </p:spPr>
          <p:txBody>
            <a:bodyPr/>
            <a:lstStyle/>
            <a:p/>
          </p:txBody>
        </p:sp>
        <p:sp>
          <p:nvSpPr>
            <p:cNvPr id="58" name="rc58"/>
            <p:cNvSpPr/>
            <p:nvPr/>
          </p:nvSpPr>
          <p:spPr>
            <a:xfrm>
              <a:off x="2971148" y="3391871"/>
              <a:ext cx="249014" cy="127813"/>
            </a:xfrm>
            <a:prstGeom prst="rect">
              <a:avLst/>
            </a:prstGeom>
            <a:solidFill>
              <a:srgbClr val="B3B3B3">
                <a:alpha val="100000"/>
              </a:srgbClr>
            </a:solidFill>
          </p:spPr>
          <p:txBody>
            <a:bodyPr/>
            <a:lstStyle/>
            <a:p/>
          </p:txBody>
        </p:sp>
        <p:sp>
          <p:nvSpPr>
            <p:cNvPr id="59" name="rc59"/>
            <p:cNvSpPr/>
            <p:nvPr/>
          </p:nvSpPr>
          <p:spPr>
            <a:xfrm>
              <a:off x="3247830" y="3351613"/>
              <a:ext cx="249014" cy="170659"/>
            </a:xfrm>
            <a:prstGeom prst="rect">
              <a:avLst/>
            </a:prstGeom>
            <a:solidFill>
              <a:srgbClr val="B3B3B3">
                <a:alpha val="100000"/>
              </a:srgbClr>
            </a:solidFill>
          </p:spPr>
          <p:txBody>
            <a:bodyPr/>
            <a:lstStyle/>
            <a:p/>
          </p:txBody>
        </p:sp>
        <p:sp>
          <p:nvSpPr>
            <p:cNvPr id="60" name="rc60"/>
            <p:cNvSpPr/>
            <p:nvPr/>
          </p:nvSpPr>
          <p:spPr>
            <a:xfrm>
              <a:off x="3524513" y="3305109"/>
              <a:ext cx="249014" cy="206739"/>
            </a:xfrm>
            <a:prstGeom prst="rect">
              <a:avLst/>
            </a:prstGeom>
            <a:solidFill>
              <a:srgbClr val="B3B3B3">
                <a:alpha val="100000"/>
              </a:srgbClr>
            </a:solidFill>
          </p:spPr>
          <p:txBody>
            <a:bodyPr/>
            <a:lstStyle/>
            <a:p/>
          </p:txBody>
        </p:sp>
        <p:sp>
          <p:nvSpPr>
            <p:cNvPr id="61" name="rc61"/>
            <p:cNvSpPr/>
            <p:nvPr/>
          </p:nvSpPr>
          <p:spPr>
            <a:xfrm>
              <a:off x="3801195" y="3322374"/>
              <a:ext cx="249014" cy="218604"/>
            </a:xfrm>
            <a:prstGeom prst="rect">
              <a:avLst/>
            </a:prstGeom>
            <a:solidFill>
              <a:srgbClr val="B3B3B3">
                <a:alpha val="100000"/>
              </a:srgbClr>
            </a:solidFill>
          </p:spPr>
          <p:txBody>
            <a:bodyPr/>
            <a:lstStyle/>
            <a:p/>
          </p:txBody>
        </p:sp>
        <p:sp>
          <p:nvSpPr>
            <p:cNvPr id="62" name="rc62"/>
            <p:cNvSpPr/>
            <p:nvPr/>
          </p:nvSpPr>
          <p:spPr>
            <a:xfrm>
              <a:off x="4077877" y="3281608"/>
              <a:ext cx="249014" cy="236812"/>
            </a:xfrm>
            <a:prstGeom prst="rect">
              <a:avLst/>
            </a:prstGeom>
            <a:solidFill>
              <a:srgbClr val="B3B3B3">
                <a:alpha val="100000"/>
              </a:srgbClr>
            </a:solidFill>
          </p:spPr>
          <p:txBody>
            <a:bodyPr/>
            <a:lstStyle/>
            <a:p/>
          </p:txBody>
        </p:sp>
        <p:sp>
          <p:nvSpPr>
            <p:cNvPr id="63" name="rc63"/>
            <p:cNvSpPr/>
            <p:nvPr/>
          </p:nvSpPr>
          <p:spPr>
            <a:xfrm>
              <a:off x="4354560" y="3286683"/>
              <a:ext cx="249014" cy="243642"/>
            </a:xfrm>
            <a:prstGeom prst="rect">
              <a:avLst/>
            </a:prstGeom>
            <a:solidFill>
              <a:srgbClr val="B3B3B3">
                <a:alpha val="100000"/>
              </a:srgbClr>
            </a:solidFill>
          </p:spPr>
          <p:txBody>
            <a:bodyPr/>
            <a:lstStyle/>
            <a:p/>
          </p:txBody>
        </p:sp>
        <p:sp>
          <p:nvSpPr>
            <p:cNvPr id="64" name="rc64"/>
            <p:cNvSpPr/>
            <p:nvPr/>
          </p:nvSpPr>
          <p:spPr>
            <a:xfrm>
              <a:off x="4631242" y="3281688"/>
              <a:ext cx="249014" cy="212208"/>
            </a:xfrm>
            <a:prstGeom prst="rect">
              <a:avLst/>
            </a:prstGeom>
            <a:solidFill>
              <a:srgbClr val="B3B3B3">
                <a:alpha val="100000"/>
              </a:srgbClr>
            </a:solidFill>
          </p:spPr>
          <p:txBody>
            <a:bodyPr/>
            <a:lstStyle/>
            <a:p/>
          </p:txBody>
        </p:sp>
        <p:sp>
          <p:nvSpPr>
            <p:cNvPr id="65" name="rc65"/>
            <p:cNvSpPr/>
            <p:nvPr/>
          </p:nvSpPr>
          <p:spPr>
            <a:xfrm>
              <a:off x="4907924" y="3018175"/>
              <a:ext cx="249014" cy="133317"/>
            </a:xfrm>
            <a:prstGeom prst="rect">
              <a:avLst/>
            </a:prstGeom>
            <a:solidFill>
              <a:srgbClr val="B3B3B3">
                <a:alpha val="100000"/>
              </a:srgbClr>
            </a:solidFill>
          </p:spPr>
          <p:txBody>
            <a:bodyPr/>
            <a:lstStyle/>
            <a:p/>
          </p:txBody>
        </p:sp>
        <p:sp>
          <p:nvSpPr>
            <p:cNvPr id="66" name="rc66"/>
            <p:cNvSpPr/>
            <p:nvPr/>
          </p:nvSpPr>
          <p:spPr>
            <a:xfrm>
              <a:off x="5184607" y="3272944"/>
              <a:ext cx="249014" cy="163830"/>
            </a:xfrm>
            <a:prstGeom prst="rect">
              <a:avLst/>
            </a:prstGeom>
            <a:solidFill>
              <a:srgbClr val="B3B3B3">
                <a:alpha val="100000"/>
              </a:srgbClr>
            </a:solidFill>
          </p:spPr>
          <p:txBody>
            <a:bodyPr/>
            <a:lstStyle/>
            <a:p/>
          </p:txBody>
        </p:sp>
        <p:sp>
          <p:nvSpPr>
            <p:cNvPr id="67" name="rc67"/>
            <p:cNvSpPr/>
            <p:nvPr/>
          </p:nvSpPr>
          <p:spPr>
            <a:xfrm>
              <a:off x="5461289" y="3258674"/>
              <a:ext cx="249014" cy="151039"/>
            </a:xfrm>
            <a:prstGeom prst="rect">
              <a:avLst/>
            </a:prstGeom>
            <a:solidFill>
              <a:srgbClr val="B3B3B3">
                <a:alpha val="100000"/>
              </a:srgbClr>
            </a:solidFill>
          </p:spPr>
          <p:txBody>
            <a:bodyPr/>
            <a:lstStyle/>
            <a:p/>
          </p:txBody>
        </p:sp>
        <p:sp>
          <p:nvSpPr>
            <p:cNvPr id="68" name="rc68"/>
            <p:cNvSpPr/>
            <p:nvPr/>
          </p:nvSpPr>
          <p:spPr>
            <a:xfrm>
              <a:off x="5737971" y="3235950"/>
              <a:ext cx="249014" cy="131933"/>
            </a:xfrm>
            <a:prstGeom prst="rect">
              <a:avLst/>
            </a:prstGeom>
            <a:solidFill>
              <a:srgbClr val="B3B3B3">
                <a:alpha val="100000"/>
              </a:srgbClr>
            </a:solidFill>
          </p:spPr>
          <p:txBody>
            <a:bodyPr/>
            <a:lstStyle/>
            <a:p/>
          </p:txBody>
        </p:sp>
        <p:sp>
          <p:nvSpPr>
            <p:cNvPr id="69" name="rc69"/>
            <p:cNvSpPr/>
            <p:nvPr/>
          </p:nvSpPr>
          <p:spPr>
            <a:xfrm>
              <a:off x="6014654" y="3224074"/>
              <a:ext cx="249014" cy="134391"/>
            </a:xfrm>
            <a:prstGeom prst="rect">
              <a:avLst/>
            </a:prstGeom>
            <a:solidFill>
              <a:srgbClr val="B3B3B3">
                <a:alpha val="100000"/>
              </a:srgbClr>
            </a:solidFill>
          </p:spPr>
          <p:txBody>
            <a:bodyPr/>
            <a:lstStyle/>
            <a:p/>
          </p:txBody>
        </p:sp>
        <p:sp>
          <p:nvSpPr>
            <p:cNvPr id="70" name="rc70"/>
            <p:cNvSpPr/>
            <p:nvPr/>
          </p:nvSpPr>
          <p:spPr>
            <a:xfrm>
              <a:off x="6291336" y="3181862"/>
              <a:ext cx="249014" cy="138352"/>
            </a:xfrm>
            <a:prstGeom prst="rect">
              <a:avLst/>
            </a:prstGeom>
            <a:solidFill>
              <a:srgbClr val="B3B3B3">
                <a:alpha val="100000"/>
              </a:srgbClr>
            </a:solidFill>
          </p:spPr>
          <p:txBody>
            <a:bodyPr/>
            <a:lstStyle/>
            <a:p/>
          </p:txBody>
        </p:sp>
        <p:sp>
          <p:nvSpPr>
            <p:cNvPr id="71" name="rc71"/>
            <p:cNvSpPr/>
            <p:nvPr/>
          </p:nvSpPr>
          <p:spPr>
            <a:xfrm>
              <a:off x="6568018" y="3169089"/>
              <a:ext cx="249014" cy="136368"/>
            </a:xfrm>
            <a:prstGeom prst="rect">
              <a:avLst/>
            </a:prstGeom>
            <a:solidFill>
              <a:srgbClr val="B3B3B3">
                <a:alpha val="100000"/>
              </a:srgbClr>
            </a:solidFill>
          </p:spPr>
          <p:txBody>
            <a:bodyPr/>
            <a:lstStyle/>
            <a:p/>
          </p:txBody>
        </p:sp>
        <p:sp>
          <p:nvSpPr>
            <p:cNvPr id="72" name="rc72"/>
            <p:cNvSpPr/>
            <p:nvPr/>
          </p:nvSpPr>
          <p:spPr>
            <a:xfrm>
              <a:off x="6844701" y="3114252"/>
              <a:ext cx="249014" cy="132591"/>
            </a:xfrm>
            <a:prstGeom prst="rect">
              <a:avLst/>
            </a:prstGeom>
            <a:solidFill>
              <a:srgbClr val="B3B3B3">
                <a:alpha val="100000"/>
              </a:srgbClr>
            </a:solidFill>
          </p:spPr>
          <p:txBody>
            <a:bodyPr/>
            <a:lstStyle/>
            <a:p/>
          </p:txBody>
        </p:sp>
        <p:sp>
          <p:nvSpPr>
            <p:cNvPr id="73" name="rc73"/>
            <p:cNvSpPr/>
            <p:nvPr/>
          </p:nvSpPr>
          <p:spPr>
            <a:xfrm>
              <a:off x="7121383" y="3073789"/>
              <a:ext cx="249014" cy="135363"/>
            </a:xfrm>
            <a:prstGeom prst="rect">
              <a:avLst/>
            </a:prstGeom>
            <a:solidFill>
              <a:srgbClr val="B3B3B3">
                <a:alpha val="100000"/>
              </a:srgbClr>
            </a:solidFill>
          </p:spPr>
          <p:txBody>
            <a:bodyPr/>
            <a:lstStyle/>
            <a:p/>
          </p:txBody>
        </p:sp>
        <p:sp>
          <p:nvSpPr>
            <p:cNvPr id="74" name="rc74"/>
            <p:cNvSpPr/>
            <p:nvPr/>
          </p:nvSpPr>
          <p:spPr>
            <a:xfrm>
              <a:off x="7398065" y="3101547"/>
              <a:ext cx="249014" cy="126761"/>
            </a:xfrm>
            <a:prstGeom prst="rect">
              <a:avLst/>
            </a:prstGeom>
            <a:solidFill>
              <a:srgbClr val="B3B3B3">
                <a:alpha val="100000"/>
              </a:srgbClr>
            </a:solidFill>
          </p:spPr>
          <p:txBody>
            <a:bodyPr/>
            <a:lstStyle/>
            <a:p/>
          </p:txBody>
        </p:sp>
        <p:sp>
          <p:nvSpPr>
            <p:cNvPr id="75" name="rc75"/>
            <p:cNvSpPr/>
            <p:nvPr/>
          </p:nvSpPr>
          <p:spPr>
            <a:xfrm>
              <a:off x="7674748" y="3095895"/>
              <a:ext cx="249014" cy="116663"/>
            </a:xfrm>
            <a:prstGeom prst="rect">
              <a:avLst/>
            </a:prstGeom>
            <a:solidFill>
              <a:srgbClr val="B3B3B3">
                <a:alpha val="100000"/>
              </a:srgbClr>
            </a:solidFill>
          </p:spPr>
          <p:txBody>
            <a:bodyPr/>
            <a:lstStyle/>
            <a:p/>
          </p:txBody>
        </p:sp>
        <p:sp>
          <p:nvSpPr>
            <p:cNvPr id="76" name="rc76"/>
            <p:cNvSpPr/>
            <p:nvPr/>
          </p:nvSpPr>
          <p:spPr>
            <a:xfrm>
              <a:off x="7951430" y="3098015"/>
              <a:ext cx="249014" cy="133728"/>
            </a:xfrm>
            <a:prstGeom prst="rect">
              <a:avLst/>
            </a:prstGeom>
            <a:solidFill>
              <a:srgbClr val="B3B3B3">
                <a:alpha val="100000"/>
              </a:srgbClr>
            </a:solidFill>
          </p:spPr>
          <p:txBody>
            <a:bodyPr/>
            <a:lstStyle/>
            <a:p/>
          </p:txBody>
        </p:sp>
        <p:sp>
          <p:nvSpPr>
            <p:cNvPr id="77" name="pl77"/>
            <p:cNvSpPr/>
            <p:nvPr/>
          </p:nvSpPr>
          <p:spPr>
            <a:xfrm>
              <a:off x="1435561" y="1906071"/>
              <a:ext cx="6640376" cy="969526"/>
            </a:xfrm>
            <a:custGeom>
              <a:avLst/>
              <a:pathLst>
                <a:path w="6640376" h="969526">
                  <a:moveTo>
                    <a:pt x="0" y="256639"/>
                  </a:moveTo>
                  <a:lnTo>
                    <a:pt x="276682" y="114061"/>
                  </a:lnTo>
                  <a:lnTo>
                    <a:pt x="553364" y="114061"/>
                  </a:lnTo>
                  <a:lnTo>
                    <a:pt x="830047" y="114061"/>
                  </a:lnTo>
                  <a:lnTo>
                    <a:pt x="1106729" y="142577"/>
                  </a:lnTo>
                  <a:lnTo>
                    <a:pt x="1383411" y="142577"/>
                  </a:lnTo>
                  <a:lnTo>
                    <a:pt x="1660094" y="142577"/>
                  </a:lnTo>
                  <a:lnTo>
                    <a:pt x="1936776" y="114061"/>
                  </a:lnTo>
                  <a:lnTo>
                    <a:pt x="2213458" y="114061"/>
                  </a:lnTo>
                  <a:lnTo>
                    <a:pt x="2490141" y="114061"/>
                  </a:lnTo>
                  <a:lnTo>
                    <a:pt x="2766823" y="57030"/>
                  </a:lnTo>
                  <a:lnTo>
                    <a:pt x="3043505" y="0"/>
                  </a:lnTo>
                  <a:lnTo>
                    <a:pt x="3320188" y="85546"/>
                  </a:lnTo>
                  <a:lnTo>
                    <a:pt x="3596870" y="969526"/>
                  </a:lnTo>
                  <a:lnTo>
                    <a:pt x="3873552" y="256639"/>
                  </a:lnTo>
                  <a:lnTo>
                    <a:pt x="4150235" y="342185"/>
                  </a:lnTo>
                  <a:lnTo>
                    <a:pt x="4426917" y="427732"/>
                  </a:lnTo>
                  <a:lnTo>
                    <a:pt x="4703599" y="427732"/>
                  </a:lnTo>
                  <a:lnTo>
                    <a:pt x="4980282" y="484763"/>
                  </a:lnTo>
                  <a:lnTo>
                    <a:pt x="5256964" y="541794"/>
                  </a:lnTo>
                  <a:lnTo>
                    <a:pt x="5533646" y="598825"/>
                  </a:lnTo>
                  <a:lnTo>
                    <a:pt x="5810329" y="655856"/>
                  </a:lnTo>
                  <a:lnTo>
                    <a:pt x="6087011" y="712887"/>
                  </a:lnTo>
                  <a:lnTo>
                    <a:pt x="6363693" y="570309"/>
                  </a:lnTo>
                  <a:lnTo>
                    <a:pt x="6640376" y="484763"/>
                  </a:lnTo>
                </a:path>
              </a:pathLst>
            </a:custGeom>
            <a:ln w="27101" cap="flat">
              <a:solidFill>
                <a:srgbClr val="0058AB">
                  <a:alpha val="50196"/>
                </a:srgbClr>
              </a:solidFill>
              <a:prstDash val="solid"/>
              <a:round/>
            </a:ln>
          </p:spPr>
          <p:txBody>
            <a:bodyPr/>
            <a:lstStyle/>
            <a:p/>
          </p:txBody>
        </p:sp>
        <p:sp>
          <p:nvSpPr>
            <p:cNvPr id="78" name="pl78"/>
            <p:cNvSpPr/>
            <p:nvPr/>
          </p:nvSpPr>
          <p:spPr>
            <a:xfrm>
              <a:off x="1435561" y="2333803"/>
              <a:ext cx="6640376" cy="883980"/>
            </a:xfrm>
            <a:custGeom>
              <a:avLst/>
              <a:pathLst>
                <a:path w="6640376" h="883980">
                  <a:moveTo>
                    <a:pt x="0" y="484763"/>
                  </a:moveTo>
                  <a:lnTo>
                    <a:pt x="276682" y="399216"/>
                  </a:lnTo>
                  <a:lnTo>
                    <a:pt x="553364" y="285154"/>
                  </a:lnTo>
                  <a:lnTo>
                    <a:pt x="830047" y="199608"/>
                  </a:lnTo>
                  <a:lnTo>
                    <a:pt x="1106729" y="85546"/>
                  </a:lnTo>
                  <a:lnTo>
                    <a:pt x="1383411" y="0"/>
                  </a:lnTo>
                  <a:lnTo>
                    <a:pt x="1660094" y="85546"/>
                  </a:lnTo>
                  <a:lnTo>
                    <a:pt x="1936776" y="171092"/>
                  </a:lnTo>
                  <a:lnTo>
                    <a:pt x="2213458" y="256639"/>
                  </a:lnTo>
                  <a:lnTo>
                    <a:pt x="2490141" y="342185"/>
                  </a:lnTo>
                  <a:lnTo>
                    <a:pt x="2766823" y="256639"/>
                  </a:lnTo>
                  <a:lnTo>
                    <a:pt x="3043505" y="199608"/>
                  </a:lnTo>
                  <a:lnTo>
                    <a:pt x="3320188" y="199608"/>
                  </a:lnTo>
                  <a:lnTo>
                    <a:pt x="3596870" y="883980"/>
                  </a:lnTo>
                  <a:lnTo>
                    <a:pt x="3873552" y="256639"/>
                  </a:lnTo>
                  <a:lnTo>
                    <a:pt x="4150235" y="313670"/>
                  </a:lnTo>
                  <a:lnTo>
                    <a:pt x="4426917" y="342185"/>
                  </a:lnTo>
                  <a:lnTo>
                    <a:pt x="4703599" y="342185"/>
                  </a:lnTo>
                  <a:lnTo>
                    <a:pt x="4980282" y="399216"/>
                  </a:lnTo>
                  <a:lnTo>
                    <a:pt x="5256964" y="456247"/>
                  </a:lnTo>
                  <a:lnTo>
                    <a:pt x="5533646" y="484763"/>
                  </a:lnTo>
                  <a:lnTo>
                    <a:pt x="5810329" y="541794"/>
                  </a:lnTo>
                  <a:lnTo>
                    <a:pt x="6087011" y="598825"/>
                  </a:lnTo>
                  <a:lnTo>
                    <a:pt x="6363693" y="399216"/>
                  </a:lnTo>
                  <a:lnTo>
                    <a:pt x="6640376" y="342185"/>
                  </a:lnTo>
                </a:path>
              </a:pathLst>
            </a:custGeom>
            <a:ln w="27101" cap="flat">
              <a:solidFill>
                <a:srgbClr val="333333">
                  <a:alpha val="50196"/>
                </a:srgbClr>
              </a:solidFill>
              <a:prstDash val="solid"/>
              <a:round/>
            </a:ln>
          </p:spPr>
          <p:txBody>
            <a:bodyPr/>
            <a:lstStyle/>
            <a:p/>
          </p:txBody>
        </p:sp>
        <p:sp>
          <p:nvSpPr>
            <p:cNvPr id="79" name="tx79"/>
            <p:cNvSpPr/>
            <p:nvPr/>
          </p:nvSpPr>
          <p:spPr>
            <a:xfrm>
              <a:off x="6632236" y="2291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6908918" y="2348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1" name="tx81"/>
            <p:cNvSpPr/>
            <p:nvPr/>
          </p:nvSpPr>
          <p:spPr>
            <a:xfrm>
              <a:off x="7185600" y="24050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2" name="tx82"/>
            <p:cNvSpPr/>
            <p:nvPr/>
          </p:nvSpPr>
          <p:spPr>
            <a:xfrm>
              <a:off x="7462283" y="24637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3" name="tx83"/>
            <p:cNvSpPr/>
            <p:nvPr/>
          </p:nvSpPr>
          <p:spPr>
            <a:xfrm>
              <a:off x="7738965" y="2319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4" name="tx84"/>
            <p:cNvSpPr/>
            <p:nvPr/>
          </p:nvSpPr>
          <p:spPr>
            <a:xfrm>
              <a:off x="8015647" y="22339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5" name="tx85"/>
            <p:cNvSpPr/>
            <p:nvPr/>
          </p:nvSpPr>
          <p:spPr>
            <a:xfrm>
              <a:off x="6632236" y="28426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38</a:t>
              </a:r>
            </a:p>
          </p:txBody>
        </p:sp>
        <p:sp>
          <p:nvSpPr>
            <p:cNvPr id="86" name="tx86"/>
            <p:cNvSpPr/>
            <p:nvPr/>
          </p:nvSpPr>
          <p:spPr>
            <a:xfrm>
              <a:off x="6908918" y="2871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37</a:t>
              </a:r>
            </a:p>
          </p:txBody>
        </p:sp>
        <p:sp>
          <p:nvSpPr>
            <p:cNvPr id="87" name="tx87"/>
            <p:cNvSpPr/>
            <p:nvPr/>
          </p:nvSpPr>
          <p:spPr>
            <a:xfrm>
              <a:off x="7185600" y="2928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35</a:t>
              </a:r>
            </a:p>
          </p:txBody>
        </p:sp>
        <p:sp>
          <p:nvSpPr>
            <p:cNvPr id="88" name="tx88"/>
            <p:cNvSpPr/>
            <p:nvPr/>
          </p:nvSpPr>
          <p:spPr>
            <a:xfrm>
              <a:off x="7462283" y="29852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33</a:t>
              </a:r>
            </a:p>
          </p:txBody>
        </p:sp>
        <p:sp>
          <p:nvSpPr>
            <p:cNvPr id="89" name="tx89"/>
            <p:cNvSpPr/>
            <p:nvPr/>
          </p:nvSpPr>
          <p:spPr>
            <a:xfrm>
              <a:off x="7738965" y="2785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40</a:t>
              </a:r>
            </a:p>
          </p:txBody>
        </p:sp>
        <p:sp>
          <p:nvSpPr>
            <p:cNvPr id="90" name="tx90"/>
            <p:cNvSpPr/>
            <p:nvPr/>
          </p:nvSpPr>
          <p:spPr>
            <a:xfrm>
              <a:off x="8015647" y="2729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42</a:t>
              </a:r>
            </a:p>
          </p:txBody>
        </p:sp>
        <p:sp>
          <p:nvSpPr>
            <p:cNvPr id="91" name="tx91"/>
            <p:cNvSpPr/>
            <p:nvPr/>
          </p:nvSpPr>
          <p:spPr>
            <a:xfrm>
              <a:off x="1375271" y="366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2" name="tx92"/>
            <p:cNvSpPr/>
            <p:nvPr/>
          </p:nvSpPr>
          <p:spPr>
            <a:xfrm>
              <a:off x="2758683" y="3661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3" name="tx93"/>
            <p:cNvSpPr/>
            <p:nvPr/>
          </p:nvSpPr>
          <p:spPr>
            <a:xfrm>
              <a:off x="4142095" y="3655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4" name="tx94"/>
            <p:cNvSpPr/>
            <p:nvPr/>
          </p:nvSpPr>
          <p:spPr>
            <a:xfrm>
              <a:off x="5525506" y="3601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5" name="tx95"/>
            <p:cNvSpPr/>
            <p:nvPr/>
          </p:nvSpPr>
          <p:spPr>
            <a:xfrm>
              <a:off x="6632236" y="35491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6" name="tx96"/>
            <p:cNvSpPr/>
            <p:nvPr/>
          </p:nvSpPr>
          <p:spPr>
            <a:xfrm>
              <a:off x="6878773" y="35198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97" name="tx97"/>
            <p:cNvSpPr/>
            <p:nvPr/>
          </p:nvSpPr>
          <p:spPr>
            <a:xfrm>
              <a:off x="7155455" y="35009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8" name="tx98"/>
            <p:cNvSpPr/>
            <p:nvPr/>
          </p:nvSpPr>
          <p:spPr>
            <a:xfrm>
              <a:off x="7432138" y="35104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9" name="tx99"/>
            <p:cNvSpPr/>
            <p:nvPr/>
          </p:nvSpPr>
          <p:spPr>
            <a:xfrm>
              <a:off x="7708820" y="35026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0" name="tx100"/>
            <p:cNvSpPr/>
            <p:nvPr/>
          </p:nvSpPr>
          <p:spPr>
            <a:xfrm>
              <a:off x="7985502" y="35135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1" name="tx101"/>
            <p:cNvSpPr/>
            <p:nvPr/>
          </p:nvSpPr>
          <p:spPr>
            <a:xfrm>
              <a:off x="1375271" y="3394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2758683" y="3444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4142095" y="33608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5525506" y="32937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6632236" y="3198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6" name="tx106"/>
            <p:cNvSpPr/>
            <p:nvPr/>
          </p:nvSpPr>
          <p:spPr>
            <a:xfrm>
              <a:off x="6908918" y="31400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7" name="tx107"/>
            <p:cNvSpPr/>
            <p:nvPr/>
          </p:nvSpPr>
          <p:spPr>
            <a:xfrm>
              <a:off x="7185600" y="31023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462283" y="31258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7738965" y="31137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0" name="tx110"/>
            <p:cNvSpPr/>
            <p:nvPr/>
          </p:nvSpPr>
          <p:spPr>
            <a:xfrm>
              <a:off x="8015647" y="3124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1" name="tx111"/>
            <p:cNvSpPr/>
            <p:nvPr/>
          </p:nvSpPr>
          <p:spPr>
            <a:xfrm>
              <a:off x="1375271" y="321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2758683" y="332021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3" name="tx113"/>
            <p:cNvSpPr/>
            <p:nvPr/>
          </p:nvSpPr>
          <p:spPr>
            <a:xfrm>
              <a:off x="4111950" y="31635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14" name="tx114"/>
            <p:cNvSpPr/>
            <p:nvPr/>
          </p:nvSpPr>
          <p:spPr>
            <a:xfrm>
              <a:off x="5495361" y="31406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15" name="tx115"/>
            <p:cNvSpPr/>
            <p:nvPr/>
          </p:nvSpPr>
          <p:spPr>
            <a:xfrm>
              <a:off x="6602091" y="305099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6" name="tx116"/>
            <p:cNvSpPr/>
            <p:nvPr/>
          </p:nvSpPr>
          <p:spPr>
            <a:xfrm>
              <a:off x="6878773" y="29961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17" name="tx117"/>
            <p:cNvSpPr/>
            <p:nvPr/>
          </p:nvSpPr>
          <p:spPr>
            <a:xfrm>
              <a:off x="7155455" y="29557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8" name="tx118"/>
            <p:cNvSpPr/>
            <p:nvPr/>
          </p:nvSpPr>
          <p:spPr>
            <a:xfrm>
              <a:off x="7432138" y="298345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9" name="tx119"/>
            <p:cNvSpPr/>
            <p:nvPr/>
          </p:nvSpPr>
          <p:spPr>
            <a:xfrm>
              <a:off x="7708820" y="29778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0" name="tx120"/>
            <p:cNvSpPr/>
            <p:nvPr/>
          </p:nvSpPr>
          <p:spPr>
            <a:xfrm>
              <a:off x="7985502" y="29799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1" name="tx121"/>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577692" y="325001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3" name="tx123"/>
            <p:cNvSpPr/>
            <p:nvPr/>
          </p:nvSpPr>
          <p:spPr>
            <a:xfrm>
              <a:off x="577692" y="26784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4" name="tx124"/>
            <p:cNvSpPr/>
            <p:nvPr/>
          </p:nvSpPr>
          <p:spPr>
            <a:xfrm>
              <a:off x="577692" y="210691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5" name="tx125"/>
            <p:cNvSpPr/>
            <p:nvPr/>
          </p:nvSpPr>
          <p:spPr>
            <a:xfrm>
              <a:off x="577692" y="15354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6" name="tx126"/>
            <p:cNvSpPr/>
            <p:nvPr/>
          </p:nvSpPr>
          <p:spPr>
            <a:xfrm>
              <a:off x="577692" y="9639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7" name="tx127"/>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5" name="pl145"/>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6" name="tx146"/>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70912" y="4778716"/>
              <a:ext cx="201456" cy="201456"/>
            </a:xfrm>
            <a:prstGeom prst="rect">
              <a:avLst/>
            </a:prstGeom>
            <a:solidFill>
              <a:srgbClr val="B3B3B3">
                <a:alpha val="100000"/>
              </a:srgbClr>
            </a:solidFill>
          </p:spPr>
          <p:txBody>
            <a:bodyPr/>
            <a:lstStyle/>
            <a:p/>
          </p:txBody>
        </p:sp>
        <p:sp>
          <p:nvSpPr>
            <p:cNvPr id="149" name="rc149"/>
            <p:cNvSpPr/>
            <p:nvPr/>
          </p:nvSpPr>
          <p:spPr>
            <a:xfrm>
              <a:off x="5573066" y="4778716"/>
              <a:ext cx="201456" cy="201456"/>
            </a:xfrm>
            <a:prstGeom prst="rect">
              <a:avLst/>
            </a:prstGeom>
            <a:solidFill>
              <a:srgbClr val="1CABE2">
                <a:alpha val="100000"/>
              </a:srgbClr>
            </a:solidFill>
          </p:spPr>
          <p:txBody>
            <a:bodyPr/>
            <a:lstStyle/>
            <a:p/>
          </p:txBody>
        </p:sp>
        <p:sp>
          <p:nvSpPr>
            <p:cNvPr id="150" name="tx150"/>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66584" y="467611"/>
              <a:ext cx="7156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CAR, 2000-2024</a:t>
              </a:r>
            </a:p>
          </p:txBody>
        </p:sp>
        <p:sp>
          <p:nvSpPr>
            <p:cNvPr id="153" name="pl153"/>
            <p:cNvSpPr/>
            <p:nvPr/>
          </p:nvSpPr>
          <p:spPr>
            <a:xfrm>
              <a:off x="257669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1079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63925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9" name="pl15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423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3736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50800"/>
              <a:ext cx="5033049" cy="164676"/>
            </a:xfrm>
            <a:prstGeom prst="rect">
              <a:avLst/>
            </a:prstGeom>
            <a:solidFill>
              <a:srgbClr val="1CABE2">
                <a:alpha val="100000"/>
              </a:srgbClr>
            </a:solidFill>
          </p:spPr>
          <p:txBody>
            <a:bodyPr/>
            <a:lstStyle/>
            <a:p/>
          </p:txBody>
        </p:sp>
        <p:sp>
          <p:nvSpPr>
            <p:cNvPr id="163" name="rc163"/>
            <p:cNvSpPr/>
            <p:nvPr/>
          </p:nvSpPr>
          <p:spPr>
            <a:xfrm>
              <a:off x="1311054" y="5444954"/>
              <a:ext cx="5855968" cy="164676"/>
            </a:xfrm>
            <a:prstGeom prst="rect">
              <a:avLst/>
            </a:prstGeom>
            <a:solidFill>
              <a:srgbClr val="1CABE2">
                <a:alpha val="100000"/>
              </a:srgbClr>
            </a:solidFill>
          </p:spPr>
          <p:txBody>
            <a:bodyPr/>
            <a:lstStyle/>
            <a:p/>
          </p:txBody>
        </p:sp>
        <p:sp>
          <p:nvSpPr>
            <p:cNvPr id="164" name="rc164"/>
            <p:cNvSpPr/>
            <p:nvPr/>
          </p:nvSpPr>
          <p:spPr>
            <a:xfrm>
              <a:off x="1311054" y="5239108"/>
              <a:ext cx="5686018" cy="164676"/>
            </a:xfrm>
            <a:prstGeom prst="rect">
              <a:avLst/>
            </a:prstGeom>
            <a:solidFill>
              <a:srgbClr val="1CABE2">
                <a:alpha val="100000"/>
              </a:srgbClr>
            </a:solidFill>
          </p:spPr>
          <p:txBody>
            <a:bodyPr/>
            <a:lstStyle/>
            <a:p/>
          </p:txBody>
        </p:sp>
        <p:sp>
          <p:nvSpPr>
            <p:cNvPr id="165" name="rc165"/>
            <p:cNvSpPr/>
            <p:nvPr/>
          </p:nvSpPr>
          <p:spPr>
            <a:xfrm>
              <a:off x="6344103" y="5650800"/>
              <a:ext cx="1207978" cy="164676"/>
            </a:xfrm>
            <a:prstGeom prst="rect">
              <a:avLst/>
            </a:prstGeom>
            <a:solidFill>
              <a:srgbClr val="B3B3B3">
                <a:alpha val="100000"/>
              </a:srgbClr>
            </a:solidFill>
          </p:spPr>
          <p:txBody>
            <a:bodyPr/>
            <a:lstStyle/>
            <a:p/>
          </p:txBody>
        </p:sp>
        <p:sp>
          <p:nvSpPr>
            <p:cNvPr id="166" name="rc166"/>
            <p:cNvSpPr/>
            <p:nvPr/>
          </p:nvSpPr>
          <p:spPr>
            <a:xfrm>
              <a:off x="7167023" y="5444954"/>
              <a:ext cx="1033421" cy="164676"/>
            </a:xfrm>
            <a:prstGeom prst="rect">
              <a:avLst/>
            </a:prstGeom>
            <a:solidFill>
              <a:srgbClr val="B3B3B3">
                <a:alpha val="100000"/>
              </a:srgbClr>
            </a:solidFill>
          </p:spPr>
          <p:txBody>
            <a:bodyPr/>
            <a:lstStyle/>
            <a:p/>
          </p:txBody>
        </p:sp>
        <p:sp>
          <p:nvSpPr>
            <p:cNvPr id="167" name="rc167"/>
            <p:cNvSpPr/>
            <p:nvPr/>
          </p:nvSpPr>
          <p:spPr>
            <a:xfrm>
              <a:off x="6997073" y="5239108"/>
              <a:ext cx="1184589" cy="164676"/>
            </a:xfrm>
            <a:prstGeom prst="rect">
              <a:avLst/>
            </a:prstGeom>
            <a:solidFill>
              <a:srgbClr val="B3B3B3">
                <a:alpha val="100000"/>
              </a:srgbClr>
            </a:solidFill>
          </p:spPr>
          <p:txBody>
            <a:bodyPr/>
            <a:lstStyle/>
            <a:p/>
          </p:txBody>
        </p:sp>
        <p:sp>
          <p:nvSpPr>
            <p:cNvPr id="168" name="tx168"/>
            <p:cNvSpPr/>
            <p:nvPr/>
          </p:nvSpPr>
          <p:spPr>
            <a:xfrm>
              <a:off x="7696763"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123.3</a:t>
              </a:r>
            </a:p>
          </p:txBody>
        </p:sp>
        <p:sp>
          <p:nvSpPr>
            <p:cNvPr id="169" name="tx169"/>
            <p:cNvSpPr/>
            <p:nvPr/>
          </p:nvSpPr>
          <p:spPr>
            <a:xfrm>
              <a:off x="834512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136.1</a:t>
              </a:r>
            </a:p>
          </p:txBody>
        </p:sp>
        <p:sp>
          <p:nvSpPr>
            <p:cNvPr id="170" name="tx170"/>
            <p:cNvSpPr/>
            <p:nvPr/>
          </p:nvSpPr>
          <p:spPr>
            <a:xfrm>
              <a:off x="8326343"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135.7</a:t>
              </a:r>
            </a:p>
          </p:txBody>
        </p:sp>
        <p:sp>
          <p:nvSpPr>
            <p:cNvPr id="171" name="tx171"/>
            <p:cNvSpPr/>
            <p:nvPr/>
          </p:nvSpPr>
          <p:spPr>
            <a:xfrm>
              <a:off x="3715052"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99.4</a:t>
              </a:r>
            </a:p>
          </p:txBody>
        </p:sp>
        <p:sp>
          <p:nvSpPr>
            <p:cNvPr id="172" name="tx172"/>
            <p:cNvSpPr/>
            <p:nvPr/>
          </p:nvSpPr>
          <p:spPr>
            <a:xfrm>
              <a:off x="409435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115.7</a:t>
              </a:r>
            </a:p>
          </p:txBody>
        </p:sp>
        <p:sp>
          <p:nvSpPr>
            <p:cNvPr id="173" name="tx173"/>
            <p:cNvSpPr/>
            <p:nvPr/>
          </p:nvSpPr>
          <p:spPr>
            <a:xfrm>
              <a:off x="4009382"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112.3</a:t>
              </a:r>
            </a:p>
          </p:txBody>
        </p:sp>
        <p:sp>
          <p:nvSpPr>
            <p:cNvPr id="174" name="tx174"/>
            <p:cNvSpPr/>
            <p:nvPr/>
          </p:nvSpPr>
          <p:spPr>
            <a:xfrm>
              <a:off x="6835566"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75" name="tx175"/>
            <p:cNvSpPr/>
            <p:nvPr/>
          </p:nvSpPr>
          <p:spPr>
            <a:xfrm>
              <a:off x="757120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20.4</a:t>
              </a:r>
            </a:p>
          </p:txBody>
        </p:sp>
        <p:sp>
          <p:nvSpPr>
            <p:cNvPr id="176" name="tx176"/>
            <p:cNvSpPr/>
            <p:nvPr/>
          </p:nvSpPr>
          <p:spPr>
            <a:xfrm>
              <a:off x="7476841"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77" name="tx177"/>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7180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62104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CAR.
In 2024, DTP1 coverage in CAR increased to 52%. The number of children missing out on any DTP vaccination (zero-dose children) improved from 116,000 in 2023 to 112,000 in 2024.
DTP3 coverage increased to 42% in 2024, leaving 136,000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213"/>
              <a:ext cx="3397293" cy="971388"/>
            </a:xfrm>
            <a:custGeom>
              <a:avLst/>
              <a:pathLst>
                <a:path w="3397293" h="971388">
                  <a:moveTo>
                    <a:pt x="0" y="257132"/>
                  </a:moveTo>
                  <a:lnTo>
                    <a:pt x="141553" y="114281"/>
                  </a:lnTo>
                  <a:lnTo>
                    <a:pt x="283107" y="114281"/>
                  </a:lnTo>
                  <a:lnTo>
                    <a:pt x="424661" y="114281"/>
                  </a:lnTo>
                  <a:lnTo>
                    <a:pt x="566215" y="142851"/>
                  </a:lnTo>
                  <a:lnTo>
                    <a:pt x="707769" y="142851"/>
                  </a:lnTo>
                  <a:lnTo>
                    <a:pt x="849323" y="142851"/>
                  </a:lnTo>
                  <a:lnTo>
                    <a:pt x="990877" y="114281"/>
                  </a:lnTo>
                  <a:lnTo>
                    <a:pt x="1132431" y="114281"/>
                  </a:lnTo>
                  <a:lnTo>
                    <a:pt x="1273984" y="114281"/>
                  </a:lnTo>
                  <a:lnTo>
                    <a:pt x="1415538" y="57140"/>
                  </a:lnTo>
                  <a:lnTo>
                    <a:pt x="1557092" y="0"/>
                  </a:lnTo>
                  <a:lnTo>
                    <a:pt x="1698646" y="85710"/>
                  </a:lnTo>
                  <a:lnTo>
                    <a:pt x="1840200" y="971388"/>
                  </a:lnTo>
                  <a:lnTo>
                    <a:pt x="1981754" y="257132"/>
                  </a:lnTo>
                  <a:lnTo>
                    <a:pt x="2123308" y="342843"/>
                  </a:lnTo>
                  <a:lnTo>
                    <a:pt x="2264862" y="428553"/>
                  </a:lnTo>
                  <a:lnTo>
                    <a:pt x="2406416" y="428553"/>
                  </a:lnTo>
                  <a:lnTo>
                    <a:pt x="2547969" y="485694"/>
                  </a:lnTo>
                  <a:lnTo>
                    <a:pt x="2689523" y="542834"/>
                  </a:lnTo>
                  <a:lnTo>
                    <a:pt x="2831077" y="599975"/>
                  </a:lnTo>
                  <a:lnTo>
                    <a:pt x="2972631" y="657115"/>
                  </a:lnTo>
                  <a:lnTo>
                    <a:pt x="3114185" y="714256"/>
                  </a:lnTo>
                  <a:lnTo>
                    <a:pt x="3255739" y="571405"/>
                  </a:lnTo>
                  <a:lnTo>
                    <a:pt x="3397293" y="48569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213"/>
              <a:ext cx="3397293" cy="971388"/>
            </a:xfrm>
            <a:custGeom>
              <a:avLst/>
              <a:pathLst>
                <a:path w="3397293" h="971388">
                  <a:moveTo>
                    <a:pt x="0" y="257132"/>
                  </a:moveTo>
                  <a:lnTo>
                    <a:pt x="141553" y="114281"/>
                  </a:lnTo>
                  <a:lnTo>
                    <a:pt x="283107" y="114281"/>
                  </a:lnTo>
                  <a:lnTo>
                    <a:pt x="424661" y="114281"/>
                  </a:lnTo>
                  <a:lnTo>
                    <a:pt x="566215" y="142851"/>
                  </a:lnTo>
                  <a:lnTo>
                    <a:pt x="707769" y="142851"/>
                  </a:lnTo>
                  <a:lnTo>
                    <a:pt x="849323" y="142851"/>
                  </a:lnTo>
                  <a:lnTo>
                    <a:pt x="990877" y="114281"/>
                  </a:lnTo>
                  <a:lnTo>
                    <a:pt x="1132431" y="114281"/>
                  </a:lnTo>
                  <a:lnTo>
                    <a:pt x="1273984" y="114281"/>
                  </a:lnTo>
                  <a:lnTo>
                    <a:pt x="1415538" y="57140"/>
                  </a:lnTo>
                  <a:lnTo>
                    <a:pt x="1557092" y="0"/>
                  </a:lnTo>
                  <a:lnTo>
                    <a:pt x="1698646" y="85710"/>
                  </a:lnTo>
                  <a:lnTo>
                    <a:pt x="1840200" y="971388"/>
                  </a:lnTo>
                  <a:lnTo>
                    <a:pt x="1981754" y="257132"/>
                  </a:lnTo>
                  <a:lnTo>
                    <a:pt x="2123308" y="342843"/>
                  </a:lnTo>
                  <a:lnTo>
                    <a:pt x="2264862" y="428553"/>
                  </a:lnTo>
                  <a:lnTo>
                    <a:pt x="2406416" y="428553"/>
                  </a:lnTo>
                  <a:lnTo>
                    <a:pt x="2547969" y="485694"/>
                  </a:lnTo>
                  <a:lnTo>
                    <a:pt x="2689523" y="542834"/>
                  </a:lnTo>
                  <a:lnTo>
                    <a:pt x="2831077" y="599975"/>
                  </a:lnTo>
                  <a:lnTo>
                    <a:pt x="2972631" y="657115"/>
                  </a:lnTo>
                  <a:lnTo>
                    <a:pt x="3114185" y="714256"/>
                  </a:lnTo>
                  <a:lnTo>
                    <a:pt x="3255739" y="571405"/>
                  </a:lnTo>
                  <a:lnTo>
                    <a:pt x="3397293" y="48569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213"/>
              <a:ext cx="3397293" cy="971388"/>
            </a:xfrm>
            <a:custGeom>
              <a:avLst/>
              <a:pathLst>
                <a:path w="3397293" h="971388">
                  <a:moveTo>
                    <a:pt x="0" y="257132"/>
                  </a:moveTo>
                  <a:lnTo>
                    <a:pt x="141553" y="114281"/>
                  </a:lnTo>
                  <a:lnTo>
                    <a:pt x="283107" y="114281"/>
                  </a:lnTo>
                  <a:lnTo>
                    <a:pt x="424661" y="114281"/>
                  </a:lnTo>
                  <a:lnTo>
                    <a:pt x="566215" y="142851"/>
                  </a:lnTo>
                  <a:lnTo>
                    <a:pt x="707769" y="142851"/>
                  </a:lnTo>
                  <a:lnTo>
                    <a:pt x="849323" y="142851"/>
                  </a:lnTo>
                  <a:lnTo>
                    <a:pt x="990877" y="114281"/>
                  </a:lnTo>
                  <a:lnTo>
                    <a:pt x="1132431" y="114281"/>
                  </a:lnTo>
                  <a:lnTo>
                    <a:pt x="1273984" y="114281"/>
                  </a:lnTo>
                  <a:lnTo>
                    <a:pt x="1415538" y="57140"/>
                  </a:lnTo>
                  <a:lnTo>
                    <a:pt x="1557092" y="0"/>
                  </a:lnTo>
                  <a:lnTo>
                    <a:pt x="1698646" y="85710"/>
                  </a:lnTo>
                  <a:lnTo>
                    <a:pt x="1840200" y="971388"/>
                  </a:lnTo>
                  <a:lnTo>
                    <a:pt x="1981754" y="257132"/>
                  </a:lnTo>
                  <a:lnTo>
                    <a:pt x="2123308" y="342843"/>
                  </a:lnTo>
                  <a:lnTo>
                    <a:pt x="2264862" y="428553"/>
                  </a:lnTo>
                  <a:lnTo>
                    <a:pt x="2406416" y="428553"/>
                  </a:lnTo>
                  <a:lnTo>
                    <a:pt x="2547969" y="485694"/>
                  </a:lnTo>
                  <a:lnTo>
                    <a:pt x="2689523" y="542834"/>
                  </a:lnTo>
                  <a:lnTo>
                    <a:pt x="2831077" y="599975"/>
                  </a:lnTo>
                  <a:lnTo>
                    <a:pt x="2972631" y="657115"/>
                  </a:lnTo>
                  <a:lnTo>
                    <a:pt x="3114185" y="714256"/>
                  </a:lnTo>
                  <a:lnTo>
                    <a:pt x="3255739" y="571405"/>
                  </a:lnTo>
                  <a:lnTo>
                    <a:pt x="3397293" y="48569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0220" y="471005"/>
              <a:ext cx="22787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CAR, 2000-2024</a:t>
              </a:r>
            </a:p>
          </p:txBody>
        </p:sp>
        <p:sp>
          <p:nvSpPr>
            <p:cNvPr id="63" name="pl63"/>
            <p:cNvSpPr/>
            <p:nvPr/>
          </p:nvSpPr>
          <p:spPr>
            <a:xfrm>
              <a:off x="5267799" y="3980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4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02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73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96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924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386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1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848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07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42583"/>
              <a:ext cx="3397293" cy="1961457"/>
            </a:xfrm>
            <a:custGeom>
              <a:avLst/>
              <a:pathLst>
                <a:path w="3397293" h="1961457">
                  <a:moveTo>
                    <a:pt x="0" y="519209"/>
                  </a:moveTo>
                  <a:lnTo>
                    <a:pt x="141553" y="230759"/>
                  </a:lnTo>
                  <a:lnTo>
                    <a:pt x="283107" y="230759"/>
                  </a:lnTo>
                  <a:lnTo>
                    <a:pt x="424661" y="230759"/>
                  </a:lnTo>
                  <a:lnTo>
                    <a:pt x="566215" y="288449"/>
                  </a:lnTo>
                  <a:lnTo>
                    <a:pt x="707769" y="288449"/>
                  </a:lnTo>
                  <a:lnTo>
                    <a:pt x="849323" y="288449"/>
                  </a:lnTo>
                  <a:lnTo>
                    <a:pt x="990877" y="230759"/>
                  </a:lnTo>
                  <a:lnTo>
                    <a:pt x="1132431" y="230759"/>
                  </a:lnTo>
                  <a:lnTo>
                    <a:pt x="1273984" y="230759"/>
                  </a:lnTo>
                  <a:lnTo>
                    <a:pt x="1415538" y="115379"/>
                  </a:lnTo>
                  <a:lnTo>
                    <a:pt x="1557092" y="0"/>
                  </a:lnTo>
                  <a:lnTo>
                    <a:pt x="1698646" y="173069"/>
                  </a:lnTo>
                  <a:lnTo>
                    <a:pt x="1840200" y="1961457"/>
                  </a:lnTo>
                  <a:lnTo>
                    <a:pt x="1981754" y="519209"/>
                  </a:lnTo>
                  <a:lnTo>
                    <a:pt x="2123308" y="692279"/>
                  </a:lnTo>
                  <a:lnTo>
                    <a:pt x="2264862" y="865348"/>
                  </a:lnTo>
                  <a:lnTo>
                    <a:pt x="2406416" y="865348"/>
                  </a:lnTo>
                  <a:lnTo>
                    <a:pt x="2547969" y="980728"/>
                  </a:lnTo>
                  <a:lnTo>
                    <a:pt x="2689523" y="1096108"/>
                  </a:lnTo>
                  <a:lnTo>
                    <a:pt x="2831077" y="1211488"/>
                  </a:lnTo>
                  <a:lnTo>
                    <a:pt x="2972631" y="1326868"/>
                  </a:lnTo>
                  <a:lnTo>
                    <a:pt x="3114185" y="1442248"/>
                  </a:lnTo>
                  <a:lnTo>
                    <a:pt x="3255739" y="1153798"/>
                  </a:lnTo>
                  <a:lnTo>
                    <a:pt x="3397293" y="98072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38692"/>
              <a:ext cx="3397293" cy="461519"/>
            </a:xfrm>
            <a:custGeom>
              <a:avLst/>
              <a:pathLst>
                <a:path w="3397293" h="461519">
                  <a:moveTo>
                    <a:pt x="0" y="461519"/>
                  </a:moveTo>
                  <a:lnTo>
                    <a:pt x="141553" y="403829"/>
                  </a:lnTo>
                  <a:lnTo>
                    <a:pt x="283107" y="403829"/>
                  </a:lnTo>
                  <a:lnTo>
                    <a:pt x="424661" y="346139"/>
                  </a:lnTo>
                  <a:lnTo>
                    <a:pt x="566215" y="288449"/>
                  </a:lnTo>
                  <a:lnTo>
                    <a:pt x="707769" y="230759"/>
                  </a:lnTo>
                  <a:lnTo>
                    <a:pt x="849323" y="173069"/>
                  </a:lnTo>
                  <a:lnTo>
                    <a:pt x="990877" y="173069"/>
                  </a:lnTo>
                  <a:lnTo>
                    <a:pt x="1132431" y="115379"/>
                  </a:lnTo>
                  <a:lnTo>
                    <a:pt x="1273984" y="57689"/>
                  </a:lnTo>
                  <a:lnTo>
                    <a:pt x="1415538" y="57689"/>
                  </a:lnTo>
                  <a:lnTo>
                    <a:pt x="1557092" y="57689"/>
                  </a:lnTo>
                  <a:lnTo>
                    <a:pt x="1698646" y="57689"/>
                  </a:lnTo>
                  <a:lnTo>
                    <a:pt x="1840200" y="57689"/>
                  </a:lnTo>
                  <a:lnTo>
                    <a:pt x="1981754" y="57689"/>
                  </a:lnTo>
                  <a:lnTo>
                    <a:pt x="2123308" y="57689"/>
                  </a:lnTo>
                  <a:lnTo>
                    <a:pt x="2264862" y="0"/>
                  </a:lnTo>
                  <a:lnTo>
                    <a:pt x="2406416" y="0"/>
                  </a:lnTo>
                  <a:lnTo>
                    <a:pt x="2547969" y="0"/>
                  </a:lnTo>
                  <a:lnTo>
                    <a:pt x="2689523" y="0"/>
                  </a:lnTo>
                  <a:lnTo>
                    <a:pt x="2831077" y="115379"/>
                  </a:lnTo>
                  <a:lnTo>
                    <a:pt x="2972631" y="173069"/>
                  </a:lnTo>
                  <a:lnTo>
                    <a:pt x="3114185" y="57689"/>
                  </a:lnTo>
                  <a:lnTo>
                    <a:pt x="3255739" y="57689"/>
                  </a:lnTo>
                  <a:lnTo>
                    <a:pt x="3397293" y="5768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481002"/>
              <a:ext cx="3397293" cy="1384558"/>
            </a:xfrm>
            <a:custGeom>
              <a:avLst/>
              <a:pathLst>
                <a:path w="3397293" h="1384558">
                  <a:moveTo>
                    <a:pt x="0" y="1384558"/>
                  </a:moveTo>
                  <a:lnTo>
                    <a:pt x="141553" y="1384558"/>
                  </a:lnTo>
                  <a:lnTo>
                    <a:pt x="283107" y="1326868"/>
                  </a:lnTo>
                  <a:lnTo>
                    <a:pt x="424661" y="1211488"/>
                  </a:lnTo>
                  <a:lnTo>
                    <a:pt x="566215" y="1038418"/>
                  </a:lnTo>
                  <a:lnTo>
                    <a:pt x="707769" y="865348"/>
                  </a:lnTo>
                  <a:lnTo>
                    <a:pt x="849323" y="749969"/>
                  </a:lnTo>
                  <a:lnTo>
                    <a:pt x="990877" y="634589"/>
                  </a:lnTo>
                  <a:lnTo>
                    <a:pt x="1132431" y="346139"/>
                  </a:lnTo>
                  <a:lnTo>
                    <a:pt x="1273984" y="115379"/>
                  </a:lnTo>
                  <a:lnTo>
                    <a:pt x="1415538" y="461519"/>
                  </a:lnTo>
                  <a:lnTo>
                    <a:pt x="1557092" y="576899"/>
                  </a:lnTo>
                  <a:lnTo>
                    <a:pt x="1698646" y="807659"/>
                  </a:lnTo>
                  <a:lnTo>
                    <a:pt x="1840200" y="865348"/>
                  </a:lnTo>
                  <a:lnTo>
                    <a:pt x="1981754" y="634589"/>
                  </a:lnTo>
                  <a:lnTo>
                    <a:pt x="2123308" y="576899"/>
                  </a:lnTo>
                  <a:lnTo>
                    <a:pt x="2264862" y="288449"/>
                  </a:lnTo>
                  <a:lnTo>
                    <a:pt x="2406416" y="230759"/>
                  </a:lnTo>
                  <a:lnTo>
                    <a:pt x="2547969" y="173069"/>
                  </a:lnTo>
                  <a:lnTo>
                    <a:pt x="2689523" y="57689"/>
                  </a:lnTo>
                  <a:lnTo>
                    <a:pt x="2831077" y="173069"/>
                  </a:lnTo>
                  <a:lnTo>
                    <a:pt x="2972631" y="230759"/>
                  </a:lnTo>
                  <a:lnTo>
                    <a:pt x="3114185" y="230759"/>
                  </a:lnTo>
                  <a:lnTo>
                    <a:pt x="3255739" y="57689"/>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3869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42583"/>
              <a:ext cx="3397293" cy="1961457"/>
            </a:xfrm>
            <a:custGeom>
              <a:avLst/>
              <a:pathLst>
                <a:path w="3397293" h="1961457">
                  <a:moveTo>
                    <a:pt x="0" y="519209"/>
                  </a:moveTo>
                  <a:lnTo>
                    <a:pt x="141553" y="230759"/>
                  </a:lnTo>
                  <a:lnTo>
                    <a:pt x="283107" y="230759"/>
                  </a:lnTo>
                  <a:lnTo>
                    <a:pt x="424661" y="230759"/>
                  </a:lnTo>
                  <a:lnTo>
                    <a:pt x="566215" y="288449"/>
                  </a:lnTo>
                  <a:lnTo>
                    <a:pt x="707769" y="288449"/>
                  </a:lnTo>
                  <a:lnTo>
                    <a:pt x="849323" y="288449"/>
                  </a:lnTo>
                  <a:lnTo>
                    <a:pt x="990877" y="230759"/>
                  </a:lnTo>
                  <a:lnTo>
                    <a:pt x="1132431" y="230759"/>
                  </a:lnTo>
                  <a:lnTo>
                    <a:pt x="1273984" y="230759"/>
                  </a:lnTo>
                  <a:lnTo>
                    <a:pt x="1415538" y="115379"/>
                  </a:lnTo>
                  <a:lnTo>
                    <a:pt x="1557092" y="0"/>
                  </a:lnTo>
                  <a:lnTo>
                    <a:pt x="1698646" y="173069"/>
                  </a:lnTo>
                  <a:lnTo>
                    <a:pt x="1840200" y="1961457"/>
                  </a:lnTo>
                  <a:lnTo>
                    <a:pt x="1981754" y="519209"/>
                  </a:lnTo>
                  <a:lnTo>
                    <a:pt x="2123308" y="692279"/>
                  </a:lnTo>
                  <a:lnTo>
                    <a:pt x="2264862" y="865348"/>
                  </a:lnTo>
                  <a:lnTo>
                    <a:pt x="2406416" y="865348"/>
                  </a:lnTo>
                  <a:lnTo>
                    <a:pt x="2547969" y="980728"/>
                  </a:lnTo>
                  <a:lnTo>
                    <a:pt x="2689523" y="1096108"/>
                  </a:lnTo>
                  <a:lnTo>
                    <a:pt x="2831077" y="1211488"/>
                  </a:lnTo>
                  <a:lnTo>
                    <a:pt x="2972631" y="1326868"/>
                  </a:lnTo>
                  <a:lnTo>
                    <a:pt x="3114185" y="1442248"/>
                  </a:lnTo>
                  <a:lnTo>
                    <a:pt x="3255739" y="1153798"/>
                  </a:lnTo>
                  <a:lnTo>
                    <a:pt x="3397293" y="98072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004140"/>
              <a:ext cx="0" cy="957652"/>
            </a:xfrm>
            <a:custGeom>
              <a:avLst/>
              <a:pathLst>
                <a:path w="0" h="957652">
                  <a:moveTo>
                    <a:pt x="0" y="9576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004140"/>
              <a:ext cx="0" cy="726893"/>
            </a:xfrm>
            <a:custGeom>
              <a:avLst/>
              <a:pathLst>
                <a:path w="0" h="726893">
                  <a:moveTo>
                    <a:pt x="0" y="7268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004140"/>
              <a:ext cx="0" cy="553823"/>
            </a:xfrm>
            <a:custGeom>
              <a:avLst/>
              <a:pathLst>
                <a:path w="0" h="553823">
                  <a:moveTo>
                    <a:pt x="0" y="55382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004140"/>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004140"/>
              <a:ext cx="0" cy="1534552"/>
            </a:xfrm>
            <a:custGeom>
              <a:avLst/>
              <a:pathLst>
                <a:path w="0" h="1534552">
                  <a:moveTo>
                    <a:pt x="0" y="15345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004140"/>
              <a:ext cx="0" cy="1592242"/>
            </a:xfrm>
            <a:custGeom>
              <a:avLst/>
              <a:pathLst>
                <a:path w="0" h="1592242">
                  <a:moveTo>
                    <a:pt x="0" y="159224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004140"/>
              <a:ext cx="0" cy="1419172"/>
            </a:xfrm>
            <a:custGeom>
              <a:avLst/>
              <a:pathLst>
                <a:path w="0" h="1419172">
                  <a:moveTo>
                    <a:pt x="0" y="141917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42583"/>
              <a:ext cx="3397293" cy="1961457"/>
            </a:xfrm>
            <a:custGeom>
              <a:avLst/>
              <a:pathLst>
                <a:path w="3397293" h="1961457">
                  <a:moveTo>
                    <a:pt x="0" y="519209"/>
                  </a:moveTo>
                  <a:lnTo>
                    <a:pt x="141553" y="230759"/>
                  </a:lnTo>
                  <a:lnTo>
                    <a:pt x="283107" y="230759"/>
                  </a:lnTo>
                  <a:lnTo>
                    <a:pt x="424661" y="230759"/>
                  </a:lnTo>
                  <a:lnTo>
                    <a:pt x="566215" y="288449"/>
                  </a:lnTo>
                  <a:lnTo>
                    <a:pt x="707769" y="288449"/>
                  </a:lnTo>
                  <a:lnTo>
                    <a:pt x="849323" y="288449"/>
                  </a:lnTo>
                  <a:lnTo>
                    <a:pt x="990877" y="230759"/>
                  </a:lnTo>
                  <a:lnTo>
                    <a:pt x="1132431" y="230759"/>
                  </a:lnTo>
                  <a:lnTo>
                    <a:pt x="1273984" y="230759"/>
                  </a:lnTo>
                  <a:lnTo>
                    <a:pt x="1415538" y="115379"/>
                  </a:lnTo>
                  <a:lnTo>
                    <a:pt x="1557092" y="0"/>
                  </a:lnTo>
                  <a:lnTo>
                    <a:pt x="1698646" y="173069"/>
                  </a:lnTo>
                  <a:lnTo>
                    <a:pt x="1840200" y="1961457"/>
                  </a:lnTo>
                  <a:lnTo>
                    <a:pt x="1981754" y="519209"/>
                  </a:lnTo>
                  <a:lnTo>
                    <a:pt x="2123308" y="692279"/>
                  </a:lnTo>
                  <a:lnTo>
                    <a:pt x="2264862" y="865348"/>
                  </a:lnTo>
                  <a:lnTo>
                    <a:pt x="2406416" y="865348"/>
                  </a:lnTo>
                  <a:lnTo>
                    <a:pt x="2547969" y="980728"/>
                  </a:lnTo>
                  <a:lnTo>
                    <a:pt x="2689523" y="1096108"/>
                  </a:lnTo>
                  <a:lnTo>
                    <a:pt x="2831077" y="1211488"/>
                  </a:lnTo>
                  <a:lnTo>
                    <a:pt x="2972631" y="1326868"/>
                  </a:lnTo>
                  <a:lnTo>
                    <a:pt x="3114185" y="1442248"/>
                  </a:lnTo>
                  <a:lnTo>
                    <a:pt x="3255739" y="1153798"/>
                  </a:lnTo>
                  <a:lnTo>
                    <a:pt x="3397293" y="980728"/>
                  </a:lnTo>
                </a:path>
              </a:pathLst>
            </a:custGeom>
            <a:ln w="27101" cap="flat">
              <a:solidFill>
                <a:srgbClr val="0058AB">
                  <a:alpha val="100000"/>
                </a:srgbClr>
              </a:solidFill>
              <a:prstDash val="solid"/>
              <a:round/>
            </a:ln>
          </p:spPr>
          <p:txBody>
            <a:bodyPr/>
            <a:lstStyle/>
            <a:p/>
          </p:txBody>
        </p:sp>
        <p:sp>
          <p:nvSpPr>
            <p:cNvPr id="95" name="tx95"/>
            <p:cNvSpPr/>
            <p:nvPr/>
          </p:nvSpPr>
          <p:spPr>
            <a:xfrm>
              <a:off x="5377374" y="940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085143" y="941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792913" y="941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530827" y="9432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097042" y="9406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9419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9419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5572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418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6403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865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09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327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581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45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08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59408"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23" name="tx123"/>
            <p:cNvSpPr/>
            <p:nvPr/>
          </p:nvSpPr>
          <p:spPr>
            <a:xfrm>
              <a:off x="7012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5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666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654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0643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9632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160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149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0138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126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6292689" cy="149993"/>
            </a:xfrm>
            <a:prstGeom prst="rect">
              <a:avLst/>
            </a:prstGeom>
            <a:solidFill>
              <a:srgbClr val="1CABE2">
                <a:alpha val="80000"/>
              </a:srgbClr>
            </a:solidFill>
          </p:spPr>
          <p:txBody>
            <a:bodyPr/>
            <a:lstStyle/>
            <a:p/>
          </p:txBody>
        </p:sp>
        <p:sp>
          <p:nvSpPr>
            <p:cNvPr id="139" name="rc139"/>
            <p:cNvSpPr/>
            <p:nvPr/>
          </p:nvSpPr>
          <p:spPr>
            <a:xfrm>
              <a:off x="1317178" y="5637654"/>
              <a:ext cx="7321564" cy="149993"/>
            </a:xfrm>
            <a:prstGeom prst="rect">
              <a:avLst/>
            </a:prstGeom>
            <a:solidFill>
              <a:srgbClr val="1CABE2">
                <a:alpha val="80000"/>
              </a:srgbClr>
            </a:solidFill>
          </p:spPr>
          <p:txBody>
            <a:bodyPr/>
            <a:lstStyle/>
            <a:p/>
          </p:txBody>
        </p:sp>
        <p:sp>
          <p:nvSpPr>
            <p:cNvPr id="140" name="rc140"/>
            <p:cNvSpPr/>
            <p:nvPr/>
          </p:nvSpPr>
          <p:spPr>
            <a:xfrm>
              <a:off x="1317178" y="5450161"/>
              <a:ext cx="7109080" cy="149993"/>
            </a:xfrm>
            <a:prstGeom prst="rect">
              <a:avLst/>
            </a:prstGeom>
            <a:solidFill>
              <a:srgbClr val="1CABE2">
                <a:alpha val="80000"/>
              </a:srgbClr>
            </a:solidFill>
          </p:spPr>
          <p:txBody>
            <a:bodyPr/>
            <a:lstStyle/>
            <a:p/>
          </p:txBody>
        </p:sp>
        <p:sp>
          <p:nvSpPr>
            <p:cNvPr id="141" name="tx141"/>
            <p:cNvSpPr/>
            <p:nvPr/>
          </p:nvSpPr>
          <p:spPr>
            <a:xfrm>
              <a:off x="7178831"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99,000</a:t>
              </a:r>
            </a:p>
          </p:txBody>
        </p:sp>
        <p:sp>
          <p:nvSpPr>
            <p:cNvPr id="142" name="tx142"/>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116,000</a:t>
              </a:r>
            </a:p>
          </p:txBody>
        </p:sp>
        <p:sp>
          <p:nvSpPr>
            <p:cNvPr id="143" name="tx143"/>
            <p:cNvSpPr/>
            <p:nvPr/>
          </p:nvSpPr>
          <p:spPr>
            <a:xfrm>
              <a:off x="7916845"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7887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46876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50" name="tx150"/>
            <p:cNvSpPr/>
            <p:nvPr/>
          </p:nvSpPr>
          <p:spPr>
            <a:xfrm>
              <a:off x="658652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1" name="tx151"/>
            <p:cNvSpPr/>
            <p:nvPr/>
          </p:nvSpPr>
          <p:spPr>
            <a:xfrm>
              <a:off x="840770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52" name="tx15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CAR (52%) was 37 percentage points lower than the global average (89%) and 29 percentage points lower than the average across all WCAR countries (81%).
National DTP1 coverage was 2 percentage points higher than in 2019 (50%).
This equates to 112,000 zero-dose children in 2024 compared to 99,000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F26A21">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CAR ranked number 1 out of 24 countries for lowest DTP1 coverage (based on tied ranks).
CAR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F26A21">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CAR ranked number 8 out of 24 countries with 116,000 zero-dose children.
In 2024, CAR ranked number 6 out of 24 countries with 112,000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92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065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9390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7812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9685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128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002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18757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3749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4177772"/>
              <a:ext cx="203168" cy="447763"/>
            </a:xfrm>
            <a:prstGeom prst="rect">
              <a:avLst/>
            </a:prstGeom>
            <a:solidFill>
              <a:srgbClr val="80BD41">
                <a:alpha val="100000"/>
              </a:srgbClr>
            </a:solidFill>
          </p:spPr>
          <p:txBody>
            <a:bodyPr/>
            <a:lstStyle/>
            <a:p/>
          </p:txBody>
        </p:sp>
        <p:sp>
          <p:nvSpPr>
            <p:cNvPr id="28" name="rc28"/>
            <p:cNvSpPr/>
            <p:nvPr/>
          </p:nvSpPr>
          <p:spPr>
            <a:xfrm>
              <a:off x="1332670" y="3415365"/>
              <a:ext cx="203168" cy="484064"/>
            </a:xfrm>
            <a:prstGeom prst="rect">
              <a:avLst/>
            </a:prstGeom>
            <a:solidFill>
              <a:srgbClr val="0058AB">
                <a:alpha val="100000"/>
              </a:srgbClr>
            </a:solidFill>
          </p:spPr>
          <p:txBody>
            <a:bodyPr/>
            <a:lstStyle/>
            <a:p/>
          </p:txBody>
        </p:sp>
        <p:sp>
          <p:nvSpPr>
            <p:cNvPr id="29" name="rc29"/>
            <p:cNvSpPr/>
            <p:nvPr/>
          </p:nvSpPr>
          <p:spPr>
            <a:xfrm>
              <a:off x="1332670" y="3899430"/>
              <a:ext cx="203168" cy="278341"/>
            </a:xfrm>
            <a:prstGeom prst="rect">
              <a:avLst/>
            </a:prstGeom>
            <a:solidFill>
              <a:srgbClr val="1CABE2">
                <a:alpha val="100000"/>
              </a:srgbClr>
            </a:solidFill>
          </p:spPr>
          <p:txBody>
            <a:bodyPr/>
            <a:lstStyle/>
            <a:p/>
          </p:txBody>
        </p:sp>
        <p:sp>
          <p:nvSpPr>
            <p:cNvPr id="30" name="rc30"/>
            <p:cNvSpPr/>
            <p:nvPr/>
          </p:nvSpPr>
          <p:spPr>
            <a:xfrm>
              <a:off x="1558413" y="4131320"/>
              <a:ext cx="203168" cy="494214"/>
            </a:xfrm>
            <a:prstGeom prst="rect">
              <a:avLst/>
            </a:prstGeom>
            <a:solidFill>
              <a:srgbClr val="80BD41">
                <a:alpha val="100000"/>
              </a:srgbClr>
            </a:solidFill>
          </p:spPr>
          <p:txBody>
            <a:bodyPr/>
            <a:lstStyle/>
            <a:p/>
          </p:txBody>
        </p:sp>
        <p:sp>
          <p:nvSpPr>
            <p:cNvPr id="31" name="rc31"/>
            <p:cNvSpPr/>
            <p:nvPr/>
          </p:nvSpPr>
          <p:spPr>
            <a:xfrm>
              <a:off x="1558413" y="3390003"/>
              <a:ext cx="203168" cy="432436"/>
            </a:xfrm>
            <a:prstGeom prst="rect">
              <a:avLst/>
            </a:prstGeom>
            <a:solidFill>
              <a:srgbClr val="0058AB">
                <a:alpha val="100000"/>
              </a:srgbClr>
            </a:solidFill>
          </p:spPr>
          <p:txBody>
            <a:bodyPr/>
            <a:lstStyle/>
            <a:p/>
          </p:txBody>
        </p:sp>
        <p:sp>
          <p:nvSpPr>
            <p:cNvPr id="32" name="rc32"/>
            <p:cNvSpPr/>
            <p:nvPr/>
          </p:nvSpPr>
          <p:spPr>
            <a:xfrm>
              <a:off x="1558413" y="3822439"/>
              <a:ext cx="203168" cy="308881"/>
            </a:xfrm>
            <a:prstGeom prst="rect">
              <a:avLst/>
            </a:prstGeom>
            <a:solidFill>
              <a:srgbClr val="1CABE2">
                <a:alpha val="100000"/>
              </a:srgbClr>
            </a:solidFill>
          </p:spPr>
          <p:txBody>
            <a:bodyPr/>
            <a:lstStyle/>
            <a:p/>
          </p:txBody>
        </p:sp>
        <p:sp>
          <p:nvSpPr>
            <p:cNvPr id="33" name="rc33"/>
            <p:cNvSpPr/>
            <p:nvPr/>
          </p:nvSpPr>
          <p:spPr>
            <a:xfrm>
              <a:off x="1784155" y="4076393"/>
              <a:ext cx="203168" cy="549141"/>
            </a:xfrm>
            <a:prstGeom prst="rect">
              <a:avLst/>
            </a:prstGeom>
            <a:solidFill>
              <a:srgbClr val="80BD41">
                <a:alpha val="100000"/>
              </a:srgbClr>
            </a:solidFill>
          </p:spPr>
          <p:txBody>
            <a:bodyPr/>
            <a:lstStyle/>
            <a:p/>
          </p:txBody>
        </p:sp>
        <p:sp>
          <p:nvSpPr>
            <p:cNvPr id="34" name="rc34"/>
            <p:cNvSpPr/>
            <p:nvPr/>
          </p:nvSpPr>
          <p:spPr>
            <a:xfrm>
              <a:off x="1784155" y="3377480"/>
              <a:ext cx="203168" cy="436817"/>
            </a:xfrm>
            <a:prstGeom prst="rect">
              <a:avLst/>
            </a:prstGeom>
            <a:solidFill>
              <a:srgbClr val="0058AB">
                <a:alpha val="100000"/>
              </a:srgbClr>
            </a:solidFill>
          </p:spPr>
          <p:txBody>
            <a:bodyPr/>
            <a:lstStyle/>
            <a:p/>
          </p:txBody>
        </p:sp>
        <p:sp>
          <p:nvSpPr>
            <p:cNvPr id="35" name="rc35"/>
            <p:cNvSpPr/>
            <p:nvPr/>
          </p:nvSpPr>
          <p:spPr>
            <a:xfrm>
              <a:off x="1784155" y="3814297"/>
              <a:ext cx="203168" cy="262096"/>
            </a:xfrm>
            <a:prstGeom prst="rect">
              <a:avLst/>
            </a:prstGeom>
            <a:solidFill>
              <a:srgbClr val="1CABE2">
                <a:alpha val="100000"/>
              </a:srgbClr>
            </a:solidFill>
          </p:spPr>
          <p:txBody>
            <a:bodyPr/>
            <a:lstStyle/>
            <a:p/>
          </p:txBody>
        </p:sp>
        <p:sp>
          <p:nvSpPr>
            <p:cNvPr id="36" name="rc36"/>
            <p:cNvSpPr/>
            <p:nvPr/>
          </p:nvSpPr>
          <p:spPr>
            <a:xfrm>
              <a:off x="2009898" y="4019581"/>
              <a:ext cx="203168" cy="605954"/>
            </a:xfrm>
            <a:prstGeom prst="rect">
              <a:avLst/>
            </a:prstGeom>
            <a:solidFill>
              <a:srgbClr val="80BD41">
                <a:alpha val="100000"/>
              </a:srgbClr>
            </a:solidFill>
          </p:spPr>
          <p:txBody>
            <a:bodyPr/>
            <a:lstStyle/>
            <a:p/>
          </p:txBody>
        </p:sp>
        <p:sp>
          <p:nvSpPr>
            <p:cNvPr id="37" name="rc37"/>
            <p:cNvSpPr/>
            <p:nvPr/>
          </p:nvSpPr>
          <p:spPr>
            <a:xfrm>
              <a:off x="2009898" y="3336278"/>
              <a:ext cx="203168" cy="451241"/>
            </a:xfrm>
            <a:prstGeom prst="rect">
              <a:avLst/>
            </a:prstGeom>
            <a:solidFill>
              <a:srgbClr val="0058AB">
                <a:alpha val="100000"/>
              </a:srgbClr>
            </a:solidFill>
          </p:spPr>
          <p:txBody>
            <a:bodyPr/>
            <a:lstStyle/>
            <a:p/>
          </p:txBody>
        </p:sp>
        <p:sp>
          <p:nvSpPr>
            <p:cNvPr id="38" name="rc38"/>
            <p:cNvSpPr/>
            <p:nvPr/>
          </p:nvSpPr>
          <p:spPr>
            <a:xfrm>
              <a:off x="2009898" y="3787520"/>
              <a:ext cx="203168" cy="232061"/>
            </a:xfrm>
            <a:prstGeom prst="rect">
              <a:avLst/>
            </a:prstGeom>
            <a:solidFill>
              <a:srgbClr val="1CABE2">
                <a:alpha val="100000"/>
              </a:srgbClr>
            </a:solidFill>
          </p:spPr>
          <p:txBody>
            <a:bodyPr/>
            <a:lstStyle/>
            <a:p/>
          </p:txBody>
        </p:sp>
        <p:sp>
          <p:nvSpPr>
            <p:cNvPr id="39" name="rc39"/>
            <p:cNvSpPr/>
            <p:nvPr/>
          </p:nvSpPr>
          <p:spPr>
            <a:xfrm>
              <a:off x="2235640" y="3955024"/>
              <a:ext cx="203168" cy="670511"/>
            </a:xfrm>
            <a:prstGeom prst="rect">
              <a:avLst/>
            </a:prstGeom>
            <a:solidFill>
              <a:srgbClr val="80BD41">
                <a:alpha val="100000"/>
              </a:srgbClr>
            </a:solidFill>
          </p:spPr>
          <p:txBody>
            <a:bodyPr/>
            <a:lstStyle/>
            <a:p/>
          </p:txBody>
        </p:sp>
        <p:sp>
          <p:nvSpPr>
            <p:cNvPr id="40" name="rc40"/>
            <p:cNvSpPr/>
            <p:nvPr/>
          </p:nvSpPr>
          <p:spPr>
            <a:xfrm>
              <a:off x="2235640" y="3310801"/>
              <a:ext cx="203168" cy="473305"/>
            </a:xfrm>
            <a:prstGeom prst="rect">
              <a:avLst/>
            </a:prstGeom>
            <a:solidFill>
              <a:srgbClr val="0058AB">
                <a:alpha val="100000"/>
              </a:srgbClr>
            </a:solidFill>
          </p:spPr>
          <p:txBody>
            <a:bodyPr/>
            <a:lstStyle/>
            <a:p/>
          </p:txBody>
        </p:sp>
        <p:sp>
          <p:nvSpPr>
            <p:cNvPr id="41" name="rc41"/>
            <p:cNvSpPr/>
            <p:nvPr/>
          </p:nvSpPr>
          <p:spPr>
            <a:xfrm>
              <a:off x="2235640" y="3784106"/>
              <a:ext cx="203168" cy="170917"/>
            </a:xfrm>
            <a:prstGeom prst="rect">
              <a:avLst/>
            </a:prstGeom>
            <a:solidFill>
              <a:srgbClr val="1CABE2">
                <a:alpha val="100000"/>
              </a:srgbClr>
            </a:solidFill>
          </p:spPr>
          <p:txBody>
            <a:bodyPr/>
            <a:lstStyle/>
            <a:p/>
          </p:txBody>
        </p:sp>
        <p:sp>
          <p:nvSpPr>
            <p:cNvPr id="42" name="rc42"/>
            <p:cNvSpPr/>
            <p:nvPr/>
          </p:nvSpPr>
          <p:spPr>
            <a:xfrm>
              <a:off x="2461382" y="3894367"/>
              <a:ext cx="203168" cy="731167"/>
            </a:xfrm>
            <a:prstGeom prst="rect">
              <a:avLst/>
            </a:prstGeom>
            <a:solidFill>
              <a:srgbClr val="80BD41">
                <a:alpha val="100000"/>
              </a:srgbClr>
            </a:solidFill>
          </p:spPr>
          <p:txBody>
            <a:bodyPr/>
            <a:lstStyle/>
            <a:p/>
          </p:txBody>
        </p:sp>
        <p:sp>
          <p:nvSpPr>
            <p:cNvPr id="43" name="rc43"/>
            <p:cNvSpPr/>
            <p:nvPr/>
          </p:nvSpPr>
          <p:spPr>
            <a:xfrm>
              <a:off x="2461382" y="3271518"/>
              <a:ext cx="203168" cy="487445"/>
            </a:xfrm>
            <a:prstGeom prst="rect">
              <a:avLst/>
            </a:prstGeom>
            <a:solidFill>
              <a:srgbClr val="0058AB">
                <a:alpha val="100000"/>
              </a:srgbClr>
            </a:solidFill>
          </p:spPr>
          <p:txBody>
            <a:bodyPr/>
            <a:lstStyle/>
            <a:p/>
          </p:txBody>
        </p:sp>
        <p:sp>
          <p:nvSpPr>
            <p:cNvPr id="44" name="rc44"/>
            <p:cNvSpPr/>
            <p:nvPr/>
          </p:nvSpPr>
          <p:spPr>
            <a:xfrm>
              <a:off x="2461382" y="3758963"/>
              <a:ext cx="203168" cy="135404"/>
            </a:xfrm>
            <a:prstGeom prst="rect">
              <a:avLst/>
            </a:prstGeom>
            <a:solidFill>
              <a:srgbClr val="1CABE2">
                <a:alpha val="100000"/>
              </a:srgbClr>
            </a:solidFill>
          </p:spPr>
          <p:txBody>
            <a:bodyPr/>
            <a:lstStyle/>
            <a:p/>
          </p:txBody>
        </p:sp>
        <p:sp>
          <p:nvSpPr>
            <p:cNvPr id="45" name="rc45"/>
            <p:cNvSpPr/>
            <p:nvPr/>
          </p:nvSpPr>
          <p:spPr>
            <a:xfrm>
              <a:off x="2687125" y="3912530"/>
              <a:ext cx="203168" cy="713005"/>
            </a:xfrm>
            <a:prstGeom prst="rect">
              <a:avLst/>
            </a:prstGeom>
            <a:solidFill>
              <a:srgbClr val="80BD41">
                <a:alpha val="100000"/>
              </a:srgbClr>
            </a:solidFill>
          </p:spPr>
          <p:txBody>
            <a:bodyPr/>
            <a:lstStyle/>
            <a:p/>
          </p:txBody>
        </p:sp>
        <p:sp>
          <p:nvSpPr>
            <p:cNvPr id="46" name="rc46"/>
            <p:cNvSpPr/>
            <p:nvPr/>
          </p:nvSpPr>
          <p:spPr>
            <a:xfrm>
              <a:off x="2687125" y="3227488"/>
              <a:ext cx="203168" cy="503300"/>
            </a:xfrm>
            <a:prstGeom prst="rect">
              <a:avLst/>
            </a:prstGeom>
            <a:solidFill>
              <a:srgbClr val="0058AB">
                <a:alpha val="100000"/>
              </a:srgbClr>
            </a:solidFill>
          </p:spPr>
          <p:txBody>
            <a:bodyPr/>
            <a:lstStyle/>
            <a:p/>
          </p:txBody>
        </p:sp>
        <p:sp>
          <p:nvSpPr>
            <p:cNvPr id="47" name="rc47"/>
            <p:cNvSpPr/>
            <p:nvPr/>
          </p:nvSpPr>
          <p:spPr>
            <a:xfrm>
              <a:off x="2687125" y="3730788"/>
              <a:ext cx="203168" cy="181741"/>
            </a:xfrm>
            <a:prstGeom prst="rect">
              <a:avLst/>
            </a:prstGeom>
            <a:solidFill>
              <a:srgbClr val="1CABE2">
                <a:alpha val="100000"/>
              </a:srgbClr>
            </a:solidFill>
          </p:spPr>
          <p:txBody>
            <a:bodyPr/>
            <a:lstStyle/>
            <a:p/>
          </p:txBody>
        </p:sp>
        <p:sp>
          <p:nvSpPr>
            <p:cNvPr id="48" name="rc48"/>
            <p:cNvSpPr/>
            <p:nvPr/>
          </p:nvSpPr>
          <p:spPr>
            <a:xfrm>
              <a:off x="2912867" y="3940347"/>
              <a:ext cx="203168" cy="685188"/>
            </a:xfrm>
            <a:prstGeom prst="rect">
              <a:avLst/>
            </a:prstGeom>
            <a:solidFill>
              <a:srgbClr val="80BD41">
                <a:alpha val="100000"/>
              </a:srgbClr>
            </a:solidFill>
          </p:spPr>
          <p:txBody>
            <a:bodyPr/>
            <a:lstStyle/>
            <a:p/>
          </p:txBody>
        </p:sp>
        <p:sp>
          <p:nvSpPr>
            <p:cNvPr id="49" name="rc49"/>
            <p:cNvSpPr/>
            <p:nvPr/>
          </p:nvSpPr>
          <p:spPr>
            <a:xfrm>
              <a:off x="2912867" y="3198062"/>
              <a:ext cx="203168" cy="499618"/>
            </a:xfrm>
            <a:prstGeom prst="rect">
              <a:avLst/>
            </a:prstGeom>
            <a:solidFill>
              <a:srgbClr val="0058AB">
                <a:alpha val="100000"/>
              </a:srgbClr>
            </a:solidFill>
          </p:spPr>
          <p:txBody>
            <a:bodyPr/>
            <a:lstStyle/>
            <a:p/>
          </p:txBody>
        </p:sp>
        <p:sp>
          <p:nvSpPr>
            <p:cNvPr id="50" name="rc50"/>
            <p:cNvSpPr/>
            <p:nvPr/>
          </p:nvSpPr>
          <p:spPr>
            <a:xfrm>
              <a:off x="2912867" y="3697681"/>
              <a:ext cx="203168" cy="242666"/>
            </a:xfrm>
            <a:prstGeom prst="rect">
              <a:avLst/>
            </a:prstGeom>
            <a:solidFill>
              <a:srgbClr val="1CABE2">
                <a:alpha val="100000"/>
              </a:srgbClr>
            </a:solidFill>
          </p:spPr>
          <p:txBody>
            <a:bodyPr/>
            <a:lstStyle/>
            <a:p/>
          </p:txBody>
        </p:sp>
        <p:sp>
          <p:nvSpPr>
            <p:cNvPr id="51" name="rc51"/>
            <p:cNvSpPr/>
            <p:nvPr/>
          </p:nvSpPr>
          <p:spPr>
            <a:xfrm>
              <a:off x="3138609" y="3964109"/>
              <a:ext cx="203168" cy="661426"/>
            </a:xfrm>
            <a:prstGeom prst="rect">
              <a:avLst/>
            </a:prstGeom>
            <a:solidFill>
              <a:srgbClr val="80BD41">
                <a:alpha val="100000"/>
              </a:srgbClr>
            </a:solidFill>
          </p:spPr>
          <p:txBody>
            <a:bodyPr/>
            <a:lstStyle/>
            <a:p/>
          </p:txBody>
        </p:sp>
        <p:sp>
          <p:nvSpPr>
            <p:cNvPr id="52" name="rc52"/>
            <p:cNvSpPr/>
            <p:nvPr/>
          </p:nvSpPr>
          <p:spPr>
            <a:xfrm>
              <a:off x="3138609" y="3155699"/>
              <a:ext cx="203168" cy="514441"/>
            </a:xfrm>
            <a:prstGeom prst="rect">
              <a:avLst/>
            </a:prstGeom>
            <a:solidFill>
              <a:srgbClr val="0058AB">
                <a:alpha val="100000"/>
              </a:srgbClr>
            </a:solidFill>
          </p:spPr>
          <p:txBody>
            <a:bodyPr/>
            <a:lstStyle/>
            <a:p/>
          </p:txBody>
        </p:sp>
        <p:sp>
          <p:nvSpPr>
            <p:cNvPr id="53" name="rc53"/>
            <p:cNvSpPr/>
            <p:nvPr/>
          </p:nvSpPr>
          <p:spPr>
            <a:xfrm>
              <a:off x="3138609" y="3670140"/>
              <a:ext cx="203168" cy="293968"/>
            </a:xfrm>
            <a:prstGeom prst="rect">
              <a:avLst/>
            </a:prstGeom>
            <a:solidFill>
              <a:srgbClr val="1CABE2">
                <a:alpha val="100000"/>
              </a:srgbClr>
            </a:solidFill>
          </p:spPr>
          <p:txBody>
            <a:bodyPr/>
            <a:lstStyle/>
            <a:p/>
          </p:txBody>
        </p:sp>
        <p:sp>
          <p:nvSpPr>
            <p:cNvPr id="54" name="rc54"/>
            <p:cNvSpPr/>
            <p:nvPr/>
          </p:nvSpPr>
          <p:spPr>
            <a:xfrm>
              <a:off x="3364352" y="4057905"/>
              <a:ext cx="203168" cy="567629"/>
            </a:xfrm>
            <a:prstGeom prst="rect">
              <a:avLst/>
            </a:prstGeom>
            <a:solidFill>
              <a:srgbClr val="80BD41">
                <a:alpha val="100000"/>
              </a:srgbClr>
            </a:solidFill>
          </p:spPr>
          <p:txBody>
            <a:bodyPr/>
            <a:lstStyle/>
            <a:p/>
          </p:txBody>
        </p:sp>
        <p:sp>
          <p:nvSpPr>
            <p:cNvPr id="55" name="rc55"/>
            <p:cNvSpPr/>
            <p:nvPr/>
          </p:nvSpPr>
          <p:spPr>
            <a:xfrm>
              <a:off x="3364352" y="3274045"/>
              <a:ext cx="203168" cy="473020"/>
            </a:xfrm>
            <a:prstGeom prst="rect">
              <a:avLst/>
            </a:prstGeom>
            <a:solidFill>
              <a:srgbClr val="0058AB">
                <a:alpha val="100000"/>
              </a:srgbClr>
            </a:solidFill>
          </p:spPr>
          <p:txBody>
            <a:bodyPr/>
            <a:lstStyle/>
            <a:p/>
          </p:txBody>
        </p:sp>
        <p:sp>
          <p:nvSpPr>
            <p:cNvPr id="56" name="rc56"/>
            <p:cNvSpPr/>
            <p:nvPr/>
          </p:nvSpPr>
          <p:spPr>
            <a:xfrm>
              <a:off x="3364352" y="3747066"/>
              <a:ext cx="203168" cy="310839"/>
            </a:xfrm>
            <a:prstGeom prst="rect">
              <a:avLst/>
            </a:prstGeom>
            <a:solidFill>
              <a:srgbClr val="1CABE2">
                <a:alpha val="100000"/>
              </a:srgbClr>
            </a:solidFill>
          </p:spPr>
          <p:txBody>
            <a:bodyPr/>
            <a:lstStyle/>
            <a:p/>
          </p:txBody>
        </p:sp>
        <p:sp>
          <p:nvSpPr>
            <p:cNvPr id="57" name="rc57"/>
            <p:cNvSpPr/>
            <p:nvPr/>
          </p:nvSpPr>
          <p:spPr>
            <a:xfrm>
              <a:off x="3590094" y="3936763"/>
              <a:ext cx="203168" cy="688771"/>
            </a:xfrm>
            <a:prstGeom prst="rect">
              <a:avLst/>
            </a:prstGeom>
            <a:solidFill>
              <a:srgbClr val="80BD41">
                <a:alpha val="100000"/>
              </a:srgbClr>
            </a:solidFill>
          </p:spPr>
          <p:txBody>
            <a:bodyPr/>
            <a:lstStyle/>
            <a:p/>
          </p:txBody>
        </p:sp>
        <p:sp>
          <p:nvSpPr>
            <p:cNvPr id="58" name="rc58"/>
            <p:cNvSpPr/>
            <p:nvPr/>
          </p:nvSpPr>
          <p:spPr>
            <a:xfrm>
              <a:off x="3590094" y="3094936"/>
              <a:ext cx="203168" cy="505096"/>
            </a:xfrm>
            <a:prstGeom prst="rect">
              <a:avLst/>
            </a:prstGeom>
            <a:solidFill>
              <a:srgbClr val="0058AB">
                <a:alpha val="100000"/>
              </a:srgbClr>
            </a:solidFill>
          </p:spPr>
          <p:txBody>
            <a:bodyPr/>
            <a:lstStyle/>
            <a:p/>
          </p:txBody>
        </p:sp>
        <p:sp>
          <p:nvSpPr>
            <p:cNvPr id="59" name="rc59"/>
            <p:cNvSpPr/>
            <p:nvPr/>
          </p:nvSpPr>
          <p:spPr>
            <a:xfrm>
              <a:off x="3590094" y="3600033"/>
              <a:ext cx="203168" cy="336730"/>
            </a:xfrm>
            <a:prstGeom prst="rect">
              <a:avLst/>
            </a:prstGeom>
            <a:solidFill>
              <a:srgbClr val="1CABE2">
                <a:alpha val="100000"/>
              </a:srgbClr>
            </a:solidFill>
          </p:spPr>
          <p:txBody>
            <a:bodyPr/>
            <a:lstStyle/>
            <a:p/>
          </p:txBody>
        </p:sp>
        <p:sp>
          <p:nvSpPr>
            <p:cNvPr id="60" name="rc60"/>
            <p:cNvSpPr/>
            <p:nvPr/>
          </p:nvSpPr>
          <p:spPr>
            <a:xfrm>
              <a:off x="3815836" y="3885404"/>
              <a:ext cx="203168" cy="740131"/>
            </a:xfrm>
            <a:prstGeom prst="rect">
              <a:avLst/>
            </a:prstGeom>
            <a:solidFill>
              <a:srgbClr val="80BD41">
                <a:alpha val="100000"/>
              </a:srgbClr>
            </a:solidFill>
          </p:spPr>
          <p:txBody>
            <a:bodyPr/>
            <a:lstStyle/>
            <a:p/>
          </p:txBody>
        </p:sp>
        <p:sp>
          <p:nvSpPr>
            <p:cNvPr id="61" name="rc61"/>
            <p:cNvSpPr/>
            <p:nvPr/>
          </p:nvSpPr>
          <p:spPr>
            <a:xfrm>
              <a:off x="3815836" y="3050793"/>
              <a:ext cx="203168" cy="488168"/>
            </a:xfrm>
            <a:prstGeom prst="rect">
              <a:avLst/>
            </a:prstGeom>
            <a:solidFill>
              <a:srgbClr val="0058AB">
                <a:alpha val="100000"/>
              </a:srgbClr>
            </a:solidFill>
          </p:spPr>
          <p:txBody>
            <a:bodyPr/>
            <a:lstStyle/>
            <a:p/>
          </p:txBody>
        </p:sp>
        <p:sp>
          <p:nvSpPr>
            <p:cNvPr id="62" name="rc62"/>
            <p:cNvSpPr/>
            <p:nvPr/>
          </p:nvSpPr>
          <p:spPr>
            <a:xfrm>
              <a:off x="3815836" y="3538962"/>
              <a:ext cx="203168" cy="346441"/>
            </a:xfrm>
            <a:prstGeom prst="rect">
              <a:avLst/>
            </a:prstGeom>
            <a:solidFill>
              <a:srgbClr val="1CABE2">
                <a:alpha val="100000"/>
              </a:srgbClr>
            </a:solidFill>
          </p:spPr>
          <p:txBody>
            <a:bodyPr/>
            <a:lstStyle/>
            <a:p/>
          </p:txBody>
        </p:sp>
        <p:sp>
          <p:nvSpPr>
            <p:cNvPr id="63" name="rc63"/>
            <p:cNvSpPr/>
            <p:nvPr/>
          </p:nvSpPr>
          <p:spPr>
            <a:xfrm>
              <a:off x="4041579" y="3879114"/>
              <a:ext cx="203168" cy="746421"/>
            </a:xfrm>
            <a:prstGeom prst="rect">
              <a:avLst/>
            </a:prstGeom>
            <a:solidFill>
              <a:srgbClr val="80BD41">
                <a:alpha val="100000"/>
              </a:srgbClr>
            </a:solidFill>
          </p:spPr>
          <p:txBody>
            <a:bodyPr/>
            <a:lstStyle/>
            <a:p/>
          </p:txBody>
        </p:sp>
        <p:sp>
          <p:nvSpPr>
            <p:cNvPr id="64" name="rc64"/>
            <p:cNvSpPr/>
            <p:nvPr/>
          </p:nvSpPr>
          <p:spPr>
            <a:xfrm>
              <a:off x="4041579" y="3037401"/>
              <a:ext cx="203168" cy="539966"/>
            </a:xfrm>
            <a:prstGeom prst="rect">
              <a:avLst/>
            </a:prstGeom>
            <a:solidFill>
              <a:srgbClr val="0058AB">
                <a:alpha val="100000"/>
              </a:srgbClr>
            </a:solidFill>
          </p:spPr>
          <p:txBody>
            <a:bodyPr/>
            <a:lstStyle/>
            <a:p/>
          </p:txBody>
        </p:sp>
        <p:sp>
          <p:nvSpPr>
            <p:cNvPr id="65" name="rc65"/>
            <p:cNvSpPr/>
            <p:nvPr/>
          </p:nvSpPr>
          <p:spPr>
            <a:xfrm>
              <a:off x="4041579" y="3577368"/>
              <a:ext cx="203168" cy="301746"/>
            </a:xfrm>
            <a:prstGeom prst="rect">
              <a:avLst/>
            </a:prstGeom>
            <a:solidFill>
              <a:srgbClr val="1CABE2">
                <a:alpha val="100000"/>
              </a:srgbClr>
            </a:solidFill>
          </p:spPr>
          <p:txBody>
            <a:bodyPr/>
            <a:lstStyle/>
            <a:p/>
          </p:txBody>
        </p:sp>
        <p:sp>
          <p:nvSpPr>
            <p:cNvPr id="66" name="rc66"/>
            <p:cNvSpPr/>
            <p:nvPr/>
          </p:nvSpPr>
          <p:spPr>
            <a:xfrm>
              <a:off x="4267321" y="4262190"/>
              <a:ext cx="203168" cy="363345"/>
            </a:xfrm>
            <a:prstGeom prst="rect">
              <a:avLst/>
            </a:prstGeom>
            <a:solidFill>
              <a:srgbClr val="80BD41">
                <a:alpha val="100000"/>
              </a:srgbClr>
            </a:solidFill>
          </p:spPr>
          <p:txBody>
            <a:bodyPr/>
            <a:lstStyle/>
            <a:p/>
          </p:txBody>
        </p:sp>
        <p:sp>
          <p:nvSpPr>
            <p:cNvPr id="67" name="rc67"/>
            <p:cNvSpPr/>
            <p:nvPr/>
          </p:nvSpPr>
          <p:spPr>
            <a:xfrm>
              <a:off x="4267321" y="3045779"/>
              <a:ext cx="203168" cy="1026843"/>
            </a:xfrm>
            <a:prstGeom prst="rect">
              <a:avLst/>
            </a:prstGeom>
            <a:solidFill>
              <a:srgbClr val="0058AB">
                <a:alpha val="100000"/>
              </a:srgbClr>
            </a:solidFill>
          </p:spPr>
          <p:txBody>
            <a:bodyPr/>
            <a:lstStyle/>
            <a:p/>
          </p:txBody>
        </p:sp>
        <p:sp>
          <p:nvSpPr>
            <p:cNvPr id="68" name="rc68"/>
            <p:cNvSpPr/>
            <p:nvPr/>
          </p:nvSpPr>
          <p:spPr>
            <a:xfrm>
              <a:off x="4267321" y="4072623"/>
              <a:ext cx="203168" cy="189567"/>
            </a:xfrm>
            <a:prstGeom prst="rect">
              <a:avLst/>
            </a:prstGeom>
            <a:solidFill>
              <a:srgbClr val="1CABE2">
                <a:alpha val="100000"/>
              </a:srgbClr>
            </a:solidFill>
          </p:spPr>
          <p:txBody>
            <a:bodyPr/>
            <a:lstStyle/>
            <a:p/>
          </p:txBody>
        </p:sp>
        <p:sp>
          <p:nvSpPr>
            <p:cNvPr id="69" name="rc69"/>
            <p:cNvSpPr/>
            <p:nvPr/>
          </p:nvSpPr>
          <p:spPr>
            <a:xfrm>
              <a:off x="4493063" y="3926695"/>
              <a:ext cx="203168" cy="698840"/>
            </a:xfrm>
            <a:prstGeom prst="rect">
              <a:avLst/>
            </a:prstGeom>
            <a:solidFill>
              <a:srgbClr val="80BD41">
                <a:alpha val="100000"/>
              </a:srgbClr>
            </a:solidFill>
          </p:spPr>
          <p:txBody>
            <a:bodyPr/>
            <a:lstStyle/>
            <a:p/>
          </p:txBody>
        </p:sp>
        <p:sp>
          <p:nvSpPr>
            <p:cNvPr id="70" name="rc70"/>
            <p:cNvSpPr/>
            <p:nvPr/>
          </p:nvSpPr>
          <p:spPr>
            <a:xfrm>
              <a:off x="4493063" y="3072548"/>
              <a:ext cx="203168" cy="621191"/>
            </a:xfrm>
            <a:prstGeom prst="rect">
              <a:avLst/>
            </a:prstGeom>
            <a:solidFill>
              <a:srgbClr val="0058AB">
                <a:alpha val="100000"/>
              </a:srgbClr>
            </a:solidFill>
          </p:spPr>
          <p:txBody>
            <a:bodyPr/>
            <a:lstStyle/>
            <a:p/>
          </p:txBody>
        </p:sp>
        <p:sp>
          <p:nvSpPr>
            <p:cNvPr id="71" name="rc71"/>
            <p:cNvSpPr/>
            <p:nvPr/>
          </p:nvSpPr>
          <p:spPr>
            <a:xfrm>
              <a:off x="4493063" y="3693740"/>
              <a:ext cx="203168" cy="232954"/>
            </a:xfrm>
            <a:prstGeom prst="rect">
              <a:avLst/>
            </a:prstGeom>
            <a:solidFill>
              <a:srgbClr val="1CABE2">
                <a:alpha val="100000"/>
              </a:srgbClr>
            </a:solidFill>
          </p:spPr>
          <p:txBody>
            <a:bodyPr/>
            <a:lstStyle/>
            <a:p/>
          </p:txBody>
        </p:sp>
        <p:sp>
          <p:nvSpPr>
            <p:cNvPr id="72" name="rc72"/>
            <p:cNvSpPr/>
            <p:nvPr/>
          </p:nvSpPr>
          <p:spPr>
            <a:xfrm>
              <a:off x="4718806" y="3965864"/>
              <a:ext cx="203168" cy="659670"/>
            </a:xfrm>
            <a:prstGeom prst="rect">
              <a:avLst/>
            </a:prstGeom>
            <a:solidFill>
              <a:srgbClr val="80BD41">
                <a:alpha val="100000"/>
              </a:srgbClr>
            </a:solidFill>
          </p:spPr>
          <p:txBody>
            <a:bodyPr/>
            <a:lstStyle/>
            <a:p/>
          </p:txBody>
        </p:sp>
        <p:sp>
          <p:nvSpPr>
            <p:cNvPr id="73" name="rc73"/>
            <p:cNvSpPr/>
            <p:nvPr/>
          </p:nvSpPr>
          <p:spPr>
            <a:xfrm>
              <a:off x="4718806" y="3091426"/>
              <a:ext cx="203168" cy="659670"/>
            </a:xfrm>
            <a:prstGeom prst="rect">
              <a:avLst/>
            </a:prstGeom>
            <a:solidFill>
              <a:srgbClr val="0058AB">
                <a:alpha val="100000"/>
              </a:srgbClr>
            </a:solidFill>
          </p:spPr>
          <p:txBody>
            <a:bodyPr/>
            <a:lstStyle/>
            <a:p/>
          </p:txBody>
        </p:sp>
        <p:sp>
          <p:nvSpPr>
            <p:cNvPr id="74" name="rc74"/>
            <p:cNvSpPr/>
            <p:nvPr/>
          </p:nvSpPr>
          <p:spPr>
            <a:xfrm>
              <a:off x="4718806" y="3751097"/>
              <a:ext cx="203168" cy="214767"/>
            </a:xfrm>
            <a:prstGeom prst="rect">
              <a:avLst/>
            </a:prstGeom>
            <a:solidFill>
              <a:srgbClr val="1CABE2">
                <a:alpha val="100000"/>
              </a:srgbClr>
            </a:solidFill>
          </p:spPr>
          <p:txBody>
            <a:bodyPr/>
            <a:lstStyle/>
            <a:p/>
          </p:txBody>
        </p:sp>
        <p:sp>
          <p:nvSpPr>
            <p:cNvPr id="75" name="rc75"/>
            <p:cNvSpPr/>
            <p:nvPr/>
          </p:nvSpPr>
          <p:spPr>
            <a:xfrm>
              <a:off x="4944548" y="3968920"/>
              <a:ext cx="203168" cy="656615"/>
            </a:xfrm>
            <a:prstGeom prst="rect">
              <a:avLst/>
            </a:prstGeom>
            <a:solidFill>
              <a:srgbClr val="80BD41">
                <a:alpha val="100000"/>
              </a:srgbClr>
            </a:solidFill>
          </p:spPr>
          <p:txBody>
            <a:bodyPr/>
            <a:lstStyle/>
            <a:p/>
          </p:txBody>
        </p:sp>
        <p:sp>
          <p:nvSpPr>
            <p:cNvPr id="76" name="rc76"/>
            <p:cNvSpPr/>
            <p:nvPr/>
          </p:nvSpPr>
          <p:spPr>
            <a:xfrm>
              <a:off x="4944548" y="3062170"/>
              <a:ext cx="203168" cy="719148"/>
            </a:xfrm>
            <a:prstGeom prst="rect">
              <a:avLst/>
            </a:prstGeom>
            <a:solidFill>
              <a:srgbClr val="0058AB">
                <a:alpha val="100000"/>
              </a:srgbClr>
            </a:solidFill>
          </p:spPr>
          <p:txBody>
            <a:bodyPr/>
            <a:lstStyle/>
            <a:p/>
          </p:txBody>
        </p:sp>
        <p:sp>
          <p:nvSpPr>
            <p:cNvPr id="77" name="rc77"/>
            <p:cNvSpPr/>
            <p:nvPr/>
          </p:nvSpPr>
          <p:spPr>
            <a:xfrm>
              <a:off x="4944548" y="3781319"/>
              <a:ext cx="203168" cy="187600"/>
            </a:xfrm>
            <a:prstGeom prst="rect">
              <a:avLst/>
            </a:prstGeom>
            <a:solidFill>
              <a:srgbClr val="1CABE2">
                <a:alpha val="100000"/>
              </a:srgbClr>
            </a:solidFill>
          </p:spPr>
          <p:txBody>
            <a:bodyPr/>
            <a:lstStyle/>
            <a:p/>
          </p:txBody>
        </p:sp>
        <p:sp>
          <p:nvSpPr>
            <p:cNvPr id="78" name="rc78"/>
            <p:cNvSpPr/>
            <p:nvPr/>
          </p:nvSpPr>
          <p:spPr>
            <a:xfrm>
              <a:off x="5170291" y="3956698"/>
              <a:ext cx="203168" cy="668837"/>
            </a:xfrm>
            <a:prstGeom prst="rect">
              <a:avLst/>
            </a:prstGeom>
            <a:solidFill>
              <a:srgbClr val="80BD41">
                <a:alpha val="100000"/>
              </a:srgbClr>
            </a:solidFill>
          </p:spPr>
          <p:txBody>
            <a:bodyPr/>
            <a:lstStyle/>
            <a:p/>
          </p:txBody>
        </p:sp>
        <p:sp>
          <p:nvSpPr>
            <p:cNvPr id="79" name="rc79"/>
            <p:cNvSpPr/>
            <p:nvPr/>
          </p:nvSpPr>
          <p:spPr>
            <a:xfrm>
              <a:off x="5170291" y="3033061"/>
              <a:ext cx="203168" cy="732541"/>
            </a:xfrm>
            <a:prstGeom prst="rect">
              <a:avLst/>
            </a:prstGeom>
            <a:solidFill>
              <a:srgbClr val="0058AB">
                <a:alpha val="100000"/>
              </a:srgbClr>
            </a:solidFill>
          </p:spPr>
          <p:txBody>
            <a:bodyPr/>
            <a:lstStyle/>
            <a:p/>
          </p:txBody>
        </p:sp>
        <p:sp>
          <p:nvSpPr>
            <p:cNvPr id="80" name="rc80"/>
            <p:cNvSpPr/>
            <p:nvPr/>
          </p:nvSpPr>
          <p:spPr>
            <a:xfrm>
              <a:off x="5170291" y="3765602"/>
              <a:ext cx="203168" cy="191095"/>
            </a:xfrm>
            <a:prstGeom prst="rect">
              <a:avLst/>
            </a:prstGeom>
            <a:solidFill>
              <a:srgbClr val="1CABE2">
                <a:alpha val="100000"/>
              </a:srgbClr>
            </a:solidFill>
          </p:spPr>
          <p:txBody>
            <a:bodyPr/>
            <a:lstStyle/>
            <a:p/>
          </p:txBody>
        </p:sp>
        <p:sp>
          <p:nvSpPr>
            <p:cNvPr id="81" name="rc81"/>
            <p:cNvSpPr/>
            <p:nvPr/>
          </p:nvSpPr>
          <p:spPr>
            <a:xfrm>
              <a:off x="5396033" y="3969757"/>
              <a:ext cx="203168" cy="655778"/>
            </a:xfrm>
            <a:prstGeom prst="rect">
              <a:avLst/>
            </a:prstGeom>
            <a:solidFill>
              <a:srgbClr val="80BD41">
                <a:alpha val="100000"/>
              </a:srgbClr>
            </a:solidFill>
          </p:spPr>
          <p:txBody>
            <a:bodyPr/>
            <a:lstStyle/>
            <a:p/>
          </p:txBody>
        </p:sp>
        <p:sp>
          <p:nvSpPr>
            <p:cNvPr id="82" name="rc82"/>
            <p:cNvSpPr/>
            <p:nvPr/>
          </p:nvSpPr>
          <p:spPr>
            <a:xfrm>
              <a:off x="5396033" y="2986098"/>
              <a:ext cx="203168" cy="786932"/>
            </a:xfrm>
            <a:prstGeom prst="rect">
              <a:avLst/>
            </a:prstGeom>
            <a:solidFill>
              <a:srgbClr val="0058AB">
                <a:alpha val="100000"/>
              </a:srgbClr>
            </a:solidFill>
          </p:spPr>
          <p:txBody>
            <a:bodyPr/>
            <a:lstStyle/>
            <a:p/>
          </p:txBody>
        </p:sp>
        <p:sp>
          <p:nvSpPr>
            <p:cNvPr id="83" name="rc83"/>
            <p:cNvSpPr/>
            <p:nvPr/>
          </p:nvSpPr>
          <p:spPr>
            <a:xfrm>
              <a:off x="5396033" y="3773030"/>
              <a:ext cx="203168" cy="196726"/>
            </a:xfrm>
            <a:prstGeom prst="rect">
              <a:avLst/>
            </a:prstGeom>
            <a:solidFill>
              <a:srgbClr val="1CABE2">
                <a:alpha val="100000"/>
              </a:srgbClr>
            </a:solidFill>
          </p:spPr>
          <p:txBody>
            <a:bodyPr/>
            <a:lstStyle/>
            <a:p/>
          </p:txBody>
        </p:sp>
        <p:sp>
          <p:nvSpPr>
            <p:cNvPr id="84" name="rc84"/>
            <p:cNvSpPr/>
            <p:nvPr/>
          </p:nvSpPr>
          <p:spPr>
            <a:xfrm>
              <a:off x="5621775" y="4011519"/>
              <a:ext cx="203168" cy="614015"/>
            </a:xfrm>
            <a:prstGeom prst="rect">
              <a:avLst/>
            </a:prstGeom>
            <a:solidFill>
              <a:srgbClr val="80BD41">
                <a:alpha val="100000"/>
              </a:srgbClr>
            </a:solidFill>
          </p:spPr>
          <p:txBody>
            <a:bodyPr/>
            <a:lstStyle/>
            <a:p/>
          </p:txBody>
        </p:sp>
        <p:sp>
          <p:nvSpPr>
            <p:cNvPr id="85" name="rc85"/>
            <p:cNvSpPr/>
            <p:nvPr/>
          </p:nvSpPr>
          <p:spPr>
            <a:xfrm>
              <a:off x="5621775" y="3009697"/>
              <a:ext cx="203168" cy="807914"/>
            </a:xfrm>
            <a:prstGeom prst="rect">
              <a:avLst/>
            </a:prstGeom>
            <a:solidFill>
              <a:srgbClr val="0058AB">
                <a:alpha val="100000"/>
              </a:srgbClr>
            </a:solidFill>
          </p:spPr>
          <p:txBody>
            <a:bodyPr/>
            <a:lstStyle/>
            <a:p/>
          </p:txBody>
        </p:sp>
        <p:sp>
          <p:nvSpPr>
            <p:cNvPr id="86" name="rc86"/>
            <p:cNvSpPr/>
            <p:nvPr/>
          </p:nvSpPr>
          <p:spPr>
            <a:xfrm>
              <a:off x="5621775" y="3817612"/>
              <a:ext cx="203168" cy="193907"/>
            </a:xfrm>
            <a:prstGeom prst="rect">
              <a:avLst/>
            </a:prstGeom>
            <a:solidFill>
              <a:srgbClr val="1CABE2">
                <a:alpha val="100000"/>
              </a:srgbClr>
            </a:solidFill>
          </p:spPr>
          <p:txBody>
            <a:bodyPr/>
            <a:lstStyle/>
            <a:p/>
          </p:txBody>
        </p:sp>
        <p:sp>
          <p:nvSpPr>
            <p:cNvPr id="87" name="rc87"/>
            <p:cNvSpPr/>
            <p:nvPr/>
          </p:nvSpPr>
          <p:spPr>
            <a:xfrm>
              <a:off x="5847518" y="3991365"/>
              <a:ext cx="203168" cy="634169"/>
            </a:xfrm>
            <a:prstGeom prst="rect">
              <a:avLst/>
            </a:prstGeom>
            <a:solidFill>
              <a:srgbClr val="80BD41">
                <a:alpha val="100000"/>
              </a:srgbClr>
            </a:solidFill>
          </p:spPr>
          <p:txBody>
            <a:bodyPr/>
            <a:lstStyle/>
            <a:p/>
          </p:txBody>
        </p:sp>
        <p:sp>
          <p:nvSpPr>
            <p:cNvPr id="88" name="rc88"/>
            <p:cNvSpPr/>
            <p:nvPr/>
          </p:nvSpPr>
          <p:spPr>
            <a:xfrm>
              <a:off x="5847518" y="2911570"/>
              <a:ext cx="203168" cy="891260"/>
            </a:xfrm>
            <a:prstGeom prst="rect">
              <a:avLst/>
            </a:prstGeom>
            <a:solidFill>
              <a:srgbClr val="0058AB">
                <a:alpha val="100000"/>
              </a:srgbClr>
            </a:solidFill>
          </p:spPr>
          <p:txBody>
            <a:bodyPr/>
            <a:lstStyle/>
            <a:p/>
          </p:txBody>
        </p:sp>
        <p:sp>
          <p:nvSpPr>
            <p:cNvPr id="89" name="rc89"/>
            <p:cNvSpPr/>
            <p:nvPr/>
          </p:nvSpPr>
          <p:spPr>
            <a:xfrm>
              <a:off x="5847518" y="3802830"/>
              <a:ext cx="203168" cy="188535"/>
            </a:xfrm>
            <a:prstGeom prst="rect">
              <a:avLst/>
            </a:prstGeom>
            <a:solidFill>
              <a:srgbClr val="1CABE2">
                <a:alpha val="100000"/>
              </a:srgbClr>
            </a:solidFill>
          </p:spPr>
          <p:txBody>
            <a:bodyPr/>
            <a:lstStyle/>
            <a:p/>
          </p:txBody>
        </p:sp>
        <p:sp>
          <p:nvSpPr>
            <p:cNvPr id="90" name="rc90"/>
            <p:cNvSpPr/>
            <p:nvPr/>
          </p:nvSpPr>
          <p:spPr>
            <a:xfrm>
              <a:off x="6073260" y="4013128"/>
              <a:ext cx="203168" cy="612406"/>
            </a:xfrm>
            <a:prstGeom prst="rect">
              <a:avLst/>
            </a:prstGeom>
            <a:solidFill>
              <a:srgbClr val="80BD41">
                <a:alpha val="100000"/>
              </a:srgbClr>
            </a:solidFill>
          </p:spPr>
          <p:txBody>
            <a:bodyPr/>
            <a:lstStyle/>
            <a:p/>
          </p:txBody>
        </p:sp>
        <p:sp>
          <p:nvSpPr>
            <p:cNvPr id="91" name="rc91"/>
            <p:cNvSpPr/>
            <p:nvPr/>
          </p:nvSpPr>
          <p:spPr>
            <a:xfrm>
              <a:off x="6073260" y="2875797"/>
              <a:ext cx="203168" cy="944854"/>
            </a:xfrm>
            <a:prstGeom prst="rect">
              <a:avLst/>
            </a:prstGeom>
            <a:solidFill>
              <a:srgbClr val="0058AB">
                <a:alpha val="100000"/>
              </a:srgbClr>
            </a:solidFill>
          </p:spPr>
          <p:txBody>
            <a:bodyPr/>
            <a:lstStyle/>
            <a:p/>
          </p:txBody>
        </p:sp>
        <p:sp>
          <p:nvSpPr>
            <p:cNvPr id="92" name="rc92"/>
            <p:cNvSpPr/>
            <p:nvPr/>
          </p:nvSpPr>
          <p:spPr>
            <a:xfrm>
              <a:off x="6073260" y="3820651"/>
              <a:ext cx="203168" cy="192476"/>
            </a:xfrm>
            <a:prstGeom prst="rect">
              <a:avLst/>
            </a:prstGeom>
            <a:solidFill>
              <a:srgbClr val="1CABE2">
                <a:alpha val="100000"/>
              </a:srgbClr>
            </a:solidFill>
          </p:spPr>
          <p:txBody>
            <a:bodyPr/>
            <a:lstStyle/>
            <a:p/>
          </p:txBody>
        </p:sp>
        <p:sp>
          <p:nvSpPr>
            <p:cNvPr id="93" name="rc93"/>
            <p:cNvSpPr/>
            <p:nvPr/>
          </p:nvSpPr>
          <p:spPr>
            <a:xfrm>
              <a:off x="6299002" y="4084796"/>
              <a:ext cx="203168" cy="540739"/>
            </a:xfrm>
            <a:prstGeom prst="rect">
              <a:avLst/>
            </a:prstGeom>
            <a:solidFill>
              <a:srgbClr val="80BD41">
                <a:alpha val="100000"/>
              </a:srgbClr>
            </a:solidFill>
          </p:spPr>
          <p:txBody>
            <a:bodyPr/>
            <a:lstStyle/>
            <a:p/>
          </p:txBody>
        </p:sp>
        <p:sp>
          <p:nvSpPr>
            <p:cNvPr id="94" name="rc94"/>
            <p:cNvSpPr/>
            <p:nvPr/>
          </p:nvSpPr>
          <p:spPr>
            <a:xfrm>
              <a:off x="6299002" y="2986935"/>
              <a:ext cx="203168" cy="917614"/>
            </a:xfrm>
            <a:prstGeom prst="rect">
              <a:avLst/>
            </a:prstGeom>
            <a:solidFill>
              <a:srgbClr val="0058AB">
                <a:alpha val="100000"/>
              </a:srgbClr>
            </a:solidFill>
          </p:spPr>
          <p:txBody>
            <a:bodyPr/>
            <a:lstStyle/>
            <a:p/>
          </p:txBody>
        </p:sp>
        <p:sp>
          <p:nvSpPr>
            <p:cNvPr id="95" name="rc95"/>
            <p:cNvSpPr/>
            <p:nvPr/>
          </p:nvSpPr>
          <p:spPr>
            <a:xfrm>
              <a:off x="6299002" y="3904550"/>
              <a:ext cx="203168" cy="180246"/>
            </a:xfrm>
            <a:prstGeom prst="rect">
              <a:avLst/>
            </a:prstGeom>
            <a:solidFill>
              <a:srgbClr val="1CABE2">
                <a:alpha val="100000"/>
              </a:srgbClr>
            </a:solidFill>
          </p:spPr>
          <p:txBody>
            <a:bodyPr/>
            <a:lstStyle/>
            <a:p/>
          </p:txBody>
        </p:sp>
        <p:sp>
          <p:nvSpPr>
            <p:cNvPr id="96" name="rc96"/>
            <p:cNvSpPr/>
            <p:nvPr/>
          </p:nvSpPr>
          <p:spPr>
            <a:xfrm>
              <a:off x="6524745" y="3888272"/>
              <a:ext cx="203168" cy="737262"/>
            </a:xfrm>
            <a:prstGeom prst="rect">
              <a:avLst/>
            </a:prstGeom>
            <a:solidFill>
              <a:srgbClr val="80BD41">
                <a:alpha val="100000"/>
              </a:srgbClr>
            </a:solidFill>
          </p:spPr>
          <p:txBody>
            <a:bodyPr/>
            <a:lstStyle/>
            <a:p/>
          </p:txBody>
        </p:sp>
        <p:sp>
          <p:nvSpPr>
            <p:cNvPr id="97" name="rc97"/>
            <p:cNvSpPr/>
            <p:nvPr/>
          </p:nvSpPr>
          <p:spPr>
            <a:xfrm>
              <a:off x="6524745" y="2782374"/>
              <a:ext cx="203168" cy="940011"/>
            </a:xfrm>
            <a:prstGeom prst="rect">
              <a:avLst/>
            </a:prstGeom>
            <a:solidFill>
              <a:srgbClr val="0058AB">
                <a:alpha val="100000"/>
              </a:srgbClr>
            </a:solidFill>
          </p:spPr>
          <p:txBody>
            <a:bodyPr/>
            <a:lstStyle/>
            <a:p/>
          </p:txBody>
        </p:sp>
        <p:sp>
          <p:nvSpPr>
            <p:cNvPr id="98" name="rc98"/>
            <p:cNvSpPr/>
            <p:nvPr/>
          </p:nvSpPr>
          <p:spPr>
            <a:xfrm>
              <a:off x="6524745" y="3722386"/>
              <a:ext cx="203168" cy="165886"/>
            </a:xfrm>
            <a:prstGeom prst="rect">
              <a:avLst/>
            </a:prstGeom>
            <a:solidFill>
              <a:srgbClr val="1CABE2">
                <a:alpha val="100000"/>
              </a:srgbClr>
            </a:solidFill>
          </p:spPr>
          <p:txBody>
            <a:bodyPr/>
            <a:lstStyle/>
            <a:p/>
          </p:txBody>
        </p:sp>
        <p:sp>
          <p:nvSpPr>
            <p:cNvPr id="99" name="rc99"/>
            <p:cNvSpPr/>
            <p:nvPr/>
          </p:nvSpPr>
          <p:spPr>
            <a:xfrm>
              <a:off x="6750487" y="3826901"/>
              <a:ext cx="203168" cy="798634"/>
            </a:xfrm>
            <a:prstGeom prst="rect">
              <a:avLst/>
            </a:prstGeom>
            <a:solidFill>
              <a:srgbClr val="80BD41">
                <a:alpha val="100000"/>
              </a:srgbClr>
            </a:solidFill>
          </p:spPr>
          <p:txBody>
            <a:bodyPr/>
            <a:lstStyle/>
            <a:p/>
          </p:txBody>
        </p:sp>
        <p:sp>
          <p:nvSpPr>
            <p:cNvPr id="100" name="rc100"/>
            <p:cNvSpPr/>
            <p:nvPr/>
          </p:nvSpPr>
          <p:spPr>
            <a:xfrm>
              <a:off x="6750487" y="2724017"/>
              <a:ext cx="203168" cy="912730"/>
            </a:xfrm>
            <a:prstGeom prst="rect">
              <a:avLst/>
            </a:prstGeom>
            <a:solidFill>
              <a:srgbClr val="0058AB">
                <a:alpha val="100000"/>
              </a:srgbClr>
            </a:solidFill>
          </p:spPr>
          <p:txBody>
            <a:bodyPr/>
            <a:lstStyle/>
            <a:p/>
          </p:txBody>
        </p:sp>
        <p:sp>
          <p:nvSpPr>
            <p:cNvPr id="101" name="rc101"/>
            <p:cNvSpPr/>
            <p:nvPr/>
          </p:nvSpPr>
          <p:spPr>
            <a:xfrm>
              <a:off x="6750487" y="3636748"/>
              <a:ext cx="203168" cy="190152"/>
            </a:xfrm>
            <a:prstGeom prst="rect">
              <a:avLst/>
            </a:prstGeom>
            <a:solidFill>
              <a:srgbClr val="1CABE2">
                <a:alpha val="100000"/>
              </a:srgbClr>
            </a:solidFill>
          </p:spPr>
          <p:txBody>
            <a:bodyPr/>
            <a:lstStyle/>
            <a:p/>
          </p:txBody>
        </p:sp>
        <p:sp>
          <p:nvSpPr>
            <p:cNvPr id="102" name="rc102"/>
            <p:cNvSpPr/>
            <p:nvPr/>
          </p:nvSpPr>
          <p:spPr>
            <a:xfrm>
              <a:off x="6976229" y="2693104"/>
              <a:ext cx="203168" cy="796785"/>
            </a:xfrm>
            <a:prstGeom prst="rect">
              <a:avLst/>
            </a:prstGeom>
            <a:solidFill>
              <a:srgbClr val="F26A21">
                <a:alpha val="100000"/>
              </a:srgbClr>
            </a:solidFill>
          </p:spPr>
          <p:txBody>
            <a:bodyPr/>
            <a:lstStyle/>
            <a:p/>
          </p:txBody>
        </p:sp>
        <p:sp>
          <p:nvSpPr>
            <p:cNvPr id="103" name="rc103"/>
            <p:cNvSpPr/>
            <p:nvPr/>
          </p:nvSpPr>
          <p:spPr>
            <a:xfrm>
              <a:off x="6976229" y="3489890"/>
              <a:ext cx="203168" cy="1135645"/>
            </a:xfrm>
            <a:prstGeom prst="rect">
              <a:avLst/>
            </a:prstGeom>
            <a:solidFill>
              <a:srgbClr val="FFC20E">
                <a:alpha val="100000"/>
              </a:srgbClr>
            </a:solidFill>
          </p:spPr>
          <p:txBody>
            <a:bodyPr/>
            <a:lstStyle/>
            <a:p/>
          </p:txBody>
        </p:sp>
        <p:sp>
          <p:nvSpPr>
            <p:cNvPr id="104" name="rc104"/>
            <p:cNvSpPr/>
            <p:nvPr/>
          </p:nvSpPr>
          <p:spPr>
            <a:xfrm>
              <a:off x="7201972" y="2655608"/>
              <a:ext cx="203168" cy="695569"/>
            </a:xfrm>
            <a:prstGeom prst="rect">
              <a:avLst/>
            </a:prstGeom>
            <a:solidFill>
              <a:srgbClr val="F26A21">
                <a:alpha val="100000"/>
              </a:srgbClr>
            </a:solidFill>
          </p:spPr>
          <p:txBody>
            <a:bodyPr/>
            <a:lstStyle/>
            <a:p/>
          </p:txBody>
        </p:sp>
        <p:sp>
          <p:nvSpPr>
            <p:cNvPr id="105" name="rc105"/>
            <p:cNvSpPr/>
            <p:nvPr/>
          </p:nvSpPr>
          <p:spPr>
            <a:xfrm>
              <a:off x="7201972" y="3351178"/>
              <a:ext cx="203168" cy="1274357"/>
            </a:xfrm>
            <a:prstGeom prst="rect">
              <a:avLst/>
            </a:prstGeom>
            <a:solidFill>
              <a:srgbClr val="FFC20E">
                <a:alpha val="100000"/>
              </a:srgbClr>
            </a:solidFill>
          </p:spPr>
          <p:txBody>
            <a:bodyPr/>
            <a:lstStyle/>
            <a:p/>
          </p:txBody>
        </p:sp>
        <p:sp>
          <p:nvSpPr>
            <p:cNvPr id="106" name="rc106"/>
            <p:cNvSpPr/>
            <p:nvPr/>
          </p:nvSpPr>
          <p:spPr>
            <a:xfrm>
              <a:off x="7427714" y="2614862"/>
              <a:ext cx="203168" cy="607210"/>
            </a:xfrm>
            <a:prstGeom prst="rect">
              <a:avLst/>
            </a:prstGeom>
            <a:solidFill>
              <a:srgbClr val="F26A21">
                <a:alpha val="100000"/>
              </a:srgbClr>
            </a:solidFill>
          </p:spPr>
          <p:txBody>
            <a:bodyPr/>
            <a:lstStyle/>
            <a:p/>
          </p:txBody>
        </p:sp>
        <p:sp>
          <p:nvSpPr>
            <p:cNvPr id="107" name="rc107"/>
            <p:cNvSpPr/>
            <p:nvPr/>
          </p:nvSpPr>
          <p:spPr>
            <a:xfrm>
              <a:off x="7427714" y="3222072"/>
              <a:ext cx="203168" cy="1403462"/>
            </a:xfrm>
            <a:prstGeom prst="rect">
              <a:avLst/>
            </a:prstGeom>
            <a:solidFill>
              <a:srgbClr val="FFC20E">
                <a:alpha val="100000"/>
              </a:srgbClr>
            </a:solidFill>
          </p:spPr>
          <p:txBody>
            <a:bodyPr/>
            <a:lstStyle/>
            <a:p/>
          </p:txBody>
        </p:sp>
        <p:sp>
          <p:nvSpPr>
            <p:cNvPr id="108" name="rc108"/>
            <p:cNvSpPr/>
            <p:nvPr/>
          </p:nvSpPr>
          <p:spPr>
            <a:xfrm>
              <a:off x="7653457" y="2573977"/>
              <a:ext cx="203168" cy="530075"/>
            </a:xfrm>
            <a:prstGeom prst="rect">
              <a:avLst/>
            </a:prstGeom>
            <a:solidFill>
              <a:srgbClr val="F26A21">
                <a:alpha val="100000"/>
              </a:srgbClr>
            </a:solidFill>
          </p:spPr>
          <p:txBody>
            <a:bodyPr/>
            <a:lstStyle/>
            <a:p/>
          </p:txBody>
        </p:sp>
        <p:sp>
          <p:nvSpPr>
            <p:cNvPr id="109" name="rc109"/>
            <p:cNvSpPr/>
            <p:nvPr/>
          </p:nvSpPr>
          <p:spPr>
            <a:xfrm>
              <a:off x="7653457" y="3104053"/>
              <a:ext cx="203168" cy="1521481"/>
            </a:xfrm>
            <a:prstGeom prst="rect">
              <a:avLst/>
            </a:prstGeom>
            <a:solidFill>
              <a:srgbClr val="FFC20E">
                <a:alpha val="100000"/>
              </a:srgbClr>
            </a:solidFill>
          </p:spPr>
          <p:txBody>
            <a:bodyPr/>
            <a:lstStyle/>
            <a:p/>
          </p:txBody>
        </p:sp>
        <p:sp>
          <p:nvSpPr>
            <p:cNvPr id="110" name="rc110"/>
            <p:cNvSpPr/>
            <p:nvPr/>
          </p:nvSpPr>
          <p:spPr>
            <a:xfrm>
              <a:off x="7879199" y="2537384"/>
              <a:ext cx="203168" cy="462739"/>
            </a:xfrm>
            <a:prstGeom prst="rect">
              <a:avLst/>
            </a:prstGeom>
            <a:solidFill>
              <a:srgbClr val="F26A21">
                <a:alpha val="100000"/>
              </a:srgbClr>
            </a:solidFill>
          </p:spPr>
          <p:txBody>
            <a:bodyPr/>
            <a:lstStyle/>
            <a:p/>
          </p:txBody>
        </p:sp>
        <p:sp>
          <p:nvSpPr>
            <p:cNvPr id="111" name="rc111"/>
            <p:cNvSpPr/>
            <p:nvPr/>
          </p:nvSpPr>
          <p:spPr>
            <a:xfrm>
              <a:off x="7879199" y="3000123"/>
              <a:ext cx="203168" cy="1625411"/>
            </a:xfrm>
            <a:prstGeom prst="rect">
              <a:avLst/>
            </a:prstGeom>
            <a:solidFill>
              <a:srgbClr val="FFC20E">
                <a:alpha val="100000"/>
              </a:srgbClr>
            </a:solidFill>
          </p:spPr>
          <p:txBody>
            <a:bodyPr/>
            <a:lstStyle/>
            <a:p/>
          </p:txBody>
        </p:sp>
        <p:sp>
          <p:nvSpPr>
            <p:cNvPr id="112" name="rc112"/>
            <p:cNvSpPr/>
            <p:nvPr/>
          </p:nvSpPr>
          <p:spPr>
            <a:xfrm>
              <a:off x="8104941" y="2505357"/>
              <a:ext cx="203168" cy="403957"/>
            </a:xfrm>
            <a:prstGeom prst="rect">
              <a:avLst/>
            </a:prstGeom>
            <a:solidFill>
              <a:srgbClr val="F26A21">
                <a:alpha val="100000"/>
              </a:srgbClr>
            </a:solidFill>
          </p:spPr>
          <p:txBody>
            <a:bodyPr/>
            <a:lstStyle/>
            <a:p/>
          </p:txBody>
        </p:sp>
        <p:sp>
          <p:nvSpPr>
            <p:cNvPr id="113" name="rc113"/>
            <p:cNvSpPr/>
            <p:nvPr/>
          </p:nvSpPr>
          <p:spPr>
            <a:xfrm>
              <a:off x="8104941" y="2909314"/>
              <a:ext cx="203168" cy="1716220"/>
            </a:xfrm>
            <a:prstGeom prst="rect">
              <a:avLst/>
            </a:prstGeom>
            <a:solidFill>
              <a:srgbClr val="FFC20E">
                <a:alpha val="100000"/>
              </a:srgbClr>
            </a:solidFill>
          </p:spPr>
          <p:txBody>
            <a:bodyPr/>
            <a:lstStyle/>
            <a:p/>
          </p:txBody>
        </p:sp>
        <p:sp>
          <p:nvSpPr>
            <p:cNvPr id="114" name="pl114"/>
            <p:cNvSpPr/>
            <p:nvPr/>
          </p:nvSpPr>
          <p:spPr>
            <a:xfrm>
              <a:off x="1434255" y="2257151"/>
              <a:ext cx="5417816" cy="1167030"/>
            </a:xfrm>
            <a:custGeom>
              <a:avLst/>
              <a:pathLst>
                <a:path w="5417816" h="1167030">
                  <a:moveTo>
                    <a:pt x="0" y="308919"/>
                  </a:moveTo>
                  <a:lnTo>
                    <a:pt x="225742" y="137297"/>
                  </a:lnTo>
                  <a:lnTo>
                    <a:pt x="451484" y="137297"/>
                  </a:lnTo>
                  <a:lnTo>
                    <a:pt x="677227" y="137297"/>
                  </a:lnTo>
                  <a:lnTo>
                    <a:pt x="902969" y="171622"/>
                  </a:lnTo>
                  <a:lnTo>
                    <a:pt x="1128711" y="171622"/>
                  </a:lnTo>
                  <a:lnTo>
                    <a:pt x="1354454" y="171622"/>
                  </a:lnTo>
                  <a:lnTo>
                    <a:pt x="1580196" y="137297"/>
                  </a:lnTo>
                  <a:lnTo>
                    <a:pt x="1805938" y="137297"/>
                  </a:lnTo>
                  <a:lnTo>
                    <a:pt x="2031681" y="137297"/>
                  </a:lnTo>
                  <a:lnTo>
                    <a:pt x="2257423" y="68648"/>
                  </a:lnTo>
                  <a:lnTo>
                    <a:pt x="2483165" y="0"/>
                  </a:lnTo>
                  <a:lnTo>
                    <a:pt x="2708908" y="102973"/>
                  </a:lnTo>
                  <a:lnTo>
                    <a:pt x="2934650" y="1167030"/>
                  </a:lnTo>
                  <a:lnTo>
                    <a:pt x="3160393" y="308919"/>
                  </a:lnTo>
                  <a:lnTo>
                    <a:pt x="3386135" y="411892"/>
                  </a:lnTo>
                  <a:lnTo>
                    <a:pt x="3611877" y="514866"/>
                  </a:lnTo>
                  <a:lnTo>
                    <a:pt x="3837620" y="514866"/>
                  </a:lnTo>
                  <a:lnTo>
                    <a:pt x="4063362" y="583515"/>
                  </a:lnTo>
                  <a:lnTo>
                    <a:pt x="4289104" y="652163"/>
                  </a:lnTo>
                  <a:lnTo>
                    <a:pt x="4514847" y="720812"/>
                  </a:lnTo>
                  <a:lnTo>
                    <a:pt x="4740589" y="789461"/>
                  </a:lnTo>
                  <a:lnTo>
                    <a:pt x="4966331" y="858110"/>
                  </a:lnTo>
                  <a:lnTo>
                    <a:pt x="5192074" y="686488"/>
                  </a:lnTo>
                  <a:lnTo>
                    <a:pt x="5417816" y="58351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772017"/>
              <a:ext cx="5417816" cy="1064056"/>
            </a:xfrm>
            <a:custGeom>
              <a:avLst/>
              <a:pathLst>
                <a:path w="5417816" h="1064056">
                  <a:moveTo>
                    <a:pt x="0" y="583515"/>
                  </a:moveTo>
                  <a:lnTo>
                    <a:pt x="225742" y="480541"/>
                  </a:lnTo>
                  <a:lnTo>
                    <a:pt x="451484" y="343244"/>
                  </a:lnTo>
                  <a:lnTo>
                    <a:pt x="677227" y="240270"/>
                  </a:lnTo>
                  <a:lnTo>
                    <a:pt x="902969" y="102973"/>
                  </a:lnTo>
                  <a:lnTo>
                    <a:pt x="1128711" y="0"/>
                  </a:lnTo>
                  <a:lnTo>
                    <a:pt x="1354454" y="102973"/>
                  </a:lnTo>
                  <a:lnTo>
                    <a:pt x="1580196" y="205946"/>
                  </a:lnTo>
                  <a:lnTo>
                    <a:pt x="1805938" y="308919"/>
                  </a:lnTo>
                  <a:lnTo>
                    <a:pt x="2031681" y="411892"/>
                  </a:lnTo>
                  <a:lnTo>
                    <a:pt x="2257423" y="308919"/>
                  </a:lnTo>
                  <a:lnTo>
                    <a:pt x="2483165" y="240270"/>
                  </a:lnTo>
                  <a:lnTo>
                    <a:pt x="2708908" y="240270"/>
                  </a:lnTo>
                  <a:lnTo>
                    <a:pt x="2934650" y="1064056"/>
                  </a:lnTo>
                  <a:lnTo>
                    <a:pt x="3160393" y="308919"/>
                  </a:lnTo>
                  <a:lnTo>
                    <a:pt x="3386135" y="377568"/>
                  </a:lnTo>
                  <a:lnTo>
                    <a:pt x="3611877" y="411892"/>
                  </a:lnTo>
                  <a:lnTo>
                    <a:pt x="3837620" y="411892"/>
                  </a:lnTo>
                  <a:lnTo>
                    <a:pt x="4063362" y="480541"/>
                  </a:lnTo>
                  <a:lnTo>
                    <a:pt x="4289104" y="549190"/>
                  </a:lnTo>
                  <a:lnTo>
                    <a:pt x="4514847" y="583515"/>
                  </a:lnTo>
                  <a:lnTo>
                    <a:pt x="4740589" y="652163"/>
                  </a:lnTo>
                  <a:lnTo>
                    <a:pt x="4966331" y="720812"/>
                  </a:lnTo>
                  <a:lnTo>
                    <a:pt x="5192074" y="480541"/>
                  </a:lnTo>
                  <a:lnTo>
                    <a:pt x="5417816" y="411892"/>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3619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17" name="tx117"/>
            <p:cNvSpPr/>
            <p:nvPr/>
          </p:nvSpPr>
          <p:spPr>
            <a:xfrm>
              <a:off x="2494638"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3623350"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9" name="tx119"/>
            <p:cNvSpPr/>
            <p:nvPr/>
          </p:nvSpPr>
          <p:spPr>
            <a:xfrm>
              <a:off x="4752062" y="246641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0" name="tx120"/>
            <p:cNvSpPr/>
            <p:nvPr/>
          </p:nvSpPr>
          <p:spPr>
            <a:xfrm>
              <a:off x="5655031" y="27051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1" name="tx121"/>
            <p:cNvSpPr/>
            <p:nvPr/>
          </p:nvSpPr>
          <p:spPr>
            <a:xfrm>
              <a:off x="5880773" y="27738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22" name="tx122"/>
            <p:cNvSpPr/>
            <p:nvPr/>
          </p:nvSpPr>
          <p:spPr>
            <a:xfrm>
              <a:off x="6106516" y="28424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46</a:t>
              </a:r>
            </a:p>
          </p:txBody>
        </p:sp>
        <p:sp>
          <p:nvSpPr>
            <p:cNvPr id="123" name="tx123"/>
            <p:cNvSpPr/>
            <p:nvPr/>
          </p:nvSpPr>
          <p:spPr>
            <a:xfrm>
              <a:off x="6332258" y="291298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4" name="tx124"/>
            <p:cNvSpPr/>
            <p:nvPr/>
          </p:nvSpPr>
          <p:spPr>
            <a:xfrm>
              <a:off x="6558000" y="27395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5" name="tx125"/>
            <p:cNvSpPr/>
            <p:nvPr/>
          </p:nvSpPr>
          <p:spPr>
            <a:xfrm>
              <a:off x="6783743" y="26365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52</a:t>
              </a:r>
            </a:p>
          </p:txBody>
        </p:sp>
        <p:sp>
          <p:nvSpPr>
            <p:cNvPr id="126" name="tx126"/>
            <p:cNvSpPr/>
            <p:nvPr/>
          </p:nvSpPr>
          <p:spPr>
            <a:xfrm>
              <a:off x="1365926" y="342396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27" name="tx127"/>
            <p:cNvSpPr/>
            <p:nvPr/>
          </p:nvSpPr>
          <p:spPr>
            <a:xfrm>
              <a:off x="2494638"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28" name="tx128"/>
            <p:cNvSpPr/>
            <p:nvPr/>
          </p:nvSpPr>
          <p:spPr>
            <a:xfrm>
              <a:off x="3623350" y="314979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9" name="tx129"/>
            <p:cNvSpPr/>
            <p:nvPr/>
          </p:nvSpPr>
          <p:spPr>
            <a:xfrm>
              <a:off x="4752062" y="32180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43</a:t>
              </a:r>
            </a:p>
          </p:txBody>
        </p:sp>
        <p:sp>
          <p:nvSpPr>
            <p:cNvPr id="130" name="tx130"/>
            <p:cNvSpPr/>
            <p:nvPr/>
          </p:nvSpPr>
          <p:spPr>
            <a:xfrm>
              <a:off x="5655031" y="33896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38</a:t>
              </a:r>
            </a:p>
          </p:txBody>
        </p:sp>
        <p:sp>
          <p:nvSpPr>
            <p:cNvPr id="131" name="tx131"/>
            <p:cNvSpPr/>
            <p:nvPr/>
          </p:nvSpPr>
          <p:spPr>
            <a:xfrm>
              <a:off x="5880773" y="342396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2" name="tx132"/>
            <p:cNvSpPr/>
            <p:nvPr/>
          </p:nvSpPr>
          <p:spPr>
            <a:xfrm>
              <a:off x="6106516" y="34926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3" name="tx133"/>
            <p:cNvSpPr/>
            <p:nvPr/>
          </p:nvSpPr>
          <p:spPr>
            <a:xfrm>
              <a:off x="6332258" y="356126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33</a:t>
              </a:r>
            </a:p>
          </p:txBody>
        </p:sp>
        <p:sp>
          <p:nvSpPr>
            <p:cNvPr id="134" name="tx134"/>
            <p:cNvSpPr/>
            <p:nvPr/>
          </p:nvSpPr>
          <p:spPr>
            <a:xfrm>
              <a:off x="6558000" y="33210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5" name="tx135"/>
            <p:cNvSpPr/>
            <p:nvPr/>
          </p:nvSpPr>
          <p:spPr>
            <a:xfrm>
              <a:off x="6783743" y="325390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554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9428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1301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3174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79074"/>
              <a:ext cx="4026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CAR</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CAR is projected to have a  moderate increase (10,000-50,000) in the number of surviving infants by 2030. Therefore, maintaining current coverage requires vaccinating an increasing number of children.
To achieve the IA2030 ZD target, considerably more (~9.63%)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7475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54274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9107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35874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172673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351649" y="3046510"/>
              <a:ext cx="214223" cy="1944249"/>
            </a:xfrm>
            <a:prstGeom prst="rect">
              <a:avLst/>
            </a:prstGeom>
            <a:solidFill>
              <a:srgbClr val="0058AB">
                <a:alpha val="100000"/>
              </a:srgbClr>
            </a:solidFill>
          </p:spPr>
          <p:txBody>
            <a:bodyPr/>
            <a:lstStyle/>
            <a:p/>
          </p:txBody>
        </p:sp>
        <p:sp>
          <p:nvSpPr>
            <p:cNvPr id="38" name="rc38"/>
            <p:cNvSpPr/>
            <p:nvPr/>
          </p:nvSpPr>
          <p:spPr>
            <a:xfrm>
              <a:off x="1589675" y="3253873"/>
              <a:ext cx="214223" cy="1736886"/>
            </a:xfrm>
            <a:prstGeom prst="rect">
              <a:avLst/>
            </a:prstGeom>
            <a:solidFill>
              <a:srgbClr val="0058AB">
                <a:alpha val="100000"/>
              </a:srgbClr>
            </a:solidFill>
          </p:spPr>
          <p:txBody>
            <a:bodyPr/>
            <a:lstStyle/>
            <a:p/>
          </p:txBody>
        </p:sp>
        <p:sp>
          <p:nvSpPr>
            <p:cNvPr id="39" name="rc39"/>
            <p:cNvSpPr/>
            <p:nvPr/>
          </p:nvSpPr>
          <p:spPr>
            <a:xfrm>
              <a:off x="1827702" y="3236280"/>
              <a:ext cx="214223" cy="1754479"/>
            </a:xfrm>
            <a:prstGeom prst="rect">
              <a:avLst/>
            </a:prstGeom>
            <a:solidFill>
              <a:srgbClr val="0058AB">
                <a:alpha val="100000"/>
              </a:srgbClr>
            </a:solidFill>
          </p:spPr>
          <p:txBody>
            <a:bodyPr/>
            <a:lstStyle/>
            <a:p/>
          </p:txBody>
        </p:sp>
        <p:sp>
          <p:nvSpPr>
            <p:cNvPr id="40" name="rc40"/>
            <p:cNvSpPr/>
            <p:nvPr/>
          </p:nvSpPr>
          <p:spPr>
            <a:xfrm>
              <a:off x="2065728" y="3178344"/>
              <a:ext cx="214223" cy="1812415"/>
            </a:xfrm>
            <a:prstGeom prst="rect">
              <a:avLst/>
            </a:prstGeom>
            <a:solidFill>
              <a:srgbClr val="0058AB">
                <a:alpha val="100000"/>
              </a:srgbClr>
            </a:solidFill>
          </p:spPr>
          <p:txBody>
            <a:bodyPr/>
            <a:lstStyle/>
            <a:p/>
          </p:txBody>
        </p:sp>
        <p:sp>
          <p:nvSpPr>
            <p:cNvPr id="41" name="rc41"/>
            <p:cNvSpPr/>
            <p:nvPr/>
          </p:nvSpPr>
          <p:spPr>
            <a:xfrm>
              <a:off x="2303754" y="3089725"/>
              <a:ext cx="214223" cy="1901034"/>
            </a:xfrm>
            <a:prstGeom prst="rect">
              <a:avLst/>
            </a:prstGeom>
            <a:solidFill>
              <a:srgbClr val="0058AB">
                <a:alpha val="100000"/>
              </a:srgbClr>
            </a:solidFill>
          </p:spPr>
          <p:txBody>
            <a:bodyPr/>
            <a:lstStyle/>
            <a:p/>
          </p:txBody>
        </p:sp>
        <p:sp>
          <p:nvSpPr>
            <p:cNvPr id="42" name="rc42"/>
            <p:cNvSpPr/>
            <p:nvPr/>
          </p:nvSpPr>
          <p:spPr>
            <a:xfrm>
              <a:off x="2541780" y="3032931"/>
              <a:ext cx="214223" cy="1957828"/>
            </a:xfrm>
            <a:prstGeom prst="rect">
              <a:avLst/>
            </a:prstGeom>
            <a:solidFill>
              <a:srgbClr val="0058AB">
                <a:alpha val="100000"/>
              </a:srgbClr>
            </a:solidFill>
          </p:spPr>
          <p:txBody>
            <a:bodyPr/>
            <a:lstStyle/>
            <a:p/>
          </p:txBody>
        </p:sp>
        <p:sp>
          <p:nvSpPr>
            <p:cNvPr id="43" name="rc43"/>
            <p:cNvSpPr/>
            <p:nvPr/>
          </p:nvSpPr>
          <p:spPr>
            <a:xfrm>
              <a:off x="2779807" y="2969250"/>
              <a:ext cx="214223" cy="2021509"/>
            </a:xfrm>
            <a:prstGeom prst="rect">
              <a:avLst/>
            </a:prstGeom>
            <a:solidFill>
              <a:srgbClr val="0058AB">
                <a:alpha val="100000"/>
              </a:srgbClr>
            </a:solidFill>
          </p:spPr>
          <p:txBody>
            <a:bodyPr/>
            <a:lstStyle/>
            <a:p/>
          </p:txBody>
        </p:sp>
        <p:sp>
          <p:nvSpPr>
            <p:cNvPr id="44" name="rc44"/>
            <p:cNvSpPr/>
            <p:nvPr/>
          </p:nvSpPr>
          <p:spPr>
            <a:xfrm>
              <a:off x="3017833" y="2984036"/>
              <a:ext cx="214223" cy="2006723"/>
            </a:xfrm>
            <a:prstGeom prst="rect">
              <a:avLst/>
            </a:prstGeom>
            <a:solidFill>
              <a:srgbClr val="0058AB">
                <a:alpha val="100000"/>
              </a:srgbClr>
            </a:solidFill>
          </p:spPr>
          <p:txBody>
            <a:bodyPr/>
            <a:lstStyle/>
            <a:p/>
          </p:txBody>
        </p:sp>
        <p:sp>
          <p:nvSpPr>
            <p:cNvPr id="45" name="rc45"/>
            <p:cNvSpPr/>
            <p:nvPr/>
          </p:nvSpPr>
          <p:spPr>
            <a:xfrm>
              <a:off x="3255859" y="2924500"/>
              <a:ext cx="214223" cy="2066259"/>
            </a:xfrm>
            <a:prstGeom prst="rect">
              <a:avLst/>
            </a:prstGeom>
            <a:solidFill>
              <a:srgbClr val="0058AB">
                <a:alpha val="100000"/>
              </a:srgbClr>
            </a:solidFill>
          </p:spPr>
          <p:txBody>
            <a:bodyPr/>
            <a:lstStyle/>
            <a:p/>
          </p:txBody>
        </p:sp>
        <p:sp>
          <p:nvSpPr>
            <p:cNvPr id="46" name="rc46"/>
            <p:cNvSpPr/>
            <p:nvPr/>
          </p:nvSpPr>
          <p:spPr>
            <a:xfrm>
              <a:off x="3493885" y="3090868"/>
              <a:ext cx="214223" cy="1899891"/>
            </a:xfrm>
            <a:prstGeom prst="rect">
              <a:avLst/>
            </a:prstGeom>
            <a:solidFill>
              <a:srgbClr val="0058AB">
                <a:alpha val="100000"/>
              </a:srgbClr>
            </a:solidFill>
          </p:spPr>
          <p:txBody>
            <a:bodyPr/>
            <a:lstStyle/>
            <a:p/>
          </p:txBody>
        </p:sp>
        <p:sp>
          <p:nvSpPr>
            <p:cNvPr id="47" name="rc47"/>
            <p:cNvSpPr/>
            <p:nvPr/>
          </p:nvSpPr>
          <p:spPr>
            <a:xfrm>
              <a:off x="3731911" y="2962037"/>
              <a:ext cx="214223" cy="2028722"/>
            </a:xfrm>
            <a:prstGeom prst="rect">
              <a:avLst/>
            </a:prstGeom>
            <a:solidFill>
              <a:srgbClr val="0058AB">
                <a:alpha val="100000"/>
              </a:srgbClr>
            </a:solidFill>
          </p:spPr>
          <p:txBody>
            <a:bodyPr/>
            <a:lstStyle/>
            <a:p/>
          </p:txBody>
        </p:sp>
        <p:sp>
          <p:nvSpPr>
            <p:cNvPr id="48" name="rc48"/>
            <p:cNvSpPr/>
            <p:nvPr/>
          </p:nvSpPr>
          <p:spPr>
            <a:xfrm>
              <a:off x="3969938" y="3030026"/>
              <a:ext cx="214223" cy="1960733"/>
            </a:xfrm>
            <a:prstGeom prst="rect">
              <a:avLst/>
            </a:prstGeom>
            <a:solidFill>
              <a:srgbClr val="0058AB">
                <a:alpha val="100000"/>
              </a:srgbClr>
            </a:solidFill>
          </p:spPr>
          <p:txBody>
            <a:bodyPr/>
            <a:lstStyle/>
            <a:p/>
          </p:txBody>
        </p:sp>
        <p:sp>
          <p:nvSpPr>
            <p:cNvPr id="49" name="rc49"/>
            <p:cNvSpPr/>
            <p:nvPr/>
          </p:nvSpPr>
          <p:spPr>
            <a:xfrm>
              <a:off x="4207964" y="2821977"/>
              <a:ext cx="214223" cy="2168782"/>
            </a:xfrm>
            <a:prstGeom prst="rect">
              <a:avLst/>
            </a:prstGeom>
            <a:solidFill>
              <a:srgbClr val="0058AB">
                <a:alpha val="100000"/>
              </a:srgbClr>
            </a:solidFill>
          </p:spPr>
          <p:txBody>
            <a:bodyPr/>
            <a:lstStyle/>
            <a:p/>
          </p:txBody>
        </p:sp>
        <p:sp>
          <p:nvSpPr>
            <p:cNvPr id="50" name="rc50"/>
            <p:cNvSpPr/>
            <p:nvPr/>
          </p:nvSpPr>
          <p:spPr>
            <a:xfrm>
              <a:off x="4445990" y="866434"/>
              <a:ext cx="214223" cy="4124325"/>
            </a:xfrm>
            <a:prstGeom prst="rect">
              <a:avLst/>
            </a:prstGeom>
            <a:solidFill>
              <a:srgbClr val="0058AB">
                <a:alpha val="100000"/>
              </a:srgbClr>
            </a:solidFill>
          </p:spPr>
          <p:txBody>
            <a:bodyPr/>
            <a:lstStyle/>
            <a:p/>
          </p:txBody>
        </p:sp>
        <p:sp>
          <p:nvSpPr>
            <p:cNvPr id="51" name="rc51"/>
            <p:cNvSpPr/>
            <p:nvPr/>
          </p:nvSpPr>
          <p:spPr>
            <a:xfrm>
              <a:off x="4684016" y="2495738"/>
              <a:ext cx="214223" cy="2495021"/>
            </a:xfrm>
            <a:prstGeom prst="rect">
              <a:avLst/>
            </a:prstGeom>
            <a:solidFill>
              <a:srgbClr val="0058AB">
                <a:alpha val="100000"/>
              </a:srgbClr>
            </a:solidFill>
          </p:spPr>
          <p:txBody>
            <a:bodyPr/>
            <a:lstStyle/>
            <a:p/>
          </p:txBody>
        </p:sp>
        <p:sp>
          <p:nvSpPr>
            <p:cNvPr id="52" name="rc52"/>
            <p:cNvSpPr/>
            <p:nvPr/>
          </p:nvSpPr>
          <p:spPr>
            <a:xfrm>
              <a:off x="4922043" y="2341186"/>
              <a:ext cx="214223" cy="2649573"/>
            </a:xfrm>
            <a:prstGeom prst="rect">
              <a:avLst/>
            </a:prstGeom>
            <a:solidFill>
              <a:srgbClr val="0058AB">
                <a:alpha val="100000"/>
              </a:srgbClr>
            </a:solidFill>
          </p:spPr>
          <p:txBody>
            <a:bodyPr/>
            <a:lstStyle/>
            <a:p/>
          </p:txBody>
        </p:sp>
        <p:sp>
          <p:nvSpPr>
            <p:cNvPr id="53" name="rc53"/>
            <p:cNvSpPr/>
            <p:nvPr/>
          </p:nvSpPr>
          <p:spPr>
            <a:xfrm>
              <a:off x="5160069" y="2102292"/>
              <a:ext cx="214223" cy="2888467"/>
            </a:xfrm>
            <a:prstGeom prst="rect">
              <a:avLst/>
            </a:prstGeom>
            <a:solidFill>
              <a:srgbClr val="0058AB">
                <a:alpha val="100000"/>
              </a:srgbClr>
            </a:solidFill>
          </p:spPr>
          <p:txBody>
            <a:bodyPr/>
            <a:lstStyle/>
            <a:p/>
          </p:txBody>
        </p:sp>
        <p:sp>
          <p:nvSpPr>
            <p:cNvPr id="54" name="rc54"/>
            <p:cNvSpPr/>
            <p:nvPr/>
          </p:nvSpPr>
          <p:spPr>
            <a:xfrm>
              <a:off x="5398095" y="2048501"/>
              <a:ext cx="214223" cy="2942258"/>
            </a:xfrm>
            <a:prstGeom prst="rect">
              <a:avLst/>
            </a:prstGeom>
            <a:solidFill>
              <a:srgbClr val="0058AB">
                <a:alpha val="100000"/>
              </a:srgbClr>
            </a:solidFill>
          </p:spPr>
          <p:txBody>
            <a:bodyPr/>
            <a:lstStyle/>
            <a:p/>
          </p:txBody>
        </p:sp>
        <p:sp>
          <p:nvSpPr>
            <p:cNvPr id="55" name="rc55"/>
            <p:cNvSpPr/>
            <p:nvPr/>
          </p:nvSpPr>
          <p:spPr>
            <a:xfrm>
              <a:off x="5636121" y="1830040"/>
              <a:ext cx="214223" cy="3160719"/>
            </a:xfrm>
            <a:prstGeom prst="rect">
              <a:avLst/>
            </a:prstGeom>
            <a:solidFill>
              <a:srgbClr val="0058AB">
                <a:alpha val="100000"/>
              </a:srgbClr>
            </a:solidFill>
          </p:spPr>
          <p:txBody>
            <a:bodyPr/>
            <a:lstStyle/>
            <a:p/>
          </p:txBody>
        </p:sp>
        <p:sp>
          <p:nvSpPr>
            <p:cNvPr id="56" name="rc56"/>
            <p:cNvSpPr/>
            <p:nvPr/>
          </p:nvSpPr>
          <p:spPr>
            <a:xfrm>
              <a:off x="5874148" y="1745762"/>
              <a:ext cx="214223" cy="3244997"/>
            </a:xfrm>
            <a:prstGeom prst="rect">
              <a:avLst/>
            </a:prstGeom>
            <a:solidFill>
              <a:srgbClr val="0058AB">
                <a:alpha val="100000"/>
              </a:srgbClr>
            </a:solidFill>
          </p:spPr>
          <p:txBody>
            <a:bodyPr/>
            <a:lstStyle/>
            <a:p/>
          </p:txBody>
        </p:sp>
        <p:sp>
          <p:nvSpPr>
            <p:cNvPr id="57" name="rc57"/>
            <p:cNvSpPr/>
            <p:nvPr/>
          </p:nvSpPr>
          <p:spPr>
            <a:xfrm>
              <a:off x="6112174" y="1411004"/>
              <a:ext cx="214223" cy="3579755"/>
            </a:xfrm>
            <a:prstGeom prst="rect">
              <a:avLst/>
            </a:prstGeom>
            <a:solidFill>
              <a:srgbClr val="0058AB">
                <a:alpha val="100000"/>
              </a:srgbClr>
            </a:solidFill>
          </p:spPr>
          <p:txBody>
            <a:bodyPr/>
            <a:lstStyle/>
            <a:p/>
          </p:txBody>
        </p:sp>
        <p:sp>
          <p:nvSpPr>
            <p:cNvPr id="58" name="rc58"/>
            <p:cNvSpPr/>
            <p:nvPr/>
          </p:nvSpPr>
          <p:spPr>
            <a:xfrm>
              <a:off x="6350200" y="1195741"/>
              <a:ext cx="214223" cy="3795018"/>
            </a:xfrm>
            <a:prstGeom prst="rect">
              <a:avLst/>
            </a:prstGeom>
            <a:solidFill>
              <a:srgbClr val="0058AB">
                <a:alpha val="100000"/>
              </a:srgbClr>
            </a:solidFill>
          </p:spPr>
          <p:txBody>
            <a:bodyPr/>
            <a:lstStyle/>
            <a:p/>
          </p:txBody>
        </p:sp>
        <p:sp>
          <p:nvSpPr>
            <p:cNvPr id="59" name="rc59"/>
            <p:cNvSpPr/>
            <p:nvPr/>
          </p:nvSpPr>
          <p:spPr>
            <a:xfrm>
              <a:off x="6588226" y="1305151"/>
              <a:ext cx="214223" cy="3685608"/>
            </a:xfrm>
            <a:prstGeom prst="rect">
              <a:avLst/>
            </a:prstGeom>
            <a:solidFill>
              <a:srgbClr val="0058AB">
                <a:alpha val="100000"/>
              </a:srgbClr>
            </a:solidFill>
          </p:spPr>
          <p:txBody>
            <a:bodyPr/>
            <a:lstStyle/>
            <a:p/>
          </p:txBody>
        </p:sp>
        <p:sp>
          <p:nvSpPr>
            <p:cNvPr id="60" name="rc60"/>
            <p:cNvSpPr/>
            <p:nvPr/>
          </p:nvSpPr>
          <p:spPr>
            <a:xfrm>
              <a:off x="6826253" y="1215195"/>
              <a:ext cx="214223" cy="3775564"/>
            </a:xfrm>
            <a:prstGeom prst="rect">
              <a:avLst/>
            </a:prstGeom>
            <a:solidFill>
              <a:srgbClr val="0058AB">
                <a:alpha val="100000"/>
              </a:srgbClr>
            </a:solidFill>
          </p:spPr>
          <p:txBody>
            <a:bodyPr/>
            <a:lstStyle/>
            <a:p/>
          </p:txBody>
        </p:sp>
        <p:sp>
          <p:nvSpPr>
            <p:cNvPr id="61" name="rc61"/>
            <p:cNvSpPr/>
            <p:nvPr/>
          </p:nvSpPr>
          <p:spPr>
            <a:xfrm>
              <a:off x="7064279" y="1324768"/>
              <a:ext cx="214223" cy="3665991"/>
            </a:xfrm>
            <a:prstGeom prst="rect">
              <a:avLst/>
            </a:prstGeom>
            <a:solidFill>
              <a:srgbClr val="0058AB">
                <a:alpha val="100000"/>
              </a:srgbClr>
            </a:solidFill>
          </p:spPr>
          <p:txBody>
            <a:bodyPr/>
            <a:lstStyle/>
            <a:p/>
          </p:txBody>
        </p:sp>
        <p:sp>
          <p:nvSpPr>
            <p:cNvPr id="62" name="rc62"/>
            <p:cNvSpPr/>
            <p:nvPr/>
          </p:nvSpPr>
          <p:spPr>
            <a:xfrm>
              <a:off x="8492436" y="3368277"/>
              <a:ext cx="214223" cy="1622482"/>
            </a:xfrm>
            <a:prstGeom prst="rect">
              <a:avLst/>
            </a:prstGeom>
            <a:solidFill>
              <a:srgbClr val="69DBFF">
                <a:alpha val="100000"/>
              </a:srgbClr>
            </a:solidFill>
          </p:spPr>
          <p:txBody>
            <a:bodyPr/>
            <a:lstStyle/>
            <a:p/>
          </p:txBody>
        </p:sp>
        <p:sp>
          <p:nvSpPr>
            <p:cNvPr id="63" name="pl63"/>
            <p:cNvSpPr/>
            <p:nvPr/>
          </p:nvSpPr>
          <p:spPr>
            <a:xfrm>
              <a:off x="6219286" y="1745762"/>
              <a:ext cx="2380262" cy="1622498"/>
            </a:xfrm>
            <a:custGeom>
              <a:avLst/>
              <a:pathLst>
                <a:path w="2380262" h="1622498">
                  <a:moveTo>
                    <a:pt x="0" y="0"/>
                  </a:moveTo>
                  <a:lnTo>
                    <a:pt x="238026" y="162249"/>
                  </a:lnTo>
                  <a:lnTo>
                    <a:pt x="476052" y="324499"/>
                  </a:lnTo>
                  <a:lnTo>
                    <a:pt x="714078" y="486749"/>
                  </a:lnTo>
                  <a:lnTo>
                    <a:pt x="952104" y="648999"/>
                  </a:lnTo>
                  <a:lnTo>
                    <a:pt x="1190131" y="811249"/>
                  </a:lnTo>
                  <a:lnTo>
                    <a:pt x="1428157" y="973499"/>
                  </a:lnTo>
                  <a:lnTo>
                    <a:pt x="1666183" y="1135749"/>
                  </a:lnTo>
                  <a:lnTo>
                    <a:pt x="1904209" y="1297998"/>
                  </a:lnTo>
                  <a:lnTo>
                    <a:pt x="2142236" y="1460248"/>
                  </a:lnTo>
                  <a:lnTo>
                    <a:pt x="2380262" y="1622498"/>
                  </a:lnTo>
                </a:path>
              </a:pathLst>
            </a:custGeom>
            <a:ln w="13550" cap="flat">
              <a:solidFill>
                <a:srgbClr val="000000">
                  <a:alpha val="100000"/>
                </a:srgbClr>
              </a:solidFill>
              <a:prstDash val="solid"/>
              <a:round/>
            </a:ln>
          </p:spPr>
          <p:txBody>
            <a:bodyPr/>
            <a:lstStyle/>
            <a:p/>
          </p:txBody>
        </p:sp>
        <p:sp>
          <p:nvSpPr>
            <p:cNvPr id="64" name="pt64"/>
            <p:cNvSpPr/>
            <p:nvPr/>
          </p:nvSpPr>
          <p:spPr>
            <a:xfrm>
              <a:off x="6194460" y="1720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32486" y="1883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70512" y="20454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908538" y="2207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46565" y="2369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84591" y="2532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22617" y="26944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60643" y="2856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8670" y="3018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6696" y="3181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4722" y="33434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3013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7" name="tx77"/>
            <p:cNvSpPr/>
            <p:nvPr/>
          </p:nvSpPr>
          <p:spPr>
            <a:xfrm>
              <a:off x="508103" y="166930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93168" y="5881714"/>
              <a:ext cx="201456" cy="201456"/>
            </a:xfrm>
            <a:prstGeom prst="rect">
              <a:avLst/>
            </a:prstGeom>
            <a:solidFill>
              <a:srgbClr val="0058AB">
                <a:alpha val="100000"/>
              </a:srgbClr>
            </a:solidFill>
          </p:spPr>
          <p:txBody>
            <a:bodyPr/>
            <a:lstStyle/>
            <a:p/>
          </p:txBody>
        </p:sp>
        <p:sp>
          <p:nvSpPr>
            <p:cNvPr id="107" name="rc107"/>
            <p:cNvSpPr/>
            <p:nvPr/>
          </p:nvSpPr>
          <p:spPr>
            <a:xfrm>
              <a:off x="4595254" y="5881714"/>
              <a:ext cx="201456" cy="201456"/>
            </a:xfrm>
            <a:prstGeom prst="rect">
              <a:avLst/>
            </a:prstGeom>
            <a:solidFill>
              <a:srgbClr val="69DBFF">
                <a:alpha val="100000"/>
              </a:srgbClr>
            </a:solidFill>
          </p:spPr>
          <p:txBody>
            <a:bodyPr/>
            <a:lstStyle/>
            <a:p/>
          </p:txBody>
        </p:sp>
        <p:sp>
          <p:nvSpPr>
            <p:cNvPr id="108" name="tx108"/>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2149643" y="398022"/>
              <a:ext cx="57590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CAR</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3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47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6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7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8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4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46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95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49943"/>
              <a:ext cx="249522" cy="552753"/>
            </a:xfrm>
            <a:prstGeom prst="rect">
              <a:avLst/>
            </a:prstGeom>
            <a:solidFill>
              <a:srgbClr val="80BD41">
                <a:alpha val="100000"/>
              </a:srgbClr>
            </a:solidFill>
          </p:spPr>
          <p:txBody>
            <a:bodyPr/>
            <a:lstStyle/>
            <a:p/>
          </p:txBody>
        </p:sp>
        <p:sp>
          <p:nvSpPr>
            <p:cNvPr id="27" name="rc27"/>
            <p:cNvSpPr/>
            <p:nvPr/>
          </p:nvSpPr>
          <p:spPr>
            <a:xfrm>
              <a:off x="1296273" y="3181420"/>
              <a:ext cx="249522" cy="368522"/>
            </a:xfrm>
            <a:prstGeom prst="rect">
              <a:avLst/>
            </a:prstGeom>
            <a:solidFill>
              <a:srgbClr val="1CABE2">
                <a:alpha val="100000"/>
              </a:srgbClr>
            </a:solidFill>
          </p:spPr>
          <p:txBody>
            <a:bodyPr/>
            <a:lstStyle/>
            <a:p/>
          </p:txBody>
        </p:sp>
        <p:sp>
          <p:nvSpPr>
            <p:cNvPr id="28" name="rc28"/>
            <p:cNvSpPr/>
            <p:nvPr/>
          </p:nvSpPr>
          <p:spPr>
            <a:xfrm>
              <a:off x="1573521" y="3491358"/>
              <a:ext cx="249522" cy="611338"/>
            </a:xfrm>
            <a:prstGeom prst="rect">
              <a:avLst/>
            </a:prstGeom>
            <a:solidFill>
              <a:srgbClr val="80BD41">
                <a:alpha val="100000"/>
              </a:srgbClr>
            </a:solidFill>
          </p:spPr>
          <p:txBody>
            <a:bodyPr/>
            <a:lstStyle/>
            <a:p/>
          </p:txBody>
        </p:sp>
        <p:sp>
          <p:nvSpPr>
            <p:cNvPr id="29" name="rc29"/>
            <p:cNvSpPr/>
            <p:nvPr/>
          </p:nvSpPr>
          <p:spPr>
            <a:xfrm>
              <a:off x="1573521" y="3162181"/>
              <a:ext cx="249522" cy="329177"/>
            </a:xfrm>
            <a:prstGeom prst="rect">
              <a:avLst/>
            </a:prstGeom>
            <a:solidFill>
              <a:srgbClr val="1CABE2">
                <a:alpha val="100000"/>
              </a:srgbClr>
            </a:solidFill>
          </p:spPr>
          <p:txBody>
            <a:bodyPr/>
            <a:lstStyle/>
            <a:p/>
          </p:txBody>
        </p:sp>
        <p:sp>
          <p:nvSpPr>
            <p:cNvPr id="30" name="rc30"/>
            <p:cNvSpPr/>
            <p:nvPr/>
          </p:nvSpPr>
          <p:spPr>
            <a:xfrm>
              <a:off x="1850769" y="3485110"/>
              <a:ext cx="249522" cy="617586"/>
            </a:xfrm>
            <a:prstGeom prst="rect">
              <a:avLst/>
            </a:prstGeom>
            <a:solidFill>
              <a:srgbClr val="80BD41">
                <a:alpha val="100000"/>
              </a:srgbClr>
            </a:solidFill>
          </p:spPr>
          <p:txBody>
            <a:bodyPr/>
            <a:lstStyle/>
            <a:p/>
          </p:txBody>
        </p:sp>
        <p:sp>
          <p:nvSpPr>
            <p:cNvPr id="31" name="rc31"/>
            <p:cNvSpPr/>
            <p:nvPr/>
          </p:nvSpPr>
          <p:spPr>
            <a:xfrm>
              <a:off x="1850769" y="3152592"/>
              <a:ext cx="249522" cy="332518"/>
            </a:xfrm>
            <a:prstGeom prst="rect">
              <a:avLst/>
            </a:prstGeom>
            <a:solidFill>
              <a:srgbClr val="1CABE2">
                <a:alpha val="100000"/>
              </a:srgbClr>
            </a:solidFill>
          </p:spPr>
          <p:txBody>
            <a:bodyPr/>
            <a:lstStyle/>
            <a:p/>
          </p:txBody>
        </p:sp>
        <p:sp>
          <p:nvSpPr>
            <p:cNvPr id="32" name="rc32"/>
            <p:cNvSpPr/>
            <p:nvPr/>
          </p:nvSpPr>
          <p:spPr>
            <a:xfrm>
              <a:off x="2128016" y="3464757"/>
              <a:ext cx="249522" cy="637940"/>
            </a:xfrm>
            <a:prstGeom prst="rect">
              <a:avLst/>
            </a:prstGeom>
            <a:solidFill>
              <a:srgbClr val="80BD41">
                <a:alpha val="100000"/>
              </a:srgbClr>
            </a:solidFill>
          </p:spPr>
          <p:txBody>
            <a:bodyPr/>
            <a:lstStyle/>
            <a:p/>
          </p:txBody>
        </p:sp>
        <p:sp>
          <p:nvSpPr>
            <p:cNvPr id="33" name="rc33"/>
            <p:cNvSpPr/>
            <p:nvPr/>
          </p:nvSpPr>
          <p:spPr>
            <a:xfrm>
              <a:off x="2128016" y="3121227"/>
              <a:ext cx="249522" cy="343529"/>
            </a:xfrm>
            <a:prstGeom prst="rect">
              <a:avLst/>
            </a:prstGeom>
            <a:solidFill>
              <a:srgbClr val="1CABE2">
                <a:alpha val="100000"/>
              </a:srgbClr>
            </a:solidFill>
          </p:spPr>
          <p:txBody>
            <a:bodyPr/>
            <a:lstStyle/>
            <a:p/>
          </p:txBody>
        </p:sp>
        <p:sp>
          <p:nvSpPr>
            <p:cNvPr id="34" name="rc34"/>
            <p:cNvSpPr/>
            <p:nvPr/>
          </p:nvSpPr>
          <p:spPr>
            <a:xfrm>
              <a:off x="2405264" y="3462158"/>
              <a:ext cx="249522" cy="640538"/>
            </a:xfrm>
            <a:prstGeom prst="rect">
              <a:avLst/>
            </a:prstGeom>
            <a:solidFill>
              <a:srgbClr val="80BD41">
                <a:alpha val="100000"/>
              </a:srgbClr>
            </a:solidFill>
          </p:spPr>
          <p:txBody>
            <a:bodyPr/>
            <a:lstStyle/>
            <a:p/>
          </p:txBody>
        </p:sp>
        <p:sp>
          <p:nvSpPr>
            <p:cNvPr id="35" name="rc35"/>
            <p:cNvSpPr/>
            <p:nvPr/>
          </p:nvSpPr>
          <p:spPr>
            <a:xfrm>
              <a:off x="2405264" y="3101863"/>
              <a:ext cx="249522" cy="360295"/>
            </a:xfrm>
            <a:prstGeom prst="rect">
              <a:avLst/>
            </a:prstGeom>
            <a:solidFill>
              <a:srgbClr val="1CABE2">
                <a:alpha val="100000"/>
              </a:srgbClr>
            </a:solidFill>
          </p:spPr>
          <p:txBody>
            <a:bodyPr/>
            <a:lstStyle/>
            <a:p/>
          </p:txBody>
        </p:sp>
        <p:sp>
          <p:nvSpPr>
            <p:cNvPr id="36" name="rc36"/>
            <p:cNvSpPr/>
            <p:nvPr/>
          </p:nvSpPr>
          <p:spPr>
            <a:xfrm>
              <a:off x="2682512" y="3442981"/>
              <a:ext cx="249522" cy="659716"/>
            </a:xfrm>
            <a:prstGeom prst="rect">
              <a:avLst/>
            </a:prstGeom>
            <a:solidFill>
              <a:srgbClr val="80BD41">
                <a:alpha val="100000"/>
              </a:srgbClr>
            </a:solidFill>
          </p:spPr>
          <p:txBody>
            <a:bodyPr/>
            <a:lstStyle/>
            <a:p/>
          </p:txBody>
        </p:sp>
        <p:sp>
          <p:nvSpPr>
            <p:cNvPr id="37" name="rc37"/>
            <p:cNvSpPr/>
            <p:nvPr/>
          </p:nvSpPr>
          <p:spPr>
            <a:xfrm>
              <a:off x="2682512" y="3071921"/>
              <a:ext cx="249522" cy="371059"/>
            </a:xfrm>
            <a:prstGeom prst="rect">
              <a:avLst/>
            </a:prstGeom>
            <a:solidFill>
              <a:srgbClr val="1CABE2">
                <a:alpha val="100000"/>
              </a:srgbClr>
            </a:solidFill>
          </p:spPr>
          <p:txBody>
            <a:bodyPr/>
            <a:lstStyle/>
            <a:p/>
          </p:txBody>
        </p:sp>
        <p:sp>
          <p:nvSpPr>
            <p:cNvPr id="38" name="rc38"/>
            <p:cNvSpPr/>
            <p:nvPr/>
          </p:nvSpPr>
          <p:spPr>
            <a:xfrm>
              <a:off x="2959759" y="3421576"/>
              <a:ext cx="249522" cy="681121"/>
            </a:xfrm>
            <a:prstGeom prst="rect">
              <a:avLst/>
            </a:prstGeom>
            <a:solidFill>
              <a:srgbClr val="80BD41">
                <a:alpha val="100000"/>
              </a:srgbClr>
            </a:solidFill>
          </p:spPr>
          <p:txBody>
            <a:bodyPr/>
            <a:lstStyle/>
            <a:p/>
          </p:txBody>
        </p:sp>
        <p:sp>
          <p:nvSpPr>
            <p:cNvPr id="39" name="rc39"/>
            <p:cNvSpPr/>
            <p:nvPr/>
          </p:nvSpPr>
          <p:spPr>
            <a:xfrm>
              <a:off x="2959759" y="3038453"/>
              <a:ext cx="249522" cy="383122"/>
            </a:xfrm>
            <a:prstGeom prst="rect">
              <a:avLst/>
            </a:prstGeom>
            <a:solidFill>
              <a:srgbClr val="1CABE2">
                <a:alpha val="100000"/>
              </a:srgbClr>
            </a:solidFill>
          </p:spPr>
          <p:txBody>
            <a:bodyPr/>
            <a:lstStyle/>
            <a:p/>
          </p:txBody>
        </p:sp>
        <p:sp>
          <p:nvSpPr>
            <p:cNvPr id="40" name="rc40"/>
            <p:cNvSpPr/>
            <p:nvPr/>
          </p:nvSpPr>
          <p:spPr>
            <a:xfrm>
              <a:off x="3237007" y="3396335"/>
              <a:ext cx="249522" cy="706361"/>
            </a:xfrm>
            <a:prstGeom prst="rect">
              <a:avLst/>
            </a:prstGeom>
            <a:solidFill>
              <a:srgbClr val="80BD41">
                <a:alpha val="100000"/>
              </a:srgbClr>
            </a:solidFill>
          </p:spPr>
          <p:txBody>
            <a:bodyPr/>
            <a:lstStyle/>
            <a:p/>
          </p:txBody>
        </p:sp>
        <p:sp>
          <p:nvSpPr>
            <p:cNvPr id="41" name="rc41"/>
            <p:cNvSpPr/>
            <p:nvPr/>
          </p:nvSpPr>
          <p:spPr>
            <a:xfrm>
              <a:off x="3237007" y="3015996"/>
              <a:ext cx="249522" cy="380338"/>
            </a:xfrm>
            <a:prstGeom prst="rect">
              <a:avLst/>
            </a:prstGeom>
            <a:solidFill>
              <a:srgbClr val="1CABE2">
                <a:alpha val="100000"/>
              </a:srgbClr>
            </a:solidFill>
          </p:spPr>
          <p:txBody>
            <a:bodyPr/>
            <a:lstStyle/>
            <a:p/>
          </p:txBody>
        </p:sp>
        <p:sp>
          <p:nvSpPr>
            <p:cNvPr id="42" name="rc42"/>
            <p:cNvSpPr/>
            <p:nvPr/>
          </p:nvSpPr>
          <p:spPr>
            <a:xfrm>
              <a:off x="3514255" y="3375425"/>
              <a:ext cx="249522" cy="727271"/>
            </a:xfrm>
            <a:prstGeom prst="rect">
              <a:avLst/>
            </a:prstGeom>
            <a:solidFill>
              <a:srgbClr val="80BD41">
                <a:alpha val="100000"/>
              </a:srgbClr>
            </a:solidFill>
          </p:spPr>
          <p:txBody>
            <a:bodyPr/>
            <a:lstStyle/>
            <a:p/>
          </p:txBody>
        </p:sp>
        <p:sp>
          <p:nvSpPr>
            <p:cNvPr id="43" name="rc43"/>
            <p:cNvSpPr/>
            <p:nvPr/>
          </p:nvSpPr>
          <p:spPr>
            <a:xfrm>
              <a:off x="3514255" y="2983827"/>
              <a:ext cx="249522" cy="391598"/>
            </a:xfrm>
            <a:prstGeom prst="rect">
              <a:avLst/>
            </a:prstGeom>
            <a:solidFill>
              <a:srgbClr val="1CABE2">
                <a:alpha val="100000"/>
              </a:srgbClr>
            </a:solidFill>
          </p:spPr>
          <p:txBody>
            <a:bodyPr/>
            <a:lstStyle/>
            <a:p/>
          </p:txBody>
        </p:sp>
        <p:sp>
          <p:nvSpPr>
            <p:cNvPr id="44" name="rc44"/>
            <p:cNvSpPr/>
            <p:nvPr/>
          </p:nvSpPr>
          <p:spPr>
            <a:xfrm>
              <a:off x="3791502" y="3433949"/>
              <a:ext cx="249522" cy="668748"/>
            </a:xfrm>
            <a:prstGeom prst="rect">
              <a:avLst/>
            </a:prstGeom>
            <a:solidFill>
              <a:srgbClr val="80BD41">
                <a:alpha val="100000"/>
              </a:srgbClr>
            </a:solidFill>
          </p:spPr>
          <p:txBody>
            <a:bodyPr/>
            <a:lstStyle/>
            <a:p/>
          </p:txBody>
        </p:sp>
        <p:sp>
          <p:nvSpPr>
            <p:cNvPr id="45" name="rc45"/>
            <p:cNvSpPr/>
            <p:nvPr/>
          </p:nvSpPr>
          <p:spPr>
            <a:xfrm>
              <a:off x="3791502" y="3073839"/>
              <a:ext cx="249522" cy="360109"/>
            </a:xfrm>
            <a:prstGeom prst="rect">
              <a:avLst/>
            </a:prstGeom>
            <a:solidFill>
              <a:srgbClr val="1CABE2">
                <a:alpha val="100000"/>
              </a:srgbClr>
            </a:solidFill>
          </p:spPr>
          <p:txBody>
            <a:bodyPr/>
            <a:lstStyle/>
            <a:p/>
          </p:txBody>
        </p:sp>
        <p:sp>
          <p:nvSpPr>
            <p:cNvPr id="46" name="rc46"/>
            <p:cNvSpPr/>
            <p:nvPr/>
          </p:nvSpPr>
          <p:spPr>
            <a:xfrm>
              <a:off x="4068750" y="3322037"/>
              <a:ext cx="249522" cy="780659"/>
            </a:xfrm>
            <a:prstGeom prst="rect">
              <a:avLst/>
            </a:prstGeom>
            <a:solidFill>
              <a:srgbClr val="80BD41">
                <a:alpha val="100000"/>
              </a:srgbClr>
            </a:solidFill>
          </p:spPr>
          <p:txBody>
            <a:bodyPr/>
            <a:lstStyle/>
            <a:p/>
          </p:txBody>
        </p:sp>
        <p:sp>
          <p:nvSpPr>
            <p:cNvPr id="47" name="rc47"/>
            <p:cNvSpPr/>
            <p:nvPr/>
          </p:nvSpPr>
          <p:spPr>
            <a:xfrm>
              <a:off x="4068750" y="2937553"/>
              <a:ext cx="249522" cy="384483"/>
            </a:xfrm>
            <a:prstGeom prst="rect">
              <a:avLst/>
            </a:prstGeom>
            <a:solidFill>
              <a:srgbClr val="1CABE2">
                <a:alpha val="100000"/>
              </a:srgbClr>
            </a:solidFill>
          </p:spPr>
          <p:txBody>
            <a:bodyPr/>
            <a:lstStyle/>
            <a:p/>
          </p:txBody>
        </p:sp>
        <p:sp>
          <p:nvSpPr>
            <p:cNvPr id="48" name="rc48"/>
            <p:cNvSpPr/>
            <p:nvPr/>
          </p:nvSpPr>
          <p:spPr>
            <a:xfrm>
              <a:off x="4345998" y="3275515"/>
              <a:ext cx="249522" cy="827181"/>
            </a:xfrm>
            <a:prstGeom prst="rect">
              <a:avLst/>
            </a:prstGeom>
            <a:solidFill>
              <a:srgbClr val="80BD41">
                <a:alpha val="100000"/>
              </a:srgbClr>
            </a:solidFill>
          </p:spPr>
          <p:txBody>
            <a:bodyPr/>
            <a:lstStyle/>
            <a:p/>
          </p:txBody>
        </p:sp>
        <p:sp>
          <p:nvSpPr>
            <p:cNvPr id="49" name="rc49"/>
            <p:cNvSpPr/>
            <p:nvPr/>
          </p:nvSpPr>
          <p:spPr>
            <a:xfrm>
              <a:off x="4345998" y="2903899"/>
              <a:ext cx="249522" cy="371616"/>
            </a:xfrm>
            <a:prstGeom prst="rect">
              <a:avLst/>
            </a:prstGeom>
            <a:solidFill>
              <a:srgbClr val="1CABE2">
                <a:alpha val="100000"/>
              </a:srgbClr>
            </a:solidFill>
          </p:spPr>
          <p:txBody>
            <a:bodyPr/>
            <a:lstStyle/>
            <a:p/>
          </p:txBody>
        </p:sp>
        <p:sp>
          <p:nvSpPr>
            <p:cNvPr id="50" name="rc50"/>
            <p:cNvSpPr/>
            <p:nvPr/>
          </p:nvSpPr>
          <p:spPr>
            <a:xfrm>
              <a:off x="4623245" y="3304777"/>
              <a:ext cx="249522" cy="797919"/>
            </a:xfrm>
            <a:prstGeom prst="rect">
              <a:avLst/>
            </a:prstGeom>
            <a:solidFill>
              <a:srgbClr val="80BD41">
                <a:alpha val="100000"/>
              </a:srgbClr>
            </a:solidFill>
          </p:spPr>
          <p:txBody>
            <a:bodyPr/>
            <a:lstStyle/>
            <a:p/>
          </p:txBody>
        </p:sp>
        <p:sp>
          <p:nvSpPr>
            <p:cNvPr id="51" name="rc51"/>
            <p:cNvSpPr/>
            <p:nvPr/>
          </p:nvSpPr>
          <p:spPr>
            <a:xfrm>
              <a:off x="4623245" y="2893753"/>
              <a:ext cx="249522" cy="411023"/>
            </a:xfrm>
            <a:prstGeom prst="rect">
              <a:avLst/>
            </a:prstGeom>
            <a:solidFill>
              <a:srgbClr val="1CABE2">
                <a:alpha val="100000"/>
              </a:srgbClr>
            </a:solidFill>
          </p:spPr>
          <p:txBody>
            <a:bodyPr/>
            <a:lstStyle/>
            <a:p/>
          </p:txBody>
        </p:sp>
        <p:sp>
          <p:nvSpPr>
            <p:cNvPr id="52" name="rc52"/>
            <p:cNvSpPr/>
            <p:nvPr/>
          </p:nvSpPr>
          <p:spPr>
            <a:xfrm>
              <a:off x="4900493" y="3681775"/>
              <a:ext cx="249522" cy="420921"/>
            </a:xfrm>
            <a:prstGeom prst="rect">
              <a:avLst/>
            </a:prstGeom>
            <a:solidFill>
              <a:srgbClr val="80BD41">
                <a:alpha val="100000"/>
              </a:srgbClr>
            </a:solidFill>
          </p:spPr>
          <p:txBody>
            <a:bodyPr/>
            <a:lstStyle/>
            <a:p/>
          </p:txBody>
        </p:sp>
        <p:sp>
          <p:nvSpPr>
            <p:cNvPr id="53" name="rc53"/>
            <p:cNvSpPr/>
            <p:nvPr/>
          </p:nvSpPr>
          <p:spPr>
            <a:xfrm>
              <a:off x="4900493" y="2900064"/>
              <a:ext cx="249522" cy="781711"/>
            </a:xfrm>
            <a:prstGeom prst="rect">
              <a:avLst/>
            </a:prstGeom>
            <a:solidFill>
              <a:srgbClr val="1CABE2">
                <a:alpha val="100000"/>
              </a:srgbClr>
            </a:solidFill>
          </p:spPr>
          <p:txBody>
            <a:bodyPr/>
            <a:lstStyle/>
            <a:p/>
          </p:txBody>
        </p:sp>
        <p:sp>
          <p:nvSpPr>
            <p:cNvPr id="54" name="rc54"/>
            <p:cNvSpPr/>
            <p:nvPr/>
          </p:nvSpPr>
          <p:spPr>
            <a:xfrm>
              <a:off x="5177741" y="3393366"/>
              <a:ext cx="249522" cy="709330"/>
            </a:xfrm>
            <a:prstGeom prst="rect">
              <a:avLst/>
            </a:prstGeom>
            <a:solidFill>
              <a:srgbClr val="80BD41">
                <a:alpha val="100000"/>
              </a:srgbClr>
            </a:solidFill>
          </p:spPr>
          <p:txBody>
            <a:bodyPr/>
            <a:lstStyle/>
            <a:p/>
          </p:txBody>
        </p:sp>
        <p:sp>
          <p:nvSpPr>
            <p:cNvPr id="55" name="rc55"/>
            <p:cNvSpPr/>
            <p:nvPr/>
          </p:nvSpPr>
          <p:spPr>
            <a:xfrm>
              <a:off x="5177741" y="2920479"/>
              <a:ext cx="249522" cy="472887"/>
            </a:xfrm>
            <a:prstGeom prst="rect">
              <a:avLst/>
            </a:prstGeom>
            <a:solidFill>
              <a:srgbClr val="1CABE2">
                <a:alpha val="100000"/>
              </a:srgbClr>
            </a:solidFill>
          </p:spPr>
          <p:txBody>
            <a:bodyPr/>
            <a:lstStyle/>
            <a:p/>
          </p:txBody>
        </p:sp>
        <p:sp>
          <p:nvSpPr>
            <p:cNvPr id="56" name="rc56"/>
            <p:cNvSpPr/>
            <p:nvPr/>
          </p:nvSpPr>
          <p:spPr>
            <a:xfrm>
              <a:off x="5454988" y="3437042"/>
              <a:ext cx="249522" cy="665655"/>
            </a:xfrm>
            <a:prstGeom prst="rect">
              <a:avLst/>
            </a:prstGeom>
            <a:solidFill>
              <a:srgbClr val="80BD41">
                <a:alpha val="100000"/>
              </a:srgbClr>
            </a:solidFill>
          </p:spPr>
          <p:txBody>
            <a:bodyPr/>
            <a:lstStyle/>
            <a:p/>
          </p:txBody>
        </p:sp>
        <p:sp>
          <p:nvSpPr>
            <p:cNvPr id="57" name="rc57"/>
            <p:cNvSpPr/>
            <p:nvPr/>
          </p:nvSpPr>
          <p:spPr>
            <a:xfrm>
              <a:off x="5454988" y="2934893"/>
              <a:ext cx="249522" cy="502148"/>
            </a:xfrm>
            <a:prstGeom prst="rect">
              <a:avLst/>
            </a:prstGeom>
            <a:solidFill>
              <a:srgbClr val="1CABE2">
                <a:alpha val="100000"/>
              </a:srgbClr>
            </a:solidFill>
          </p:spPr>
          <p:txBody>
            <a:bodyPr/>
            <a:lstStyle/>
            <a:p/>
          </p:txBody>
        </p:sp>
        <p:sp>
          <p:nvSpPr>
            <p:cNvPr id="58" name="rc58"/>
            <p:cNvSpPr/>
            <p:nvPr/>
          </p:nvSpPr>
          <p:spPr>
            <a:xfrm>
              <a:off x="5732236" y="3460055"/>
              <a:ext cx="249522" cy="642641"/>
            </a:xfrm>
            <a:prstGeom prst="rect">
              <a:avLst/>
            </a:prstGeom>
            <a:solidFill>
              <a:srgbClr val="80BD41">
                <a:alpha val="100000"/>
              </a:srgbClr>
            </a:solidFill>
          </p:spPr>
          <p:txBody>
            <a:bodyPr/>
            <a:lstStyle/>
            <a:p/>
          </p:txBody>
        </p:sp>
        <p:sp>
          <p:nvSpPr>
            <p:cNvPr id="59" name="rc59"/>
            <p:cNvSpPr/>
            <p:nvPr/>
          </p:nvSpPr>
          <p:spPr>
            <a:xfrm>
              <a:off x="5732236" y="2912622"/>
              <a:ext cx="249522" cy="547433"/>
            </a:xfrm>
            <a:prstGeom prst="rect">
              <a:avLst/>
            </a:prstGeom>
            <a:solidFill>
              <a:srgbClr val="1CABE2">
                <a:alpha val="100000"/>
              </a:srgbClr>
            </a:solidFill>
          </p:spPr>
          <p:txBody>
            <a:bodyPr/>
            <a:lstStyle/>
            <a:p/>
          </p:txBody>
        </p:sp>
        <p:sp>
          <p:nvSpPr>
            <p:cNvPr id="60" name="rc60"/>
            <p:cNvSpPr/>
            <p:nvPr/>
          </p:nvSpPr>
          <p:spPr>
            <a:xfrm>
              <a:off x="6009484" y="3448054"/>
              <a:ext cx="249522" cy="654643"/>
            </a:xfrm>
            <a:prstGeom prst="rect">
              <a:avLst/>
            </a:prstGeom>
            <a:solidFill>
              <a:srgbClr val="80BD41">
                <a:alpha val="100000"/>
              </a:srgbClr>
            </a:solidFill>
          </p:spPr>
          <p:txBody>
            <a:bodyPr/>
            <a:lstStyle/>
            <a:p/>
          </p:txBody>
        </p:sp>
        <p:sp>
          <p:nvSpPr>
            <p:cNvPr id="61" name="rc61"/>
            <p:cNvSpPr/>
            <p:nvPr/>
          </p:nvSpPr>
          <p:spPr>
            <a:xfrm>
              <a:off x="6009484" y="2890413"/>
              <a:ext cx="249522" cy="557640"/>
            </a:xfrm>
            <a:prstGeom prst="rect">
              <a:avLst/>
            </a:prstGeom>
            <a:solidFill>
              <a:srgbClr val="1CABE2">
                <a:alpha val="100000"/>
              </a:srgbClr>
            </a:solidFill>
          </p:spPr>
          <p:txBody>
            <a:bodyPr/>
            <a:lstStyle/>
            <a:p/>
          </p:txBody>
        </p:sp>
        <p:sp>
          <p:nvSpPr>
            <p:cNvPr id="62" name="rc62"/>
            <p:cNvSpPr/>
            <p:nvPr/>
          </p:nvSpPr>
          <p:spPr>
            <a:xfrm>
              <a:off x="6286731" y="3453745"/>
              <a:ext cx="249522" cy="648951"/>
            </a:xfrm>
            <a:prstGeom prst="rect">
              <a:avLst/>
            </a:prstGeom>
            <a:solidFill>
              <a:srgbClr val="80BD41">
                <a:alpha val="100000"/>
              </a:srgbClr>
            </a:solidFill>
          </p:spPr>
          <p:txBody>
            <a:bodyPr/>
            <a:lstStyle/>
            <a:p/>
          </p:txBody>
        </p:sp>
        <p:sp>
          <p:nvSpPr>
            <p:cNvPr id="63" name="rc63"/>
            <p:cNvSpPr/>
            <p:nvPr/>
          </p:nvSpPr>
          <p:spPr>
            <a:xfrm>
              <a:off x="6286731" y="2854717"/>
              <a:ext cx="249522" cy="599027"/>
            </a:xfrm>
            <a:prstGeom prst="rect">
              <a:avLst/>
            </a:prstGeom>
            <a:solidFill>
              <a:srgbClr val="1CABE2">
                <a:alpha val="100000"/>
              </a:srgbClr>
            </a:solidFill>
          </p:spPr>
          <p:txBody>
            <a:bodyPr/>
            <a:lstStyle/>
            <a:p/>
          </p:txBody>
        </p:sp>
        <p:sp>
          <p:nvSpPr>
            <p:cNvPr id="64" name="rc64"/>
            <p:cNvSpPr/>
            <p:nvPr/>
          </p:nvSpPr>
          <p:spPr>
            <a:xfrm>
              <a:off x="6563979" y="3487646"/>
              <a:ext cx="249522" cy="615050"/>
            </a:xfrm>
            <a:prstGeom prst="rect">
              <a:avLst/>
            </a:prstGeom>
            <a:solidFill>
              <a:srgbClr val="80BD41">
                <a:alpha val="100000"/>
              </a:srgbClr>
            </a:solidFill>
          </p:spPr>
          <p:txBody>
            <a:bodyPr/>
            <a:lstStyle/>
            <a:p/>
          </p:txBody>
        </p:sp>
        <p:sp>
          <p:nvSpPr>
            <p:cNvPr id="65" name="rc65"/>
            <p:cNvSpPr/>
            <p:nvPr/>
          </p:nvSpPr>
          <p:spPr>
            <a:xfrm>
              <a:off x="6563979" y="2872596"/>
              <a:ext cx="249522" cy="615050"/>
            </a:xfrm>
            <a:prstGeom prst="rect">
              <a:avLst/>
            </a:prstGeom>
            <a:solidFill>
              <a:srgbClr val="1CABE2">
                <a:alpha val="100000"/>
              </a:srgbClr>
            </a:solidFill>
          </p:spPr>
          <p:txBody>
            <a:bodyPr/>
            <a:lstStyle/>
            <a:p/>
          </p:txBody>
        </p:sp>
        <p:sp>
          <p:nvSpPr>
            <p:cNvPr id="66" name="rc66"/>
            <p:cNvSpPr/>
            <p:nvPr/>
          </p:nvSpPr>
          <p:spPr>
            <a:xfrm>
              <a:off x="6841227" y="3476387"/>
              <a:ext cx="249522" cy="626309"/>
            </a:xfrm>
            <a:prstGeom prst="rect">
              <a:avLst/>
            </a:prstGeom>
            <a:solidFill>
              <a:srgbClr val="80BD41">
                <a:alpha val="100000"/>
              </a:srgbClr>
            </a:solidFill>
          </p:spPr>
          <p:txBody>
            <a:bodyPr/>
            <a:lstStyle/>
            <a:p/>
          </p:txBody>
        </p:sp>
        <p:sp>
          <p:nvSpPr>
            <p:cNvPr id="67" name="rc67"/>
            <p:cNvSpPr/>
            <p:nvPr/>
          </p:nvSpPr>
          <p:spPr>
            <a:xfrm>
              <a:off x="6841227" y="2797926"/>
              <a:ext cx="249522" cy="678460"/>
            </a:xfrm>
            <a:prstGeom prst="rect">
              <a:avLst/>
            </a:prstGeom>
            <a:solidFill>
              <a:srgbClr val="1CABE2">
                <a:alpha val="100000"/>
              </a:srgbClr>
            </a:solidFill>
          </p:spPr>
          <p:txBody>
            <a:bodyPr/>
            <a:lstStyle/>
            <a:p/>
          </p:txBody>
        </p:sp>
        <p:sp>
          <p:nvSpPr>
            <p:cNvPr id="68" name="rc68"/>
            <p:cNvSpPr/>
            <p:nvPr/>
          </p:nvSpPr>
          <p:spPr>
            <a:xfrm>
              <a:off x="7118474" y="3489997"/>
              <a:ext cx="249522" cy="612699"/>
            </a:xfrm>
            <a:prstGeom prst="rect">
              <a:avLst/>
            </a:prstGeom>
            <a:solidFill>
              <a:srgbClr val="80BD41">
                <a:alpha val="100000"/>
              </a:srgbClr>
            </a:solidFill>
          </p:spPr>
          <p:txBody>
            <a:bodyPr/>
            <a:lstStyle/>
            <a:p/>
          </p:txBody>
        </p:sp>
        <p:sp>
          <p:nvSpPr>
            <p:cNvPr id="69" name="rc69"/>
            <p:cNvSpPr/>
            <p:nvPr/>
          </p:nvSpPr>
          <p:spPr>
            <a:xfrm>
              <a:off x="7118474" y="2770706"/>
              <a:ext cx="249522" cy="719291"/>
            </a:xfrm>
            <a:prstGeom prst="rect">
              <a:avLst/>
            </a:prstGeom>
            <a:solidFill>
              <a:srgbClr val="1CABE2">
                <a:alpha val="100000"/>
              </a:srgbClr>
            </a:solidFill>
          </p:spPr>
          <p:txBody>
            <a:bodyPr/>
            <a:lstStyle/>
            <a:p/>
          </p:txBody>
        </p:sp>
        <p:sp>
          <p:nvSpPr>
            <p:cNvPr id="70" name="rc70"/>
            <p:cNvSpPr/>
            <p:nvPr/>
          </p:nvSpPr>
          <p:spPr>
            <a:xfrm>
              <a:off x="7395722" y="3553841"/>
              <a:ext cx="249522" cy="548856"/>
            </a:xfrm>
            <a:prstGeom prst="rect">
              <a:avLst/>
            </a:prstGeom>
            <a:solidFill>
              <a:srgbClr val="80BD41">
                <a:alpha val="100000"/>
              </a:srgbClr>
            </a:solidFill>
          </p:spPr>
          <p:txBody>
            <a:bodyPr/>
            <a:lstStyle/>
            <a:p/>
          </p:txBody>
        </p:sp>
        <p:sp>
          <p:nvSpPr>
            <p:cNvPr id="71" name="rc71"/>
            <p:cNvSpPr/>
            <p:nvPr/>
          </p:nvSpPr>
          <p:spPr>
            <a:xfrm>
              <a:off x="7395722" y="2855274"/>
              <a:ext cx="249522" cy="698566"/>
            </a:xfrm>
            <a:prstGeom prst="rect">
              <a:avLst/>
            </a:prstGeom>
            <a:solidFill>
              <a:srgbClr val="1CABE2">
                <a:alpha val="100000"/>
              </a:srgbClr>
            </a:solidFill>
          </p:spPr>
          <p:txBody>
            <a:bodyPr/>
            <a:lstStyle/>
            <a:p/>
          </p:txBody>
        </p:sp>
        <p:sp>
          <p:nvSpPr>
            <p:cNvPr id="72" name="rc72"/>
            <p:cNvSpPr/>
            <p:nvPr/>
          </p:nvSpPr>
          <p:spPr>
            <a:xfrm>
              <a:off x="7672970" y="3415142"/>
              <a:ext cx="249522" cy="687554"/>
            </a:xfrm>
            <a:prstGeom prst="rect">
              <a:avLst/>
            </a:prstGeom>
            <a:solidFill>
              <a:srgbClr val="80BD41">
                <a:alpha val="100000"/>
              </a:srgbClr>
            </a:solidFill>
          </p:spPr>
          <p:txBody>
            <a:bodyPr/>
            <a:lstStyle/>
            <a:p/>
          </p:txBody>
        </p:sp>
        <p:sp>
          <p:nvSpPr>
            <p:cNvPr id="73" name="rc73"/>
            <p:cNvSpPr/>
            <p:nvPr/>
          </p:nvSpPr>
          <p:spPr>
            <a:xfrm>
              <a:off x="7672970" y="2699563"/>
              <a:ext cx="249522" cy="715579"/>
            </a:xfrm>
            <a:prstGeom prst="rect">
              <a:avLst/>
            </a:prstGeom>
            <a:solidFill>
              <a:srgbClr val="1CABE2">
                <a:alpha val="100000"/>
              </a:srgbClr>
            </a:solidFill>
          </p:spPr>
          <p:txBody>
            <a:bodyPr/>
            <a:lstStyle/>
            <a:p/>
          </p:txBody>
        </p:sp>
        <p:sp>
          <p:nvSpPr>
            <p:cNvPr id="74" name="rc74"/>
            <p:cNvSpPr/>
            <p:nvPr/>
          </p:nvSpPr>
          <p:spPr>
            <a:xfrm>
              <a:off x="7950217" y="3349999"/>
              <a:ext cx="249522" cy="752697"/>
            </a:xfrm>
            <a:prstGeom prst="rect">
              <a:avLst/>
            </a:prstGeom>
            <a:solidFill>
              <a:srgbClr val="80BD41">
                <a:alpha val="100000"/>
              </a:srgbClr>
            </a:solidFill>
          </p:spPr>
          <p:txBody>
            <a:bodyPr/>
            <a:lstStyle/>
            <a:p/>
          </p:txBody>
        </p:sp>
        <p:sp>
          <p:nvSpPr>
            <p:cNvPr id="75" name="rc75"/>
            <p:cNvSpPr/>
            <p:nvPr/>
          </p:nvSpPr>
          <p:spPr>
            <a:xfrm>
              <a:off x="7950217" y="2655145"/>
              <a:ext cx="249522" cy="694854"/>
            </a:xfrm>
            <a:prstGeom prst="rect">
              <a:avLst/>
            </a:prstGeom>
            <a:solidFill>
              <a:srgbClr val="1CABE2">
                <a:alpha val="100000"/>
              </a:srgbClr>
            </a:solidFill>
          </p:spPr>
          <p:txBody>
            <a:bodyPr/>
            <a:lstStyle/>
            <a:p/>
          </p:txBody>
        </p:sp>
        <p:sp>
          <p:nvSpPr>
            <p:cNvPr id="76" name="pl76"/>
            <p:cNvSpPr/>
            <p:nvPr/>
          </p:nvSpPr>
          <p:spPr>
            <a:xfrm>
              <a:off x="1421035" y="2105083"/>
              <a:ext cx="6653943" cy="984331"/>
            </a:xfrm>
            <a:custGeom>
              <a:avLst/>
              <a:pathLst>
                <a:path w="6653943" h="984331">
                  <a:moveTo>
                    <a:pt x="0" y="260558"/>
                  </a:moveTo>
                  <a:lnTo>
                    <a:pt x="277247" y="115803"/>
                  </a:lnTo>
                  <a:lnTo>
                    <a:pt x="554495" y="115803"/>
                  </a:lnTo>
                  <a:lnTo>
                    <a:pt x="831742" y="115803"/>
                  </a:lnTo>
                  <a:lnTo>
                    <a:pt x="1108990" y="144754"/>
                  </a:lnTo>
                  <a:lnTo>
                    <a:pt x="1386238" y="144754"/>
                  </a:lnTo>
                  <a:lnTo>
                    <a:pt x="1663485" y="144754"/>
                  </a:lnTo>
                  <a:lnTo>
                    <a:pt x="1940733" y="115803"/>
                  </a:lnTo>
                  <a:lnTo>
                    <a:pt x="2217981" y="115803"/>
                  </a:lnTo>
                  <a:lnTo>
                    <a:pt x="2495228" y="115803"/>
                  </a:lnTo>
                  <a:lnTo>
                    <a:pt x="2772476" y="57901"/>
                  </a:lnTo>
                  <a:lnTo>
                    <a:pt x="3049724" y="0"/>
                  </a:lnTo>
                  <a:lnTo>
                    <a:pt x="3326971" y="86852"/>
                  </a:lnTo>
                  <a:lnTo>
                    <a:pt x="3604219" y="984331"/>
                  </a:lnTo>
                  <a:lnTo>
                    <a:pt x="3881467" y="260558"/>
                  </a:lnTo>
                  <a:lnTo>
                    <a:pt x="4158714" y="347411"/>
                  </a:lnTo>
                  <a:lnTo>
                    <a:pt x="4435962" y="434263"/>
                  </a:lnTo>
                  <a:lnTo>
                    <a:pt x="4713210" y="434263"/>
                  </a:lnTo>
                  <a:lnTo>
                    <a:pt x="4990457" y="492165"/>
                  </a:lnTo>
                  <a:lnTo>
                    <a:pt x="5267705" y="550067"/>
                  </a:lnTo>
                  <a:lnTo>
                    <a:pt x="5544953" y="607969"/>
                  </a:lnTo>
                  <a:lnTo>
                    <a:pt x="5822200" y="665871"/>
                  </a:lnTo>
                  <a:lnTo>
                    <a:pt x="6099448" y="723773"/>
                  </a:lnTo>
                  <a:lnTo>
                    <a:pt x="6376696" y="579018"/>
                  </a:lnTo>
                  <a:lnTo>
                    <a:pt x="6653943" y="492165"/>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4" name="tx84"/>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1303481" y="3045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935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801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9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736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62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634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719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519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791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08" name="tx108"/>
            <p:cNvSpPr/>
            <p:nvPr/>
          </p:nvSpPr>
          <p:spPr>
            <a:xfrm>
              <a:off x="1329607" y="3330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2689720" y="37377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106.6</a:t>
              </a:r>
            </a:p>
          </p:txBody>
        </p:sp>
        <p:sp>
          <p:nvSpPr>
            <p:cNvPr id="110" name="tx110"/>
            <p:cNvSpPr/>
            <p:nvPr/>
          </p:nvSpPr>
          <p:spPr>
            <a:xfrm>
              <a:off x="2755022" y="32224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1" name="tx111"/>
            <p:cNvSpPr/>
            <p:nvPr/>
          </p:nvSpPr>
          <p:spPr>
            <a:xfrm>
              <a:off x="4075958" y="3677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126.2</a:t>
              </a:r>
            </a:p>
          </p:txBody>
        </p:sp>
        <p:sp>
          <p:nvSpPr>
            <p:cNvPr id="112" name="tx112"/>
            <p:cNvSpPr/>
            <p:nvPr/>
          </p:nvSpPr>
          <p:spPr>
            <a:xfrm>
              <a:off x="4102084" y="3094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13" name="tx113"/>
            <p:cNvSpPr/>
            <p:nvPr/>
          </p:nvSpPr>
          <p:spPr>
            <a:xfrm>
              <a:off x="5462196" y="3734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14" name="tx114"/>
            <p:cNvSpPr/>
            <p:nvPr/>
          </p:nvSpPr>
          <p:spPr>
            <a:xfrm>
              <a:off x="5488322" y="3150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15" name="tx115"/>
            <p:cNvSpPr/>
            <p:nvPr/>
          </p:nvSpPr>
          <p:spPr>
            <a:xfrm>
              <a:off x="6597312" y="3760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16" name="tx116"/>
            <p:cNvSpPr/>
            <p:nvPr/>
          </p:nvSpPr>
          <p:spPr>
            <a:xfrm>
              <a:off x="6597312" y="3145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17" name="tx117"/>
            <p:cNvSpPr/>
            <p:nvPr/>
          </p:nvSpPr>
          <p:spPr>
            <a:xfrm>
              <a:off x="6848435" y="3754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101.2</a:t>
              </a:r>
            </a:p>
          </p:txBody>
        </p:sp>
        <p:sp>
          <p:nvSpPr>
            <p:cNvPr id="118" name="tx118"/>
            <p:cNvSpPr/>
            <p:nvPr/>
          </p:nvSpPr>
          <p:spPr>
            <a:xfrm>
              <a:off x="6848435" y="3102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19" name="tx119"/>
            <p:cNvSpPr/>
            <p:nvPr/>
          </p:nvSpPr>
          <p:spPr>
            <a:xfrm>
              <a:off x="7190985" y="37612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0" name="tx120"/>
            <p:cNvSpPr/>
            <p:nvPr/>
          </p:nvSpPr>
          <p:spPr>
            <a:xfrm>
              <a:off x="7125682" y="30952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1" name="tx121"/>
            <p:cNvSpPr/>
            <p:nvPr/>
          </p:nvSpPr>
          <p:spPr>
            <a:xfrm>
              <a:off x="7429055" y="3793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22" name="tx122"/>
            <p:cNvSpPr/>
            <p:nvPr/>
          </p:nvSpPr>
          <p:spPr>
            <a:xfrm>
              <a:off x="7402930" y="31695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23" name="tx123"/>
            <p:cNvSpPr/>
            <p:nvPr/>
          </p:nvSpPr>
          <p:spPr>
            <a:xfrm>
              <a:off x="7680178" y="372501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111.1</a:t>
              </a:r>
            </a:p>
          </p:txBody>
        </p:sp>
        <p:sp>
          <p:nvSpPr>
            <p:cNvPr id="124" name="tx124"/>
            <p:cNvSpPr/>
            <p:nvPr/>
          </p:nvSpPr>
          <p:spPr>
            <a:xfrm>
              <a:off x="7680178" y="30223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115.7</a:t>
              </a:r>
            </a:p>
          </p:txBody>
        </p:sp>
        <p:sp>
          <p:nvSpPr>
            <p:cNvPr id="125" name="tx125"/>
            <p:cNvSpPr/>
            <p:nvPr/>
          </p:nvSpPr>
          <p:spPr>
            <a:xfrm>
              <a:off x="7957425" y="36924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121.7</a:t>
              </a:r>
            </a:p>
          </p:txBody>
        </p:sp>
        <p:sp>
          <p:nvSpPr>
            <p:cNvPr id="126" name="tx126"/>
            <p:cNvSpPr/>
            <p:nvPr/>
          </p:nvSpPr>
          <p:spPr>
            <a:xfrm>
              <a:off x="7957425" y="2967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19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33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945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76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7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204"/>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2000-2024</a:t>
              </a:r>
            </a:p>
          </p:txBody>
        </p:sp>
        <p:sp>
          <p:nvSpPr>
            <p:cNvPr id="158" name="pl158"/>
            <p:cNvSpPr/>
            <p:nvPr/>
          </p:nvSpPr>
          <p:spPr>
            <a:xfrm>
              <a:off x="199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2793536" cy="167191"/>
            </a:xfrm>
            <a:prstGeom prst="rect">
              <a:avLst/>
            </a:prstGeom>
            <a:solidFill>
              <a:srgbClr val="80BD41">
                <a:alpha val="100000"/>
              </a:srgbClr>
            </a:solidFill>
          </p:spPr>
          <p:txBody>
            <a:bodyPr/>
            <a:lstStyle/>
            <a:p/>
          </p:txBody>
        </p:sp>
        <p:sp>
          <p:nvSpPr>
            <p:cNvPr id="173" name="rc173"/>
            <p:cNvSpPr/>
            <p:nvPr/>
          </p:nvSpPr>
          <p:spPr>
            <a:xfrm>
              <a:off x="4089810" y="5889059"/>
              <a:ext cx="2793536" cy="167191"/>
            </a:xfrm>
            <a:prstGeom prst="rect">
              <a:avLst/>
            </a:prstGeom>
            <a:solidFill>
              <a:srgbClr val="1CABE2">
                <a:alpha val="100000"/>
              </a:srgbClr>
            </a:solidFill>
          </p:spPr>
          <p:txBody>
            <a:bodyPr/>
            <a:lstStyle/>
            <a:p/>
          </p:txBody>
        </p:sp>
        <p:sp>
          <p:nvSpPr>
            <p:cNvPr id="174" name="rc174"/>
            <p:cNvSpPr/>
            <p:nvPr/>
          </p:nvSpPr>
          <p:spPr>
            <a:xfrm>
              <a:off x="1296273" y="5680069"/>
              <a:ext cx="3122849" cy="167191"/>
            </a:xfrm>
            <a:prstGeom prst="rect">
              <a:avLst/>
            </a:prstGeom>
            <a:solidFill>
              <a:srgbClr val="80BD41">
                <a:alpha val="100000"/>
              </a:srgbClr>
            </a:solidFill>
          </p:spPr>
          <p:txBody>
            <a:bodyPr/>
            <a:lstStyle/>
            <a:p/>
          </p:txBody>
        </p:sp>
        <p:sp>
          <p:nvSpPr>
            <p:cNvPr id="175" name="rc175"/>
            <p:cNvSpPr/>
            <p:nvPr/>
          </p:nvSpPr>
          <p:spPr>
            <a:xfrm>
              <a:off x="4419123" y="5680069"/>
              <a:ext cx="3250134" cy="167191"/>
            </a:xfrm>
            <a:prstGeom prst="rect">
              <a:avLst/>
            </a:prstGeom>
            <a:solidFill>
              <a:srgbClr val="1CABE2">
                <a:alpha val="100000"/>
              </a:srgbClr>
            </a:solidFill>
          </p:spPr>
          <p:txBody>
            <a:bodyPr/>
            <a:lstStyle/>
            <a:p/>
          </p:txBody>
        </p:sp>
        <p:sp>
          <p:nvSpPr>
            <p:cNvPr id="176" name="rc176"/>
            <p:cNvSpPr/>
            <p:nvPr/>
          </p:nvSpPr>
          <p:spPr>
            <a:xfrm>
              <a:off x="1296273" y="5471080"/>
              <a:ext cx="3418724" cy="167191"/>
            </a:xfrm>
            <a:prstGeom prst="rect">
              <a:avLst/>
            </a:prstGeom>
            <a:solidFill>
              <a:srgbClr val="80BD41">
                <a:alpha val="100000"/>
              </a:srgbClr>
            </a:solidFill>
          </p:spPr>
          <p:txBody>
            <a:bodyPr/>
            <a:lstStyle/>
            <a:p/>
          </p:txBody>
        </p:sp>
        <p:sp>
          <p:nvSpPr>
            <p:cNvPr id="177" name="rc177"/>
            <p:cNvSpPr/>
            <p:nvPr/>
          </p:nvSpPr>
          <p:spPr>
            <a:xfrm>
              <a:off x="4714998" y="5471080"/>
              <a:ext cx="3156005" cy="167191"/>
            </a:xfrm>
            <a:prstGeom prst="rect">
              <a:avLst/>
            </a:prstGeom>
            <a:solidFill>
              <a:srgbClr val="1CABE2">
                <a:alpha val="100000"/>
              </a:srgbClr>
            </a:solidFill>
          </p:spPr>
          <p:txBody>
            <a:bodyPr/>
            <a:lstStyle/>
            <a:p/>
          </p:txBody>
        </p:sp>
        <p:sp>
          <p:nvSpPr>
            <p:cNvPr id="178" name="tx178"/>
            <p:cNvSpPr/>
            <p:nvPr/>
          </p:nvSpPr>
          <p:spPr>
            <a:xfrm>
              <a:off x="701802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58754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2" name="tx182"/>
            <p:cNvSpPr/>
            <p:nvPr/>
          </p:nvSpPr>
          <p:spPr>
            <a:xfrm>
              <a:off x="538108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99.4</a:t>
              </a:r>
            </a:p>
          </p:txBody>
        </p:sp>
        <p:sp>
          <p:nvSpPr>
            <p:cNvPr id="183" name="tx183"/>
            <p:cNvSpPr/>
            <p:nvPr/>
          </p:nvSpPr>
          <p:spPr>
            <a:xfrm>
              <a:off x="2722059"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111.1</a:t>
              </a:r>
            </a:p>
          </p:txBody>
        </p:sp>
        <p:sp>
          <p:nvSpPr>
            <p:cNvPr id="184" name="tx184"/>
            <p:cNvSpPr/>
            <p:nvPr/>
          </p:nvSpPr>
          <p:spPr>
            <a:xfrm>
              <a:off x="590855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115.7</a:t>
              </a:r>
            </a:p>
          </p:txBody>
        </p:sp>
        <p:sp>
          <p:nvSpPr>
            <p:cNvPr id="185" name="tx185"/>
            <p:cNvSpPr/>
            <p:nvPr/>
          </p:nvSpPr>
          <p:spPr>
            <a:xfrm>
              <a:off x="2869997"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121.7</a:t>
              </a:r>
            </a:p>
          </p:txBody>
        </p:sp>
        <p:sp>
          <p:nvSpPr>
            <p:cNvPr id="186" name="tx186"/>
            <p:cNvSpPr/>
            <p:nvPr/>
          </p:nvSpPr>
          <p:spPr>
            <a:xfrm>
              <a:off x="6157362"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112.3</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(52%) was higher than in 2019 (50%).
The number of children vaccinated with DTP1 increased 22% compared to in 2019.
The number of surviving infants increased approximately 18%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22767"/>
              <a:ext cx="3397293" cy="885677"/>
            </a:xfrm>
            <a:custGeom>
              <a:avLst/>
              <a:pathLst>
                <a:path w="3397293" h="885677">
                  <a:moveTo>
                    <a:pt x="0" y="485694"/>
                  </a:moveTo>
                  <a:lnTo>
                    <a:pt x="141553" y="399983"/>
                  </a:lnTo>
                  <a:lnTo>
                    <a:pt x="283107" y="285702"/>
                  </a:lnTo>
                  <a:lnTo>
                    <a:pt x="424661" y="199991"/>
                  </a:lnTo>
                  <a:lnTo>
                    <a:pt x="566215" y="85710"/>
                  </a:lnTo>
                  <a:lnTo>
                    <a:pt x="707769" y="0"/>
                  </a:lnTo>
                  <a:lnTo>
                    <a:pt x="849323" y="85710"/>
                  </a:lnTo>
                  <a:lnTo>
                    <a:pt x="990877" y="171421"/>
                  </a:lnTo>
                  <a:lnTo>
                    <a:pt x="1132431" y="257132"/>
                  </a:lnTo>
                  <a:lnTo>
                    <a:pt x="1273984" y="342843"/>
                  </a:lnTo>
                  <a:lnTo>
                    <a:pt x="1415538" y="257132"/>
                  </a:lnTo>
                  <a:lnTo>
                    <a:pt x="1557092" y="199991"/>
                  </a:lnTo>
                  <a:lnTo>
                    <a:pt x="1698646" y="199991"/>
                  </a:lnTo>
                  <a:lnTo>
                    <a:pt x="1840200" y="885677"/>
                  </a:lnTo>
                  <a:lnTo>
                    <a:pt x="1981754" y="257132"/>
                  </a:lnTo>
                  <a:lnTo>
                    <a:pt x="2123308" y="314272"/>
                  </a:lnTo>
                  <a:lnTo>
                    <a:pt x="2264862" y="342843"/>
                  </a:lnTo>
                  <a:lnTo>
                    <a:pt x="2406416" y="342843"/>
                  </a:lnTo>
                  <a:lnTo>
                    <a:pt x="2547969" y="399983"/>
                  </a:lnTo>
                  <a:lnTo>
                    <a:pt x="2689523" y="457124"/>
                  </a:lnTo>
                  <a:lnTo>
                    <a:pt x="2831077" y="485694"/>
                  </a:lnTo>
                  <a:lnTo>
                    <a:pt x="2972631" y="542834"/>
                  </a:lnTo>
                  <a:lnTo>
                    <a:pt x="3114185" y="599975"/>
                  </a:lnTo>
                  <a:lnTo>
                    <a:pt x="3255739" y="39998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22767"/>
              <a:ext cx="3397293" cy="885677"/>
            </a:xfrm>
            <a:custGeom>
              <a:avLst/>
              <a:pathLst>
                <a:path w="3397293" h="885677">
                  <a:moveTo>
                    <a:pt x="0" y="485694"/>
                  </a:moveTo>
                  <a:lnTo>
                    <a:pt x="141553" y="399983"/>
                  </a:lnTo>
                  <a:lnTo>
                    <a:pt x="283107" y="285702"/>
                  </a:lnTo>
                  <a:lnTo>
                    <a:pt x="424661" y="199991"/>
                  </a:lnTo>
                  <a:lnTo>
                    <a:pt x="566215" y="85710"/>
                  </a:lnTo>
                  <a:lnTo>
                    <a:pt x="707769" y="0"/>
                  </a:lnTo>
                  <a:lnTo>
                    <a:pt x="849323" y="85710"/>
                  </a:lnTo>
                  <a:lnTo>
                    <a:pt x="990877" y="171421"/>
                  </a:lnTo>
                  <a:lnTo>
                    <a:pt x="1132431" y="257132"/>
                  </a:lnTo>
                  <a:lnTo>
                    <a:pt x="1273984" y="342843"/>
                  </a:lnTo>
                  <a:lnTo>
                    <a:pt x="1415538" y="257132"/>
                  </a:lnTo>
                  <a:lnTo>
                    <a:pt x="1557092" y="199991"/>
                  </a:lnTo>
                  <a:lnTo>
                    <a:pt x="1698646" y="199991"/>
                  </a:lnTo>
                  <a:lnTo>
                    <a:pt x="1840200" y="885677"/>
                  </a:lnTo>
                  <a:lnTo>
                    <a:pt x="1981754" y="257132"/>
                  </a:lnTo>
                  <a:lnTo>
                    <a:pt x="2123308" y="314272"/>
                  </a:lnTo>
                  <a:lnTo>
                    <a:pt x="2264862" y="342843"/>
                  </a:lnTo>
                  <a:lnTo>
                    <a:pt x="2406416" y="342843"/>
                  </a:lnTo>
                  <a:lnTo>
                    <a:pt x="2547969" y="399983"/>
                  </a:lnTo>
                  <a:lnTo>
                    <a:pt x="2689523" y="457124"/>
                  </a:lnTo>
                  <a:lnTo>
                    <a:pt x="2831077" y="485694"/>
                  </a:lnTo>
                  <a:lnTo>
                    <a:pt x="2972631" y="542834"/>
                  </a:lnTo>
                  <a:lnTo>
                    <a:pt x="3114185" y="599975"/>
                  </a:lnTo>
                  <a:lnTo>
                    <a:pt x="3255739" y="39998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685644"/>
            </a:xfrm>
            <a:custGeom>
              <a:avLst/>
              <a:pathLst>
                <a:path w="0" h="1685644">
                  <a:moveTo>
                    <a:pt x="0" y="0"/>
                  </a:moveTo>
                  <a:lnTo>
                    <a:pt x="0" y="168564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828496"/>
            </a:xfrm>
            <a:custGeom>
              <a:avLst/>
              <a:pathLst>
                <a:path w="0" h="1828496">
                  <a:moveTo>
                    <a:pt x="0" y="0"/>
                  </a:moveTo>
                  <a:lnTo>
                    <a:pt x="0" y="182849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71355"/>
            </a:xfrm>
            <a:custGeom>
              <a:avLst/>
              <a:pathLst>
                <a:path w="0" h="1771355">
                  <a:moveTo>
                    <a:pt x="0" y="0"/>
                  </a:moveTo>
                  <a:lnTo>
                    <a:pt x="0" y="177135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32" name="pl32"/>
            <p:cNvSpPr/>
            <p:nvPr/>
          </p:nvSpPr>
          <p:spPr>
            <a:xfrm>
              <a:off x="1120965" y="2322767"/>
              <a:ext cx="3397293" cy="885677"/>
            </a:xfrm>
            <a:custGeom>
              <a:avLst/>
              <a:pathLst>
                <a:path w="3397293" h="885677">
                  <a:moveTo>
                    <a:pt x="0" y="485694"/>
                  </a:moveTo>
                  <a:lnTo>
                    <a:pt x="141553" y="399983"/>
                  </a:lnTo>
                  <a:lnTo>
                    <a:pt x="283107" y="285702"/>
                  </a:lnTo>
                  <a:lnTo>
                    <a:pt x="424661" y="199991"/>
                  </a:lnTo>
                  <a:lnTo>
                    <a:pt x="566215" y="85710"/>
                  </a:lnTo>
                  <a:lnTo>
                    <a:pt x="707769" y="0"/>
                  </a:lnTo>
                  <a:lnTo>
                    <a:pt x="849323" y="85710"/>
                  </a:lnTo>
                  <a:lnTo>
                    <a:pt x="990877" y="171421"/>
                  </a:lnTo>
                  <a:lnTo>
                    <a:pt x="1132431" y="257132"/>
                  </a:lnTo>
                  <a:lnTo>
                    <a:pt x="1273984" y="342843"/>
                  </a:lnTo>
                  <a:lnTo>
                    <a:pt x="1415538" y="257132"/>
                  </a:lnTo>
                  <a:lnTo>
                    <a:pt x="1557092" y="199991"/>
                  </a:lnTo>
                  <a:lnTo>
                    <a:pt x="1698646" y="199991"/>
                  </a:lnTo>
                  <a:lnTo>
                    <a:pt x="1840200" y="885677"/>
                  </a:lnTo>
                  <a:lnTo>
                    <a:pt x="1981754" y="257132"/>
                  </a:lnTo>
                  <a:lnTo>
                    <a:pt x="2123308" y="314272"/>
                  </a:lnTo>
                  <a:lnTo>
                    <a:pt x="2264862" y="342843"/>
                  </a:lnTo>
                  <a:lnTo>
                    <a:pt x="2406416" y="342843"/>
                  </a:lnTo>
                  <a:lnTo>
                    <a:pt x="2547969" y="399983"/>
                  </a:lnTo>
                  <a:lnTo>
                    <a:pt x="2689523" y="457124"/>
                  </a:lnTo>
                  <a:lnTo>
                    <a:pt x="2831077" y="485694"/>
                  </a:lnTo>
                  <a:lnTo>
                    <a:pt x="2972631" y="542834"/>
                  </a:lnTo>
                  <a:lnTo>
                    <a:pt x="3114185" y="599975"/>
                  </a:lnTo>
                  <a:lnTo>
                    <a:pt x="3255739" y="39998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4" name="tx34"/>
            <p:cNvSpPr/>
            <p:nvPr/>
          </p:nvSpPr>
          <p:spPr>
            <a:xfrm>
              <a:off x="176844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762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80220" y="471005"/>
              <a:ext cx="22787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CAR, 2000-2024</a:t>
              </a:r>
            </a:p>
          </p:txBody>
        </p:sp>
        <p:sp>
          <p:nvSpPr>
            <p:cNvPr id="63" name="pl63"/>
            <p:cNvSpPr/>
            <p:nvPr/>
          </p:nvSpPr>
          <p:spPr>
            <a:xfrm>
              <a:off x="5267799" y="35035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62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90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51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346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74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621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44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27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104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932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76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82904"/>
              <a:ext cx="3397293" cy="1603382"/>
            </a:xfrm>
            <a:custGeom>
              <a:avLst/>
              <a:pathLst>
                <a:path w="3397293" h="1603382">
                  <a:moveTo>
                    <a:pt x="0" y="879274"/>
                  </a:moveTo>
                  <a:lnTo>
                    <a:pt x="141553" y="724108"/>
                  </a:lnTo>
                  <a:lnTo>
                    <a:pt x="283107" y="517220"/>
                  </a:lnTo>
                  <a:lnTo>
                    <a:pt x="424661" y="362054"/>
                  </a:lnTo>
                  <a:lnTo>
                    <a:pt x="566215" y="155166"/>
                  </a:lnTo>
                  <a:lnTo>
                    <a:pt x="707769" y="0"/>
                  </a:lnTo>
                  <a:lnTo>
                    <a:pt x="849323" y="155166"/>
                  </a:lnTo>
                  <a:lnTo>
                    <a:pt x="990877" y="310332"/>
                  </a:lnTo>
                  <a:lnTo>
                    <a:pt x="1132431" y="465498"/>
                  </a:lnTo>
                  <a:lnTo>
                    <a:pt x="1273984" y="620664"/>
                  </a:lnTo>
                  <a:lnTo>
                    <a:pt x="1415538" y="465498"/>
                  </a:lnTo>
                  <a:lnTo>
                    <a:pt x="1557092" y="362054"/>
                  </a:lnTo>
                  <a:lnTo>
                    <a:pt x="1698646" y="362054"/>
                  </a:lnTo>
                  <a:lnTo>
                    <a:pt x="1840200" y="1603382"/>
                  </a:lnTo>
                  <a:lnTo>
                    <a:pt x="1981754" y="465498"/>
                  </a:lnTo>
                  <a:lnTo>
                    <a:pt x="2123308" y="568942"/>
                  </a:lnTo>
                  <a:lnTo>
                    <a:pt x="2264862" y="620664"/>
                  </a:lnTo>
                  <a:lnTo>
                    <a:pt x="2406416" y="620664"/>
                  </a:lnTo>
                  <a:lnTo>
                    <a:pt x="2547969" y="724108"/>
                  </a:lnTo>
                  <a:lnTo>
                    <a:pt x="2689523" y="827552"/>
                  </a:lnTo>
                  <a:lnTo>
                    <a:pt x="2831077" y="879274"/>
                  </a:lnTo>
                  <a:lnTo>
                    <a:pt x="2972631" y="982718"/>
                  </a:lnTo>
                  <a:lnTo>
                    <a:pt x="3114185" y="1086162"/>
                  </a:lnTo>
                  <a:lnTo>
                    <a:pt x="3255739" y="724108"/>
                  </a:lnTo>
                  <a:lnTo>
                    <a:pt x="3397293" y="620664"/>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10456"/>
              <a:ext cx="3397293" cy="724108"/>
            </a:xfrm>
            <a:custGeom>
              <a:avLst/>
              <a:pathLst>
                <a:path w="3397293" h="724108">
                  <a:moveTo>
                    <a:pt x="0" y="724108"/>
                  </a:moveTo>
                  <a:lnTo>
                    <a:pt x="141553" y="724108"/>
                  </a:lnTo>
                  <a:lnTo>
                    <a:pt x="283107" y="724108"/>
                  </a:lnTo>
                  <a:lnTo>
                    <a:pt x="424661" y="620664"/>
                  </a:lnTo>
                  <a:lnTo>
                    <a:pt x="566215" y="517220"/>
                  </a:lnTo>
                  <a:lnTo>
                    <a:pt x="707769" y="465498"/>
                  </a:lnTo>
                  <a:lnTo>
                    <a:pt x="849323" y="413776"/>
                  </a:lnTo>
                  <a:lnTo>
                    <a:pt x="990877" y="413776"/>
                  </a:lnTo>
                  <a:lnTo>
                    <a:pt x="1132431" y="258610"/>
                  </a:lnTo>
                  <a:lnTo>
                    <a:pt x="1273984" y="155166"/>
                  </a:lnTo>
                  <a:lnTo>
                    <a:pt x="1415538" y="155166"/>
                  </a:lnTo>
                  <a:lnTo>
                    <a:pt x="1557092" y="103444"/>
                  </a:lnTo>
                  <a:lnTo>
                    <a:pt x="1698646" y="103444"/>
                  </a:lnTo>
                  <a:lnTo>
                    <a:pt x="1840200" y="155166"/>
                  </a:lnTo>
                  <a:lnTo>
                    <a:pt x="1981754" y="103444"/>
                  </a:lnTo>
                  <a:lnTo>
                    <a:pt x="2123308" y="51722"/>
                  </a:lnTo>
                  <a:lnTo>
                    <a:pt x="2264862" y="0"/>
                  </a:lnTo>
                  <a:lnTo>
                    <a:pt x="2406416" y="0"/>
                  </a:lnTo>
                  <a:lnTo>
                    <a:pt x="2547969" y="0"/>
                  </a:lnTo>
                  <a:lnTo>
                    <a:pt x="2689523" y="0"/>
                  </a:lnTo>
                  <a:lnTo>
                    <a:pt x="2831077" y="155166"/>
                  </a:lnTo>
                  <a:lnTo>
                    <a:pt x="2972631" y="206888"/>
                  </a:lnTo>
                  <a:lnTo>
                    <a:pt x="3114185" y="51722"/>
                  </a:lnTo>
                  <a:lnTo>
                    <a:pt x="3255739" y="103444"/>
                  </a:lnTo>
                  <a:lnTo>
                    <a:pt x="3397293" y="51722"/>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10456"/>
              <a:ext cx="3397293" cy="1655104"/>
            </a:xfrm>
            <a:custGeom>
              <a:avLst/>
              <a:pathLst>
                <a:path w="3397293" h="1655104">
                  <a:moveTo>
                    <a:pt x="0" y="1603382"/>
                  </a:moveTo>
                  <a:lnTo>
                    <a:pt x="141553" y="1655104"/>
                  </a:lnTo>
                  <a:lnTo>
                    <a:pt x="283107" y="1551660"/>
                  </a:lnTo>
                  <a:lnTo>
                    <a:pt x="424661" y="1344772"/>
                  </a:lnTo>
                  <a:lnTo>
                    <a:pt x="566215" y="1086162"/>
                  </a:lnTo>
                  <a:lnTo>
                    <a:pt x="707769" y="879274"/>
                  </a:lnTo>
                  <a:lnTo>
                    <a:pt x="849323" y="724108"/>
                  </a:lnTo>
                  <a:lnTo>
                    <a:pt x="990877" y="620664"/>
                  </a:lnTo>
                  <a:lnTo>
                    <a:pt x="1132431" y="362054"/>
                  </a:lnTo>
                  <a:lnTo>
                    <a:pt x="1273984" y="103444"/>
                  </a:lnTo>
                  <a:lnTo>
                    <a:pt x="1415538" y="310332"/>
                  </a:lnTo>
                  <a:lnTo>
                    <a:pt x="1557092" y="362054"/>
                  </a:lnTo>
                  <a:lnTo>
                    <a:pt x="1698646" y="620664"/>
                  </a:lnTo>
                  <a:lnTo>
                    <a:pt x="1840200" y="620664"/>
                  </a:lnTo>
                  <a:lnTo>
                    <a:pt x="1981754" y="465498"/>
                  </a:lnTo>
                  <a:lnTo>
                    <a:pt x="2123308" y="517220"/>
                  </a:lnTo>
                  <a:lnTo>
                    <a:pt x="2264862" y="258610"/>
                  </a:lnTo>
                  <a:lnTo>
                    <a:pt x="2406416" y="206888"/>
                  </a:lnTo>
                  <a:lnTo>
                    <a:pt x="2547969" y="103444"/>
                  </a:lnTo>
                  <a:lnTo>
                    <a:pt x="2689523" y="0"/>
                  </a:lnTo>
                  <a:lnTo>
                    <a:pt x="2831077" y="155166"/>
                  </a:lnTo>
                  <a:lnTo>
                    <a:pt x="2972631" y="155166"/>
                  </a:lnTo>
                  <a:lnTo>
                    <a:pt x="3114185" y="155166"/>
                  </a:lnTo>
                  <a:lnTo>
                    <a:pt x="3255739" y="51722"/>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104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82904"/>
              <a:ext cx="3397293" cy="1603382"/>
            </a:xfrm>
            <a:custGeom>
              <a:avLst/>
              <a:pathLst>
                <a:path w="3397293" h="1603382">
                  <a:moveTo>
                    <a:pt x="0" y="879274"/>
                  </a:moveTo>
                  <a:lnTo>
                    <a:pt x="141553" y="724108"/>
                  </a:lnTo>
                  <a:lnTo>
                    <a:pt x="283107" y="517220"/>
                  </a:lnTo>
                  <a:lnTo>
                    <a:pt x="424661" y="362054"/>
                  </a:lnTo>
                  <a:lnTo>
                    <a:pt x="566215" y="155166"/>
                  </a:lnTo>
                  <a:lnTo>
                    <a:pt x="707769" y="0"/>
                  </a:lnTo>
                  <a:lnTo>
                    <a:pt x="849323" y="155166"/>
                  </a:lnTo>
                  <a:lnTo>
                    <a:pt x="990877" y="310332"/>
                  </a:lnTo>
                  <a:lnTo>
                    <a:pt x="1132431" y="465498"/>
                  </a:lnTo>
                  <a:lnTo>
                    <a:pt x="1273984" y="620664"/>
                  </a:lnTo>
                  <a:lnTo>
                    <a:pt x="1415538" y="465498"/>
                  </a:lnTo>
                  <a:lnTo>
                    <a:pt x="1557092" y="362054"/>
                  </a:lnTo>
                  <a:lnTo>
                    <a:pt x="1698646" y="362054"/>
                  </a:lnTo>
                  <a:lnTo>
                    <a:pt x="1840200" y="1603382"/>
                  </a:lnTo>
                  <a:lnTo>
                    <a:pt x="1981754" y="465498"/>
                  </a:lnTo>
                  <a:lnTo>
                    <a:pt x="2123308" y="568942"/>
                  </a:lnTo>
                  <a:lnTo>
                    <a:pt x="2264862" y="620664"/>
                  </a:lnTo>
                  <a:lnTo>
                    <a:pt x="2406416" y="620664"/>
                  </a:lnTo>
                  <a:lnTo>
                    <a:pt x="2547969" y="724108"/>
                  </a:lnTo>
                  <a:lnTo>
                    <a:pt x="2689523" y="827552"/>
                  </a:lnTo>
                  <a:lnTo>
                    <a:pt x="2831077" y="879274"/>
                  </a:lnTo>
                  <a:lnTo>
                    <a:pt x="2972631" y="982718"/>
                  </a:lnTo>
                  <a:lnTo>
                    <a:pt x="3114185" y="1086162"/>
                  </a:lnTo>
                  <a:lnTo>
                    <a:pt x="3255739" y="724108"/>
                  </a:lnTo>
                  <a:lnTo>
                    <a:pt x="3397293" y="620664"/>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82904"/>
              <a:ext cx="3397293" cy="1603382"/>
            </a:xfrm>
            <a:custGeom>
              <a:avLst/>
              <a:pathLst>
                <a:path w="3397293" h="1603382">
                  <a:moveTo>
                    <a:pt x="0" y="879274"/>
                  </a:moveTo>
                  <a:lnTo>
                    <a:pt x="141553" y="724108"/>
                  </a:lnTo>
                  <a:lnTo>
                    <a:pt x="283107" y="517220"/>
                  </a:lnTo>
                  <a:lnTo>
                    <a:pt x="424661" y="362054"/>
                  </a:lnTo>
                  <a:lnTo>
                    <a:pt x="566215" y="155166"/>
                  </a:lnTo>
                  <a:lnTo>
                    <a:pt x="707769" y="0"/>
                  </a:lnTo>
                  <a:lnTo>
                    <a:pt x="849323" y="155166"/>
                  </a:lnTo>
                  <a:lnTo>
                    <a:pt x="990877" y="310332"/>
                  </a:lnTo>
                  <a:lnTo>
                    <a:pt x="1132431" y="465498"/>
                  </a:lnTo>
                  <a:lnTo>
                    <a:pt x="1273984" y="620664"/>
                  </a:lnTo>
                  <a:lnTo>
                    <a:pt x="1415538" y="465498"/>
                  </a:lnTo>
                  <a:lnTo>
                    <a:pt x="1557092" y="362054"/>
                  </a:lnTo>
                  <a:lnTo>
                    <a:pt x="1698646" y="362054"/>
                  </a:lnTo>
                  <a:lnTo>
                    <a:pt x="1840200" y="1603382"/>
                  </a:lnTo>
                  <a:lnTo>
                    <a:pt x="1981754" y="465498"/>
                  </a:lnTo>
                  <a:lnTo>
                    <a:pt x="2123308" y="568942"/>
                  </a:lnTo>
                  <a:lnTo>
                    <a:pt x="2264862" y="620664"/>
                  </a:lnTo>
                  <a:lnTo>
                    <a:pt x="2406416" y="620664"/>
                  </a:lnTo>
                  <a:lnTo>
                    <a:pt x="2547969" y="724108"/>
                  </a:lnTo>
                  <a:lnTo>
                    <a:pt x="2689523" y="827552"/>
                  </a:lnTo>
                  <a:lnTo>
                    <a:pt x="2831077" y="879274"/>
                  </a:lnTo>
                  <a:lnTo>
                    <a:pt x="2972631" y="982718"/>
                  </a:lnTo>
                  <a:lnTo>
                    <a:pt x="3114185" y="1086162"/>
                  </a:lnTo>
                  <a:lnTo>
                    <a:pt x="3255739" y="724108"/>
                  </a:lnTo>
                  <a:lnTo>
                    <a:pt x="3397293" y="620664"/>
                  </a:lnTo>
                </a:path>
              </a:pathLst>
            </a:custGeom>
            <a:ln w="27101" cap="flat">
              <a:solidFill>
                <a:srgbClr val="0058AB">
                  <a:alpha val="100000"/>
                </a:srgbClr>
              </a:solidFill>
              <a:prstDash val="solid"/>
              <a:round/>
            </a:ln>
          </p:spPr>
          <p:txBody>
            <a:bodyPr/>
            <a:lstStyle/>
            <a:p/>
          </p:txBody>
        </p:sp>
        <p:sp>
          <p:nvSpPr>
            <p:cNvPr id="88" name="tx88"/>
            <p:cNvSpPr/>
            <p:nvPr/>
          </p:nvSpPr>
          <p:spPr>
            <a:xfrm>
              <a:off x="8902429" y="22230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877160" y="21700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0" name="tx90"/>
            <p:cNvSpPr/>
            <p:nvPr/>
          </p:nvSpPr>
          <p:spPr>
            <a:xfrm>
              <a:off x="5003259" y="370993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91" name="tx91"/>
            <p:cNvSpPr/>
            <p:nvPr/>
          </p:nvSpPr>
          <p:spPr>
            <a:xfrm>
              <a:off x="5003259" y="31927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2" name="tx92"/>
            <p:cNvSpPr/>
            <p:nvPr/>
          </p:nvSpPr>
          <p:spPr>
            <a:xfrm>
              <a:off x="5003259" y="26755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127474" y="21583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049780" y="16411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a:off x="5049780" y="1123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6" name="tx9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pl104"/>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6745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7508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6359408"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09" name="tx109"/>
            <p:cNvSpPr/>
            <p:nvPr/>
          </p:nvSpPr>
          <p:spPr>
            <a:xfrm>
              <a:off x="7012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7775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1" name="tx11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2" name="pl112"/>
            <p:cNvSpPr/>
            <p:nvPr/>
          </p:nvSpPr>
          <p:spPr>
            <a:xfrm>
              <a:off x="26622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3522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423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72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973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25146"/>
              <a:ext cx="6632530" cy="149993"/>
            </a:xfrm>
            <a:prstGeom prst="rect">
              <a:avLst/>
            </a:prstGeom>
            <a:solidFill>
              <a:srgbClr val="1CABE2">
                <a:alpha val="80000"/>
              </a:srgbClr>
            </a:solidFill>
          </p:spPr>
          <p:txBody>
            <a:bodyPr/>
            <a:lstStyle/>
            <a:p/>
          </p:txBody>
        </p:sp>
        <p:sp>
          <p:nvSpPr>
            <p:cNvPr id="122" name="rc122"/>
            <p:cNvSpPr/>
            <p:nvPr/>
          </p:nvSpPr>
          <p:spPr>
            <a:xfrm>
              <a:off x="1317178" y="5637654"/>
              <a:ext cx="7321564" cy="149993"/>
            </a:xfrm>
            <a:prstGeom prst="rect">
              <a:avLst/>
            </a:prstGeom>
            <a:solidFill>
              <a:srgbClr val="1CABE2">
                <a:alpha val="80000"/>
              </a:srgbClr>
            </a:solidFill>
          </p:spPr>
          <p:txBody>
            <a:bodyPr/>
            <a:lstStyle/>
            <a:p/>
          </p:txBody>
        </p:sp>
        <p:sp>
          <p:nvSpPr>
            <p:cNvPr id="123" name="rc123"/>
            <p:cNvSpPr/>
            <p:nvPr/>
          </p:nvSpPr>
          <p:spPr>
            <a:xfrm>
              <a:off x="1317178" y="5450161"/>
              <a:ext cx="7301604" cy="149993"/>
            </a:xfrm>
            <a:prstGeom prst="rect">
              <a:avLst/>
            </a:prstGeom>
            <a:solidFill>
              <a:srgbClr val="1CABE2">
                <a:alpha val="80000"/>
              </a:srgbClr>
            </a:solidFill>
          </p:spPr>
          <p:txBody>
            <a:bodyPr/>
            <a:lstStyle/>
            <a:p/>
          </p:txBody>
        </p:sp>
        <p:sp>
          <p:nvSpPr>
            <p:cNvPr id="124" name="tx124"/>
            <p:cNvSpPr/>
            <p:nvPr/>
          </p:nvSpPr>
          <p:spPr>
            <a:xfrm>
              <a:off x="744029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25" name="tx125"/>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6" name="tx126"/>
            <p:cNvSpPr/>
            <p:nvPr/>
          </p:nvSpPr>
          <p:spPr>
            <a:xfrm>
              <a:off x="8109369"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136,000</a:t>
              </a:r>
            </a:p>
          </p:txBody>
        </p:sp>
        <p:sp>
          <p:nvSpPr>
            <p:cNvPr id="127" name="tx12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35799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2" name="tx132"/>
            <p:cNvSpPr/>
            <p:nvPr/>
          </p:nvSpPr>
          <p:spPr>
            <a:xfrm>
              <a:off x="61923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3" name="tx13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4" name="tx13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5" name="tx13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CAR (42%) was 43 percentage points lower than the global average (85%) and 30 percentage points lower than the average across all WCAR countries (72%).
National DTP3 coverage was 4 percentage points higher than in 2019 (38%).
This equates to 136,000 un- and undervaccinated children in 2024 compared to 123,000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F26A21">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CAR ranked number 1 out of 24 countries for lowest DTP3 coverage (based on tied ranks).
CAR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66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6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66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65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06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66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066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065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06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65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676068"/>
              <a:ext cx="249522" cy="330616"/>
            </a:xfrm>
            <a:prstGeom prst="rect">
              <a:avLst/>
            </a:prstGeom>
            <a:solidFill>
              <a:srgbClr val="80BD41">
                <a:alpha val="100000"/>
              </a:srgbClr>
            </a:solidFill>
          </p:spPr>
          <p:txBody>
            <a:bodyPr/>
            <a:lstStyle/>
            <a:p/>
          </p:txBody>
        </p:sp>
        <p:sp>
          <p:nvSpPr>
            <p:cNvPr id="27" name="rc27"/>
            <p:cNvSpPr/>
            <p:nvPr/>
          </p:nvSpPr>
          <p:spPr>
            <a:xfrm>
              <a:off x="1296273" y="3113121"/>
              <a:ext cx="249522" cy="562947"/>
            </a:xfrm>
            <a:prstGeom prst="rect">
              <a:avLst/>
            </a:prstGeom>
            <a:solidFill>
              <a:srgbClr val="1CABE2">
                <a:alpha val="100000"/>
              </a:srgbClr>
            </a:solidFill>
          </p:spPr>
          <p:txBody>
            <a:bodyPr/>
            <a:lstStyle/>
            <a:p/>
          </p:txBody>
        </p:sp>
        <p:sp>
          <p:nvSpPr>
            <p:cNvPr id="28" name="rc28"/>
            <p:cNvSpPr/>
            <p:nvPr/>
          </p:nvSpPr>
          <p:spPr>
            <a:xfrm>
              <a:off x="1573521" y="3641807"/>
              <a:ext cx="249522" cy="364877"/>
            </a:xfrm>
            <a:prstGeom prst="rect">
              <a:avLst/>
            </a:prstGeom>
            <a:solidFill>
              <a:srgbClr val="80BD41">
                <a:alpha val="100000"/>
              </a:srgbClr>
            </a:solidFill>
          </p:spPr>
          <p:txBody>
            <a:bodyPr/>
            <a:lstStyle/>
            <a:p/>
          </p:txBody>
        </p:sp>
        <p:sp>
          <p:nvSpPr>
            <p:cNvPr id="29" name="rc29"/>
            <p:cNvSpPr/>
            <p:nvPr/>
          </p:nvSpPr>
          <p:spPr>
            <a:xfrm>
              <a:off x="1573521" y="3094460"/>
              <a:ext cx="249522" cy="547346"/>
            </a:xfrm>
            <a:prstGeom prst="rect">
              <a:avLst/>
            </a:prstGeom>
            <a:solidFill>
              <a:srgbClr val="1CABE2">
                <a:alpha val="100000"/>
              </a:srgbClr>
            </a:solidFill>
          </p:spPr>
          <p:txBody>
            <a:bodyPr/>
            <a:lstStyle/>
            <a:p/>
          </p:txBody>
        </p:sp>
        <p:sp>
          <p:nvSpPr>
            <p:cNvPr id="30" name="rc30"/>
            <p:cNvSpPr/>
            <p:nvPr/>
          </p:nvSpPr>
          <p:spPr>
            <a:xfrm>
              <a:off x="1850769" y="3601245"/>
              <a:ext cx="249522" cy="405439"/>
            </a:xfrm>
            <a:prstGeom prst="rect">
              <a:avLst/>
            </a:prstGeom>
            <a:solidFill>
              <a:srgbClr val="80BD41">
                <a:alpha val="100000"/>
              </a:srgbClr>
            </a:solidFill>
          </p:spPr>
          <p:txBody>
            <a:bodyPr/>
            <a:lstStyle/>
            <a:p/>
          </p:txBody>
        </p:sp>
        <p:sp>
          <p:nvSpPr>
            <p:cNvPr id="31" name="rc31"/>
            <p:cNvSpPr/>
            <p:nvPr/>
          </p:nvSpPr>
          <p:spPr>
            <a:xfrm>
              <a:off x="1850769" y="3085219"/>
              <a:ext cx="249522" cy="516025"/>
            </a:xfrm>
            <a:prstGeom prst="rect">
              <a:avLst/>
            </a:prstGeom>
            <a:solidFill>
              <a:srgbClr val="1CABE2">
                <a:alpha val="100000"/>
              </a:srgbClr>
            </a:solidFill>
          </p:spPr>
          <p:txBody>
            <a:bodyPr/>
            <a:lstStyle/>
            <a:p/>
          </p:txBody>
        </p:sp>
        <p:sp>
          <p:nvSpPr>
            <p:cNvPr id="32" name="rc32"/>
            <p:cNvSpPr/>
            <p:nvPr/>
          </p:nvSpPr>
          <p:spPr>
            <a:xfrm>
              <a:off x="2128016" y="3559303"/>
              <a:ext cx="249522" cy="447382"/>
            </a:xfrm>
            <a:prstGeom prst="rect">
              <a:avLst/>
            </a:prstGeom>
            <a:solidFill>
              <a:srgbClr val="80BD41">
                <a:alpha val="100000"/>
              </a:srgbClr>
            </a:solidFill>
          </p:spPr>
          <p:txBody>
            <a:bodyPr/>
            <a:lstStyle/>
            <a:p/>
          </p:txBody>
        </p:sp>
        <p:sp>
          <p:nvSpPr>
            <p:cNvPr id="33" name="rc33"/>
            <p:cNvSpPr/>
            <p:nvPr/>
          </p:nvSpPr>
          <p:spPr>
            <a:xfrm>
              <a:off x="2128016" y="3054798"/>
              <a:ext cx="249522" cy="504504"/>
            </a:xfrm>
            <a:prstGeom prst="rect">
              <a:avLst/>
            </a:prstGeom>
            <a:solidFill>
              <a:srgbClr val="1CABE2">
                <a:alpha val="100000"/>
              </a:srgbClr>
            </a:solidFill>
          </p:spPr>
          <p:txBody>
            <a:bodyPr/>
            <a:lstStyle/>
            <a:p/>
          </p:txBody>
        </p:sp>
        <p:sp>
          <p:nvSpPr>
            <p:cNvPr id="34" name="rc34"/>
            <p:cNvSpPr/>
            <p:nvPr/>
          </p:nvSpPr>
          <p:spPr>
            <a:xfrm>
              <a:off x="2405264" y="3511600"/>
              <a:ext cx="249522" cy="495084"/>
            </a:xfrm>
            <a:prstGeom prst="rect">
              <a:avLst/>
            </a:prstGeom>
            <a:solidFill>
              <a:srgbClr val="80BD41">
                <a:alpha val="100000"/>
              </a:srgbClr>
            </a:solidFill>
          </p:spPr>
          <p:txBody>
            <a:bodyPr/>
            <a:lstStyle/>
            <a:p/>
          </p:txBody>
        </p:sp>
        <p:sp>
          <p:nvSpPr>
            <p:cNvPr id="35" name="rc35"/>
            <p:cNvSpPr/>
            <p:nvPr/>
          </p:nvSpPr>
          <p:spPr>
            <a:xfrm>
              <a:off x="2405264" y="3035957"/>
              <a:ext cx="249522" cy="475643"/>
            </a:xfrm>
            <a:prstGeom prst="rect">
              <a:avLst/>
            </a:prstGeom>
            <a:solidFill>
              <a:srgbClr val="1CABE2">
                <a:alpha val="100000"/>
              </a:srgbClr>
            </a:solidFill>
          </p:spPr>
          <p:txBody>
            <a:bodyPr/>
            <a:lstStyle/>
            <a:p/>
          </p:txBody>
        </p:sp>
        <p:sp>
          <p:nvSpPr>
            <p:cNvPr id="36" name="rc36"/>
            <p:cNvSpPr/>
            <p:nvPr/>
          </p:nvSpPr>
          <p:spPr>
            <a:xfrm>
              <a:off x="2682512" y="3466838"/>
              <a:ext cx="249522" cy="539846"/>
            </a:xfrm>
            <a:prstGeom prst="rect">
              <a:avLst/>
            </a:prstGeom>
            <a:solidFill>
              <a:srgbClr val="80BD41">
                <a:alpha val="100000"/>
              </a:srgbClr>
            </a:solidFill>
          </p:spPr>
          <p:txBody>
            <a:bodyPr/>
            <a:lstStyle/>
            <a:p/>
          </p:txBody>
        </p:sp>
        <p:sp>
          <p:nvSpPr>
            <p:cNvPr id="37" name="rc37"/>
            <p:cNvSpPr/>
            <p:nvPr/>
          </p:nvSpPr>
          <p:spPr>
            <a:xfrm>
              <a:off x="2682512" y="3006975"/>
              <a:ext cx="249522" cy="459862"/>
            </a:xfrm>
            <a:prstGeom prst="rect">
              <a:avLst/>
            </a:prstGeom>
            <a:solidFill>
              <a:srgbClr val="1CABE2">
                <a:alpha val="100000"/>
              </a:srgbClr>
            </a:solidFill>
          </p:spPr>
          <p:txBody>
            <a:bodyPr/>
            <a:lstStyle/>
            <a:p/>
          </p:txBody>
        </p:sp>
        <p:sp>
          <p:nvSpPr>
            <p:cNvPr id="38" name="rc38"/>
            <p:cNvSpPr/>
            <p:nvPr/>
          </p:nvSpPr>
          <p:spPr>
            <a:xfrm>
              <a:off x="2959759" y="3480219"/>
              <a:ext cx="249522" cy="526465"/>
            </a:xfrm>
            <a:prstGeom prst="rect">
              <a:avLst/>
            </a:prstGeom>
            <a:solidFill>
              <a:srgbClr val="80BD41">
                <a:alpha val="100000"/>
              </a:srgbClr>
            </a:solidFill>
          </p:spPr>
          <p:txBody>
            <a:bodyPr/>
            <a:lstStyle/>
            <a:p/>
          </p:txBody>
        </p:sp>
        <p:sp>
          <p:nvSpPr>
            <p:cNvPr id="39" name="rc39"/>
            <p:cNvSpPr/>
            <p:nvPr/>
          </p:nvSpPr>
          <p:spPr>
            <a:xfrm>
              <a:off x="2959759" y="2974394"/>
              <a:ext cx="249522" cy="505824"/>
            </a:xfrm>
            <a:prstGeom prst="rect">
              <a:avLst/>
            </a:prstGeom>
            <a:solidFill>
              <a:srgbClr val="1CABE2">
                <a:alpha val="100000"/>
              </a:srgbClr>
            </a:solidFill>
          </p:spPr>
          <p:txBody>
            <a:bodyPr/>
            <a:lstStyle/>
            <a:p/>
          </p:txBody>
        </p:sp>
        <p:sp>
          <p:nvSpPr>
            <p:cNvPr id="40" name="rc40"/>
            <p:cNvSpPr/>
            <p:nvPr/>
          </p:nvSpPr>
          <p:spPr>
            <a:xfrm>
              <a:off x="3237007" y="3500740"/>
              <a:ext cx="249522" cy="505944"/>
            </a:xfrm>
            <a:prstGeom prst="rect">
              <a:avLst/>
            </a:prstGeom>
            <a:solidFill>
              <a:srgbClr val="80BD41">
                <a:alpha val="100000"/>
              </a:srgbClr>
            </a:solidFill>
          </p:spPr>
          <p:txBody>
            <a:bodyPr/>
            <a:lstStyle/>
            <a:p/>
          </p:txBody>
        </p:sp>
        <p:sp>
          <p:nvSpPr>
            <p:cNvPr id="41" name="rc41"/>
            <p:cNvSpPr/>
            <p:nvPr/>
          </p:nvSpPr>
          <p:spPr>
            <a:xfrm>
              <a:off x="3237007" y="2952673"/>
              <a:ext cx="249522" cy="548067"/>
            </a:xfrm>
            <a:prstGeom prst="rect">
              <a:avLst/>
            </a:prstGeom>
            <a:solidFill>
              <a:srgbClr val="1CABE2">
                <a:alpha val="100000"/>
              </a:srgbClr>
            </a:solidFill>
          </p:spPr>
          <p:txBody>
            <a:bodyPr/>
            <a:lstStyle/>
            <a:p/>
          </p:txBody>
        </p:sp>
        <p:sp>
          <p:nvSpPr>
            <p:cNvPr id="42" name="rc42"/>
            <p:cNvSpPr/>
            <p:nvPr/>
          </p:nvSpPr>
          <p:spPr>
            <a:xfrm>
              <a:off x="3514255" y="3518321"/>
              <a:ext cx="249522" cy="488364"/>
            </a:xfrm>
            <a:prstGeom prst="rect">
              <a:avLst/>
            </a:prstGeom>
            <a:solidFill>
              <a:srgbClr val="80BD41">
                <a:alpha val="100000"/>
              </a:srgbClr>
            </a:solidFill>
          </p:spPr>
          <p:txBody>
            <a:bodyPr/>
            <a:lstStyle/>
            <a:p/>
          </p:txBody>
        </p:sp>
        <p:sp>
          <p:nvSpPr>
            <p:cNvPr id="43" name="rc43"/>
            <p:cNvSpPr/>
            <p:nvPr/>
          </p:nvSpPr>
          <p:spPr>
            <a:xfrm>
              <a:off x="3514255" y="2921411"/>
              <a:ext cx="249522" cy="596909"/>
            </a:xfrm>
            <a:prstGeom prst="rect">
              <a:avLst/>
            </a:prstGeom>
            <a:solidFill>
              <a:srgbClr val="1CABE2">
                <a:alpha val="100000"/>
              </a:srgbClr>
            </a:solidFill>
          </p:spPr>
          <p:txBody>
            <a:bodyPr/>
            <a:lstStyle/>
            <a:p/>
          </p:txBody>
        </p:sp>
        <p:sp>
          <p:nvSpPr>
            <p:cNvPr id="44" name="rc44"/>
            <p:cNvSpPr/>
            <p:nvPr/>
          </p:nvSpPr>
          <p:spPr>
            <a:xfrm>
              <a:off x="3791502" y="3587564"/>
              <a:ext cx="249522" cy="419120"/>
            </a:xfrm>
            <a:prstGeom prst="rect">
              <a:avLst/>
            </a:prstGeom>
            <a:solidFill>
              <a:srgbClr val="80BD41">
                <a:alpha val="100000"/>
              </a:srgbClr>
            </a:solidFill>
          </p:spPr>
          <p:txBody>
            <a:bodyPr/>
            <a:lstStyle/>
            <a:p/>
          </p:txBody>
        </p:sp>
        <p:sp>
          <p:nvSpPr>
            <p:cNvPr id="45" name="rc45"/>
            <p:cNvSpPr/>
            <p:nvPr/>
          </p:nvSpPr>
          <p:spPr>
            <a:xfrm>
              <a:off x="3791502" y="3008776"/>
              <a:ext cx="249522" cy="578788"/>
            </a:xfrm>
            <a:prstGeom prst="rect">
              <a:avLst/>
            </a:prstGeom>
            <a:solidFill>
              <a:srgbClr val="1CABE2">
                <a:alpha val="100000"/>
              </a:srgbClr>
            </a:solidFill>
          </p:spPr>
          <p:txBody>
            <a:bodyPr/>
            <a:lstStyle/>
            <a:p/>
          </p:txBody>
        </p:sp>
        <p:sp>
          <p:nvSpPr>
            <p:cNvPr id="46" name="rc46"/>
            <p:cNvSpPr/>
            <p:nvPr/>
          </p:nvSpPr>
          <p:spPr>
            <a:xfrm>
              <a:off x="4068750" y="3498100"/>
              <a:ext cx="249522" cy="508585"/>
            </a:xfrm>
            <a:prstGeom prst="rect">
              <a:avLst/>
            </a:prstGeom>
            <a:solidFill>
              <a:srgbClr val="80BD41">
                <a:alpha val="100000"/>
              </a:srgbClr>
            </a:solidFill>
          </p:spPr>
          <p:txBody>
            <a:bodyPr/>
            <a:lstStyle/>
            <a:p/>
          </p:txBody>
        </p:sp>
        <p:sp>
          <p:nvSpPr>
            <p:cNvPr id="47" name="rc47"/>
            <p:cNvSpPr/>
            <p:nvPr/>
          </p:nvSpPr>
          <p:spPr>
            <a:xfrm>
              <a:off x="4068750" y="2876529"/>
              <a:ext cx="249522" cy="621570"/>
            </a:xfrm>
            <a:prstGeom prst="rect">
              <a:avLst/>
            </a:prstGeom>
            <a:solidFill>
              <a:srgbClr val="1CABE2">
                <a:alpha val="100000"/>
              </a:srgbClr>
            </a:solidFill>
          </p:spPr>
          <p:txBody>
            <a:bodyPr/>
            <a:lstStyle/>
            <a:p/>
          </p:txBody>
        </p:sp>
        <p:sp>
          <p:nvSpPr>
            <p:cNvPr id="48" name="rc48"/>
            <p:cNvSpPr/>
            <p:nvPr/>
          </p:nvSpPr>
          <p:spPr>
            <a:xfrm>
              <a:off x="4345998" y="3460178"/>
              <a:ext cx="249522" cy="546506"/>
            </a:xfrm>
            <a:prstGeom prst="rect">
              <a:avLst/>
            </a:prstGeom>
            <a:solidFill>
              <a:srgbClr val="80BD41">
                <a:alpha val="100000"/>
              </a:srgbClr>
            </a:solidFill>
          </p:spPr>
          <p:txBody>
            <a:bodyPr/>
            <a:lstStyle/>
            <a:p/>
          </p:txBody>
        </p:sp>
        <p:sp>
          <p:nvSpPr>
            <p:cNvPr id="49" name="rc49"/>
            <p:cNvSpPr/>
            <p:nvPr/>
          </p:nvSpPr>
          <p:spPr>
            <a:xfrm>
              <a:off x="4345998" y="2843947"/>
              <a:ext cx="249522" cy="616230"/>
            </a:xfrm>
            <a:prstGeom prst="rect">
              <a:avLst/>
            </a:prstGeom>
            <a:solidFill>
              <a:srgbClr val="1CABE2">
                <a:alpha val="100000"/>
              </a:srgbClr>
            </a:solidFill>
          </p:spPr>
          <p:txBody>
            <a:bodyPr/>
            <a:lstStyle/>
            <a:p/>
          </p:txBody>
        </p:sp>
        <p:sp>
          <p:nvSpPr>
            <p:cNvPr id="50" name="rc50"/>
            <p:cNvSpPr/>
            <p:nvPr/>
          </p:nvSpPr>
          <p:spPr>
            <a:xfrm>
              <a:off x="4623245" y="3455558"/>
              <a:ext cx="249522" cy="551127"/>
            </a:xfrm>
            <a:prstGeom prst="rect">
              <a:avLst/>
            </a:prstGeom>
            <a:solidFill>
              <a:srgbClr val="80BD41">
                <a:alpha val="100000"/>
              </a:srgbClr>
            </a:solidFill>
          </p:spPr>
          <p:txBody>
            <a:bodyPr/>
            <a:lstStyle/>
            <a:p/>
          </p:txBody>
        </p:sp>
        <p:sp>
          <p:nvSpPr>
            <p:cNvPr id="51" name="rc51"/>
            <p:cNvSpPr/>
            <p:nvPr/>
          </p:nvSpPr>
          <p:spPr>
            <a:xfrm>
              <a:off x="4623245" y="2834047"/>
              <a:ext cx="249522" cy="621510"/>
            </a:xfrm>
            <a:prstGeom prst="rect">
              <a:avLst/>
            </a:prstGeom>
            <a:solidFill>
              <a:srgbClr val="1CABE2">
                <a:alpha val="100000"/>
              </a:srgbClr>
            </a:solidFill>
          </p:spPr>
          <p:txBody>
            <a:bodyPr/>
            <a:lstStyle/>
            <a:p/>
          </p:txBody>
        </p:sp>
        <p:sp>
          <p:nvSpPr>
            <p:cNvPr id="52" name="rc52"/>
            <p:cNvSpPr/>
            <p:nvPr/>
          </p:nvSpPr>
          <p:spPr>
            <a:xfrm>
              <a:off x="4900493" y="3738412"/>
              <a:ext cx="249522" cy="268273"/>
            </a:xfrm>
            <a:prstGeom prst="rect">
              <a:avLst/>
            </a:prstGeom>
            <a:solidFill>
              <a:srgbClr val="80BD41">
                <a:alpha val="100000"/>
              </a:srgbClr>
            </a:solidFill>
          </p:spPr>
          <p:txBody>
            <a:bodyPr/>
            <a:lstStyle/>
            <a:p/>
          </p:txBody>
        </p:sp>
        <p:sp>
          <p:nvSpPr>
            <p:cNvPr id="53" name="rc53"/>
            <p:cNvSpPr/>
            <p:nvPr/>
          </p:nvSpPr>
          <p:spPr>
            <a:xfrm>
              <a:off x="4900493" y="2840287"/>
              <a:ext cx="249522" cy="898124"/>
            </a:xfrm>
            <a:prstGeom prst="rect">
              <a:avLst/>
            </a:prstGeom>
            <a:solidFill>
              <a:srgbClr val="1CABE2">
                <a:alpha val="100000"/>
              </a:srgbClr>
            </a:solidFill>
          </p:spPr>
          <p:txBody>
            <a:bodyPr/>
            <a:lstStyle/>
            <a:p/>
          </p:txBody>
        </p:sp>
        <p:sp>
          <p:nvSpPr>
            <p:cNvPr id="54" name="rc54"/>
            <p:cNvSpPr/>
            <p:nvPr/>
          </p:nvSpPr>
          <p:spPr>
            <a:xfrm>
              <a:off x="5177741" y="3490659"/>
              <a:ext cx="249522" cy="516025"/>
            </a:xfrm>
            <a:prstGeom prst="rect">
              <a:avLst/>
            </a:prstGeom>
            <a:solidFill>
              <a:srgbClr val="80BD41">
                <a:alpha val="100000"/>
              </a:srgbClr>
            </a:solidFill>
          </p:spPr>
          <p:txBody>
            <a:bodyPr/>
            <a:lstStyle/>
            <a:p/>
          </p:txBody>
        </p:sp>
        <p:sp>
          <p:nvSpPr>
            <p:cNvPr id="55" name="rc55"/>
            <p:cNvSpPr/>
            <p:nvPr/>
          </p:nvSpPr>
          <p:spPr>
            <a:xfrm>
              <a:off x="5177741" y="2859968"/>
              <a:ext cx="249522" cy="630691"/>
            </a:xfrm>
            <a:prstGeom prst="rect">
              <a:avLst/>
            </a:prstGeom>
            <a:solidFill>
              <a:srgbClr val="1CABE2">
                <a:alpha val="100000"/>
              </a:srgbClr>
            </a:solidFill>
          </p:spPr>
          <p:txBody>
            <a:bodyPr/>
            <a:lstStyle/>
            <a:p/>
          </p:txBody>
        </p:sp>
        <p:sp>
          <p:nvSpPr>
            <p:cNvPr id="56" name="rc56"/>
            <p:cNvSpPr/>
            <p:nvPr/>
          </p:nvSpPr>
          <p:spPr>
            <a:xfrm>
              <a:off x="5454988" y="3519641"/>
              <a:ext cx="249522" cy="487044"/>
            </a:xfrm>
            <a:prstGeom prst="rect">
              <a:avLst/>
            </a:prstGeom>
            <a:solidFill>
              <a:srgbClr val="80BD41">
                <a:alpha val="100000"/>
              </a:srgbClr>
            </a:solidFill>
          </p:spPr>
          <p:txBody>
            <a:bodyPr/>
            <a:lstStyle/>
            <a:p/>
          </p:txBody>
        </p:sp>
        <p:sp>
          <p:nvSpPr>
            <p:cNvPr id="57" name="rc57"/>
            <p:cNvSpPr/>
            <p:nvPr/>
          </p:nvSpPr>
          <p:spPr>
            <a:xfrm>
              <a:off x="5454988" y="2874009"/>
              <a:ext cx="249522" cy="645631"/>
            </a:xfrm>
            <a:prstGeom prst="rect">
              <a:avLst/>
            </a:prstGeom>
            <a:solidFill>
              <a:srgbClr val="1CABE2">
                <a:alpha val="100000"/>
              </a:srgbClr>
            </a:solidFill>
          </p:spPr>
          <p:txBody>
            <a:bodyPr/>
            <a:lstStyle/>
            <a:p/>
          </p:txBody>
        </p:sp>
        <p:sp>
          <p:nvSpPr>
            <p:cNvPr id="58" name="rc58"/>
            <p:cNvSpPr/>
            <p:nvPr/>
          </p:nvSpPr>
          <p:spPr>
            <a:xfrm>
              <a:off x="5732236" y="3521861"/>
              <a:ext cx="249522" cy="484823"/>
            </a:xfrm>
            <a:prstGeom prst="rect">
              <a:avLst/>
            </a:prstGeom>
            <a:solidFill>
              <a:srgbClr val="80BD41">
                <a:alpha val="100000"/>
              </a:srgbClr>
            </a:solidFill>
          </p:spPr>
          <p:txBody>
            <a:bodyPr/>
            <a:lstStyle/>
            <a:p/>
          </p:txBody>
        </p:sp>
        <p:sp>
          <p:nvSpPr>
            <p:cNvPr id="59" name="rc59"/>
            <p:cNvSpPr/>
            <p:nvPr/>
          </p:nvSpPr>
          <p:spPr>
            <a:xfrm>
              <a:off x="5732236" y="2852348"/>
              <a:ext cx="249522" cy="669513"/>
            </a:xfrm>
            <a:prstGeom prst="rect">
              <a:avLst/>
            </a:prstGeom>
            <a:solidFill>
              <a:srgbClr val="1CABE2">
                <a:alpha val="100000"/>
              </a:srgbClr>
            </a:solidFill>
          </p:spPr>
          <p:txBody>
            <a:bodyPr/>
            <a:lstStyle/>
            <a:p/>
          </p:txBody>
        </p:sp>
        <p:sp>
          <p:nvSpPr>
            <p:cNvPr id="60" name="rc60"/>
            <p:cNvSpPr/>
            <p:nvPr/>
          </p:nvSpPr>
          <p:spPr>
            <a:xfrm>
              <a:off x="6009484" y="3512860"/>
              <a:ext cx="249522" cy="493824"/>
            </a:xfrm>
            <a:prstGeom prst="rect">
              <a:avLst/>
            </a:prstGeom>
            <a:solidFill>
              <a:srgbClr val="80BD41">
                <a:alpha val="100000"/>
              </a:srgbClr>
            </a:solidFill>
          </p:spPr>
          <p:txBody>
            <a:bodyPr/>
            <a:lstStyle/>
            <a:p/>
          </p:txBody>
        </p:sp>
        <p:sp>
          <p:nvSpPr>
            <p:cNvPr id="61" name="rc61"/>
            <p:cNvSpPr/>
            <p:nvPr/>
          </p:nvSpPr>
          <p:spPr>
            <a:xfrm>
              <a:off x="6009484" y="2830867"/>
              <a:ext cx="249522" cy="681993"/>
            </a:xfrm>
            <a:prstGeom prst="rect">
              <a:avLst/>
            </a:prstGeom>
            <a:solidFill>
              <a:srgbClr val="1CABE2">
                <a:alpha val="100000"/>
              </a:srgbClr>
            </a:solidFill>
          </p:spPr>
          <p:txBody>
            <a:bodyPr/>
            <a:lstStyle/>
            <a:p/>
          </p:txBody>
        </p:sp>
        <p:sp>
          <p:nvSpPr>
            <p:cNvPr id="62" name="rc62"/>
            <p:cNvSpPr/>
            <p:nvPr/>
          </p:nvSpPr>
          <p:spPr>
            <a:xfrm>
              <a:off x="6286731" y="3522461"/>
              <a:ext cx="249522" cy="484223"/>
            </a:xfrm>
            <a:prstGeom prst="rect">
              <a:avLst/>
            </a:prstGeom>
            <a:solidFill>
              <a:srgbClr val="80BD41">
                <a:alpha val="100000"/>
              </a:srgbClr>
            </a:solidFill>
          </p:spPr>
          <p:txBody>
            <a:bodyPr/>
            <a:lstStyle/>
            <a:p/>
          </p:txBody>
        </p:sp>
        <p:sp>
          <p:nvSpPr>
            <p:cNvPr id="63" name="rc63"/>
            <p:cNvSpPr/>
            <p:nvPr/>
          </p:nvSpPr>
          <p:spPr>
            <a:xfrm>
              <a:off x="6286731" y="2796185"/>
              <a:ext cx="249522" cy="726275"/>
            </a:xfrm>
            <a:prstGeom prst="rect">
              <a:avLst/>
            </a:prstGeom>
            <a:solidFill>
              <a:srgbClr val="1CABE2">
                <a:alpha val="100000"/>
              </a:srgbClr>
            </a:solidFill>
          </p:spPr>
          <p:txBody>
            <a:bodyPr/>
            <a:lstStyle/>
            <a:p/>
          </p:txBody>
        </p:sp>
        <p:sp>
          <p:nvSpPr>
            <p:cNvPr id="64" name="rc64"/>
            <p:cNvSpPr/>
            <p:nvPr/>
          </p:nvSpPr>
          <p:spPr>
            <a:xfrm>
              <a:off x="6563979" y="3553302"/>
              <a:ext cx="249522" cy="453382"/>
            </a:xfrm>
            <a:prstGeom prst="rect">
              <a:avLst/>
            </a:prstGeom>
            <a:solidFill>
              <a:srgbClr val="80BD41">
                <a:alpha val="100000"/>
              </a:srgbClr>
            </a:solidFill>
          </p:spPr>
          <p:txBody>
            <a:bodyPr/>
            <a:lstStyle/>
            <a:p/>
          </p:txBody>
        </p:sp>
        <p:sp>
          <p:nvSpPr>
            <p:cNvPr id="65" name="rc65"/>
            <p:cNvSpPr/>
            <p:nvPr/>
          </p:nvSpPr>
          <p:spPr>
            <a:xfrm>
              <a:off x="6563979" y="2813586"/>
              <a:ext cx="249522" cy="739716"/>
            </a:xfrm>
            <a:prstGeom prst="rect">
              <a:avLst/>
            </a:prstGeom>
            <a:solidFill>
              <a:srgbClr val="1CABE2">
                <a:alpha val="100000"/>
              </a:srgbClr>
            </a:solidFill>
          </p:spPr>
          <p:txBody>
            <a:bodyPr/>
            <a:lstStyle/>
            <a:p/>
          </p:txBody>
        </p:sp>
        <p:sp>
          <p:nvSpPr>
            <p:cNvPr id="66" name="rc66"/>
            <p:cNvSpPr/>
            <p:nvPr/>
          </p:nvSpPr>
          <p:spPr>
            <a:xfrm>
              <a:off x="6841227" y="3538422"/>
              <a:ext cx="249522" cy="468263"/>
            </a:xfrm>
            <a:prstGeom prst="rect">
              <a:avLst/>
            </a:prstGeom>
            <a:solidFill>
              <a:srgbClr val="80BD41">
                <a:alpha val="100000"/>
              </a:srgbClr>
            </a:solidFill>
          </p:spPr>
          <p:txBody>
            <a:bodyPr/>
            <a:lstStyle/>
            <a:p/>
          </p:txBody>
        </p:sp>
        <p:sp>
          <p:nvSpPr>
            <p:cNvPr id="67" name="rc67"/>
            <p:cNvSpPr/>
            <p:nvPr/>
          </p:nvSpPr>
          <p:spPr>
            <a:xfrm>
              <a:off x="6841227" y="2741162"/>
              <a:ext cx="249522" cy="797259"/>
            </a:xfrm>
            <a:prstGeom prst="rect">
              <a:avLst/>
            </a:prstGeom>
            <a:solidFill>
              <a:srgbClr val="1CABE2">
                <a:alpha val="100000"/>
              </a:srgbClr>
            </a:solidFill>
          </p:spPr>
          <p:txBody>
            <a:bodyPr/>
            <a:lstStyle/>
            <a:p/>
          </p:txBody>
        </p:sp>
        <p:sp>
          <p:nvSpPr>
            <p:cNvPr id="68" name="rc68"/>
            <p:cNvSpPr/>
            <p:nvPr/>
          </p:nvSpPr>
          <p:spPr>
            <a:xfrm>
              <a:off x="7118474" y="3554503"/>
              <a:ext cx="249522" cy="452182"/>
            </a:xfrm>
            <a:prstGeom prst="rect">
              <a:avLst/>
            </a:prstGeom>
            <a:solidFill>
              <a:srgbClr val="80BD41">
                <a:alpha val="100000"/>
              </a:srgbClr>
            </a:solidFill>
          </p:spPr>
          <p:txBody>
            <a:bodyPr/>
            <a:lstStyle/>
            <a:p/>
          </p:txBody>
        </p:sp>
        <p:sp>
          <p:nvSpPr>
            <p:cNvPr id="69" name="rc69"/>
            <p:cNvSpPr/>
            <p:nvPr/>
          </p:nvSpPr>
          <p:spPr>
            <a:xfrm>
              <a:off x="7118474" y="2714761"/>
              <a:ext cx="249522" cy="839741"/>
            </a:xfrm>
            <a:prstGeom prst="rect">
              <a:avLst/>
            </a:prstGeom>
            <a:solidFill>
              <a:srgbClr val="1CABE2">
                <a:alpha val="100000"/>
              </a:srgbClr>
            </a:solidFill>
          </p:spPr>
          <p:txBody>
            <a:bodyPr/>
            <a:lstStyle/>
            <a:p/>
          </p:txBody>
        </p:sp>
        <p:sp>
          <p:nvSpPr>
            <p:cNvPr id="70" name="rc70"/>
            <p:cNvSpPr/>
            <p:nvPr/>
          </p:nvSpPr>
          <p:spPr>
            <a:xfrm>
              <a:off x="7395722" y="3607425"/>
              <a:ext cx="249522" cy="399259"/>
            </a:xfrm>
            <a:prstGeom prst="rect">
              <a:avLst/>
            </a:prstGeom>
            <a:solidFill>
              <a:srgbClr val="80BD41">
                <a:alpha val="100000"/>
              </a:srgbClr>
            </a:solidFill>
          </p:spPr>
          <p:txBody>
            <a:bodyPr/>
            <a:lstStyle/>
            <a:p/>
          </p:txBody>
        </p:sp>
        <p:sp>
          <p:nvSpPr>
            <p:cNvPr id="71" name="rc71"/>
            <p:cNvSpPr/>
            <p:nvPr/>
          </p:nvSpPr>
          <p:spPr>
            <a:xfrm>
              <a:off x="7395722" y="2796785"/>
              <a:ext cx="249522" cy="810639"/>
            </a:xfrm>
            <a:prstGeom prst="rect">
              <a:avLst/>
            </a:prstGeom>
            <a:solidFill>
              <a:srgbClr val="1CABE2">
                <a:alpha val="100000"/>
              </a:srgbClr>
            </a:solidFill>
          </p:spPr>
          <p:txBody>
            <a:bodyPr/>
            <a:lstStyle/>
            <a:p/>
          </p:txBody>
        </p:sp>
        <p:sp>
          <p:nvSpPr>
            <p:cNvPr id="72" name="rc72"/>
            <p:cNvSpPr/>
            <p:nvPr/>
          </p:nvSpPr>
          <p:spPr>
            <a:xfrm>
              <a:off x="7672970" y="3462338"/>
              <a:ext cx="249522" cy="544346"/>
            </a:xfrm>
            <a:prstGeom prst="rect">
              <a:avLst/>
            </a:prstGeom>
            <a:solidFill>
              <a:srgbClr val="80BD41">
                <a:alpha val="100000"/>
              </a:srgbClr>
            </a:solidFill>
          </p:spPr>
          <p:txBody>
            <a:bodyPr/>
            <a:lstStyle/>
            <a:p/>
          </p:txBody>
        </p:sp>
        <p:sp>
          <p:nvSpPr>
            <p:cNvPr id="73" name="rc73"/>
            <p:cNvSpPr/>
            <p:nvPr/>
          </p:nvSpPr>
          <p:spPr>
            <a:xfrm>
              <a:off x="7672970" y="2645818"/>
              <a:ext cx="249522" cy="816520"/>
            </a:xfrm>
            <a:prstGeom prst="rect">
              <a:avLst/>
            </a:prstGeom>
            <a:solidFill>
              <a:srgbClr val="1CABE2">
                <a:alpha val="100000"/>
              </a:srgbClr>
            </a:solidFill>
          </p:spPr>
          <p:txBody>
            <a:bodyPr/>
            <a:lstStyle/>
            <a:p/>
          </p:txBody>
        </p:sp>
        <p:sp>
          <p:nvSpPr>
            <p:cNvPr id="74" name="rc74"/>
            <p:cNvSpPr/>
            <p:nvPr/>
          </p:nvSpPr>
          <p:spPr>
            <a:xfrm>
              <a:off x="7950217" y="3416976"/>
              <a:ext cx="249522" cy="589709"/>
            </a:xfrm>
            <a:prstGeom prst="rect">
              <a:avLst/>
            </a:prstGeom>
            <a:solidFill>
              <a:srgbClr val="80BD41">
                <a:alpha val="100000"/>
              </a:srgbClr>
            </a:solidFill>
          </p:spPr>
          <p:txBody>
            <a:bodyPr/>
            <a:lstStyle/>
            <a:p/>
          </p:txBody>
        </p:sp>
        <p:sp>
          <p:nvSpPr>
            <p:cNvPr id="75" name="rc75"/>
            <p:cNvSpPr/>
            <p:nvPr/>
          </p:nvSpPr>
          <p:spPr>
            <a:xfrm>
              <a:off x="7950217" y="2602676"/>
              <a:ext cx="249522" cy="814300"/>
            </a:xfrm>
            <a:prstGeom prst="rect">
              <a:avLst/>
            </a:prstGeom>
            <a:solidFill>
              <a:srgbClr val="1CABE2">
                <a:alpha val="100000"/>
              </a:srgbClr>
            </a:solidFill>
          </p:spPr>
          <p:txBody>
            <a:bodyPr/>
            <a:lstStyle/>
            <a:p/>
          </p:txBody>
        </p:sp>
        <p:sp>
          <p:nvSpPr>
            <p:cNvPr id="76" name="pl76"/>
            <p:cNvSpPr/>
            <p:nvPr/>
          </p:nvSpPr>
          <p:spPr>
            <a:xfrm>
              <a:off x="1421035" y="2490361"/>
              <a:ext cx="6653943" cy="870482"/>
            </a:xfrm>
            <a:custGeom>
              <a:avLst/>
              <a:pathLst>
                <a:path w="6653943" h="870482">
                  <a:moveTo>
                    <a:pt x="0" y="477361"/>
                  </a:moveTo>
                  <a:lnTo>
                    <a:pt x="277247" y="393120"/>
                  </a:lnTo>
                  <a:lnTo>
                    <a:pt x="554495" y="280800"/>
                  </a:lnTo>
                  <a:lnTo>
                    <a:pt x="831742" y="196560"/>
                  </a:lnTo>
                  <a:lnTo>
                    <a:pt x="1108990" y="84240"/>
                  </a:lnTo>
                  <a:lnTo>
                    <a:pt x="1386238" y="0"/>
                  </a:lnTo>
                  <a:lnTo>
                    <a:pt x="1663485" y="84240"/>
                  </a:lnTo>
                  <a:lnTo>
                    <a:pt x="1940733" y="168480"/>
                  </a:lnTo>
                  <a:lnTo>
                    <a:pt x="2217981" y="252720"/>
                  </a:lnTo>
                  <a:lnTo>
                    <a:pt x="2495228" y="336960"/>
                  </a:lnTo>
                  <a:lnTo>
                    <a:pt x="2772476" y="252720"/>
                  </a:lnTo>
                  <a:lnTo>
                    <a:pt x="3049724" y="196560"/>
                  </a:lnTo>
                  <a:lnTo>
                    <a:pt x="3326971" y="196560"/>
                  </a:lnTo>
                  <a:lnTo>
                    <a:pt x="3604219" y="870482"/>
                  </a:lnTo>
                  <a:lnTo>
                    <a:pt x="3881467" y="252720"/>
                  </a:lnTo>
                  <a:lnTo>
                    <a:pt x="4158714" y="308880"/>
                  </a:lnTo>
                  <a:lnTo>
                    <a:pt x="4435962" y="336960"/>
                  </a:lnTo>
                  <a:lnTo>
                    <a:pt x="4713210" y="336960"/>
                  </a:lnTo>
                  <a:lnTo>
                    <a:pt x="4990457" y="393120"/>
                  </a:lnTo>
                  <a:lnTo>
                    <a:pt x="5267705" y="449281"/>
                  </a:lnTo>
                  <a:lnTo>
                    <a:pt x="5544953" y="477361"/>
                  </a:lnTo>
                  <a:lnTo>
                    <a:pt x="5822200" y="533521"/>
                  </a:lnTo>
                  <a:lnTo>
                    <a:pt x="6099448" y="589681"/>
                  </a:lnTo>
                  <a:lnTo>
                    <a:pt x="6376696" y="393120"/>
                  </a:lnTo>
                  <a:lnTo>
                    <a:pt x="6653943" y="3369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78" name="tx78"/>
            <p:cNvSpPr/>
            <p:nvPr/>
          </p:nvSpPr>
          <p:spPr>
            <a:xfrm>
              <a:off x="2746983"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9" name="tx79"/>
            <p:cNvSpPr/>
            <p:nvPr/>
          </p:nvSpPr>
          <p:spPr>
            <a:xfrm>
              <a:off x="4133222"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0" name="tx80"/>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1" name="tx81"/>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82" name="tx82"/>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3" name="tx83"/>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4" name="tx84"/>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6" name="tx86"/>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7" name="tx87"/>
            <p:cNvSpPr/>
            <p:nvPr/>
          </p:nvSpPr>
          <p:spPr>
            <a:xfrm>
              <a:off x="1303481" y="2977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870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7405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380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677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05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57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6608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09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4667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544403"/>
            </a:xfrm>
            <a:custGeom>
              <a:avLst/>
              <a:pathLst>
                <a:path w="0" h="1544403">
                  <a:moveTo>
                    <a:pt x="0" y="15444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1600563"/>
            </a:xfrm>
            <a:custGeom>
              <a:avLst/>
              <a:pathLst>
                <a:path w="0" h="1600563">
                  <a:moveTo>
                    <a:pt x="0" y="16005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1740964"/>
            </a:xfrm>
            <a:custGeom>
              <a:avLst/>
              <a:pathLst>
                <a:path w="0" h="1740964">
                  <a:moveTo>
                    <a:pt x="0" y="174096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1881364"/>
            </a:xfrm>
            <a:custGeom>
              <a:avLst/>
              <a:pathLst>
                <a:path w="0" h="1881364">
                  <a:moveTo>
                    <a:pt x="0" y="188136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1684803"/>
            </a:xfrm>
            <a:custGeom>
              <a:avLst/>
              <a:pathLst>
                <a:path w="0" h="1684803">
                  <a:moveTo>
                    <a:pt x="0" y="16848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8063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08" name="tx108"/>
            <p:cNvSpPr/>
            <p:nvPr/>
          </p:nvSpPr>
          <p:spPr>
            <a:xfrm>
              <a:off x="1329607" y="3359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09" name="tx109"/>
            <p:cNvSpPr/>
            <p:nvPr/>
          </p:nvSpPr>
          <p:spPr>
            <a:xfrm>
              <a:off x="2755022" y="370171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a:t>
              </a:r>
            </a:p>
          </p:txBody>
        </p:sp>
        <p:sp>
          <p:nvSpPr>
            <p:cNvPr id="110" name="tx110"/>
            <p:cNvSpPr/>
            <p:nvPr/>
          </p:nvSpPr>
          <p:spPr>
            <a:xfrm>
              <a:off x="2715845" y="3201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a:t>
              </a:r>
            </a:p>
          </p:txBody>
        </p:sp>
        <p:sp>
          <p:nvSpPr>
            <p:cNvPr id="111" name="tx111"/>
            <p:cNvSpPr/>
            <p:nvPr/>
          </p:nvSpPr>
          <p:spPr>
            <a:xfrm>
              <a:off x="4102084" y="3717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84.8</a:t>
              </a:r>
            </a:p>
          </p:txBody>
        </p:sp>
        <p:sp>
          <p:nvSpPr>
            <p:cNvPr id="112" name="tx112"/>
            <p:cNvSpPr/>
            <p:nvPr/>
          </p:nvSpPr>
          <p:spPr>
            <a:xfrm>
              <a:off x="4075958" y="31522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13" name="tx113"/>
            <p:cNvSpPr/>
            <p:nvPr/>
          </p:nvSpPr>
          <p:spPr>
            <a:xfrm>
              <a:off x="5488322" y="3728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81.2</a:t>
              </a:r>
            </a:p>
          </p:txBody>
        </p:sp>
        <p:sp>
          <p:nvSpPr>
            <p:cNvPr id="114" name="tx114"/>
            <p:cNvSpPr/>
            <p:nvPr/>
          </p:nvSpPr>
          <p:spPr>
            <a:xfrm>
              <a:off x="5462196" y="31617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15" name="tx115"/>
            <p:cNvSpPr/>
            <p:nvPr/>
          </p:nvSpPr>
          <p:spPr>
            <a:xfrm>
              <a:off x="6597312" y="3744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75.6</a:t>
              </a:r>
            </a:p>
          </p:txBody>
        </p:sp>
        <p:sp>
          <p:nvSpPr>
            <p:cNvPr id="116" name="tx116"/>
            <p:cNvSpPr/>
            <p:nvPr/>
          </p:nvSpPr>
          <p:spPr>
            <a:xfrm>
              <a:off x="6571187" y="3148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123.3</a:t>
              </a:r>
            </a:p>
          </p:txBody>
        </p:sp>
        <p:sp>
          <p:nvSpPr>
            <p:cNvPr id="117" name="tx117"/>
            <p:cNvSpPr/>
            <p:nvPr/>
          </p:nvSpPr>
          <p:spPr>
            <a:xfrm>
              <a:off x="6913737" y="373750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8" name="tx118"/>
            <p:cNvSpPr/>
            <p:nvPr/>
          </p:nvSpPr>
          <p:spPr>
            <a:xfrm>
              <a:off x="6848435" y="31046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132.9</a:t>
              </a:r>
            </a:p>
          </p:txBody>
        </p:sp>
        <p:sp>
          <p:nvSpPr>
            <p:cNvPr id="119" name="tx119"/>
            <p:cNvSpPr/>
            <p:nvPr/>
          </p:nvSpPr>
          <p:spPr>
            <a:xfrm>
              <a:off x="7151808" y="374582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75.4</a:t>
              </a:r>
            </a:p>
          </p:txBody>
        </p:sp>
        <p:sp>
          <p:nvSpPr>
            <p:cNvPr id="120" name="tx120"/>
            <p:cNvSpPr/>
            <p:nvPr/>
          </p:nvSpPr>
          <p:spPr>
            <a:xfrm>
              <a:off x="7125682" y="30995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21" name="tx121"/>
            <p:cNvSpPr/>
            <p:nvPr/>
          </p:nvSpPr>
          <p:spPr>
            <a:xfrm>
              <a:off x="7429055" y="3772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2" name="tx122"/>
            <p:cNvSpPr/>
            <p:nvPr/>
          </p:nvSpPr>
          <p:spPr>
            <a:xfrm>
              <a:off x="7402930" y="31670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135.1</a:t>
              </a:r>
            </a:p>
          </p:txBody>
        </p:sp>
        <p:sp>
          <p:nvSpPr>
            <p:cNvPr id="123" name="tx123"/>
            <p:cNvSpPr/>
            <p:nvPr/>
          </p:nvSpPr>
          <p:spPr>
            <a:xfrm>
              <a:off x="7706303" y="3699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24" name="tx124"/>
            <p:cNvSpPr/>
            <p:nvPr/>
          </p:nvSpPr>
          <p:spPr>
            <a:xfrm>
              <a:off x="7680178" y="3018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136.1</a:t>
              </a:r>
            </a:p>
          </p:txBody>
        </p:sp>
        <p:sp>
          <p:nvSpPr>
            <p:cNvPr id="125" name="tx125"/>
            <p:cNvSpPr/>
            <p:nvPr/>
          </p:nvSpPr>
          <p:spPr>
            <a:xfrm>
              <a:off x="7983551" y="3676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26" name="tx126"/>
            <p:cNvSpPr/>
            <p:nvPr/>
          </p:nvSpPr>
          <p:spPr>
            <a:xfrm>
              <a:off x="7957425" y="2974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135.7</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354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7545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5441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54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44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204"/>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2000-2024</a:t>
              </a:r>
            </a:p>
          </p:txBody>
        </p:sp>
        <p:sp>
          <p:nvSpPr>
            <p:cNvPr id="158" name="pl158"/>
            <p:cNvSpPr/>
            <p:nvPr/>
          </p:nvSpPr>
          <p:spPr>
            <a:xfrm>
              <a:off x="199873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74644"/>
              <a:ext cx="2123110" cy="162162"/>
            </a:xfrm>
            <a:prstGeom prst="rect">
              <a:avLst/>
            </a:prstGeom>
            <a:solidFill>
              <a:srgbClr val="80BD41">
                <a:alpha val="100000"/>
              </a:srgbClr>
            </a:solidFill>
          </p:spPr>
          <p:txBody>
            <a:bodyPr/>
            <a:lstStyle/>
            <a:p/>
          </p:txBody>
        </p:sp>
        <p:sp>
          <p:nvSpPr>
            <p:cNvPr id="173" name="rc173"/>
            <p:cNvSpPr/>
            <p:nvPr/>
          </p:nvSpPr>
          <p:spPr>
            <a:xfrm>
              <a:off x="3419384" y="5774644"/>
              <a:ext cx="3463963" cy="162162"/>
            </a:xfrm>
            <a:prstGeom prst="rect">
              <a:avLst/>
            </a:prstGeom>
            <a:solidFill>
              <a:srgbClr val="1CABE2">
                <a:alpha val="100000"/>
              </a:srgbClr>
            </a:solidFill>
          </p:spPr>
          <p:txBody>
            <a:bodyPr/>
            <a:lstStyle/>
            <a:p/>
          </p:txBody>
        </p:sp>
        <p:sp>
          <p:nvSpPr>
            <p:cNvPr id="174" name="rc174"/>
            <p:cNvSpPr/>
            <p:nvPr/>
          </p:nvSpPr>
          <p:spPr>
            <a:xfrm>
              <a:off x="1296273" y="5571941"/>
              <a:ext cx="2549081" cy="162162"/>
            </a:xfrm>
            <a:prstGeom prst="rect">
              <a:avLst/>
            </a:prstGeom>
            <a:solidFill>
              <a:srgbClr val="80BD41">
                <a:alpha val="100000"/>
              </a:srgbClr>
            </a:solidFill>
          </p:spPr>
          <p:txBody>
            <a:bodyPr/>
            <a:lstStyle/>
            <a:p/>
          </p:txBody>
        </p:sp>
        <p:sp>
          <p:nvSpPr>
            <p:cNvPr id="175" name="rc175"/>
            <p:cNvSpPr/>
            <p:nvPr/>
          </p:nvSpPr>
          <p:spPr>
            <a:xfrm>
              <a:off x="3845355" y="5571941"/>
              <a:ext cx="3823621" cy="162162"/>
            </a:xfrm>
            <a:prstGeom prst="rect">
              <a:avLst/>
            </a:prstGeom>
            <a:solidFill>
              <a:srgbClr val="1CABE2">
                <a:alpha val="100000"/>
              </a:srgbClr>
            </a:solidFill>
          </p:spPr>
          <p:txBody>
            <a:bodyPr/>
            <a:lstStyle/>
            <a:p/>
          </p:txBody>
        </p:sp>
        <p:sp>
          <p:nvSpPr>
            <p:cNvPr id="176" name="rc176"/>
            <p:cNvSpPr/>
            <p:nvPr/>
          </p:nvSpPr>
          <p:spPr>
            <a:xfrm>
              <a:off x="1296273" y="5369238"/>
              <a:ext cx="2761504" cy="162162"/>
            </a:xfrm>
            <a:prstGeom prst="rect">
              <a:avLst/>
            </a:prstGeom>
            <a:solidFill>
              <a:srgbClr val="80BD41">
                <a:alpha val="100000"/>
              </a:srgbClr>
            </a:solidFill>
          </p:spPr>
          <p:txBody>
            <a:bodyPr/>
            <a:lstStyle/>
            <a:p/>
          </p:txBody>
        </p:sp>
        <p:sp>
          <p:nvSpPr>
            <p:cNvPr id="177" name="rc177"/>
            <p:cNvSpPr/>
            <p:nvPr/>
          </p:nvSpPr>
          <p:spPr>
            <a:xfrm>
              <a:off x="4057778" y="5369238"/>
              <a:ext cx="3813225" cy="162162"/>
            </a:xfrm>
            <a:prstGeom prst="rect">
              <a:avLst/>
            </a:prstGeom>
            <a:solidFill>
              <a:srgbClr val="1CABE2">
                <a:alpha val="100000"/>
              </a:srgbClr>
            </a:solidFill>
          </p:spPr>
          <p:txBody>
            <a:bodyPr/>
            <a:lstStyle/>
            <a:p/>
          </p:txBody>
        </p:sp>
        <p:sp>
          <p:nvSpPr>
            <p:cNvPr id="178" name="tx178"/>
            <p:cNvSpPr/>
            <p:nvPr/>
          </p:nvSpPr>
          <p:spPr>
            <a:xfrm>
              <a:off x="7018020"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2523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75.6</a:t>
              </a:r>
            </a:p>
          </p:txBody>
        </p:sp>
        <p:sp>
          <p:nvSpPr>
            <p:cNvPr id="182" name="tx182"/>
            <p:cNvSpPr/>
            <p:nvPr/>
          </p:nvSpPr>
          <p:spPr>
            <a:xfrm>
              <a:off x="5015727"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123.3</a:t>
              </a:r>
            </a:p>
          </p:txBody>
        </p:sp>
        <p:sp>
          <p:nvSpPr>
            <p:cNvPr id="183" name="tx183"/>
            <p:cNvSpPr/>
            <p:nvPr/>
          </p:nvSpPr>
          <p:spPr>
            <a:xfrm>
              <a:off x="246532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90.7</a:t>
              </a:r>
            </a:p>
          </p:txBody>
        </p:sp>
        <p:sp>
          <p:nvSpPr>
            <p:cNvPr id="184" name="tx184"/>
            <p:cNvSpPr/>
            <p:nvPr/>
          </p:nvSpPr>
          <p:spPr>
            <a:xfrm>
              <a:off x="5621527"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136.1</a:t>
              </a:r>
            </a:p>
          </p:txBody>
        </p:sp>
        <p:sp>
          <p:nvSpPr>
            <p:cNvPr id="185" name="tx185"/>
            <p:cNvSpPr/>
            <p:nvPr/>
          </p:nvSpPr>
          <p:spPr>
            <a:xfrm>
              <a:off x="257153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98.3</a:t>
              </a:r>
            </a:p>
          </p:txBody>
        </p:sp>
        <p:sp>
          <p:nvSpPr>
            <p:cNvPr id="186" name="tx186"/>
            <p:cNvSpPr/>
            <p:nvPr/>
          </p:nvSpPr>
          <p:spPr>
            <a:xfrm>
              <a:off x="5828752"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135.7</a:t>
              </a:r>
            </a:p>
          </p:txBody>
        </p:sp>
        <p:sp>
          <p:nvSpPr>
            <p:cNvPr id="187" name="tx18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8" name="tx19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(42%) was higher than in 2019 (38%).
The number of children vaccinated with DTP3 increased 30% compared to in 2019.
The number of surviving infants increased approximately 18%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177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399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21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844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4066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212726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1067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489409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13916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83086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107549"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3842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60913"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93759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0" name="pl20"/>
            <p:cNvSpPr/>
            <p:nvPr/>
          </p:nvSpPr>
          <p:spPr>
            <a:xfrm>
              <a:off x="966584" y="34288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285109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966584" y="22733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3" name="pl23"/>
            <p:cNvSpPr/>
            <p:nvPr/>
          </p:nvSpPr>
          <p:spPr>
            <a:xfrm>
              <a:off x="966584" y="16955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4" name="pl24"/>
            <p:cNvSpPr/>
            <p:nvPr/>
          </p:nvSpPr>
          <p:spPr>
            <a:xfrm>
              <a:off x="966584" y="11177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5" name="pl2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5" name="rc35"/>
            <p:cNvSpPr/>
            <p:nvPr/>
          </p:nvSpPr>
          <p:spPr>
            <a:xfrm>
              <a:off x="1311054" y="3456012"/>
              <a:ext cx="249014" cy="550673"/>
            </a:xfrm>
            <a:prstGeom prst="rect">
              <a:avLst/>
            </a:prstGeom>
            <a:solidFill>
              <a:srgbClr val="E2231A">
                <a:alpha val="100000"/>
              </a:srgbClr>
            </a:solidFill>
          </p:spPr>
          <p:txBody>
            <a:bodyPr/>
            <a:lstStyle/>
            <a:p/>
          </p:txBody>
        </p:sp>
        <p:sp>
          <p:nvSpPr>
            <p:cNvPr id="36" name="rc36"/>
            <p:cNvSpPr/>
            <p:nvPr/>
          </p:nvSpPr>
          <p:spPr>
            <a:xfrm>
              <a:off x="1587736" y="3435685"/>
              <a:ext cx="249014" cy="571000"/>
            </a:xfrm>
            <a:prstGeom prst="rect">
              <a:avLst/>
            </a:prstGeom>
            <a:solidFill>
              <a:srgbClr val="E2231A">
                <a:alpha val="100000"/>
              </a:srgbClr>
            </a:solidFill>
          </p:spPr>
          <p:txBody>
            <a:bodyPr/>
            <a:lstStyle/>
            <a:p/>
          </p:txBody>
        </p:sp>
        <p:sp>
          <p:nvSpPr>
            <p:cNvPr id="37" name="rc37"/>
            <p:cNvSpPr/>
            <p:nvPr/>
          </p:nvSpPr>
          <p:spPr>
            <a:xfrm>
              <a:off x="1864419" y="3492014"/>
              <a:ext cx="249014" cy="514670"/>
            </a:xfrm>
            <a:prstGeom prst="rect">
              <a:avLst/>
            </a:prstGeom>
            <a:solidFill>
              <a:srgbClr val="E2231A">
                <a:alpha val="100000"/>
              </a:srgbClr>
            </a:solidFill>
          </p:spPr>
          <p:txBody>
            <a:bodyPr/>
            <a:lstStyle/>
            <a:p/>
          </p:txBody>
        </p:sp>
        <p:sp>
          <p:nvSpPr>
            <p:cNvPr id="38" name="rc38"/>
            <p:cNvSpPr/>
            <p:nvPr/>
          </p:nvSpPr>
          <p:spPr>
            <a:xfrm>
              <a:off x="2141101" y="3539191"/>
              <a:ext cx="249014" cy="467493"/>
            </a:xfrm>
            <a:prstGeom prst="rect">
              <a:avLst/>
            </a:prstGeom>
            <a:solidFill>
              <a:srgbClr val="E2231A">
                <a:alpha val="100000"/>
              </a:srgbClr>
            </a:solidFill>
          </p:spPr>
          <p:txBody>
            <a:bodyPr/>
            <a:lstStyle/>
            <a:p/>
          </p:txBody>
        </p:sp>
        <p:sp>
          <p:nvSpPr>
            <p:cNvPr id="39" name="rc39"/>
            <p:cNvSpPr/>
            <p:nvPr/>
          </p:nvSpPr>
          <p:spPr>
            <a:xfrm>
              <a:off x="2417783" y="3586039"/>
              <a:ext cx="249014" cy="420646"/>
            </a:xfrm>
            <a:prstGeom prst="rect">
              <a:avLst/>
            </a:prstGeom>
            <a:solidFill>
              <a:srgbClr val="E2231A">
                <a:alpha val="100000"/>
              </a:srgbClr>
            </a:solidFill>
          </p:spPr>
          <p:txBody>
            <a:bodyPr/>
            <a:lstStyle/>
            <a:p/>
          </p:txBody>
        </p:sp>
        <p:sp>
          <p:nvSpPr>
            <p:cNvPr id="40" name="rc40"/>
            <p:cNvSpPr/>
            <p:nvPr/>
          </p:nvSpPr>
          <p:spPr>
            <a:xfrm>
              <a:off x="2694466" y="3640860"/>
              <a:ext cx="249014" cy="365825"/>
            </a:xfrm>
            <a:prstGeom prst="rect">
              <a:avLst/>
            </a:prstGeom>
            <a:solidFill>
              <a:srgbClr val="E2231A">
                <a:alpha val="100000"/>
              </a:srgbClr>
            </a:solidFill>
          </p:spPr>
          <p:txBody>
            <a:bodyPr/>
            <a:lstStyle/>
            <a:p/>
          </p:txBody>
        </p:sp>
        <p:sp>
          <p:nvSpPr>
            <p:cNvPr id="41" name="rc41"/>
            <p:cNvSpPr/>
            <p:nvPr/>
          </p:nvSpPr>
          <p:spPr>
            <a:xfrm>
              <a:off x="2971148" y="3619019"/>
              <a:ext cx="249014" cy="387665"/>
            </a:xfrm>
            <a:prstGeom prst="rect">
              <a:avLst/>
            </a:prstGeom>
            <a:solidFill>
              <a:srgbClr val="E2231A">
                <a:alpha val="100000"/>
              </a:srgbClr>
            </a:solidFill>
          </p:spPr>
          <p:txBody>
            <a:bodyPr/>
            <a:lstStyle/>
            <a:p/>
          </p:txBody>
        </p:sp>
        <p:sp>
          <p:nvSpPr>
            <p:cNvPr id="42" name="rc42"/>
            <p:cNvSpPr/>
            <p:nvPr/>
          </p:nvSpPr>
          <p:spPr>
            <a:xfrm>
              <a:off x="3247830" y="3590563"/>
              <a:ext cx="249014" cy="416122"/>
            </a:xfrm>
            <a:prstGeom prst="rect">
              <a:avLst/>
            </a:prstGeom>
            <a:solidFill>
              <a:srgbClr val="E2231A">
                <a:alpha val="100000"/>
              </a:srgbClr>
            </a:solidFill>
          </p:spPr>
          <p:txBody>
            <a:bodyPr/>
            <a:lstStyle/>
            <a:p/>
          </p:txBody>
        </p:sp>
        <p:sp>
          <p:nvSpPr>
            <p:cNvPr id="43" name="rc43"/>
            <p:cNvSpPr/>
            <p:nvPr/>
          </p:nvSpPr>
          <p:spPr>
            <a:xfrm>
              <a:off x="3524513" y="3567763"/>
              <a:ext cx="249014" cy="438921"/>
            </a:xfrm>
            <a:prstGeom prst="rect">
              <a:avLst/>
            </a:prstGeom>
            <a:solidFill>
              <a:srgbClr val="E2231A">
                <a:alpha val="100000"/>
              </a:srgbClr>
            </a:solidFill>
          </p:spPr>
          <p:txBody>
            <a:bodyPr/>
            <a:lstStyle/>
            <a:p/>
          </p:txBody>
        </p:sp>
        <p:sp>
          <p:nvSpPr>
            <p:cNvPr id="44" name="rc44"/>
            <p:cNvSpPr/>
            <p:nvPr/>
          </p:nvSpPr>
          <p:spPr>
            <a:xfrm>
              <a:off x="3801195" y="3583883"/>
              <a:ext cx="249014" cy="422801"/>
            </a:xfrm>
            <a:prstGeom prst="rect">
              <a:avLst/>
            </a:prstGeom>
            <a:solidFill>
              <a:srgbClr val="E2231A">
                <a:alpha val="100000"/>
              </a:srgbClr>
            </a:solidFill>
          </p:spPr>
          <p:txBody>
            <a:bodyPr/>
            <a:lstStyle/>
            <a:p/>
          </p:txBody>
        </p:sp>
        <p:sp>
          <p:nvSpPr>
            <p:cNvPr id="45" name="rc45"/>
            <p:cNvSpPr/>
            <p:nvPr/>
          </p:nvSpPr>
          <p:spPr>
            <a:xfrm>
              <a:off x="4077877" y="3495203"/>
              <a:ext cx="249014" cy="511481"/>
            </a:xfrm>
            <a:prstGeom prst="rect">
              <a:avLst/>
            </a:prstGeom>
            <a:solidFill>
              <a:srgbClr val="E2231A">
                <a:alpha val="100000"/>
              </a:srgbClr>
            </a:solidFill>
          </p:spPr>
          <p:txBody>
            <a:bodyPr/>
            <a:lstStyle/>
            <a:p/>
          </p:txBody>
        </p:sp>
        <p:sp>
          <p:nvSpPr>
            <p:cNvPr id="46" name="rc46"/>
            <p:cNvSpPr/>
            <p:nvPr/>
          </p:nvSpPr>
          <p:spPr>
            <a:xfrm>
              <a:off x="4354560" y="3435667"/>
              <a:ext cx="249014" cy="571017"/>
            </a:xfrm>
            <a:prstGeom prst="rect">
              <a:avLst/>
            </a:prstGeom>
            <a:solidFill>
              <a:srgbClr val="E2231A">
                <a:alpha val="100000"/>
              </a:srgbClr>
            </a:solidFill>
          </p:spPr>
          <p:txBody>
            <a:bodyPr/>
            <a:lstStyle/>
            <a:p/>
          </p:txBody>
        </p:sp>
        <p:sp>
          <p:nvSpPr>
            <p:cNvPr id="47" name="rc47"/>
            <p:cNvSpPr/>
            <p:nvPr/>
          </p:nvSpPr>
          <p:spPr>
            <a:xfrm>
              <a:off x="4631242" y="3419518"/>
              <a:ext cx="249014" cy="587166"/>
            </a:xfrm>
            <a:prstGeom prst="rect">
              <a:avLst/>
            </a:prstGeom>
            <a:solidFill>
              <a:srgbClr val="E2231A">
                <a:alpha val="100000"/>
              </a:srgbClr>
            </a:solidFill>
          </p:spPr>
          <p:txBody>
            <a:bodyPr/>
            <a:lstStyle/>
            <a:p/>
          </p:txBody>
        </p:sp>
        <p:sp>
          <p:nvSpPr>
            <p:cNvPr id="48" name="rc48"/>
            <p:cNvSpPr/>
            <p:nvPr/>
          </p:nvSpPr>
          <p:spPr>
            <a:xfrm>
              <a:off x="4907924" y="3164283"/>
              <a:ext cx="249014" cy="842401"/>
            </a:xfrm>
            <a:prstGeom prst="rect">
              <a:avLst/>
            </a:prstGeom>
            <a:solidFill>
              <a:srgbClr val="E2231A">
                <a:alpha val="100000"/>
              </a:srgbClr>
            </a:solidFill>
          </p:spPr>
          <p:txBody>
            <a:bodyPr/>
            <a:lstStyle/>
            <a:p/>
          </p:txBody>
        </p:sp>
        <p:sp>
          <p:nvSpPr>
            <p:cNvPr id="49" name="rc49"/>
            <p:cNvSpPr/>
            <p:nvPr/>
          </p:nvSpPr>
          <p:spPr>
            <a:xfrm>
              <a:off x="5184607" y="3421471"/>
              <a:ext cx="249014" cy="585213"/>
            </a:xfrm>
            <a:prstGeom prst="rect">
              <a:avLst/>
            </a:prstGeom>
            <a:solidFill>
              <a:srgbClr val="E2231A">
                <a:alpha val="100000"/>
              </a:srgbClr>
            </a:solidFill>
          </p:spPr>
          <p:txBody>
            <a:bodyPr/>
            <a:lstStyle/>
            <a:p/>
          </p:txBody>
        </p:sp>
        <p:sp>
          <p:nvSpPr>
            <p:cNvPr id="50" name="rc50"/>
            <p:cNvSpPr/>
            <p:nvPr/>
          </p:nvSpPr>
          <p:spPr>
            <a:xfrm>
              <a:off x="5461289" y="3417681"/>
              <a:ext cx="249014" cy="589004"/>
            </a:xfrm>
            <a:prstGeom prst="rect">
              <a:avLst/>
            </a:prstGeom>
            <a:solidFill>
              <a:srgbClr val="E2231A">
                <a:alpha val="100000"/>
              </a:srgbClr>
            </a:solidFill>
          </p:spPr>
          <p:txBody>
            <a:bodyPr/>
            <a:lstStyle/>
            <a:p/>
          </p:txBody>
        </p:sp>
        <p:sp>
          <p:nvSpPr>
            <p:cNvPr id="51" name="rc51"/>
            <p:cNvSpPr/>
            <p:nvPr/>
          </p:nvSpPr>
          <p:spPr>
            <a:xfrm>
              <a:off x="5737971" y="3395332"/>
              <a:ext cx="249014" cy="611353"/>
            </a:xfrm>
            <a:prstGeom prst="rect">
              <a:avLst/>
            </a:prstGeom>
            <a:solidFill>
              <a:srgbClr val="E2231A">
                <a:alpha val="100000"/>
              </a:srgbClr>
            </a:solidFill>
          </p:spPr>
          <p:txBody>
            <a:bodyPr/>
            <a:lstStyle/>
            <a:p/>
          </p:txBody>
        </p:sp>
        <p:sp>
          <p:nvSpPr>
            <p:cNvPr id="52" name="rc52"/>
            <p:cNvSpPr/>
            <p:nvPr/>
          </p:nvSpPr>
          <p:spPr>
            <a:xfrm>
              <a:off x="6014654" y="3338661"/>
              <a:ext cx="249014" cy="668023"/>
            </a:xfrm>
            <a:prstGeom prst="rect">
              <a:avLst/>
            </a:prstGeom>
            <a:solidFill>
              <a:srgbClr val="E2231A">
                <a:alpha val="100000"/>
              </a:srgbClr>
            </a:solidFill>
          </p:spPr>
          <p:txBody>
            <a:bodyPr/>
            <a:lstStyle/>
            <a:p/>
          </p:txBody>
        </p:sp>
        <p:sp>
          <p:nvSpPr>
            <p:cNvPr id="53" name="rc53"/>
            <p:cNvSpPr/>
            <p:nvPr/>
          </p:nvSpPr>
          <p:spPr>
            <a:xfrm>
              <a:off x="6291336" y="3295645"/>
              <a:ext cx="249014" cy="711040"/>
            </a:xfrm>
            <a:prstGeom prst="rect">
              <a:avLst/>
            </a:prstGeom>
            <a:solidFill>
              <a:srgbClr val="E2231A">
                <a:alpha val="100000"/>
              </a:srgbClr>
            </a:solidFill>
          </p:spPr>
          <p:txBody>
            <a:bodyPr/>
            <a:lstStyle/>
            <a:p/>
          </p:txBody>
        </p:sp>
        <p:sp>
          <p:nvSpPr>
            <p:cNvPr id="54" name="rc54"/>
            <p:cNvSpPr/>
            <p:nvPr/>
          </p:nvSpPr>
          <p:spPr>
            <a:xfrm>
              <a:off x="6568018" y="3282904"/>
              <a:ext cx="249014" cy="723780"/>
            </a:xfrm>
            <a:prstGeom prst="rect">
              <a:avLst/>
            </a:prstGeom>
            <a:solidFill>
              <a:srgbClr val="E2231A">
                <a:alpha val="100000"/>
              </a:srgbClr>
            </a:solidFill>
          </p:spPr>
          <p:txBody>
            <a:bodyPr/>
            <a:lstStyle/>
            <a:p/>
          </p:txBody>
        </p:sp>
        <p:sp>
          <p:nvSpPr>
            <p:cNvPr id="55" name="rc55"/>
            <p:cNvSpPr/>
            <p:nvPr/>
          </p:nvSpPr>
          <p:spPr>
            <a:xfrm>
              <a:off x="6844701" y="3226766"/>
              <a:ext cx="249014" cy="779919"/>
            </a:xfrm>
            <a:prstGeom prst="rect">
              <a:avLst/>
            </a:prstGeom>
            <a:solidFill>
              <a:srgbClr val="E2231A">
                <a:alpha val="100000"/>
              </a:srgbClr>
            </a:solidFill>
          </p:spPr>
          <p:txBody>
            <a:bodyPr/>
            <a:lstStyle/>
            <a:p/>
          </p:txBody>
        </p:sp>
        <p:sp>
          <p:nvSpPr>
            <p:cNvPr id="56" name="rc56"/>
            <p:cNvSpPr/>
            <p:nvPr/>
          </p:nvSpPr>
          <p:spPr>
            <a:xfrm>
              <a:off x="7121383" y="3185603"/>
              <a:ext cx="249014" cy="821081"/>
            </a:xfrm>
            <a:prstGeom prst="rect">
              <a:avLst/>
            </a:prstGeom>
            <a:solidFill>
              <a:srgbClr val="E2231A">
                <a:alpha val="100000"/>
              </a:srgbClr>
            </a:solidFill>
          </p:spPr>
          <p:txBody>
            <a:bodyPr/>
            <a:lstStyle/>
            <a:p/>
          </p:txBody>
        </p:sp>
        <p:sp>
          <p:nvSpPr>
            <p:cNvPr id="57" name="rc57"/>
            <p:cNvSpPr/>
            <p:nvPr/>
          </p:nvSpPr>
          <p:spPr>
            <a:xfrm>
              <a:off x="7398065" y="3214459"/>
              <a:ext cx="249014" cy="792226"/>
            </a:xfrm>
            <a:prstGeom prst="rect">
              <a:avLst/>
            </a:prstGeom>
            <a:solidFill>
              <a:srgbClr val="E2231A">
                <a:alpha val="100000"/>
              </a:srgbClr>
            </a:solidFill>
          </p:spPr>
          <p:txBody>
            <a:bodyPr/>
            <a:lstStyle/>
            <a:p/>
          </p:txBody>
        </p:sp>
        <p:sp>
          <p:nvSpPr>
            <p:cNvPr id="58" name="rc58"/>
            <p:cNvSpPr/>
            <p:nvPr/>
          </p:nvSpPr>
          <p:spPr>
            <a:xfrm>
              <a:off x="7674748" y="3207288"/>
              <a:ext cx="249014" cy="799396"/>
            </a:xfrm>
            <a:prstGeom prst="rect">
              <a:avLst/>
            </a:prstGeom>
            <a:solidFill>
              <a:srgbClr val="E2231A">
                <a:alpha val="100000"/>
              </a:srgbClr>
            </a:solidFill>
          </p:spPr>
          <p:txBody>
            <a:bodyPr/>
            <a:lstStyle/>
            <a:p/>
          </p:txBody>
        </p:sp>
        <p:sp>
          <p:nvSpPr>
            <p:cNvPr id="59" name="rc59"/>
            <p:cNvSpPr/>
            <p:nvPr/>
          </p:nvSpPr>
          <p:spPr>
            <a:xfrm>
              <a:off x="7951430" y="3209016"/>
              <a:ext cx="249014" cy="797669"/>
            </a:xfrm>
            <a:prstGeom prst="rect">
              <a:avLst/>
            </a:prstGeom>
            <a:solidFill>
              <a:srgbClr val="E2231A">
                <a:alpha val="100000"/>
              </a:srgbClr>
            </a:solidFill>
          </p:spPr>
          <p:txBody>
            <a:bodyPr/>
            <a:lstStyle/>
            <a:p/>
          </p:txBody>
        </p:sp>
        <p:sp>
          <p:nvSpPr>
            <p:cNvPr id="60" name="pl60"/>
            <p:cNvSpPr/>
            <p:nvPr/>
          </p:nvSpPr>
          <p:spPr>
            <a:xfrm>
              <a:off x="1435561" y="2265721"/>
              <a:ext cx="6640376" cy="1038962"/>
            </a:xfrm>
            <a:custGeom>
              <a:avLst/>
              <a:pathLst>
                <a:path w="6640376" h="1038962">
                  <a:moveTo>
                    <a:pt x="0" y="730081"/>
                  </a:moveTo>
                  <a:lnTo>
                    <a:pt x="276682" y="758161"/>
                  </a:lnTo>
                  <a:lnTo>
                    <a:pt x="553364" y="561601"/>
                  </a:lnTo>
                  <a:lnTo>
                    <a:pt x="830047" y="365040"/>
                  </a:lnTo>
                  <a:lnTo>
                    <a:pt x="1106729" y="196560"/>
                  </a:lnTo>
                  <a:lnTo>
                    <a:pt x="1383411" y="0"/>
                  </a:lnTo>
                  <a:lnTo>
                    <a:pt x="1660094" y="28080"/>
                  </a:lnTo>
                  <a:lnTo>
                    <a:pt x="1936776" y="84240"/>
                  </a:lnTo>
                  <a:lnTo>
                    <a:pt x="2213458" y="112320"/>
                  </a:lnTo>
                  <a:lnTo>
                    <a:pt x="2490141" y="168480"/>
                  </a:lnTo>
                  <a:lnTo>
                    <a:pt x="2766823" y="252720"/>
                  </a:lnTo>
                  <a:lnTo>
                    <a:pt x="3043505" y="365040"/>
                  </a:lnTo>
                  <a:lnTo>
                    <a:pt x="3320188" y="393120"/>
                  </a:lnTo>
                  <a:lnTo>
                    <a:pt x="3596870" y="1038962"/>
                  </a:lnTo>
                  <a:lnTo>
                    <a:pt x="3873552" y="421200"/>
                  </a:lnTo>
                  <a:lnTo>
                    <a:pt x="4150235" y="449281"/>
                  </a:lnTo>
                  <a:lnTo>
                    <a:pt x="4426917" y="477361"/>
                  </a:lnTo>
                  <a:lnTo>
                    <a:pt x="4703599" y="589681"/>
                  </a:lnTo>
                  <a:lnTo>
                    <a:pt x="4980282" y="645841"/>
                  </a:lnTo>
                  <a:lnTo>
                    <a:pt x="5256964" y="702001"/>
                  </a:lnTo>
                  <a:lnTo>
                    <a:pt x="5533646" y="730081"/>
                  </a:lnTo>
                  <a:lnTo>
                    <a:pt x="5810329" y="786241"/>
                  </a:lnTo>
                  <a:lnTo>
                    <a:pt x="6087011" y="842401"/>
                  </a:lnTo>
                  <a:lnTo>
                    <a:pt x="6363693" y="645841"/>
                  </a:lnTo>
                  <a:lnTo>
                    <a:pt x="6640376" y="589681"/>
                  </a:lnTo>
                </a:path>
              </a:pathLst>
            </a:custGeom>
            <a:ln w="27101" cap="flat">
              <a:solidFill>
                <a:srgbClr val="0058AB">
                  <a:alpha val="100000"/>
                </a:srgbClr>
              </a:solidFill>
              <a:prstDash val="solid"/>
              <a:round/>
            </a:ln>
          </p:spPr>
          <p:txBody>
            <a:bodyPr/>
            <a:lstStyle/>
            <a:p/>
          </p:txBody>
        </p:sp>
        <p:sp>
          <p:nvSpPr>
            <p:cNvPr id="61" name="tx61"/>
            <p:cNvSpPr/>
            <p:nvPr/>
          </p:nvSpPr>
          <p:spPr>
            <a:xfrm>
              <a:off x="6622187" y="27846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37</a:t>
              </a:r>
            </a:p>
          </p:txBody>
        </p:sp>
        <p:sp>
          <p:nvSpPr>
            <p:cNvPr id="62" name="tx62"/>
            <p:cNvSpPr/>
            <p:nvPr/>
          </p:nvSpPr>
          <p:spPr>
            <a:xfrm>
              <a:off x="6898870" y="281276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36</a:t>
              </a:r>
            </a:p>
          </p:txBody>
        </p:sp>
        <p:sp>
          <p:nvSpPr>
            <p:cNvPr id="63" name="tx63"/>
            <p:cNvSpPr/>
            <p:nvPr/>
          </p:nvSpPr>
          <p:spPr>
            <a:xfrm>
              <a:off x="7175552" y="28689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34</a:t>
              </a:r>
            </a:p>
          </p:txBody>
        </p:sp>
        <p:sp>
          <p:nvSpPr>
            <p:cNvPr id="64" name="tx64"/>
            <p:cNvSpPr/>
            <p:nvPr/>
          </p:nvSpPr>
          <p:spPr>
            <a:xfrm>
              <a:off x="7452234" y="2925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32</a:t>
              </a:r>
            </a:p>
          </p:txBody>
        </p:sp>
        <p:sp>
          <p:nvSpPr>
            <p:cNvPr id="65" name="tx65"/>
            <p:cNvSpPr/>
            <p:nvPr/>
          </p:nvSpPr>
          <p:spPr>
            <a:xfrm>
              <a:off x="7728917" y="272852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39</a:t>
              </a:r>
            </a:p>
          </p:txBody>
        </p:sp>
        <p:sp>
          <p:nvSpPr>
            <p:cNvPr id="66" name="tx66"/>
            <p:cNvSpPr/>
            <p:nvPr/>
          </p:nvSpPr>
          <p:spPr>
            <a:xfrm>
              <a:off x="8005599" y="267396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41</a:t>
              </a:r>
            </a:p>
          </p:txBody>
        </p:sp>
        <p:sp>
          <p:nvSpPr>
            <p:cNvPr id="67" name="tx67"/>
            <p:cNvSpPr/>
            <p:nvPr/>
          </p:nvSpPr>
          <p:spPr>
            <a:xfrm>
              <a:off x="1375271" y="3690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68" name="tx68"/>
            <p:cNvSpPr/>
            <p:nvPr/>
          </p:nvSpPr>
          <p:spPr>
            <a:xfrm>
              <a:off x="2758683" y="37832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69" name="tx69"/>
            <p:cNvSpPr/>
            <p:nvPr/>
          </p:nvSpPr>
          <p:spPr>
            <a:xfrm>
              <a:off x="4142095" y="3710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0" name="tx70"/>
            <p:cNvSpPr/>
            <p:nvPr/>
          </p:nvSpPr>
          <p:spPr>
            <a:xfrm>
              <a:off x="5495361" y="36717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1" name="tx71"/>
            <p:cNvSpPr/>
            <p:nvPr/>
          </p:nvSpPr>
          <p:spPr>
            <a:xfrm>
              <a:off x="6602091" y="36043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72" name="tx72"/>
            <p:cNvSpPr/>
            <p:nvPr/>
          </p:nvSpPr>
          <p:spPr>
            <a:xfrm>
              <a:off x="6878773" y="357623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73" name="tx73"/>
            <p:cNvSpPr/>
            <p:nvPr/>
          </p:nvSpPr>
          <p:spPr>
            <a:xfrm>
              <a:off x="7155455" y="35570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4" name="tx74"/>
            <p:cNvSpPr/>
            <p:nvPr/>
          </p:nvSpPr>
          <p:spPr>
            <a:xfrm>
              <a:off x="7432138" y="3570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75" name="tx75"/>
            <p:cNvSpPr/>
            <p:nvPr/>
          </p:nvSpPr>
          <p:spPr>
            <a:xfrm>
              <a:off x="7708820" y="35664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76" name="tx76"/>
            <p:cNvSpPr/>
            <p:nvPr/>
          </p:nvSpPr>
          <p:spPr>
            <a:xfrm>
              <a:off x="7985502" y="3567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77" name="tx7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8" name="tx78"/>
            <p:cNvSpPr/>
            <p:nvPr/>
          </p:nvSpPr>
          <p:spPr>
            <a:xfrm>
              <a:off x="577692" y="33767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79" name="tx79"/>
            <p:cNvSpPr/>
            <p:nvPr/>
          </p:nvSpPr>
          <p:spPr>
            <a:xfrm>
              <a:off x="577692" y="27989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0" name="tx80"/>
            <p:cNvSpPr/>
            <p:nvPr/>
          </p:nvSpPr>
          <p:spPr>
            <a:xfrm>
              <a:off x="577692" y="222111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81" name="tx81"/>
            <p:cNvSpPr/>
            <p:nvPr/>
          </p:nvSpPr>
          <p:spPr>
            <a:xfrm>
              <a:off x="577692" y="16433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82" name="tx82"/>
            <p:cNvSpPr/>
            <p:nvPr/>
          </p:nvSpPr>
          <p:spPr>
            <a:xfrm>
              <a:off x="577692" y="10655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5" name="tx8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6" name="tx8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7" name="tx8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8" name="tx88"/>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9" name="tx9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0" name="pl100"/>
            <p:cNvSpPr/>
            <p:nvPr/>
          </p:nvSpPr>
          <p:spPr>
            <a:xfrm>
              <a:off x="385264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tx101"/>
            <p:cNvSpPr/>
            <p:nvPr/>
          </p:nvSpPr>
          <p:spPr>
            <a:xfrm>
              <a:off x="411974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2" name="rc102"/>
            <p:cNvSpPr/>
            <p:nvPr/>
          </p:nvSpPr>
          <p:spPr>
            <a:xfrm>
              <a:off x="4795230" y="4909475"/>
              <a:ext cx="201456" cy="201456"/>
            </a:xfrm>
            <a:prstGeom prst="rect">
              <a:avLst/>
            </a:prstGeom>
            <a:solidFill>
              <a:srgbClr val="E2231A">
                <a:alpha val="100000"/>
              </a:srgbClr>
            </a:solidFill>
          </p:spPr>
          <p:txBody>
            <a:bodyPr/>
            <a:lstStyle/>
            <a:p/>
          </p:txBody>
        </p:sp>
        <p:sp>
          <p:nvSpPr>
            <p:cNvPr id="103" name="tx103"/>
            <p:cNvSpPr/>
            <p:nvPr/>
          </p:nvSpPr>
          <p:spPr>
            <a:xfrm>
              <a:off x="507527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5" name="tx105"/>
            <p:cNvSpPr/>
            <p:nvPr/>
          </p:nvSpPr>
          <p:spPr>
            <a:xfrm>
              <a:off x="966584" y="660204"/>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2000-2024</a:t>
              </a:r>
            </a:p>
          </p:txBody>
        </p:sp>
        <p:sp>
          <p:nvSpPr>
            <p:cNvPr id="106" name="pl106"/>
            <p:cNvSpPr/>
            <p:nvPr/>
          </p:nvSpPr>
          <p:spPr>
            <a:xfrm>
              <a:off x="25559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0457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75355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0" name="pl110"/>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1" name="pl111"/>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2" name="pl112"/>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800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2906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311054" y="5774644"/>
              <a:ext cx="6237713" cy="162162"/>
            </a:xfrm>
            <a:prstGeom prst="rect">
              <a:avLst/>
            </a:prstGeom>
            <a:solidFill>
              <a:srgbClr val="E2231A">
                <a:alpha val="100000"/>
              </a:srgbClr>
            </a:solidFill>
          </p:spPr>
          <p:txBody>
            <a:bodyPr/>
            <a:lstStyle/>
            <a:p/>
          </p:txBody>
        </p:sp>
        <p:sp>
          <p:nvSpPr>
            <p:cNvPr id="116" name="rc116"/>
            <p:cNvSpPr/>
            <p:nvPr/>
          </p:nvSpPr>
          <p:spPr>
            <a:xfrm>
              <a:off x="1311054" y="5571941"/>
              <a:ext cx="6889390" cy="162162"/>
            </a:xfrm>
            <a:prstGeom prst="rect">
              <a:avLst/>
            </a:prstGeom>
            <a:solidFill>
              <a:srgbClr val="E2231A">
                <a:alpha val="100000"/>
              </a:srgbClr>
            </a:solidFill>
          </p:spPr>
          <p:txBody>
            <a:bodyPr/>
            <a:lstStyle/>
            <a:p/>
          </p:txBody>
        </p:sp>
        <p:sp>
          <p:nvSpPr>
            <p:cNvPr id="117" name="rc117"/>
            <p:cNvSpPr/>
            <p:nvPr/>
          </p:nvSpPr>
          <p:spPr>
            <a:xfrm>
              <a:off x="1311054" y="5369238"/>
              <a:ext cx="6874501" cy="162162"/>
            </a:xfrm>
            <a:prstGeom prst="rect">
              <a:avLst/>
            </a:prstGeom>
            <a:solidFill>
              <a:srgbClr val="E2231A">
                <a:alpha val="100000"/>
              </a:srgbClr>
            </a:solidFill>
          </p:spPr>
          <p:txBody>
            <a:bodyPr/>
            <a:lstStyle/>
            <a:p/>
          </p:txBody>
        </p:sp>
        <p:sp>
          <p:nvSpPr>
            <p:cNvPr id="118" name="tx118"/>
            <p:cNvSpPr/>
            <p:nvPr/>
          </p:nvSpPr>
          <p:spPr>
            <a:xfrm>
              <a:off x="428522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125.3</a:t>
              </a:r>
            </a:p>
          </p:txBody>
        </p:sp>
        <p:sp>
          <p:nvSpPr>
            <p:cNvPr id="119" name="tx119"/>
            <p:cNvSpPr/>
            <p:nvPr/>
          </p:nvSpPr>
          <p:spPr>
            <a:xfrm>
              <a:off x="4611068"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138.4</a:t>
              </a:r>
            </a:p>
          </p:txBody>
        </p:sp>
        <p:sp>
          <p:nvSpPr>
            <p:cNvPr id="120" name="tx120"/>
            <p:cNvSpPr/>
            <p:nvPr/>
          </p:nvSpPr>
          <p:spPr>
            <a:xfrm>
              <a:off x="46036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138.1</a:t>
              </a:r>
            </a:p>
          </p:txBody>
        </p:sp>
        <p:sp>
          <p:nvSpPr>
            <p:cNvPr id="121" name="tx12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5" name="tx125"/>
            <p:cNvSpPr/>
            <p:nvPr/>
          </p:nvSpPr>
          <p:spPr>
            <a:xfrm>
              <a:off x="367655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6" name="tx126"/>
            <p:cNvSpPr/>
            <p:nvPr/>
          </p:nvSpPr>
          <p:spPr>
            <a:xfrm>
              <a:off x="612749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7" name="tx12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9" name="tx12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41%. This is greater than in 2019, where coverage was 37%.
138,000 children missed their routine first dose of measles vaccine.
In 2024, CAR did not have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4205"/>
              <a:ext cx="3397293" cy="1057099"/>
            </a:xfrm>
            <a:custGeom>
              <a:avLst/>
              <a:pathLst>
                <a:path w="3397293" h="1057099">
                  <a:moveTo>
                    <a:pt x="0" y="742826"/>
                  </a:moveTo>
                  <a:lnTo>
                    <a:pt x="141553" y="771396"/>
                  </a:lnTo>
                  <a:lnTo>
                    <a:pt x="283107" y="571405"/>
                  </a:lnTo>
                  <a:lnTo>
                    <a:pt x="424661" y="371413"/>
                  </a:lnTo>
                  <a:lnTo>
                    <a:pt x="566215" y="199991"/>
                  </a:lnTo>
                  <a:lnTo>
                    <a:pt x="707769" y="0"/>
                  </a:lnTo>
                  <a:lnTo>
                    <a:pt x="849323" y="28570"/>
                  </a:lnTo>
                  <a:lnTo>
                    <a:pt x="990877" y="85710"/>
                  </a:lnTo>
                  <a:lnTo>
                    <a:pt x="1132431" y="114281"/>
                  </a:lnTo>
                  <a:lnTo>
                    <a:pt x="1273984" y="171421"/>
                  </a:lnTo>
                  <a:lnTo>
                    <a:pt x="1415538" y="257132"/>
                  </a:lnTo>
                  <a:lnTo>
                    <a:pt x="1557092" y="371413"/>
                  </a:lnTo>
                  <a:lnTo>
                    <a:pt x="1698646" y="399983"/>
                  </a:lnTo>
                  <a:lnTo>
                    <a:pt x="1840200" y="1057099"/>
                  </a:lnTo>
                  <a:lnTo>
                    <a:pt x="1981754" y="428553"/>
                  </a:lnTo>
                  <a:lnTo>
                    <a:pt x="2123308" y="457124"/>
                  </a:lnTo>
                  <a:lnTo>
                    <a:pt x="2264862" y="485694"/>
                  </a:lnTo>
                  <a:lnTo>
                    <a:pt x="2406416" y="599975"/>
                  </a:lnTo>
                  <a:lnTo>
                    <a:pt x="2547969" y="657115"/>
                  </a:lnTo>
                  <a:lnTo>
                    <a:pt x="2689523" y="714256"/>
                  </a:lnTo>
                  <a:lnTo>
                    <a:pt x="2831077" y="742826"/>
                  </a:lnTo>
                  <a:lnTo>
                    <a:pt x="2972631" y="799967"/>
                  </a:lnTo>
                  <a:lnTo>
                    <a:pt x="3114185" y="857107"/>
                  </a:lnTo>
                  <a:lnTo>
                    <a:pt x="3255739" y="657115"/>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4205"/>
              <a:ext cx="3397293" cy="1057099"/>
            </a:xfrm>
            <a:custGeom>
              <a:avLst/>
              <a:pathLst>
                <a:path w="3397293" h="1057099">
                  <a:moveTo>
                    <a:pt x="0" y="742826"/>
                  </a:moveTo>
                  <a:lnTo>
                    <a:pt x="141553" y="771396"/>
                  </a:lnTo>
                  <a:lnTo>
                    <a:pt x="283107" y="571405"/>
                  </a:lnTo>
                  <a:lnTo>
                    <a:pt x="424661" y="371413"/>
                  </a:lnTo>
                  <a:lnTo>
                    <a:pt x="566215" y="199991"/>
                  </a:lnTo>
                  <a:lnTo>
                    <a:pt x="707769" y="0"/>
                  </a:lnTo>
                  <a:lnTo>
                    <a:pt x="849323" y="28570"/>
                  </a:lnTo>
                  <a:lnTo>
                    <a:pt x="990877" y="85710"/>
                  </a:lnTo>
                  <a:lnTo>
                    <a:pt x="1132431" y="114281"/>
                  </a:lnTo>
                  <a:lnTo>
                    <a:pt x="1273984" y="171421"/>
                  </a:lnTo>
                  <a:lnTo>
                    <a:pt x="1415538" y="257132"/>
                  </a:lnTo>
                  <a:lnTo>
                    <a:pt x="1557092" y="371413"/>
                  </a:lnTo>
                  <a:lnTo>
                    <a:pt x="1698646" y="399983"/>
                  </a:lnTo>
                  <a:lnTo>
                    <a:pt x="1840200" y="1057099"/>
                  </a:lnTo>
                  <a:lnTo>
                    <a:pt x="1981754" y="428553"/>
                  </a:lnTo>
                  <a:lnTo>
                    <a:pt x="2123308" y="457124"/>
                  </a:lnTo>
                  <a:lnTo>
                    <a:pt x="2264862" y="485694"/>
                  </a:lnTo>
                  <a:lnTo>
                    <a:pt x="2406416" y="599975"/>
                  </a:lnTo>
                  <a:lnTo>
                    <a:pt x="2547969" y="657115"/>
                  </a:lnTo>
                  <a:lnTo>
                    <a:pt x="2689523" y="714256"/>
                  </a:lnTo>
                  <a:lnTo>
                    <a:pt x="2831077" y="742826"/>
                  </a:lnTo>
                  <a:lnTo>
                    <a:pt x="2972631" y="799967"/>
                  </a:lnTo>
                  <a:lnTo>
                    <a:pt x="3114185" y="857107"/>
                  </a:lnTo>
                  <a:lnTo>
                    <a:pt x="3255739" y="657115"/>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885636"/>
            </a:xfrm>
            <a:custGeom>
              <a:avLst/>
              <a:pathLst>
                <a:path w="0" h="1885636">
                  <a:moveTo>
                    <a:pt x="0" y="0"/>
                  </a:moveTo>
                  <a:lnTo>
                    <a:pt x="0" y="188563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99925"/>
            </a:xfrm>
            <a:custGeom>
              <a:avLst/>
              <a:pathLst>
                <a:path w="0" h="1799925">
                  <a:moveTo>
                    <a:pt x="0" y="0"/>
                  </a:moveTo>
                  <a:lnTo>
                    <a:pt x="0" y="179992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42785"/>
            </a:xfrm>
            <a:custGeom>
              <a:avLst/>
              <a:pathLst>
                <a:path w="0" h="1742785">
                  <a:moveTo>
                    <a:pt x="0" y="0"/>
                  </a:moveTo>
                  <a:lnTo>
                    <a:pt x="0" y="1742785"/>
                  </a:lnTo>
                </a:path>
              </a:pathLst>
            </a:custGeom>
            <a:ln w="13550" cap="flat">
              <a:solidFill>
                <a:srgbClr val="0058AB">
                  <a:alpha val="100000"/>
                </a:srgbClr>
              </a:solidFill>
              <a:prstDash val="dot"/>
              <a:round/>
            </a:ln>
          </p:spPr>
          <p:txBody>
            <a:bodyPr/>
            <a:lstStyle/>
            <a:p/>
          </p:txBody>
        </p:sp>
        <p:sp>
          <p:nvSpPr>
            <p:cNvPr id="32" name="pl32"/>
            <p:cNvSpPr/>
            <p:nvPr/>
          </p:nvSpPr>
          <p:spPr>
            <a:xfrm>
              <a:off x="1120965" y="2094205"/>
              <a:ext cx="3397293" cy="1057099"/>
            </a:xfrm>
            <a:custGeom>
              <a:avLst/>
              <a:pathLst>
                <a:path w="3397293" h="1057099">
                  <a:moveTo>
                    <a:pt x="0" y="742826"/>
                  </a:moveTo>
                  <a:lnTo>
                    <a:pt x="141553" y="771396"/>
                  </a:lnTo>
                  <a:lnTo>
                    <a:pt x="283107" y="571405"/>
                  </a:lnTo>
                  <a:lnTo>
                    <a:pt x="424661" y="371413"/>
                  </a:lnTo>
                  <a:lnTo>
                    <a:pt x="566215" y="199991"/>
                  </a:lnTo>
                  <a:lnTo>
                    <a:pt x="707769" y="0"/>
                  </a:lnTo>
                  <a:lnTo>
                    <a:pt x="849323" y="28570"/>
                  </a:lnTo>
                  <a:lnTo>
                    <a:pt x="990877" y="85710"/>
                  </a:lnTo>
                  <a:lnTo>
                    <a:pt x="1132431" y="114281"/>
                  </a:lnTo>
                  <a:lnTo>
                    <a:pt x="1273984" y="171421"/>
                  </a:lnTo>
                  <a:lnTo>
                    <a:pt x="1415538" y="257132"/>
                  </a:lnTo>
                  <a:lnTo>
                    <a:pt x="1557092" y="371413"/>
                  </a:lnTo>
                  <a:lnTo>
                    <a:pt x="1698646" y="399983"/>
                  </a:lnTo>
                  <a:lnTo>
                    <a:pt x="1840200" y="1057099"/>
                  </a:lnTo>
                  <a:lnTo>
                    <a:pt x="1981754" y="428553"/>
                  </a:lnTo>
                  <a:lnTo>
                    <a:pt x="2123308" y="457124"/>
                  </a:lnTo>
                  <a:lnTo>
                    <a:pt x="2264862" y="485694"/>
                  </a:lnTo>
                  <a:lnTo>
                    <a:pt x="2406416" y="599975"/>
                  </a:lnTo>
                  <a:lnTo>
                    <a:pt x="2547969" y="657115"/>
                  </a:lnTo>
                  <a:lnTo>
                    <a:pt x="2689523" y="714256"/>
                  </a:lnTo>
                  <a:lnTo>
                    <a:pt x="2831077" y="742826"/>
                  </a:lnTo>
                  <a:lnTo>
                    <a:pt x="2972631" y="799967"/>
                  </a:lnTo>
                  <a:lnTo>
                    <a:pt x="3114185" y="857107"/>
                  </a:lnTo>
                  <a:lnTo>
                    <a:pt x="3255739" y="657115"/>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291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916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709"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0" name="tx60"/>
            <p:cNvSpPr/>
            <p:nvPr/>
          </p:nvSpPr>
          <p:spPr>
            <a:xfrm>
              <a:off x="26962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587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63291" y="471005"/>
              <a:ext cx="231264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CAR, 2000-2024</a:t>
              </a:r>
            </a:p>
          </p:txBody>
        </p:sp>
        <p:sp>
          <p:nvSpPr>
            <p:cNvPr id="63" name="pl63"/>
            <p:cNvSpPr/>
            <p:nvPr/>
          </p:nvSpPr>
          <p:spPr>
            <a:xfrm>
              <a:off x="5267799" y="31537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368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119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621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45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28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74138"/>
              <a:ext cx="3397293" cy="1881278"/>
            </a:xfrm>
            <a:custGeom>
              <a:avLst/>
              <a:pathLst>
                <a:path w="3397293" h="1881278">
                  <a:moveTo>
                    <a:pt x="0" y="1321979"/>
                  </a:moveTo>
                  <a:lnTo>
                    <a:pt x="141553" y="1372824"/>
                  </a:lnTo>
                  <a:lnTo>
                    <a:pt x="283107" y="1016907"/>
                  </a:lnTo>
                  <a:lnTo>
                    <a:pt x="424661" y="660989"/>
                  </a:lnTo>
                  <a:lnTo>
                    <a:pt x="566215" y="355917"/>
                  </a:lnTo>
                  <a:lnTo>
                    <a:pt x="707769" y="0"/>
                  </a:lnTo>
                  <a:lnTo>
                    <a:pt x="849323" y="50845"/>
                  </a:lnTo>
                  <a:lnTo>
                    <a:pt x="990877" y="152536"/>
                  </a:lnTo>
                  <a:lnTo>
                    <a:pt x="1132431" y="203381"/>
                  </a:lnTo>
                  <a:lnTo>
                    <a:pt x="1273984" y="305072"/>
                  </a:lnTo>
                  <a:lnTo>
                    <a:pt x="1415538" y="457608"/>
                  </a:lnTo>
                  <a:lnTo>
                    <a:pt x="1557092" y="660989"/>
                  </a:lnTo>
                  <a:lnTo>
                    <a:pt x="1698646" y="711835"/>
                  </a:lnTo>
                  <a:lnTo>
                    <a:pt x="1840200" y="1881278"/>
                  </a:lnTo>
                  <a:lnTo>
                    <a:pt x="1981754" y="762680"/>
                  </a:lnTo>
                  <a:lnTo>
                    <a:pt x="2123308" y="813525"/>
                  </a:lnTo>
                  <a:lnTo>
                    <a:pt x="2264862" y="864371"/>
                  </a:lnTo>
                  <a:lnTo>
                    <a:pt x="2406416" y="1067752"/>
                  </a:lnTo>
                  <a:lnTo>
                    <a:pt x="2547969" y="1169443"/>
                  </a:lnTo>
                  <a:lnTo>
                    <a:pt x="2689523" y="1271134"/>
                  </a:lnTo>
                  <a:lnTo>
                    <a:pt x="2831077" y="1321979"/>
                  </a:lnTo>
                  <a:lnTo>
                    <a:pt x="2972631" y="1423670"/>
                  </a:lnTo>
                  <a:lnTo>
                    <a:pt x="3114185" y="1525360"/>
                  </a:lnTo>
                  <a:lnTo>
                    <a:pt x="3255739" y="1169443"/>
                  </a:lnTo>
                  <a:lnTo>
                    <a:pt x="3397293" y="10677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45272"/>
              <a:ext cx="3397293" cy="762680"/>
            </a:xfrm>
            <a:custGeom>
              <a:avLst/>
              <a:pathLst>
                <a:path w="3397293" h="762680">
                  <a:moveTo>
                    <a:pt x="0" y="762680"/>
                  </a:moveTo>
                  <a:lnTo>
                    <a:pt x="141553" y="711835"/>
                  </a:lnTo>
                  <a:lnTo>
                    <a:pt x="283107" y="711835"/>
                  </a:lnTo>
                  <a:lnTo>
                    <a:pt x="424661" y="660989"/>
                  </a:lnTo>
                  <a:lnTo>
                    <a:pt x="566215" y="559298"/>
                  </a:lnTo>
                  <a:lnTo>
                    <a:pt x="707769" y="457608"/>
                  </a:lnTo>
                  <a:lnTo>
                    <a:pt x="849323" y="355917"/>
                  </a:lnTo>
                  <a:lnTo>
                    <a:pt x="990877" y="355917"/>
                  </a:lnTo>
                  <a:lnTo>
                    <a:pt x="1132431" y="254226"/>
                  </a:lnTo>
                  <a:lnTo>
                    <a:pt x="1273984" y="152536"/>
                  </a:lnTo>
                  <a:lnTo>
                    <a:pt x="1415538" y="101690"/>
                  </a:lnTo>
                  <a:lnTo>
                    <a:pt x="1557092" y="101690"/>
                  </a:lnTo>
                  <a:lnTo>
                    <a:pt x="1698646" y="101690"/>
                  </a:lnTo>
                  <a:lnTo>
                    <a:pt x="1840200" y="101690"/>
                  </a:lnTo>
                  <a:lnTo>
                    <a:pt x="1981754" y="101690"/>
                  </a:lnTo>
                  <a:lnTo>
                    <a:pt x="2123308" y="101690"/>
                  </a:lnTo>
                  <a:lnTo>
                    <a:pt x="2264862" y="50845"/>
                  </a:lnTo>
                  <a:lnTo>
                    <a:pt x="2406416" y="50845"/>
                  </a:lnTo>
                  <a:lnTo>
                    <a:pt x="2547969" y="0"/>
                  </a:lnTo>
                  <a:lnTo>
                    <a:pt x="2689523" y="0"/>
                  </a:lnTo>
                  <a:lnTo>
                    <a:pt x="2831077" y="152536"/>
                  </a:lnTo>
                  <a:lnTo>
                    <a:pt x="2972631" y="254226"/>
                  </a:lnTo>
                  <a:lnTo>
                    <a:pt x="3114185" y="152536"/>
                  </a:lnTo>
                  <a:lnTo>
                    <a:pt x="3255739" y="152536"/>
                  </a:lnTo>
                  <a:lnTo>
                    <a:pt x="3397293" y="10169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492736"/>
              <a:ext cx="3397293" cy="1372824"/>
            </a:xfrm>
            <a:custGeom>
              <a:avLst/>
              <a:pathLst>
                <a:path w="3397293" h="1372824">
                  <a:moveTo>
                    <a:pt x="0" y="1372824"/>
                  </a:moveTo>
                  <a:lnTo>
                    <a:pt x="141553" y="1271134"/>
                  </a:lnTo>
                  <a:lnTo>
                    <a:pt x="283107" y="1220288"/>
                  </a:lnTo>
                  <a:lnTo>
                    <a:pt x="424661" y="1016907"/>
                  </a:lnTo>
                  <a:lnTo>
                    <a:pt x="566215" y="813525"/>
                  </a:lnTo>
                  <a:lnTo>
                    <a:pt x="707769" y="610144"/>
                  </a:lnTo>
                  <a:lnTo>
                    <a:pt x="849323" y="508453"/>
                  </a:lnTo>
                  <a:lnTo>
                    <a:pt x="990877" y="508453"/>
                  </a:lnTo>
                  <a:lnTo>
                    <a:pt x="1132431" y="305072"/>
                  </a:lnTo>
                  <a:lnTo>
                    <a:pt x="1273984" y="0"/>
                  </a:lnTo>
                  <a:lnTo>
                    <a:pt x="1415538" y="152536"/>
                  </a:lnTo>
                  <a:lnTo>
                    <a:pt x="1557092" y="203381"/>
                  </a:lnTo>
                  <a:lnTo>
                    <a:pt x="1698646" y="355917"/>
                  </a:lnTo>
                  <a:lnTo>
                    <a:pt x="1840200" y="406762"/>
                  </a:lnTo>
                  <a:lnTo>
                    <a:pt x="1981754" y="406762"/>
                  </a:lnTo>
                  <a:lnTo>
                    <a:pt x="2123308" y="406762"/>
                  </a:lnTo>
                  <a:lnTo>
                    <a:pt x="2264862" y="305072"/>
                  </a:lnTo>
                  <a:lnTo>
                    <a:pt x="2406416" y="203381"/>
                  </a:lnTo>
                  <a:lnTo>
                    <a:pt x="2547969" y="203381"/>
                  </a:lnTo>
                  <a:lnTo>
                    <a:pt x="2689523" y="152536"/>
                  </a:lnTo>
                  <a:lnTo>
                    <a:pt x="2831077" y="203381"/>
                  </a:lnTo>
                  <a:lnTo>
                    <a:pt x="2972631" y="254226"/>
                  </a:lnTo>
                  <a:lnTo>
                    <a:pt x="3114185" y="406762"/>
                  </a:lnTo>
                  <a:lnTo>
                    <a:pt x="3255739" y="305072"/>
                  </a:lnTo>
                  <a:lnTo>
                    <a:pt x="3397293" y="15253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4527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74138"/>
              <a:ext cx="3397293" cy="1881278"/>
            </a:xfrm>
            <a:custGeom>
              <a:avLst/>
              <a:pathLst>
                <a:path w="3397293" h="1881278">
                  <a:moveTo>
                    <a:pt x="0" y="1321979"/>
                  </a:moveTo>
                  <a:lnTo>
                    <a:pt x="141553" y="1372824"/>
                  </a:lnTo>
                  <a:lnTo>
                    <a:pt x="283107" y="1016907"/>
                  </a:lnTo>
                  <a:lnTo>
                    <a:pt x="424661" y="660989"/>
                  </a:lnTo>
                  <a:lnTo>
                    <a:pt x="566215" y="355917"/>
                  </a:lnTo>
                  <a:lnTo>
                    <a:pt x="707769" y="0"/>
                  </a:lnTo>
                  <a:lnTo>
                    <a:pt x="849323" y="50845"/>
                  </a:lnTo>
                  <a:lnTo>
                    <a:pt x="990877" y="152536"/>
                  </a:lnTo>
                  <a:lnTo>
                    <a:pt x="1132431" y="203381"/>
                  </a:lnTo>
                  <a:lnTo>
                    <a:pt x="1273984" y="305072"/>
                  </a:lnTo>
                  <a:lnTo>
                    <a:pt x="1415538" y="457608"/>
                  </a:lnTo>
                  <a:lnTo>
                    <a:pt x="1557092" y="660989"/>
                  </a:lnTo>
                  <a:lnTo>
                    <a:pt x="1698646" y="711835"/>
                  </a:lnTo>
                  <a:lnTo>
                    <a:pt x="1840200" y="1881278"/>
                  </a:lnTo>
                  <a:lnTo>
                    <a:pt x="1981754" y="762680"/>
                  </a:lnTo>
                  <a:lnTo>
                    <a:pt x="2123308" y="813525"/>
                  </a:lnTo>
                  <a:lnTo>
                    <a:pt x="2264862" y="864371"/>
                  </a:lnTo>
                  <a:lnTo>
                    <a:pt x="2406416" y="1067752"/>
                  </a:lnTo>
                  <a:lnTo>
                    <a:pt x="2547969" y="1169443"/>
                  </a:lnTo>
                  <a:lnTo>
                    <a:pt x="2689523" y="1271134"/>
                  </a:lnTo>
                  <a:lnTo>
                    <a:pt x="2831077" y="1321979"/>
                  </a:lnTo>
                  <a:lnTo>
                    <a:pt x="2972631" y="1423670"/>
                  </a:lnTo>
                  <a:lnTo>
                    <a:pt x="3114185" y="1525360"/>
                  </a:lnTo>
                  <a:lnTo>
                    <a:pt x="3255739" y="1169443"/>
                  </a:lnTo>
                  <a:lnTo>
                    <a:pt x="3397293" y="10677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1292785"/>
              <a:ext cx="0" cy="1403331"/>
            </a:xfrm>
            <a:custGeom>
              <a:avLst/>
              <a:pathLst>
                <a:path w="0" h="1403331">
                  <a:moveTo>
                    <a:pt x="0" y="140333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292785"/>
              <a:ext cx="0" cy="81352"/>
            </a:xfrm>
            <a:custGeom>
              <a:avLst/>
              <a:pathLst>
                <a:path w="0" h="81352">
                  <a:moveTo>
                    <a:pt x="0" y="8135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292785"/>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292785"/>
              <a:ext cx="0" cy="894878"/>
            </a:xfrm>
            <a:custGeom>
              <a:avLst/>
              <a:pathLst>
                <a:path w="0" h="894878">
                  <a:moveTo>
                    <a:pt x="0" y="8948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292785"/>
              <a:ext cx="0" cy="1352486"/>
            </a:xfrm>
            <a:custGeom>
              <a:avLst/>
              <a:pathLst>
                <a:path w="0" h="1352486">
                  <a:moveTo>
                    <a:pt x="0" y="13524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292785"/>
              <a:ext cx="0" cy="1250795"/>
            </a:xfrm>
            <a:custGeom>
              <a:avLst/>
              <a:pathLst>
                <a:path w="0" h="1250795">
                  <a:moveTo>
                    <a:pt x="0" y="12507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292785"/>
              <a:ext cx="0" cy="1149105"/>
            </a:xfrm>
            <a:custGeom>
              <a:avLst/>
              <a:pathLst>
                <a:path w="0" h="1149105">
                  <a:moveTo>
                    <a:pt x="0" y="11491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74138"/>
              <a:ext cx="3397293" cy="1881278"/>
            </a:xfrm>
            <a:custGeom>
              <a:avLst/>
              <a:pathLst>
                <a:path w="3397293" h="1881278">
                  <a:moveTo>
                    <a:pt x="0" y="1321979"/>
                  </a:moveTo>
                  <a:lnTo>
                    <a:pt x="141553" y="1372824"/>
                  </a:lnTo>
                  <a:lnTo>
                    <a:pt x="283107" y="1016907"/>
                  </a:lnTo>
                  <a:lnTo>
                    <a:pt x="424661" y="660989"/>
                  </a:lnTo>
                  <a:lnTo>
                    <a:pt x="566215" y="355917"/>
                  </a:lnTo>
                  <a:lnTo>
                    <a:pt x="707769" y="0"/>
                  </a:lnTo>
                  <a:lnTo>
                    <a:pt x="849323" y="50845"/>
                  </a:lnTo>
                  <a:lnTo>
                    <a:pt x="990877" y="152536"/>
                  </a:lnTo>
                  <a:lnTo>
                    <a:pt x="1132431" y="203381"/>
                  </a:lnTo>
                  <a:lnTo>
                    <a:pt x="1273984" y="305072"/>
                  </a:lnTo>
                  <a:lnTo>
                    <a:pt x="1415538" y="457608"/>
                  </a:lnTo>
                  <a:lnTo>
                    <a:pt x="1557092" y="660989"/>
                  </a:lnTo>
                  <a:lnTo>
                    <a:pt x="1698646" y="711835"/>
                  </a:lnTo>
                  <a:lnTo>
                    <a:pt x="1840200" y="1881278"/>
                  </a:lnTo>
                  <a:lnTo>
                    <a:pt x="1981754" y="762680"/>
                  </a:lnTo>
                  <a:lnTo>
                    <a:pt x="2123308" y="813525"/>
                  </a:lnTo>
                  <a:lnTo>
                    <a:pt x="2264862" y="864371"/>
                  </a:lnTo>
                  <a:lnTo>
                    <a:pt x="2406416" y="1067752"/>
                  </a:lnTo>
                  <a:lnTo>
                    <a:pt x="2547969" y="1169443"/>
                  </a:lnTo>
                  <a:lnTo>
                    <a:pt x="2689523" y="1271134"/>
                  </a:lnTo>
                  <a:lnTo>
                    <a:pt x="2831077" y="1321979"/>
                  </a:lnTo>
                  <a:lnTo>
                    <a:pt x="2972631" y="1423670"/>
                  </a:lnTo>
                  <a:lnTo>
                    <a:pt x="3114185" y="1525360"/>
                  </a:lnTo>
                  <a:lnTo>
                    <a:pt x="3255739" y="1169443"/>
                  </a:lnTo>
                  <a:lnTo>
                    <a:pt x="3397293" y="1067752"/>
                  </a:lnTo>
                </a:path>
              </a:pathLst>
            </a:custGeom>
            <a:ln w="27101" cap="flat">
              <a:solidFill>
                <a:srgbClr val="0058AB">
                  <a:alpha val="100000"/>
                </a:srgbClr>
              </a:solidFill>
              <a:prstDash val="solid"/>
              <a:round/>
            </a:ln>
          </p:spPr>
          <p:txBody>
            <a:bodyPr/>
            <a:lstStyle/>
            <a:p/>
          </p:txBody>
        </p:sp>
        <p:sp>
          <p:nvSpPr>
            <p:cNvPr id="89" name="tx89"/>
            <p:cNvSpPr/>
            <p:nvPr/>
          </p:nvSpPr>
          <p:spPr>
            <a:xfrm>
              <a:off x="5389469" y="12333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0" name="tx90"/>
            <p:cNvSpPr/>
            <p:nvPr/>
          </p:nvSpPr>
          <p:spPr>
            <a:xfrm>
              <a:off x="6085143" y="123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92913" y="123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2" name="tx92"/>
            <p:cNvSpPr/>
            <p:nvPr/>
          </p:nvSpPr>
          <p:spPr>
            <a:xfrm>
              <a:off x="7530827"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809704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33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804812" y="12336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7078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6048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6100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931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5762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923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458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083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59408" y="483000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14" name="tx114"/>
            <p:cNvSpPr/>
            <p:nvPr/>
          </p:nvSpPr>
          <p:spPr>
            <a:xfrm>
              <a:off x="70129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77544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40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861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3211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63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091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25146"/>
              <a:ext cx="6629008" cy="149993"/>
            </a:xfrm>
            <a:prstGeom prst="rect">
              <a:avLst/>
            </a:prstGeom>
            <a:solidFill>
              <a:srgbClr val="E2231A">
                <a:alpha val="80000"/>
              </a:srgbClr>
            </a:solidFill>
          </p:spPr>
          <p:txBody>
            <a:bodyPr/>
            <a:lstStyle/>
            <a:p/>
          </p:txBody>
        </p:sp>
        <p:sp>
          <p:nvSpPr>
            <p:cNvPr id="127" name="rc127"/>
            <p:cNvSpPr/>
            <p:nvPr/>
          </p:nvSpPr>
          <p:spPr>
            <a:xfrm>
              <a:off x="1317178" y="5637654"/>
              <a:ext cx="7321564" cy="149993"/>
            </a:xfrm>
            <a:prstGeom prst="rect">
              <a:avLst/>
            </a:prstGeom>
            <a:solidFill>
              <a:srgbClr val="E2231A">
                <a:alpha val="80000"/>
              </a:srgbClr>
            </a:solidFill>
          </p:spPr>
          <p:txBody>
            <a:bodyPr/>
            <a:lstStyle/>
            <a:p/>
          </p:txBody>
        </p:sp>
        <p:sp>
          <p:nvSpPr>
            <p:cNvPr id="128" name="rc128"/>
            <p:cNvSpPr/>
            <p:nvPr/>
          </p:nvSpPr>
          <p:spPr>
            <a:xfrm>
              <a:off x="1317178" y="5450161"/>
              <a:ext cx="7305741" cy="149993"/>
            </a:xfrm>
            <a:prstGeom prst="rect">
              <a:avLst/>
            </a:prstGeom>
            <a:solidFill>
              <a:srgbClr val="E2231A">
                <a:alpha val="80000"/>
              </a:srgbClr>
            </a:solidFill>
          </p:spPr>
          <p:txBody>
            <a:bodyPr/>
            <a:lstStyle/>
            <a:p/>
          </p:txBody>
        </p:sp>
        <p:sp>
          <p:nvSpPr>
            <p:cNvPr id="129" name="tx129"/>
            <p:cNvSpPr/>
            <p:nvPr/>
          </p:nvSpPr>
          <p:spPr>
            <a:xfrm>
              <a:off x="7436773"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30" name="tx130"/>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811350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5358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7" name="tx137"/>
            <p:cNvSpPr/>
            <p:nvPr/>
          </p:nvSpPr>
          <p:spPr>
            <a:xfrm>
              <a:off x="610414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CAR (41%) was 43 percentage points lower than the global average (84%) and 24 percentage points lower than the average across all WCAR countries (65%).
National MCV1 coverage was 4 percentage points higher than in 2019 (37%).
This equates to 138,000 unvaccinated children in 2024 compared to 125,000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F26A21">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CAR ranked number 1 out of 24 countries for lowest MCV1 coverage (based on tied ranks).
CAR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3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47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6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74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18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40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5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46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8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095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71045"/>
              <a:ext cx="249522" cy="331652"/>
            </a:xfrm>
            <a:prstGeom prst="rect">
              <a:avLst/>
            </a:prstGeom>
            <a:solidFill>
              <a:srgbClr val="80BD41">
                <a:alpha val="100000"/>
              </a:srgbClr>
            </a:solidFill>
          </p:spPr>
          <p:txBody>
            <a:bodyPr/>
            <a:lstStyle/>
            <a:p/>
          </p:txBody>
        </p:sp>
        <p:sp>
          <p:nvSpPr>
            <p:cNvPr id="27" name="rc27"/>
            <p:cNvSpPr/>
            <p:nvPr/>
          </p:nvSpPr>
          <p:spPr>
            <a:xfrm>
              <a:off x="1296273" y="3181420"/>
              <a:ext cx="249522" cy="589624"/>
            </a:xfrm>
            <a:prstGeom prst="rect">
              <a:avLst/>
            </a:prstGeom>
            <a:solidFill>
              <a:srgbClr val="E2231A">
                <a:alpha val="100000"/>
              </a:srgbClr>
            </a:solidFill>
          </p:spPr>
          <p:txBody>
            <a:bodyPr/>
            <a:lstStyle/>
            <a:p/>
          </p:txBody>
        </p:sp>
        <p:sp>
          <p:nvSpPr>
            <p:cNvPr id="28" name="rc28"/>
            <p:cNvSpPr/>
            <p:nvPr/>
          </p:nvSpPr>
          <p:spPr>
            <a:xfrm>
              <a:off x="1573521" y="3773519"/>
              <a:ext cx="249522" cy="329177"/>
            </a:xfrm>
            <a:prstGeom prst="rect">
              <a:avLst/>
            </a:prstGeom>
            <a:solidFill>
              <a:srgbClr val="80BD41">
                <a:alpha val="100000"/>
              </a:srgbClr>
            </a:solidFill>
          </p:spPr>
          <p:txBody>
            <a:bodyPr/>
            <a:lstStyle/>
            <a:p/>
          </p:txBody>
        </p:sp>
        <p:sp>
          <p:nvSpPr>
            <p:cNvPr id="29" name="rc29"/>
            <p:cNvSpPr/>
            <p:nvPr/>
          </p:nvSpPr>
          <p:spPr>
            <a:xfrm>
              <a:off x="1573521" y="3162181"/>
              <a:ext cx="249522" cy="611338"/>
            </a:xfrm>
            <a:prstGeom prst="rect">
              <a:avLst/>
            </a:prstGeom>
            <a:solidFill>
              <a:srgbClr val="E2231A">
                <a:alpha val="100000"/>
              </a:srgbClr>
            </a:solidFill>
          </p:spPr>
          <p:txBody>
            <a:bodyPr/>
            <a:lstStyle/>
            <a:p/>
          </p:txBody>
        </p:sp>
        <p:sp>
          <p:nvSpPr>
            <p:cNvPr id="30" name="rc30"/>
            <p:cNvSpPr/>
            <p:nvPr/>
          </p:nvSpPr>
          <p:spPr>
            <a:xfrm>
              <a:off x="1850769" y="3703675"/>
              <a:ext cx="249522" cy="399021"/>
            </a:xfrm>
            <a:prstGeom prst="rect">
              <a:avLst/>
            </a:prstGeom>
            <a:solidFill>
              <a:srgbClr val="80BD41">
                <a:alpha val="100000"/>
              </a:srgbClr>
            </a:solidFill>
          </p:spPr>
          <p:txBody>
            <a:bodyPr/>
            <a:lstStyle/>
            <a:p/>
          </p:txBody>
        </p:sp>
        <p:sp>
          <p:nvSpPr>
            <p:cNvPr id="31" name="rc31"/>
            <p:cNvSpPr/>
            <p:nvPr/>
          </p:nvSpPr>
          <p:spPr>
            <a:xfrm>
              <a:off x="1850769" y="3152592"/>
              <a:ext cx="249522" cy="551083"/>
            </a:xfrm>
            <a:prstGeom prst="rect">
              <a:avLst/>
            </a:prstGeom>
            <a:solidFill>
              <a:srgbClr val="E2231A">
                <a:alpha val="100000"/>
              </a:srgbClr>
            </a:solidFill>
          </p:spPr>
          <p:txBody>
            <a:bodyPr/>
            <a:lstStyle/>
            <a:p/>
          </p:txBody>
        </p:sp>
        <p:sp>
          <p:nvSpPr>
            <p:cNvPr id="32" name="rc32"/>
            <p:cNvSpPr/>
            <p:nvPr/>
          </p:nvSpPr>
          <p:spPr>
            <a:xfrm>
              <a:off x="2128016" y="3621767"/>
              <a:ext cx="249522" cy="480929"/>
            </a:xfrm>
            <a:prstGeom prst="rect">
              <a:avLst/>
            </a:prstGeom>
            <a:solidFill>
              <a:srgbClr val="80BD41">
                <a:alpha val="100000"/>
              </a:srgbClr>
            </a:solidFill>
          </p:spPr>
          <p:txBody>
            <a:bodyPr/>
            <a:lstStyle/>
            <a:p/>
          </p:txBody>
        </p:sp>
        <p:sp>
          <p:nvSpPr>
            <p:cNvPr id="33" name="rc33"/>
            <p:cNvSpPr/>
            <p:nvPr/>
          </p:nvSpPr>
          <p:spPr>
            <a:xfrm>
              <a:off x="2128016" y="3121227"/>
              <a:ext cx="249522" cy="500540"/>
            </a:xfrm>
            <a:prstGeom prst="rect">
              <a:avLst/>
            </a:prstGeom>
            <a:solidFill>
              <a:srgbClr val="E2231A">
                <a:alpha val="100000"/>
              </a:srgbClr>
            </a:solidFill>
          </p:spPr>
          <p:txBody>
            <a:bodyPr/>
            <a:lstStyle/>
            <a:p/>
          </p:txBody>
        </p:sp>
        <p:sp>
          <p:nvSpPr>
            <p:cNvPr id="34" name="rc34"/>
            <p:cNvSpPr/>
            <p:nvPr/>
          </p:nvSpPr>
          <p:spPr>
            <a:xfrm>
              <a:off x="2405264" y="3552232"/>
              <a:ext cx="249522" cy="550464"/>
            </a:xfrm>
            <a:prstGeom prst="rect">
              <a:avLst/>
            </a:prstGeom>
            <a:solidFill>
              <a:srgbClr val="80BD41">
                <a:alpha val="100000"/>
              </a:srgbClr>
            </a:solidFill>
          </p:spPr>
          <p:txBody>
            <a:bodyPr/>
            <a:lstStyle/>
            <a:p/>
          </p:txBody>
        </p:sp>
        <p:sp>
          <p:nvSpPr>
            <p:cNvPr id="35" name="rc35"/>
            <p:cNvSpPr/>
            <p:nvPr/>
          </p:nvSpPr>
          <p:spPr>
            <a:xfrm>
              <a:off x="2405264" y="3101863"/>
              <a:ext cx="249522" cy="450368"/>
            </a:xfrm>
            <a:prstGeom prst="rect">
              <a:avLst/>
            </a:prstGeom>
            <a:solidFill>
              <a:srgbClr val="E2231A">
                <a:alpha val="100000"/>
              </a:srgbClr>
            </a:solidFill>
          </p:spPr>
          <p:txBody>
            <a:bodyPr/>
            <a:lstStyle/>
            <a:p/>
          </p:txBody>
        </p:sp>
        <p:sp>
          <p:nvSpPr>
            <p:cNvPr id="36" name="rc36"/>
            <p:cNvSpPr/>
            <p:nvPr/>
          </p:nvSpPr>
          <p:spPr>
            <a:xfrm>
              <a:off x="2682512" y="3463643"/>
              <a:ext cx="249522" cy="639053"/>
            </a:xfrm>
            <a:prstGeom prst="rect">
              <a:avLst/>
            </a:prstGeom>
            <a:solidFill>
              <a:srgbClr val="80BD41">
                <a:alpha val="100000"/>
              </a:srgbClr>
            </a:solidFill>
          </p:spPr>
          <p:txBody>
            <a:bodyPr/>
            <a:lstStyle/>
            <a:p/>
          </p:txBody>
        </p:sp>
        <p:sp>
          <p:nvSpPr>
            <p:cNvPr id="37" name="rc37"/>
            <p:cNvSpPr/>
            <p:nvPr/>
          </p:nvSpPr>
          <p:spPr>
            <a:xfrm>
              <a:off x="2682512" y="3071983"/>
              <a:ext cx="249522" cy="391660"/>
            </a:xfrm>
            <a:prstGeom prst="rect">
              <a:avLst/>
            </a:prstGeom>
            <a:solidFill>
              <a:srgbClr val="E2231A">
                <a:alpha val="100000"/>
              </a:srgbClr>
            </a:solidFill>
          </p:spPr>
          <p:txBody>
            <a:bodyPr/>
            <a:lstStyle/>
            <a:p/>
          </p:txBody>
        </p:sp>
        <p:sp>
          <p:nvSpPr>
            <p:cNvPr id="38" name="rc38"/>
            <p:cNvSpPr/>
            <p:nvPr/>
          </p:nvSpPr>
          <p:spPr>
            <a:xfrm>
              <a:off x="2959759" y="3453498"/>
              <a:ext cx="249522" cy="649199"/>
            </a:xfrm>
            <a:prstGeom prst="rect">
              <a:avLst/>
            </a:prstGeom>
            <a:solidFill>
              <a:srgbClr val="80BD41">
                <a:alpha val="100000"/>
              </a:srgbClr>
            </a:solidFill>
          </p:spPr>
          <p:txBody>
            <a:bodyPr/>
            <a:lstStyle/>
            <a:p/>
          </p:txBody>
        </p:sp>
        <p:sp>
          <p:nvSpPr>
            <p:cNvPr id="39" name="rc39"/>
            <p:cNvSpPr/>
            <p:nvPr/>
          </p:nvSpPr>
          <p:spPr>
            <a:xfrm>
              <a:off x="2959759" y="3038453"/>
              <a:ext cx="249522" cy="415044"/>
            </a:xfrm>
            <a:prstGeom prst="rect">
              <a:avLst/>
            </a:prstGeom>
            <a:solidFill>
              <a:srgbClr val="E2231A">
                <a:alpha val="100000"/>
              </a:srgbClr>
            </a:solidFill>
          </p:spPr>
          <p:txBody>
            <a:bodyPr/>
            <a:lstStyle/>
            <a:p/>
          </p:txBody>
        </p:sp>
        <p:sp>
          <p:nvSpPr>
            <p:cNvPr id="40" name="rc40"/>
            <p:cNvSpPr/>
            <p:nvPr/>
          </p:nvSpPr>
          <p:spPr>
            <a:xfrm>
              <a:off x="3237007" y="3461540"/>
              <a:ext cx="249522" cy="641156"/>
            </a:xfrm>
            <a:prstGeom prst="rect">
              <a:avLst/>
            </a:prstGeom>
            <a:solidFill>
              <a:srgbClr val="80BD41">
                <a:alpha val="100000"/>
              </a:srgbClr>
            </a:solidFill>
          </p:spPr>
          <p:txBody>
            <a:bodyPr/>
            <a:lstStyle/>
            <a:p/>
          </p:txBody>
        </p:sp>
        <p:sp>
          <p:nvSpPr>
            <p:cNvPr id="41" name="rc41"/>
            <p:cNvSpPr/>
            <p:nvPr/>
          </p:nvSpPr>
          <p:spPr>
            <a:xfrm>
              <a:off x="3237007" y="3015996"/>
              <a:ext cx="249522" cy="445543"/>
            </a:xfrm>
            <a:prstGeom prst="rect">
              <a:avLst/>
            </a:prstGeom>
            <a:solidFill>
              <a:srgbClr val="E2231A">
                <a:alpha val="100000"/>
              </a:srgbClr>
            </a:solidFill>
          </p:spPr>
          <p:txBody>
            <a:bodyPr/>
            <a:lstStyle/>
            <a:p/>
          </p:txBody>
        </p:sp>
        <p:sp>
          <p:nvSpPr>
            <p:cNvPr id="42" name="rc42"/>
            <p:cNvSpPr/>
            <p:nvPr/>
          </p:nvSpPr>
          <p:spPr>
            <a:xfrm>
              <a:off x="3514255" y="3453745"/>
              <a:ext cx="249522" cy="648951"/>
            </a:xfrm>
            <a:prstGeom prst="rect">
              <a:avLst/>
            </a:prstGeom>
            <a:solidFill>
              <a:srgbClr val="80BD41">
                <a:alpha val="100000"/>
              </a:srgbClr>
            </a:solidFill>
          </p:spPr>
          <p:txBody>
            <a:bodyPr/>
            <a:lstStyle/>
            <a:p/>
          </p:txBody>
        </p:sp>
        <p:sp>
          <p:nvSpPr>
            <p:cNvPr id="43" name="rc43"/>
            <p:cNvSpPr/>
            <p:nvPr/>
          </p:nvSpPr>
          <p:spPr>
            <a:xfrm>
              <a:off x="3514255" y="2983765"/>
              <a:ext cx="249522" cy="469979"/>
            </a:xfrm>
            <a:prstGeom prst="rect">
              <a:avLst/>
            </a:prstGeom>
            <a:solidFill>
              <a:srgbClr val="E2231A">
                <a:alpha val="100000"/>
              </a:srgbClr>
            </a:solidFill>
          </p:spPr>
          <p:txBody>
            <a:bodyPr/>
            <a:lstStyle/>
            <a:p/>
          </p:txBody>
        </p:sp>
        <p:sp>
          <p:nvSpPr>
            <p:cNvPr id="44" name="rc44"/>
            <p:cNvSpPr/>
            <p:nvPr/>
          </p:nvSpPr>
          <p:spPr>
            <a:xfrm>
              <a:off x="3791502" y="3526559"/>
              <a:ext cx="249522" cy="576138"/>
            </a:xfrm>
            <a:prstGeom prst="rect">
              <a:avLst/>
            </a:prstGeom>
            <a:solidFill>
              <a:srgbClr val="80BD41">
                <a:alpha val="100000"/>
              </a:srgbClr>
            </a:solidFill>
          </p:spPr>
          <p:txBody>
            <a:bodyPr/>
            <a:lstStyle/>
            <a:p/>
          </p:txBody>
        </p:sp>
        <p:sp>
          <p:nvSpPr>
            <p:cNvPr id="45" name="rc45"/>
            <p:cNvSpPr/>
            <p:nvPr/>
          </p:nvSpPr>
          <p:spPr>
            <a:xfrm>
              <a:off x="3791502" y="3073901"/>
              <a:ext cx="249522" cy="452657"/>
            </a:xfrm>
            <a:prstGeom prst="rect">
              <a:avLst/>
            </a:prstGeom>
            <a:solidFill>
              <a:srgbClr val="E2231A">
                <a:alpha val="100000"/>
              </a:srgbClr>
            </a:solidFill>
          </p:spPr>
          <p:txBody>
            <a:bodyPr/>
            <a:lstStyle/>
            <a:p/>
          </p:txBody>
        </p:sp>
        <p:sp>
          <p:nvSpPr>
            <p:cNvPr id="46" name="rc46"/>
            <p:cNvSpPr/>
            <p:nvPr/>
          </p:nvSpPr>
          <p:spPr>
            <a:xfrm>
              <a:off x="4068750" y="3485172"/>
              <a:ext cx="249522" cy="617524"/>
            </a:xfrm>
            <a:prstGeom prst="rect">
              <a:avLst/>
            </a:prstGeom>
            <a:solidFill>
              <a:srgbClr val="80BD41">
                <a:alpha val="100000"/>
              </a:srgbClr>
            </a:solidFill>
          </p:spPr>
          <p:txBody>
            <a:bodyPr/>
            <a:lstStyle/>
            <a:p/>
          </p:txBody>
        </p:sp>
        <p:sp>
          <p:nvSpPr>
            <p:cNvPr id="47" name="rc47"/>
            <p:cNvSpPr/>
            <p:nvPr/>
          </p:nvSpPr>
          <p:spPr>
            <a:xfrm>
              <a:off x="4068750" y="2937553"/>
              <a:ext cx="249522" cy="547618"/>
            </a:xfrm>
            <a:prstGeom prst="rect">
              <a:avLst/>
            </a:prstGeom>
            <a:solidFill>
              <a:srgbClr val="E2231A">
                <a:alpha val="100000"/>
              </a:srgbClr>
            </a:solidFill>
          </p:spPr>
          <p:txBody>
            <a:bodyPr/>
            <a:lstStyle/>
            <a:p/>
          </p:txBody>
        </p:sp>
        <p:sp>
          <p:nvSpPr>
            <p:cNvPr id="48" name="rc48"/>
            <p:cNvSpPr/>
            <p:nvPr/>
          </p:nvSpPr>
          <p:spPr>
            <a:xfrm>
              <a:off x="4345998" y="3515300"/>
              <a:ext cx="249522" cy="587397"/>
            </a:xfrm>
            <a:prstGeom prst="rect">
              <a:avLst/>
            </a:prstGeom>
            <a:solidFill>
              <a:srgbClr val="80BD41">
                <a:alpha val="100000"/>
              </a:srgbClr>
            </a:solidFill>
          </p:spPr>
          <p:txBody>
            <a:bodyPr/>
            <a:lstStyle/>
            <a:p/>
          </p:txBody>
        </p:sp>
        <p:sp>
          <p:nvSpPr>
            <p:cNvPr id="49" name="rc49"/>
            <p:cNvSpPr/>
            <p:nvPr/>
          </p:nvSpPr>
          <p:spPr>
            <a:xfrm>
              <a:off x="4345998" y="2903899"/>
              <a:ext cx="249522" cy="611400"/>
            </a:xfrm>
            <a:prstGeom prst="rect">
              <a:avLst/>
            </a:prstGeom>
            <a:solidFill>
              <a:srgbClr val="E2231A">
                <a:alpha val="100000"/>
              </a:srgbClr>
            </a:solidFill>
          </p:spPr>
          <p:txBody>
            <a:bodyPr/>
            <a:lstStyle/>
            <a:p/>
          </p:txBody>
        </p:sp>
        <p:sp>
          <p:nvSpPr>
            <p:cNvPr id="50" name="rc50"/>
            <p:cNvSpPr/>
            <p:nvPr/>
          </p:nvSpPr>
          <p:spPr>
            <a:xfrm>
              <a:off x="4623245" y="3522414"/>
              <a:ext cx="249522" cy="580282"/>
            </a:xfrm>
            <a:prstGeom prst="rect">
              <a:avLst/>
            </a:prstGeom>
            <a:solidFill>
              <a:srgbClr val="80BD41">
                <a:alpha val="100000"/>
              </a:srgbClr>
            </a:solidFill>
          </p:spPr>
          <p:txBody>
            <a:bodyPr/>
            <a:lstStyle/>
            <a:p/>
          </p:txBody>
        </p:sp>
        <p:sp>
          <p:nvSpPr>
            <p:cNvPr id="51" name="rc51"/>
            <p:cNvSpPr/>
            <p:nvPr/>
          </p:nvSpPr>
          <p:spPr>
            <a:xfrm>
              <a:off x="4623245" y="2893753"/>
              <a:ext cx="249522" cy="628660"/>
            </a:xfrm>
            <a:prstGeom prst="rect">
              <a:avLst/>
            </a:prstGeom>
            <a:solidFill>
              <a:srgbClr val="E2231A">
                <a:alpha val="100000"/>
              </a:srgbClr>
            </a:solidFill>
          </p:spPr>
          <p:txBody>
            <a:bodyPr/>
            <a:lstStyle/>
            <a:p/>
          </p:txBody>
        </p:sp>
        <p:sp>
          <p:nvSpPr>
            <p:cNvPr id="52" name="rc52"/>
            <p:cNvSpPr/>
            <p:nvPr/>
          </p:nvSpPr>
          <p:spPr>
            <a:xfrm>
              <a:off x="4900493" y="3802038"/>
              <a:ext cx="249522" cy="300658"/>
            </a:xfrm>
            <a:prstGeom prst="rect">
              <a:avLst/>
            </a:prstGeom>
            <a:solidFill>
              <a:srgbClr val="80BD41">
                <a:alpha val="100000"/>
              </a:srgbClr>
            </a:solidFill>
          </p:spPr>
          <p:txBody>
            <a:bodyPr/>
            <a:lstStyle/>
            <a:p/>
          </p:txBody>
        </p:sp>
        <p:sp>
          <p:nvSpPr>
            <p:cNvPr id="53" name="rc53"/>
            <p:cNvSpPr/>
            <p:nvPr/>
          </p:nvSpPr>
          <p:spPr>
            <a:xfrm>
              <a:off x="4900493" y="2900064"/>
              <a:ext cx="249522" cy="901974"/>
            </a:xfrm>
            <a:prstGeom prst="rect">
              <a:avLst/>
            </a:prstGeom>
            <a:solidFill>
              <a:srgbClr val="E2231A">
                <a:alpha val="100000"/>
              </a:srgbClr>
            </a:solidFill>
          </p:spPr>
          <p:txBody>
            <a:bodyPr/>
            <a:lstStyle/>
            <a:p/>
          </p:txBody>
        </p:sp>
        <p:sp>
          <p:nvSpPr>
            <p:cNvPr id="54" name="rc54"/>
            <p:cNvSpPr/>
            <p:nvPr/>
          </p:nvSpPr>
          <p:spPr>
            <a:xfrm>
              <a:off x="5177741" y="3547036"/>
              <a:ext cx="249522" cy="555661"/>
            </a:xfrm>
            <a:prstGeom prst="rect">
              <a:avLst/>
            </a:prstGeom>
            <a:solidFill>
              <a:srgbClr val="80BD41">
                <a:alpha val="100000"/>
              </a:srgbClr>
            </a:solidFill>
          </p:spPr>
          <p:txBody>
            <a:bodyPr/>
            <a:lstStyle/>
            <a:p/>
          </p:txBody>
        </p:sp>
        <p:sp>
          <p:nvSpPr>
            <p:cNvPr id="55" name="rc55"/>
            <p:cNvSpPr/>
            <p:nvPr/>
          </p:nvSpPr>
          <p:spPr>
            <a:xfrm>
              <a:off x="5177741" y="2920479"/>
              <a:ext cx="249522" cy="626557"/>
            </a:xfrm>
            <a:prstGeom prst="rect">
              <a:avLst/>
            </a:prstGeom>
            <a:solidFill>
              <a:srgbClr val="E2231A">
                <a:alpha val="100000"/>
              </a:srgbClr>
            </a:solidFill>
          </p:spPr>
          <p:txBody>
            <a:bodyPr/>
            <a:lstStyle/>
            <a:p/>
          </p:txBody>
        </p:sp>
        <p:sp>
          <p:nvSpPr>
            <p:cNvPr id="56" name="rc56"/>
            <p:cNvSpPr/>
            <p:nvPr/>
          </p:nvSpPr>
          <p:spPr>
            <a:xfrm>
              <a:off x="5454988" y="3565471"/>
              <a:ext cx="249522" cy="537225"/>
            </a:xfrm>
            <a:prstGeom prst="rect">
              <a:avLst/>
            </a:prstGeom>
            <a:solidFill>
              <a:srgbClr val="80BD41">
                <a:alpha val="100000"/>
              </a:srgbClr>
            </a:solidFill>
          </p:spPr>
          <p:txBody>
            <a:bodyPr/>
            <a:lstStyle/>
            <a:p/>
          </p:txBody>
        </p:sp>
        <p:sp>
          <p:nvSpPr>
            <p:cNvPr id="57" name="rc57"/>
            <p:cNvSpPr/>
            <p:nvPr/>
          </p:nvSpPr>
          <p:spPr>
            <a:xfrm>
              <a:off x="5454988" y="2934831"/>
              <a:ext cx="249522" cy="630640"/>
            </a:xfrm>
            <a:prstGeom prst="rect">
              <a:avLst/>
            </a:prstGeom>
            <a:solidFill>
              <a:srgbClr val="E2231A">
                <a:alpha val="100000"/>
              </a:srgbClr>
            </a:solidFill>
          </p:spPr>
          <p:txBody>
            <a:bodyPr/>
            <a:lstStyle/>
            <a:p/>
          </p:txBody>
        </p:sp>
        <p:sp>
          <p:nvSpPr>
            <p:cNvPr id="58" name="rc58"/>
            <p:cNvSpPr/>
            <p:nvPr/>
          </p:nvSpPr>
          <p:spPr>
            <a:xfrm>
              <a:off x="5732236" y="3567141"/>
              <a:ext cx="249522" cy="535555"/>
            </a:xfrm>
            <a:prstGeom prst="rect">
              <a:avLst/>
            </a:prstGeom>
            <a:solidFill>
              <a:srgbClr val="80BD41">
                <a:alpha val="100000"/>
              </a:srgbClr>
            </a:solidFill>
          </p:spPr>
          <p:txBody>
            <a:bodyPr/>
            <a:lstStyle/>
            <a:p/>
          </p:txBody>
        </p:sp>
        <p:sp>
          <p:nvSpPr>
            <p:cNvPr id="59" name="rc59"/>
            <p:cNvSpPr/>
            <p:nvPr/>
          </p:nvSpPr>
          <p:spPr>
            <a:xfrm>
              <a:off x="5732236" y="2912560"/>
              <a:ext cx="249522" cy="654581"/>
            </a:xfrm>
            <a:prstGeom prst="rect">
              <a:avLst/>
            </a:prstGeom>
            <a:solidFill>
              <a:srgbClr val="E2231A">
                <a:alpha val="100000"/>
              </a:srgbClr>
            </a:solidFill>
          </p:spPr>
          <p:txBody>
            <a:bodyPr/>
            <a:lstStyle/>
            <a:p/>
          </p:txBody>
        </p:sp>
        <p:sp>
          <p:nvSpPr>
            <p:cNvPr id="60" name="rc60"/>
            <p:cNvSpPr/>
            <p:nvPr/>
          </p:nvSpPr>
          <p:spPr>
            <a:xfrm>
              <a:off x="6009484" y="3605683"/>
              <a:ext cx="249522" cy="497014"/>
            </a:xfrm>
            <a:prstGeom prst="rect">
              <a:avLst/>
            </a:prstGeom>
            <a:solidFill>
              <a:srgbClr val="80BD41">
                <a:alpha val="100000"/>
              </a:srgbClr>
            </a:solidFill>
          </p:spPr>
          <p:txBody>
            <a:bodyPr/>
            <a:lstStyle/>
            <a:p/>
          </p:txBody>
        </p:sp>
        <p:sp>
          <p:nvSpPr>
            <p:cNvPr id="61" name="rc61"/>
            <p:cNvSpPr/>
            <p:nvPr/>
          </p:nvSpPr>
          <p:spPr>
            <a:xfrm>
              <a:off x="6009484" y="2890413"/>
              <a:ext cx="249522" cy="715269"/>
            </a:xfrm>
            <a:prstGeom prst="rect">
              <a:avLst/>
            </a:prstGeom>
            <a:solidFill>
              <a:srgbClr val="E2231A">
                <a:alpha val="100000"/>
              </a:srgbClr>
            </a:solidFill>
          </p:spPr>
          <p:txBody>
            <a:bodyPr/>
            <a:lstStyle/>
            <a:p/>
          </p:txBody>
        </p:sp>
        <p:sp>
          <p:nvSpPr>
            <p:cNvPr id="62" name="rc62"/>
            <p:cNvSpPr/>
            <p:nvPr/>
          </p:nvSpPr>
          <p:spPr>
            <a:xfrm>
              <a:off x="6286731" y="3615952"/>
              <a:ext cx="249522" cy="486744"/>
            </a:xfrm>
            <a:prstGeom prst="rect">
              <a:avLst/>
            </a:prstGeom>
            <a:solidFill>
              <a:srgbClr val="80BD41">
                <a:alpha val="100000"/>
              </a:srgbClr>
            </a:solidFill>
          </p:spPr>
          <p:txBody>
            <a:bodyPr/>
            <a:lstStyle/>
            <a:p/>
          </p:txBody>
        </p:sp>
        <p:sp>
          <p:nvSpPr>
            <p:cNvPr id="63" name="rc63"/>
            <p:cNvSpPr/>
            <p:nvPr/>
          </p:nvSpPr>
          <p:spPr>
            <a:xfrm>
              <a:off x="6286731" y="2854655"/>
              <a:ext cx="249522" cy="761296"/>
            </a:xfrm>
            <a:prstGeom prst="rect">
              <a:avLst/>
            </a:prstGeom>
            <a:solidFill>
              <a:srgbClr val="E2231A">
                <a:alpha val="100000"/>
              </a:srgbClr>
            </a:solidFill>
          </p:spPr>
          <p:txBody>
            <a:bodyPr/>
            <a:lstStyle/>
            <a:p/>
          </p:txBody>
        </p:sp>
        <p:sp>
          <p:nvSpPr>
            <p:cNvPr id="64" name="rc64"/>
            <p:cNvSpPr/>
            <p:nvPr/>
          </p:nvSpPr>
          <p:spPr>
            <a:xfrm>
              <a:off x="6563979" y="3647564"/>
              <a:ext cx="249522" cy="455132"/>
            </a:xfrm>
            <a:prstGeom prst="rect">
              <a:avLst/>
            </a:prstGeom>
            <a:solidFill>
              <a:srgbClr val="80BD41">
                <a:alpha val="100000"/>
              </a:srgbClr>
            </a:solidFill>
          </p:spPr>
          <p:txBody>
            <a:bodyPr/>
            <a:lstStyle/>
            <a:p/>
          </p:txBody>
        </p:sp>
        <p:sp>
          <p:nvSpPr>
            <p:cNvPr id="65" name="rc65"/>
            <p:cNvSpPr/>
            <p:nvPr/>
          </p:nvSpPr>
          <p:spPr>
            <a:xfrm>
              <a:off x="6563979" y="2872596"/>
              <a:ext cx="249522" cy="774968"/>
            </a:xfrm>
            <a:prstGeom prst="rect">
              <a:avLst/>
            </a:prstGeom>
            <a:solidFill>
              <a:srgbClr val="E2231A">
                <a:alpha val="100000"/>
              </a:srgbClr>
            </a:solidFill>
          </p:spPr>
          <p:txBody>
            <a:bodyPr/>
            <a:lstStyle/>
            <a:p/>
          </p:txBody>
        </p:sp>
        <p:sp>
          <p:nvSpPr>
            <p:cNvPr id="66" name="rc66"/>
            <p:cNvSpPr/>
            <p:nvPr/>
          </p:nvSpPr>
          <p:spPr>
            <a:xfrm>
              <a:off x="6841227" y="3632965"/>
              <a:ext cx="249522" cy="469732"/>
            </a:xfrm>
            <a:prstGeom prst="rect">
              <a:avLst/>
            </a:prstGeom>
            <a:solidFill>
              <a:srgbClr val="80BD41">
                <a:alpha val="100000"/>
              </a:srgbClr>
            </a:solidFill>
          </p:spPr>
          <p:txBody>
            <a:bodyPr/>
            <a:lstStyle/>
            <a:p/>
          </p:txBody>
        </p:sp>
        <p:sp>
          <p:nvSpPr>
            <p:cNvPr id="67" name="rc67"/>
            <p:cNvSpPr/>
            <p:nvPr/>
          </p:nvSpPr>
          <p:spPr>
            <a:xfrm>
              <a:off x="6841227" y="2797926"/>
              <a:ext cx="249522" cy="835038"/>
            </a:xfrm>
            <a:prstGeom prst="rect">
              <a:avLst/>
            </a:prstGeom>
            <a:solidFill>
              <a:srgbClr val="E2231A">
                <a:alpha val="100000"/>
              </a:srgbClr>
            </a:solidFill>
          </p:spPr>
          <p:txBody>
            <a:bodyPr/>
            <a:lstStyle/>
            <a:p/>
          </p:txBody>
        </p:sp>
        <p:sp>
          <p:nvSpPr>
            <p:cNvPr id="68" name="rc68"/>
            <p:cNvSpPr/>
            <p:nvPr/>
          </p:nvSpPr>
          <p:spPr>
            <a:xfrm>
              <a:off x="7118474" y="3649792"/>
              <a:ext cx="249522" cy="452905"/>
            </a:xfrm>
            <a:prstGeom prst="rect">
              <a:avLst/>
            </a:prstGeom>
            <a:solidFill>
              <a:srgbClr val="80BD41">
                <a:alpha val="100000"/>
              </a:srgbClr>
            </a:solidFill>
          </p:spPr>
          <p:txBody>
            <a:bodyPr/>
            <a:lstStyle/>
            <a:p/>
          </p:txBody>
        </p:sp>
        <p:sp>
          <p:nvSpPr>
            <p:cNvPr id="69" name="rc69"/>
            <p:cNvSpPr/>
            <p:nvPr/>
          </p:nvSpPr>
          <p:spPr>
            <a:xfrm>
              <a:off x="7118474" y="2770644"/>
              <a:ext cx="249522" cy="879147"/>
            </a:xfrm>
            <a:prstGeom prst="rect">
              <a:avLst/>
            </a:prstGeom>
            <a:solidFill>
              <a:srgbClr val="E2231A">
                <a:alpha val="100000"/>
              </a:srgbClr>
            </a:solidFill>
          </p:spPr>
          <p:txBody>
            <a:bodyPr/>
            <a:lstStyle/>
            <a:p/>
          </p:txBody>
        </p:sp>
        <p:sp>
          <p:nvSpPr>
            <p:cNvPr id="70" name="rc70"/>
            <p:cNvSpPr/>
            <p:nvPr/>
          </p:nvSpPr>
          <p:spPr>
            <a:xfrm>
              <a:off x="7395722" y="3703551"/>
              <a:ext cx="249522" cy="399145"/>
            </a:xfrm>
            <a:prstGeom prst="rect">
              <a:avLst/>
            </a:prstGeom>
            <a:solidFill>
              <a:srgbClr val="80BD41">
                <a:alpha val="100000"/>
              </a:srgbClr>
            </a:solidFill>
          </p:spPr>
          <p:txBody>
            <a:bodyPr/>
            <a:lstStyle/>
            <a:p/>
          </p:txBody>
        </p:sp>
        <p:sp>
          <p:nvSpPr>
            <p:cNvPr id="71" name="rc71"/>
            <p:cNvSpPr/>
            <p:nvPr/>
          </p:nvSpPr>
          <p:spPr>
            <a:xfrm>
              <a:off x="7395722" y="2855336"/>
              <a:ext cx="249522" cy="848215"/>
            </a:xfrm>
            <a:prstGeom prst="rect">
              <a:avLst/>
            </a:prstGeom>
            <a:solidFill>
              <a:srgbClr val="E2231A">
                <a:alpha val="100000"/>
              </a:srgbClr>
            </a:solidFill>
          </p:spPr>
          <p:txBody>
            <a:bodyPr/>
            <a:lstStyle/>
            <a:p/>
          </p:txBody>
        </p:sp>
        <p:sp>
          <p:nvSpPr>
            <p:cNvPr id="72" name="rc72"/>
            <p:cNvSpPr/>
            <p:nvPr/>
          </p:nvSpPr>
          <p:spPr>
            <a:xfrm>
              <a:off x="7672970" y="3555449"/>
              <a:ext cx="249522" cy="547247"/>
            </a:xfrm>
            <a:prstGeom prst="rect">
              <a:avLst/>
            </a:prstGeom>
            <a:solidFill>
              <a:srgbClr val="80BD41">
                <a:alpha val="100000"/>
              </a:srgbClr>
            </a:solidFill>
          </p:spPr>
          <p:txBody>
            <a:bodyPr/>
            <a:lstStyle/>
            <a:p/>
          </p:txBody>
        </p:sp>
        <p:sp>
          <p:nvSpPr>
            <p:cNvPr id="73" name="rc73"/>
            <p:cNvSpPr/>
            <p:nvPr/>
          </p:nvSpPr>
          <p:spPr>
            <a:xfrm>
              <a:off x="7672970" y="2699563"/>
              <a:ext cx="249522" cy="855886"/>
            </a:xfrm>
            <a:prstGeom prst="rect">
              <a:avLst/>
            </a:prstGeom>
            <a:solidFill>
              <a:srgbClr val="E2231A">
                <a:alpha val="100000"/>
              </a:srgbClr>
            </a:solidFill>
          </p:spPr>
          <p:txBody>
            <a:bodyPr/>
            <a:lstStyle/>
            <a:p/>
          </p:txBody>
        </p:sp>
        <p:sp>
          <p:nvSpPr>
            <p:cNvPr id="74" name="rc74"/>
            <p:cNvSpPr/>
            <p:nvPr/>
          </p:nvSpPr>
          <p:spPr>
            <a:xfrm>
              <a:off x="7950217" y="3509175"/>
              <a:ext cx="249522" cy="593521"/>
            </a:xfrm>
            <a:prstGeom prst="rect">
              <a:avLst/>
            </a:prstGeom>
            <a:solidFill>
              <a:srgbClr val="80BD41">
                <a:alpha val="100000"/>
              </a:srgbClr>
            </a:solidFill>
          </p:spPr>
          <p:txBody>
            <a:bodyPr/>
            <a:lstStyle/>
            <a:p/>
          </p:txBody>
        </p:sp>
        <p:sp>
          <p:nvSpPr>
            <p:cNvPr id="75" name="rc75"/>
            <p:cNvSpPr/>
            <p:nvPr/>
          </p:nvSpPr>
          <p:spPr>
            <a:xfrm>
              <a:off x="7950217" y="2655145"/>
              <a:ext cx="249522" cy="854030"/>
            </a:xfrm>
            <a:prstGeom prst="rect">
              <a:avLst/>
            </a:prstGeom>
            <a:solidFill>
              <a:srgbClr val="E2231A">
                <a:alpha val="100000"/>
              </a:srgbClr>
            </a:solidFill>
          </p:spPr>
          <p:txBody>
            <a:bodyPr/>
            <a:lstStyle/>
            <a:p/>
          </p:txBody>
        </p:sp>
        <p:sp>
          <p:nvSpPr>
            <p:cNvPr id="76" name="pl76"/>
            <p:cNvSpPr/>
            <p:nvPr/>
          </p:nvSpPr>
          <p:spPr>
            <a:xfrm>
              <a:off x="1421035" y="2307740"/>
              <a:ext cx="6653943" cy="1071184"/>
            </a:xfrm>
            <a:custGeom>
              <a:avLst/>
              <a:pathLst>
                <a:path w="6653943" h="1071184">
                  <a:moveTo>
                    <a:pt x="0" y="752723"/>
                  </a:moveTo>
                  <a:lnTo>
                    <a:pt x="277247" y="781674"/>
                  </a:lnTo>
                  <a:lnTo>
                    <a:pt x="554495" y="579018"/>
                  </a:lnTo>
                  <a:lnTo>
                    <a:pt x="831742" y="376361"/>
                  </a:lnTo>
                  <a:lnTo>
                    <a:pt x="1108990" y="202656"/>
                  </a:lnTo>
                  <a:lnTo>
                    <a:pt x="1386238" y="0"/>
                  </a:lnTo>
                  <a:lnTo>
                    <a:pt x="1663485" y="28950"/>
                  </a:lnTo>
                  <a:lnTo>
                    <a:pt x="1940733" y="86852"/>
                  </a:lnTo>
                  <a:lnTo>
                    <a:pt x="2217981" y="115803"/>
                  </a:lnTo>
                  <a:lnTo>
                    <a:pt x="2495228" y="173705"/>
                  </a:lnTo>
                  <a:lnTo>
                    <a:pt x="2772476" y="260558"/>
                  </a:lnTo>
                  <a:lnTo>
                    <a:pt x="3049724" y="376361"/>
                  </a:lnTo>
                  <a:lnTo>
                    <a:pt x="3326971" y="405312"/>
                  </a:lnTo>
                  <a:lnTo>
                    <a:pt x="3604219" y="1071184"/>
                  </a:lnTo>
                  <a:lnTo>
                    <a:pt x="3881467" y="434263"/>
                  </a:lnTo>
                  <a:lnTo>
                    <a:pt x="4158714" y="463214"/>
                  </a:lnTo>
                  <a:lnTo>
                    <a:pt x="4435962" y="492165"/>
                  </a:lnTo>
                  <a:lnTo>
                    <a:pt x="4713210" y="607969"/>
                  </a:lnTo>
                  <a:lnTo>
                    <a:pt x="4990457" y="665871"/>
                  </a:lnTo>
                  <a:lnTo>
                    <a:pt x="5267705" y="723773"/>
                  </a:lnTo>
                  <a:lnTo>
                    <a:pt x="5544953" y="752723"/>
                  </a:lnTo>
                  <a:lnTo>
                    <a:pt x="5822200" y="810625"/>
                  </a:lnTo>
                  <a:lnTo>
                    <a:pt x="6099448" y="868527"/>
                  </a:lnTo>
                  <a:lnTo>
                    <a:pt x="6376696" y="665871"/>
                  </a:lnTo>
                  <a:lnTo>
                    <a:pt x="6653943" y="607969"/>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9" name="tx79"/>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1" name="tx81"/>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2" name="tx82"/>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83" name="tx83"/>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84" name="tx84"/>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5" name="tx85"/>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6" name="tx86"/>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7" name="tx87"/>
            <p:cNvSpPr/>
            <p:nvPr/>
          </p:nvSpPr>
          <p:spPr>
            <a:xfrm>
              <a:off x="1303481" y="30454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88" name="tx88"/>
            <p:cNvSpPr/>
            <p:nvPr/>
          </p:nvSpPr>
          <p:spPr>
            <a:xfrm>
              <a:off x="2689720" y="29359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166.6</a:t>
              </a:r>
            </a:p>
          </p:txBody>
        </p:sp>
        <p:sp>
          <p:nvSpPr>
            <p:cNvPr id="89" name="tx89"/>
            <p:cNvSpPr/>
            <p:nvPr/>
          </p:nvSpPr>
          <p:spPr>
            <a:xfrm>
              <a:off x="4075958" y="28015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188.3</a:t>
              </a:r>
            </a:p>
          </p:txBody>
        </p:sp>
        <p:sp>
          <p:nvSpPr>
            <p:cNvPr id="90" name="tx90"/>
            <p:cNvSpPr/>
            <p:nvPr/>
          </p:nvSpPr>
          <p:spPr>
            <a:xfrm>
              <a:off x="5462196" y="27989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188.8</a:t>
              </a:r>
            </a:p>
          </p:txBody>
        </p:sp>
        <p:sp>
          <p:nvSpPr>
            <p:cNvPr id="91" name="tx91"/>
            <p:cNvSpPr/>
            <p:nvPr/>
          </p:nvSpPr>
          <p:spPr>
            <a:xfrm>
              <a:off x="6571187" y="27366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198.8</a:t>
              </a:r>
            </a:p>
          </p:txBody>
        </p:sp>
        <p:sp>
          <p:nvSpPr>
            <p:cNvPr id="92" name="tx92"/>
            <p:cNvSpPr/>
            <p:nvPr/>
          </p:nvSpPr>
          <p:spPr>
            <a:xfrm>
              <a:off x="6848435" y="26620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210.9</a:t>
              </a:r>
            </a:p>
          </p:txBody>
        </p:sp>
        <p:sp>
          <p:nvSpPr>
            <p:cNvPr id="93" name="tx93"/>
            <p:cNvSpPr/>
            <p:nvPr/>
          </p:nvSpPr>
          <p:spPr>
            <a:xfrm>
              <a:off x="7125682" y="26347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215.3</a:t>
              </a:r>
            </a:p>
          </p:txBody>
        </p:sp>
        <p:sp>
          <p:nvSpPr>
            <p:cNvPr id="94" name="tx94"/>
            <p:cNvSpPr/>
            <p:nvPr/>
          </p:nvSpPr>
          <p:spPr>
            <a:xfrm>
              <a:off x="7402930" y="2719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201.6</a:t>
              </a:r>
            </a:p>
          </p:txBody>
        </p:sp>
        <p:sp>
          <p:nvSpPr>
            <p:cNvPr id="95" name="tx95"/>
            <p:cNvSpPr/>
            <p:nvPr/>
          </p:nvSpPr>
          <p:spPr>
            <a:xfrm>
              <a:off x="7680178" y="25636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226.8</a:t>
              </a:r>
            </a:p>
          </p:txBody>
        </p:sp>
        <p:sp>
          <p:nvSpPr>
            <p:cNvPr id="96" name="tx96"/>
            <p:cNvSpPr/>
            <p:nvPr/>
          </p:nvSpPr>
          <p:spPr>
            <a:xfrm>
              <a:off x="7996602" y="2519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7" name="pl97"/>
            <p:cNvSpPr/>
            <p:nvPr/>
          </p:nvSpPr>
          <p:spPr>
            <a:xfrm>
              <a:off x="1421035" y="1207605"/>
              <a:ext cx="0" cy="1852859"/>
            </a:xfrm>
            <a:custGeom>
              <a:avLst/>
              <a:pathLst>
                <a:path w="0" h="1852859">
                  <a:moveTo>
                    <a:pt x="0" y="185285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852859"/>
            </a:xfrm>
            <a:custGeom>
              <a:avLst/>
              <a:pathLst>
                <a:path w="0" h="1852859">
                  <a:moveTo>
                    <a:pt x="0" y="185285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910760"/>
            </a:xfrm>
            <a:custGeom>
              <a:avLst/>
              <a:pathLst>
                <a:path w="0" h="1910760">
                  <a:moveTo>
                    <a:pt x="0" y="19107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968662"/>
            </a:xfrm>
            <a:custGeom>
              <a:avLst/>
              <a:pathLst>
                <a:path w="0" h="1968662">
                  <a:moveTo>
                    <a:pt x="0" y="19686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766006"/>
            </a:xfrm>
            <a:custGeom>
              <a:avLst/>
              <a:pathLst>
                <a:path w="0" h="1766006">
                  <a:moveTo>
                    <a:pt x="0" y="176600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9017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08" name="tx108"/>
            <p:cNvSpPr/>
            <p:nvPr/>
          </p:nvSpPr>
          <p:spPr>
            <a:xfrm>
              <a:off x="1329607" y="3441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95.3</a:t>
              </a:r>
            </a:p>
          </p:txBody>
        </p:sp>
        <p:sp>
          <p:nvSpPr>
            <p:cNvPr id="109" name="tx109"/>
            <p:cNvSpPr/>
            <p:nvPr/>
          </p:nvSpPr>
          <p:spPr>
            <a:xfrm>
              <a:off x="2689720" y="37480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103.3</a:t>
              </a:r>
            </a:p>
          </p:txBody>
        </p:sp>
        <p:sp>
          <p:nvSpPr>
            <p:cNvPr id="110" name="tx110"/>
            <p:cNvSpPr/>
            <p:nvPr/>
          </p:nvSpPr>
          <p:spPr>
            <a:xfrm>
              <a:off x="2715845" y="3232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11" name="tx111"/>
            <p:cNvSpPr/>
            <p:nvPr/>
          </p:nvSpPr>
          <p:spPr>
            <a:xfrm>
              <a:off x="4102084" y="3758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2" name="tx112"/>
            <p:cNvSpPr/>
            <p:nvPr/>
          </p:nvSpPr>
          <p:spPr>
            <a:xfrm>
              <a:off x="4102084" y="3176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13" name="tx113"/>
            <p:cNvSpPr/>
            <p:nvPr/>
          </p:nvSpPr>
          <p:spPr>
            <a:xfrm>
              <a:off x="5488322" y="3799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4" name="tx114"/>
            <p:cNvSpPr/>
            <p:nvPr/>
          </p:nvSpPr>
          <p:spPr>
            <a:xfrm>
              <a:off x="5462196" y="32151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15" name="tx115"/>
            <p:cNvSpPr/>
            <p:nvPr/>
          </p:nvSpPr>
          <p:spPr>
            <a:xfrm>
              <a:off x="6597312" y="3840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73.6</a:t>
              </a:r>
            </a:p>
          </p:txBody>
        </p:sp>
        <p:sp>
          <p:nvSpPr>
            <p:cNvPr id="116" name="tx116"/>
            <p:cNvSpPr/>
            <p:nvPr/>
          </p:nvSpPr>
          <p:spPr>
            <a:xfrm>
              <a:off x="6571187" y="32249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125.3</a:t>
              </a:r>
            </a:p>
          </p:txBody>
        </p:sp>
        <p:sp>
          <p:nvSpPr>
            <p:cNvPr id="117" name="tx117"/>
            <p:cNvSpPr/>
            <p:nvPr/>
          </p:nvSpPr>
          <p:spPr>
            <a:xfrm>
              <a:off x="6874560" y="3832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75.9</a:t>
              </a:r>
            </a:p>
          </p:txBody>
        </p:sp>
        <p:sp>
          <p:nvSpPr>
            <p:cNvPr id="118" name="tx118"/>
            <p:cNvSpPr/>
            <p:nvPr/>
          </p:nvSpPr>
          <p:spPr>
            <a:xfrm>
              <a:off x="6887611" y="318035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7151808" y="38411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20" name="tx120"/>
            <p:cNvSpPr/>
            <p:nvPr/>
          </p:nvSpPr>
          <p:spPr>
            <a:xfrm>
              <a:off x="7125682" y="31763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21" name="tx121"/>
            <p:cNvSpPr/>
            <p:nvPr/>
          </p:nvSpPr>
          <p:spPr>
            <a:xfrm>
              <a:off x="7429055" y="3868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a:t>
              </a:r>
            </a:p>
          </p:txBody>
        </p:sp>
        <p:sp>
          <p:nvSpPr>
            <p:cNvPr id="122" name="tx122"/>
            <p:cNvSpPr/>
            <p:nvPr/>
          </p:nvSpPr>
          <p:spPr>
            <a:xfrm>
              <a:off x="7402930" y="32443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137.1</a:t>
              </a:r>
            </a:p>
          </p:txBody>
        </p:sp>
        <p:sp>
          <p:nvSpPr>
            <p:cNvPr id="123" name="tx123"/>
            <p:cNvSpPr/>
            <p:nvPr/>
          </p:nvSpPr>
          <p:spPr>
            <a:xfrm>
              <a:off x="7706303" y="3794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88.5</a:t>
              </a:r>
            </a:p>
          </p:txBody>
        </p:sp>
        <p:sp>
          <p:nvSpPr>
            <p:cNvPr id="124" name="tx124"/>
            <p:cNvSpPr/>
            <p:nvPr/>
          </p:nvSpPr>
          <p:spPr>
            <a:xfrm>
              <a:off x="7680178" y="30924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138.3</a:t>
              </a:r>
            </a:p>
          </p:txBody>
        </p:sp>
        <p:sp>
          <p:nvSpPr>
            <p:cNvPr id="125" name="tx125"/>
            <p:cNvSpPr/>
            <p:nvPr/>
          </p:nvSpPr>
          <p:spPr>
            <a:xfrm>
              <a:off x="7983551" y="3770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95.9</a:t>
              </a:r>
            </a:p>
          </p:txBody>
        </p:sp>
        <p:sp>
          <p:nvSpPr>
            <p:cNvPr id="126" name="tx126"/>
            <p:cNvSpPr/>
            <p:nvPr/>
          </p:nvSpPr>
          <p:spPr>
            <a:xfrm>
              <a:off x="7957425" y="30470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55386" y="34319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a:off x="655386" y="28133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655386" y="219459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1" name="tx131"/>
            <p:cNvSpPr/>
            <p:nvPr/>
          </p:nvSpPr>
          <p:spPr>
            <a:xfrm>
              <a:off x="655386" y="1576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2" name="tx132"/>
            <p:cNvSpPr/>
            <p:nvPr/>
          </p:nvSpPr>
          <p:spPr>
            <a:xfrm>
              <a:off x="655386" y="957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204"/>
              <a:ext cx="12487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CAR, 2000-2024</a:t>
              </a:r>
            </a:p>
          </p:txBody>
        </p:sp>
        <p:sp>
          <p:nvSpPr>
            <p:cNvPr id="158" name="pl158"/>
            <p:cNvSpPr/>
            <p:nvPr/>
          </p:nvSpPr>
          <p:spPr>
            <a:xfrm>
              <a:off x="199873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40364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80856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134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6184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7011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1061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1102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159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3208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2067194" cy="167191"/>
            </a:xfrm>
            <a:prstGeom prst="rect">
              <a:avLst/>
            </a:prstGeom>
            <a:solidFill>
              <a:srgbClr val="80BD41">
                <a:alpha val="100000"/>
              </a:srgbClr>
            </a:solidFill>
          </p:spPr>
          <p:txBody>
            <a:bodyPr/>
            <a:lstStyle/>
            <a:p/>
          </p:txBody>
        </p:sp>
        <p:sp>
          <p:nvSpPr>
            <p:cNvPr id="173" name="rc173"/>
            <p:cNvSpPr/>
            <p:nvPr/>
          </p:nvSpPr>
          <p:spPr>
            <a:xfrm>
              <a:off x="3363468" y="5889059"/>
              <a:ext cx="3519878" cy="167191"/>
            </a:xfrm>
            <a:prstGeom prst="rect">
              <a:avLst/>
            </a:prstGeom>
            <a:solidFill>
              <a:srgbClr val="E2231A">
                <a:alpha val="100000"/>
              </a:srgbClr>
            </a:solidFill>
          </p:spPr>
          <p:txBody>
            <a:bodyPr/>
            <a:lstStyle/>
            <a:p/>
          </p:txBody>
        </p:sp>
        <p:sp>
          <p:nvSpPr>
            <p:cNvPr id="174" name="rc174"/>
            <p:cNvSpPr/>
            <p:nvPr/>
          </p:nvSpPr>
          <p:spPr>
            <a:xfrm>
              <a:off x="1296273" y="5680069"/>
              <a:ext cx="2485579" cy="167191"/>
            </a:xfrm>
            <a:prstGeom prst="rect">
              <a:avLst/>
            </a:prstGeom>
            <a:solidFill>
              <a:srgbClr val="80BD41">
                <a:alpha val="100000"/>
              </a:srgbClr>
            </a:solidFill>
          </p:spPr>
          <p:txBody>
            <a:bodyPr/>
            <a:lstStyle/>
            <a:p/>
          </p:txBody>
        </p:sp>
        <p:sp>
          <p:nvSpPr>
            <p:cNvPr id="175" name="rc175"/>
            <p:cNvSpPr/>
            <p:nvPr/>
          </p:nvSpPr>
          <p:spPr>
            <a:xfrm>
              <a:off x="3781852" y="5680069"/>
              <a:ext cx="3887405" cy="167191"/>
            </a:xfrm>
            <a:prstGeom prst="rect">
              <a:avLst/>
            </a:prstGeom>
            <a:solidFill>
              <a:srgbClr val="E2231A">
                <a:alpha val="100000"/>
              </a:srgbClr>
            </a:solidFill>
          </p:spPr>
          <p:txBody>
            <a:bodyPr/>
            <a:lstStyle/>
            <a:p/>
          </p:txBody>
        </p:sp>
        <p:sp>
          <p:nvSpPr>
            <p:cNvPr id="176" name="rc176"/>
            <p:cNvSpPr/>
            <p:nvPr/>
          </p:nvSpPr>
          <p:spPr>
            <a:xfrm>
              <a:off x="1296273" y="5471080"/>
              <a:ext cx="2695754" cy="167191"/>
            </a:xfrm>
            <a:prstGeom prst="rect">
              <a:avLst/>
            </a:prstGeom>
            <a:solidFill>
              <a:srgbClr val="80BD41">
                <a:alpha val="100000"/>
              </a:srgbClr>
            </a:solidFill>
          </p:spPr>
          <p:txBody>
            <a:bodyPr/>
            <a:lstStyle/>
            <a:p/>
          </p:txBody>
        </p:sp>
        <p:sp>
          <p:nvSpPr>
            <p:cNvPr id="177" name="rc177"/>
            <p:cNvSpPr/>
            <p:nvPr/>
          </p:nvSpPr>
          <p:spPr>
            <a:xfrm>
              <a:off x="3992028" y="5471080"/>
              <a:ext cx="3878975" cy="167191"/>
            </a:xfrm>
            <a:prstGeom prst="rect">
              <a:avLst/>
            </a:prstGeom>
            <a:solidFill>
              <a:srgbClr val="E2231A">
                <a:alpha val="100000"/>
              </a:srgbClr>
            </a:solidFill>
          </p:spPr>
          <p:txBody>
            <a:bodyPr/>
            <a:lstStyle/>
            <a:p/>
          </p:txBody>
        </p:sp>
        <p:sp>
          <p:nvSpPr>
            <p:cNvPr id="178" name="tx178"/>
            <p:cNvSpPr/>
            <p:nvPr/>
          </p:nvSpPr>
          <p:spPr>
            <a:xfrm>
              <a:off x="7018020"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198.8</a:t>
              </a:r>
            </a:p>
          </p:txBody>
        </p:sp>
        <p:sp>
          <p:nvSpPr>
            <p:cNvPr id="179" name="tx179"/>
            <p:cNvSpPr/>
            <p:nvPr/>
          </p:nvSpPr>
          <p:spPr>
            <a:xfrm>
              <a:off x="7843226"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226.8</a:t>
              </a:r>
            </a:p>
          </p:txBody>
        </p:sp>
        <p:sp>
          <p:nvSpPr>
            <p:cNvPr id="180" name="tx180"/>
            <p:cNvSpPr/>
            <p:nvPr/>
          </p:nvSpPr>
          <p:spPr>
            <a:xfrm>
              <a:off x="8103277"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a:t>
              </a:r>
            </a:p>
          </p:txBody>
        </p:sp>
        <p:sp>
          <p:nvSpPr>
            <p:cNvPr id="181" name="tx181"/>
            <p:cNvSpPr/>
            <p:nvPr/>
          </p:nvSpPr>
          <p:spPr>
            <a:xfrm>
              <a:off x="222437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73.6</a:t>
              </a:r>
            </a:p>
          </p:txBody>
        </p:sp>
        <p:sp>
          <p:nvSpPr>
            <p:cNvPr id="182" name="tx182"/>
            <p:cNvSpPr/>
            <p:nvPr/>
          </p:nvSpPr>
          <p:spPr>
            <a:xfrm>
              <a:off x="498776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125.3</a:t>
              </a:r>
            </a:p>
          </p:txBody>
        </p:sp>
        <p:sp>
          <p:nvSpPr>
            <p:cNvPr id="183" name="tx183"/>
            <p:cNvSpPr/>
            <p:nvPr/>
          </p:nvSpPr>
          <p:spPr>
            <a:xfrm>
              <a:off x="243356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88.5</a:t>
              </a:r>
            </a:p>
          </p:txBody>
        </p:sp>
        <p:sp>
          <p:nvSpPr>
            <p:cNvPr id="184" name="tx184"/>
            <p:cNvSpPr/>
            <p:nvPr/>
          </p:nvSpPr>
          <p:spPr>
            <a:xfrm>
              <a:off x="558991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138.3</a:t>
              </a:r>
            </a:p>
          </p:txBody>
        </p:sp>
        <p:sp>
          <p:nvSpPr>
            <p:cNvPr id="185" name="tx185"/>
            <p:cNvSpPr/>
            <p:nvPr/>
          </p:nvSpPr>
          <p:spPr>
            <a:xfrm>
              <a:off x="253865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95.9</a:t>
              </a:r>
            </a:p>
          </p:txBody>
        </p:sp>
        <p:sp>
          <p:nvSpPr>
            <p:cNvPr id="186" name="tx186"/>
            <p:cNvSpPr/>
            <p:nvPr/>
          </p:nvSpPr>
          <p:spPr>
            <a:xfrm>
              <a:off x="579587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138.1</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262349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398956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539448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67993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82043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(41%) was higher than in 2019 (37%).
The number of children vaccinated with MCV1 increased 30% compared to in 2019.
The number of surviving infants increased approximately 18%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9532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005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0478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35951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2269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7742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93214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78687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342388"/>
              <a:ext cx="483137" cy="25577"/>
            </a:xfrm>
            <a:prstGeom prst="rect">
              <a:avLst/>
            </a:prstGeom>
            <a:solidFill>
              <a:srgbClr val="1CABE2">
                <a:alpha val="100000"/>
              </a:srgbClr>
            </a:solidFill>
          </p:spPr>
          <p:txBody>
            <a:bodyPr/>
            <a:lstStyle/>
            <a:p/>
          </p:txBody>
        </p:sp>
        <p:sp>
          <p:nvSpPr>
            <p:cNvPr id="27" name="rc27"/>
            <p:cNvSpPr/>
            <p:nvPr/>
          </p:nvSpPr>
          <p:spPr>
            <a:xfrm>
              <a:off x="1576517" y="5203428"/>
              <a:ext cx="483137" cy="164537"/>
            </a:xfrm>
            <a:prstGeom prst="rect">
              <a:avLst/>
            </a:prstGeom>
            <a:solidFill>
              <a:srgbClr val="1CABE2">
                <a:alpha val="100000"/>
              </a:srgbClr>
            </a:solidFill>
          </p:spPr>
          <p:txBody>
            <a:bodyPr/>
            <a:lstStyle/>
            <a:p/>
          </p:txBody>
        </p:sp>
        <p:sp>
          <p:nvSpPr>
            <p:cNvPr id="28" name="rc28"/>
            <p:cNvSpPr/>
            <p:nvPr/>
          </p:nvSpPr>
          <p:spPr>
            <a:xfrm>
              <a:off x="2113336" y="5283597"/>
              <a:ext cx="483137" cy="84368"/>
            </a:xfrm>
            <a:prstGeom prst="rect">
              <a:avLst/>
            </a:prstGeom>
            <a:solidFill>
              <a:srgbClr val="1CABE2">
                <a:alpha val="100000"/>
              </a:srgbClr>
            </a:solidFill>
          </p:spPr>
          <p:txBody>
            <a:bodyPr/>
            <a:lstStyle/>
            <a:p/>
          </p:txBody>
        </p:sp>
        <p:sp>
          <p:nvSpPr>
            <p:cNvPr id="29" name="rc29"/>
            <p:cNvSpPr/>
            <p:nvPr/>
          </p:nvSpPr>
          <p:spPr>
            <a:xfrm>
              <a:off x="2650156" y="5321009"/>
              <a:ext cx="483137" cy="46956"/>
            </a:xfrm>
            <a:prstGeom prst="rect">
              <a:avLst/>
            </a:prstGeom>
            <a:solidFill>
              <a:srgbClr val="1CABE2">
                <a:alpha val="100000"/>
              </a:srgbClr>
            </a:solidFill>
          </p:spPr>
          <p:txBody>
            <a:bodyPr/>
            <a:lstStyle/>
            <a:p/>
          </p:txBody>
        </p:sp>
        <p:sp>
          <p:nvSpPr>
            <p:cNvPr id="30" name="rc30"/>
            <p:cNvSpPr/>
            <p:nvPr/>
          </p:nvSpPr>
          <p:spPr>
            <a:xfrm>
              <a:off x="3186975" y="5295050"/>
              <a:ext cx="483137" cy="72915"/>
            </a:xfrm>
            <a:prstGeom prst="rect">
              <a:avLst/>
            </a:prstGeom>
            <a:solidFill>
              <a:srgbClr val="1CABE2">
                <a:alpha val="100000"/>
              </a:srgbClr>
            </a:solidFill>
          </p:spPr>
          <p:txBody>
            <a:bodyPr/>
            <a:lstStyle/>
            <a:p/>
          </p:txBody>
        </p:sp>
        <p:sp>
          <p:nvSpPr>
            <p:cNvPr id="31" name="rc31"/>
            <p:cNvSpPr/>
            <p:nvPr/>
          </p:nvSpPr>
          <p:spPr>
            <a:xfrm>
              <a:off x="3723794" y="5339715"/>
              <a:ext cx="483137" cy="28250"/>
            </a:xfrm>
            <a:prstGeom prst="rect">
              <a:avLst/>
            </a:prstGeom>
            <a:solidFill>
              <a:srgbClr val="1CABE2">
                <a:alpha val="100000"/>
              </a:srgbClr>
            </a:solidFill>
          </p:spPr>
          <p:txBody>
            <a:bodyPr/>
            <a:lstStyle/>
            <a:p/>
          </p:txBody>
        </p:sp>
        <p:sp>
          <p:nvSpPr>
            <p:cNvPr id="32" name="rc32"/>
            <p:cNvSpPr/>
            <p:nvPr/>
          </p:nvSpPr>
          <p:spPr>
            <a:xfrm>
              <a:off x="4260614" y="5358803"/>
              <a:ext cx="483137" cy="9162"/>
            </a:xfrm>
            <a:prstGeom prst="rect">
              <a:avLst/>
            </a:prstGeom>
            <a:solidFill>
              <a:srgbClr val="1CABE2">
                <a:alpha val="100000"/>
              </a:srgbClr>
            </a:solidFill>
          </p:spPr>
          <p:txBody>
            <a:bodyPr/>
            <a:lstStyle/>
            <a:p/>
          </p:txBody>
        </p:sp>
        <p:sp>
          <p:nvSpPr>
            <p:cNvPr id="33" name="rc33"/>
            <p:cNvSpPr/>
            <p:nvPr/>
          </p:nvSpPr>
          <p:spPr>
            <a:xfrm>
              <a:off x="4797433" y="4675076"/>
              <a:ext cx="483137" cy="692889"/>
            </a:xfrm>
            <a:prstGeom prst="rect">
              <a:avLst/>
            </a:prstGeom>
            <a:solidFill>
              <a:srgbClr val="1CABE2">
                <a:alpha val="100000"/>
              </a:srgbClr>
            </a:solidFill>
          </p:spPr>
          <p:txBody>
            <a:bodyPr/>
            <a:lstStyle/>
            <a:p/>
          </p:txBody>
        </p:sp>
        <p:sp>
          <p:nvSpPr>
            <p:cNvPr id="34" name="rc34"/>
            <p:cNvSpPr/>
            <p:nvPr/>
          </p:nvSpPr>
          <p:spPr>
            <a:xfrm>
              <a:off x="5334253" y="4058156"/>
              <a:ext cx="483137" cy="1309809"/>
            </a:xfrm>
            <a:prstGeom prst="rect">
              <a:avLst/>
            </a:prstGeom>
            <a:solidFill>
              <a:srgbClr val="1CABE2">
                <a:alpha val="100000"/>
              </a:srgbClr>
            </a:solidFill>
          </p:spPr>
          <p:txBody>
            <a:bodyPr/>
            <a:lstStyle/>
            <a:p/>
          </p:txBody>
        </p:sp>
        <p:sp>
          <p:nvSpPr>
            <p:cNvPr id="35" name="rc35"/>
            <p:cNvSpPr/>
            <p:nvPr/>
          </p:nvSpPr>
          <p:spPr>
            <a:xfrm>
              <a:off x="5871072" y="5259164"/>
              <a:ext cx="483137" cy="108800"/>
            </a:xfrm>
            <a:prstGeom prst="rect">
              <a:avLst/>
            </a:prstGeom>
            <a:solidFill>
              <a:srgbClr val="1CABE2">
                <a:alpha val="100000"/>
              </a:srgbClr>
            </a:solidFill>
          </p:spPr>
          <p:txBody>
            <a:bodyPr/>
            <a:lstStyle/>
            <a:p/>
          </p:txBody>
        </p:sp>
        <p:sp>
          <p:nvSpPr>
            <p:cNvPr id="36" name="rc36"/>
            <p:cNvSpPr/>
            <p:nvPr/>
          </p:nvSpPr>
          <p:spPr>
            <a:xfrm>
              <a:off x="6407891" y="5308029"/>
              <a:ext cx="483137" cy="59935"/>
            </a:xfrm>
            <a:prstGeom prst="rect">
              <a:avLst/>
            </a:prstGeom>
            <a:solidFill>
              <a:srgbClr val="1CABE2">
                <a:alpha val="100000"/>
              </a:srgbClr>
            </a:solidFill>
          </p:spPr>
          <p:txBody>
            <a:bodyPr/>
            <a:lstStyle/>
            <a:p/>
          </p:txBody>
        </p:sp>
        <p:sp>
          <p:nvSpPr>
            <p:cNvPr id="37" name="rc37"/>
            <p:cNvSpPr/>
            <p:nvPr/>
          </p:nvSpPr>
          <p:spPr>
            <a:xfrm>
              <a:off x="6944711" y="4782349"/>
              <a:ext cx="483137" cy="585615"/>
            </a:xfrm>
            <a:prstGeom prst="rect">
              <a:avLst/>
            </a:prstGeom>
            <a:solidFill>
              <a:srgbClr val="1CABE2">
                <a:alpha val="100000"/>
              </a:srgbClr>
            </a:solidFill>
          </p:spPr>
          <p:txBody>
            <a:bodyPr/>
            <a:lstStyle/>
            <a:p/>
          </p:txBody>
        </p:sp>
        <p:sp>
          <p:nvSpPr>
            <p:cNvPr id="38" name="rc38"/>
            <p:cNvSpPr/>
            <p:nvPr/>
          </p:nvSpPr>
          <p:spPr>
            <a:xfrm>
              <a:off x="7481530" y="5322918"/>
              <a:ext cx="483137" cy="45047"/>
            </a:xfrm>
            <a:prstGeom prst="rect">
              <a:avLst/>
            </a:prstGeom>
            <a:solidFill>
              <a:srgbClr val="1CABE2">
                <a:alpha val="100000"/>
              </a:srgbClr>
            </a:solidFill>
          </p:spPr>
          <p:txBody>
            <a:bodyPr/>
            <a:lstStyle/>
            <a:p/>
          </p:txBody>
        </p:sp>
        <p:sp>
          <p:nvSpPr>
            <p:cNvPr id="39" name="pl39"/>
            <p:cNvSpPr/>
            <p:nvPr/>
          </p:nvSpPr>
          <p:spPr>
            <a:xfrm>
              <a:off x="1281266" y="3272270"/>
              <a:ext cx="6441832" cy="1004187"/>
            </a:xfrm>
            <a:custGeom>
              <a:avLst/>
              <a:pathLst>
                <a:path w="6441832" h="1004187">
                  <a:moveTo>
                    <a:pt x="0" y="0"/>
                  </a:moveTo>
                  <a:lnTo>
                    <a:pt x="536819" y="1004187"/>
                  </a:lnTo>
                  <a:lnTo>
                    <a:pt x="1073638" y="43660"/>
                  </a:lnTo>
                  <a:lnTo>
                    <a:pt x="1610458" y="87320"/>
                  </a:lnTo>
                  <a:lnTo>
                    <a:pt x="2147277" y="130980"/>
                  </a:lnTo>
                  <a:lnTo>
                    <a:pt x="2684097" y="305622"/>
                  </a:lnTo>
                  <a:lnTo>
                    <a:pt x="3220916" y="392942"/>
                  </a:lnTo>
                  <a:lnTo>
                    <a:pt x="3757735" y="480263"/>
                  </a:lnTo>
                  <a:lnTo>
                    <a:pt x="4294555" y="523923"/>
                  </a:lnTo>
                  <a:lnTo>
                    <a:pt x="4831374" y="611244"/>
                  </a:lnTo>
                  <a:lnTo>
                    <a:pt x="5368194" y="698565"/>
                  </a:lnTo>
                  <a:lnTo>
                    <a:pt x="5905013" y="392942"/>
                  </a:lnTo>
                  <a:lnTo>
                    <a:pt x="6441832" y="305622"/>
                  </a:lnTo>
                </a:path>
              </a:pathLst>
            </a:custGeom>
            <a:ln w="27101" cap="flat">
              <a:solidFill>
                <a:srgbClr val="00833D">
                  <a:alpha val="100000"/>
                </a:srgbClr>
              </a:solidFill>
              <a:prstDash val="solid"/>
              <a:round/>
            </a:ln>
          </p:spPr>
          <p:txBody>
            <a:bodyPr/>
            <a:lstStyle/>
            <a:p/>
          </p:txBody>
        </p:sp>
        <p:sp>
          <p:nvSpPr>
            <p:cNvPr id="40" name="pt40"/>
            <p:cNvSpPr/>
            <p:nvPr/>
          </p:nvSpPr>
          <p:spPr>
            <a:xfrm>
              <a:off x="1249665" y="324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42448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32843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33279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33716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35462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3633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37209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37645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38519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39392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3633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35462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tx53"/>
            <p:cNvSpPr/>
            <p:nvPr/>
          </p:nvSpPr>
          <p:spPr>
            <a:xfrm>
              <a:off x="1214947" y="52125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54" name="tx54"/>
            <p:cNvSpPr/>
            <p:nvPr/>
          </p:nvSpPr>
          <p:spPr>
            <a:xfrm>
              <a:off x="1718608" y="507352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431</a:t>
              </a:r>
            </a:p>
          </p:txBody>
        </p:sp>
        <p:sp>
          <p:nvSpPr>
            <p:cNvPr id="55" name="tx55"/>
            <p:cNvSpPr/>
            <p:nvPr/>
          </p:nvSpPr>
          <p:spPr>
            <a:xfrm>
              <a:off x="2255427" y="515521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56" name="tx56"/>
            <p:cNvSpPr/>
            <p:nvPr/>
          </p:nvSpPr>
          <p:spPr>
            <a:xfrm>
              <a:off x="2792246" y="519110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123</a:t>
              </a:r>
            </a:p>
          </p:txBody>
        </p:sp>
        <p:sp>
          <p:nvSpPr>
            <p:cNvPr id="57" name="tx57"/>
            <p:cNvSpPr/>
            <p:nvPr/>
          </p:nvSpPr>
          <p:spPr>
            <a:xfrm>
              <a:off x="3329066" y="51652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58" name="tx58"/>
            <p:cNvSpPr/>
            <p:nvPr/>
          </p:nvSpPr>
          <p:spPr>
            <a:xfrm>
              <a:off x="3899044" y="5211678"/>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59" name="tx59"/>
            <p:cNvSpPr/>
            <p:nvPr/>
          </p:nvSpPr>
          <p:spPr>
            <a:xfrm>
              <a:off x="4435864" y="523041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60" name="tx60"/>
            <p:cNvSpPr/>
            <p:nvPr/>
          </p:nvSpPr>
          <p:spPr>
            <a:xfrm>
              <a:off x="4889799" y="45298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1,815</a:t>
              </a:r>
            </a:p>
          </p:txBody>
        </p:sp>
        <p:sp>
          <p:nvSpPr>
            <p:cNvPr id="61" name="tx61"/>
            <p:cNvSpPr/>
            <p:nvPr/>
          </p:nvSpPr>
          <p:spPr>
            <a:xfrm>
              <a:off x="5426619"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3,431</a:t>
              </a:r>
            </a:p>
          </p:txBody>
        </p:sp>
        <p:sp>
          <p:nvSpPr>
            <p:cNvPr id="62" name="tx62"/>
            <p:cNvSpPr/>
            <p:nvPr/>
          </p:nvSpPr>
          <p:spPr>
            <a:xfrm>
              <a:off x="6013163" y="51293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63" name="tx63"/>
            <p:cNvSpPr/>
            <p:nvPr/>
          </p:nvSpPr>
          <p:spPr>
            <a:xfrm>
              <a:off x="6549982" y="517818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a:t>
              </a:r>
            </a:p>
          </p:txBody>
        </p:sp>
        <p:sp>
          <p:nvSpPr>
            <p:cNvPr id="64" name="tx64"/>
            <p:cNvSpPr/>
            <p:nvPr/>
          </p:nvSpPr>
          <p:spPr>
            <a:xfrm>
              <a:off x="7037077" y="463707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1,534</a:t>
              </a:r>
            </a:p>
          </p:txBody>
        </p:sp>
        <p:sp>
          <p:nvSpPr>
            <p:cNvPr id="65" name="tx65"/>
            <p:cNvSpPr/>
            <p:nvPr/>
          </p:nvSpPr>
          <p:spPr>
            <a:xfrm>
              <a:off x="7623621" y="519307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118</a:t>
              </a:r>
            </a:p>
          </p:txBody>
        </p:sp>
        <p:sp>
          <p:nvSpPr>
            <p:cNvPr id="66" name="pl66"/>
            <p:cNvSpPr/>
            <p:nvPr/>
          </p:nvSpPr>
          <p:spPr>
            <a:xfrm>
              <a:off x="7741094" y="3577990"/>
              <a:ext cx="121209" cy="662"/>
            </a:xfrm>
            <a:custGeom>
              <a:avLst/>
              <a:pathLst>
                <a:path w="121209" h="662">
                  <a:moveTo>
                    <a:pt x="121209" y="662"/>
                  </a:moveTo>
                  <a:lnTo>
                    <a:pt x="0" y="0"/>
                  </a:lnTo>
                </a:path>
              </a:pathLst>
            </a:custGeom>
          </p:spPr>
          <p:txBody>
            <a:bodyPr/>
            <a:lstStyle/>
            <a:p/>
          </p:txBody>
        </p:sp>
        <p:sp>
          <p:nvSpPr>
            <p:cNvPr id="67" name="pg67"/>
            <p:cNvSpPr/>
            <p:nvPr/>
          </p:nvSpPr>
          <p:spPr>
            <a:xfrm>
              <a:off x="7793724" y="34902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35313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41%</a:t>
              </a:r>
            </a:p>
          </p:txBody>
        </p:sp>
        <p:sp>
          <p:nvSpPr>
            <p:cNvPr id="69" name="rc69"/>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578734" y="41588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2" name="tx72"/>
            <p:cNvSpPr/>
            <p:nvPr/>
          </p:nvSpPr>
          <p:spPr>
            <a:xfrm>
              <a:off x="578734" y="30136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73" name="tx73"/>
            <p:cNvSpPr/>
            <p:nvPr/>
          </p:nvSpPr>
          <p:spPr>
            <a:xfrm>
              <a:off x="578734" y="18683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74" name="tx74"/>
            <p:cNvSpPr/>
            <p:nvPr/>
          </p:nvSpPr>
          <p:spPr>
            <a:xfrm>
              <a:off x="508103" y="72306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75" name="tx75"/>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7" name="tx87"/>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8" name="tx88"/>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3261019"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79783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87147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2179881" y="401416"/>
              <a:ext cx="52351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CAR, 2012-2024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118 confirmed measles cases in CAR. In the same year, MCV1 coverage was 41%. There was no MCV2 in 2024.
The number of cases in 2024 was 92% lower than in 2023 (n=1,534).
The highest number of measles cases was reported in 2020 (n=3,431). In this year, MCV1 coverage was 36%.
CAR reported measles vaccine stockouts in 2006, 2016, 2017, and 2019.
There were measles-containing vaccine supplementary immunization activities/campaigns in 2020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27101" cap="flat">
              <a:solidFill>
                <a:srgbClr val="0058AB">
                  <a:alpha val="80000"/>
                </a:srgbClr>
              </a:solidFill>
              <a:prstDash val="solid"/>
              <a:round/>
            </a:ln>
          </p:spPr>
          <p:txBody>
            <a:bodyPr/>
            <a:lstStyle/>
            <a:p/>
          </p:txBody>
        </p:sp>
        <p:sp>
          <p:nvSpPr>
            <p:cNvPr id="23" name="pl23"/>
            <p:cNvSpPr/>
            <p:nvPr/>
          </p:nvSpPr>
          <p:spPr>
            <a:xfrm>
              <a:off x="943464" y="4274782"/>
              <a:ext cx="3520101" cy="660242"/>
            </a:xfrm>
            <a:custGeom>
              <a:avLst/>
              <a:pathLst>
                <a:path w="3520101" h="660242">
                  <a:moveTo>
                    <a:pt x="0" y="0"/>
                  </a:moveTo>
                  <a:lnTo>
                    <a:pt x="146670" y="82530"/>
                  </a:lnTo>
                  <a:lnTo>
                    <a:pt x="293341" y="0"/>
                  </a:lnTo>
                  <a:lnTo>
                    <a:pt x="440012" y="165060"/>
                  </a:lnTo>
                  <a:lnTo>
                    <a:pt x="586683" y="247590"/>
                  </a:lnTo>
                  <a:lnTo>
                    <a:pt x="733354" y="165060"/>
                  </a:lnTo>
                  <a:lnTo>
                    <a:pt x="880025" y="247590"/>
                  </a:lnTo>
                  <a:lnTo>
                    <a:pt x="1026696" y="247590"/>
                  </a:lnTo>
                  <a:lnTo>
                    <a:pt x="1173367" y="412651"/>
                  </a:lnTo>
                  <a:lnTo>
                    <a:pt x="1320038" y="495181"/>
                  </a:lnTo>
                  <a:lnTo>
                    <a:pt x="1466709" y="577711"/>
                  </a:lnTo>
                  <a:lnTo>
                    <a:pt x="1613379" y="577711"/>
                  </a:lnTo>
                  <a:lnTo>
                    <a:pt x="1760050" y="577711"/>
                  </a:lnTo>
                  <a:lnTo>
                    <a:pt x="1906721" y="577711"/>
                  </a:lnTo>
                  <a:lnTo>
                    <a:pt x="2053392" y="660242"/>
                  </a:lnTo>
                  <a:lnTo>
                    <a:pt x="2200063" y="660242"/>
                  </a:lnTo>
                  <a:lnTo>
                    <a:pt x="2346734" y="660242"/>
                  </a:lnTo>
                  <a:lnTo>
                    <a:pt x="2493405" y="660242"/>
                  </a:lnTo>
                  <a:lnTo>
                    <a:pt x="2640076" y="660242"/>
                  </a:lnTo>
                  <a:lnTo>
                    <a:pt x="2786747" y="660242"/>
                  </a:lnTo>
                  <a:lnTo>
                    <a:pt x="2933418" y="660242"/>
                  </a:lnTo>
                  <a:lnTo>
                    <a:pt x="3080089" y="577711"/>
                  </a:lnTo>
                  <a:lnTo>
                    <a:pt x="3226759" y="660242"/>
                  </a:lnTo>
                  <a:lnTo>
                    <a:pt x="3373430" y="660242"/>
                  </a:lnTo>
                  <a:lnTo>
                    <a:pt x="3520101" y="660242"/>
                  </a:lnTo>
                </a:path>
              </a:pathLst>
            </a:custGeom>
            <a:ln w="27101" cap="flat">
              <a:solidFill>
                <a:srgbClr val="1CABE2">
                  <a:alpha val="80000"/>
                </a:srgbClr>
              </a:solidFill>
              <a:prstDash val="solid"/>
              <a:round/>
            </a:ln>
          </p:spPr>
          <p:txBody>
            <a:bodyPr/>
            <a:lstStyle/>
            <a:p/>
          </p:txBody>
        </p:sp>
        <p:sp>
          <p:nvSpPr>
            <p:cNvPr id="24" name="pl24"/>
            <p:cNvSpPr/>
            <p:nvPr/>
          </p:nvSpPr>
          <p:spPr>
            <a:xfrm>
              <a:off x="943464" y="2954297"/>
              <a:ext cx="3520101" cy="1733135"/>
            </a:xfrm>
            <a:custGeom>
              <a:avLst/>
              <a:pathLst>
                <a:path w="3520101" h="1733135">
                  <a:moveTo>
                    <a:pt x="0" y="82530"/>
                  </a:moveTo>
                  <a:lnTo>
                    <a:pt x="146670" y="0"/>
                  </a:lnTo>
                  <a:lnTo>
                    <a:pt x="293341" y="247590"/>
                  </a:lnTo>
                  <a:lnTo>
                    <a:pt x="440012" y="495181"/>
                  </a:lnTo>
                  <a:lnTo>
                    <a:pt x="586683" y="742772"/>
                  </a:lnTo>
                  <a:lnTo>
                    <a:pt x="733354" y="1072893"/>
                  </a:lnTo>
                  <a:lnTo>
                    <a:pt x="880025" y="1155423"/>
                  </a:lnTo>
                  <a:lnTo>
                    <a:pt x="1026696" y="1237954"/>
                  </a:lnTo>
                  <a:lnTo>
                    <a:pt x="1173367" y="1320484"/>
                  </a:lnTo>
                  <a:lnTo>
                    <a:pt x="1320038" y="1403014"/>
                  </a:lnTo>
                  <a:lnTo>
                    <a:pt x="1466709" y="1568075"/>
                  </a:lnTo>
                  <a:lnTo>
                    <a:pt x="1613379" y="1733135"/>
                  </a:lnTo>
                  <a:lnTo>
                    <a:pt x="1760050" y="1568075"/>
                  </a:lnTo>
                  <a:lnTo>
                    <a:pt x="1906721" y="1650605"/>
                  </a:lnTo>
                  <a:lnTo>
                    <a:pt x="2053392" y="1568075"/>
                  </a:lnTo>
                  <a:lnTo>
                    <a:pt x="2200063" y="1320484"/>
                  </a:lnTo>
                  <a:lnTo>
                    <a:pt x="2346734" y="1403014"/>
                  </a:lnTo>
                  <a:lnTo>
                    <a:pt x="2493405" y="1403014"/>
                  </a:lnTo>
                  <a:lnTo>
                    <a:pt x="2640076" y="1485544"/>
                  </a:lnTo>
                  <a:lnTo>
                    <a:pt x="2786747" y="1650605"/>
                  </a:lnTo>
                  <a:lnTo>
                    <a:pt x="2933418" y="1485544"/>
                  </a:lnTo>
                  <a:lnTo>
                    <a:pt x="3080089" y="1485544"/>
                  </a:lnTo>
                  <a:lnTo>
                    <a:pt x="3226759" y="1568075"/>
                  </a:lnTo>
                  <a:lnTo>
                    <a:pt x="3373430" y="1485544"/>
                  </a:lnTo>
                  <a:lnTo>
                    <a:pt x="3520101" y="1568075"/>
                  </a:lnTo>
                </a:path>
              </a:pathLst>
            </a:custGeom>
            <a:ln w="27101" cap="flat">
              <a:solidFill>
                <a:srgbClr val="00833D">
                  <a:alpha val="80000"/>
                </a:srgbClr>
              </a:solidFill>
              <a:prstDash val="solid"/>
              <a:round/>
            </a:ln>
          </p:spPr>
          <p:txBody>
            <a:bodyPr/>
            <a:lstStyle/>
            <a:p/>
          </p:txBody>
        </p:sp>
        <p:sp>
          <p:nvSpPr>
            <p:cNvPr id="25" name="pl25"/>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43362" cap="flat">
              <a:solidFill>
                <a:srgbClr val="000000">
                  <a:alpha val="100000"/>
                </a:srgbClr>
              </a:solidFill>
              <a:prstDash val="solid"/>
              <a:round/>
            </a:ln>
          </p:spPr>
          <p:txBody>
            <a:bodyPr/>
            <a:lstStyle/>
            <a:p/>
          </p:txBody>
        </p:sp>
        <p:sp>
          <p:nvSpPr>
            <p:cNvPr id="26" name="pl26"/>
            <p:cNvSpPr/>
            <p:nvPr/>
          </p:nvSpPr>
          <p:spPr>
            <a:xfrm>
              <a:off x="943464" y="2211525"/>
              <a:ext cx="3520101" cy="1815665"/>
            </a:xfrm>
            <a:custGeom>
              <a:avLst/>
              <a:pathLst>
                <a:path w="3520101" h="1815665">
                  <a:moveTo>
                    <a:pt x="0" y="0"/>
                  </a:moveTo>
                  <a:lnTo>
                    <a:pt x="146670" y="0"/>
                  </a:lnTo>
                  <a:lnTo>
                    <a:pt x="293341" y="495181"/>
                  </a:lnTo>
                  <a:lnTo>
                    <a:pt x="440012" y="825302"/>
                  </a:lnTo>
                  <a:lnTo>
                    <a:pt x="586683" y="1485544"/>
                  </a:lnTo>
                  <a:lnTo>
                    <a:pt x="733354" y="1815665"/>
                  </a:lnTo>
                  <a:lnTo>
                    <a:pt x="880025" y="1485544"/>
                  </a:lnTo>
                  <a:lnTo>
                    <a:pt x="1026696" y="990363"/>
                  </a:lnTo>
                  <a:lnTo>
                    <a:pt x="1173367" y="577711"/>
                  </a:lnTo>
                  <a:lnTo>
                    <a:pt x="1320038" y="247590"/>
                  </a:lnTo>
                  <a:lnTo>
                    <a:pt x="1466709" y="412651"/>
                  </a:lnTo>
                  <a:lnTo>
                    <a:pt x="1613379" y="495181"/>
                  </a:lnTo>
                  <a:lnTo>
                    <a:pt x="1760050" y="742772"/>
                  </a:lnTo>
                  <a:lnTo>
                    <a:pt x="1906721" y="330121"/>
                  </a:lnTo>
                  <a:lnTo>
                    <a:pt x="2053392" y="1072893"/>
                  </a:lnTo>
                  <a:lnTo>
                    <a:pt x="2200063" y="1072893"/>
                  </a:lnTo>
                  <a:lnTo>
                    <a:pt x="2346734" y="1320484"/>
                  </a:lnTo>
                  <a:lnTo>
                    <a:pt x="2493405" y="1320484"/>
                  </a:lnTo>
                  <a:lnTo>
                    <a:pt x="2640076" y="1237954"/>
                  </a:lnTo>
                  <a:lnTo>
                    <a:pt x="2786747" y="1155423"/>
                  </a:lnTo>
                  <a:lnTo>
                    <a:pt x="2933418" y="1237954"/>
                  </a:lnTo>
                  <a:lnTo>
                    <a:pt x="3080089" y="1155423"/>
                  </a:lnTo>
                  <a:lnTo>
                    <a:pt x="3226759" y="1072893"/>
                  </a:lnTo>
                  <a:lnTo>
                    <a:pt x="3373430" y="1650605"/>
                  </a:lnTo>
                  <a:lnTo>
                    <a:pt x="3520101" y="1568075"/>
                  </a:lnTo>
                </a:path>
              </a:pathLst>
            </a:custGeom>
            <a:ln w="27101" cap="flat">
              <a:solidFill>
                <a:srgbClr val="0058AB">
                  <a:alpha val="100000"/>
                </a:srgbClr>
              </a:solidFill>
              <a:prstDash val="solid"/>
              <a:round/>
            </a:ln>
          </p:spPr>
          <p:txBody>
            <a:bodyPr/>
            <a:lstStyle/>
            <a:p/>
          </p:txBody>
        </p:sp>
        <p:sp>
          <p:nvSpPr>
            <p:cNvPr id="27" name="pl27"/>
            <p:cNvSpPr/>
            <p:nvPr/>
          </p:nvSpPr>
          <p:spPr>
            <a:xfrm>
              <a:off x="943464" y="196393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377960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2376586"/>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03682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119358"/>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614540"/>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53200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18973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19261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36" name="pg36"/>
            <p:cNvSpPr/>
            <p:nvPr/>
          </p:nvSpPr>
          <p:spPr>
            <a:xfrm>
              <a:off x="1590194" y="37130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20548" y="374185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8" name="pg38"/>
            <p:cNvSpPr/>
            <p:nvPr/>
          </p:nvSpPr>
          <p:spPr>
            <a:xfrm>
              <a:off x="2323549" y="23100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53902" y="23387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40" name="pg40"/>
            <p:cNvSpPr/>
            <p:nvPr/>
          </p:nvSpPr>
          <p:spPr>
            <a:xfrm>
              <a:off x="3056903" y="2970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87257" y="29990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42" name="pg42"/>
            <p:cNvSpPr/>
            <p:nvPr/>
          </p:nvSpPr>
          <p:spPr>
            <a:xfrm>
              <a:off x="3643587"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673940"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4" name="pg44"/>
            <p:cNvSpPr/>
            <p:nvPr/>
          </p:nvSpPr>
          <p:spPr>
            <a:xfrm>
              <a:off x="4230271" y="3547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60624" y="357679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6" name="pg46"/>
            <p:cNvSpPr/>
            <p:nvPr/>
          </p:nvSpPr>
          <p:spPr>
            <a:xfrm>
              <a:off x="4376942" y="34654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4942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8" name="tx48"/>
            <p:cNvSpPr/>
            <p:nvPr/>
          </p:nvSpPr>
          <p:spPr>
            <a:xfrm>
              <a:off x="4523855" y="48959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481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0" name="tx50"/>
            <p:cNvSpPr/>
            <p:nvPr/>
          </p:nvSpPr>
          <p:spPr>
            <a:xfrm>
              <a:off x="577692" y="44797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82907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003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5951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5951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131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0755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926612" y="6100844"/>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68" name="tx68"/>
            <p:cNvSpPr/>
            <p:nvPr/>
          </p:nvSpPr>
          <p:spPr>
            <a:xfrm>
              <a:off x="25801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34265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9350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844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591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16338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5223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6970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717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464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2211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27101" cap="flat">
              <a:solidFill>
                <a:srgbClr val="0058AB">
                  <a:alpha val="80000"/>
                </a:srgbClr>
              </a:solidFill>
              <a:prstDash val="solid"/>
              <a:round/>
            </a:ln>
          </p:spPr>
          <p:txBody>
            <a:bodyPr/>
            <a:lstStyle/>
            <a:p/>
          </p:txBody>
        </p:sp>
        <p:sp>
          <p:nvSpPr>
            <p:cNvPr id="89" name="pl89"/>
            <p:cNvSpPr/>
            <p:nvPr/>
          </p:nvSpPr>
          <p:spPr>
            <a:xfrm>
              <a:off x="5308715" y="4192252"/>
              <a:ext cx="3520101" cy="742772"/>
            </a:xfrm>
            <a:custGeom>
              <a:avLst/>
              <a:pathLst>
                <a:path w="3520101" h="742772">
                  <a:moveTo>
                    <a:pt x="0" y="0"/>
                  </a:moveTo>
                  <a:lnTo>
                    <a:pt x="146670" y="82530"/>
                  </a:lnTo>
                  <a:lnTo>
                    <a:pt x="293341" y="82530"/>
                  </a:lnTo>
                  <a:lnTo>
                    <a:pt x="440012" y="165060"/>
                  </a:lnTo>
                  <a:lnTo>
                    <a:pt x="586683" y="247590"/>
                  </a:lnTo>
                  <a:lnTo>
                    <a:pt x="733354" y="247590"/>
                  </a:lnTo>
                  <a:lnTo>
                    <a:pt x="880025" y="330121"/>
                  </a:lnTo>
                  <a:lnTo>
                    <a:pt x="1026696" y="412651"/>
                  </a:lnTo>
                  <a:lnTo>
                    <a:pt x="1173367" y="495181"/>
                  </a:lnTo>
                  <a:lnTo>
                    <a:pt x="1320038" y="577711"/>
                  </a:lnTo>
                  <a:lnTo>
                    <a:pt x="1466709" y="660242"/>
                  </a:lnTo>
                  <a:lnTo>
                    <a:pt x="1613379" y="660242"/>
                  </a:lnTo>
                  <a:lnTo>
                    <a:pt x="1760050" y="660242"/>
                  </a:lnTo>
                  <a:lnTo>
                    <a:pt x="1906721" y="742772"/>
                  </a:lnTo>
                  <a:lnTo>
                    <a:pt x="2053392" y="660242"/>
                  </a:lnTo>
                  <a:lnTo>
                    <a:pt x="2200063" y="742772"/>
                  </a:lnTo>
                  <a:lnTo>
                    <a:pt x="2346734" y="660242"/>
                  </a:lnTo>
                  <a:lnTo>
                    <a:pt x="2493405" y="660242"/>
                  </a:lnTo>
                  <a:lnTo>
                    <a:pt x="2640076" y="742772"/>
                  </a:lnTo>
                  <a:lnTo>
                    <a:pt x="2786747" y="742772"/>
                  </a:lnTo>
                  <a:lnTo>
                    <a:pt x="2933418" y="742772"/>
                  </a:lnTo>
                  <a:lnTo>
                    <a:pt x="3080089" y="660242"/>
                  </a:lnTo>
                  <a:lnTo>
                    <a:pt x="3226759" y="577711"/>
                  </a:lnTo>
                  <a:lnTo>
                    <a:pt x="3373430" y="577711"/>
                  </a:lnTo>
                  <a:lnTo>
                    <a:pt x="3520101" y="660242"/>
                  </a:lnTo>
                </a:path>
              </a:pathLst>
            </a:custGeom>
            <a:ln w="27101" cap="flat">
              <a:solidFill>
                <a:srgbClr val="1CABE2">
                  <a:alpha val="80000"/>
                </a:srgbClr>
              </a:solidFill>
              <a:prstDash val="solid"/>
              <a:round/>
            </a:ln>
          </p:spPr>
          <p:txBody>
            <a:bodyPr/>
            <a:lstStyle/>
            <a:p/>
          </p:txBody>
        </p:sp>
        <p:sp>
          <p:nvSpPr>
            <p:cNvPr id="90" name="pl90"/>
            <p:cNvSpPr/>
            <p:nvPr/>
          </p:nvSpPr>
          <p:spPr>
            <a:xfrm>
              <a:off x="5308715" y="3119358"/>
              <a:ext cx="3520101" cy="1568075"/>
            </a:xfrm>
            <a:custGeom>
              <a:avLst/>
              <a:pathLst>
                <a:path w="3520101" h="1568075">
                  <a:moveTo>
                    <a:pt x="0" y="0"/>
                  </a:moveTo>
                  <a:lnTo>
                    <a:pt x="146670" y="165060"/>
                  </a:lnTo>
                  <a:lnTo>
                    <a:pt x="293341" y="247590"/>
                  </a:lnTo>
                  <a:lnTo>
                    <a:pt x="440012" y="577711"/>
                  </a:lnTo>
                  <a:lnTo>
                    <a:pt x="586683" y="742772"/>
                  </a:lnTo>
                  <a:lnTo>
                    <a:pt x="733354" y="990363"/>
                  </a:lnTo>
                  <a:lnTo>
                    <a:pt x="880025" y="1072893"/>
                  </a:lnTo>
                  <a:lnTo>
                    <a:pt x="1026696" y="742772"/>
                  </a:lnTo>
                  <a:lnTo>
                    <a:pt x="1173367" y="825302"/>
                  </a:lnTo>
                  <a:lnTo>
                    <a:pt x="1320038" y="990363"/>
                  </a:lnTo>
                  <a:lnTo>
                    <a:pt x="1466709" y="1320484"/>
                  </a:lnTo>
                  <a:lnTo>
                    <a:pt x="1613379" y="1403014"/>
                  </a:lnTo>
                  <a:lnTo>
                    <a:pt x="1760050" y="1568075"/>
                  </a:lnTo>
                  <a:lnTo>
                    <a:pt x="1906721" y="1485544"/>
                  </a:lnTo>
                  <a:lnTo>
                    <a:pt x="2053392" y="990363"/>
                  </a:lnTo>
                  <a:lnTo>
                    <a:pt x="2200063" y="907832"/>
                  </a:lnTo>
                  <a:lnTo>
                    <a:pt x="2346734" y="660242"/>
                  </a:lnTo>
                  <a:lnTo>
                    <a:pt x="2493405" y="825302"/>
                  </a:lnTo>
                  <a:lnTo>
                    <a:pt x="2640076" y="742772"/>
                  </a:lnTo>
                  <a:lnTo>
                    <a:pt x="2786747" y="742772"/>
                  </a:lnTo>
                  <a:lnTo>
                    <a:pt x="2933418" y="742772"/>
                  </a:lnTo>
                  <a:lnTo>
                    <a:pt x="3080089" y="660242"/>
                  </a:lnTo>
                  <a:lnTo>
                    <a:pt x="3226759" y="495181"/>
                  </a:lnTo>
                  <a:lnTo>
                    <a:pt x="3373430" y="412651"/>
                  </a:lnTo>
                  <a:lnTo>
                    <a:pt x="3520101" y="577711"/>
                  </a:lnTo>
                </a:path>
              </a:pathLst>
            </a:custGeom>
            <a:ln w="27101" cap="flat">
              <a:solidFill>
                <a:srgbClr val="00833D">
                  <a:alpha val="80000"/>
                </a:srgbClr>
              </a:solidFill>
              <a:prstDash val="solid"/>
              <a:round/>
            </a:ln>
          </p:spPr>
          <p:txBody>
            <a:bodyPr/>
            <a:lstStyle/>
            <a:p/>
          </p:txBody>
        </p:sp>
        <p:sp>
          <p:nvSpPr>
            <p:cNvPr id="91" name="pl91"/>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43362" cap="flat">
              <a:solidFill>
                <a:srgbClr val="000000">
                  <a:alpha val="100000"/>
                </a:srgbClr>
              </a:solidFill>
              <a:prstDash val="solid"/>
              <a:round/>
            </a:ln>
          </p:spPr>
          <p:txBody>
            <a:bodyPr/>
            <a:lstStyle/>
            <a:p/>
          </p:txBody>
        </p:sp>
        <p:sp>
          <p:nvSpPr>
            <p:cNvPr id="92" name="pl92"/>
            <p:cNvSpPr/>
            <p:nvPr/>
          </p:nvSpPr>
          <p:spPr>
            <a:xfrm>
              <a:off x="5308715" y="1551283"/>
              <a:ext cx="3520101" cy="3548801"/>
            </a:xfrm>
            <a:custGeom>
              <a:avLst/>
              <a:pathLst>
                <a:path w="3520101" h="3548801">
                  <a:moveTo>
                    <a:pt x="0" y="495181"/>
                  </a:moveTo>
                  <a:lnTo>
                    <a:pt x="146670" y="0"/>
                  </a:lnTo>
                  <a:lnTo>
                    <a:pt x="293341" y="907832"/>
                  </a:lnTo>
                  <a:lnTo>
                    <a:pt x="440012" y="1733135"/>
                  </a:lnTo>
                  <a:lnTo>
                    <a:pt x="586683" y="2640968"/>
                  </a:lnTo>
                  <a:lnTo>
                    <a:pt x="733354" y="3548801"/>
                  </a:lnTo>
                  <a:lnTo>
                    <a:pt x="880025" y="3383740"/>
                  </a:lnTo>
                  <a:lnTo>
                    <a:pt x="1026696" y="3053619"/>
                  </a:lnTo>
                  <a:lnTo>
                    <a:pt x="1173367" y="2888559"/>
                  </a:lnTo>
                  <a:lnTo>
                    <a:pt x="1320038" y="2640968"/>
                  </a:lnTo>
                  <a:lnTo>
                    <a:pt x="1466709" y="2063256"/>
                  </a:lnTo>
                  <a:lnTo>
                    <a:pt x="1613379" y="1403014"/>
                  </a:lnTo>
                  <a:lnTo>
                    <a:pt x="1760050" y="1568075"/>
                  </a:lnTo>
                  <a:lnTo>
                    <a:pt x="1906721" y="1403014"/>
                  </a:lnTo>
                  <a:lnTo>
                    <a:pt x="2053392" y="1980726"/>
                  </a:lnTo>
                  <a:lnTo>
                    <a:pt x="2200063" y="2228317"/>
                  </a:lnTo>
                  <a:lnTo>
                    <a:pt x="2346734" y="2393377"/>
                  </a:lnTo>
                  <a:lnTo>
                    <a:pt x="2493405" y="1815665"/>
                  </a:lnTo>
                  <a:lnTo>
                    <a:pt x="2640076" y="1733135"/>
                  </a:lnTo>
                  <a:lnTo>
                    <a:pt x="2786747" y="1650605"/>
                  </a:lnTo>
                  <a:lnTo>
                    <a:pt x="2933418" y="1733135"/>
                  </a:lnTo>
                  <a:lnTo>
                    <a:pt x="3080089" y="1650605"/>
                  </a:lnTo>
                  <a:lnTo>
                    <a:pt x="3226759" y="1568075"/>
                  </a:lnTo>
                  <a:lnTo>
                    <a:pt x="3373430" y="2145786"/>
                  </a:lnTo>
                  <a:lnTo>
                    <a:pt x="3520101" y="2063256"/>
                  </a:lnTo>
                </a:path>
              </a:pathLst>
            </a:custGeom>
            <a:ln w="27101" cap="flat">
              <a:solidFill>
                <a:srgbClr val="0058AB">
                  <a:alpha val="100000"/>
                </a:srgbClr>
              </a:solidFill>
              <a:prstDash val="solid"/>
              <a:round/>
            </a:ln>
          </p:spPr>
          <p:txBody>
            <a:bodyPr/>
            <a:lstStyle/>
            <a:p/>
          </p:txBody>
        </p:sp>
        <p:sp>
          <p:nvSpPr>
            <p:cNvPr id="93" name="pl93"/>
            <p:cNvSpPr/>
            <p:nvPr/>
          </p:nvSpPr>
          <p:spPr>
            <a:xfrm>
              <a:off x="5308715" y="179887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852494"/>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36694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53200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954297"/>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44947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366949"/>
              <a:ext cx="0" cy="247590"/>
            </a:xfrm>
            <a:custGeom>
              <a:avLst/>
              <a:pathLst>
                <a:path w="0" h="247590">
                  <a:moveTo>
                    <a:pt x="0" y="247590"/>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17323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176113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02" name="pg102"/>
            <p:cNvSpPr/>
            <p:nvPr/>
          </p:nvSpPr>
          <p:spPr>
            <a:xfrm>
              <a:off x="5983581" y="47859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8147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88800"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33304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pg106"/>
            <p:cNvSpPr/>
            <p:nvPr/>
          </p:nvSpPr>
          <p:spPr>
            <a:xfrm>
              <a:off x="7422154" y="34654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52508" y="34942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8008838" y="28877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9165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595522" y="33829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34117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2" name="pg112"/>
            <p:cNvSpPr/>
            <p:nvPr/>
          </p:nvSpPr>
          <p:spPr>
            <a:xfrm>
              <a:off x="8742193" y="3300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3304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4" name="tx114"/>
            <p:cNvSpPr/>
            <p:nvPr/>
          </p:nvSpPr>
          <p:spPr>
            <a:xfrm>
              <a:off x="8889106" y="4812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656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6" name="tx116"/>
            <p:cNvSpPr/>
            <p:nvPr/>
          </p:nvSpPr>
          <p:spPr>
            <a:xfrm>
              <a:off x="4942943" y="44797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6544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82907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0038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17852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602476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602476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6783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44080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91863" y="6100844"/>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CAR</a:t>
              </a:r>
            </a:p>
          </p:txBody>
        </p:sp>
        <p:sp>
          <p:nvSpPr>
            <p:cNvPr id="134" name="tx134"/>
            <p:cNvSpPr/>
            <p:nvPr/>
          </p:nvSpPr>
          <p:spPr>
            <a:xfrm>
              <a:off x="694545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0790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19% of children who received DTP1 did not receive DTP3 (left), and 21%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CAR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388652"/>
              <a:ext cx="2123063" cy="457883"/>
            </a:xfrm>
            <a:custGeom>
              <a:avLst/>
              <a:pathLst>
                <a:path w="2123063" h="457883">
                  <a:moveTo>
                    <a:pt x="0" y="99001"/>
                  </a:moveTo>
                  <a:lnTo>
                    <a:pt x="88460" y="49500"/>
                  </a:lnTo>
                  <a:lnTo>
                    <a:pt x="176921" y="37125"/>
                  </a:lnTo>
                  <a:lnTo>
                    <a:pt x="265382" y="24750"/>
                  </a:lnTo>
                  <a:lnTo>
                    <a:pt x="353843" y="12375"/>
                  </a:lnTo>
                  <a:lnTo>
                    <a:pt x="442304" y="0"/>
                  </a:lnTo>
                  <a:lnTo>
                    <a:pt x="530765" y="0"/>
                  </a:lnTo>
                  <a:lnTo>
                    <a:pt x="619226" y="0"/>
                  </a:lnTo>
                  <a:lnTo>
                    <a:pt x="707687" y="0"/>
                  </a:lnTo>
                  <a:lnTo>
                    <a:pt x="796148" y="0"/>
                  </a:lnTo>
                  <a:lnTo>
                    <a:pt x="884609" y="0"/>
                  </a:lnTo>
                  <a:lnTo>
                    <a:pt x="973070" y="0"/>
                  </a:lnTo>
                  <a:lnTo>
                    <a:pt x="1061531" y="0"/>
                  </a:lnTo>
                  <a:lnTo>
                    <a:pt x="1149992" y="457883"/>
                  </a:lnTo>
                  <a:lnTo>
                    <a:pt x="1238453" y="86626"/>
                  </a:lnTo>
                  <a:lnTo>
                    <a:pt x="1326914" y="123752"/>
                  </a:lnTo>
                  <a:lnTo>
                    <a:pt x="1415375" y="160877"/>
                  </a:lnTo>
                  <a:lnTo>
                    <a:pt x="1503836" y="160877"/>
                  </a:lnTo>
                  <a:lnTo>
                    <a:pt x="1592297" y="173253"/>
                  </a:lnTo>
                  <a:lnTo>
                    <a:pt x="1680758" y="198003"/>
                  </a:lnTo>
                  <a:lnTo>
                    <a:pt x="1769219" y="210378"/>
                  </a:lnTo>
                  <a:lnTo>
                    <a:pt x="1857680" y="235129"/>
                  </a:lnTo>
                  <a:lnTo>
                    <a:pt x="1946141" y="247504"/>
                  </a:lnTo>
                  <a:lnTo>
                    <a:pt x="2034602" y="160877"/>
                  </a:lnTo>
                  <a:lnTo>
                    <a:pt x="2123063" y="1608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5" name="tx25"/>
            <p:cNvSpPr/>
            <p:nvPr/>
          </p:nvSpPr>
          <p:spPr>
            <a:xfrm>
              <a:off x="3217825"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6" name="tx26"/>
            <p:cNvSpPr/>
            <p:nvPr/>
          </p:nvSpPr>
          <p:spPr>
            <a:xfrm>
              <a:off x="2688703" y="1445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 name="tx27"/>
            <p:cNvSpPr/>
            <p:nvPr/>
          </p:nvSpPr>
          <p:spPr>
            <a:xfrm>
              <a:off x="3042547" y="1408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541762"/>
              <a:ext cx="796148" cy="519759"/>
            </a:xfrm>
            <a:custGeom>
              <a:avLst/>
              <a:pathLst>
                <a:path w="796148" h="519759">
                  <a:moveTo>
                    <a:pt x="0" y="519759"/>
                  </a:moveTo>
                  <a:lnTo>
                    <a:pt x="88460" y="0"/>
                  </a:lnTo>
                  <a:lnTo>
                    <a:pt x="176921" y="12375"/>
                  </a:lnTo>
                  <a:lnTo>
                    <a:pt x="265382" y="37125"/>
                  </a:lnTo>
                  <a:lnTo>
                    <a:pt x="353843" y="61876"/>
                  </a:lnTo>
                  <a:lnTo>
                    <a:pt x="442304" y="86626"/>
                  </a:lnTo>
                  <a:lnTo>
                    <a:pt x="530765" y="111377"/>
                  </a:lnTo>
                  <a:lnTo>
                    <a:pt x="619226" y="136127"/>
                  </a:lnTo>
                  <a:lnTo>
                    <a:pt x="707687" y="61876"/>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7044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49" name="tx49"/>
            <p:cNvSpPr/>
            <p:nvPr/>
          </p:nvSpPr>
          <p:spPr>
            <a:xfrm>
              <a:off x="3217825"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50" name="tx50"/>
            <p:cNvSpPr/>
            <p:nvPr/>
          </p:nvSpPr>
          <p:spPr>
            <a:xfrm>
              <a:off x="2688703"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51" name="tx51"/>
            <p:cNvSpPr/>
            <p:nvPr/>
          </p:nvSpPr>
          <p:spPr>
            <a:xfrm>
              <a:off x="3042547"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5224614"/>
              <a:ext cx="2123063" cy="358881"/>
            </a:xfrm>
            <a:custGeom>
              <a:avLst/>
              <a:pathLst>
                <a:path w="2123063" h="358881">
                  <a:moveTo>
                    <a:pt x="0" y="173253"/>
                  </a:moveTo>
                  <a:lnTo>
                    <a:pt x="88460" y="148502"/>
                  </a:lnTo>
                  <a:lnTo>
                    <a:pt x="176921" y="123752"/>
                  </a:lnTo>
                  <a:lnTo>
                    <a:pt x="265382" y="99001"/>
                  </a:lnTo>
                  <a:lnTo>
                    <a:pt x="353843" y="86626"/>
                  </a:lnTo>
                  <a:lnTo>
                    <a:pt x="442304" y="61876"/>
                  </a:lnTo>
                  <a:lnTo>
                    <a:pt x="530765" y="61876"/>
                  </a:lnTo>
                  <a:lnTo>
                    <a:pt x="619226" y="74251"/>
                  </a:lnTo>
                  <a:lnTo>
                    <a:pt x="707687" y="74251"/>
                  </a:lnTo>
                  <a:lnTo>
                    <a:pt x="796148" y="86626"/>
                  </a:lnTo>
                  <a:lnTo>
                    <a:pt x="884609" y="74251"/>
                  </a:lnTo>
                  <a:lnTo>
                    <a:pt x="973070" y="61876"/>
                  </a:lnTo>
                  <a:lnTo>
                    <a:pt x="1061531" y="61876"/>
                  </a:lnTo>
                  <a:lnTo>
                    <a:pt x="1149992" y="358881"/>
                  </a:lnTo>
                  <a:lnTo>
                    <a:pt x="1238453" y="24750"/>
                  </a:lnTo>
                  <a:lnTo>
                    <a:pt x="1326914" y="12375"/>
                  </a:lnTo>
                  <a:lnTo>
                    <a:pt x="1415375" y="0"/>
                  </a:lnTo>
                  <a:lnTo>
                    <a:pt x="1503836" y="49500"/>
                  </a:lnTo>
                  <a:lnTo>
                    <a:pt x="1592297" y="86626"/>
                  </a:lnTo>
                  <a:lnTo>
                    <a:pt x="1680758" y="111377"/>
                  </a:lnTo>
                  <a:lnTo>
                    <a:pt x="1769219" y="148502"/>
                  </a:lnTo>
                  <a:lnTo>
                    <a:pt x="1857680" y="173253"/>
                  </a:lnTo>
                  <a:lnTo>
                    <a:pt x="1946141" y="210378"/>
                  </a:lnTo>
                  <a:lnTo>
                    <a:pt x="2034602" y="123752"/>
                  </a:lnTo>
                  <a:lnTo>
                    <a:pt x="2123063" y="49500"/>
                  </a:lnTo>
                </a:path>
              </a:pathLst>
            </a:custGeom>
            <a:ln w="27101" cap="flat">
              <a:solidFill>
                <a:srgbClr val="1CABE2">
                  <a:alpha val="100000"/>
                </a:srgbClr>
              </a:solidFill>
              <a:prstDash val="solid"/>
              <a:round/>
            </a:ln>
          </p:spPr>
          <p:txBody>
            <a:bodyPr/>
            <a:lstStyle/>
            <a:p/>
          </p:txBody>
        </p:sp>
        <p:sp>
          <p:nvSpPr>
            <p:cNvPr id="72" name="tx72"/>
            <p:cNvSpPr/>
            <p:nvPr/>
          </p:nvSpPr>
          <p:spPr>
            <a:xfrm>
              <a:off x="910275"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73" name="tx73"/>
            <p:cNvSpPr/>
            <p:nvPr/>
          </p:nvSpPr>
          <p:spPr>
            <a:xfrm>
              <a:off x="3217825"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4" name="tx74"/>
            <p:cNvSpPr/>
            <p:nvPr/>
          </p:nvSpPr>
          <p:spPr>
            <a:xfrm>
              <a:off x="2688703" y="519478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75" name="tx75"/>
            <p:cNvSpPr/>
            <p:nvPr/>
          </p:nvSpPr>
          <p:spPr>
            <a:xfrm>
              <a:off x="3042547" y="520840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450528"/>
              <a:ext cx="2123063" cy="420757"/>
            </a:xfrm>
            <a:custGeom>
              <a:avLst/>
              <a:pathLst>
                <a:path w="2123063" h="420757">
                  <a:moveTo>
                    <a:pt x="0" y="111377"/>
                  </a:moveTo>
                  <a:lnTo>
                    <a:pt x="88460" y="49500"/>
                  </a:lnTo>
                  <a:lnTo>
                    <a:pt x="176921" y="49500"/>
                  </a:lnTo>
                  <a:lnTo>
                    <a:pt x="265382" y="49500"/>
                  </a:lnTo>
                  <a:lnTo>
                    <a:pt x="353843" y="61876"/>
                  </a:lnTo>
                  <a:lnTo>
                    <a:pt x="442304" y="61876"/>
                  </a:lnTo>
                  <a:lnTo>
                    <a:pt x="530765" y="61876"/>
                  </a:lnTo>
                  <a:lnTo>
                    <a:pt x="619226" y="49500"/>
                  </a:lnTo>
                  <a:lnTo>
                    <a:pt x="707687" y="49500"/>
                  </a:lnTo>
                  <a:lnTo>
                    <a:pt x="796148" y="49500"/>
                  </a:lnTo>
                  <a:lnTo>
                    <a:pt x="884609" y="24750"/>
                  </a:lnTo>
                  <a:lnTo>
                    <a:pt x="973070" y="0"/>
                  </a:lnTo>
                  <a:lnTo>
                    <a:pt x="1061531" y="37125"/>
                  </a:lnTo>
                  <a:lnTo>
                    <a:pt x="1149992" y="420757"/>
                  </a:lnTo>
                  <a:lnTo>
                    <a:pt x="1238453" y="111377"/>
                  </a:lnTo>
                  <a:lnTo>
                    <a:pt x="1326914" y="148502"/>
                  </a:lnTo>
                  <a:lnTo>
                    <a:pt x="1415375" y="185628"/>
                  </a:lnTo>
                  <a:lnTo>
                    <a:pt x="1503836" y="185628"/>
                  </a:lnTo>
                  <a:lnTo>
                    <a:pt x="1592297" y="210378"/>
                  </a:lnTo>
                  <a:lnTo>
                    <a:pt x="1680758" y="235129"/>
                  </a:lnTo>
                  <a:lnTo>
                    <a:pt x="1769219" y="259879"/>
                  </a:lnTo>
                  <a:lnTo>
                    <a:pt x="1857680" y="284630"/>
                  </a:lnTo>
                  <a:lnTo>
                    <a:pt x="1946141" y="309380"/>
                  </a:lnTo>
                  <a:lnTo>
                    <a:pt x="2034602" y="247504"/>
                  </a:lnTo>
                  <a:lnTo>
                    <a:pt x="2123063" y="210378"/>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69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7" name="tx97"/>
            <p:cNvSpPr/>
            <p:nvPr/>
          </p:nvSpPr>
          <p:spPr>
            <a:xfrm>
              <a:off x="6012012"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98" name="tx98"/>
            <p:cNvSpPr/>
            <p:nvPr/>
          </p:nvSpPr>
          <p:spPr>
            <a:xfrm>
              <a:off x="5482890" y="15445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99" name="tx99"/>
            <p:cNvSpPr/>
            <p:nvPr/>
          </p:nvSpPr>
          <p:spPr>
            <a:xfrm>
              <a:off x="5836734" y="15568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319008"/>
              <a:ext cx="2123063" cy="457883"/>
            </a:xfrm>
            <a:custGeom>
              <a:avLst/>
              <a:pathLst>
                <a:path w="2123063" h="457883">
                  <a:moveTo>
                    <a:pt x="0" y="321755"/>
                  </a:moveTo>
                  <a:lnTo>
                    <a:pt x="88460" y="334131"/>
                  </a:lnTo>
                  <a:lnTo>
                    <a:pt x="176921" y="247504"/>
                  </a:lnTo>
                  <a:lnTo>
                    <a:pt x="265382" y="160877"/>
                  </a:lnTo>
                  <a:lnTo>
                    <a:pt x="353843" y="86626"/>
                  </a:lnTo>
                  <a:lnTo>
                    <a:pt x="442304" y="0"/>
                  </a:lnTo>
                  <a:lnTo>
                    <a:pt x="530765" y="12375"/>
                  </a:lnTo>
                  <a:lnTo>
                    <a:pt x="619226" y="37125"/>
                  </a:lnTo>
                  <a:lnTo>
                    <a:pt x="707687" y="49500"/>
                  </a:lnTo>
                  <a:lnTo>
                    <a:pt x="796148" y="74251"/>
                  </a:lnTo>
                  <a:lnTo>
                    <a:pt x="884609" y="111377"/>
                  </a:lnTo>
                  <a:lnTo>
                    <a:pt x="973070" y="160877"/>
                  </a:lnTo>
                  <a:lnTo>
                    <a:pt x="1061531" y="173253"/>
                  </a:lnTo>
                  <a:lnTo>
                    <a:pt x="1149992" y="457883"/>
                  </a:lnTo>
                  <a:lnTo>
                    <a:pt x="1238453" y="185628"/>
                  </a:lnTo>
                  <a:lnTo>
                    <a:pt x="1326914" y="198003"/>
                  </a:lnTo>
                  <a:lnTo>
                    <a:pt x="1415375" y="210378"/>
                  </a:lnTo>
                  <a:lnTo>
                    <a:pt x="1503836" y="259879"/>
                  </a:lnTo>
                  <a:lnTo>
                    <a:pt x="1592297" y="284630"/>
                  </a:lnTo>
                  <a:lnTo>
                    <a:pt x="1680758" y="309380"/>
                  </a:lnTo>
                  <a:lnTo>
                    <a:pt x="1769219" y="321755"/>
                  </a:lnTo>
                  <a:lnTo>
                    <a:pt x="1857680" y="346506"/>
                  </a:lnTo>
                  <a:lnTo>
                    <a:pt x="1946141" y="371256"/>
                  </a:lnTo>
                  <a:lnTo>
                    <a:pt x="2034602" y="284630"/>
                  </a:lnTo>
                  <a:lnTo>
                    <a:pt x="2123063" y="259879"/>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1" name="tx121"/>
            <p:cNvSpPr/>
            <p:nvPr/>
          </p:nvSpPr>
          <p:spPr>
            <a:xfrm>
              <a:off x="6012012"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2" name="tx122"/>
            <p:cNvSpPr/>
            <p:nvPr/>
          </p:nvSpPr>
          <p:spPr>
            <a:xfrm>
              <a:off x="5482890"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3" name="tx123"/>
            <p:cNvSpPr/>
            <p:nvPr/>
          </p:nvSpPr>
          <p:spPr>
            <a:xfrm>
              <a:off x="5836734"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100862"/>
              <a:ext cx="2123063" cy="470258"/>
            </a:xfrm>
            <a:custGeom>
              <a:avLst/>
              <a:pathLst>
                <a:path w="2123063" h="470258">
                  <a:moveTo>
                    <a:pt x="0" y="321755"/>
                  </a:moveTo>
                  <a:lnTo>
                    <a:pt x="88460" y="334131"/>
                  </a:lnTo>
                  <a:lnTo>
                    <a:pt x="176921" y="247504"/>
                  </a:lnTo>
                  <a:lnTo>
                    <a:pt x="265382" y="160877"/>
                  </a:lnTo>
                  <a:lnTo>
                    <a:pt x="353843" y="86626"/>
                  </a:lnTo>
                  <a:lnTo>
                    <a:pt x="442304" y="0"/>
                  </a:lnTo>
                  <a:lnTo>
                    <a:pt x="530765" y="0"/>
                  </a:lnTo>
                  <a:lnTo>
                    <a:pt x="619226" y="0"/>
                  </a:lnTo>
                  <a:lnTo>
                    <a:pt x="707687" y="0"/>
                  </a:lnTo>
                  <a:lnTo>
                    <a:pt x="796148" y="0"/>
                  </a:lnTo>
                  <a:lnTo>
                    <a:pt x="884609" y="86626"/>
                  </a:lnTo>
                  <a:lnTo>
                    <a:pt x="973070" y="173253"/>
                  </a:lnTo>
                  <a:lnTo>
                    <a:pt x="1061531" y="173253"/>
                  </a:lnTo>
                  <a:lnTo>
                    <a:pt x="1149992" y="470258"/>
                  </a:lnTo>
                  <a:lnTo>
                    <a:pt x="1238453" y="198003"/>
                  </a:lnTo>
                  <a:lnTo>
                    <a:pt x="1326914" y="198003"/>
                  </a:lnTo>
                  <a:lnTo>
                    <a:pt x="1415375" y="198003"/>
                  </a:lnTo>
                  <a:lnTo>
                    <a:pt x="1503836" y="259879"/>
                  </a:lnTo>
                  <a:lnTo>
                    <a:pt x="1592297" y="284630"/>
                  </a:lnTo>
                  <a:lnTo>
                    <a:pt x="1680758" y="309380"/>
                  </a:lnTo>
                  <a:lnTo>
                    <a:pt x="1769219" y="321755"/>
                  </a:lnTo>
                  <a:lnTo>
                    <a:pt x="1857680" y="346506"/>
                  </a:lnTo>
                  <a:lnTo>
                    <a:pt x="1946141" y="371256"/>
                  </a:lnTo>
                  <a:lnTo>
                    <a:pt x="2034602" y="284630"/>
                  </a:lnTo>
                  <a:lnTo>
                    <a:pt x="2123063" y="29700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45" name="tx145"/>
            <p:cNvSpPr/>
            <p:nvPr/>
          </p:nvSpPr>
          <p:spPr>
            <a:xfrm>
              <a:off x="6012012" y="53055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46" name="tx146"/>
            <p:cNvSpPr/>
            <p:nvPr/>
          </p:nvSpPr>
          <p:spPr>
            <a:xfrm>
              <a:off x="5482890" y="526904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47" name="tx147"/>
            <p:cNvSpPr/>
            <p:nvPr/>
          </p:nvSpPr>
          <p:spPr>
            <a:xfrm>
              <a:off x="5836734" y="5244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636156"/>
              <a:ext cx="2123063" cy="383632"/>
            </a:xfrm>
            <a:custGeom>
              <a:avLst/>
              <a:pathLst>
                <a:path w="2123063" h="383632">
                  <a:moveTo>
                    <a:pt x="0" y="210378"/>
                  </a:moveTo>
                  <a:lnTo>
                    <a:pt x="88460" y="173253"/>
                  </a:lnTo>
                  <a:lnTo>
                    <a:pt x="176921" y="123752"/>
                  </a:lnTo>
                  <a:lnTo>
                    <a:pt x="265382" y="86626"/>
                  </a:lnTo>
                  <a:lnTo>
                    <a:pt x="353843" y="37125"/>
                  </a:lnTo>
                  <a:lnTo>
                    <a:pt x="442304" y="0"/>
                  </a:lnTo>
                  <a:lnTo>
                    <a:pt x="530765" y="37125"/>
                  </a:lnTo>
                  <a:lnTo>
                    <a:pt x="619226" y="74251"/>
                  </a:lnTo>
                  <a:lnTo>
                    <a:pt x="707687" y="111377"/>
                  </a:lnTo>
                  <a:lnTo>
                    <a:pt x="796148" y="148502"/>
                  </a:lnTo>
                  <a:lnTo>
                    <a:pt x="884609" y="111377"/>
                  </a:lnTo>
                  <a:lnTo>
                    <a:pt x="973070" y="86626"/>
                  </a:lnTo>
                  <a:lnTo>
                    <a:pt x="1061531" y="86626"/>
                  </a:lnTo>
                  <a:lnTo>
                    <a:pt x="1149992" y="383632"/>
                  </a:lnTo>
                  <a:lnTo>
                    <a:pt x="1238453" y="111377"/>
                  </a:lnTo>
                  <a:lnTo>
                    <a:pt x="1326914" y="136127"/>
                  </a:lnTo>
                  <a:lnTo>
                    <a:pt x="1415375" y="148502"/>
                  </a:lnTo>
                  <a:lnTo>
                    <a:pt x="1503836" y="148502"/>
                  </a:lnTo>
                  <a:lnTo>
                    <a:pt x="1592297" y="173253"/>
                  </a:lnTo>
                  <a:lnTo>
                    <a:pt x="1680758" y="198003"/>
                  </a:lnTo>
                  <a:lnTo>
                    <a:pt x="1769219" y="210378"/>
                  </a:lnTo>
                  <a:lnTo>
                    <a:pt x="1857680" y="235129"/>
                  </a:lnTo>
                  <a:lnTo>
                    <a:pt x="1946141" y="259879"/>
                  </a:lnTo>
                  <a:lnTo>
                    <a:pt x="2034602" y="173253"/>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7542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69" name="tx169"/>
            <p:cNvSpPr/>
            <p:nvPr/>
          </p:nvSpPr>
          <p:spPr>
            <a:xfrm>
              <a:off x="8806200" y="16935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70" name="tx170"/>
            <p:cNvSpPr/>
            <p:nvPr/>
          </p:nvSpPr>
          <p:spPr>
            <a:xfrm>
              <a:off x="8277077" y="169295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71" name="tx171"/>
            <p:cNvSpPr/>
            <p:nvPr/>
          </p:nvSpPr>
          <p:spPr>
            <a:xfrm>
              <a:off x="8630921" y="16682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23650" y="3504637"/>
              <a:ext cx="1149992" cy="482633"/>
            </a:xfrm>
            <a:custGeom>
              <a:avLst/>
              <a:pathLst>
                <a:path w="1149992" h="482633">
                  <a:moveTo>
                    <a:pt x="0" y="482633"/>
                  </a:moveTo>
                  <a:lnTo>
                    <a:pt x="88460" y="0"/>
                  </a:lnTo>
                  <a:lnTo>
                    <a:pt x="176921" y="297005"/>
                  </a:lnTo>
                  <a:lnTo>
                    <a:pt x="265382" y="24750"/>
                  </a:lnTo>
                  <a:lnTo>
                    <a:pt x="353843" y="37125"/>
                  </a:lnTo>
                  <a:lnTo>
                    <a:pt x="442304" y="49500"/>
                  </a:lnTo>
                  <a:lnTo>
                    <a:pt x="530765" y="74251"/>
                  </a:lnTo>
                  <a:lnTo>
                    <a:pt x="619226" y="99001"/>
                  </a:lnTo>
                  <a:lnTo>
                    <a:pt x="707687" y="123752"/>
                  </a:lnTo>
                  <a:lnTo>
                    <a:pt x="796148" y="136127"/>
                  </a:lnTo>
                  <a:lnTo>
                    <a:pt x="884609" y="160877"/>
                  </a:lnTo>
                  <a:lnTo>
                    <a:pt x="973070" y="185628"/>
                  </a:lnTo>
                  <a:lnTo>
                    <a:pt x="1061531" y="99001"/>
                  </a:lnTo>
                  <a:lnTo>
                    <a:pt x="1149992" y="61876"/>
                  </a:lnTo>
                </a:path>
              </a:pathLst>
            </a:custGeom>
            <a:ln w="27101" cap="flat">
              <a:solidFill>
                <a:srgbClr val="1CABE2">
                  <a:alpha val="100000"/>
                </a:srgbClr>
              </a:solidFill>
              <a:prstDash val="solid"/>
              <a:round/>
            </a:ln>
          </p:spPr>
          <p:txBody>
            <a:bodyPr/>
            <a:lstStyle/>
            <a:p/>
          </p:txBody>
        </p:sp>
        <p:sp>
          <p:nvSpPr>
            <p:cNvPr id="192" name="tx192"/>
            <p:cNvSpPr/>
            <p:nvPr/>
          </p:nvSpPr>
          <p:spPr>
            <a:xfrm>
              <a:off x="754768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93" name="tx193"/>
            <p:cNvSpPr/>
            <p:nvPr/>
          </p:nvSpPr>
          <p:spPr>
            <a:xfrm>
              <a:off x="8806200"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94" name="tx194"/>
            <p:cNvSpPr/>
            <p:nvPr/>
          </p:nvSpPr>
          <p:spPr>
            <a:xfrm>
              <a:off x="8277077"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95" name="tx195"/>
            <p:cNvSpPr/>
            <p:nvPr/>
          </p:nvSpPr>
          <p:spPr>
            <a:xfrm>
              <a:off x="8630921"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99709" y="398022"/>
              <a:ext cx="48364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CAR,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(38%), followed by MCV1 (41%).
Compared to 2019, coverage of 8 vaccines increased (BCG, DTP1, DTP3, IPV1, MCV1, PCV3, POL3 and YFV).
Compared to 2023, coverage of one vaccine remained constant (BCG), 6 vaccines increased (DTP1, DTP3, IPV1, MCV1, PCV3 and POL3), and one vaccine decreased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3066031"/>
              <a:ext cx="6480943" cy="1470937"/>
            </a:xfrm>
            <a:custGeom>
              <a:avLst/>
              <a:pathLst>
                <a:path w="6480943" h="1470937">
                  <a:moveTo>
                    <a:pt x="0" y="806643"/>
                  </a:moveTo>
                  <a:lnTo>
                    <a:pt x="270039" y="664294"/>
                  </a:lnTo>
                  <a:lnTo>
                    <a:pt x="540078" y="474496"/>
                  </a:lnTo>
                  <a:lnTo>
                    <a:pt x="810117" y="332147"/>
                  </a:lnTo>
                  <a:lnTo>
                    <a:pt x="1080157" y="142348"/>
                  </a:lnTo>
                  <a:lnTo>
                    <a:pt x="1350196" y="0"/>
                  </a:lnTo>
                  <a:lnTo>
                    <a:pt x="1620235" y="142348"/>
                  </a:lnTo>
                  <a:lnTo>
                    <a:pt x="1890275" y="284697"/>
                  </a:lnTo>
                  <a:lnTo>
                    <a:pt x="2160314" y="427046"/>
                  </a:lnTo>
                  <a:lnTo>
                    <a:pt x="2430353" y="569395"/>
                  </a:lnTo>
                  <a:lnTo>
                    <a:pt x="2700393" y="427046"/>
                  </a:lnTo>
                  <a:lnTo>
                    <a:pt x="2970432" y="332147"/>
                  </a:lnTo>
                  <a:lnTo>
                    <a:pt x="3240471" y="332147"/>
                  </a:lnTo>
                  <a:lnTo>
                    <a:pt x="3510510" y="1470937"/>
                  </a:lnTo>
                  <a:lnTo>
                    <a:pt x="3780550" y="427046"/>
                  </a:lnTo>
                  <a:lnTo>
                    <a:pt x="4050589" y="521945"/>
                  </a:lnTo>
                  <a:lnTo>
                    <a:pt x="4320628" y="569395"/>
                  </a:lnTo>
                  <a:lnTo>
                    <a:pt x="4590668" y="569395"/>
                  </a:lnTo>
                  <a:lnTo>
                    <a:pt x="4860707" y="664294"/>
                  </a:lnTo>
                  <a:lnTo>
                    <a:pt x="5130746" y="759193"/>
                  </a:lnTo>
                  <a:lnTo>
                    <a:pt x="5400786" y="806643"/>
                  </a:lnTo>
                  <a:lnTo>
                    <a:pt x="5670825" y="901542"/>
                  </a:lnTo>
                  <a:lnTo>
                    <a:pt x="5940864" y="996441"/>
                  </a:lnTo>
                  <a:lnTo>
                    <a:pt x="6210904" y="664294"/>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3565609" y="3398179"/>
              <a:ext cx="4050589" cy="1138790"/>
            </a:xfrm>
            <a:custGeom>
              <a:avLst/>
              <a:pathLst>
                <a:path w="4050589" h="1138790">
                  <a:moveTo>
                    <a:pt x="0" y="237248"/>
                  </a:moveTo>
                  <a:lnTo>
                    <a:pt x="270039" y="94899"/>
                  </a:lnTo>
                  <a:lnTo>
                    <a:pt x="540078" y="0"/>
                  </a:lnTo>
                  <a:lnTo>
                    <a:pt x="810117" y="0"/>
                  </a:lnTo>
                  <a:lnTo>
                    <a:pt x="1080157" y="1138790"/>
                  </a:lnTo>
                  <a:lnTo>
                    <a:pt x="1350196" y="94899"/>
                  </a:lnTo>
                  <a:lnTo>
                    <a:pt x="1620235" y="189798"/>
                  </a:lnTo>
                  <a:lnTo>
                    <a:pt x="1890275" y="237248"/>
                  </a:lnTo>
                  <a:lnTo>
                    <a:pt x="2160314" y="237248"/>
                  </a:lnTo>
                  <a:lnTo>
                    <a:pt x="2430353" y="332147"/>
                  </a:lnTo>
                  <a:lnTo>
                    <a:pt x="2700393" y="427046"/>
                  </a:lnTo>
                  <a:lnTo>
                    <a:pt x="2970432" y="474496"/>
                  </a:lnTo>
                  <a:lnTo>
                    <a:pt x="3240471" y="569395"/>
                  </a:lnTo>
                  <a:lnTo>
                    <a:pt x="3510510" y="664294"/>
                  </a:lnTo>
                  <a:lnTo>
                    <a:pt x="3780550" y="332147"/>
                  </a:lnTo>
                  <a:lnTo>
                    <a:pt x="4050589" y="237248"/>
                  </a:lnTo>
                </a:path>
              </a:pathLst>
            </a:custGeom>
            <a:ln w="27101" cap="flat">
              <a:solidFill>
                <a:srgbClr val="80BD41">
                  <a:alpha val="100000"/>
                </a:srgbClr>
              </a:solidFill>
              <a:prstDash val="solid"/>
              <a:round/>
            </a:ln>
          </p:spPr>
          <p:txBody>
            <a:bodyPr/>
            <a:lstStyle/>
            <a:p/>
          </p:txBody>
        </p:sp>
        <p:sp>
          <p:nvSpPr>
            <p:cNvPr id="39" name="pl39"/>
            <p:cNvSpPr/>
            <p:nvPr/>
          </p:nvSpPr>
          <p:spPr>
            <a:xfrm>
              <a:off x="3565609" y="3398179"/>
              <a:ext cx="4050589" cy="1138790"/>
            </a:xfrm>
            <a:custGeom>
              <a:avLst/>
              <a:pathLst>
                <a:path w="4050589" h="1138790">
                  <a:moveTo>
                    <a:pt x="0" y="237248"/>
                  </a:moveTo>
                  <a:lnTo>
                    <a:pt x="270039" y="94899"/>
                  </a:lnTo>
                  <a:lnTo>
                    <a:pt x="540078" y="0"/>
                  </a:lnTo>
                  <a:lnTo>
                    <a:pt x="810117" y="0"/>
                  </a:lnTo>
                  <a:lnTo>
                    <a:pt x="1080157" y="1138790"/>
                  </a:lnTo>
                  <a:lnTo>
                    <a:pt x="1350196" y="94899"/>
                  </a:lnTo>
                  <a:lnTo>
                    <a:pt x="1620235" y="189798"/>
                  </a:lnTo>
                  <a:lnTo>
                    <a:pt x="1890275" y="237248"/>
                  </a:lnTo>
                  <a:lnTo>
                    <a:pt x="2160314" y="237248"/>
                  </a:lnTo>
                  <a:lnTo>
                    <a:pt x="2430353" y="332147"/>
                  </a:lnTo>
                  <a:lnTo>
                    <a:pt x="2700393" y="427046"/>
                  </a:lnTo>
                  <a:lnTo>
                    <a:pt x="2970432" y="474496"/>
                  </a:lnTo>
                  <a:lnTo>
                    <a:pt x="3240471" y="569395"/>
                  </a:lnTo>
                  <a:lnTo>
                    <a:pt x="3510510" y="664294"/>
                  </a:lnTo>
                  <a:lnTo>
                    <a:pt x="3780550" y="332147"/>
                  </a:lnTo>
                  <a:lnTo>
                    <a:pt x="4050589" y="2372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3540527"/>
              <a:ext cx="2430353" cy="1992883"/>
            </a:xfrm>
            <a:custGeom>
              <a:avLst/>
              <a:pathLst>
                <a:path w="2430353" h="1992883">
                  <a:moveTo>
                    <a:pt x="0" y="1992883"/>
                  </a:moveTo>
                  <a:lnTo>
                    <a:pt x="270039" y="0"/>
                  </a:lnTo>
                  <a:lnTo>
                    <a:pt x="540078" y="47449"/>
                  </a:lnTo>
                  <a:lnTo>
                    <a:pt x="810117" y="142348"/>
                  </a:lnTo>
                  <a:lnTo>
                    <a:pt x="1080157" y="237248"/>
                  </a:lnTo>
                  <a:lnTo>
                    <a:pt x="1350196" y="332147"/>
                  </a:lnTo>
                  <a:lnTo>
                    <a:pt x="1620235" y="427046"/>
                  </a:lnTo>
                  <a:lnTo>
                    <a:pt x="1890275" y="521945"/>
                  </a:lnTo>
                  <a:lnTo>
                    <a:pt x="2160314" y="237248"/>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2686434"/>
              <a:ext cx="6480943" cy="1755635"/>
            </a:xfrm>
            <a:custGeom>
              <a:avLst/>
              <a:pathLst>
                <a:path w="6480943" h="1755635">
                  <a:moveTo>
                    <a:pt x="0" y="1233689"/>
                  </a:moveTo>
                  <a:lnTo>
                    <a:pt x="270039" y="1281139"/>
                  </a:lnTo>
                  <a:lnTo>
                    <a:pt x="540078" y="948992"/>
                  </a:lnTo>
                  <a:lnTo>
                    <a:pt x="810117" y="616844"/>
                  </a:lnTo>
                  <a:lnTo>
                    <a:pt x="1080157" y="332147"/>
                  </a:lnTo>
                  <a:lnTo>
                    <a:pt x="1350196" y="0"/>
                  </a:lnTo>
                  <a:lnTo>
                    <a:pt x="1620235" y="47449"/>
                  </a:lnTo>
                  <a:lnTo>
                    <a:pt x="1890275" y="142348"/>
                  </a:lnTo>
                  <a:lnTo>
                    <a:pt x="2160314" y="189798"/>
                  </a:lnTo>
                  <a:lnTo>
                    <a:pt x="2430353" y="284697"/>
                  </a:lnTo>
                  <a:lnTo>
                    <a:pt x="2700393" y="427046"/>
                  </a:lnTo>
                  <a:lnTo>
                    <a:pt x="2970432" y="616844"/>
                  </a:lnTo>
                  <a:lnTo>
                    <a:pt x="3240471" y="664294"/>
                  </a:lnTo>
                  <a:lnTo>
                    <a:pt x="3510510" y="1755635"/>
                  </a:lnTo>
                  <a:lnTo>
                    <a:pt x="3780550" y="711744"/>
                  </a:lnTo>
                  <a:lnTo>
                    <a:pt x="4050589" y="759193"/>
                  </a:lnTo>
                  <a:lnTo>
                    <a:pt x="4320628" y="806643"/>
                  </a:lnTo>
                  <a:lnTo>
                    <a:pt x="4590668" y="996441"/>
                  </a:lnTo>
                  <a:lnTo>
                    <a:pt x="4860707" y="1091341"/>
                  </a:lnTo>
                  <a:lnTo>
                    <a:pt x="5130746" y="1186240"/>
                  </a:lnTo>
                  <a:lnTo>
                    <a:pt x="5400786" y="1233689"/>
                  </a:lnTo>
                  <a:lnTo>
                    <a:pt x="5670825" y="1328589"/>
                  </a:lnTo>
                  <a:lnTo>
                    <a:pt x="5940864" y="1423488"/>
                  </a:lnTo>
                  <a:lnTo>
                    <a:pt x="6210904" y="1091341"/>
                  </a:lnTo>
                  <a:lnTo>
                    <a:pt x="6480943" y="996441"/>
                  </a:lnTo>
                </a:path>
              </a:pathLst>
            </a:custGeom>
            <a:ln w="27101" cap="flat">
              <a:solidFill>
                <a:srgbClr val="E31A1C">
                  <a:alpha val="100000"/>
                </a:srgbClr>
              </a:solidFill>
              <a:prstDash val="solid"/>
              <a:round/>
            </a:ln>
          </p:spPr>
          <p:txBody>
            <a:bodyPr/>
            <a:lstStyle/>
            <a:p/>
          </p:txBody>
        </p:sp>
        <p:sp>
          <p:nvSpPr>
            <p:cNvPr id="42" name="pl42"/>
            <p:cNvSpPr/>
            <p:nvPr/>
          </p:nvSpPr>
          <p:spPr>
            <a:xfrm>
              <a:off x="4105687" y="3398179"/>
              <a:ext cx="3510510" cy="1850534"/>
            </a:xfrm>
            <a:custGeom>
              <a:avLst/>
              <a:pathLst>
                <a:path w="3510510" h="1850534">
                  <a:moveTo>
                    <a:pt x="0" y="1850534"/>
                  </a:moveTo>
                  <a:lnTo>
                    <a:pt x="270039" y="0"/>
                  </a:lnTo>
                  <a:lnTo>
                    <a:pt x="540078" y="1138790"/>
                  </a:lnTo>
                  <a:lnTo>
                    <a:pt x="810117" y="94899"/>
                  </a:lnTo>
                  <a:lnTo>
                    <a:pt x="1080157" y="142348"/>
                  </a:lnTo>
                  <a:lnTo>
                    <a:pt x="1350196" y="189798"/>
                  </a:lnTo>
                  <a:lnTo>
                    <a:pt x="1620235" y="284697"/>
                  </a:lnTo>
                  <a:lnTo>
                    <a:pt x="1890275" y="379596"/>
                  </a:lnTo>
                  <a:lnTo>
                    <a:pt x="2160314" y="474496"/>
                  </a:lnTo>
                  <a:lnTo>
                    <a:pt x="2430353" y="521945"/>
                  </a:lnTo>
                  <a:lnTo>
                    <a:pt x="2700393" y="616844"/>
                  </a:lnTo>
                  <a:lnTo>
                    <a:pt x="2970432" y="711744"/>
                  </a:lnTo>
                  <a:lnTo>
                    <a:pt x="3240471" y="379596"/>
                  </a:lnTo>
                  <a:lnTo>
                    <a:pt x="3510510" y="2372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3160930"/>
              <a:ext cx="6480943" cy="1376038"/>
            </a:xfrm>
            <a:custGeom>
              <a:avLst/>
              <a:pathLst>
                <a:path w="6480943" h="1376038">
                  <a:moveTo>
                    <a:pt x="0" y="664294"/>
                  </a:moveTo>
                  <a:lnTo>
                    <a:pt x="270039" y="569395"/>
                  </a:lnTo>
                  <a:lnTo>
                    <a:pt x="540078" y="474496"/>
                  </a:lnTo>
                  <a:lnTo>
                    <a:pt x="810117" y="379596"/>
                  </a:lnTo>
                  <a:lnTo>
                    <a:pt x="1080157" y="332147"/>
                  </a:lnTo>
                  <a:lnTo>
                    <a:pt x="1350196" y="237248"/>
                  </a:lnTo>
                  <a:lnTo>
                    <a:pt x="1620235" y="237248"/>
                  </a:lnTo>
                  <a:lnTo>
                    <a:pt x="1890275" y="284697"/>
                  </a:lnTo>
                  <a:lnTo>
                    <a:pt x="2160314" y="284697"/>
                  </a:lnTo>
                  <a:lnTo>
                    <a:pt x="2430353" y="332147"/>
                  </a:lnTo>
                  <a:lnTo>
                    <a:pt x="2700393" y="284697"/>
                  </a:lnTo>
                  <a:lnTo>
                    <a:pt x="2970432" y="237248"/>
                  </a:lnTo>
                  <a:lnTo>
                    <a:pt x="3240471" y="237248"/>
                  </a:lnTo>
                  <a:lnTo>
                    <a:pt x="3510510" y="1376038"/>
                  </a:lnTo>
                  <a:lnTo>
                    <a:pt x="3780550" y="94899"/>
                  </a:lnTo>
                  <a:lnTo>
                    <a:pt x="4050589" y="47449"/>
                  </a:lnTo>
                  <a:lnTo>
                    <a:pt x="4320628" y="0"/>
                  </a:lnTo>
                  <a:lnTo>
                    <a:pt x="4590668" y="189798"/>
                  </a:lnTo>
                  <a:lnTo>
                    <a:pt x="4860707" y="332147"/>
                  </a:lnTo>
                  <a:lnTo>
                    <a:pt x="5130746" y="427046"/>
                  </a:lnTo>
                  <a:lnTo>
                    <a:pt x="5400786" y="569395"/>
                  </a:lnTo>
                  <a:lnTo>
                    <a:pt x="5670825" y="664294"/>
                  </a:lnTo>
                  <a:lnTo>
                    <a:pt x="5940864" y="806643"/>
                  </a:lnTo>
                  <a:lnTo>
                    <a:pt x="6210904" y="474496"/>
                  </a:lnTo>
                  <a:lnTo>
                    <a:pt x="6480943" y="189798"/>
                  </a:lnTo>
                </a:path>
              </a:pathLst>
            </a:custGeom>
            <a:ln w="27101" cap="flat">
              <a:solidFill>
                <a:srgbClr val="FFC20E">
                  <a:alpha val="100000"/>
                </a:srgbClr>
              </a:solidFill>
              <a:prstDash val="solid"/>
              <a:round/>
            </a:ln>
          </p:spPr>
          <p:txBody>
            <a:bodyPr/>
            <a:lstStyle/>
            <a:p/>
          </p:txBody>
        </p:sp>
        <p:sp>
          <p:nvSpPr>
            <p:cNvPr id="44" name="pl44"/>
            <p:cNvSpPr/>
            <p:nvPr/>
          </p:nvSpPr>
          <p:spPr>
            <a:xfrm>
              <a:off x="7627210" y="2740748"/>
              <a:ext cx="731492" cy="600934"/>
            </a:xfrm>
            <a:custGeom>
              <a:avLst/>
              <a:pathLst>
                <a:path w="731492" h="600934">
                  <a:moveTo>
                    <a:pt x="731492" y="0"/>
                  </a:moveTo>
                  <a:lnTo>
                    <a:pt x="0" y="600934"/>
                  </a:lnTo>
                </a:path>
              </a:pathLst>
            </a:custGeom>
          </p:spPr>
          <p:txBody>
            <a:bodyPr/>
            <a:lstStyle/>
            <a:p/>
          </p:txBody>
        </p:sp>
        <p:sp>
          <p:nvSpPr>
            <p:cNvPr id="45" name="pl45"/>
            <p:cNvSpPr/>
            <p:nvPr/>
          </p:nvSpPr>
          <p:spPr>
            <a:xfrm>
              <a:off x="7630075" y="3642758"/>
              <a:ext cx="752869" cy="397769"/>
            </a:xfrm>
            <a:custGeom>
              <a:avLst/>
              <a:pathLst>
                <a:path w="752869" h="397769">
                  <a:moveTo>
                    <a:pt x="752869" y="397769"/>
                  </a:moveTo>
                  <a:lnTo>
                    <a:pt x="0" y="0"/>
                  </a:lnTo>
                </a:path>
              </a:pathLst>
            </a:custGeom>
          </p:spPr>
          <p:txBody>
            <a:bodyPr/>
            <a:lstStyle/>
            <a:p/>
          </p:txBody>
        </p:sp>
        <p:sp>
          <p:nvSpPr>
            <p:cNvPr id="46" name="pl46"/>
            <p:cNvSpPr/>
            <p:nvPr/>
          </p:nvSpPr>
          <p:spPr>
            <a:xfrm>
              <a:off x="7626736" y="3009035"/>
              <a:ext cx="701847" cy="617125"/>
            </a:xfrm>
            <a:custGeom>
              <a:avLst/>
              <a:pathLst>
                <a:path w="701847" h="617125">
                  <a:moveTo>
                    <a:pt x="701847" y="0"/>
                  </a:moveTo>
                  <a:lnTo>
                    <a:pt x="0" y="617125"/>
                  </a:lnTo>
                </a:path>
              </a:pathLst>
            </a:custGeom>
          </p:spPr>
          <p:txBody>
            <a:bodyPr/>
            <a:lstStyle/>
            <a:p/>
          </p:txBody>
        </p:sp>
        <p:sp>
          <p:nvSpPr>
            <p:cNvPr id="47" name="pl47"/>
            <p:cNvSpPr/>
            <p:nvPr/>
          </p:nvSpPr>
          <p:spPr>
            <a:xfrm>
              <a:off x="7633940" y="3525618"/>
              <a:ext cx="803154" cy="107435"/>
            </a:xfrm>
            <a:custGeom>
              <a:avLst/>
              <a:pathLst>
                <a:path w="803154" h="107435">
                  <a:moveTo>
                    <a:pt x="803154" y="0"/>
                  </a:moveTo>
                  <a:lnTo>
                    <a:pt x="0" y="107435"/>
                  </a:lnTo>
                </a:path>
              </a:pathLst>
            </a:custGeom>
          </p:spPr>
          <p:txBody>
            <a:bodyPr/>
            <a:lstStyle/>
            <a:p/>
          </p:txBody>
        </p:sp>
        <p:sp>
          <p:nvSpPr>
            <p:cNvPr id="48" name="pl48"/>
            <p:cNvSpPr/>
            <p:nvPr/>
          </p:nvSpPr>
          <p:spPr>
            <a:xfrm>
              <a:off x="7630931" y="3270815"/>
              <a:ext cx="794094" cy="357970"/>
            </a:xfrm>
            <a:custGeom>
              <a:avLst/>
              <a:pathLst>
                <a:path w="794094" h="357970">
                  <a:moveTo>
                    <a:pt x="794094" y="0"/>
                  </a:moveTo>
                  <a:lnTo>
                    <a:pt x="0" y="357970"/>
                  </a:lnTo>
                </a:path>
              </a:pathLst>
            </a:custGeom>
          </p:spPr>
          <p:txBody>
            <a:bodyPr/>
            <a:lstStyle/>
            <a:p/>
          </p:txBody>
        </p:sp>
        <p:sp>
          <p:nvSpPr>
            <p:cNvPr id="49" name="pl49"/>
            <p:cNvSpPr/>
            <p:nvPr/>
          </p:nvSpPr>
          <p:spPr>
            <a:xfrm>
              <a:off x="7633585" y="3638674"/>
              <a:ext cx="767357" cy="143333"/>
            </a:xfrm>
            <a:custGeom>
              <a:avLst/>
              <a:pathLst>
                <a:path w="767357" h="143333">
                  <a:moveTo>
                    <a:pt x="767357" y="143333"/>
                  </a:moveTo>
                  <a:lnTo>
                    <a:pt x="0" y="0"/>
                  </a:lnTo>
                </a:path>
              </a:pathLst>
            </a:custGeom>
          </p:spPr>
          <p:txBody>
            <a:bodyPr/>
            <a:lstStyle/>
            <a:p/>
          </p:txBody>
        </p:sp>
        <p:sp>
          <p:nvSpPr>
            <p:cNvPr id="50" name="pl50"/>
            <p:cNvSpPr/>
            <p:nvPr/>
          </p:nvSpPr>
          <p:spPr>
            <a:xfrm>
              <a:off x="7627113" y="3691969"/>
              <a:ext cx="731748" cy="609617"/>
            </a:xfrm>
            <a:custGeom>
              <a:avLst/>
              <a:pathLst>
                <a:path w="731748" h="609617">
                  <a:moveTo>
                    <a:pt x="731748" y="609617"/>
                  </a:moveTo>
                  <a:lnTo>
                    <a:pt x="0" y="0"/>
                  </a:lnTo>
                </a:path>
              </a:pathLst>
            </a:custGeom>
          </p:spPr>
          <p:txBody>
            <a:bodyPr/>
            <a:lstStyle/>
            <a:p/>
          </p:txBody>
        </p:sp>
        <p:sp>
          <p:nvSpPr>
            <p:cNvPr id="51" name="pg51"/>
            <p:cNvSpPr/>
            <p:nvPr/>
          </p:nvSpPr>
          <p:spPr>
            <a:xfrm>
              <a:off x="8290122" y="264905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2" name="tx52"/>
            <p:cNvSpPr/>
            <p:nvPr/>
          </p:nvSpPr>
          <p:spPr>
            <a:xfrm>
              <a:off x="8312982" y="269059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48%</a:t>
              </a:r>
            </a:p>
          </p:txBody>
        </p:sp>
        <p:sp>
          <p:nvSpPr>
            <p:cNvPr id="53" name="pg53"/>
            <p:cNvSpPr/>
            <p:nvPr/>
          </p:nvSpPr>
          <p:spPr>
            <a:xfrm>
              <a:off x="8314365" y="39628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4" name="tx54"/>
            <p:cNvSpPr/>
            <p:nvPr/>
          </p:nvSpPr>
          <p:spPr>
            <a:xfrm>
              <a:off x="8337225" y="40044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42%</a:t>
              </a:r>
            </a:p>
          </p:txBody>
        </p:sp>
        <p:sp>
          <p:nvSpPr>
            <p:cNvPr id="55" name="pg55"/>
            <p:cNvSpPr/>
            <p:nvPr/>
          </p:nvSpPr>
          <p:spPr>
            <a:xfrm>
              <a:off x="8260004" y="29171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6" name="tx56"/>
            <p:cNvSpPr/>
            <p:nvPr/>
          </p:nvSpPr>
          <p:spPr>
            <a:xfrm>
              <a:off x="8282864" y="294002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42%</a:t>
              </a:r>
            </a:p>
          </p:txBody>
        </p:sp>
        <p:sp>
          <p:nvSpPr>
            <p:cNvPr id="57" name="pg57"/>
            <p:cNvSpPr/>
            <p:nvPr/>
          </p:nvSpPr>
          <p:spPr>
            <a:xfrm>
              <a:off x="8368515" y="34392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348083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42%</a:t>
              </a:r>
            </a:p>
          </p:txBody>
        </p:sp>
        <p:sp>
          <p:nvSpPr>
            <p:cNvPr id="59" name="pg59"/>
            <p:cNvSpPr/>
            <p:nvPr/>
          </p:nvSpPr>
          <p:spPr>
            <a:xfrm>
              <a:off x="8356446" y="31801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32216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42%</a:t>
              </a:r>
            </a:p>
          </p:txBody>
        </p:sp>
        <p:sp>
          <p:nvSpPr>
            <p:cNvPr id="61" name="pg61"/>
            <p:cNvSpPr/>
            <p:nvPr/>
          </p:nvSpPr>
          <p:spPr>
            <a:xfrm>
              <a:off x="8332362" y="370043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55222" y="374197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PcV3: 42%</a:t>
              </a:r>
            </a:p>
          </p:txBody>
        </p:sp>
        <p:sp>
          <p:nvSpPr>
            <p:cNvPr id="63" name="pg63"/>
            <p:cNvSpPr/>
            <p:nvPr/>
          </p:nvSpPr>
          <p:spPr>
            <a:xfrm>
              <a:off x="8290281" y="42242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13141" y="42657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41%</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560427" y="401416"/>
              <a:ext cx="27107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CAR,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YFV had the lowest coverage of all vaccines (38%), followed by MCV1 (41%).
Coverage of 7 vaccines increased (DTP3, HepB3, Hib3, IPV1, MCV1, PcV3 and Polio3) compared to respective coverage in 2019.
Coverage of 7 vaccines increased (DTP3, HepB3, Hib3, IPV1, MCV1, PcV3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74330" y="907931"/>
              <a:ext cx="507854" cy="0"/>
            </a:xfrm>
            <a:custGeom>
              <a:avLst/>
              <a:pathLst>
                <a:path w="507854" h="0">
                  <a:moveTo>
                    <a:pt x="0" y="0"/>
                  </a:moveTo>
                  <a:lnTo>
                    <a:pt x="72550" y="0"/>
                  </a:lnTo>
                  <a:lnTo>
                    <a:pt x="217651" y="0"/>
                  </a:lnTo>
                  <a:lnTo>
                    <a:pt x="290202" y="0"/>
                  </a:lnTo>
                  <a:lnTo>
                    <a:pt x="507854" y="0"/>
                  </a:lnTo>
                  <a:lnTo>
                    <a:pt x="507854" y="0"/>
                  </a:lnTo>
                </a:path>
              </a:pathLst>
            </a:custGeom>
            <a:ln w="116535" cap="flat">
              <a:solidFill>
                <a:srgbClr val="E8E8E8">
                  <a:alpha val="100000"/>
                </a:srgbClr>
              </a:solidFill>
              <a:prstDash val="solid"/>
              <a:round/>
            </a:ln>
          </p:spPr>
          <p:txBody>
            <a:bodyPr/>
            <a:lstStyle/>
            <a:p/>
          </p:txBody>
        </p:sp>
        <p:sp>
          <p:nvSpPr>
            <p:cNvPr id="21" name="pl21"/>
            <p:cNvSpPr/>
            <p:nvPr/>
          </p:nvSpPr>
          <p:spPr>
            <a:xfrm>
              <a:off x="4648824" y="1320786"/>
              <a:ext cx="580404" cy="0"/>
            </a:xfrm>
            <a:custGeom>
              <a:avLst/>
              <a:pathLst>
                <a:path w="580404" h="0">
                  <a:moveTo>
                    <a:pt x="0" y="0"/>
                  </a:moveTo>
                  <a:lnTo>
                    <a:pt x="145101" y="0"/>
                  </a:lnTo>
                  <a:lnTo>
                    <a:pt x="290202" y="0"/>
                  </a:lnTo>
                  <a:lnTo>
                    <a:pt x="362752" y="0"/>
                  </a:lnTo>
                  <a:lnTo>
                    <a:pt x="435303" y="0"/>
                  </a:lnTo>
                  <a:lnTo>
                    <a:pt x="580404" y="0"/>
                  </a:lnTo>
                </a:path>
              </a:pathLst>
            </a:custGeom>
            <a:ln w="116535" cap="flat">
              <a:solidFill>
                <a:srgbClr val="E8E8E8">
                  <a:alpha val="100000"/>
                </a:srgbClr>
              </a:solidFill>
              <a:prstDash val="solid"/>
              <a:round/>
            </a:ln>
          </p:spPr>
          <p:txBody>
            <a:bodyPr/>
            <a:lstStyle/>
            <a:p/>
          </p:txBody>
        </p:sp>
        <p:sp>
          <p:nvSpPr>
            <p:cNvPr id="22" name="pl22"/>
            <p:cNvSpPr/>
            <p:nvPr/>
          </p:nvSpPr>
          <p:spPr>
            <a:xfrm>
              <a:off x="3850768" y="1733641"/>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3" name="pl23"/>
            <p:cNvSpPr/>
            <p:nvPr/>
          </p:nvSpPr>
          <p:spPr>
            <a:xfrm>
              <a:off x="3850768" y="2146496"/>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4" name="pl24"/>
            <p:cNvSpPr/>
            <p:nvPr/>
          </p:nvSpPr>
          <p:spPr>
            <a:xfrm>
              <a:off x="3850768" y="2559351"/>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5" name="pl25"/>
            <p:cNvSpPr/>
            <p:nvPr/>
          </p:nvSpPr>
          <p:spPr>
            <a:xfrm>
              <a:off x="3850768" y="2972206"/>
              <a:ext cx="652955" cy="0"/>
            </a:xfrm>
            <a:custGeom>
              <a:avLst/>
              <a:pathLst>
                <a:path w="652955" h="0">
                  <a:moveTo>
                    <a:pt x="0" y="0"/>
                  </a:moveTo>
                  <a:lnTo>
                    <a:pt x="145101" y="0"/>
                  </a:lnTo>
                  <a:lnTo>
                    <a:pt x="290202" y="0"/>
                  </a:lnTo>
                  <a:lnTo>
                    <a:pt x="435303" y="0"/>
                  </a:lnTo>
                  <a:lnTo>
                    <a:pt x="435303" y="0"/>
                  </a:lnTo>
                  <a:lnTo>
                    <a:pt x="652955" y="0"/>
                  </a:lnTo>
                </a:path>
              </a:pathLst>
            </a:custGeom>
            <a:ln w="116535" cap="flat">
              <a:solidFill>
                <a:srgbClr val="E8E8E8">
                  <a:alpha val="100000"/>
                </a:srgbClr>
              </a:solidFill>
              <a:prstDash val="solid"/>
              <a:round/>
            </a:ln>
          </p:spPr>
          <p:txBody>
            <a:bodyPr/>
            <a:lstStyle/>
            <a:p/>
          </p:txBody>
        </p:sp>
        <p:sp>
          <p:nvSpPr>
            <p:cNvPr id="26" name="pl26"/>
            <p:cNvSpPr/>
            <p:nvPr/>
          </p:nvSpPr>
          <p:spPr>
            <a:xfrm>
              <a:off x="3778217" y="3385062"/>
              <a:ext cx="652955" cy="0"/>
            </a:xfrm>
            <a:custGeom>
              <a:avLst/>
              <a:pathLst>
                <a:path w="652955" h="0">
                  <a:moveTo>
                    <a:pt x="0" y="0"/>
                  </a:moveTo>
                  <a:lnTo>
                    <a:pt x="145101" y="0"/>
                  </a:lnTo>
                  <a:lnTo>
                    <a:pt x="290202" y="0"/>
                  </a:lnTo>
                  <a:lnTo>
                    <a:pt x="362752" y="0"/>
                  </a:lnTo>
                  <a:lnTo>
                    <a:pt x="507854" y="0"/>
                  </a:lnTo>
                  <a:lnTo>
                    <a:pt x="652955" y="0"/>
                  </a:lnTo>
                </a:path>
              </a:pathLst>
            </a:custGeom>
            <a:ln w="116535" cap="flat">
              <a:solidFill>
                <a:srgbClr val="E8E8E8">
                  <a:alpha val="100000"/>
                </a:srgbClr>
              </a:solidFill>
              <a:prstDash val="solid"/>
              <a:round/>
            </a:ln>
          </p:spPr>
          <p:txBody>
            <a:bodyPr/>
            <a:lstStyle/>
            <a:p/>
          </p:txBody>
        </p:sp>
        <p:sp>
          <p:nvSpPr>
            <p:cNvPr id="27" name="pl27"/>
            <p:cNvSpPr/>
            <p:nvPr/>
          </p:nvSpPr>
          <p:spPr>
            <a:xfrm>
              <a:off x="3778217" y="3797917"/>
              <a:ext cx="435303" cy="0"/>
            </a:xfrm>
            <a:custGeom>
              <a:avLst/>
              <a:pathLst>
                <a:path w="435303" h="0">
                  <a:moveTo>
                    <a:pt x="0" y="0"/>
                  </a:moveTo>
                  <a:lnTo>
                    <a:pt x="72550" y="0"/>
                  </a:lnTo>
                  <a:lnTo>
                    <a:pt x="145101" y="0"/>
                  </a:lnTo>
                  <a:lnTo>
                    <a:pt x="217651" y="0"/>
                  </a:lnTo>
                  <a:lnTo>
                    <a:pt x="290202" y="0"/>
                  </a:lnTo>
                  <a:lnTo>
                    <a:pt x="435303" y="0"/>
                  </a:lnTo>
                </a:path>
              </a:pathLst>
            </a:custGeom>
            <a:ln w="116535" cap="flat">
              <a:solidFill>
                <a:srgbClr val="E8E8E8">
                  <a:alpha val="100000"/>
                </a:srgbClr>
              </a:solidFill>
              <a:prstDash val="solid"/>
              <a:round/>
            </a:ln>
          </p:spPr>
          <p:txBody>
            <a:bodyPr/>
            <a:lstStyle/>
            <a:p/>
          </p:txBody>
        </p:sp>
        <p:sp>
          <p:nvSpPr>
            <p:cNvPr id="28" name="pl28"/>
            <p:cNvSpPr/>
            <p:nvPr/>
          </p:nvSpPr>
          <p:spPr>
            <a:xfrm>
              <a:off x="3778217" y="4210772"/>
              <a:ext cx="725505" cy="0"/>
            </a:xfrm>
            <a:custGeom>
              <a:avLst/>
              <a:pathLst>
                <a:path w="725505" h="0">
                  <a:moveTo>
                    <a:pt x="0" y="0"/>
                  </a:moveTo>
                  <a:lnTo>
                    <a:pt x="145101" y="0"/>
                  </a:lnTo>
                  <a:lnTo>
                    <a:pt x="290202" y="0"/>
                  </a:lnTo>
                  <a:lnTo>
                    <a:pt x="362752" y="0"/>
                  </a:lnTo>
                  <a:lnTo>
                    <a:pt x="507854" y="0"/>
                  </a:lnTo>
                  <a:lnTo>
                    <a:pt x="725505" y="0"/>
                  </a:lnTo>
                </a:path>
              </a:pathLst>
            </a:custGeom>
            <a:ln w="116535" cap="flat">
              <a:solidFill>
                <a:srgbClr val="E8E8E8">
                  <a:alpha val="100000"/>
                </a:srgbClr>
              </a:solidFill>
              <a:prstDash val="solid"/>
              <a:round/>
            </a:ln>
          </p:spPr>
          <p:txBody>
            <a:bodyPr/>
            <a:lstStyle/>
            <a:p/>
          </p:txBody>
        </p:sp>
        <p:sp>
          <p:nvSpPr>
            <p:cNvPr id="29" name="pl29"/>
            <p:cNvSpPr/>
            <p:nvPr/>
          </p:nvSpPr>
          <p:spPr>
            <a:xfrm>
              <a:off x="3995869" y="4623627"/>
              <a:ext cx="943157" cy="0"/>
            </a:xfrm>
            <a:custGeom>
              <a:avLst/>
              <a:pathLst>
                <a:path w="943157" h="0">
                  <a:moveTo>
                    <a:pt x="0" y="0"/>
                  </a:moveTo>
                  <a:lnTo>
                    <a:pt x="217651" y="0"/>
                  </a:lnTo>
                  <a:lnTo>
                    <a:pt x="362752" y="0"/>
                  </a:lnTo>
                  <a:lnTo>
                    <a:pt x="507854" y="0"/>
                  </a:lnTo>
                  <a:lnTo>
                    <a:pt x="580404" y="0"/>
                  </a:lnTo>
                  <a:lnTo>
                    <a:pt x="943157" y="0"/>
                  </a:lnTo>
                </a:path>
              </a:pathLst>
            </a:custGeom>
            <a:ln w="116535" cap="flat">
              <a:solidFill>
                <a:srgbClr val="E8E8E8">
                  <a:alpha val="100000"/>
                </a:srgbClr>
              </a:solidFill>
              <a:prstDash val="solid"/>
              <a:round/>
            </a:ln>
          </p:spPr>
          <p:txBody>
            <a:bodyPr/>
            <a:lstStyle/>
            <a:p/>
          </p:txBody>
        </p:sp>
        <p:sp>
          <p:nvSpPr>
            <p:cNvPr id="30" name="pl30"/>
            <p:cNvSpPr/>
            <p:nvPr/>
          </p:nvSpPr>
          <p:spPr>
            <a:xfrm>
              <a:off x="3778217" y="5036482"/>
              <a:ext cx="507854" cy="0"/>
            </a:xfrm>
            <a:custGeom>
              <a:avLst/>
              <a:pathLst>
                <a:path w="507854" h="0">
                  <a:moveTo>
                    <a:pt x="0" y="0"/>
                  </a:moveTo>
                  <a:lnTo>
                    <a:pt x="145101" y="0"/>
                  </a:lnTo>
                  <a:lnTo>
                    <a:pt x="290202" y="0"/>
                  </a:lnTo>
                  <a:lnTo>
                    <a:pt x="362752" y="0"/>
                  </a:lnTo>
                  <a:lnTo>
                    <a:pt x="435303" y="0"/>
                  </a:lnTo>
                  <a:lnTo>
                    <a:pt x="507854" y="0"/>
                  </a:lnTo>
                </a:path>
              </a:pathLst>
            </a:custGeom>
            <a:ln w="116535" cap="flat">
              <a:solidFill>
                <a:srgbClr val="E8E8E8">
                  <a:alpha val="100000"/>
                </a:srgbClr>
              </a:solidFill>
              <a:prstDash val="solid"/>
              <a:round/>
            </a:ln>
          </p:spPr>
          <p:txBody>
            <a:bodyPr/>
            <a:lstStyle/>
            <a:p/>
          </p:txBody>
        </p:sp>
        <p:sp>
          <p:nvSpPr>
            <p:cNvPr id="31" name="pt31"/>
            <p:cNvSpPr/>
            <p:nvPr/>
          </p:nvSpPr>
          <p:spPr>
            <a:xfrm>
              <a:off x="566003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5874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4423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3698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07962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93452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78942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64432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00707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22472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20902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13647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39913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8462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35412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49922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20902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13647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9913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8462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35412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49922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20902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13647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9913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8462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35412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4992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2815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13647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9913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8462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2815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49922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13647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06392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9188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773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28157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42667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9913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9188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8462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773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0639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2090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13647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0639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9188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3773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2815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4992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57177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35412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2090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99136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49922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3452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13647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0639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39188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773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281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2090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0176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81941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581941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502136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494881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5166461"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415075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429585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444095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415075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429585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444095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415075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429585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4440955"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422330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422330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444095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407820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422330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436840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393310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40056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415075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407820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422330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444095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451350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444095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487625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407820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422330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415075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101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1" name="tx131"/>
            <p:cNvSpPr/>
            <p:nvPr/>
          </p:nvSpPr>
          <p:spPr>
            <a:xfrm>
              <a:off x="57227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3660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508103" y="3686708"/>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34" name="tx134"/>
            <p:cNvSpPr/>
            <p:nvPr/>
          </p:nvSpPr>
          <p:spPr>
            <a:xfrm>
              <a:off x="572514"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6732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6916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9803"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93845" y="398022"/>
              <a:ext cx="29818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CAR,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(50%) and 2023 (49%). DTP1 coverage increased in 2024 (52%) compared to 2023, and was higher than in 2019. In 2019-2024, DTP1 coverage was at it's lowest level in 2022 (44%).
In 2023, 2 vaccines had lower coverage than in 2019.
In 2024, 0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827986"/>
              <a:ext cx="6444618" cy="1207612"/>
            </a:xfrm>
            <a:custGeom>
              <a:avLst/>
              <a:pathLst>
                <a:path w="6444618" h="1207612">
                  <a:moveTo>
                    <a:pt x="0" y="662239"/>
                  </a:moveTo>
                  <a:lnTo>
                    <a:pt x="268525" y="545373"/>
                  </a:lnTo>
                  <a:lnTo>
                    <a:pt x="537051" y="389552"/>
                  </a:lnTo>
                  <a:lnTo>
                    <a:pt x="805577" y="272686"/>
                  </a:lnTo>
                  <a:lnTo>
                    <a:pt x="1074103" y="116865"/>
                  </a:lnTo>
                  <a:lnTo>
                    <a:pt x="1342628" y="0"/>
                  </a:lnTo>
                  <a:lnTo>
                    <a:pt x="1611154" y="116865"/>
                  </a:lnTo>
                  <a:lnTo>
                    <a:pt x="1879680" y="233731"/>
                  </a:lnTo>
                  <a:lnTo>
                    <a:pt x="2148206" y="350597"/>
                  </a:lnTo>
                  <a:lnTo>
                    <a:pt x="2416732" y="467462"/>
                  </a:lnTo>
                  <a:lnTo>
                    <a:pt x="2685257" y="350597"/>
                  </a:lnTo>
                  <a:lnTo>
                    <a:pt x="2953783" y="272686"/>
                  </a:lnTo>
                  <a:lnTo>
                    <a:pt x="3222309" y="272686"/>
                  </a:lnTo>
                  <a:lnTo>
                    <a:pt x="3490835" y="1207612"/>
                  </a:lnTo>
                  <a:lnTo>
                    <a:pt x="3759360" y="350597"/>
                  </a:lnTo>
                  <a:lnTo>
                    <a:pt x="4027886" y="428507"/>
                  </a:lnTo>
                  <a:lnTo>
                    <a:pt x="4296412" y="467462"/>
                  </a:lnTo>
                  <a:lnTo>
                    <a:pt x="4564938" y="467462"/>
                  </a:lnTo>
                  <a:lnTo>
                    <a:pt x="4833464" y="545373"/>
                  </a:lnTo>
                  <a:lnTo>
                    <a:pt x="5101989" y="623283"/>
                  </a:lnTo>
                  <a:lnTo>
                    <a:pt x="5370515" y="662239"/>
                  </a:lnTo>
                  <a:lnTo>
                    <a:pt x="5639041" y="740149"/>
                  </a:lnTo>
                  <a:lnTo>
                    <a:pt x="5907567" y="818059"/>
                  </a:lnTo>
                  <a:lnTo>
                    <a:pt x="6176092" y="545373"/>
                  </a:lnTo>
                  <a:lnTo>
                    <a:pt x="6444618" y="467462"/>
                  </a:lnTo>
                </a:path>
              </a:pathLst>
            </a:custGeom>
            <a:ln w="27101" cap="flat">
              <a:solidFill>
                <a:srgbClr val="F8766D">
                  <a:alpha val="100000"/>
                </a:srgbClr>
              </a:solidFill>
              <a:prstDash val="solid"/>
              <a:round/>
            </a:ln>
          </p:spPr>
          <p:txBody>
            <a:bodyPr/>
            <a:lstStyle/>
            <a:p/>
          </p:txBody>
        </p:sp>
        <p:sp>
          <p:nvSpPr>
            <p:cNvPr id="27" name="pl27"/>
            <p:cNvSpPr/>
            <p:nvPr/>
          </p:nvSpPr>
          <p:spPr>
            <a:xfrm>
              <a:off x="4402062" y="3100672"/>
              <a:ext cx="3490835" cy="1519254"/>
            </a:xfrm>
            <a:custGeom>
              <a:avLst/>
              <a:pathLst>
                <a:path w="3490835" h="1519254">
                  <a:moveTo>
                    <a:pt x="0" y="1519254"/>
                  </a:moveTo>
                  <a:lnTo>
                    <a:pt x="268525" y="0"/>
                  </a:lnTo>
                  <a:lnTo>
                    <a:pt x="537051" y="934925"/>
                  </a:lnTo>
                  <a:lnTo>
                    <a:pt x="805577" y="77910"/>
                  </a:lnTo>
                  <a:lnTo>
                    <a:pt x="1074103" y="116865"/>
                  </a:lnTo>
                  <a:lnTo>
                    <a:pt x="1342628" y="155820"/>
                  </a:lnTo>
                  <a:lnTo>
                    <a:pt x="1611154" y="233731"/>
                  </a:lnTo>
                  <a:lnTo>
                    <a:pt x="1879680" y="311641"/>
                  </a:lnTo>
                  <a:lnTo>
                    <a:pt x="2148206" y="389552"/>
                  </a:lnTo>
                  <a:lnTo>
                    <a:pt x="2416732" y="428507"/>
                  </a:lnTo>
                  <a:lnTo>
                    <a:pt x="2685257" y="506418"/>
                  </a:lnTo>
                  <a:lnTo>
                    <a:pt x="2953783" y="584328"/>
                  </a:lnTo>
                  <a:lnTo>
                    <a:pt x="3222309" y="311641"/>
                  </a:lnTo>
                  <a:lnTo>
                    <a:pt x="3490835" y="194776"/>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3257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2570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45184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4363685" y="45815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7289" y="3176751"/>
              <a:ext cx="254133" cy="112336"/>
            </a:xfrm>
            <a:custGeom>
              <a:avLst/>
              <a:pathLst>
                <a:path w="254133" h="112336">
                  <a:moveTo>
                    <a:pt x="254133" y="0"/>
                  </a:moveTo>
                  <a:lnTo>
                    <a:pt x="0" y="112336"/>
                  </a:lnTo>
                </a:path>
              </a:pathLst>
            </a:custGeom>
          </p:spPr>
          <p:txBody>
            <a:bodyPr/>
            <a:lstStyle/>
            <a:p/>
          </p:txBody>
        </p:sp>
        <p:sp>
          <p:nvSpPr>
            <p:cNvPr id="34" name="pl34"/>
            <p:cNvSpPr/>
            <p:nvPr/>
          </p:nvSpPr>
          <p:spPr>
            <a:xfrm>
              <a:off x="7907811" y="3301479"/>
              <a:ext cx="253611" cy="102550"/>
            </a:xfrm>
            <a:custGeom>
              <a:avLst/>
              <a:pathLst>
                <a:path w="253611" h="102550">
                  <a:moveTo>
                    <a:pt x="253611" y="102550"/>
                  </a:moveTo>
                  <a:lnTo>
                    <a:pt x="0" y="0"/>
                  </a:lnTo>
                </a:path>
              </a:pathLst>
            </a:custGeom>
          </p:spPr>
          <p:txBody>
            <a:bodyPr/>
            <a:lstStyle/>
            <a:p/>
          </p:txBody>
        </p:sp>
        <p:sp>
          <p:nvSpPr>
            <p:cNvPr id="35" name="pg35"/>
            <p:cNvSpPr/>
            <p:nvPr/>
          </p:nvSpPr>
          <p:spPr>
            <a:xfrm>
              <a:off x="8092843" y="30626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310345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42%</a:t>
              </a:r>
            </a:p>
          </p:txBody>
        </p:sp>
        <p:sp>
          <p:nvSpPr>
            <p:cNvPr id="37" name="pg37"/>
            <p:cNvSpPr/>
            <p:nvPr/>
          </p:nvSpPr>
          <p:spPr>
            <a:xfrm>
              <a:off x="8092843" y="333505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37589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42%</a:t>
              </a:r>
            </a:p>
          </p:txBody>
        </p:sp>
        <p:sp>
          <p:nvSpPr>
            <p:cNvPr id="39" name="pg39"/>
            <p:cNvSpPr/>
            <p:nvPr/>
          </p:nvSpPr>
          <p:spPr>
            <a:xfrm>
              <a:off x="1151617" y="34921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337" y="353591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37</a:t>
              </a:r>
            </a:p>
          </p:txBody>
        </p:sp>
        <p:sp>
          <p:nvSpPr>
            <p:cNvPr id="41" name="pg41"/>
            <p:cNvSpPr/>
            <p:nvPr/>
          </p:nvSpPr>
          <p:spPr>
            <a:xfrm>
              <a:off x="4173438" y="4604397"/>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4219158" y="464820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76203"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91931"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4330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59031"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47816" y="579074"/>
              <a:ext cx="33825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CAR,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38824" y="6568567"/>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CAR has 2 out of the 4 SDG vaccines.
In 2024, CAR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49% in 2023 to 52% in 2024.
• DTP3 coverage increased 2 percentage points from 40% in 2023 to 42% in 2024.
• There were there were 3,000 fewer zero-dose children in 2024. This leaves 112,000 children without vaccination, vulnerable to vaccine-preventable diseases and a further 23,000 with incomplete protection.
• CAR accounted for 2.8% of zero-dose children in West and Central Africa (WCAR) and 0.8% of zero-dose children globally.
• MCV1 coverage increased 2 percentage points from 39% in 2023 to 41% in 2024. There were 138,000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