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c78d0311d96b89c4cb0b2885dedca4d2fbacde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8.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4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6.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2024, ninguna de las 15 vacunas del calendario alcanzó una cobertura igual o superior al 90%. La cobertura vacunal osciló entre el 59% y el 68%.
Desde 2004, se han realizado estimaciones para 7 nuevas vacunas. La IPV2 es la vacuna más reciente notificada (2021), que alcanzó una cobertura del 67% en 2024.
En 2024, Bolivia no reportó desabastecimiento de vacunas o insumos.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1316789"/>
            </a:xfrm>
            <a:custGeom>
              <a:avLst/>
              <a:pathLst>
                <a:path w="6444618" h="1316789">
                  <a:moveTo>
                    <a:pt x="0" y="239416"/>
                  </a:moveTo>
                  <a:lnTo>
                    <a:pt x="268525" y="279319"/>
                  </a:lnTo>
                  <a:lnTo>
                    <a:pt x="537051" y="159610"/>
                  </a:lnTo>
                  <a:lnTo>
                    <a:pt x="805577" y="79805"/>
                  </a:lnTo>
                  <a:lnTo>
                    <a:pt x="1074103" y="399027"/>
                  </a:lnTo>
                  <a:lnTo>
                    <a:pt x="1342628" y="199513"/>
                  </a:lnTo>
                  <a:lnTo>
                    <a:pt x="1611154" y="438929"/>
                  </a:lnTo>
                  <a:lnTo>
                    <a:pt x="1879680" y="518735"/>
                  </a:lnTo>
                  <a:lnTo>
                    <a:pt x="2148206" y="79805"/>
                  </a:lnTo>
                  <a:lnTo>
                    <a:pt x="2416732" y="39902"/>
                  </a:lnTo>
                  <a:lnTo>
                    <a:pt x="2685257" y="39902"/>
                  </a:lnTo>
                  <a:lnTo>
                    <a:pt x="2953783" y="0"/>
                  </a:lnTo>
                  <a:lnTo>
                    <a:pt x="3222309" y="39902"/>
                  </a:lnTo>
                  <a:lnTo>
                    <a:pt x="3490835" y="478832"/>
                  </a:lnTo>
                  <a:lnTo>
                    <a:pt x="3759360" y="239416"/>
                  </a:lnTo>
                  <a:lnTo>
                    <a:pt x="4027886" y="39902"/>
                  </a:lnTo>
                  <a:lnTo>
                    <a:pt x="4296412" y="199513"/>
                  </a:lnTo>
                  <a:lnTo>
                    <a:pt x="4564938" y="279319"/>
                  </a:lnTo>
                  <a:lnTo>
                    <a:pt x="4833464" y="359124"/>
                  </a:lnTo>
                  <a:lnTo>
                    <a:pt x="5101989" y="678346"/>
                  </a:lnTo>
                  <a:lnTo>
                    <a:pt x="5370515" y="758151"/>
                  </a:lnTo>
                  <a:lnTo>
                    <a:pt x="5639041" y="917762"/>
                  </a:lnTo>
                  <a:lnTo>
                    <a:pt x="5907567" y="917762"/>
                  </a:lnTo>
                  <a:lnTo>
                    <a:pt x="6176092" y="1037470"/>
                  </a:lnTo>
                  <a:lnTo>
                    <a:pt x="6444618" y="1316789"/>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78223"/>
              <a:ext cx="6444618" cy="1436498"/>
            </a:xfrm>
            <a:custGeom>
              <a:avLst/>
              <a:pathLst>
                <a:path w="6444618" h="1436498">
                  <a:moveTo>
                    <a:pt x="0" y="798054"/>
                  </a:moveTo>
                  <a:lnTo>
                    <a:pt x="268525" y="957665"/>
                  </a:lnTo>
                  <a:lnTo>
                    <a:pt x="537051" y="718249"/>
                  </a:lnTo>
                  <a:lnTo>
                    <a:pt x="805577" y="279319"/>
                  </a:lnTo>
                  <a:lnTo>
                    <a:pt x="1074103" y="438929"/>
                  </a:lnTo>
                  <a:lnTo>
                    <a:pt x="1342628" y="399027"/>
                  </a:lnTo>
                  <a:lnTo>
                    <a:pt x="1611154" y="478832"/>
                  </a:lnTo>
                  <a:lnTo>
                    <a:pt x="1879680" y="438929"/>
                  </a:lnTo>
                  <a:lnTo>
                    <a:pt x="2148206" y="279319"/>
                  </a:lnTo>
                  <a:lnTo>
                    <a:pt x="2416732" y="79805"/>
                  </a:lnTo>
                  <a:lnTo>
                    <a:pt x="2685257" y="159610"/>
                  </a:lnTo>
                  <a:lnTo>
                    <a:pt x="2953783" y="0"/>
                  </a:lnTo>
                  <a:lnTo>
                    <a:pt x="3222309" y="79805"/>
                  </a:lnTo>
                  <a:lnTo>
                    <a:pt x="3490835" y="359124"/>
                  </a:lnTo>
                  <a:lnTo>
                    <a:pt x="3759360" y="399027"/>
                  </a:lnTo>
                  <a:lnTo>
                    <a:pt x="4027886" y="239416"/>
                  </a:lnTo>
                  <a:lnTo>
                    <a:pt x="4296412" y="319221"/>
                  </a:lnTo>
                  <a:lnTo>
                    <a:pt x="4564938" y="438929"/>
                  </a:lnTo>
                  <a:lnTo>
                    <a:pt x="4833464" y="478832"/>
                  </a:lnTo>
                  <a:lnTo>
                    <a:pt x="5101989" y="798054"/>
                  </a:lnTo>
                  <a:lnTo>
                    <a:pt x="5370515" y="1077373"/>
                  </a:lnTo>
                  <a:lnTo>
                    <a:pt x="5639041" y="997568"/>
                  </a:lnTo>
                  <a:lnTo>
                    <a:pt x="5907567" y="1037470"/>
                  </a:lnTo>
                  <a:lnTo>
                    <a:pt x="6176092" y="1117276"/>
                  </a:lnTo>
                  <a:lnTo>
                    <a:pt x="6444618" y="143649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1157178"/>
            </a:xfrm>
            <a:custGeom>
              <a:avLst/>
              <a:pathLst>
                <a:path w="6444618" h="1157178">
                  <a:moveTo>
                    <a:pt x="0" y="478832"/>
                  </a:moveTo>
                  <a:lnTo>
                    <a:pt x="268525" y="319221"/>
                  </a:lnTo>
                  <a:lnTo>
                    <a:pt x="537051" y="199513"/>
                  </a:lnTo>
                  <a:lnTo>
                    <a:pt x="805577" y="0"/>
                  </a:lnTo>
                  <a:lnTo>
                    <a:pt x="1074103" y="239416"/>
                  </a:lnTo>
                  <a:lnTo>
                    <a:pt x="1342628" y="279319"/>
                  </a:lnTo>
                  <a:lnTo>
                    <a:pt x="1611154" y="319221"/>
                  </a:lnTo>
                  <a:lnTo>
                    <a:pt x="1879680" y="399027"/>
                  </a:lnTo>
                  <a:lnTo>
                    <a:pt x="2148206" y="159610"/>
                  </a:lnTo>
                  <a:lnTo>
                    <a:pt x="2416732" y="119708"/>
                  </a:lnTo>
                  <a:lnTo>
                    <a:pt x="2685257" y="319221"/>
                  </a:lnTo>
                  <a:lnTo>
                    <a:pt x="2953783" y="0"/>
                  </a:lnTo>
                  <a:lnTo>
                    <a:pt x="3222309" y="159610"/>
                  </a:lnTo>
                  <a:lnTo>
                    <a:pt x="3490835" y="359124"/>
                  </a:lnTo>
                  <a:lnTo>
                    <a:pt x="3759360" y="279319"/>
                  </a:lnTo>
                  <a:lnTo>
                    <a:pt x="4027886" y="39902"/>
                  </a:lnTo>
                  <a:lnTo>
                    <a:pt x="4296412" y="79805"/>
                  </a:lnTo>
                  <a:lnTo>
                    <a:pt x="4564938" y="518735"/>
                  </a:lnTo>
                  <a:lnTo>
                    <a:pt x="4833464" y="279319"/>
                  </a:lnTo>
                  <a:lnTo>
                    <a:pt x="5101989" y="678346"/>
                  </a:lnTo>
                  <a:lnTo>
                    <a:pt x="5370515" y="877859"/>
                  </a:lnTo>
                  <a:lnTo>
                    <a:pt x="5639041" y="837957"/>
                  </a:lnTo>
                  <a:lnTo>
                    <a:pt x="5907567" y="1077373"/>
                  </a:lnTo>
                  <a:lnTo>
                    <a:pt x="6176092" y="1117276"/>
                  </a:lnTo>
                  <a:lnTo>
                    <a:pt x="6444618" y="1157178"/>
                  </a:lnTo>
                </a:path>
              </a:pathLst>
            </a:custGeom>
            <a:ln w="27101" cap="flat">
              <a:solidFill>
                <a:srgbClr val="00BFC4">
                  <a:alpha val="100000"/>
                </a:srgbClr>
              </a:solidFill>
              <a:prstDash val="solid"/>
              <a:round/>
            </a:ln>
          </p:spPr>
          <p:txBody>
            <a:bodyPr/>
            <a:lstStyle/>
            <a:p/>
          </p:txBody>
        </p:sp>
        <p:sp>
          <p:nvSpPr>
            <p:cNvPr id="30" name="pl30"/>
            <p:cNvSpPr/>
            <p:nvPr/>
          </p:nvSpPr>
          <p:spPr>
            <a:xfrm>
              <a:off x="6281742" y="2834916"/>
              <a:ext cx="1611154" cy="917762"/>
            </a:xfrm>
            <a:custGeom>
              <a:avLst/>
              <a:pathLst>
                <a:path w="1611154" h="917762">
                  <a:moveTo>
                    <a:pt x="0" y="917762"/>
                  </a:moveTo>
                  <a:lnTo>
                    <a:pt x="268525" y="678346"/>
                  </a:lnTo>
                  <a:lnTo>
                    <a:pt x="537051" y="598540"/>
                  </a:lnTo>
                  <a:lnTo>
                    <a:pt x="805577" y="199513"/>
                  </a:lnTo>
                  <a:lnTo>
                    <a:pt x="1074103" y="478832"/>
                  </a:lnTo>
                  <a:lnTo>
                    <a:pt x="1342628" y="438929"/>
                  </a:lnTo>
                  <a:lnTo>
                    <a:pt x="1611154"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63692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8763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55712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7965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243366" y="371430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3178" y="2361222"/>
              <a:ext cx="258244" cy="225307"/>
            </a:xfrm>
            <a:custGeom>
              <a:avLst/>
              <a:pathLst>
                <a:path w="258244" h="225307">
                  <a:moveTo>
                    <a:pt x="258244" y="0"/>
                  </a:moveTo>
                  <a:lnTo>
                    <a:pt x="0" y="225307"/>
                  </a:lnTo>
                </a:path>
              </a:pathLst>
            </a:custGeom>
          </p:spPr>
          <p:txBody>
            <a:bodyPr/>
            <a:lstStyle/>
            <a:p/>
          </p:txBody>
        </p:sp>
        <p:sp>
          <p:nvSpPr>
            <p:cNvPr id="41" name="pl41"/>
            <p:cNvSpPr/>
            <p:nvPr/>
          </p:nvSpPr>
          <p:spPr>
            <a:xfrm>
              <a:off x="7910268" y="2618190"/>
              <a:ext cx="251155" cy="53420"/>
            </a:xfrm>
            <a:custGeom>
              <a:avLst/>
              <a:pathLst>
                <a:path w="251155" h="53420">
                  <a:moveTo>
                    <a:pt x="251155" y="0"/>
                  </a:moveTo>
                  <a:lnTo>
                    <a:pt x="0" y="53420"/>
                  </a:lnTo>
                </a:path>
              </a:pathLst>
            </a:custGeom>
          </p:spPr>
          <p:txBody>
            <a:bodyPr/>
            <a:lstStyle/>
            <a:p/>
          </p:txBody>
        </p:sp>
        <p:sp>
          <p:nvSpPr>
            <p:cNvPr id="42" name="pl42"/>
            <p:cNvSpPr/>
            <p:nvPr/>
          </p:nvSpPr>
          <p:spPr>
            <a:xfrm>
              <a:off x="7910530" y="2838160"/>
              <a:ext cx="250892" cy="46152"/>
            </a:xfrm>
            <a:custGeom>
              <a:avLst/>
              <a:pathLst>
                <a:path w="250892" h="46152">
                  <a:moveTo>
                    <a:pt x="250892" y="46152"/>
                  </a:moveTo>
                  <a:lnTo>
                    <a:pt x="0" y="0"/>
                  </a:lnTo>
                </a:path>
              </a:pathLst>
            </a:custGeom>
          </p:spPr>
          <p:txBody>
            <a:bodyPr/>
            <a:lstStyle/>
            <a:p/>
          </p:txBody>
        </p:sp>
        <p:sp>
          <p:nvSpPr>
            <p:cNvPr id="43" name="pl43"/>
            <p:cNvSpPr/>
            <p:nvPr/>
          </p:nvSpPr>
          <p:spPr>
            <a:xfrm>
              <a:off x="7903557" y="2923539"/>
              <a:ext cx="257865" cy="213306"/>
            </a:xfrm>
            <a:custGeom>
              <a:avLst/>
              <a:pathLst>
                <a:path w="257865" h="213306">
                  <a:moveTo>
                    <a:pt x="257865" y="213306"/>
                  </a:moveTo>
                  <a:lnTo>
                    <a:pt x="0" y="0"/>
                  </a:lnTo>
                </a:path>
              </a:pathLst>
            </a:custGeom>
          </p:spPr>
          <p:txBody>
            <a:bodyPr/>
            <a:lstStyle/>
            <a:p/>
          </p:txBody>
        </p:sp>
        <p:sp>
          <p:nvSpPr>
            <p:cNvPr id="44" name="pg44"/>
            <p:cNvSpPr/>
            <p:nvPr/>
          </p:nvSpPr>
          <p:spPr>
            <a:xfrm>
              <a:off x="8092843" y="224824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228908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67%</a:t>
              </a:r>
            </a:p>
          </p:txBody>
        </p:sp>
        <p:sp>
          <p:nvSpPr>
            <p:cNvPr id="46" name="pg46"/>
            <p:cNvSpPr/>
            <p:nvPr/>
          </p:nvSpPr>
          <p:spPr>
            <a:xfrm>
              <a:off x="8092843" y="252298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256383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65%</a:t>
              </a:r>
            </a:p>
          </p:txBody>
        </p:sp>
        <p:sp>
          <p:nvSpPr>
            <p:cNvPr id="48" name="pg48"/>
            <p:cNvSpPr/>
            <p:nvPr/>
          </p:nvSpPr>
          <p:spPr>
            <a:xfrm>
              <a:off x="8092843" y="279597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283682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61%</a:t>
              </a:r>
            </a:p>
          </p:txBody>
        </p:sp>
        <p:sp>
          <p:nvSpPr>
            <p:cNvPr id="50" name="pg50"/>
            <p:cNvSpPr/>
            <p:nvPr/>
          </p:nvSpPr>
          <p:spPr>
            <a:xfrm>
              <a:off x="8092843" y="306811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310895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59%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847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Bolivia, 2000-2024</a:t>
              </a:r>
            </a:p>
          </p:txBody>
        </p:sp>
        <p:sp>
          <p:nvSpPr>
            <p:cNvPr id="79" name="tx79"/>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2024, la cobertura DTP1 (un indicador indirecto del acceso a los servicios de inmunización) era del 67%.
La cobertura de DTP3 -un indicador de la eficacia con que los países prestan servicios de inmunización a los niños- estaba por debajo del objetivo del 90%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de MCV1 estaba por debajo del objetivo del 95% y la cobertura de MCV2 estaba por debajo del objetivo del 95%.
Entre 2023 y 2024, la cobertura de 1 vacuna aumentó, la de 3 disminuyó y la de 0 se mantuvo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8806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34284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29761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86545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82023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3707158"/>
              <a:ext cx="249014" cy="203515"/>
            </a:xfrm>
            <a:prstGeom prst="rect">
              <a:avLst/>
            </a:prstGeom>
            <a:solidFill>
              <a:srgbClr val="1CABE2">
                <a:alpha val="100000"/>
              </a:srgbClr>
            </a:solidFill>
          </p:spPr>
          <p:txBody>
            <a:bodyPr/>
            <a:lstStyle/>
            <a:p/>
          </p:txBody>
        </p:sp>
        <p:sp>
          <p:nvSpPr>
            <p:cNvPr id="22" name="rc22"/>
            <p:cNvSpPr/>
            <p:nvPr/>
          </p:nvSpPr>
          <p:spPr>
            <a:xfrm>
              <a:off x="1587736" y="3683107"/>
              <a:ext cx="249014" cy="227565"/>
            </a:xfrm>
            <a:prstGeom prst="rect">
              <a:avLst/>
            </a:prstGeom>
            <a:solidFill>
              <a:srgbClr val="1CABE2">
                <a:alpha val="100000"/>
              </a:srgbClr>
            </a:solidFill>
          </p:spPr>
          <p:txBody>
            <a:bodyPr/>
            <a:lstStyle/>
            <a:p/>
          </p:txBody>
        </p:sp>
        <p:sp>
          <p:nvSpPr>
            <p:cNvPr id="23" name="rc23"/>
            <p:cNvSpPr/>
            <p:nvPr/>
          </p:nvSpPr>
          <p:spPr>
            <a:xfrm>
              <a:off x="1864419" y="3759283"/>
              <a:ext cx="249014" cy="151389"/>
            </a:xfrm>
            <a:prstGeom prst="rect">
              <a:avLst/>
            </a:prstGeom>
            <a:solidFill>
              <a:srgbClr val="1CABE2">
                <a:alpha val="100000"/>
              </a:srgbClr>
            </a:solidFill>
          </p:spPr>
          <p:txBody>
            <a:bodyPr/>
            <a:lstStyle/>
            <a:p/>
          </p:txBody>
        </p:sp>
        <p:sp>
          <p:nvSpPr>
            <p:cNvPr id="24" name="rc24"/>
            <p:cNvSpPr/>
            <p:nvPr/>
          </p:nvSpPr>
          <p:spPr>
            <a:xfrm>
              <a:off x="2141101" y="3809297"/>
              <a:ext cx="249014" cy="101376"/>
            </a:xfrm>
            <a:prstGeom prst="rect">
              <a:avLst/>
            </a:prstGeom>
            <a:solidFill>
              <a:srgbClr val="1CABE2">
                <a:alpha val="100000"/>
              </a:srgbClr>
            </a:solidFill>
          </p:spPr>
          <p:txBody>
            <a:bodyPr/>
            <a:lstStyle/>
            <a:p/>
          </p:txBody>
        </p:sp>
        <p:sp>
          <p:nvSpPr>
            <p:cNvPr id="25" name="rc25"/>
            <p:cNvSpPr/>
            <p:nvPr/>
          </p:nvSpPr>
          <p:spPr>
            <a:xfrm>
              <a:off x="2417783" y="3605823"/>
              <a:ext cx="249014" cy="304849"/>
            </a:xfrm>
            <a:prstGeom prst="rect">
              <a:avLst/>
            </a:prstGeom>
            <a:solidFill>
              <a:srgbClr val="1CABE2">
                <a:alpha val="100000"/>
              </a:srgbClr>
            </a:solidFill>
          </p:spPr>
          <p:txBody>
            <a:bodyPr/>
            <a:lstStyle/>
            <a:p/>
          </p:txBody>
        </p:sp>
        <p:sp>
          <p:nvSpPr>
            <p:cNvPr id="26" name="rc26"/>
            <p:cNvSpPr/>
            <p:nvPr/>
          </p:nvSpPr>
          <p:spPr>
            <a:xfrm>
              <a:off x="2694466" y="3731877"/>
              <a:ext cx="249014" cy="178795"/>
            </a:xfrm>
            <a:prstGeom prst="rect">
              <a:avLst/>
            </a:prstGeom>
            <a:solidFill>
              <a:srgbClr val="1CABE2">
                <a:alpha val="100000"/>
              </a:srgbClr>
            </a:solidFill>
          </p:spPr>
          <p:txBody>
            <a:bodyPr/>
            <a:lstStyle/>
            <a:p/>
          </p:txBody>
        </p:sp>
        <p:sp>
          <p:nvSpPr>
            <p:cNvPr id="27" name="rc27"/>
            <p:cNvSpPr/>
            <p:nvPr/>
          </p:nvSpPr>
          <p:spPr>
            <a:xfrm>
              <a:off x="2971148" y="3572293"/>
              <a:ext cx="249014" cy="338380"/>
            </a:xfrm>
            <a:prstGeom prst="rect">
              <a:avLst/>
            </a:prstGeom>
            <a:solidFill>
              <a:srgbClr val="1CABE2">
                <a:alpha val="100000"/>
              </a:srgbClr>
            </a:solidFill>
          </p:spPr>
          <p:txBody>
            <a:bodyPr/>
            <a:lstStyle/>
            <a:p/>
          </p:txBody>
        </p:sp>
        <p:sp>
          <p:nvSpPr>
            <p:cNvPr id="28" name="rc28"/>
            <p:cNvSpPr/>
            <p:nvPr/>
          </p:nvSpPr>
          <p:spPr>
            <a:xfrm>
              <a:off x="3247830" y="3519739"/>
              <a:ext cx="249014" cy="390933"/>
            </a:xfrm>
            <a:prstGeom prst="rect">
              <a:avLst/>
            </a:prstGeom>
            <a:solidFill>
              <a:srgbClr val="1CABE2">
                <a:alpha val="100000"/>
              </a:srgbClr>
            </a:solidFill>
          </p:spPr>
          <p:txBody>
            <a:bodyPr/>
            <a:lstStyle/>
            <a:p/>
          </p:txBody>
        </p:sp>
        <p:sp>
          <p:nvSpPr>
            <p:cNvPr id="29" name="rc29"/>
            <p:cNvSpPr/>
            <p:nvPr/>
          </p:nvSpPr>
          <p:spPr>
            <a:xfrm>
              <a:off x="3524513" y="3806203"/>
              <a:ext cx="249014" cy="104469"/>
            </a:xfrm>
            <a:prstGeom prst="rect">
              <a:avLst/>
            </a:prstGeom>
            <a:solidFill>
              <a:srgbClr val="1CABE2">
                <a:alpha val="100000"/>
              </a:srgbClr>
            </a:solidFill>
          </p:spPr>
          <p:txBody>
            <a:bodyPr/>
            <a:lstStyle/>
            <a:p/>
          </p:txBody>
        </p:sp>
        <p:sp>
          <p:nvSpPr>
            <p:cNvPr id="30" name="rc30"/>
            <p:cNvSpPr/>
            <p:nvPr/>
          </p:nvSpPr>
          <p:spPr>
            <a:xfrm>
              <a:off x="3801195" y="3832166"/>
              <a:ext cx="249014" cy="78506"/>
            </a:xfrm>
            <a:prstGeom prst="rect">
              <a:avLst/>
            </a:prstGeom>
            <a:solidFill>
              <a:srgbClr val="1CABE2">
                <a:alpha val="100000"/>
              </a:srgbClr>
            </a:solidFill>
          </p:spPr>
          <p:txBody>
            <a:bodyPr/>
            <a:lstStyle/>
            <a:p/>
          </p:txBody>
        </p:sp>
        <p:sp>
          <p:nvSpPr>
            <p:cNvPr id="31" name="rc31"/>
            <p:cNvSpPr/>
            <p:nvPr/>
          </p:nvSpPr>
          <p:spPr>
            <a:xfrm>
              <a:off x="4077877" y="3831978"/>
              <a:ext cx="249014" cy="78694"/>
            </a:xfrm>
            <a:prstGeom prst="rect">
              <a:avLst/>
            </a:prstGeom>
            <a:solidFill>
              <a:srgbClr val="1CABE2">
                <a:alpha val="100000"/>
              </a:srgbClr>
            </a:solidFill>
          </p:spPr>
          <p:txBody>
            <a:bodyPr/>
            <a:lstStyle/>
            <a:p/>
          </p:txBody>
        </p:sp>
        <p:sp>
          <p:nvSpPr>
            <p:cNvPr id="32" name="rc32"/>
            <p:cNvSpPr/>
            <p:nvPr/>
          </p:nvSpPr>
          <p:spPr>
            <a:xfrm>
              <a:off x="4354560" y="3858119"/>
              <a:ext cx="249014" cy="52553"/>
            </a:xfrm>
            <a:prstGeom prst="rect">
              <a:avLst/>
            </a:prstGeom>
            <a:solidFill>
              <a:srgbClr val="1CABE2">
                <a:alpha val="100000"/>
              </a:srgbClr>
            </a:solidFill>
          </p:spPr>
          <p:txBody>
            <a:bodyPr/>
            <a:lstStyle/>
            <a:p/>
          </p:txBody>
        </p:sp>
        <p:sp>
          <p:nvSpPr>
            <p:cNvPr id="33" name="rc33"/>
            <p:cNvSpPr/>
            <p:nvPr/>
          </p:nvSpPr>
          <p:spPr>
            <a:xfrm>
              <a:off x="4631242" y="3831706"/>
              <a:ext cx="249014" cy="78966"/>
            </a:xfrm>
            <a:prstGeom prst="rect">
              <a:avLst/>
            </a:prstGeom>
            <a:solidFill>
              <a:srgbClr val="1CABE2">
                <a:alpha val="100000"/>
              </a:srgbClr>
            </a:solidFill>
          </p:spPr>
          <p:txBody>
            <a:bodyPr/>
            <a:lstStyle/>
            <a:p/>
          </p:txBody>
        </p:sp>
        <p:sp>
          <p:nvSpPr>
            <p:cNvPr id="34" name="rc34"/>
            <p:cNvSpPr/>
            <p:nvPr/>
          </p:nvSpPr>
          <p:spPr>
            <a:xfrm>
              <a:off x="4907924" y="3541877"/>
              <a:ext cx="249014" cy="368795"/>
            </a:xfrm>
            <a:prstGeom prst="rect">
              <a:avLst/>
            </a:prstGeom>
            <a:solidFill>
              <a:srgbClr val="1CABE2">
                <a:alpha val="100000"/>
              </a:srgbClr>
            </a:solidFill>
          </p:spPr>
          <p:txBody>
            <a:bodyPr/>
            <a:lstStyle/>
            <a:p/>
          </p:txBody>
        </p:sp>
        <p:sp>
          <p:nvSpPr>
            <p:cNvPr id="35" name="rc35"/>
            <p:cNvSpPr/>
            <p:nvPr/>
          </p:nvSpPr>
          <p:spPr>
            <a:xfrm>
              <a:off x="5184607" y="3699925"/>
              <a:ext cx="249014" cy="210748"/>
            </a:xfrm>
            <a:prstGeom prst="rect">
              <a:avLst/>
            </a:prstGeom>
            <a:solidFill>
              <a:srgbClr val="1CABE2">
                <a:alpha val="100000"/>
              </a:srgbClr>
            </a:solidFill>
          </p:spPr>
          <p:txBody>
            <a:bodyPr/>
            <a:lstStyle/>
            <a:p/>
          </p:txBody>
        </p:sp>
        <p:sp>
          <p:nvSpPr>
            <p:cNvPr id="36" name="rc36"/>
            <p:cNvSpPr/>
            <p:nvPr/>
          </p:nvSpPr>
          <p:spPr>
            <a:xfrm>
              <a:off x="5461289" y="3831665"/>
              <a:ext cx="249014" cy="79008"/>
            </a:xfrm>
            <a:prstGeom prst="rect">
              <a:avLst/>
            </a:prstGeom>
            <a:solidFill>
              <a:srgbClr val="1CABE2">
                <a:alpha val="100000"/>
              </a:srgbClr>
            </a:solidFill>
          </p:spPr>
          <p:txBody>
            <a:bodyPr/>
            <a:lstStyle/>
            <a:p/>
          </p:txBody>
        </p:sp>
        <p:sp>
          <p:nvSpPr>
            <p:cNvPr id="37" name="rc37"/>
            <p:cNvSpPr/>
            <p:nvPr/>
          </p:nvSpPr>
          <p:spPr>
            <a:xfrm>
              <a:off x="5737971" y="3726432"/>
              <a:ext cx="249014" cy="184241"/>
            </a:xfrm>
            <a:prstGeom prst="rect">
              <a:avLst/>
            </a:prstGeom>
            <a:solidFill>
              <a:srgbClr val="1CABE2">
                <a:alpha val="100000"/>
              </a:srgbClr>
            </a:solidFill>
          </p:spPr>
          <p:txBody>
            <a:bodyPr/>
            <a:lstStyle/>
            <a:p/>
          </p:txBody>
        </p:sp>
        <p:sp>
          <p:nvSpPr>
            <p:cNvPr id="38" name="rc38"/>
            <p:cNvSpPr/>
            <p:nvPr/>
          </p:nvSpPr>
          <p:spPr>
            <a:xfrm>
              <a:off x="6014654" y="3673867"/>
              <a:ext cx="249014" cy="236805"/>
            </a:xfrm>
            <a:prstGeom prst="rect">
              <a:avLst/>
            </a:prstGeom>
            <a:solidFill>
              <a:srgbClr val="1CABE2">
                <a:alpha val="100000"/>
              </a:srgbClr>
            </a:solidFill>
          </p:spPr>
          <p:txBody>
            <a:bodyPr/>
            <a:lstStyle/>
            <a:p/>
          </p:txBody>
        </p:sp>
        <p:sp>
          <p:nvSpPr>
            <p:cNvPr id="39" name="rc39"/>
            <p:cNvSpPr/>
            <p:nvPr/>
          </p:nvSpPr>
          <p:spPr>
            <a:xfrm>
              <a:off x="6291336" y="3621209"/>
              <a:ext cx="249014" cy="289463"/>
            </a:xfrm>
            <a:prstGeom prst="rect">
              <a:avLst/>
            </a:prstGeom>
            <a:solidFill>
              <a:srgbClr val="1CABE2">
                <a:alpha val="100000"/>
              </a:srgbClr>
            </a:solidFill>
          </p:spPr>
          <p:txBody>
            <a:bodyPr/>
            <a:lstStyle/>
            <a:p/>
          </p:txBody>
        </p:sp>
        <p:sp>
          <p:nvSpPr>
            <p:cNvPr id="40" name="rc40"/>
            <p:cNvSpPr/>
            <p:nvPr/>
          </p:nvSpPr>
          <p:spPr>
            <a:xfrm>
              <a:off x="6568018" y="3410419"/>
              <a:ext cx="249014" cy="500253"/>
            </a:xfrm>
            <a:prstGeom prst="rect">
              <a:avLst/>
            </a:prstGeom>
            <a:solidFill>
              <a:srgbClr val="1CABE2">
                <a:alpha val="100000"/>
              </a:srgbClr>
            </a:solidFill>
          </p:spPr>
          <p:txBody>
            <a:bodyPr/>
            <a:lstStyle/>
            <a:p/>
          </p:txBody>
        </p:sp>
        <p:sp>
          <p:nvSpPr>
            <p:cNvPr id="41" name="rc41"/>
            <p:cNvSpPr/>
            <p:nvPr/>
          </p:nvSpPr>
          <p:spPr>
            <a:xfrm>
              <a:off x="6844701" y="3357061"/>
              <a:ext cx="249014" cy="553612"/>
            </a:xfrm>
            <a:prstGeom prst="rect">
              <a:avLst/>
            </a:prstGeom>
            <a:solidFill>
              <a:srgbClr val="1CABE2">
                <a:alpha val="100000"/>
              </a:srgbClr>
            </a:solidFill>
          </p:spPr>
          <p:txBody>
            <a:bodyPr/>
            <a:lstStyle/>
            <a:p/>
          </p:txBody>
        </p:sp>
        <p:sp>
          <p:nvSpPr>
            <p:cNvPr id="42" name="rc42"/>
            <p:cNvSpPr/>
            <p:nvPr/>
          </p:nvSpPr>
          <p:spPr>
            <a:xfrm>
              <a:off x="7121383" y="3250103"/>
              <a:ext cx="249014" cy="660569"/>
            </a:xfrm>
            <a:prstGeom prst="rect">
              <a:avLst/>
            </a:prstGeom>
            <a:solidFill>
              <a:srgbClr val="1CABE2">
                <a:alpha val="100000"/>
              </a:srgbClr>
            </a:solidFill>
          </p:spPr>
          <p:txBody>
            <a:bodyPr/>
            <a:lstStyle/>
            <a:p/>
          </p:txBody>
        </p:sp>
        <p:sp>
          <p:nvSpPr>
            <p:cNvPr id="43" name="rc43"/>
            <p:cNvSpPr/>
            <p:nvPr/>
          </p:nvSpPr>
          <p:spPr>
            <a:xfrm>
              <a:off x="7398065" y="3249319"/>
              <a:ext cx="249014" cy="661353"/>
            </a:xfrm>
            <a:prstGeom prst="rect">
              <a:avLst/>
            </a:prstGeom>
            <a:solidFill>
              <a:srgbClr val="1CABE2">
                <a:alpha val="100000"/>
              </a:srgbClr>
            </a:solidFill>
          </p:spPr>
          <p:txBody>
            <a:bodyPr/>
            <a:lstStyle/>
            <a:p/>
          </p:txBody>
        </p:sp>
        <p:sp>
          <p:nvSpPr>
            <p:cNvPr id="44" name="rc44"/>
            <p:cNvSpPr/>
            <p:nvPr/>
          </p:nvSpPr>
          <p:spPr>
            <a:xfrm>
              <a:off x="7674748" y="3170290"/>
              <a:ext cx="249014" cy="740382"/>
            </a:xfrm>
            <a:prstGeom prst="rect">
              <a:avLst/>
            </a:prstGeom>
            <a:solidFill>
              <a:srgbClr val="1CABE2">
                <a:alpha val="100000"/>
              </a:srgbClr>
            </a:solidFill>
          </p:spPr>
          <p:txBody>
            <a:bodyPr/>
            <a:lstStyle/>
            <a:p/>
          </p:txBody>
        </p:sp>
        <p:sp>
          <p:nvSpPr>
            <p:cNvPr id="45" name="rc45"/>
            <p:cNvSpPr/>
            <p:nvPr/>
          </p:nvSpPr>
          <p:spPr>
            <a:xfrm>
              <a:off x="7951430" y="2981586"/>
              <a:ext cx="249014" cy="929086"/>
            </a:xfrm>
            <a:prstGeom prst="rect">
              <a:avLst/>
            </a:prstGeom>
            <a:solidFill>
              <a:srgbClr val="1CABE2">
                <a:alpha val="100000"/>
              </a:srgbClr>
            </a:solidFill>
          </p:spPr>
          <p:txBody>
            <a:bodyPr/>
            <a:lstStyle/>
            <a:p/>
          </p:txBody>
        </p:sp>
        <p:sp>
          <p:nvSpPr>
            <p:cNvPr id="46" name="rc46"/>
            <p:cNvSpPr/>
            <p:nvPr/>
          </p:nvSpPr>
          <p:spPr>
            <a:xfrm>
              <a:off x="1311054" y="3274687"/>
              <a:ext cx="249014" cy="432470"/>
            </a:xfrm>
            <a:prstGeom prst="rect">
              <a:avLst/>
            </a:prstGeom>
            <a:solidFill>
              <a:srgbClr val="B3B3B3">
                <a:alpha val="100000"/>
              </a:srgbClr>
            </a:solidFill>
          </p:spPr>
          <p:txBody>
            <a:bodyPr/>
            <a:lstStyle/>
            <a:p/>
          </p:txBody>
        </p:sp>
        <p:sp>
          <p:nvSpPr>
            <p:cNvPr id="47" name="rc47"/>
            <p:cNvSpPr/>
            <p:nvPr/>
          </p:nvSpPr>
          <p:spPr>
            <a:xfrm>
              <a:off x="1587736" y="3177398"/>
              <a:ext cx="249014" cy="505709"/>
            </a:xfrm>
            <a:prstGeom prst="rect">
              <a:avLst/>
            </a:prstGeom>
            <a:solidFill>
              <a:srgbClr val="B3B3B3">
                <a:alpha val="100000"/>
              </a:srgbClr>
            </a:solidFill>
          </p:spPr>
          <p:txBody>
            <a:bodyPr/>
            <a:lstStyle/>
            <a:p/>
          </p:txBody>
        </p:sp>
        <p:sp>
          <p:nvSpPr>
            <p:cNvPr id="48" name="rc48"/>
            <p:cNvSpPr/>
            <p:nvPr/>
          </p:nvSpPr>
          <p:spPr>
            <a:xfrm>
              <a:off x="1864419" y="3330345"/>
              <a:ext cx="249014" cy="428938"/>
            </a:xfrm>
            <a:prstGeom prst="rect">
              <a:avLst/>
            </a:prstGeom>
            <a:solidFill>
              <a:srgbClr val="B3B3B3">
                <a:alpha val="100000"/>
              </a:srgbClr>
            </a:solidFill>
          </p:spPr>
          <p:txBody>
            <a:bodyPr/>
            <a:lstStyle/>
            <a:p/>
          </p:txBody>
        </p:sp>
        <p:sp>
          <p:nvSpPr>
            <p:cNvPr id="49" name="rc49"/>
            <p:cNvSpPr/>
            <p:nvPr/>
          </p:nvSpPr>
          <p:spPr>
            <a:xfrm>
              <a:off x="2141101" y="3606545"/>
              <a:ext cx="249014" cy="202752"/>
            </a:xfrm>
            <a:prstGeom prst="rect">
              <a:avLst/>
            </a:prstGeom>
            <a:solidFill>
              <a:srgbClr val="B3B3B3">
                <a:alpha val="100000"/>
              </a:srgbClr>
            </a:solidFill>
          </p:spPr>
          <p:txBody>
            <a:bodyPr/>
            <a:lstStyle/>
            <a:p/>
          </p:txBody>
        </p:sp>
        <p:sp>
          <p:nvSpPr>
            <p:cNvPr id="50" name="rc50"/>
            <p:cNvSpPr/>
            <p:nvPr/>
          </p:nvSpPr>
          <p:spPr>
            <a:xfrm>
              <a:off x="2417783" y="3504207"/>
              <a:ext cx="249014" cy="101616"/>
            </a:xfrm>
            <a:prstGeom prst="rect">
              <a:avLst/>
            </a:prstGeom>
            <a:solidFill>
              <a:srgbClr val="B3B3B3">
                <a:alpha val="100000"/>
              </a:srgbClr>
            </a:solidFill>
          </p:spPr>
          <p:txBody>
            <a:bodyPr/>
            <a:lstStyle/>
            <a:p/>
          </p:txBody>
        </p:sp>
        <p:sp>
          <p:nvSpPr>
            <p:cNvPr id="51" name="rc51"/>
            <p:cNvSpPr/>
            <p:nvPr/>
          </p:nvSpPr>
          <p:spPr>
            <a:xfrm>
              <a:off x="2694466" y="3527547"/>
              <a:ext cx="249014" cy="204330"/>
            </a:xfrm>
            <a:prstGeom prst="rect">
              <a:avLst/>
            </a:prstGeom>
            <a:solidFill>
              <a:srgbClr val="B3B3B3">
                <a:alpha val="100000"/>
              </a:srgbClr>
            </a:solidFill>
          </p:spPr>
          <p:txBody>
            <a:bodyPr/>
            <a:lstStyle/>
            <a:p/>
          </p:txBody>
        </p:sp>
        <p:sp>
          <p:nvSpPr>
            <p:cNvPr id="52" name="rc52"/>
            <p:cNvSpPr/>
            <p:nvPr/>
          </p:nvSpPr>
          <p:spPr>
            <a:xfrm>
              <a:off x="2971148" y="3468178"/>
              <a:ext cx="249014" cy="104114"/>
            </a:xfrm>
            <a:prstGeom prst="rect">
              <a:avLst/>
            </a:prstGeom>
            <a:solidFill>
              <a:srgbClr val="B3B3B3">
                <a:alpha val="100000"/>
              </a:srgbClr>
            </a:solidFill>
          </p:spPr>
          <p:txBody>
            <a:bodyPr/>
            <a:lstStyle/>
            <a:p/>
          </p:txBody>
        </p:sp>
        <p:sp>
          <p:nvSpPr>
            <p:cNvPr id="53" name="rc53"/>
            <p:cNvSpPr/>
            <p:nvPr/>
          </p:nvSpPr>
          <p:spPr>
            <a:xfrm>
              <a:off x="3247830" y="3493682"/>
              <a:ext cx="249014" cy="26057"/>
            </a:xfrm>
            <a:prstGeom prst="rect">
              <a:avLst/>
            </a:prstGeom>
            <a:solidFill>
              <a:srgbClr val="B3B3B3">
                <a:alpha val="100000"/>
              </a:srgbClr>
            </a:solidFill>
          </p:spPr>
          <p:txBody>
            <a:bodyPr/>
            <a:lstStyle/>
            <a:p/>
          </p:txBody>
        </p:sp>
        <p:sp>
          <p:nvSpPr>
            <p:cNvPr id="54" name="rc54"/>
            <p:cNvSpPr/>
            <p:nvPr/>
          </p:nvSpPr>
          <p:spPr>
            <a:xfrm>
              <a:off x="3524513" y="3597274"/>
              <a:ext cx="249014" cy="208929"/>
            </a:xfrm>
            <a:prstGeom prst="rect">
              <a:avLst/>
            </a:prstGeom>
            <a:solidFill>
              <a:srgbClr val="B3B3B3">
                <a:alpha val="100000"/>
              </a:srgbClr>
            </a:solidFill>
          </p:spPr>
          <p:txBody>
            <a:bodyPr/>
            <a:lstStyle/>
            <a:p/>
          </p:txBody>
        </p:sp>
        <p:sp>
          <p:nvSpPr>
            <p:cNvPr id="55" name="rc55"/>
            <p:cNvSpPr/>
            <p:nvPr/>
          </p:nvSpPr>
          <p:spPr>
            <a:xfrm>
              <a:off x="3801195" y="3727498"/>
              <a:ext cx="249014" cy="104668"/>
            </a:xfrm>
            <a:prstGeom prst="rect">
              <a:avLst/>
            </a:prstGeom>
            <a:solidFill>
              <a:srgbClr val="B3B3B3">
                <a:alpha val="100000"/>
              </a:srgbClr>
            </a:solidFill>
          </p:spPr>
          <p:txBody>
            <a:bodyPr/>
            <a:lstStyle/>
            <a:p/>
          </p:txBody>
        </p:sp>
        <p:sp>
          <p:nvSpPr>
            <p:cNvPr id="56" name="rc56"/>
            <p:cNvSpPr/>
            <p:nvPr/>
          </p:nvSpPr>
          <p:spPr>
            <a:xfrm>
              <a:off x="4077877" y="3674599"/>
              <a:ext cx="249014" cy="157379"/>
            </a:xfrm>
            <a:prstGeom prst="rect">
              <a:avLst/>
            </a:prstGeom>
            <a:solidFill>
              <a:srgbClr val="B3B3B3">
                <a:alpha val="100000"/>
              </a:srgbClr>
            </a:solidFill>
          </p:spPr>
          <p:txBody>
            <a:bodyPr/>
            <a:lstStyle/>
            <a:p/>
          </p:txBody>
        </p:sp>
        <p:sp>
          <p:nvSpPr>
            <p:cNvPr id="57" name="rc57"/>
            <p:cNvSpPr/>
            <p:nvPr/>
          </p:nvSpPr>
          <p:spPr>
            <a:xfrm>
              <a:off x="4354560" y="3779278"/>
              <a:ext cx="249014" cy="78841"/>
            </a:xfrm>
            <a:prstGeom prst="rect">
              <a:avLst/>
            </a:prstGeom>
            <a:solidFill>
              <a:srgbClr val="B3B3B3">
                <a:alpha val="100000"/>
              </a:srgbClr>
            </a:solidFill>
          </p:spPr>
          <p:txBody>
            <a:bodyPr/>
            <a:lstStyle/>
            <a:p/>
          </p:txBody>
        </p:sp>
        <p:sp>
          <p:nvSpPr>
            <p:cNvPr id="58" name="rc58"/>
            <p:cNvSpPr/>
            <p:nvPr/>
          </p:nvSpPr>
          <p:spPr>
            <a:xfrm>
              <a:off x="4631242" y="3726421"/>
              <a:ext cx="249014" cy="105285"/>
            </a:xfrm>
            <a:prstGeom prst="rect">
              <a:avLst/>
            </a:prstGeom>
            <a:solidFill>
              <a:srgbClr val="B3B3B3">
                <a:alpha val="100000"/>
              </a:srgbClr>
            </a:solidFill>
          </p:spPr>
          <p:txBody>
            <a:bodyPr/>
            <a:lstStyle/>
            <a:p/>
          </p:txBody>
        </p:sp>
        <p:sp>
          <p:nvSpPr>
            <p:cNvPr id="59" name="rc59"/>
            <p:cNvSpPr/>
            <p:nvPr/>
          </p:nvSpPr>
          <p:spPr>
            <a:xfrm>
              <a:off x="4907924" y="3541877"/>
              <a:ext cx="249014" cy="0"/>
            </a:xfrm>
            <a:prstGeom prst="rect">
              <a:avLst/>
            </a:prstGeom>
            <a:solidFill>
              <a:srgbClr val="B3B3B3">
                <a:alpha val="100000"/>
              </a:srgbClr>
            </a:solidFill>
          </p:spPr>
          <p:txBody>
            <a:bodyPr/>
            <a:lstStyle/>
            <a:p/>
          </p:txBody>
        </p:sp>
        <p:sp>
          <p:nvSpPr>
            <p:cNvPr id="60" name="rc60"/>
            <p:cNvSpPr/>
            <p:nvPr/>
          </p:nvSpPr>
          <p:spPr>
            <a:xfrm>
              <a:off x="5184607" y="3515527"/>
              <a:ext cx="249014" cy="184397"/>
            </a:xfrm>
            <a:prstGeom prst="rect">
              <a:avLst/>
            </a:prstGeom>
            <a:solidFill>
              <a:srgbClr val="B3B3B3">
                <a:alpha val="100000"/>
              </a:srgbClr>
            </a:solidFill>
          </p:spPr>
          <p:txBody>
            <a:bodyPr/>
            <a:lstStyle/>
            <a:p/>
          </p:txBody>
        </p:sp>
        <p:sp>
          <p:nvSpPr>
            <p:cNvPr id="61" name="rc61"/>
            <p:cNvSpPr/>
            <p:nvPr/>
          </p:nvSpPr>
          <p:spPr>
            <a:xfrm>
              <a:off x="5461289" y="3620969"/>
              <a:ext cx="249014" cy="210695"/>
            </a:xfrm>
            <a:prstGeom prst="rect">
              <a:avLst/>
            </a:prstGeom>
            <a:solidFill>
              <a:srgbClr val="B3B3B3">
                <a:alpha val="100000"/>
              </a:srgbClr>
            </a:solidFill>
          </p:spPr>
          <p:txBody>
            <a:bodyPr/>
            <a:lstStyle/>
            <a:p/>
          </p:txBody>
        </p:sp>
        <p:sp>
          <p:nvSpPr>
            <p:cNvPr id="62" name="rc62"/>
            <p:cNvSpPr/>
            <p:nvPr/>
          </p:nvSpPr>
          <p:spPr>
            <a:xfrm>
              <a:off x="5737971" y="3568499"/>
              <a:ext cx="249014" cy="157932"/>
            </a:xfrm>
            <a:prstGeom prst="rect">
              <a:avLst/>
            </a:prstGeom>
            <a:solidFill>
              <a:srgbClr val="B3B3B3">
                <a:alpha val="100000"/>
              </a:srgbClr>
            </a:solidFill>
          </p:spPr>
          <p:txBody>
            <a:bodyPr/>
            <a:lstStyle/>
            <a:p/>
          </p:txBody>
        </p:sp>
        <p:sp>
          <p:nvSpPr>
            <p:cNvPr id="63" name="rc63"/>
            <p:cNvSpPr/>
            <p:nvPr/>
          </p:nvSpPr>
          <p:spPr>
            <a:xfrm>
              <a:off x="6014654" y="3489689"/>
              <a:ext cx="249014" cy="184178"/>
            </a:xfrm>
            <a:prstGeom prst="rect">
              <a:avLst/>
            </a:prstGeom>
            <a:solidFill>
              <a:srgbClr val="B3B3B3">
                <a:alpha val="100000"/>
              </a:srgbClr>
            </a:solidFill>
          </p:spPr>
          <p:txBody>
            <a:bodyPr/>
            <a:lstStyle/>
            <a:p/>
          </p:txBody>
        </p:sp>
        <p:sp>
          <p:nvSpPr>
            <p:cNvPr id="64" name="rc64"/>
            <p:cNvSpPr/>
            <p:nvPr/>
          </p:nvSpPr>
          <p:spPr>
            <a:xfrm>
              <a:off x="6291336" y="3463308"/>
              <a:ext cx="249014" cy="157901"/>
            </a:xfrm>
            <a:prstGeom prst="rect">
              <a:avLst/>
            </a:prstGeom>
            <a:solidFill>
              <a:srgbClr val="B3B3B3">
                <a:alpha val="100000"/>
              </a:srgbClr>
            </a:solidFill>
          </p:spPr>
          <p:txBody>
            <a:bodyPr/>
            <a:lstStyle/>
            <a:p/>
          </p:txBody>
        </p:sp>
        <p:sp>
          <p:nvSpPr>
            <p:cNvPr id="65" name="rc65"/>
            <p:cNvSpPr/>
            <p:nvPr/>
          </p:nvSpPr>
          <p:spPr>
            <a:xfrm>
              <a:off x="6568018" y="3252445"/>
              <a:ext cx="249014" cy="157974"/>
            </a:xfrm>
            <a:prstGeom prst="rect">
              <a:avLst/>
            </a:prstGeom>
            <a:solidFill>
              <a:srgbClr val="B3B3B3">
                <a:alpha val="100000"/>
              </a:srgbClr>
            </a:solidFill>
          </p:spPr>
          <p:txBody>
            <a:bodyPr/>
            <a:lstStyle/>
            <a:p/>
          </p:txBody>
        </p:sp>
        <p:sp>
          <p:nvSpPr>
            <p:cNvPr id="66" name="rc66"/>
            <p:cNvSpPr/>
            <p:nvPr/>
          </p:nvSpPr>
          <p:spPr>
            <a:xfrm>
              <a:off x="6844701" y="3067064"/>
              <a:ext cx="249014" cy="289996"/>
            </a:xfrm>
            <a:prstGeom prst="rect">
              <a:avLst/>
            </a:prstGeom>
            <a:solidFill>
              <a:srgbClr val="B3B3B3">
                <a:alpha val="100000"/>
              </a:srgbClr>
            </a:solidFill>
          </p:spPr>
          <p:txBody>
            <a:bodyPr/>
            <a:lstStyle/>
            <a:p/>
          </p:txBody>
        </p:sp>
        <p:sp>
          <p:nvSpPr>
            <p:cNvPr id="67" name="rc67"/>
            <p:cNvSpPr/>
            <p:nvPr/>
          </p:nvSpPr>
          <p:spPr>
            <a:xfrm>
              <a:off x="7121383" y="3117987"/>
              <a:ext cx="249014" cy="132116"/>
            </a:xfrm>
            <a:prstGeom prst="rect">
              <a:avLst/>
            </a:prstGeom>
            <a:solidFill>
              <a:srgbClr val="B3B3B3">
                <a:alpha val="100000"/>
              </a:srgbClr>
            </a:solidFill>
          </p:spPr>
          <p:txBody>
            <a:bodyPr/>
            <a:lstStyle/>
            <a:p/>
          </p:txBody>
        </p:sp>
        <p:sp>
          <p:nvSpPr>
            <p:cNvPr id="68" name="rc68"/>
            <p:cNvSpPr/>
            <p:nvPr/>
          </p:nvSpPr>
          <p:spPr>
            <a:xfrm>
              <a:off x="7398065" y="3090592"/>
              <a:ext cx="249014" cy="158727"/>
            </a:xfrm>
            <a:prstGeom prst="rect">
              <a:avLst/>
            </a:prstGeom>
            <a:solidFill>
              <a:srgbClr val="B3B3B3">
                <a:alpha val="100000"/>
              </a:srgbClr>
            </a:solidFill>
          </p:spPr>
          <p:txBody>
            <a:bodyPr/>
            <a:lstStyle/>
            <a:p/>
          </p:txBody>
        </p:sp>
        <p:sp>
          <p:nvSpPr>
            <p:cNvPr id="69" name="rc69"/>
            <p:cNvSpPr/>
            <p:nvPr/>
          </p:nvSpPr>
          <p:spPr>
            <a:xfrm>
              <a:off x="7674748" y="3038080"/>
              <a:ext cx="249014" cy="132210"/>
            </a:xfrm>
            <a:prstGeom prst="rect">
              <a:avLst/>
            </a:prstGeom>
            <a:solidFill>
              <a:srgbClr val="B3B3B3">
                <a:alpha val="100000"/>
              </a:srgbClr>
            </a:solidFill>
          </p:spPr>
          <p:txBody>
            <a:bodyPr/>
            <a:lstStyle/>
            <a:p/>
          </p:txBody>
        </p:sp>
        <p:sp>
          <p:nvSpPr>
            <p:cNvPr id="70" name="rc70"/>
            <p:cNvSpPr/>
            <p:nvPr/>
          </p:nvSpPr>
          <p:spPr>
            <a:xfrm>
              <a:off x="7951430" y="2822304"/>
              <a:ext cx="249014" cy="159281"/>
            </a:xfrm>
            <a:prstGeom prst="rect">
              <a:avLst/>
            </a:prstGeom>
            <a:solidFill>
              <a:srgbClr val="B3B3B3">
                <a:alpha val="100000"/>
              </a:srgbClr>
            </a:solidFill>
          </p:spPr>
          <p:txBody>
            <a:bodyPr/>
            <a:lstStyle/>
            <a:p/>
          </p:txBody>
        </p:sp>
        <p:sp>
          <p:nvSpPr>
            <p:cNvPr id="71" name="pl71"/>
            <p:cNvSpPr/>
            <p:nvPr/>
          </p:nvSpPr>
          <p:spPr>
            <a:xfrm>
              <a:off x="1435561" y="1244170"/>
              <a:ext cx="6640376" cy="897903"/>
            </a:xfrm>
            <a:custGeom>
              <a:avLst/>
              <a:pathLst>
                <a:path w="6640376" h="897903">
                  <a:moveTo>
                    <a:pt x="0" y="163255"/>
                  </a:moveTo>
                  <a:lnTo>
                    <a:pt x="276682" y="190464"/>
                  </a:lnTo>
                  <a:lnTo>
                    <a:pt x="553364" y="108836"/>
                  </a:lnTo>
                  <a:lnTo>
                    <a:pt x="830047" y="54418"/>
                  </a:lnTo>
                  <a:lnTo>
                    <a:pt x="1106729" y="272092"/>
                  </a:lnTo>
                  <a:lnTo>
                    <a:pt x="1383411" y="136046"/>
                  </a:lnTo>
                  <a:lnTo>
                    <a:pt x="1660094" y="299301"/>
                  </a:lnTo>
                  <a:lnTo>
                    <a:pt x="1936776" y="353719"/>
                  </a:lnTo>
                  <a:lnTo>
                    <a:pt x="2213458" y="54418"/>
                  </a:lnTo>
                  <a:lnTo>
                    <a:pt x="2490141" y="27209"/>
                  </a:lnTo>
                  <a:lnTo>
                    <a:pt x="2766823" y="27209"/>
                  </a:lnTo>
                  <a:lnTo>
                    <a:pt x="3043505" y="0"/>
                  </a:lnTo>
                  <a:lnTo>
                    <a:pt x="3320188" y="27209"/>
                  </a:lnTo>
                  <a:lnTo>
                    <a:pt x="3596870" y="326510"/>
                  </a:lnTo>
                  <a:lnTo>
                    <a:pt x="3873552" y="163255"/>
                  </a:lnTo>
                  <a:lnTo>
                    <a:pt x="4150235" y="27209"/>
                  </a:lnTo>
                  <a:lnTo>
                    <a:pt x="4426917" y="136046"/>
                  </a:lnTo>
                  <a:lnTo>
                    <a:pt x="4703599" y="190464"/>
                  </a:lnTo>
                  <a:lnTo>
                    <a:pt x="4980282" y="244882"/>
                  </a:lnTo>
                  <a:lnTo>
                    <a:pt x="5256964" y="462556"/>
                  </a:lnTo>
                  <a:lnTo>
                    <a:pt x="5533646" y="516974"/>
                  </a:lnTo>
                  <a:lnTo>
                    <a:pt x="5810329" y="625811"/>
                  </a:lnTo>
                  <a:lnTo>
                    <a:pt x="6087011" y="625811"/>
                  </a:lnTo>
                  <a:lnTo>
                    <a:pt x="6363693" y="707439"/>
                  </a:lnTo>
                  <a:lnTo>
                    <a:pt x="6640376" y="897903"/>
                  </a:lnTo>
                </a:path>
              </a:pathLst>
            </a:custGeom>
            <a:ln w="27101" cap="flat">
              <a:solidFill>
                <a:srgbClr val="0058AB">
                  <a:alpha val="50196"/>
                </a:srgbClr>
              </a:solidFill>
              <a:prstDash val="solid"/>
              <a:round/>
            </a:ln>
          </p:spPr>
          <p:txBody>
            <a:bodyPr/>
            <a:lstStyle/>
            <a:p/>
          </p:txBody>
        </p:sp>
        <p:sp>
          <p:nvSpPr>
            <p:cNvPr id="72" name="pl72"/>
            <p:cNvSpPr/>
            <p:nvPr/>
          </p:nvSpPr>
          <p:spPr>
            <a:xfrm>
              <a:off x="1435561" y="1325798"/>
              <a:ext cx="6640376" cy="979531"/>
            </a:xfrm>
            <a:custGeom>
              <a:avLst/>
              <a:pathLst>
                <a:path w="6640376" h="979531">
                  <a:moveTo>
                    <a:pt x="0" y="544184"/>
                  </a:moveTo>
                  <a:lnTo>
                    <a:pt x="276682" y="653020"/>
                  </a:lnTo>
                  <a:lnTo>
                    <a:pt x="553364" y="489765"/>
                  </a:lnTo>
                  <a:lnTo>
                    <a:pt x="830047" y="190464"/>
                  </a:lnTo>
                  <a:lnTo>
                    <a:pt x="1106729" y="299301"/>
                  </a:lnTo>
                  <a:lnTo>
                    <a:pt x="1383411" y="272092"/>
                  </a:lnTo>
                  <a:lnTo>
                    <a:pt x="1660094" y="326510"/>
                  </a:lnTo>
                  <a:lnTo>
                    <a:pt x="1936776" y="299301"/>
                  </a:lnTo>
                  <a:lnTo>
                    <a:pt x="2213458" y="190464"/>
                  </a:lnTo>
                  <a:lnTo>
                    <a:pt x="2490141" y="54418"/>
                  </a:lnTo>
                  <a:lnTo>
                    <a:pt x="2766823" y="108836"/>
                  </a:lnTo>
                  <a:lnTo>
                    <a:pt x="3043505" y="0"/>
                  </a:lnTo>
                  <a:lnTo>
                    <a:pt x="3320188" y="54418"/>
                  </a:lnTo>
                  <a:lnTo>
                    <a:pt x="3596870" y="244882"/>
                  </a:lnTo>
                  <a:lnTo>
                    <a:pt x="3873552" y="272092"/>
                  </a:lnTo>
                  <a:lnTo>
                    <a:pt x="4150235" y="163255"/>
                  </a:lnTo>
                  <a:lnTo>
                    <a:pt x="4426917" y="217673"/>
                  </a:lnTo>
                  <a:lnTo>
                    <a:pt x="4703599" y="299301"/>
                  </a:lnTo>
                  <a:lnTo>
                    <a:pt x="4980282" y="326510"/>
                  </a:lnTo>
                  <a:lnTo>
                    <a:pt x="5256964" y="544184"/>
                  </a:lnTo>
                  <a:lnTo>
                    <a:pt x="5533646" y="734648"/>
                  </a:lnTo>
                  <a:lnTo>
                    <a:pt x="5810329" y="680230"/>
                  </a:lnTo>
                  <a:lnTo>
                    <a:pt x="6087011" y="707439"/>
                  </a:lnTo>
                  <a:lnTo>
                    <a:pt x="6363693" y="761857"/>
                  </a:lnTo>
                  <a:lnTo>
                    <a:pt x="6640376" y="979531"/>
                  </a:lnTo>
                </a:path>
              </a:pathLst>
            </a:custGeom>
            <a:ln w="27101" cap="flat">
              <a:solidFill>
                <a:srgbClr val="333333">
                  <a:alpha val="50196"/>
                </a:srgbClr>
              </a:solidFill>
              <a:prstDash val="solid"/>
              <a:round/>
            </a:ln>
          </p:spPr>
          <p:txBody>
            <a:bodyPr/>
            <a:lstStyle/>
            <a:p/>
          </p:txBody>
        </p:sp>
        <p:sp>
          <p:nvSpPr>
            <p:cNvPr id="73" name="tx73"/>
            <p:cNvSpPr/>
            <p:nvPr/>
          </p:nvSpPr>
          <p:spPr>
            <a:xfrm>
              <a:off x="6632236" y="15498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4" name="tx74"/>
            <p:cNvSpPr/>
            <p:nvPr/>
          </p:nvSpPr>
          <p:spPr>
            <a:xfrm>
              <a:off x="6908918" y="1604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5" name="tx75"/>
            <p:cNvSpPr/>
            <p:nvPr/>
          </p:nvSpPr>
          <p:spPr>
            <a:xfrm>
              <a:off x="7185600" y="17144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6" name="tx76"/>
            <p:cNvSpPr/>
            <p:nvPr/>
          </p:nvSpPr>
          <p:spPr>
            <a:xfrm>
              <a:off x="7462283" y="17144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7" name="tx77"/>
            <p:cNvSpPr/>
            <p:nvPr/>
          </p:nvSpPr>
          <p:spPr>
            <a:xfrm>
              <a:off x="7738965" y="17960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8" name="tx78"/>
            <p:cNvSpPr/>
            <p:nvPr/>
          </p:nvSpPr>
          <p:spPr>
            <a:xfrm>
              <a:off x="8015647" y="19852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9" name="tx79"/>
            <p:cNvSpPr/>
            <p:nvPr/>
          </p:nvSpPr>
          <p:spPr>
            <a:xfrm>
              <a:off x="6632236" y="19239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0" name="tx80"/>
            <p:cNvSpPr/>
            <p:nvPr/>
          </p:nvSpPr>
          <p:spPr>
            <a:xfrm>
              <a:off x="6908918" y="21131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68</a:t>
              </a:r>
            </a:p>
          </p:txBody>
        </p:sp>
        <p:sp>
          <p:nvSpPr>
            <p:cNvPr id="81" name="tx81"/>
            <p:cNvSpPr/>
            <p:nvPr/>
          </p:nvSpPr>
          <p:spPr>
            <a:xfrm>
              <a:off x="7185600" y="20587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2" name="tx82"/>
            <p:cNvSpPr/>
            <p:nvPr/>
          </p:nvSpPr>
          <p:spPr>
            <a:xfrm>
              <a:off x="7462283" y="20859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69</a:t>
              </a:r>
            </a:p>
          </p:txBody>
        </p:sp>
        <p:sp>
          <p:nvSpPr>
            <p:cNvPr id="83" name="tx83"/>
            <p:cNvSpPr/>
            <p:nvPr/>
          </p:nvSpPr>
          <p:spPr>
            <a:xfrm>
              <a:off x="7738965" y="21403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67</a:t>
              </a:r>
            </a:p>
          </p:txBody>
        </p:sp>
        <p:sp>
          <p:nvSpPr>
            <p:cNvPr id="84" name="tx84"/>
            <p:cNvSpPr/>
            <p:nvPr/>
          </p:nvSpPr>
          <p:spPr>
            <a:xfrm>
              <a:off x="8015647" y="23580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59</a:t>
              </a:r>
            </a:p>
          </p:txBody>
        </p:sp>
        <p:sp>
          <p:nvSpPr>
            <p:cNvPr id="85" name="tx85"/>
            <p:cNvSpPr/>
            <p:nvPr/>
          </p:nvSpPr>
          <p:spPr>
            <a:xfrm>
              <a:off x="1375271" y="37684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6" name="tx86"/>
            <p:cNvSpPr/>
            <p:nvPr/>
          </p:nvSpPr>
          <p:spPr>
            <a:xfrm>
              <a:off x="2758683" y="37821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7" name="tx87"/>
            <p:cNvSpPr/>
            <p:nvPr/>
          </p:nvSpPr>
          <p:spPr>
            <a:xfrm>
              <a:off x="4172239" y="3830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88" name="tx88"/>
            <p:cNvSpPr/>
            <p:nvPr/>
          </p:nvSpPr>
          <p:spPr>
            <a:xfrm>
              <a:off x="5555651" y="38307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89" name="tx89"/>
            <p:cNvSpPr/>
            <p:nvPr/>
          </p:nvSpPr>
          <p:spPr>
            <a:xfrm>
              <a:off x="6632236" y="36201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0" name="tx90"/>
            <p:cNvSpPr/>
            <p:nvPr/>
          </p:nvSpPr>
          <p:spPr>
            <a:xfrm>
              <a:off x="6908918" y="35933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1" name="tx91"/>
            <p:cNvSpPr/>
            <p:nvPr/>
          </p:nvSpPr>
          <p:spPr>
            <a:xfrm>
              <a:off x="7185600" y="35398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2" name="tx92"/>
            <p:cNvSpPr/>
            <p:nvPr/>
          </p:nvSpPr>
          <p:spPr>
            <a:xfrm>
              <a:off x="7462283" y="35395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3" name="tx93"/>
            <p:cNvSpPr/>
            <p:nvPr/>
          </p:nvSpPr>
          <p:spPr>
            <a:xfrm>
              <a:off x="7738965" y="35013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94" name="tx94"/>
            <p:cNvSpPr/>
            <p:nvPr/>
          </p:nvSpPr>
          <p:spPr>
            <a:xfrm>
              <a:off x="8015647" y="3405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95" name="tx95"/>
            <p:cNvSpPr/>
            <p:nvPr/>
          </p:nvSpPr>
          <p:spPr>
            <a:xfrm>
              <a:off x="1375271" y="34518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6" name="tx96"/>
            <p:cNvSpPr/>
            <p:nvPr/>
          </p:nvSpPr>
          <p:spPr>
            <a:xfrm>
              <a:off x="2758683" y="35892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97" name="tx97"/>
            <p:cNvSpPr/>
            <p:nvPr/>
          </p:nvSpPr>
          <p:spPr>
            <a:xfrm>
              <a:off x="4142095" y="37128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8" name="tx98"/>
            <p:cNvSpPr/>
            <p:nvPr/>
          </p:nvSpPr>
          <p:spPr>
            <a:xfrm>
              <a:off x="5525506" y="3685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99" name="tx99"/>
            <p:cNvSpPr/>
            <p:nvPr/>
          </p:nvSpPr>
          <p:spPr>
            <a:xfrm>
              <a:off x="6632236" y="3290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0" name="tx100"/>
            <p:cNvSpPr/>
            <p:nvPr/>
          </p:nvSpPr>
          <p:spPr>
            <a:xfrm>
              <a:off x="6908918" y="3171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1" name="tx101"/>
            <p:cNvSpPr/>
            <p:nvPr/>
          </p:nvSpPr>
          <p:spPr>
            <a:xfrm>
              <a:off x="7185600" y="31435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2" name="tx102"/>
            <p:cNvSpPr/>
            <p:nvPr/>
          </p:nvSpPr>
          <p:spPr>
            <a:xfrm>
              <a:off x="7462283" y="31295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3" name="tx103"/>
            <p:cNvSpPr/>
            <p:nvPr/>
          </p:nvSpPr>
          <p:spPr>
            <a:xfrm>
              <a:off x="7738965" y="30636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4" name="tx104"/>
            <p:cNvSpPr/>
            <p:nvPr/>
          </p:nvSpPr>
          <p:spPr>
            <a:xfrm>
              <a:off x="8015647" y="2861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5" name="tx105"/>
            <p:cNvSpPr/>
            <p:nvPr/>
          </p:nvSpPr>
          <p:spPr>
            <a:xfrm>
              <a:off x="1375271" y="3156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06" name="tx106"/>
            <p:cNvSpPr/>
            <p:nvPr/>
          </p:nvSpPr>
          <p:spPr>
            <a:xfrm>
              <a:off x="2758683" y="34094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07" name="tx107"/>
            <p:cNvSpPr/>
            <p:nvPr/>
          </p:nvSpPr>
          <p:spPr>
            <a:xfrm>
              <a:off x="4142095" y="35565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08" name="tx108"/>
            <p:cNvSpPr/>
            <p:nvPr/>
          </p:nvSpPr>
          <p:spPr>
            <a:xfrm>
              <a:off x="5525506" y="3502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09" name="tx109"/>
            <p:cNvSpPr/>
            <p:nvPr/>
          </p:nvSpPr>
          <p:spPr>
            <a:xfrm>
              <a:off x="6632236" y="31343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10" name="tx110"/>
            <p:cNvSpPr/>
            <p:nvPr/>
          </p:nvSpPr>
          <p:spPr>
            <a:xfrm>
              <a:off x="6908918" y="29490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1" name="tx111"/>
            <p:cNvSpPr/>
            <p:nvPr/>
          </p:nvSpPr>
          <p:spPr>
            <a:xfrm>
              <a:off x="7185600" y="29999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12" name="tx112"/>
            <p:cNvSpPr/>
            <p:nvPr/>
          </p:nvSpPr>
          <p:spPr>
            <a:xfrm>
              <a:off x="7462283" y="29725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13" name="tx113"/>
            <p:cNvSpPr/>
            <p:nvPr/>
          </p:nvSpPr>
          <p:spPr>
            <a:xfrm>
              <a:off x="7738965" y="29199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4" name="tx114"/>
            <p:cNvSpPr/>
            <p:nvPr/>
          </p:nvSpPr>
          <p:spPr>
            <a:xfrm>
              <a:off x="7985502" y="270426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a:t>
              </a:r>
            </a:p>
          </p:txBody>
        </p:sp>
        <p:sp>
          <p:nvSpPr>
            <p:cNvPr id="115" name="tx115"/>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577692" y="281333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7" name="tx117"/>
            <p:cNvSpPr/>
            <p:nvPr/>
          </p:nvSpPr>
          <p:spPr>
            <a:xfrm>
              <a:off x="577692" y="176811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8" name="tx118"/>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1112765" y="2416637"/>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34" name="tx134"/>
            <p:cNvSpPr/>
            <p:nvPr/>
          </p:nvSpPr>
          <p:spPr>
            <a:xfrm rot="5400000">
              <a:off x="8372624" y="2416637"/>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35" name="pl135"/>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70912" y="4808891"/>
              <a:ext cx="201456" cy="201456"/>
            </a:xfrm>
            <a:prstGeom prst="rect">
              <a:avLst/>
            </a:prstGeom>
            <a:solidFill>
              <a:srgbClr val="B3B3B3">
                <a:alpha val="100000"/>
              </a:srgbClr>
            </a:solidFill>
          </p:spPr>
          <p:txBody>
            <a:bodyPr/>
            <a:lstStyle/>
            <a:p/>
          </p:txBody>
        </p:sp>
        <p:sp>
          <p:nvSpPr>
            <p:cNvPr id="140" name="rc140"/>
            <p:cNvSpPr/>
            <p:nvPr/>
          </p:nvSpPr>
          <p:spPr>
            <a:xfrm>
              <a:off x="5573066" y="4808891"/>
              <a:ext cx="201456" cy="201456"/>
            </a:xfrm>
            <a:prstGeom prst="rect">
              <a:avLst/>
            </a:prstGeom>
            <a:solidFill>
              <a:srgbClr val="1CABE2">
                <a:alpha val="100000"/>
              </a:srgbClr>
            </a:solidFill>
          </p:spPr>
          <p:txBody>
            <a:bodyPr/>
            <a:lstStyle/>
            <a:p/>
          </p:txBody>
        </p:sp>
        <p:sp>
          <p:nvSpPr>
            <p:cNvPr id="141" name="tx141"/>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66584" y="467611"/>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44" name="tx144"/>
            <p:cNvSpPr/>
            <p:nvPr/>
          </p:nvSpPr>
          <p:spPr>
            <a:xfrm>
              <a:off x="966584" y="661760"/>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2000-2024</a:t>
              </a:r>
            </a:p>
          </p:txBody>
        </p:sp>
        <p:sp>
          <p:nvSpPr>
            <p:cNvPr id="145" name="pl145"/>
            <p:cNvSpPr/>
            <p:nvPr/>
          </p:nvSpPr>
          <p:spPr>
            <a:xfrm>
              <a:off x="2138088"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792155"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446223"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100291"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296512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619189"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273257"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792732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311054" y="5660230"/>
              <a:ext cx="3166613" cy="157133"/>
            </a:xfrm>
            <a:prstGeom prst="rect">
              <a:avLst/>
            </a:prstGeom>
            <a:solidFill>
              <a:srgbClr val="1CABE2">
                <a:alpha val="100000"/>
              </a:srgbClr>
            </a:solidFill>
          </p:spPr>
          <p:txBody>
            <a:bodyPr/>
            <a:lstStyle/>
            <a:p/>
          </p:txBody>
        </p:sp>
        <p:sp>
          <p:nvSpPr>
            <p:cNvPr id="158" name="rc158"/>
            <p:cNvSpPr/>
            <p:nvPr/>
          </p:nvSpPr>
          <p:spPr>
            <a:xfrm>
              <a:off x="1311054" y="5463814"/>
              <a:ext cx="4686635" cy="157133"/>
            </a:xfrm>
            <a:prstGeom prst="rect">
              <a:avLst/>
            </a:prstGeom>
            <a:solidFill>
              <a:srgbClr val="1CABE2">
                <a:alpha val="100000"/>
              </a:srgbClr>
            </a:solidFill>
          </p:spPr>
          <p:txBody>
            <a:bodyPr/>
            <a:lstStyle/>
            <a:p/>
          </p:txBody>
        </p:sp>
        <p:sp>
          <p:nvSpPr>
            <p:cNvPr id="159" name="rc159"/>
            <p:cNvSpPr/>
            <p:nvPr/>
          </p:nvSpPr>
          <p:spPr>
            <a:xfrm>
              <a:off x="1311054" y="5267397"/>
              <a:ext cx="5881136" cy="157133"/>
            </a:xfrm>
            <a:prstGeom prst="rect">
              <a:avLst/>
            </a:prstGeom>
            <a:solidFill>
              <a:srgbClr val="1CABE2">
                <a:alpha val="100000"/>
              </a:srgbClr>
            </a:solidFill>
          </p:spPr>
          <p:txBody>
            <a:bodyPr/>
            <a:lstStyle/>
            <a:p/>
          </p:txBody>
        </p:sp>
        <p:sp>
          <p:nvSpPr>
            <p:cNvPr id="160" name="rc160"/>
            <p:cNvSpPr/>
            <p:nvPr/>
          </p:nvSpPr>
          <p:spPr>
            <a:xfrm>
              <a:off x="4477667" y="5660230"/>
              <a:ext cx="999983" cy="157133"/>
            </a:xfrm>
            <a:prstGeom prst="rect">
              <a:avLst/>
            </a:prstGeom>
            <a:solidFill>
              <a:srgbClr val="B3B3B3">
                <a:alpha val="100000"/>
              </a:srgbClr>
            </a:solidFill>
          </p:spPr>
          <p:txBody>
            <a:bodyPr/>
            <a:lstStyle/>
            <a:p/>
          </p:txBody>
        </p:sp>
        <p:sp>
          <p:nvSpPr>
            <p:cNvPr id="161" name="rc161"/>
            <p:cNvSpPr/>
            <p:nvPr/>
          </p:nvSpPr>
          <p:spPr>
            <a:xfrm>
              <a:off x="5997689" y="5463814"/>
              <a:ext cx="836892" cy="157133"/>
            </a:xfrm>
            <a:prstGeom prst="rect">
              <a:avLst/>
            </a:prstGeom>
            <a:solidFill>
              <a:srgbClr val="B3B3B3">
                <a:alpha val="100000"/>
              </a:srgbClr>
            </a:solidFill>
          </p:spPr>
          <p:txBody>
            <a:bodyPr/>
            <a:lstStyle/>
            <a:p/>
          </p:txBody>
        </p:sp>
        <p:sp>
          <p:nvSpPr>
            <p:cNvPr id="162" name="rc162"/>
            <p:cNvSpPr/>
            <p:nvPr/>
          </p:nvSpPr>
          <p:spPr>
            <a:xfrm>
              <a:off x="7192190" y="5267397"/>
              <a:ext cx="1008253" cy="157133"/>
            </a:xfrm>
            <a:prstGeom prst="rect">
              <a:avLst/>
            </a:prstGeom>
            <a:solidFill>
              <a:srgbClr val="B3B3B3">
                <a:alpha val="100000"/>
              </a:srgbClr>
            </a:solidFill>
          </p:spPr>
          <p:txBody>
            <a:bodyPr/>
            <a:lstStyle/>
            <a:p/>
          </p:txBody>
        </p:sp>
        <p:sp>
          <p:nvSpPr>
            <p:cNvPr id="163" name="tx163"/>
            <p:cNvSpPr/>
            <p:nvPr/>
          </p:nvSpPr>
          <p:spPr>
            <a:xfrm>
              <a:off x="5541959" y="5695604"/>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64" name="tx164"/>
            <p:cNvSpPr/>
            <p:nvPr/>
          </p:nvSpPr>
          <p:spPr>
            <a:xfrm>
              <a:off x="6947108" y="549918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83.5</a:t>
              </a:r>
            </a:p>
          </p:txBody>
        </p:sp>
        <p:sp>
          <p:nvSpPr>
            <p:cNvPr id="165" name="tx165"/>
            <p:cNvSpPr/>
            <p:nvPr/>
          </p:nvSpPr>
          <p:spPr>
            <a:xfrm>
              <a:off x="8345125" y="530282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104.1</a:t>
              </a:r>
            </a:p>
          </p:txBody>
        </p:sp>
        <p:sp>
          <p:nvSpPr>
            <p:cNvPr id="166" name="tx166"/>
            <p:cNvSpPr/>
            <p:nvPr/>
          </p:nvSpPr>
          <p:spPr>
            <a:xfrm>
              <a:off x="2781834"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47.9</a:t>
              </a:r>
            </a:p>
          </p:txBody>
        </p:sp>
        <p:sp>
          <p:nvSpPr>
            <p:cNvPr id="167" name="tx167"/>
            <p:cNvSpPr/>
            <p:nvPr/>
          </p:nvSpPr>
          <p:spPr>
            <a:xfrm>
              <a:off x="3541845"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70.8</a:t>
              </a:r>
            </a:p>
          </p:txBody>
        </p:sp>
        <p:sp>
          <p:nvSpPr>
            <p:cNvPr id="168" name="tx168"/>
            <p:cNvSpPr/>
            <p:nvPr/>
          </p:nvSpPr>
          <p:spPr>
            <a:xfrm>
              <a:off x="4139096"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88.9</a:t>
              </a:r>
            </a:p>
          </p:txBody>
        </p:sp>
        <p:sp>
          <p:nvSpPr>
            <p:cNvPr id="169" name="tx169"/>
            <p:cNvSpPr/>
            <p:nvPr/>
          </p:nvSpPr>
          <p:spPr>
            <a:xfrm>
              <a:off x="4865132"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15.1</a:t>
              </a:r>
            </a:p>
          </p:txBody>
        </p:sp>
        <p:sp>
          <p:nvSpPr>
            <p:cNvPr id="170" name="tx170"/>
            <p:cNvSpPr/>
            <p:nvPr/>
          </p:nvSpPr>
          <p:spPr>
            <a:xfrm>
              <a:off x="6303608" y="550065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12.7</a:t>
              </a:r>
            </a:p>
          </p:txBody>
        </p:sp>
        <p:sp>
          <p:nvSpPr>
            <p:cNvPr id="171" name="tx171"/>
            <p:cNvSpPr/>
            <p:nvPr/>
          </p:nvSpPr>
          <p:spPr>
            <a:xfrm>
              <a:off x="7583791"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15.2</a:t>
              </a:r>
            </a:p>
          </p:txBody>
        </p:sp>
        <p:sp>
          <p:nvSpPr>
            <p:cNvPr id="172" name="tx172"/>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284083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77" name="tx177"/>
            <p:cNvSpPr/>
            <p:nvPr/>
          </p:nvSpPr>
          <p:spPr>
            <a:xfrm>
              <a:off x="449490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8" name="tx178"/>
            <p:cNvSpPr/>
            <p:nvPr/>
          </p:nvSpPr>
          <p:spPr>
            <a:xfrm>
              <a:off x="6148973" y="5917571"/>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79" name="tx179"/>
            <p:cNvSpPr/>
            <p:nvPr/>
          </p:nvSpPr>
          <p:spPr>
            <a:xfrm>
              <a:off x="7764193"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0" name="tx180"/>
            <p:cNvSpPr/>
            <p:nvPr/>
          </p:nvSpPr>
          <p:spPr>
            <a:xfrm>
              <a:off x="3195038" y="6052366"/>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1" name="tx181"/>
            <p:cNvSpPr/>
            <p:nvPr/>
          </p:nvSpPr>
          <p:spPr>
            <a:xfrm>
              <a:off x="3948074"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2" name="tx182"/>
            <p:cNvSpPr/>
            <p:nvPr/>
          </p:nvSpPr>
          <p:spPr>
            <a:xfrm>
              <a:off x="3836041" y="6379204"/>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83" name="tx183"/>
            <p:cNvSpPr/>
            <p:nvPr/>
          </p:nvSpPr>
          <p:spPr>
            <a:xfrm>
              <a:off x="5581527" y="6501324"/>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Bolivia.
En 2024, la cobertura de DTP1 en Bolivia descendió al 65%. El número de niños que no recibieron ninguna vacuna DTP (niños con dosis cero) aumentó de 71.000 en 2023 a 89.000 en 2024.
La cobertura de DTP3 disminuyó al 59% en 2024, dejando a 104.000 niños vulnerables a enfermedades prevenibles mediante vacunación.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54844"/>
              <a:ext cx="3397293" cy="913637"/>
            </a:xfrm>
            <a:custGeom>
              <a:avLst/>
              <a:pathLst>
                <a:path w="3397293" h="913637">
                  <a:moveTo>
                    <a:pt x="0" y="166115"/>
                  </a:moveTo>
                  <a:lnTo>
                    <a:pt x="141553" y="193801"/>
                  </a:lnTo>
                  <a:lnTo>
                    <a:pt x="283107" y="110743"/>
                  </a:lnTo>
                  <a:lnTo>
                    <a:pt x="424661" y="55371"/>
                  </a:lnTo>
                  <a:lnTo>
                    <a:pt x="566215" y="276859"/>
                  </a:lnTo>
                  <a:lnTo>
                    <a:pt x="707769" y="138429"/>
                  </a:lnTo>
                  <a:lnTo>
                    <a:pt x="849323" y="304545"/>
                  </a:lnTo>
                  <a:lnTo>
                    <a:pt x="990877" y="359917"/>
                  </a:lnTo>
                  <a:lnTo>
                    <a:pt x="1132431" y="55371"/>
                  </a:lnTo>
                  <a:lnTo>
                    <a:pt x="1273984" y="27685"/>
                  </a:lnTo>
                  <a:lnTo>
                    <a:pt x="1415538" y="27685"/>
                  </a:lnTo>
                  <a:lnTo>
                    <a:pt x="1557092" y="0"/>
                  </a:lnTo>
                  <a:lnTo>
                    <a:pt x="1698646" y="27685"/>
                  </a:lnTo>
                  <a:lnTo>
                    <a:pt x="1840200" y="332231"/>
                  </a:lnTo>
                  <a:lnTo>
                    <a:pt x="1981754" y="166115"/>
                  </a:lnTo>
                  <a:lnTo>
                    <a:pt x="2123308" y="27685"/>
                  </a:lnTo>
                  <a:lnTo>
                    <a:pt x="2264862" y="138429"/>
                  </a:lnTo>
                  <a:lnTo>
                    <a:pt x="2406416" y="193801"/>
                  </a:lnTo>
                  <a:lnTo>
                    <a:pt x="2547969" y="249173"/>
                  </a:lnTo>
                  <a:lnTo>
                    <a:pt x="2689523" y="470661"/>
                  </a:lnTo>
                  <a:lnTo>
                    <a:pt x="2831077" y="526033"/>
                  </a:lnTo>
                  <a:lnTo>
                    <a:pt x="2972631" y="636777"/>
                  </a:lnTo>
                  <a:lnTo>
                    <a:pt x="3114185" y="636777"/>
                  </a:lnTo>
                  <a:lnTo>
                    <a:pt x="3255739" y="719835"/>
                  </a:lnTo>
                  <a:lnTo>
                    <a:pt x="3397293" y="91363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82530"/>
              <a:ext cx="3397293" cy="387603"/>
            </a:xfrm>
            <a:custGeom>
              <a:avLst/>
              <a:pathLst>
                <a:path w="3397293" h="387603">
                  <a:moveTo>
                    <a:pt x="0" y="27685"/>
                  </a:moveTo>
                  <a:lnTo>
                    <a:pt x="141553" y="55371"/>
                  </a:lnTo>
                  <a:lnTo>
                    <a:pt x="283107" y="27685"/>
                  </a:lnTo>
                  <a:lnTo>
                    <a:pt x="424661" y="27685"/>
                  </a:lnTo>
                  <a:lnTo>
                    <a:pt x="566215" y="27685"/>
                  </a:lnTo>
                  <a:lnTo>
                    <a:pt x="707769" y="0"/>
                  </a:lnTo>
                  <a:lnTo>
                    <a:pt x="849323" y="27685"/>
                  </a:lnTo>
                  <a:lnTo>
                    <a:pt x="990877" y="55371"/>
                  </a:lnTo>
                  <a:lnTo>
                    <a:pt x="1132431" y="0"/>
                  </a:lnTo>
                  <a:lnTo>
                    <a:pt x="1273984" y="27685"/>
                  </a:lnTo>
                  <a:lnTo>
                    <a:pt x="1415538" y="27685"/>
                  </a:lnTo>
                  <a:lnTo>
                    <a:pt x="1557092" y="27685"/>
                  </a:lnTo>
                  <a:lnTo>
                    <a:pt x="1698646" y="27685"/>
                  </a:lnTo>
                  <a:lnTo>
                    <a:pt x="1840200" y="83057"/>
                  </a:lnTo>
                  <a:lnTo>
                    <a:pt x="1981754" y="55371"/>
                  </a:lnTo>
                  <a:lnTo>
                    <a:pt x="2123308" y="27685"/>
                  </a:lnTo>
                  <a:lnTo>
                    <a:pt x="2264862" y="55371"/>
                  </a:lnTo>
                  <a:lnTo>
                    <a:pt x="2406416" y="110743"/>
                  </a:lnTo>
                  <a:lnTo>
                    <a:pt x="2547969" y="193801"/>
                  </a:lnTo>
                  <a:lnTo>
                    <a:pt x="2689523" y="304545"/>
                  </a:lnTo>
                  <a:lnTo>
                    <a:pt x="2831077" y="332231"/>
                  </a:lnTo>
                  <a:lnTo>
                    <a:pt x="2972631" y="387603"/>
                  </a:lnTo>
                  <a:lnTo>
                    <a:pt x="3114185" y="27685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54844"/>
              <a:ext cx="3397293" cy="913637"/>
            </a:xfrm>
            <a:custGeom>
              <a:avLst/>
              <a:pathLst>
                <a:path w="3397293" h="913637">
                  <a:moveTo>
                    <a:pt x="0" y="166115"/>
                  </a:moveTo>
                  <a:lnTo>
                    <a:pt x="141553" y="193801"/>
                  </a:lnTo>
                  <a:lnTo>
                    <a:pt x="283107" y="110743"/>
                  </a:lnTo>
                  <a:lnTo>
                    <a:pt x="424661" y="55371"/>
                  </a:lnTo>
                  <a:lnTo>
                    <a:pt x="566215" y="276859"/>
                  </a:lnTo>
                  <a:lnTo>
                    <a:pt x="707769" y="138429"/>
                  </a:lnTo>
                  <a:lnTo>
                    <a:pt x="849323" y="304545"/>
                  </a:lnTo>
                  <a:lnTo>
                    <a:pt x="990877" y="359917"/>
                  </a:lnTo>
                  <a:lnTo>
                    <a:pt x="1132431" y="55371"/>
                  </a:lnTo>
                  <a:lnTo>
                    <a:pt x="1273984" y="27685"/>
                  </a:lnTo>
                  <a:lnTo>
                    <a:pt x="1415538" y="27685"/>
                  </a:lnTo>
                  <a:lnTo>
                    <a:pt x="1557092" y="0"/>
                  </a:lnTo>
                  <a:lnTo>
                    <a:pt x="1698646" y="27685"/>
                  </a:lnTo>
                  <a:lnTo>
                    <a:pt x="1840200" y="332231"/>
                  </a:lnTo>
                  <a:lnTo>
                    <a:pt x="1981754" y="166115"/>
                  </a:lnTo>
                  <a:lnTo>
                    <a:pt x="2123308" y="27685"/>
                  </a:lnTo>
                  <a:lnTo>
                    <a:pt x="2264862" y="138429"/>
                  </a:lnTo>
                  <a:lnTo>
                    <a:pt x="2406416" y="193801"/>
                  </a:lnTo>
                  <a:lnTo>
                    <a:pt x="2547969" y="249173"/>
                  </a:lnTo>
                  <a:lnTo>
                    <a:pt x="2689523" y="470661"/>
                  </a:lnTo>
                  <a:lnTo>
                    <a:pt x="2831077" y="526033"/>
                  </a:lnTo>
                  <a:lnTo>
                    <a:pt x="2972631" y="636777"/>
                  </a:lnTo>
                  <a:lnTo>
                    <a:pt x="3114185" y="636777"/>
                  </a:lnTo>
                  <a:lnTo>
                    <a:pt x="3255739" y="719835"/>
                  </a:lnTo>
                  <a:lnTo>
                    <a:pt x="3397293" y="91363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581405"/>
            </a:xfrm>
            <a:custGeom>
              <a:avLst/>
              <a:pathLst>
                <a:path w="0" h="581405">
                  <a:moveTo>
                    <a:pt x="0" y="0"/>
                  </a:moveTo>
                  <a:lnTo>
                    <a:pt x="0" y="58140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30579"/>
            </a:xfrm>
            <a:custGeom>
              <a:avLst/>
              <a:pathLst>
                <a:path w="0" h="830579">
                  <a:moveTo>
                    <a:pt x="0" y="0"/>
                  </a:moveTo>
                  <a:lnTo>
                    <a:pt x="0" y="83057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024381"/>
            </a:xfrm>
            <a:custGeom>
              <a:avLst/>
              <a:pathLst>
                <a:path w="0" h="1024381">
                  <a:moveTo>
                    <a:pt x="0" y="0"/>
                  </a:moveTo>
                  <a:lnTo>
                    <a:pt x="0" y="10243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54844"/>
              <a:ext cx="3397293" cy="913637"/>
            </a:xfrm>
            <a:custGeom>
              <a:avLst/>
              <a:pathLst>
                <a:path w="3397293" h="913637">
                  <a:moveTo>
                    <a:pt x="0" y="166115"/>
                  </a:moveTo>
                  <a:lnTo>
                    <a:pt x="141553" y="193801"/>
                  </a:lnTo>
                  <a:lnTo>
                    <a:pt x="283107" y="110743"/>
                  </a:lnTo>
                  <a:lnTo>
                    <a:pt x="424661" y="55371"/>
                  </a:lnTo>
                  <a:lnTo>
                    <a:pt x="566215" y="276859"/>
                  </a:lnTo>
                  <a:lnTo>
                    <a:pt x="707769" y="138429"/>
                  </a:lnTo>
                  <a:lnTo>
                    <a:pt x="849323" y="304545"/>
                  </a:lnTo>
                  <a:lnTo>
                    <a:pt x="990877" y="359917"/>
                  </a:lnTo>
                  <a:lnTo>
                    <a:pt x="1132431" y="55371"/>
                  </a:lnTo>
                  <a:lnTo>
                    <a:pt x="1273984" y="27685"/>
                  </a:lnTo>
                  <a:lnTo>
                    <a:pt x="1415538" y="27685"/>
                  </a:lnTo>
                  <a:lnTo>
                    <a:pt x="1557092" y="0"/>
                  </a:lnTo>
                  <a:lnTo>
                    <a:pt x="1698646" y="27685"/>
                  </a:lnTo>
                  <a:lnTo>
                    <a:pt x="1840200" y="332231"/>
                  </a:lnTo>
                  <a:lnTo>
                    <a:pt x="1981754" y="166115"/>
                  </a:lnTo>
                  <a:lnTo>
                    <a:pt x="2123308" y="27685"/>
                  </a:lnTo>
                  <a:lnTo>
                    <a:pt x="2264862" y="138429"/>
                  </a:lnTo>
                  <a:lnTo>
                    <a:pt x="2406416" y="193801"/>
                  </a:lnTo>
                  <a:lnTo>
                    <a:pt x="2547969" y="249173"/>
                  </a:lnTo>
                  <a:lnTo>
                    <a:pt x="2689523" y="470661"/>
                  </a:lnTo>
                  <a:lnTo>
                    <a:pt x="2831077" y="526033"/>
                  </a:lnTo>
                  <a:lnTo>
                    <a:pt x="2972631" y="636777"/>
                  </a:lnTo>
                  <a:lnTo>
                    <a:pt x="3114185" y="636777"/>
                  </a:lnTo>
                  <a:lnTo>
                    <a:pt x="3255739" y="719835"/>
                  </a:lnTo>
                  <a:lnTo>
                    <a:pt x="3397293" y="91363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16414"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444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6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1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02" y="4729647"/>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60" name="tx60"/>
            <p:cNvSpPr/>
            <p:nvPr/>
          </p:nvSpPr>
          <p:spPr>
            <a:xfrm>
              <a:off x="278166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1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08188" y="482911"/>
              <a:ext cx="2422847"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Bolivia, 2000-2024</a:t>
              </a:r>
            </a:p>
          </p:txBody>
        </p:sp>
        <p:sp>
          <p:nvSpPr>
            <p:cNvPr id="63" name="pl63"/>
            <p:cNvSpPr/>
            <p:nvPr/>
          </p:nvSpPr>
          <p:spPr>
            <a:xfrm>
              <a:off x="5267799" y="37004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244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483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723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9962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3624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863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103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3342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37095"/>
              <a:ext cx="3397293" cy="2230976"/>
            </a:xfrm>
            <a:custGeom>
              <a:avLst/>
              <a:pathLst>
                <a:path w="3397293" h="2230976">
                  <a:moveTo>
                    <a:pt x="0" y="405632"/>
                  </a:moveTo>
                  <a:lnTo>
                    <a:pt x="141553" y="473237"/>
                  </a:lnTo>
                  <a:lnTo>
                    <a:pt x="283107" y="270421"/>
                  </a:lnTo>
                  <a:lnTo>
                    <a:pt x="424661" y="135210"/>
                  </a:lnTo>
                  <a:lnTo>
                    <a:pt x="566215" y="676053"/>
                  </a:lnTo>
                  <a:lnTo>
                    <a:pt x="707769" y="338026"/>
                  </a:lnTo>
                  <a:lnTo>
                    <a:pt x="849323" y="743658"/>
                  </a:lnTo>
                  <a:lnTo>
                    <a:pt x="990877" y="878869"/>
                  </a:lnTo>
                  <a:lnTo>
                    <a:pt x="1132431" y="135210"/>
                  </a:lnTo>
                  <a:lnTo>
                    <a:pt x="1273984" y="67605"/>
                  </a:lnTo>
                  <a:lnTo>
                    <a:pt x="1415538" y="67605"/>
                  </a:lnTo>
                  <a:lnTo>
                    <a:pt x="1557092" y="0"/>
                  </a:lnTo>
                  <a:lnTo>
                    <a:pt x="1698646" y="67605"/>
                  </a:lnTo>
                  <a:lnTo>
                    <a:pt x="1840200" y="811264"/>
                  </a:lnTo>
                  <a:lnTo>
                    <a:pt x="1981754" y="405632"/>
                  </a:lnTo>
                  <a:lnTo>
                    <a:pt x="2123308" y="67605"/>
                  </a:lnTo>
                  <a:lnTo>
                    <a:pt x="2264862" y="338026"/>
                  </a:lnTo>
                  <a:lnTo>
                    <a:pt x="2406416" y="473237"/>
                  </a:lnTo>
                  <a:lnTo>
                    <a:pt x="2547969" y="608448"/>
                  </a:lnTo>
                  <a:lnTo>
                    <a:pt x="2689523" y="1149290"/>
                  </a:lnTo>
                  <a:lnTo>
                    <a:pt x="2831077" y="1284501"/>
                  </a:lnTo>
                  <a:lnTo>
                    <a:pt x="2972631" y="1554922"/>
                  </a:lnTo>
                  <a:lnTo>
                    <a:pt x="3114185" y="1554922"/>
                  </a:lnTo>
                  <a:lnTo>
                    <a:pt x="3255739" y="1757738"/>
                  </a:lnTo>
                  <a:lnTo>
                    <a:pt x="3397293" y="2230976"/>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86386"/>
              <a:ext cx="3397293" cy="540842"/>
            </a:xfrm>
            <a:custGeom>
              <a:avLst/>
              <a:pathLst>
                <a:path w="3397293" h="540842">
                  <a:moveTo>
                    <a:pt x="0" y="540842"/>
                  </a:moveTo>
                  <a:lnTo>
                    <a:pt x="141553" y="473237"/>
                  </a:lnTo>
                  <a:lnTo>
                    <a:pt x="283107" y="473237"/>
                  </a:lnTo>
                  <a:lnTo>
                    <a:pt x="424661" y="405632"/>
                  </a:lnTo>
                  <a:lnTo>
                    <a:pt x="566215" y="338026"/>
                  </a:lnTo>
                  <a:lnTo>
                    <a:pt x="707769" y="270421"/>
                  </a:lnTo>
                  <a:lnTo>
                    <a:pt x="849323" y="202816"/>
                  </a:lnTo>
                  <a:lnTo>
                    <a:pt x="990877" y="202816"/>
                  </a:lnTo>
                  <a:lnTo>
                    <a:pt x="1132431" y="135210"/>
                  </a:lnTo>
                  <a:lnTo>
                    <a:pt x="1273984" y="67605"/>
                  </a:lnTo>
                  <a:lnTo>
                    <a:pt x="1415538" y="67605"/>
                  </a:lnTo>
                  <a:lnTo>
                    <a:pt x="1557092" y="67605"/>
                  </a:lnTo>
                  <a:lnTo>
                    <a:pt x="1698646" y="67605"/>
                  </a:lnTo>
                  <a:lnTo>
                    <a:pt x="1840200" y="67605"/>
                  </a:lnTo>
                  <a:lnTo>
                    <a:pt x="1981754" y="67605"/>
                  </a:lnTo>
                  <a:lnTo>
                    <a:pt x="2123308" y="67605"/>
                  </a:lnTo>
                  <a:lnTo>
                    <a:pt x="2264862" y="0"/>
                  </a:lnTo>
                  <a:lnTo>
                    <a:pt x="2406416" y="0"/>
                  </a:lnTo>
                  <a:lnTo>
                    <a:pt x="2547969" y="0"/>
                  </a:lnTo>
                  <a:lnTo>
                    <a:pt x="2689523" y="0"/>
                  </a:lnTo>
                  <a:lnTo>
                    <a:pt x="2831077" y="135210"/>
                  </a:lnTo>
                  <a:lnTo>
                    <a:pt x="2972631" y="202816"/>
                  </a:lnTo>
                  <a:lnTo>
                    <a:pt x="3114185" y="67605"/>
                  </a:lnTo>
                  <a:lnTo>
                    <a:pt x="3255739" y="67605"/>
                  </a:lnTo>
                  <a:lnTo>
                    <a:pt x="3397293" y="67605"/>
                  </a:lnTo>
                </a:path>
              </a:pathLst>
            </a:custGeom>
            <a:ln w="27101" cap="flat">
              <a:solidFill>
                <a:srgbClr val="80BD41">
                  <a:alpha val="100000"/>
                </a:srgbClr>
              </a:solidFill>
              <a:prstDash val="solid"/>
              <a:round/>
            </a:ln>
          </p:spPr>
          <p:txBody>
            <a:bodyPr/>
            <a:lstStyle/>
            <a:p/>
          </p:txBody>
        </p:sp>
        <p:sp>
          <p:nvSpPr>
            <p:cNvPr id="81" name="pl81"/>
            <p:cNvSpPr/>
            <p:nvPr/>
          </p:nvSpPr>
          <p:spPr>
            <a:xfrm>
              <a:off x="5437664" y="1942727"/>
              <a:ext cx="3397293" cy="946474"/>
            </a:xfrm>
            <a:custGeom>
              <a:avLst/>
              <a:pathLst>
                <a:path w="3397293" h="946474">
                  <a:moveTo>
                    <a:pt x="0" y="67605"/>
                  </a:moveTo>
                  <a:lnTo>
                    <a:pt x="141553" y="135210"/>
                  </a:lnTo>
                  <a:lnTo>
                    <a:pt x="283107" y="67605"/>
                  </a:lnTo>
                  <a:lnTo>
                    <a:pt x="424661" y="67605"/>
                  </a:lnTo>
                  <a:lnTo>
                    <a:pt x="566215" y="67605"/>
                  </a:lnTo>
                  <a:lnTo>
                    <a:pt x="707769" y="0"/>
                  </a:lnTo>
                  <a:lnTo>
                    <a:pt x="849323" y="67605"/>
                  </a:lnTo>
                  <a:lnTo>
                    <a:pt x="990877" y="135210"/>
                  </a:lnTo>
                  <a:lnTo>
                    <a:pt x="1132431" y="0"/>
                  </a:lnTo>
                  <a:lnTo>
                    <a:pt x="1273984" y="67605"/>
                  </a:lnTo>
                  <a:lnTo>
                    <a:pt x="1415538" y="67605"/>
                  </a:lnTo>
                  <a:lnTo>
                    <a:pt x="1557092" y="67605"/>
                  </a:lnTo>
                  <a:lnTo>
                    <a:pt x="1698646" y="67605"/>
                  </a:lnTo>
                  <a:lnTo>
                    <a:pt x="1840200" y="202816"/>
                  </a:lnTo>
                  <a:lnTo>
                    <a:pt x="1981754" y="135210"/>
                  </a:lnTo>
                  <a:lnTo>
                    <a:pt x="2123308" y="67605"/>
                  </a:lnTo>
                  <a:lnTo>
                    <a:pt x="2264862" y="135210"/>
                  </a:lnTo>
                  <a:lnTo>
                    <a:pt x="2406416" y="270421"/>
                  </a:lnTo>
                  <a:lnTo>
                    <a:pt x="2547969" y="473237"/>
                  </a:lnTo>
                  <a:lnTo>
                    <a:pt x="2689523" y="743658"/>
                  </a:lnTo>
                  <a:lnTo>
                    <a:pt x="2831077" y="811264"/>
                  </a:lnTo>
                  <a:lnTo>
                    <a:pt x="2972631" y="946474"/>
                  </a:lnTo>
                  <a:lnTo>
                    <a:pt x="3114185" y="676053"/>
                  </a:lnTo>
                  <a:lnTo>
                    <a:pt x="3255739" y="676053"/>
                  </a:lnTo>
                  <a:lnTo>
                    <a:pt x="3397293" y="811264"/>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8638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37095"/>
              <a:ext cx="3397293" cy="2230976"/>
            </a:xfrm>
            <a:custGeom>
              <a:avLst/>
              <a:pathLst>
                <a:path w="3397293" h="2230976">
                  <a:moveTo>
                    <a:pt x="0" y="405632"/>
                  </a:moveTo>
                  <a:lnTo>
                    <a:pt x="141553" y="473237"/>
                  </a:lnTo>
                  <a:lnTo>
                    <a:pt x="283107" y="270421"/>
                  </a:lnTo>
                  <a:lnTo>
                    <a:pt x="424661" y="135210"/>
                  </a:lnTo>
                  <a:lnTo>
                    <a:pt x="566215" y="676053"/>
                  </a:lnTo>
                  <a:lnTo>
                    <a:pt x="707769" y="338026"/>
                  </a:lnTo>
                  <a:lnTo>
                    <a:pt x="849323" y="743658"/>
                  </a:lnTo>
                  <a:lnTo>
                    <a:pt x="990877" y="878869"/>
                  </a:lnTo>
                  <a:lnTo>
                    <a:pt x="1132431" y="135210"/>
                  </a:lnTo>
                  <a:lnTo>
                    <a:pt x="1273984" y="67605"/>
                  </a:lnTo>
                  <a:lnTo>
                    <a:pt x="1415538" y="67605"/>
                  </a:lnTo>
                  <a:lnTo>
                    <a:pt x="1557092" y="0"/>
                  </a:lnTo>
                  <a:lnTo>
                    <a:pt x="1698646" y="67605"/>
                  </a:lnTo>
                  <a:lnTo>
                    <a:pt x="1840200" y="811264"/>
                  </a:lnTo>
                  <a:lnTo>
                    <a:pt x="1981754" y="405632"/>
                  </a:lnTo>
                  <a:lnTo>
                    <a:pt x="2123308" y="67605"/>
                  </a:lnTo>
                  <a:lnTo>
                    <a:pt x="2264862" y="338026"/>
                  </a:lnTo>
                  <a:lnTo>
                    <a:pt x="2406416" y="473237"/>
                  </a:lnTo>
                  <a:lnTo>
                    <a:pt x="2547969" y="608448"/>
                  </a:lnTo>
                  <a:lnTo>
                    <a:pt x="2689523" y="1149290"/>
                  </a:lnTo>
                  <a:lnTo>
                    <a:pt x="2831077" y="1284501"/>
                  </a:lnTo>
                  <a:lnTo>
                    <a:pt x="2972631" y="1554922"/>
                  </a:lnTo>
                  <a:lnTo>
                    <a:pt x="3114185" y="1554922"/>
                  </a:lnTo>
                  <a:lnTo>
                    <a:pt x="3255739" y="1757738"/>
                  </a:lnTo>
                  <a:lnTo>
                    <a:pt x="3397293" y="2230976"/>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28926"/>
              <a:ext cx="0" cy="513800"/>
            </a:xfrm>
            <a:custGeom>
              <a:avLst/>
              <a:pathLst>
                <a:path w="0" h="513800">
                  <a:moveTo>
                    <a:pt x="0" y="51380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28926"/>
              <a:ext cx="0" cy="446195"/>
            </a:xfrm>
            <a:custGeom>
              <a:avLst/>
              <a:pathLst>
                <a:path w="0" h="446195">
                  <a:moveTo>
                    <a:pt x="0" y="44619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28926"/>
              <a:ext cx="0" cy="175773"/>
            </a:xfrm>
            <a:custGeom>
              <a:avLst/>
              <a:pathLst>
                <a:path w="0" h="175773">
                  <a:moveTo>
                    <a:pt x="0" y="17577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28926"/>
              <a:ext cx="0" cy="175773"/>
            </a:xfrm>
            <a:custGeom>
              <a:avLst/>
              <a:pathLst>
                <a:path w="0" h="175773">
                  <a:moveTo>
                    <a:pt x="0" y="17577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28926"/>
              <a:ext cx="0" cy="1257459"/>
            </a:xfrm>
            <a:custGeom>
              <a:avLst/>
              <a:pathLst>
                <a:path w="0" h="1257459">
                  <a:moveTo>
                    <a:pt x="0" y="125745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28926"/>
              <a:ext cx="0" cy="1865907"/>
            </a:xfrm>
            <a:custGeom>
              <a:avLst/>
              <a:pathLst>
                <a:path w="0" h="1865907">
                  <a:moveTo>
                    <a:pt x="0" y="186590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28926"/>
              <a:ext cx="0" cy="2339144"/>
            </a:xfrm>
            <a:custGeom>
              <a:avLst/>
              <a:pathLst>
                <a:path w="0" h="2339144">
                  <a:moveTo>
                    <a:pt x="0" y="233914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537095"/>
              <a:ext cx="3397293" cy="2230976"/>
            </a:xfrm>
            <a:custGeom>
              <a:avLst/>
              <a:pathLst>
                <a:path w="3397293" h="2230976">
                  <a:moveTo>
                    <a:pt x="0" y="405632"/>
                  </a:moveTo>
                  <a:lnTo>
                    <a:pt x="141553" y="473237"/>
                  </a:lnTo>
                  <a:lnTo>
                    <a:pt x="283107" y="270421"/>
                  </a:lnTo>
                  <a:lnTo>
                    <a:pt x="424661" y="135210"/>
                  </a:lnTo>
                  <a:lnTo>
                    <a:pt x="566215" y="676053"/>
                  </a:lnTo>
                  <a:lnTo>
                    <a:pt x="707769" y="338026"/>
                  </a:lnTo>
                  <a:lnTo>
                    <a:pt x="849323" y="743658"/>
                  </a:lnTo>
                  <a:lnTo>
                    <a:pt x="990877" y="878869"/>
                  </a:lnTo>
                  <a:lnTo>
                    <a:pt x="1132431" y="135210"/>
                  </a:lnTo>
                  <a:lnTo>
                    <a:pt x="1273984" y="67605"/>
                  </a:lnTo>
                  <a:lnTo>
                    <a:pt x="1415538" y="67605"/>
                  </a:lnTo>
                  <a:lnTo>
                    <a:pt x="1557092" y="0"/>
                  </a:lnTo>
                  <a:lnTo>
                    <a:pt x="1698646" y="67605"/>
                  </a:lnTo>
                  <a:lnTo>
                    <a:pt x="1840200" y="811264"/>
                  </a:lnTo>
                  <a:lnTo>
                    <a:pt x="1981754" y="405632"/>
                  </a:lnTo>
                  <a:lnTo>
                    <a:pt x="2123308" y="67605"/>
                  </a:lnTo>
                  <a:lnTo>
                    <a:pt x="2264862" y="338026"/>
                  </a:lnTo>
                  <a:lnTo>
                    <a:pt x="2406416" y="473237"/>
                  </a:lnTo>
                  <a:lnTo>
                    <a:pt x="2547969" y="608448"/>
                  </a:lnTo>
                  <a:lnTo>
                    <a:pt x="2689523" y="1149290"/>
                  </a:lnTo>
                  <a:lnTo>
                    <a:pt x="2831077" y="1284501"/>
                  </a:lnTo>
                  <a:lnTo>
                    <a:pt x="2972631" y="1554922"/>
                  </a:lnTo>
                  <a:lnTo>
                    <a:pt x="3114185" y="1554922"/>
                  </a:lnTo>
                  <a:lnTo>
                    <a:pt x="3255739" y="1757738"/>
                  </a:lnTo>
                  <a:lnTo>
                    <a:pt x="3397293" y="2230976"/>
                  </a:lnTo>
                </a:path>
              </a:pathLst>
            </a:custGeom>
            <a:ln w="27101" cap="flat">
              <a:solidFill>
                <a:srgbClr val="0058AB">
                  <a:alpha val="100000"/>
                </a:srgbClr>
              </a:solidFill>
              <a:prstDash val="solid"/>
              <a:round/>
            </a:ln>
          </p:spPr>
          <p:txBody>
            <a:bodyPr/>
            <a:lstStyle/>
            <a:p/>
          </p:txBody>
        </p:sp>
        <p:sp>
          <p:nvSpPr>
            <p:cNvPr id="92" name="tx92"/>
            <p:cNvSpPr/>
            <p:nvPr/>
          </p:nvSpPr>
          <p:spPr>
            <a:xfrm>
              <a:off x="5377374" y="13627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085143" y="13627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4" name="tx94"/>
            <p:cNvSpPr/>
            <p:nvPr/>
          </p:nvSpPr>
          <p:spPr>
            <a:xfrm>
              <a:off x="6792913" y="13614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7500682" y="13614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6" name="tx96"/>
            <p:cNvSpPr/>
            <p:nvPr/>
          </p:nvSpPr>
          <p:spPr>
            <a:xfrm>
              <a:off x="8097042" y="13614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36144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8756617" y="136144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9" name="tx99"/>
            <p:cNvSpPr/>
            <p:nvPr/>
          </p:nvSpPr>
          <p:spPr>
            <a:xfrm>
              <a:off x="8902429" y="27148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7148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31032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342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582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282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606110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6110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3126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9371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28201" y="4729647"/>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118" name="tx118"/>
            <p:cNvSpPr/>
            <p:nvPr/>
          </p:nvSpPr>
          <p:spPr>
            <a:xfrm>
              <a:off x="709836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60818"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34677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40596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46514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52433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37636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43555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49474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10248"/>
              <a:ext cx="3942191" cy="145351"/>
            </a:xfrm>
            <a:prstGeom prst="rect">
              <a:avLst/>
            </a:prstGeom>
            <a:solidFill>
              <a:srgbClr val="1CABE2">
                <a:alpha val="80000"/>
              </a:srgbClr>
            </a:solidFill>
          </p:spPr>
          <p:txBody>
            <a:bodyPr/>
            <a:lstStyle/>
            <a:p/>
          </p:txBody>
        </p:sp>
        <p:sp>
          <p:nvSpPr>
            <p:cNvPr id="133" name="rc133"/>
            <p:cNvSpPr/>
            <p:nvPr/>
          </p:nvSpPr>
          <p:spPr>
            <a:xfrm>
              <a:off x="1317178" y="5528559"/>
              <a:ext cx="5834502" cy="145351"/>
            </a:xfrm>
            <a:prstGeom prst="rect">
              <a:avLst/>
            </a:prstGeom>
            <a:solidFill>
              <a:srgbClr val="1CABE2">
                <a:alpha val="80000"/>
              </a:srgbClr>
            </a:solidFill>
          </p:spPr>
          <p:txBody>
            <a:bodyPr/>
            <a:lstStyle/>
            <a:p/>
          </p:txBody>
        </p:sp>
        <p:sp>
          <p:nvSpPr>
            <p:cNvPr id="134" name="rc134"/>
            <p:cNvSpPr/>
            <p:nvPr/>
          </p:nvSpPr>
          <p:spPr>
            <a:xfrm>
              <a:off x="1317178" y="5346869"/>
              <a:ext cx="7321564" cy="145351"/>
            </a:xfrm>
            <a:prstGeom prst="rect">
              <a:avLst/>
            </a:prstGeom>
            <a:solidFill>
              <a:srgbClr val="1CABE2">
                <a:alpha val="80000"/>
              </a:srgbClr>
            </a:solidFill>
          </p:spPr>
          <p:txBody>
            <a:bodyPr/>
            <a:lstStyle/>
            <a:p/>
          </p:txBody>
        </p:sp>
        <p:sp>
          <p:nvSpPr>
            <p:cNvPr id="135" name="tx135"/>
            <p:cNvSpPr/>
            <p:nvPr/>
          </p:nvSpPr>
          <p:spPr>
            <a:xfrm>
              <a:off x="6720643"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71,000</a:t>
              </a:r>
            </a:p>
          </p:txBody>
        </p:sp>
        <p:sp>
          <p:nvSpPr>
            <p:cNvPr id="136" name="tx136"/>
            <p:cNvSpPr/>
            <p:nvPr/>
          </p:nvSpPr>
          <p:spPr>
            <a:xfrm>
              <a:off x="8207706"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89,000</a:t>
              </a:r>
            </a:p>
          </p:txBody>
        </p:sp>
        <p:sp>
          <p:nvSpPr>
            <p:cNvPr id="137" name="tx137"/>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94908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2" name="tx142"/>
            <p:cNvSpPr/>
            <p:nvPr/>
          </p:nvSpPr>
          <p:spPr>
            <a:xfrm>
              <a:off x="500826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706745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4" name="tx144"/>
            <p:cNvSpPr/>
            <p:nvPr/>
          </p:nvSpPr>
          <p:spPr>
            <a:xfrm>
              <a:off x="951100" y="5067111"/>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45" name="tx145"/>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6" name="tx146"/>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7" name="tx147"/>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DTP1 en Bolivia (65%) era 24 puntos porcentuales inferior a la media mundial (89%) y 20 puntos porcentuales inferior a la media de todos los países de LACR (85%).
La cobertura nacional de DTP1 fue 16 puntos porcentuales inferior a la de 2019 (81%).
Esto equivale a 89.000 niños con dosis cero en 2024 frente a 48.000 niños con dosis cero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051820"/>
              <a:ext cx="231165" cy="200177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845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81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9506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668189" y="282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812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468887" y="27521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05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239439" y="2705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009991"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4266842"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2024, Bolivia ocupó el puesto número 1 de 32 países con la cobertura DTP1 más baja (basada en clasificaciones empatadas).
Bolivia estaba entre los 10 países con más niños sin dosis (puesto 6).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084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2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1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6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80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35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9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43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98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52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07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61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16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70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24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79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33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88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42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97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51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05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60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914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69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223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780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53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378117"/>
              <a:ext cx="4155057" cy="308650"/>
            </a:xfrm>
            <a:custGeom>
              <a:avLst/>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62868"/>
              <a:ext cx="4155057" cy="617611"/>
            </a:xfrm>
            <a:custGeom>
              <a:avLst/>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06026"/>
              <a:ext cx="4155057" cy="617507"/>
            </a:xfrm>
            <a:custGeom>
              <a:avLst/>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97013"/>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25025"/>
              <a:ext cx="4155057" cy="617455"/>
            </a:xfrm>
            <a:custGeom>
              <a:avLst/>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17348"/>
              <a:ext cx="4155057" cy="308702"/>
            </a:xfrm>
            <a:custGeom>
              <a:avLst/>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F26A21">
                  <a:alpha val="100000"/>
                </a:srgbClr>
              </a:solidFill>
              <a:prstDash val="solid"/>
              <a:round/>
            </a:ln>
          </p:spPr>
          <p:txBody>
            <a:bodyPr/>
            <a:lstStyle/>
            <a:p/>
          </p:txBody>
        </p:sp>
        <p:sp>
          <p:nvSpPr>
            <p:cNvPr id="42" name="pl42"/>
            <p:cNvSpPr/>
            <p:nvPr/>
          </p:nvSpPr>
          <p:spPr>
            <a:xfrm>
              <a:off x="2737948" y="899582"/>
              <a:ext cx="4155057" cy="154376"/>
            </a:xfrm>
            <a:custGeom>
              <a:avLst/>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3" name="pl43"/>
            <p:cNvSpPr/>
            <p:nvPr/>
          </p:nvSpPr>
          <p:spPr>
            <a:xfrm>
              <a:off x="2737948" y="3061687"/>
              <a:ext cx="4155057" cy="463078"/>
            </a:xfrm>
            <a:custGeom>
              <a:avLst/>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62971"/>
              <a:ext cx="4155057" cy="463130"/>
            </a:xfrm>
            <a:custGeom>
              <a:avLst/>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5" name="pl45"/>
            <p:cNvSpPr/>
            <p:nvPr/>
          </p:nvSpPr>
          <p:spPr>
            <a:xfrm>
              <a:off x="2737948" y="2752830"/>
              <a:ext cx="4155057" cy="1389702"/>
            </a:xfrm>
            <a:custGeom>
              <a:avLst/>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p:txBody>
        </p:sp>
        <p:sp>
          <p:nvSpPr>
            <p:cNvPr id="46" name="pl46"/>
            <p:cNvSpPr/>
            <p:nvPr/>
          </p:nvSpPr>
          <p:spPr>
            <a:xfrm>
              <a:off x="2737948" y="3679350"/>
              <a:ext cx="4155057" cy="308753"/>
            </a:xfrm>
            <a:custGeom>
              <a:avLst/>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7" name="pl47"/>
            <p:cNvSpPr/>
            <p:nvPr/>
          </p:nvSpPr>
          <p:spPr>
            <a:xfrm>
              <a:off x="2737948" y="5069364"/>
              <a:ext cx="4155057" cy="617352"/>
            </a:xfrm>
            <a:custGeom>
              <a:avLst/>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517400"/>
              <a:ext cx="4155057" cy="463130"/>
            </a:xfrm>
            <a:custGeom>
              <a:avLst/>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9" name="pl49"/>
            <p:cNvSpPr/>
            <p:nvPr/>
          </p:nvSpPr>
          <p:spPr>
            <a:xfrm>
              <a:off x="2737948" y="2907155"/>
              <a:ext cx="4155057" cy="463130"/>
            </a:xfrm>
            <a:custGeom>
              <a:avLst/>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605922"/>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51" name="pl51"/>
            <p:cNvSpPr/>
            <p:nvPr/>
          </p:nvSpPr>
          <p:spPr>
            <a:xfrm>
              <a:off x="2737948" y="2443921"/>
              <a:ext cx="4155057" cy="617507"/>
            </a:xfrm>
            <a:custGeom>
              <a:avLst/>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p:txBody>
        </p:sp>
        <p:sp>
          <p:nvSpPr>
            <p:cNvPr id="52" name="pl52"/>
            <p:cNvSpPr/>
            <p:nvPr/>
          </p:nvSpPr>
          <p:spPr>
            <a:xfrm>
              <a:off x="2737948" y="4451493"/>
              <a:ext cx="4155057" cy="308805"/>
            </a:xfrm>
            <a:custGeom>
              <a:avLst/>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3" name="pl53"/>
            <p:cNvSpPr/>
            <p:nvPr/>
          </p:nvSpPr>
          <p:spPr>
            <a:xfrm>
              <a:off x="2737948" y="1363075"/>
              <a:ext cx="4155057" cy="771884"/>
            </a:xfrm>
            <a:custGeom>
              <a:avLst/>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p:txBody>
        </p:sp>
        <p:sp>
          <p:nvSpPr>
            <p:cNvPr id="54" name="pl54"/>
            <p:cNvSpPr/>
            <p:nvPr/>
          </p:nvSpPr>
          <p:spPr>
            <a:xfrm>
              <a:off x="2737948" y="2135011"/>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3061894"/>
              <a:ext cx="4155057" cy="1235066"/>
            </a:xfrm>
            <a:custGeom>
              <a:avLst/>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p:txBody>
        </p:sp>
        <p:sp>
          <p:nvSpPr>
            <p:cNvPr id="56" name="pl56"/>
            <p:cNvSpPr/>
            <p:nvPr/>
          </p:nvSpPr>
          <p:spPr>
            <a:xfrm>
              <a:off x="2737948" y="899634"/>
              <a:ext cx="4155057" cy="308753"/>
            </a:xfrm>
            <a:custGeom>
              <a:avLst/>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57" name="pl57"/>
            <p:cNvSpPr/>
            <p:nvPr/>
          </p:nvSpPr>
          <p:spPr>
            <a:xfrm>
              <a:off x="2737948" y="2598349"/>
              <a:ext cx="4155057" cy="1080897"/>
            </a:xfrm>
            <a:custGeom>
              <a:avLst/>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2443869"/>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9" name="pl59"/>
            <p:cNvSpPr/>
            <p:nvPr/>
          </p:nvSpPr>
          <p:spPr>
            <a:xfrm>
              <a:off x="2737948" y="1517556"/>
              <a:ext cx="4155057" cy="771884"/>
            </a:xfrm>
            <a:custGeom>
              <a:avLst/>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p:txBody>
        </p:sp>
        <p:sp>
          <p:nvSpPr>
            <p:cNvPr id="60" name="pl60"/>
            <p:cNvSpPr/>
            <p:nvPr/>
          </p:nvSpPr>
          <p:spPr>
            <a:xfrm>
              <a:off x="2737948" y="2752726"/>
              <a:ext cx="4155057" cy="617507"/>
            </a:xfrm>
            <a:custGeom>
              <a:avLst/>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61" name="pl61"/>
            <p:cNvSpPr/>
            <p:nvPr/>
          </p:nvSpPr>
          <p:spPr>
            <a:xfrm>
              <a:off x="2737948" y="5378066"/>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69312"/>
              <a:ext cx="4155057" cy="463027"/>
            </a:xfrm>
            <a:custGeom>
              <a:avLst/>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63" name="pl63"/>
            <p:cNvSpPr/>
            <p:nvPr/>
          </p:nvSpPr>
          <p:spPr>
            <a:xfrm>
              <a:off x="2737948" y="4914728"/>
              <a:ext cx="4155057" cy="308753"/>
            </a:xfrm>
            <a:custGeom>
              <a:avLst/>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16012"/>
              <a:ext cx="4155057" cy="154376"/>
            </a:xfrm>
            <a:custGeom>
              <a:avLst/>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25232"/>
              <a:ext cx="4155057" cy="1080327"/>
            </a:xfrm>
            <a:custGeom>
              <a:avLst/>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679350"/>
              <a:ext cx="4155057" cy="772039"/>
            </a:xfrm>
            <a:custGeom>
              <a:avLst/>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54062"/>
              <a:ext cx="4155057" cy="154376"/>
            </a:xfrm>
            <a:custGeom>
              <a:avLst/>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1302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585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674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2679245" y="14585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compara la clasificación de los países en &lt;keep&gt;LACR&lt;/keep&gt; según el número absoluto de niños sin dosis, donde el puesto 1 representa al país con más niños sin dosis.
En 2021, Bolivia ocupaba el quinto lugar de 32 países con 63.000 niños sin dosis.
En 2024, Bolivia ocupó el puesto número 6 de 32 países con 89.000 niños con cero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6626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4771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82917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11063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39208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90699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8844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46990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75135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03281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3313905"/>
              <a:ext cx="203168" cy="1311630"/>
            </a:xfrm>
            <a:prstGeom prst="rect">
              <a:avLst/>
            </a:prstGeom>
            <a:solidFill>
              <a:srgbClr val="80BD41">
                <a:alpha val="100000"/>
              </a:srgbClr>
            </a:solidFill>
          </p:spPr>
          <p:txBody>
            <a:bodyPr/>
            <a:lstStyle/>
            <a:p/>
          </p:txBody>
        </p:sp>
        <p:sp>
          <p:nvSpPr>
            <p:cNvPr id="29" name="rc29"/>
            <p:cNvSpPr/>
            <p:nvPr/>
          </p:nvSpPr>
          <p:spPr>
            <a:xfrm>
              <a:off x="1332670" y="2876693"/>
              <a:ext cx="203168" cy="139907"/>
            </a:xfrm>
            <a:prstGeom prst="rect">
              <a:avLst/>
            </a:prstGeom>
            <a:solidFill>
              <a:srgbClr val="0058AB">
                <a:alpha val="100000"/>
              </a:srgbClr>
            </a:solidFill>
          </p:spPr>
          <p:txBody>
            <a:bodyPr/>
            <a:lstStyle/>
            <a:p/>
          </p:txBody>
        </p:sp>
        <p:sp>
          <p:nvSpPr>
            <p:cNvPr id="30" name="rc30"/>
            <p:cNvSpPr/>
            <p:nvPr/>
          </p:nvSpPr>
          <p:spPr>
            <a:xfrm>
              <a:off x="1332670" y="3016600"/>
              <a:ext cx="203168" cy="297304"/>
            </a:xfrm>
            <a:prstGeom prst="rect">
              <a:avLst/>
            </a:prstGeom>
            <a:solidFill>
              <a:srgbClr val="1CABE2">
                <a:alpha val="100000"/>
              </a:srgbClr>
            </a:solidFill>
          </p:spPr>
          <p:txBody>
            <a:bodyPr/>
            <a:lstStyle/>
            <a:p/>
          </p:txBody>
        </p:sp>
        <p:sp>
          <p:nvSpPr>
            <p:cNvPr id="31" name="rc31"/>
            <p:cNvSpPr/>
            <p:nvPr/>
          </p:nvSpPr>
          <p:spPr>
            <a:xfrm>
              <a:off x="1558413" y="3391378"/>
              <a:ext cx="203168" cy="1234156"/>
            </a:xfrm>
            <a:prstGeom prst="rect">
              <a:avLst/>
            </a:prstGeom>
            <a:solidFill>
              <a:srgbClr val="80BD41">
                <a:alpha val="100000"/>
              </a:srgbClr>
            </a:solidFill>
          </p:spPr>
          <p:txBody>
            <a:bodyPr/>
            <a:lstStyle/>
            <a:p/>
          </p:txBody>
        </p:sp>
        <p:sp>
          <p:nvSpPr>
            <p:cNvPr id="32" name="rc32"/>
            <p:cNvSpPr/>
            <p:nvPr/>
          </p:nvSpPr>
          <p:spPr>
            <a:xfrm>
              <a:off x="1558413" y="2887284"/>
              <a:ext cx="203168" cy="156441"/>
            </a:xfrm>
            <a:prstGeom prst="rect">
              <a:avLst/>
            </a:prstGeom>
            <a:solidFill>
              <a:srgbClr val="0058AB">
                <a:alpha val="100000"/>
              </a:srgbClr>
            </a:solidFill>
          </p:spPr>
          <p:txBody>
            <a:bodyPr/>
            <a:lstStyle/>
            <a:p/>
          </p:txBody>
        </p:sp>
        <p:sp>
          <p:nvSpPr>
            <p:cNvPr id="33" name="rc33"/>
            <p:cNvSpPr/>
            <p:nvPr/>
          </p:nvSpPr>
          <p:spPr>
            <a:xfrm>
              <a:off x="1558413" y="3043725"/>
              <a:ext cx="203168" cy="347653"/>
            </a:xfrm>
            <a:prstGeom prst="rect">
              <a:avLst/>
            </a:prstGeom>
            <a:solidFill>
              <a:srgbClr val="1CABE2">
                <a:alpha val="100000"/>
              </a:srgbClr>
            </a:solidFill>
          </p:spPr>
          <p:txBody>
            <a:bodyPr/>
            <a:lstStyle/>
            <a:p/>
          </p:txBody>
        </p:sp>
        <p:sp>
          <p:nvSpPr>
            <p:cNvPr id="34" name="rc34"/>
            <p:cNvSpPr/>
            <p:nvPr/>
          </p:nvSpPr>
          <p:spPr>
            <a:xfrm>
              <a:off x="1784155" y="3289913"/>
              <a:ext cx="203168" cy="1335622"/>
            </a:xfrm>
            <a:prstGeom prst="rect">
              <a:avLst/>
            </a:prstGeom>
            <a:solidFill>
              <a:srgbClr val="80BD41">
                <a:alpha val="100000"/>
              </a:srgbClr>
            </a:solidFill>
          </p:spPr>
          <p:txBody>
            <a:bodyPr/>
            <a:lstStyle/>
            <a:p/>
          </p:txBody>
        </p:sp>
        <p:sp>
          <p:nvSpPr>
            <p:cNvPr id="35" name="rc35"/>
            <p:cNvSpPr/>
            <p:nvPr/>
          </p:nvSpPr>
          <p:spPr>
            <a:xfrm>
              <a:off x="1784155" y="2890963"/>
              <a:ext cx="203168" cy="104073"/>
            </a:xfrm>
            <a:prstGeom prst="rect">
              <a:avLst/>
            </a:prstGeom>
            <a:solidFill>
              <a:srgbClr val="0058AB">
                <a:alpha val="100000"/>
              </a:srgbClr>
            </a:solidFill>
          </p:spPr>
          <p:txBody>
            <a:bodyPr/>
            <a:lstStyle/>
            <a:p/>
          </p:txBody>
        </p:sp>
        <p:sp>
          <p:nvSpPr>
            <p:cNvPr id="36" name="rc36"/>
            <p:cNvSpPr/>
            <p:nvPr/>
          </p:nvSpPr>
          <p:spPr>
            <a:xfrm>
              <a:off x="1784155" y="2995037"/>
              <a:ext cx="203168" cy="294876"/>
            </a:xfrm>
            <a:prstGeom prst="rect">
              <a:avLst/>
            </a:prstGeom>
            <a:solidFill>
              <a:srgbClr val="1CABE2">
                <a:alpha val="100000"/>
              </a:srgbClr>
            </a:solidFill>
          </p:spPr>
          <p:txBody>
            <a:bodyPr/>
            <a:lstStyle/>
            <a:p/>
          </p:txBody>
        </p:sp>
        <p:sp>
          <p:nvSpPr>
            <p:cNvPr id="37" name="rc37"/>
            <p:cNvSpPr/>
            <p:nvPr/>
          </p:nvSpPr>
          <p:spPr>
            <a:xfrm>
              <a:off x="2009898" y="3092335"/>
              <a:ext cx="203168" cy="1533200"/>
            </a:xfrm>
            <a:prstGeom prst="rect">
              <a:avLst/>
            </a:prstGeom>
            <a:solidFill>
              <a:srgbClr val="80BD41">
                <a:alpha val="100000"/>
              </a:srgbClr>
            </a:solidFill>
          </p:spPr>
          <p:txBody>
            <a:bodyPr/>
            <a:lstStyle/>
            <a:p/>
          </p:txBody>
        </p:sp>
        <p:sp>
          <p:nvSpPr>
            <p:cNvPr id="38" name="rc38"/>
            <p:cNvSpPr/>
            <p:nvPr/>
          </p:nvSpPr>
          <p:spPr>
            <a:xfrm>
              <a:off x="2009898" y="2883260"/>
              <a:ext cx="203168" cy="69691"/>
            </a:xfrm>
            <a:prstGeom prst="rect">
              <a:avLst/>
            </a:prstGeom>
            <a:solidFill>
              <a:srgbClr val="0058AB">
                <a:alpha val="100000"/>
              </a:srgbClr>
            </a:solidFill>
          </p:spPr>
          <p:txBody>
            <a:bodyPr/>
            <a:lstStyle/>
            <a:p/>
          </p:txBody>
        </p:sp>
        <p:sp>
          <p:nvSpPr>
            <p:cNvPr id="39" name="rc39"/>
            <p:cNvSpPr/>
            <p:nvPr/>
          </p:nvSpPr>
          <p:spPr>
            <a:xfrm>
              <a:off x="2009898" y="2952952"/>
              <a:ext cx="203168" cy="139383"/>
            </a:xfrm>
            <a:prstGeom prst="rect">
              <a:avLst/>
            </a:prstGeom>
            <a:solidFill>
              <a:srgbClr val="1CABE2">
                <a:alpha val="100000"/>
              </a:srgbClr>
            </a:solidFill>
          </p:spPr>
          <p:txBody>
            <a:bodyPr/>
            <a:lstStyle/>
            <a:p/>
          </p:txBody>
        </p:sp>
        <p:sp>
          <p:nvSpPr>
            <p:cNvPr id="40" name="rc40"/>
            <p:cNvSpPr/>
            <p:nvPr/>
          </p:nvSpPr>
          <p:spPr>
            <a:xfrm>
              <a:off x="2235640" y="3158520"/>
              <a:ext cx="203168" cy="1467015"/>
            </a:xfrm>
            <a:prstGeom prst="rect">
              <a:avLst/>
            </a:prstGeom>
            <a:solidFill>
              <a:srgbClr val="80BD41">
                <a:alpha val="100000"/>
              </a:srgbClr>
            </a:solidFill>
          </p:spPr>
          <p:txBody>
            <a:bodyPr/>
            <a:lstStyle/>
            <a:p/>
          </p:txBody>
        </p:sp>
        <p:sp>
          <p:nvSpPr>
            <p:cNvPr id="41" name="rc41"/>
            <p:cNvSpPr/>
            <p:nvPr/>
          </p:nvSpPr>
          <p:spPr>
            <a:xfrm>
              <a:off x="2235640" y="2879092"/>
              <a:ext cx="203168" cy="209570"/>
            </a:xfrm>
            <a:prstGeom prst="rect">
              <a:avLst/>
            </a:prstGeom>
            <a:solidFill>
              <a:srgbClr val="0058AB">
                <a:alpha val="100000"/>
              </a:srgbClr>
            </a:solidFill>
          </p:spPr>
          <p:txBody>
            <a:bodyPr/>
            <a:lstStyle/>
            <a:p/>
          </p:txBody>
        </p:sp>
        <p:sp>
          <p:nvSpPr>
            <p:cNvPr id="42" name="rc42"/>
            <p:cNvSpPr/>
            <p:nvPr/>
          </p:nvSpPr>
          <p:spPr>
            <a:xfrm>
              <a:off x="2235640" y="3088663"/>
              <a:ext cx="203168" cy="69856"/>
            </a:xfrm>
            <a:prstGeom prst="rect">
              <a:avLst/>
            </a:prstGeom>
            <a:solidFill>
              <a:srgbClr val="1CABE2">
                <a:alpha val="100000"/>
              </a:srgbClr>
            </a:solidFill>
          </p:spPr>
          <p:txBody>
            <a:bodyPr/>
            <a:lstStyle/>
            <a:p/>
          </p:txBody>
        </p:sp>
        <p:sp>
          <p:nvSpPr>
            <p:cNvPr id="43" name="rc43"/>
            <p:cNvSpPr/>
            <p:nvPr/>
          </p:nvSpPr>
          <p:spPr>
            <a:xfrm>
              <a:off x="2461382" y="3133012"/>
              <a:ext cx="203168" cy="1492523"/>
            </a:xfrm>
            <a:prstGeom prst="rect">
              <a:avLst/>
            </a:prstGeom>
            <a:solidFill>
              <a:srgbClr val="80BD41">
                <a:alpha val="100000"/>
              </a:srgbClr>
            </a:solidFill>
          </p:spPr>
          <p:txBody>
            <a:bodyPr/>
            <a:lstStyle/>
            <a:p/>
          </p:txBody>
        </p:sp>
        <p:sp>
          <p:nvSpPr>
            <p:cNvPr id="44" name="rc44"/>
            <p:cNvSpPr/>
            <p:nvPr/>
          </p:nvSpPr>
          <p:spPr>
            <a:xfrm>
              <a:off x="2461382" y="2869629"/>
              <a:ext cx="203168" cy="122914"/>
            </a:xfrm>
            <a:prstGeom prst="rect">
              <a:avLst/>
            </a:prstGeom>
            <a:solidFill>
              <a:srgbClr val="0058AB">
                <a:alpha val="100000"/>
              </a:srgbClr>
            </a:solidFill>
          </p:spPr>
          <p:txBody>
            <a:bodyPr/>
            <a:lstStyle/>
            <a:p/>
          </p:txBody>
        </p:sp>
        <p:sp>
          <p:nvSpPr>
            <p:cNvPr id="45" name="rc45"/>
            <p:cNvSpPr/>
            <p:nvPr/>
          </p:nvSpPr>
          <p:spPr>
            <a:xfrm>
              <a:off x="2461382" y="2992543"/>
              <a:ext cx="203168" cy="140468"/>
            </a:xfrm>
            <a:prstGeom prst="rect">
              <a:avLst/>
            </a:prstGeom>
            <a:solidFill>
              <a:srgbClr val="1CABE2">
                <a:alpha val="100000"/>
              </a:srgbClr>
            </a:solidFill>
          </p:spPr>
          <p:txBody>
            <a:bodyPr/>
            <a:lstStyle/>
            <a:p/>
          </p:txBody>
        </p:sp>
        <p:sp>
          <p:nvSpPr>
            <p:cNvPr id="46" name="rc46"/>
            <p:cNvSpPr/>
            <p:nvPr/>
          </p:nvSpPr>
          <p:spPr>
            <a:xfrm>
              <a:off x="2687125" y="3140341"/>
              <a:ext cx="203168" cy="1485194"/>
            </a:xfrm>
            <a:prstGeom prst="rect">
              <a:avLst/>
            </a:prstGeom>
            <a:solidFill>
              <a:srgbClr val="80BD41">
                <a:alpha val="100000"/>
              </a:srgbClr>
            </a:solidFill>
          </p:spPr>
          <p:txBody>
            <a:bodyPr/>
            <a:lstStyle/>
            <a:p/>
          </p:txBody>
        </p:sp>
        <p:sp>
          <p:nvSpPr>
            <p:cNvPr id="47" name="rc47"/>
            <p:cNvSpPr/>
            <p:nvPr/>
          </p:nvSpPr>
          <p:spPr>
            <a:xfrm>
              <a:off x="2687125" y="2836145"/>
              <a:ext cx="203168" cy="232621"/>
            </a:xfrm>
            <a:prstGeom prst="rect">
              <a:avLst/>
            </a:prstGeom>
            <a:solidFill>
              <a:srgbClr val="0058AB">
                <a:alpha val="100000"/>
              </a:srgbClr>
            </a:solidFill>
          </p:spPr>
          <p:txBody>
            <a:bodyPr/>
            <a:lstStyle/>
            <a:p/>
          </p:txBody>
        </p:sp>
        <p:sp>
          <p:nvSpPr>
            <p:cNvPr id="48" name="rc48"/>
            <p:cNvSpPr/>
            <p:nvPr/>
          </p:nvSpPr>
          <p:spPr>
            <a:xfrm>
              <a:off x="2687125" y="3068767"/>
              <a:ext cx="203168" cy="71574"/>
            </a:xfrm>
            <a:prstGeom prst="rect">
              <a:avLst/>
            </a:prstGeom>
            <a:solidFill>
              <a:srgbClr val="1CABE2">
                <a:alpha val="100000"/>
              </a:srgbClr>
            </a:solidFill>
          </p:spPr>
          <p:txBody>
            <a:bodyPr/>
            <a:lstStyle/>
            <a:p/>
          </p:txBody>
        </p:sp>
        <p:sp>
          <p:nvSpPr>
            <p:cNvPr id="49" name="rc49"/>
            <p:cNvSpPr/>
            <p:nvPr/>
          </p:nvSpPr>
          <p:spPr>
            <a:xfrm>
              <a:off x="2912867" y="3120538"/>
              <a:ext cx="203168" cy="1504997"/>
            </a:xfrm>
            <a:prstGeom prst="rect">
              <a:avLst/>
            </a:prstGeom>
            <a:solidFill>
              <a:srgbClr val="80BD41">
                <a:alpha val="100000"/>
              </a:srgbClr>
            </a:solidFill>
          </p:spPr>
          <p:txBody>
            <a:bodyPr/>
            <a:lstStyle/>
            <a:p/>
          </p:txBody>
        </p:sp>
        <p:sp>
          <p:nvSpPr>
            <p:cNvPr id="50" name="rc50"/>
            <p:cNvSpPr/>
            <p:nvPr/>
          </p:nvSpPr>
          <p:spPr>
            <a:xfrm>
              <a:off x="2912867" y="2833875"/>
              <a:ext cx="203168" cy="268749"/>
            </a:xfrm>
            <a:prstGeom prst="rect">
              <a:avLst/>
            </a:prstGeom>
            <a:solidFill>
              <a:srgbClr val="0058AB">
                <a:alpha val="100000"/>
              </a:srgbClr>
            </a:solidFill>
          </p:spPr>
          <p:txBody>
            <a:bodyPr/>
            <a:lstStyle/>
            <a:p/>
          </p:txBody>
        </p:sp>
        <p:sp>
          <p:nvSpPr>
            <p:cNvPr id="51" name="rc51"/>
            <p:cNvSpPr/>
            <p:nvPr/>
          </p:nvSpPr>
          <p:spPr>
            <a:xfrm>
              <a:off x="2912867" y="3102624"/>
              <a:ext cx="203168" cy="17913"/>
            </a:xfrm>
            <a:prstGeom prst="rect">
              <a:avLst/>
            </a:prstGeom>
            <a:solidFill>
              <a:srgbClr val="1CABE2">
                <a:alpha val="100000"/>
              </a:srgbClr>
            </a:solidFill>
          </p:spPr>
          <p:txBody>
            <a:bodyPr/>
            <a:lstStyle/>
            <a:p/>
          </p:txBody>
        </p:sp>
        <p:sp>
          <p:nvSpPr>
            <p:cNvPr id="52" name="rc52"/>
            <p:cNvSpPr/>
            <p:nvPr/>
          </p:nvSpPr>
          <p:spPr>
            <a:xfrm>
              <a:off x="3138609" y="3045579"/>
              <a:ext cx="203168" cy="1579955"/>
            </a:xfrm>
            <a:prstGeom prst="rect">
              <a:avLst/>
            </a:prstGeom>
            <a:solidFill>
              <a:srgbClr val="80BD41">
                <a:alpha val="100000"/>
              </a:srgbClr>
            </a:solidFill>
          </p:spPr>
          <p:txBody>
            <a:bodyPr/>
            <a:lstStyle/>
            <a:p/>
          </p:txBody>
        </p:sp>
        <p:sp>
          <p:nvSpPr>
            <p:cNvPr id="53" name="rc53"/>
            <p:cNvSpPr/>
            <p:nvPr/>
          </p:nvSpPr>
          <p:spPr>
            <a:xfrm>
              <a:off x="3138609" y="2830131"/>
              <a:ext cx="203168" cy="71818"/>
            </a:xfrm>
            <a:prstGeom prst="rect">
              <a:avLst/>
            </a:prstGeom>
            <a:solidFill>
              <a:srgbClr val="0058AB">
                <a:alpha val="100000"/>
              </a:srgbClr>
            </a:solidFill>
          </p:spPr>
          <p:txBody>
            <a:bodyPr/>
            <a:lstStyle/>
            <a:p/>
          </p:txBody>
        </p:sp>
        <p:sp>
          <p:nvSpPr>
            <p:cNvPr id="54" name="rc54"/>
            <p:cNvSpPr/>
            <p:nvPr/>
          </p:nvSpPr>
          <p:spPr>
            <a:xfrm>
              <a:off x="3138609" y="2901949"/>
              <a:ext cx="203168" cy="143629"/>
            </a:xfrm>
            <a:prstGeom prst="rect">
              <a:avLst/>
            </a:prstGeom>
            <a:solidFill>
              <a:srgbClr val="1CABE2">
                <a:alpha val="100000"/>
              </a:srgbClr>
            </a:solidFill>
          </p:spPr>
          <p:txBody>
            <a:bodyPr/>
            <a:lstStyle/>
            <a:p/>
          </p:txBody>
        </p:sp>
        <p:sp>
          <p:nvSpPr>
            <p:cNvPr id="55" name="rc55"/>
            <p:cNvSpPr/>
            <p:nvPr/>
          </p:nvSpPr>
          <p:spPr>
            <a:xfrm>
              <a:off x="3364352" y="2952578"/>
              <a:ext cx="203168" cy="1672957"/>
            </a:xfrm>
            <a:prstGeom prst="rect">
              <a:avLst/>
            </a:prstGeom>
            <a:solidFill>
              <a:srgbClr val="80BD41">
                <a:alpha val="100000"/>
              </a:srgbClr>
            </a:solidFill>
          </p:spPr>
          <p:txBody>
            <a:bodyPr/>
            <a:lstStyle/>
            <a:p/>
          </p:txBody>
        </p:sp>
        <p:sp>
          <p:nvSpPr>
            <p:cNvPr id="56" name="rc56"/>
            <p:cNvSpPr/>
            <p:nvPr/>
          </p:nvSpPr>
          <p:spPr>
            <a:xfrm>
              <a:off x="3364352" y="2826653"/>
              <a:ext cx="203168" cy="53969"/>
            </a:xfrm>
            <a:prstGeom prst="rect">
              <a:avLst/>
            </a:prstGeom>
            <a:solidFill>
              <a:srgbClr val="0058AB">
                <a:alpha val="100000"/>
              </a:srgbClr>
            </a:solidFill>
          </p:spPr>
          <p:txBody>
            <a:bodyPr/>
            <a:lstStyle/>
            <a:p/>
          </p:txBody>
        </p:sp>
        <p:sp>
          <p:nvSpPr>
            <p:cNvPr id="57" name="rc57"/>
            <p:cNvSpPr/>
            <p:nvPr/>
          </p:nvSpPr>
          <p:spPr>
            <a:xfrm>
              <a:off x="3364352" y="2880623"/>
              <a:ext cx="203168" cy="71954"/>
            </a:xfrm>
            <a:prstGeom prst="rect">
              <a:avLst/>
            </a:prstGeom>
            <a:solidFill>
              <a:srgbClr val="1CABE2">
                <a:alpha val="100000"/>
              </a:srgbClr>
            </a:solidFill>
          </p:spPr>
          <p:txBody>
            <a:bodyPr/>
            <a:lstStyle/>
            <a:p/>
          </p:txBody>
        </p:sp>
        <p:sp>
          <p:nvSpPr>
            <p:cNvPr id="58" name="rc58"/>
            <p:cNvSpPr/>
            <p:nvPr/>
          </p:nvSpPr>
          <p:spPr>
            <a:xfrm>
              <a:off x="3590094" y="2984582"/>
              <a:ext cx="203168" cy="1640953"/>
            </a:xfrm>
            <a:prstGeom prst="rect">
              <a:avLst/>
            </a:prstGeom>
            <a:solidFill>
              <a:srgbClr val="80BD41">
                <a:alpha val="100000"/>
              </a:srgbClr>
            </a:solidFill>
          </p:spPr>
          <p:txBody>
            <a:bodyPr/>
            <a:lstStyle/>
            <a:p/>
          </p:txBody>
        </p:sp>
        <p:sp>
          <p:nvSpPr>
            <p:cNvPr id="59" name="rc59"/>
            <p:cNvSpPr/>
            <p:nvPr/>
          </p:nvSpPr>
          <p:spPr>
            <a:xfrm>
              <a:off x="3590094" y="2822292"/>
              <a:ext cx="203168" cy="54099"/>
            </a:xfrm>
            <a:prstGeom prst="rect">
              <a:avLst/>
            </a:prstGeom>
            <a:solidFill>
              <a:srgbClr val="0058AB">
                <a:alpha val="100000"/>
              </a:srgbClr>
            </a:solidFill>
          </p:spPr>
          <p:txBody>
            <a:bodyPr/>
            <a:lstStyle/>
            <a:p/>
          </p:txBody>
        </p:sp>
        <p:sp>
          <p:nvSpPr>
            <p:cNvPr id="60" name="rc60"/>
            <p:cNvSpPr/>
            <p:nvPr/>
          </p:nvSpPr>
          <p:spPr>
            <a:xfrm>
              <a:off x="3590094" y="2876391"/>
              <a:ext cx="203168" cy="108191"/>
            </a:xfrm>
            <a:prstGeom prst="rect">
              <a:avLst/>
            </a:prstGeom>
            <a:solidFill>
              <a:srgbClr val="1CABE2">
                <a:alpha val="100000"/>
              </a:srgbClr>
            </a:solidFill>
          </p:spPr>
          <p:txBody>
            <a:bodyPr/>
            <a:lstStyle/>
            <a:p/>
          </p:txBody>
        </p:sp>
        <p:sp>
          <p:nvSpPr>
            <p:cNvPr id="61" name="rc61"/>
            <p:cNvSpPr/>
            <p:nvPr/>
          </p:nvSpPr>
          <p:spPr>
            <a:xfrm>
              <a:off x="3815836" y="2909314"/>
              <a:ext cx="203168" cy="1716220"/>
            </a:xfrm>
            <a:prstGeom prst="rect">
              <a:avLst/>
            </a:prstGeom>
            <a:solidFill>
              <a:srgbClr val="80BD41">
                <a:alpha val="100000"/>
              </a:srgbClr>
            </a:solidFill>
          </p:spPr>
          <p:txBody>
            <a:bodyPr/>
            <a:lstStyle/>
            <a:p/>
          </p:txBody>
        </p:sp>
        <p:sp>
          <p:nvSpPr>
            <p:cNvPr id="62" name="rc62"/>
            <p:cNvSpPr/>
            <p:nvPr/>
          </p:nvSpPr>
          <p:spPr>
            <a:xfrm>
              <a:off x="3815836" y="2818986"/>
              <a:ext cx="203168" cy="36128"/>
            </a:xfrm>
            <a:prstGeom prst="rect">
              <a:avLst/>
            </a:prstGeom>
            <a:solidFill>
              <a:srgbClr val="0058AB">
                <a:alpha val="100000"/>
              </a:srgbClr>
            </a:solidFill>
          </p:spPr>
          <p:txBody>
            <a:bodyPr/>
            <a:lstStyle/>
            <a:p/>
          </p:txBody>
        </p:sp>
        <p:sp>
          <p:nvSpPr>
            <p:cNvPr id="63" name="rc63"/>
            <p:cNvSpPr/>
            <p:nvPr/>
          </p:nvSpPr>
          <p:spPr>
            <a:xfrm>
              <a:off x="3815836" y="2855115"/>
              <a:ext cx="203168" cy="54199"/>
            </a:xfrm>
            <a:prstGeom prst="rect">
              <a:avLst/>
            </a:prstGeom>
            <a:solidFill>
              <a:srgbClr val="1CABE2">
                <a:alpha val="100000"/>
              </a:srgbClr>
            </a:solidFill>
          </p:spPr>
          <p:txBody>
            <a:bodyPr/>
            <a:lstStyle/>
            <a:p/>
          </p:txBody>
        </p:sp>
        <p:sp>
          <p:nvSpPr>
            <p:cNvPr id="64" name="rc64"/>
            <p:cNvSpPr/>
            <p:nvPr/>
          </p:nvSpPr>
          <p:spPr>
            <a:xfrm>
              <a:off x="4041579" y="2942712"/>
              <a:ext cx="203168" cy="1682822"/>
            </a:xfrm>
            <a:prstGeom prst="rect">
              <a:avLst/>
            </a:prstGeom>
            <a:solidFill>
              <a:srgbClr val="80BD41">
                <a:alpha val="100000"/>
              </a:srgbClr>
            </a:solidFill>
          </p:spPr>
          <p:txBody>
            <a:bodyPr/>
            <a:lstStyle/>
            <a:p/>
          </p:txBody>
        </p:sp>
        <p:sp>
          <p:nvSpPr>
            <p:cNvPr id="65" name="rc65"/>
            <p:cNvSpPr/>
            <p:nvPr/>
          </p:nvSpPr>
          <p:spPr>
            <a:xfrm>
              <a:off x="4041579" y="2816047"/>
              <a:ext cx="203168" cy="54285"/>
            </a:xfrm>
            <a:prstGeom prst="rect">
              <a:avLst/>
            </a:prstGeom>
            <a:solidFill>
              <a:srgbClr val="0058AB">
                <a:alpha val="100000"/>
              </a:srgbClr>
            </a:solidFill>
          </p:spPr>
          <p:txBody>
            <a:bodyPr/>
            <a:lstStyle/>
            <a:p/>
          </p:txBody>
        </p:sp>
        <p:sp>
          <p:nvSpPr>
            <p:cNvPr id="66" name="rc66"/>
            <p:cNvSpPr/>
            <p:nvPr/>
          </p:nvSpPr>
          <p:spPr>
            <a:xfrm>
              <a:off x="4041579" y="2870333"/>
              <a:ext cx="203168" cy="72378"/>
            </a:xfrm>
            <a:prstGeom prst="rect">
              <a:avLst/>
            </a:prstGeom>
            <a:solidFill>
              <a:srgbClr val="1CABE2">
                <a:alpha val="100000"/>
              </a:srgbClr>
            </a:solidFill>
          </p:spPr>
          <p:txBody>
            <a:bodyPr/>
            <a:lstStyle/>
            <a:p/>
          </p:txBody>
        </p:sp>
        <p:sp>
          <p:nvSpPr>
            <p:cNvPr id="67" name="rc67"/>
            <p:cNvSpPr/>
            <p:nvPr/>
          </p:nvSpPr>
          <p:spPr>
            <a:xfrm>
              <a:off x="4267321" y="3068134"/>
              <a:ext cx="203168" cy="1557400"/>
            </a:xfrm>
            <a:prstGeom prst="rect">
              <a:avLst/>
            </a:prstGeom>
            <a:solidFill>
              <a:srgbClr val="80BD41">
                <a:alpha val="100000"/>
              </a:srgbClr>
            </a:solidFill>
          </p:spPr>
          <p:txBody>
            <a:bodyPr/>
            <a:lstStyle/>
            <a:p/>
          </p:txBody>
        </p:sp>
        <p:sp>
          <p:nvSpPr>
            <p:cNvPr id="68" name="rc68"/>
            <p:cNvSpPr/>
            <p:nvPr/>
          </p:nvSpPr>
          <p:spPr>
            <a:xfrm>
              <a:off x="4267321" y="2814603"/>
              <a:ext cx="203168" cy="253531"/>
            </a:xfrm>
            <a:prstGeom prst="rect">
              <a:avLst/>
            </a:prstGeom>
            <a:solidFill>
              <a:srgbClr val="0058AB">
                <a:alpha val="100000"/>
              </a:srgbClr>
            </a:solidFill>
          </p:spPr>
          <p:txBody>
            <a:bodyPr/>
            <a:lstStyle/>
            <a:p/>
          </p:txBody>
        </p:sp>
        <p:sp>
          <p:nvSpPr>
            <p:cNvPr id="69" name="rc69"/>
            <p:cNvSpPr/>
            <p:nvPr/>
          </p:nvSpPr>
          <p:spPr>
            <a:xfrm>
              <a:off x="4267321" y="3068134"/>
              <a:ext cx="203168" cy="0"/>
            </a:xfrm>
            <a:prstGeom prst="rect">
              <a:avLst/>
            </a:prstGeom>
            <a:solidFill>
              <a:srgbClr val="1CABE2">
                <a:alpha val="100000"/>
              </a:srgbClr>
            </a:solidFill>
          </p:spPr>
          <p:txBody>
            <a:bodyPr/>
            <a:lstStyle/>
            <a:p/>
          </p:txBody>
        </p:sp>
        <p:sp>
          <p:nvSpPr>
            <p:cNvPr id="70" name="rc70"/>
            <p:cNvSpPr/>
            <p:nvPr/>
          </p:nvSpPr>
          <p:spPr>
            <a:xfrm>
              <a:off x="4493063" y="3086213"/>
              <a:ext cx="203168" cy="1539322"/>
            </a:xfrm>
            <a:prstGeom prst="rect">
              <a:avLst/>
            </a:prstGeom>
            <a:solidFill>
              <a:srgbClr val="80BD41">
                <a:alpha val="100000"/>
              </a:srgbClr>
            </a:solidFill>
          </p:spPr>
          <p:txBody>
            <a:bodyPr/>
            <a:lstStyle/>
            <a:p/>
          </p:txBody>
        </p:sp>
        <p:sp>
          <p:nvSpPr>
            <p:cNvPr id="71" name="rc71"/>
            <p:cNvSpPr/>
            <p:nvPr/>
          </p:nvSpPr>
          <p:spPr>
            <a:xfrm>
              <a:off x="4493063" y="2814567"/>
              <a:ext cx="203168" cy="144880"/>
            </a:xfrm>
            <a:prstGeom prst="rect">
              <a:avLst/>
            </a:prstGeom>
            <a:solidFill>
              <a:srgbClr val="0058AB">
                <a:alpha val="100000"/>
              </a:srgbClr>
            </a:solidFill>
          </p:spPr>
          <p:txBody>
            <a:bodyPr/>
            <a:lstStyle/>
            <a:p/>
          </p:txBody>
        </p:sp>
        <p:sp>
          <p:nvSpPr>
            <p:cNvPr id="72" name="rc72"/>
            <p:cNvSpPr/>
            <p:nvPr/>
          </p:nvSpPr>
          <p:spPr>
            <a:xfrm>
              <a:off x="4493063" y="2959447"/>
              <a:ext cx="203168" cy="126765"/>
            </a:xfrm>
            <a:prstGeom prst="rect">
              <a:avLst/>
            </a:prstGeom>
            <a:solidFill>
              <a:srgbClr val="1CABE2">
                <a:alpha val="100000"/>
              </a:srgbClr>
            </a:solidFill>
          </p:spPr>
          <p:txBody>
            <a:bodyPr/>
            <a:lstStyle/>
            <a:p/>
          </p:txBody>
        </p:sp>
        <p:sp>
          <p:nvSpPr>
            <p:cNvPr id="73" name="rc73"/>
            <p:cNvSpPr/>
            <p:nvPr/>
          </p:nvSpPr>
          <p:spPr>
            <a:xfrm>
              <a:off x="4718806" y="3014186"/>
              <a:ext cx="203168" cy="1611349"/>
            </a:xfrm>
            <a:prstGeom prst="rect">
              <a:avLst/>
            </a:prstGeom>
            <a:solidFill>
              <a:srgbClr val="80BD41">
                <a:alpha val="100000"/>
              </a:srgbClr>
            </a:solidFill>
          </p:spPr>
          <p:txBody>
            <a:bodyPr/>
            <a:lstStyle/>
            <a:p/>
          </p:txBody>
        </p:sp>
        <p:sp>
          <p:nvSpPr>
            <p:cNvPr id="74" name="rc74"/>
            <p:cNvSpPr/>
            <p:nvPr/>
          </p:nvSpPr>
          <p:spPr>
            <a:xfrm>
              <a:off x="4718806" y="2815027"/>
              <a:ext cx="203168" cy="54314"/>
            </a:xfrm>
            <a:prstGeom prst="rect">
              <a:avLst/>
            </a:prstGeom>
            <a:solidFill>
              <a:srgbClr val="0058AB">
                <a:alpha val="100000"/>
              </a:srgbClr>
            </a:solidFill>
          </p:spPr>
          <p:txBody>
            <a:bodyPr/>
            <a:lstStyle/>
            <a:p/>
          </p:txBody>
        </p:sp>
        <p:sp>
          <p:nvSpPr>
            <p:cNvPr id="75" name="rc75"/>
            <p:cNvSpPr/>
            <p:nvPr/>
          </p:nvSpPr>
          <p:spPr>
            <a:xfrm>
              <a:off x="4718806" y="2869342"/>
              <a:ext cx="203168" cy="144844"/>
            </a:xfrm>
            <a:prstGeom prst="rect">
              <a:avLst/>
            </a:prstGeom>
            <a:solidFill>
              <a:srgbClr val="1CABE2">
                <a:alpha val="100000"/>
              </a:srgbClr>
            </a:solidFill>
          </p:spPr>
          <p:txBody>
            <a:bodyPr/>
            <a:lstStyle/>
            <a:p/>
          </p:txBody>
        </p:sp>
        <p:sp>
          <p:nvSpPr>
            <p:cNvPr id="76" name="rc76"/>
            <p:cNvSpPr/>
            <p:nvPr/>
          </p:nvSpPr>
          <p:spPr>
            <a:xfrm>
              <a:off x="4944548" y="3051327"/>
              <a:ext cx="203168" cy="1574207"/>
            </a:xfrm>
            <a:prstGeom prst="rect">
              <a:avLst/>
            </a:prstGeom>
            <a:solidFill>
              <a:srgbClr val="80BD41">
                <a:alpha val="100000"/>
              </a:srgbClr>
            </a:solidFill>
          </p:spPr>
          <p:txBody>
            <a:bodyPr/>
            <a:lstStyle/>
            <a:p/>
          </p:txBody>
        </p:sp>
        <p:sp>
          <p:nvSpPr>
            <p:cNvPr id="77" name="rc77"/>
            <p:cNvSpPr/>
            <p:nvPr/>
          </p:nvSpPr>
          <p:spPr>
            <a:xfrm>
              <a:off x="4944548" y="2816098"/>
              <a:ext cx="203168" cy="126657"/>
            </a:xfrm>
            <a:prstGeom prst="rect">
              <a:avLst/>
            </a:prstGeom>
            <a:solidFill>
              <a:srgbClr val="0058AB">
                <a:alpha val="100000"/>
              </a:srgbClr>
            </a:solidFill>
          </p:spPr>
          <p:txBody>
            <a:bodyPr/>
            <a:lstStyle/>
            <a:p/>
          </p:txBody>
        </p:sp>
        <p:sp>
          <p:nvSpPr>
            <p:cNvPr id="78" name="rc78"/>
            <p:cNvSpPr/>
            <p:nvPr/>
          </p:nvSpPr>
          <p:spPr>
            <a:xfrm>
              <a:off x="4944548" y="2942755"/>
              <a:ext cx="203168" cy="108571"/>
            </a:xfrm>
            <a:prstGeom prst="rect">
              <a:avLst/>
            </a:prstGeom>
            <a:solidFill>
              <a:srgbClr val="1CABE2">
                <a:alpha val="100000"/>
              </a:srgbClr>
            </a:solidFill>
          </p:spPr>
          <p:txBody>
            <a:bodyPr/>
            <a:lstStyle/>
            <a:p/>
          </p:txBody>
        </p:sp>
        <p:sp>
          <p:nvSpPr>
            <p:cNvPr id="79" name="rc79"/>
            <p:cNvSpPr/>
            <p:nvPr/>
          </p:nvSpPr>
          <p:spPr>
            <a:xfrm>
              <a:off x="5170291" y="3106124"/>
              <a:ext cx="203168" cy="1519411"/>
            </a:xfrm>
            <a:prstGeom prst="rect">
              <a:avLst/>
            </a:prstGeom>
            <a:solidFill>
              <a:srgbClr val="80BD41">
                <a:alpha val="100000"/>
              </a:srgbClr>
            </a:solidFill>
          </p:spPr>
          <p:txBody>
            <a:bodyPr/>
            <a:lstStyle/>
            <a:p/>
          </p:txBody>
        </p:sp>
        <p:sp>
          <p:nvSpPr>
            <p:cNvPr id="80" name="rc80"/>
            <p:cNvSpPr/>
            <p:nvPr/>
          </p:nvSpPr>
          <p:spPr>
            <a:xfrm>
              <a:off x="5170291" y="2816716"/>
              <a:ext cx="203168" cy="162793"/>
            </a:xfrm>
            <a:prstGeom prst="rect">
              <a:avLst/>
            </a:prstGeom>
            <a:solidFill>
              <a:srgbClr val="0058AB">
                <a:alpha val="100000"/>
              </a:srgbClr>
            </a:solidFill>
          </p:spPr>
          <p:txBody>
            <a:bodyPr/>
            <a:lstStyle/>
            <a:p/>
          </p:txBody>
        </p:sp>
        <p:sp>
          <p:nvSpPr>
            <p:cNvPr id="81" name="rc81"/>
            <p:cNvSpPr/>
            <p:nvPr/>
          </p:nvSpPr>
          <p:spPr>
            <a:xfrm>
              <a:off x="5170291" y="2979509"/>
              <a:ext cx="203168" cy="126614"/>
            </a:xfrm>
            <a:prstGeom prst="rect">
              <a:avLst/>
            </a:prstGeom>
            <a:solidFill>
              <a:srgbClr val="1CABE2">
                <a:alpha val="100000"/>
              </a:srgbClr>
            </a:solidFill>
          </p:spPr>
          <p:txBody>
            <a:bodyPr/>
            <a:lstStyle/>
            <a:p/>
          </p:txBody>
        </p:sp>
        <p:sp>
          <p:nvSpPr>
            <p:cNvPr id="82" name="rc82"/>
            <p:cNvSpPr/>
            <p:nvPr/>
          </p:nvSpPr>
          <p:spPr>
            <a:xfrm>
              <a:off x="5396033" y="3124015"/>
              <a:ext cx="203168" cy="1501519"/>
            </a:xfrm>
            <a:prstGeom prst="rect">
              <a:avLst/>
            </a:prstGeom>
            <a:solidFill>
              <a:srgbClr val="80BD41">
                <a:alpha val="100000"/>
              </a:srgbClr>
            </a:solidFill>
          </p:spPr>
          <p:txBody>
            <a:bodyPr/>
            <a:lstStyle/>
            <a:p/>
          </p:txBody>
        </p:sp>
        <p:sp>
          <p:nvSpPr>
            <p:cNvPr id="83" name="rc83"/>
            <p:cNvSpPr/>
            <p:nvPr/>
          </p:nvSpPr>
          <p:spPr>
            <a:xfrm>
              <a:off x="5396033" y="2816471"/>
              <a:ext cx="203168" cy="198993"/>
            </a:xfrm>
            <a:prstGeom prst="rect">
              <a:avLst/>
            </a:prstGeom>
            <a:solidFill>
              <a:srgbClr val="0058AB">
                <a:alpha val="100000"/>
              </a:srgbClr>
            </a:solidFill>
          </p:spPr>
          <p:txBody>
            <a:bodyPr/>
            <a:lstStyle/>
            <a:p/>
          </p:txBody>
        </p:sp>
        <p:sp>
          <p:nvSpPr>
            <p:cNvPr id="84" name="rc84"/>
            <p:cNvSpPr/>
            <p:nvPr/>
          </p:nvSpPr>
          <p:spPr>
            <a:xfrm>
              <a:off x="5396033" y="3015465"/>
              <a:ext cx="203168" cy="108550"/>
            </a:xfrm>
            <a:prstGeom prst="rect">
              <a:avLst/>
            </a:prstGeom>
            <a:solidFill>
              <a:srgbClr val="1CABE2">
                <a:alpha val="100000"/>
              </a:srgbClr>
            </a:solidFill>
          </p:spPr>
          <p:txBody>
            <a:bodyPr/>
            <a:lstStyle/>
            <a:p/>
          </p:txBody>
        </p:sp>
        <p:sp>
          <p:nvSpPr>
            <p:cNvPr id="85" name="rc85"/>
            <p:cNvSpPr/>
            <p:nvPr/>
          </p:nvSpPr>
          <p:spPr>
            <a:xfrm>
              <a:off x="5621775" y="3268012"/>
              <a:ext cx="203168" cy="1357523"/>
            </a:xfrm>
            <a:prstGeom prst="rect">
              <a:avLst/>
            </a:prstGeom>
            <a:solidFill>
              <a:srgbClr val="80BD41">
                <a:alpha val="100000"/>
              </a:srgbClr>
            </a:solidFill>
          </p:spPr>
          <p:txBody>
            <a:bodyPr/>
            <a:lstStyle/>
            <a:p/>
          </p:txBody>
        </p:sp>
        <p:sp>
          <p:nvSpPr>
            <p:cNvPr id="86" name="rc86"/>
            <p:cNvSpPr/>
            <p:nvPr/>
          </p:nvSpPr>
          <p:spPr>
            <a:xfrm>
              <a:off x="5621775" y="2815509"/>
              <a:ext cx="203168" cy="343902"/>
            </a:xfrm>
            <a:prstGeom prst="rect">
              <a:avLst/>
            </a:prstGeom>
            <a:solidFill>
              <a:srgbClr val="0058AB">
                <a:alpha val="100000"/>
              </a:srgbClr>
            </a:solidFill>
          </p:spPr>
          <p:txBody>
            <a:bodyPr/>
            <a:lstStyle/>
            <a:p/>
          </p:txBody>
        </p:sp>
        <p:sp>
          <p:nvSpPr>
            <p:cNvPr id="87" name="rc87"/>
            <p:cNvSpPr/>
            <p:nvPr/>
          </p:nvSpPr>
          <p:spPr>
            <a:xfrm>
              <a:off x="5621775" y="3159411"/>
              <a:ext cx="203168" cy="108600"/>
            </a:xfrm>
            <a:prstGeom prst="rect">
              <a:avLst/>
            </a:prstGeom>
            <a:solidFill>
              <a:srgbClr val="1CABE2">
                <a:alpha val="100000"/>
              </a:srgbClr>
            </a:solidFill>
          </p:spPr>
          <p:txBody>
            <a:bodyPr/>
            <a:lstStyle/>
            <a:p/>
          </p:txBody>
        </p:sp>
        <p:sp>
          <p:nvSpPr>
            <p:cNvPr id="88" name="rc88"/>
            <p:cNvSpPr/>
            <p:nvPr/>
          </p:nvSpPr>
          <p:spPr>
            <a:xfrm>
              <a:off x="5847518" y="3393160"/>
              <a:ext cx="203168" cy="1232374"/>
            </a:xfrm>
            <a:prstGeom prst="rect">
              <a:avLst/>
            </a:prstGeom>
            <a:solidFill>
              <a:srgbClr val="80BD41">
                <a:alpha val="100000"/>
              </a:srgbClr>
            </a:solidFill>
          </p:spPr>
          <p:txBody>
            <a:bodyPr/>
            <a:lstStyle/>
            <a:p/>
          </p:txBody>
        </p:sp>
        <p:sp>
          <p:nvSpPr>
            <p:cNvPr id="89" name="rc89"/>
            <p:cNvSpPr/>
            <p:nvPr/>
          </p:nvSpPr>
          <p:spPr>
            <a:xfrm>
              <a:off x="5847518" y="2813216"/>
              <a:ext cx="203168" cy="380583"/>
            </a:xfrm>
            <a:prstGeom prst="rect">
              <a:avLst/>
            </a:prstGeom>
            <a:solidFill>
              <a:srgbClr val="0058AB">
                <a:alpha val="100000"/>
              </a:srgbClr>
            </a:solidFill>
          </p:spPr>
          <p:txBody>
            <a:bodyPr/>
            <a:lstStyle/>
            <a:p/>
          </p:txBody>
        </p:sp>
        <p:sp>
          <p:nvSpPr>
            <p:cNvPr id="90" name="rc90"/>
            <p:cNvSpPr/>
            <p:nvPr/>
          </p:nvSpPr>
          <p:spPr>
            <a:xfrm>
              <a:off x="5847518" y="3193800"/>
              <a:ext cx="203168" cy="199360"/>
            </a:xfrm>
            <a:prstGeom prst="rect">
              <a:avLst/>
            </a:prstGeom>
            <a:solidFill>
              <a:srgbClr val="1CABE2">
                <a:alpha val="100000"/>
              </a:srgbClr>
            </a:solidFill>
          </p:spPr>
          <p:txBody>
            <a:bodyPr/>
            <a:lstStyle/>
            <a:p/>
          </p:txBody>
        </p:sp>
        <p:sp>
          <p:nvSpPr>
            <p:cNvPr id="91" name="rc91"/>
            <p:cNvSpPr/>
            <p:nvPr/>
          </p:nvSpPr>
          <p:spPr>
            <a:xfrm>
              <a:off x="6073260" y="3354021"/>
              <a:ext cx="203168" cy="1271513"/>
            </a:xfrm>
            <a:prstGeom prst="rect">
              <a:avLst/>
            </a:prstGeom>
            <a:solidFill>
              <a:srgbClr val="80BD41">
                <a:alpha val="100000"/>
              </a:srgbClr>
            </a:solidFill>
          </p:spPr>
          <p:txBody>
            <a:bodyPr/>
            <a:lstStyle/>
            <a:p/>
          </p:txBody>
        </p:sp>
        <p:sp>
          <p:nvSpPr>
            <p:cNvPr id="92" name="rc92"/>
            <p:cNvSpPr/>
            <p:nvPr/>
          </p:nvSpPr>
          <p:spPr>
            <a:xfrm>
              <a:off x="6073260" y="2809085"/>
              <a:ext cx="203168" cy="454112"/>
            </a:xfrm>
            <a:prstGeom prst="rect">
              <a:avLst/>
            </a:prstGeom>
            <a:solidFill>
              <a:srgbClr val="0058AB">
                <a:alpha val="100000"/>
              </a:srgbClr>
            </a:solidFill>
          </p:spPr>
          <p:txBody>
            <a:bodyPr/>
            <a:lstStyle/>
            <a:p/>
          </p:txBody>
        </p:sp>
        <p:sp>
          <p:nvSpPr>
            <p:cNvPr id="93" name="rc93"/>
            <p:cNvSpPr/>
            <p:nvPr/>
          </p:nvSpPr>
          <p:spPr>
            <a:xfrm>
              <a:off x="6073260" y="3263197"/>
              <a:ext cx="203168" cy="90823"/>
            </a:xfrm>
            <a:prstGeom prst="rect">
              <a:avLst/>
            </a:prstGeom>
            <a:solidFill>
              <a:srgbClr val="1CABE2">
                <a:alpha val="100000"/>
              </a:srgbClr>
            </a:solidFill>
          </p:spPr>
          <p:txBody>
            <a:bodyPr/>
            <a:lstStyle/>
            <a:p/>
          </p:txBody>
        </p:sp>
        <p:sp>
          <p:nvSpPr>
            <p:cNvPr id="94" name="rc94"/>
            <p:cNvSpPr/>
            <p:nvPr/>
          </p:nvSpPr>
          <p:spPr>
            <a:xfrm>
              <a:off x="6299002" y="3370699"/>
              <a:ext cx="203168" cy="1254836"/>
            </a:xfrm>
            <a:prstGeom prst="rect">
              <a:avLst/>
            </a:prstGeom>
            <a:solidFill>
              <a:srgbClr val="80BD41">
                <a:alpha val="100000"/>
              </a:srgbClr>
            </a:solidFill>
          </p:spPr>
          <p:txBody>
            <a:bodyPr/>
            <a:lstStyle/>
            <a:p/>
          </p:txBody>
        </p:sp>
        <p:sp>
          <p:nvSpPr>
            <p:cNvPr id="95" name="rc95"/>
            <p:cNvSpPr/>
            <p:nvPr/>
          </p:nvSpPr>
          <p:spPr>
            <a:xfrm>
              <a:off x="6299002" y="2806929"/>
              <a:ext cx="203168" cy="454651"/>
            </a:xfrm>
            <a:prstGeom prst="rect">
              <a:avLst/>
            </a:prstGeom>
            <a:solidFill>
              <a:srgbClr val="0058AB">
                <a:alpha val="100000"/>
              </a:srgbClr>
            </a:solidFill>
          </p:spPr>
          <p:txBody>
            <a:bodyPr/>
            <a:lstStyle/>
            <a:p/>
          </p:txBody>
        </p:sp>
        <p:sp>
          <p:nvSpPr>
            <p:cNvPr id="96" name="rc96"/>
            <p:cNvSpPr/>
            <p:nvPr/>
          </p:nvSpPr>
          <p:spPr>
            <a:xfrm>
              <a:off x="6299002" y="3261581"/>
              <a:ext cx="203168" cy="109118"/>
            </a:xfrm>
            <a:prstGeom prst="rect">
              <a:avLst/>
            </a:prstGeom>
            <a:solidFill>
              <a:srgbClr val="1CABE2">
                <a:alpha val="100000"/>
              </a:srgbClr>
            </a:solidFill>
          </p:spPr>
          <p:txBody>
            <a:bodyPr/>
            <a:lstStyle/>
            <a:p/>
          </p:txBody>
        </p:sp>
        <p:sp>
          <p:nvSpPr>
            <p:cNvPr id="97" name="rc97"/>
            <p:cNvSpPr/>
            <p:nvPr/>
          </p:nvSpPr>
          <p:spPr>
            <a:xfrm>
              <a:off x="6524745" y="3407617"/>
              <a:ext cx="203168" cy="1217917"/>
            </a:xfrm>
            <a:prstGeom prst="rect">
              <a:avLst/>
            </a:prstGeom>
            <a:solidFill>
              <a:srgbClr val="80BD41">
                <a:alpha val="100000"/>
              </a:srgbClr>
            </a:solidFill>
          </p:spPr>
          <p:txBody>
            <a:bodyPr/>
            <a:lstStyle/>
            <a:p/>
          </p:txBody>
        </p:sp>
        <p:sp>
          <p:nvSpPr>
            <p:cNvPr id="98" name="rc98"/>
            <p:cNvSpPr/>
            <p:nvPr/>
          </p:nvSpPr>
          <p:spPr>
            <a:xfrm>
              <a:off x="6524745" y="2807748"/>
              <a:ext cx="203168" cy="508980"/>
            </a:xfrm>
            <a:prstGeom prst="rect">
              <a:avLst/>
            </a:prstGeom>
            <a:solidFill>
              <a:srgbClr val="0058AB">
                <a:alpha val="100000"/>
              </a:srgbClr>
            </a:solidFill>
          </p:spPr>
          <p:txBody>
            <a:bodyPr/>
            <a:lstStyle/>
            <a:p/>
          </p:txBody>
        </p:sp>
        <p:sp>
          <p:nvSpPr>
            <p:cNvPr id="99" name="rc99"/>
            <p:cNvSpPr/>
            <p:nvPr/>
          </p:nvSpPr>
          <p:spPr>
            <a:xfrm>
              <a:off x="6524745" y="3316729"/>
              <a:ext cx="203168" cy="90888"/>
            </a:xfrm>
            <a:prstGeom prst="rect">
              <a:avLst/>
            </a:prstGeom>
            <a:solidFill>
              <a:srgbClr val="1CABE2">
                <a:alpha val="100000"/>
              </a:srgbClr>
            </a:solidFill>
          </p:spPr>
          <p:txBody>
            <a:bodyPr/>
            <a:lstStyle/>
            <a:p/>
          </p:txBody>
        </p:sp>
        <p:sp>
          <p:nvSpPr>
            <p:cNvPr id="100" name="rc100"/>
            <p:cNvSpPr/>
            <p:nvPr/>
          </p:nvSpPr>
          <p:spPr>
            <a:xfrm>
              <a:off x="6750487" y="3548854"/>
              <a:ext cx="203168" cy="1076680"/>
            </a:xfrm>
            <a:prstGeom prst="rect">
              <a:avLst/>
            </a:prstGeom>
            <a:solidFill>
              <a:srgbClr val="80BD41">
                <a:alpha val="100000"/>
              </a:srgbClr>
            </a:solidFill>
          </p:spPr>
          <p:txBody>
            <a:bodyPr/>
            <a:lstStyle/>
            <a:p/>
          </p:txBody>
        </p:sp>
        <p:sp>
          <p:nvSpPr>
            <p:cNvPr id="101" name="rc101"/>
            <p:cNvSpPr/>
            <p:nvPr/>
          </p:nvSpPr>
          <p:spPr>
            <a:xfrm>
              <a:off x="6750487" y="2800649"/>
              <a:ext cx="203168" cy="638706"/>
            </a:xfrm>
            <a:prstGeom prst="rect">
              <a:avLst/>
            </a:prstGeom>
            <a:solidFill>
              <a:srgbClr val="0058AB">
                <a:alpha val="100000"/>
              </a:srgbClr>
            </a:solidFill>
          </p:spPr>
          <p:txBody>
            <a:bodyPr/>
            <a:lstStyle/>
            <a:p/>
          </p:txBody>
        </p:sp>
        <p:sp>
          <p:nvSpPr>
            <p:cNvPr id="102" name="rc102"/>
            <p:cNvSpPr/>
            <p:nvPr/>
          </p:nvSpPr>
          <p:spPr>
            <a:xfrm>
              <a:off x="6750487" y="3439356"/>
              <a:ext cx="203168" cy="109498"/>
            </a:xfrm>
            <a:prstGeom prst="rect">
              <a:avLst/>
            </a:prstGeom>
            <a:solidFill>
              <a:srgbClr val="1CABE2">
                <a:alpha val="100000"/>
              </a:srgbClr>
            </a:solidFill>
          </p:spPr>
          <p:txBody>
            <a:bodyPr/>
            <a:lstStyle/>
            <a:p/>
          </p:txBody>
        </p:sp>
        <p:sp>
          <p:nvSpPr>
            <p:cNvPr id="103" name="rc103"/>
            <p:cNvSpPr/>
            <p:nvPr/>
          </p:nvSpPr>
          <p:spPr>
            <a:xfrm>
              <a:off x="6976229" y="2796201"/>
              <a:ext cx="203168" cy="513237"/>
            </a:xfrm>
            <a:prstGeom prst="rect">
              <a:avLst/>
            </a:prstGeom>
            <a:solidFill>
              <a:srgbClr val="F26A21">
                <a:alpha val="100000"/>
              </a:srgbClr>
            </a:solidFill>
          </p:spPr>
          <p:txBody>
            <a:bodyPr/>
            <a:lstStyle/>
            <a:p/>
          </p:txBody>
        </p:sp>
        <p:sp>
          <p:nvSpPr>
            <p:cNvPr id="104" name="rc104"/>
            <p:cNvSpPr/>
            <p:nvPr/>
          </p:nvSpPr>
          <p:spPr>
            <a:xfrm>
              <a:off x="6976229" y="3309439"/>
              <a:ext cx="203168" cy="1316096"/>
            </a:xfrm>
            <a:prstGeom prst="rect">
              <a:avLst/>
            </a:prstGeom>
            <a:solidFill>
              <a:srgbClr val="FFC20E">
                <a:alpha val="100000"/>
              </a:srgbClr>
            </a:solidFill>
          </p:spPr>
          <p:txBody>
            <a:bodyPr/>
            <a:lstStyle/>
            <a:p/>
          </p:txBody>
        </p:sp>
        <p:sp>
          <p:nvSpPr>
            <p:cNvPr id="105" name="rc105"/>
            <p:cNvSpPr/>
            <p:nvPr/>
          </p:nvSpPr>
          <p:spPr>
            <a:xfrm>
              <a:off x="7201972" y="2795030"/>
              <a:ext cx="203168" cy="412416"/>
            </a:xfrm>
            <a:prstGeom prst="rect">
              <a:avLst/>
            </a:prstGeom>
            <a:solidFill>
              <a:srgbClr val="F26A21">
                <a:alpha val="100000"/>
              </a:srgbClr>
            </a:solidFill>
          </p:spPr>
          <p:txBody>
            <a:bodyPr/>
            <a:lstStyle/>
            <a:p/>
          </p:txBody>
        </p:sp>
        <p:sp>
          <p:nvSpPr>
            <p:cNvPr id="106" name="rc106"/>
            <p:cNvSpPr/>
            <p:nvPr/>
          </p:nvSpPr>
          <p:spPr>
            <a:xfrm>
              <a:off x="7201972" y="3207446"/>
              <a:ext cx="203168" cy="1418088"/>
            </a:xfrm>
            <a:prstGeom prst="rect">
              <a:avLst/>
            </a:prstGeom>
            <a:solidFill>
              <a:srgbClr val="FFC20E">
                <a:alpha val="100000"/>
              </a:srgbClr>
            </a:solidFill>
          </p:spPr>
          <p:txBody>
            <a:bodyPr/>
            <a:lstStyle/>
            <a:p/>
          </p:txBody>
        </p:sp>
        <p:sp>
          <p:nvSpPr>
            <p:cNvPr id="107" name="rc107"/>
            <p:cNvSpPr/>
            <p:nvPr/>
          </p:nvSpPr>
          <p:spPr>
            <a:xfrm>
              <a:off x="7427714" y="2791854"/>
              <a:ext cx="203168" cy="331400"/>
            </a:xfrm>
            <a:prstGeom prst="rect">
              <a:avLst/>
            </a:prstGeom>
            <a:solidFill>
              <a:srgbClr val="F26A21">
                <a:alpha val="100000"/>
              </a:srgbClr>
            </a:solidFill>
          </p:spPr>
          <p:txBody>
            <a:bodyPr/>
            <a:lstStyle/>
            <a:p/>
          </p:txBody>
        </p:sp>
        <p:sp>
          <p:nvSpPr>
            <p:cNvPr id="108" name="rc108"/>
            <p:cNvSpPr/>
            <p:nvPr/>
          </p:nvSpPr>
          <p:spPr>
            <a:xfrm>
              <a:off x="7427714" y="3123255"/>
              <a:ext cx="203168" cy="1502280"/>
            </a:xfrm>
            <a:prstGeom prst="rect">
              <a:avLst/>
            </a:prstGeom>
            <a:solidFill>
              <a:srgbClr val="FFC20E">
                <a:alpha val="100000"/>
              </a:srgbClr>
            </a:solidFill>
          </p:spPr>
          <p:txBody>
            <a:bodyPr/>
            <a:lstStyle/>
            <a:p/>
          </p:txBody>
        </p:sp>
        <p:sp>
          <p:nvSpPr>
            <p:cNvPr id="109" name="rc109"/>
            <p:cNvSpPr/>
            <p:nvPr/>
          </p:nvSpPr>
          <p:spPr>
            <a:xfrm>
              <a:off x="7653457" y="2792141"/>
              <a:ext cx="203168" cy="266299"/>
            </a:xfrm>
            <a:prstGeom prst="rect">
              <a:avLst/>
            </a:prstGeom>
            <a:solidFill>
              <a:srgbClr val="F26A21">
                <a:alpha val="100000"/>
              </a:srgbClr>
            </a:solidFill>
          </p:spPr>
          <p:txBody>
            <a:bodyPr/>
            <a:lstStyle/>
            <a:p/>
          </p:txBody>
        </p:sp>
        <p:sp>
          <p:nvSpPr>
            <p:cNvPr id="110" name="rc110"/>
            <p:cNvSpPr/>
            <p:nvPr/>
          </p:nvSpPr>
          <p:spPr>
            <a:xfrm>
              <a:off x="7653457" y="3058441"/>
              <a:ext cx="203168" cy="1567093"/>
            </a:xfrm>
            <a:prstGeom prst="rect">
              <a:avLst/>
            </a:prstGeom>
            <a:solidFill>
              <a:srgbClr val="FFC20E">
                <a:alpha val="100000"/>
              </a:srgbClr>
            </a:solidFill>
          </p:spPr>
          <p:txBody>
            <a:bodyPr/>
            <a:lstStyle/>
            <a:p/>
          </p:txBody>
        </p:sp>
        <p:sp>
          <p:nvSpPr>
            <p:cNvPr id="111" name="rc111"/>
            <p:cNvSpPr/>
            <p:nvPr/>
          </p:nvSpPr>
          <p:spPr>
            <a:xfrm>
              <a:off x="7879199" y="2791538"/>
              <a:ext cx="203168" cy="213987"/>
            </a:xfrm>
            <a:prstGeom prst="rect">
              <a:avLst/>
            </a:prstGeom>
            <a:solidFill>
              <a:srgbClr val="F26A21">
                <a:alpha val="100000"/>
              </a:srgbClr>
            </a:solidFill>
          </p:spPr>
          <p:txBody>
            <a:bodyPr/>
            <a:lstStyle/>
            <a:p/>
          </p:txBody>
        </p:sp>
        <p:sp>
          <p:nvSpPr>
            <p:cNvPr id="112" name="rc112"/>
            <p:cNvSpPr/>
            <p:nvPr/>
          </p:nvSpPr>
          <p:spPr>
            <a:xfrm>
              <a:off x="7879199" y="3005525"/>
              <a:ext cx="203168" cy="1620009"/>
            </a:xfrm>
            <a:prstGeom prst="rect">
              <a:avLst/>
            </a:prstGeom>
            <a:solidFill>
              <a:srgbClr val="FFC20E">
                <a:alpha val="100000"/>
              </a:srgbClr>
            </a:solidFill>
          </p:spPr>
          <p:txBody>
            <a:bodyPr/>
            <a:lstStyle/>
            <a:p/>
          </p:txBody>
        </p:sp>
        <p:sp>
          <p:nvSpPr>
            <p:cNvPr id="113" name="rc113"/>
            <p:cNvSpPr/>
            <p:nvPr/>
          </p:nvSpPr>
          <p:spPr>
            <a:xfrm>
              <a:off x="8104941" y="2791840"/>
              <a:ext cx="203168" cy="171951"/>
            </a:xfrm>
            <a:prstGeom prst="rect">
              <a:avLst/>
            </a:prstGeom>
            <a:solidFill>
              <a:srgbClr val="F26A21">
                <a:alpha val="100000"/>
              </a:srgbClr>
            </a:solidFill>
          </p:spPr>
          <p:txBody>
            <a:bodyPr/>
            <a:lstStyle/>
            <a:p/>
          </p:txBody>
        </p:sp>
        <p:sp>
          <p:nvSpPr>
            <p:cNvPr id="114" name="rc114"/>
            <p:cNvSpPr/>
            <p:nvPr/>
          </p:nvSpPr>
          <p:spPr>
            <a:xfrm>
              <a:off x="8104941" y="2963791"/>
              <a:ext cx="203168" cy="1661744"/>
            </a:xfrm>
            <a:prstGeom prst="rect">
              <a:avLst/>
            </a:prstGeom>
            <a:solidFill>
              <a:srgbClr val="FFC20E">
                <a:alpha val="100000"/>
              </a:srgbClr>
            </a:solidFill>
          </p:spPr>
          <p:txBody>
            <a:bodyPr/>
            <a:lstStyle/>
            <a:p/>
          </p:txBody>
        </p:sp>
        <p:sp>
          <p:nvSpPr>
            <p:cNvPr id="115" name="pl115"/>
            <p:cNvSpPr/>
            <p:nvPr/>
          </p:nvSpPr>
          <p:spPr>
            <a:xfrm>
              <a:off x="1434255" y="1261743"/>
              <a:ext cx="5417816" cy="1132705"/>
            </a:xfrm>
            <a:custGeom>
              <a:avLst/>
              <a:pathLst>
                <a:path w="5417816" h="1132705">
                  <a:moveTo>
                    <a:pt x="0" y="205946"/>
                  </a:moveTo>
                  <a:lnTo>
                    <a:pt x="225742" y="240270"/>
                  </a:lnTo>
                  <a:lnTo>
                    <a:pt x="451484" y="137297"/>
                  </a:lnTo>
                  <a:lnTo>
                    <a:pt x="677227" y="68648"/>
                  </a:lnTo>
                  <a:lnTo>
                    <a:pt x="902969" y="343244"/>
                  </a:lnTo>
                  <a:lnTo>
                    <a:pt x="1128711" y="171622"/>
                  </a:lnTo>
                  <a:lnTo>
                    <a:pt x="1354454" y="377568"/>
                  </a:lnTo>
                  <a:lnTo>
                    <a:pt x="1580196" y="446217"/>
                  </a:lnTo>
                  <a:lnTo>
                    <a:pt x="1805938" y="68648"/>
                  </a:lnTo>
                  <a:lnTo>
                    <a:pt x="2031681" y="34324"/>
                  </a:lnTo>
                  <a:lnTo>
                    <a:pt x="2257423" y="34324"/>
                  </a:lnTo>
                  <a:lnTo>
                    <a:pt x="2483165" y="0"/>
                  </a:lnTo>
                  <a:lnTo>
                    <a:pt x="2708908" y="34324"/>
                  </a:lnTo>
                  <a:lnTo>
                    <a:pt x="2934650" y="411892"/>
                  </a:lnTo>
                  <a:lnTo>
                    <a:pt x="3160393" y="205946"/>
                  </a:lnTo>
                  <a:lnTo>
                    <a:pt x="3386135" y="34324"/>
                  </a:lnTo>
                  <a:lnTo>
                    <a:pt x="3611877" y="171622"/>
                  </a:lnTo>
                  <a:lnTo>
                    <a:pt x="3837620" y="240270"/>
                  </a:lnTo>
                  <a:lnTo>
                    <a:pt x="4063362" y="308919"/>
                  </a:lnTo>
                  <a:lnTo>
                    <a:pt x="4289104" y="583515"/>
                  </a:lnTo>
                  <a:lnTo>
                    <a:pt x="4514847" y="652163"/>
                  </a:lnTo>
                  <a:lnTo>
                    <a:pt x="4740589" y="789461"/>
                  </a:lnTo>
                  <a:lnTo>
                    <a:pt x="4966331" y="789461"/>
                  </a:lnTo>
                  <a:lnTo>
                    <a:pt x="5192074" y="892434"/>
                  </a:lnTo>
                  <a:lnTo>
                    <a:pt x="5417816" y="1132705"/>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1364716"/>
              <a:ext cx="5417816" cy="1235678"/>
            </a:xfrm>
            <a:custGeom>
              <a:avLst/>
              <a:pathLst>
                <a:path w="5417816" h="1235678">
                  <a:moveTo>
                    <a:pt x="0" y="686488"/>
                  </a:moveTo>
                  <a:lnTo>
                    <a:pt x="225742" y="823785"/>
                  </a:lnTo>
                  <a:lnTo>
                    <a:pt x="451484" y="617839"/>
                  </a:lnTo>
                  <a:lnTo>
                    <a:pt x="677227" y="240270"/>
                  </a:lnTo>
                  <a:lnTo>
                    <a:pt x="902969" y="377568"/>
                  </a:lnTo>
                  <a:lnTo>
                    <a:pt x="1128711" y="343244"/>
                  </a:lnTo>
                  <a:lnTo>
                    <a:pt x="1354454" y="411892"/>
                  </a:lnTo>
                  <a:lnTo>
                    <a:pt x="1580196" y="377568"/>
                  </a:lnTo>
                  <a:lnTo>
                    <a:pt x="1805938" y="240270"/>
                  </a:lnTo>
                  <a:lnTo>
                    <a:pt x="2031681" y="68648"/>
                  </a:lnTo>
                  <a:lnTo>
                    <a:pt x="2257423" y="137297"/>
                  </a:lnTo>
                  <a:lnTo>
                    <a:pt x="2483165" y="0"/>
                  </a:lnTo>
                  <a:lnTo>
                    <a:pt x="2708908" y="68648"/>
                  </a:lnTo>
                  <a:lnTo>
                    <a:pt x="2934650" y="308919"/>
                  </a:lnTo>
                  <a:lnTo>
                    <a:pt x="3160393" y="343244"/>
                  </a:lnTo>
                  <a:lnTo>
                    <a:pt x="3386135" y="205946"/>
                  </a:lnTo>
                  <a:lnTo>
                    <a:pt x="3611877" y="274595"/>
                  </a:lnTo>
                  <a:lnTo>
                    <a:pt x="3837620" y="377568"/>
                  </a:lnTo>
                  <a:lnTo>
                    <a:pt x="4063362" y="411892"/>
                  </a:lnTo>
                  <a:lnTo>
                    <a:pt x="4289104" y="686488"/>
                  </a:lnTo>
                  <a:lnTo>
                    <a:pt x="4514847" y="926759"/>
                  </a:lnTo>
                  <a:lnTo>
                    <a:pt x="4740589" y="858110"/>
                  </a:lnTo>
                  <a:lnTo>
                    <a:pt x="4966331" y="892434"/>
                  </a:lnTo>
                  <a:lnTo>
                    <a:pt x="5192074" y="961083"/>
                  </a:lnTo>
                  <a:lnTo>
                    <a:pt x="5417816" y="1235678"/>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8" name="tx118"/>
            <p:cNvSpPr/>
            <p:nvPr/>
          </p:nvSpPr>
          <p:spPr>
            <a:xfrm>
              <a:off x="2494638"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362335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4752062"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5655031"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2" name="tx122"/>
            <p:cNvSpPr/>
            <p:nvPr/>
          </p:nvSpPr>
          <p:spPr>
            <a:xfrm>
              <a:off x="5880773"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3" name="tx123"/>
            <p:cNvSpPr/>
            <p:nvPr/>
          </p:nvSpPr>
          <p:spPr>
            <a:xfrm>
              <a:off x="6106516" y="184857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4" name="tx124"/>
            <p:cNvSpPr/>
            <p:nvPr/>
          </p:nvSpPr>
          <p:spPr>
            <a:xfrm>
              <a:off x="6332258" y="184857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5" name="tx125"/>
            <p:cNvSpPr/>
            <p:nvPr/>
          </p:nvSpPr>
          <p:spPr>
            <a:xfrm>
              <a:off x="6558000" y="195154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72</a:t>
              </a:r>
            </a:p>
          </p:txBody>
        </p:sp>
        <p:sp>
          <p:nvSpPr>
            <p:cNvPr id="126" name="tx126"/>
            <p:cNvSpPr/>
            <p:nvPr/>
          </p:nvSpPr>
          <p:spPr>
            <a:xfrm>
              <a:off x="6783743" y="21903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7" name="tx127"/>
            <p:cNvSpPr/>
            <p:nvPr/>
          </p:nvSpPr>
          <p:spPr>
            <a:xfrm>
              <a:off x="1365926"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28" name="tx128"/>
            <p:cNvSpPr/>
            <p:nvPr/>
          </p:nvSpPr>
          <p:spPr>
            <a:xfrm>
              <a:off x="2494638"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9" name="tx129"/>
            <p:cNvSpPr/>
            <p:nvPr/>
          </p:nvSpPr>
          <p:spPr>
            <a:xfrm>
              <a:off x="3623350"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4752062"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1" name="tx131"/>
            <p:cNvSpPr/>
            <p:nvPr/>
          </p:nvSpPr>
          <p:spPr>
            <a:xfrm>
              <a:off x="5655031"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2" name="tx132"/>
            <p:cNvSpPr/>
            <p:nvPr/>
          </p:nvSpPr>
          <p:spPr>
            <a:xfrm>
              <a:off x="5880773" y="2359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3" name="tx133"/>
            <p:cNvSpPr/>
            <p:nvPr/>
          </p:nvSpPr>
          <p:spPr>
            <a:xfrm>
              <a:off x="6106516"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4" name="tx134"/>
            <p:cNvSpPr/>
            <p:nvPr/>
          </p:nvSpPr>
          <p:spPr>
            <a:xfrm>
              <a:off x="6332258" y="23256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5" name="tx135"/>
            <p:cNvSpPr/>
            <p:nvPr/>
          </p:nvSpPr>
          <p:spPr>
            <a:xfrm>
              <a:off x="6558000"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6" name="tx136"/>
            <p:cNvSpPr/>
            <p:nvPr/>
          </p:nvSpPr>
          <p:spPr>
            <a:xfrm>
              <a:off x="6783743" y="26688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37" name="tx137"/>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84956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313101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24124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508103" y="169393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2" name="tx142"/>
            <p:cNvSpPr/>
            <p:nvPr/>
          </p:nvSpPr>
          <p:spPr>
            <a:xfrm>
              <a:off x="508103" y="97538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166964" y="277179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2" name="tx162"/>
            <p:cNvSpPr/>
            <p:nvPr/>
          </p:nvSpPr>
          <p:spPr>
            <a:xfrm rot="5400000">
              <a:off x="8601320" y="275795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3" name="rc163"/>
            <p:cNvSpPr/>
            <p:nvPr/>
          </p:nvSpPr>
          <p:spPr>
            <a:xfrm>
              <a:off x="1071314" y="5504603"/>
              <a:ext cx="201455" cy="201456"/>
            </a:xfrm>
            <a:prstGeom prst="rect">
              <a:avLst/>
            </a:prstGeom>
            <a:solidFill>
              <a:srgbClr val="80BD41">
                <a:alpha val="100000"/>
              </a:srgbClr>
            </a:solidFill>
          </p:spPr>
          <p:txBody>
            <a:bodyPr/>
            <a:lstStyle/>
            <a:p/>
          </p:txBody>
        </p:sp>
        <p:sp>
          <p:nvSpPr>
            <p:cNvPr id="164" name="rc164"/>
            <p:cNvSpPr/>
            <p:nvPr/>
          </p:nvSpPr>
          <p:spPr>
            <a:xfrm>
              <a:off x="2975038" y="5504603"/>
              <a:ext cx="201456" cy="201456"/>
            </a:xfrm>
            <a:prstGeom prst="rect">
              <a:avLst/>
            </a:prstGeom>
            <a:solidFill>
              <a:srgbClr val="1CABE2">
                <a:alpha val="100000"/>
              </a:srgbClr>
            </a:solidFill>
          </p:spPr>
          <p:txBody>
            <a:bodyPr/>
            <a:lstStyle/>
            <a:p/>
          </p:txBody>
        </p:sp>
        <p:sp>
          <p:nvSpPr>
            <p:cNvPr id="165" name="rc165"/>
            <p:cNvSpPr/>
            <p:nvPr/>
          </p:nvSpPr>
          <p:spPr>
            <a:xfrm>
              <a:off x="4063414" y="5504603"/>
              <a:ext cx="201456" cy="201456"/>
            </a:xfrm>
            <a:prstGeom prst="rect">
              <a:avLst/>
            </a:prstGeom>
            <a:solidFill>
              <a:srgbClr val="0058AB">
                <a:alpha val="100000"/>
              </a:srgbClr>
            </a:solidFill>
          </p:spPr>
          <p:txBody>
            <a:bodyPr/>
            <a:lstStyle/>
            <a:p/>
          </p:txBody>
        </p:sp>
        <p:sp>
          <p:nvSpPr>
            <p:cNvPr id="166" name="rc166"/>
            <p:cNvSpPr/>
            <p:nvPr/>
          </p:nvSpPr>
          <p:spPr>
            <a:xfrm>
              <a:off x="5081939" y="5504603"/>
              <a:ext cx="201456" cy="201456"/>
            </a:xfrm>
            <a:prstGeom prst="rect">
              <a:avLst/>
            </a:prstGeom>
            <a:solidFill>
              <a:srgbClr val="FFC20E">
                <a:alpha val="100000"/>
              </a:srgbClr>
            </a:solidFill>
          </p:spPr>
          <p:txBody>
            <a:bodyPr/>
            <a:lstStyle/>
            <a:p/>
          </p:txBody>
        </p:sp>
        <p:sp>
          <p:nvSpPr>
            <p:cNvPr id="167" name="rc167"/>
            <p:cNvSpPr/>
            <p:nvPr/>
          </p:nvSpPr>
          <p:spPr>
            <a:xfrm>
              <a:off x="7079320" y="5504603"/>
              <a:ext cx="201455" cy="201456"/>
            </a:xfrm>
            <a:prstGeom prst="rect">
              <a:avLst/>
            </a:prstGeom>
            <a:solidFill>
              <a:srgbClr val="F26A21">
                <a:alpha val="100000"/>
              </a:srgbClr>
            </a:solidFill>
          </p:spPr>
          <p:txBody>
            <a:bodyPr/>
            <a:lstStyle/>
            <a:p/>
          </p:txBody>
        </p:sp>
        <p:sp>
          <p:nvSpPr>
            <p:cNvPr id="168" name="tx168"/>
            <p:cNvSpPr/>
            <p:nvPr/>
          </p:nvSpPr>
          <p:spPr>
            <a:xfrm>
              <a:off x="1351359" y="5525863"/>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9" name="tx169"/>
            <p:cNvSpPr/>
            <p:nvPr/>
          </p:nvSpPr>
          <p:spPr>
            <a:xfrm>
              <a:off x="3255083" y="5527568"/>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70" name="tx170"/>
            <p:cNvSpPr/>
            <p:nvPr/>
          </p:nvSpPr>
          <p:spPr>
            <a:xfrm>
              <a:off x="4343459" y="5553694"/>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1" name="tx171"/>
            <p:cNvSpPr/>
            <p:nvPr/>
          </p:nvSpPr>
          <p:spPr>
            <a:xfrm>
              <a:off x="5361984" y="5524157"/>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2" name="tx172"/>
            <p:cNvSpPr/>
            <p:nvPr/>
          </p:nvSpPr>
          <p:spPr>
            <a:xfrm>
              <a:off x="7359365" y="5524157"/>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3" name="pl173"/>
            <p:cNvSpPr/>
            <p:nvPr/>
          </p:nvSpPr>
          <p:spPr>
            <a:xfrm>
              <a:off x="3532410"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99510" y="6051096"/>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6" name="tx176"/>
            <p:cNvSpPr/>
            <p:nvPr/>
          </p:nvSpPr>
          <p:spPr>
            <a:xfrm>
              <a:off x="5144229" y="605096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7" name="tx177"/>
            <p:cNvSpPr/>
            <p:nvPr/>
          </p:nvSpPr>
          <p:spPr>
            <a:xfrm>
              <a:off x="983899" y="398022"/>
              <a:ext cx="10921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8" name="tx178"/>
            <p:cNvSpPr/>
            <p:nvPr/>
          </p:nvSpPr>
          <p:spPr>
            <a:xfrm>
              <a:off x="983899" y="580629"/>
              <a:ext cx="489266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 proyecciones para 2030 basadas en el objetivo IA2030. , Bolivia</a:t>
              </a:r>
            </a:p>
          </p:txBody>
        </p:sp>
        <p:sp>
          <p:nvSpPr>
            <p:cNvPr id="179" name="tx179"/>
            <p:cNvSpPr/>
            <p:nvPr/>
          </p:nvSpPr>
          <p:spPr>
            <a:xfrm>
              <a:off x="3923507" y="6334805"/>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80" name="tx180"/>
            <p:cNvSpPr/>
            <p:nvPr/>
          </p:nvSpPr>
          <p:spPr>
            <a:xfrm>
              <a:off x="1276738" y="6447811"/>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1" name="tx181"/>
            <p:cNvSpPr/>
            <p:nvPr/>
          </p:nvSpPr>
          <p:spPr>
            <a:xfrm>
              <a:off x="1101840" y="6568567"/>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prevé que Bolivia tendrá un pequeño aumento (&amp;lt;10.000) en el número de lactantes supervivientes para 2030. Por lo tanto, para alcanzar la meta de ZD de IA2030, se necesita vacunar a un número considerablemente mayor de niños (~5,78%) con DTP1 cada año.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1099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8188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5278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92368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74644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61733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48823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3996154"/>
              <a:ext cx="215906" cy="879391"/>
            </a:xfrm>
            <a:prstGeom prst="rect">
              <a:avLst/>
            </a:prstGeom>
            <a:solidFill>
              <a:srgbClr val="0058AB">
                <a:alpha val="100000"/>
              </a:srgbClr>
            </a:solidFill>
          </p:spPr>
          <p:txBody>
            <a:bodyPr/>
            <a:lstStyle/>
            <a:p/>
          </p:txBody>
        </p:sp>
        <p:sp>
          <p:nvSpPr>
            <p:cNvPr id="40" name="rc40"/>
            <p:cNvSpPr/>
            <p:nvPr/>
          </p:nvSpPr>
          <p:spPr>
            <a:xfrm>
              <a:off x="1530867" y="3892231"/>
              <a:ext cx="215906" cy="983314"/>
            </a:xfrm>
            <a:prstGeom prst="rect">
              <a:avLst/>
            </a:prstGeom>
            <a:solidFill>
              <a:srgbClr val="0058AB">
                <a:alpha val="100000"/>
              </a:srgbClr>
            </a:solidFill>
          </p:spPr>
          <p:txBody>
            <a:bodyPr/>
            <a:lstStyle/>
            <a:p/>
          </p:txBody>
        </p:sp>
        <p:sp>
          <p:nvSpPr>
            <p:cNvPr id="41" name="rc41"/>
            <p:cNvSpPr/>
            <p:nvPr/>
          </p:nvSpPr>
          <p:spPr>
            <a:xfrm>
              <a:off x="1770763" y="4221387"/>
              <a:ext cx="215906" cy="654157"/>
            </a:xfrm>
            <a:prstGeom prst="rect">
              <a:avLst/>
            </a:prstGeom>
            <a:solidFill>
              <a:srgbClr val="0058AB">
                <a:alpha val="100000"/>
              </a:srgbClr>
            </a:solidFill>
          </p:spPr>
          <p:txBody>
            <a:bodyPr/>
            <a:lstStyle/>
            <a:p/>
          </p:txBody>
        </p:sp>
        <p:sp>
          <p:nvSpPr>
            <p:cNvPr id="42" name="rc42"/>
            <p:cNvSpPr/>
            <p:nvPr/>
          </p:nvSpPr>
          <p:spPr>
            <a:xfrm>
              <a:off x="2010660" y="4437498"/>
              <a:ext cx="215906" cy="438047"/>
            </a:xfrm>
            <a:prstGeom prst="rect">
              <a:avLst/>
            </a:prstGeom>
            <a:solidFill>
              <a:srgbClr val="0058AB">
                <a:alpha val="100000"/>
              </a:srgbClr>
            </a:solidFill>
          </p:spPr>
          <p:txBody>
            <a:bodyPr/>
            <a:lstStyle/>
            <a:p/>
          </p:txBody>
        </p:sp>
        <p:sp>
          <p:nvSpPr>
            <p:cNvPr id="43" name="rc43"/>
            <p:cNvSpPr/>
            <p:nvPr/>
          </p:nvSpPr>
          <p:spPr>
            <a:xfrm>
              <a:off x="2250556" y="3558287"/>
              <a:ext cx="215906" cy="1317258"/>
            </a:xfrm>
            <a:prstGeom prst="rect">
              <a:avLst/>
            </a:prstGeom>
            <a:solidFill>
              <a:srgbClr val="0058AB">
                <a:alpha val="100000"/>
              </a:srgbClr>
            </a:solidFill>
          </p:spPr>
          <p:txBody>
            <a:bodyPr/>
            <a:lstStyle/>
            <a:p/>
          </p:txBody>
        </p:sp>
        <p:sp>
          <p:nvSpPr>
            <p:cNvPr id="44" name="rc44"/>
            <p:cNvSpPr/>
            <p:nvPr/>
          </p:nvSpPr>
          <p:spPr>
            <a:xfrm>
              <a:off x="2490453" y="4102967"/>
              <a:ext cx="215906" cy="772578"/>
            </a:xfrm>
            <a:prstGeom prst="rect">
              <a:avLst/>
            </a:prstGeom>
            <a:solidFill>
              <a:srgbClr val="0058AB">
                <a:alpha val="100000"/>
              </a:srgbClr>
            </a:solidFill>
          </p:spPr>
          <p:txBody>
            <a:bodyPr/>
            <a:lstStyle/>
            <a:p/>
          </p:txBody>
        </p:sp>
        <p:sp>
          <p:nvSpPr>
            <p:cNvPr id="45" name="rc45"/>
            <p:cNvSpPr/>
            <p:nvPr/>
          </p:nvSpPr>
          <p:spPr>
            <a:xfrm>
              <a:off x="2730349" y="3413400"/>
              <a:ext cx="215906" cy="1462144"/>
            </a:xfrm>
            <a:prstGeom prst="rect">
              <a:avLst/>
            </a:prstGeom>
            <a:solidFill>
              <a:srgbClr val="0058AB">
                <a:alpha val="100000"/>
              </a:srgbClr>
            </a:solidFill>
          </p:spPr>
          <p:txBody>
            <a:bodyPr/>
            <a:lstStyle/>
            <a:p/>
          </p:txBody>
        </p:sp>
        <p:sp>
          <p:nvSpPr>
            <p:cNvPr id="46" name="rc46"/>
            <p:cNvSpPr/>
            <p:nvPr/>
          </p:nvSpPr>
          <p:spPr>
            <a:xfrm>
              <a:off x="2970245" y="3186315"/>
              <a:ext cx="215906" cy="1689230"/>
            </a:xfrm>
            <a:prstGeom prst="rect">
              <a:avLst/>
            </a:prstGeom>
            <a:solidFill>
              <a:srgbClr val="0058AB">
                <a:alpha val="100000"/>
              </a:srgbClr>
            </a:solidFill>
          </p:spPr>
          <p:txBody>
            <a:bodyPr/>
            <a:lstStyle/>
            <a:p/>
          </p:txBody>
        </p:sp>
        <p:sp>
          <p:nvSpPr>
            <p:cNvPr id="47" name="rc47"/>
            <p:cNvSpPr/>
            <p:nvPr/>
          </p:nvSpPr>
          <p:spPr>
            <a:xfrm>
              <a:off x="3210142" y="4424129"/>
              <a:ext cx="215906" cy="451415"/>
            </a:xfrm>
            <a:prstGeom prst="rect">
              <a:avLst/>
            </a:prstGeom>
            <a:solidFill>
              <a:srgbClr val="0058AB">
                <a:alpha val="100000"/>
              </a:srgbClr>
            </a:solidFill>
          </p:spPr>
          <p:txBody>
            <a:bodyPr/>
            <a:lstStyle/>
            <a:p/>
          </p:txBody>
        </p:sp>
        <p:sp>
          <p:nvSpPr>
            <p:cNvPr id="48" name="rc48"/>
            <p:cNvSpPr/>
            <p:nvPr/>
          </p:nvSpPr>
          <p:spPr>
            <a:xfrm>
              <a:off x="3450038" y="4536317"/>
              <a:ext cx="215906" cy="339228"/>
            </a:xfrm>
            <a:prstGeom prst="rect">
              <a:avLst/>
            </a:prstGeom>
            <a:solidFill>
              <a:srgbClr val="0058AB">
                <a:alpha val="100000"/>
              </a:srgbClr>
            </a:solidFill>
          </p:spPr>
          <p:txBody>
            <a:bodyPr/>
            <a:lstStyle/>
            <a:p/>
          </p:txBody>
        </p:sp>
        <p:sp>
          <p:nvSpPr>
            <p:cNvPr id="49" name="rc49"/>
            <p:cNvSpPr/>
            <p:nvPr/>
          </p:nvSpPr>
          <p:spPr>
            <a:xfrm>
              <a:off x="3689935" y="4535504"/>
              <a:ext cx="215906" cy="340041"/>
            </a:xfrm>
            <a:prstGeom prst="rect">
              <a:avLst/>
            </a:prstGeom>
            <a:solidFill>
              <a:srgbClr val="0058AB">
                <a:alpha val="100000"/>
              </a:srgbClr>
            </a:solidFill>
          </p:spPr>
          <p:txBody>
            <a:bodyPr/>
            <a:lstStyle/>
            <a:p/>
          </p:txBody>
        </p:sp>
        <p:sp>
          <p:nvSpPr>
            <p:cNvPr id="50" name="rc50"/>
            <p:cNvSpPr/>
            <p:nvPr/>
          </p:nvSpPr>
          <p:spPr>
            <a:xfrm>
              <a:off x="3929831" y="4648460"/>
              <a:ext cx="215906" cy="227085"/>
            </a:xfrm>
            <a:prstGeom prst="rect">
              <a:avLst/>
            </a:prstGeom>
            <a:solidFill>
              <a:srgbClr val="0058AB">
                <a:alpha val="100000"/>
              </a:srgbClr>
            </a:solidFill>
          </p:spPr>
          <p:txBody>
            <a:bodyPr/>
            <a:lstStyle/>
            <a:p/>
          </p:txBody>
        </p:sp>
        <p:sp>
          <p:nvSpPr>
            <p:cNvPr id="51" name="rc51"/>
            <p:cNvSpPr/>
            <p:nvPr/>
          </p:nvSpPr>
          <p:spPr>
            <a:xfrm>
              <a:off x="4169728" y="4534330"/>
              <a:ext cx="215906" cy="341215"/>
            </a:xfrm>
            <a:prstGeom prst="rect">
              <a:avLst/>
            </a:prstGeom>
            <a:solidFill>
              <a:srgbClr val="0058AB">
                <a:alpha val="100000"/>
              </a:srgbClr>
            </a:solidFill>
          </p:spPr>
          <p:txBody>
            <a:bodyPr/>
            <a:lstStyle/>
            <a:p/>
          </p:txBody>
        </p:sp>
        <p:sp>
          <p:nvSpPr>
            <p:cNvPr id="52" name="rc52"/>
            <p:cNvSpPr/>
            <p:nvPr/>
          </p:nvSpPr>
          <p:spPr>
            <a:xfrm>
              <a:off x="4409624" y="3281973"/>
              <a:ext cx="215906" cy="1593572"/>
            </a:xfrm>
            <a:prstGeom prst="rect">
              <a:avLst/>
            </a:prstGeom>
            <a:solidFill>
              <a:srgbClr val="0058AB">
                <a:alpha val="100000"/>
              </a:srgbClr>
            </a:solidFill>
          </p:spPr>
          <p:txBody>
            <a:bodyPr/>
            <a:lstStyle/>
            <a:p/>
          </p:txBody>
        </p:sp>
        <p:sp>
          <p:nvSpPr>
            <p:cNvPr id="53" name="rc53"/>
            <p:cNvSpPr/>
            <p:nvPr/>
          </p:nvSpPr>
          <p:spPr>
            <a:xfrm>
              <a:off x="4649521" y="3964900"/>
              <a:ext cx="215906" cy="910645"/>
            </a:xfrm>
            <a:prstGeom prst="rect">
              <a:avLst/>
            </a:prstGeom>
            <a:solidFill>
              <a:srgbClr val="0058AB">
                <a:alpha val="100000"/>
              </a:srgbClr>
            </a:solidFill>
          </p:spPr>
          <p:txBody>
            <a:bodyPr/>
            <a:lstStyle/>
            <a:p/>
          </p:txBody>
        </p:sp>
        <p:sp>
          <p:nvSpPr>
            <p:cNvPr id="54" name="rc54"/>
            <p:cNvSpPr/>
            <p:nvPr/>
          </p:nvSpPr>
          <p:spPr>
            <a:xfrm>
              <a:off x="4889417" y="4534149"/>
              <a:ext cx="215906" cy="341395"/>
            </a:xfrm>
            <a:prstGeom prst="rect">
              <a:avLst/>
            </a:prstGeom>
            <a:solidFill>
              <a:srgbClr val="0058AB">
                <a:alpha val="100000"/>
              </a:srgbClr>
            </a:solidFill>
          </p:spPr>
          <p:txBody>
            <a:bodyPr/>
            <a:lstStyle/>
            <a:p/>
          </p:txBody>
        </p:sp>
        <p:sp>
          <p:nvSpPr>
            <p:cNvPr id="55" name="rc55"/>
            <p:cNvSpPr/>
            <p:nvPr/>
          </p:nvSpPr>
          <p:spPr>
            <a:xfrm>
              <a:off x="5129313" y="4079436"/>
              <a:ext cx="215906" cy="796108"/>
            </a:xfrm>
            <a:prstGeom prst="rect">
              <a:avLst/>
            </a:prstGeom>
            <a:solidFill>
              <a:srgbClr val="0058AB">
                <a:alpha val="100000"/>
              </a:srgbClr>
            </a:solidFill>
          </p:spPr>
          <p:txBody>
            <a:bodyPr/>
            <a:lstStyle/>
            <a:p/>
          </p:txBody>
        </p:sp>
        <p:sp>
          <p:nvSpPr>
            <p:cNvPr id="56" name="rc56"/>
            <p:cNvSpPr/>
            <p:nvPr/>
          </p:nvSpPr>
          <p:spPr>
            <a:xfrm>
              <a:off x="5369210" y="3852306"/>
              <a:ext cx="215906" cy="1023239"/>
            </a:xfrm>
            <a:prstGeom prst="rect">
              <a:avLst/>
            </a:prstGeom>
            <a:solidFill>
              <a:srgbClr val="0058AB">
                <a:alpha val="100000"/>
              </a:srgbClr>
            </a:solidFill>
          </p:spPr>
          <p:txBody>
            <a:bodyPr/>
            <a:lstStyle/>
            <a:p/>
          </p:txBody>
        </p:sp>
        <p:sp>
          <p:nvSpPr>
            <p:cNvPr id="57" name="rc57"/>
            <p:cNvSpPr/>
            <p:nvPr/>
          </p:nvSpPr>
          <p:spPr>
            <a:xfrm>
              <a:off x="5609106" y="3624769"/>
              <a:ext cx="215906" cy="1250776"/>
            </a:xfrm>
            <a:prstGeom prst="rect">
              <a:avLst/>
            </a:prstGeom>
            <a:solidFill>
              <a:srgbClr val="0058AB">
                <a:alpha val="100000"/>
              </a:srgbClr>
            </a:solidFill>
          </p:spPr>
          <p:txBody>
            <a:bodyPr/>
            <a:lstStyle/>
            <a:p/>
          </p:txBody>
        </p:sp>
        <p:sp>
          <p:nvSpPr>
            <p:cNvPr id="58" name="rc58"/>
            <p:cNvSpPr/>
            <p:nvPr/>
          </p:nvSpPr>
          <p:spPr>
            <a:xfrm>
              <a:off x="5849003" y="2713943"/>
              <a:ext cx="215906" cy="2161602"/>
            </a:xfrm>
            <a:prstGeom prst="rect">
              <a:avLst/>
            </a:prstGeom>
            <a:solidFill>
              <a:srgbClr val="0058AB">
                <a:alpha val="100000"/>
              </a:srgbClr>
            </a:solidFill>
          </p:spPr>
          <p:txBody>
            <a:bodyPr/>
            <a:lstStyle/>
            <a:p/>
          </p:txBody>
        </p:sp>
        <p:sp>
          <p:nvSpPr>
            <p:cNvPr id="59" name="rc59"/>
            <p:cNvSpPr/>
            <p:nvPr/>
          </p:nvSpPr>
          <p:spPr>
            <a:xfrm>
              <a:off x="6088899" y="2483380"/>
              <a:ext cx="215906" cy="2392165"/>
            </a:xfrm>
            <a:prstGeom prst="rect">
              <a:avLst/>
            </a:prstGeom>
            <a:solidFill>
              <a:srgbClr val="0058AB">
                <a:alpha val="100000"/>
              </a:srgbClr>
            </a:solidFill>
          </p:spPr>
          <p:txBody>
            <a:bodyPr/>
            <a:lstStyle/>
            <a:p/>
          </p:txBody>
        </p:sp>
        <p:sp>
          <p:nvSpPr>
            <p:cNvPr id="60" name="rc60"/>
            <p:cNvSpPr/>
            <p:nvPr/>
          </p:nvSpPr>
          <p:spPr>
            <a:xfrm>
              <a:off x="6328796" y="2021215"/>
              <a:ext cx="215906" cy="2854330"/>
            </a:xfrm>
            <a:prstGeom prst="rect">
              <a:avLst/>
            </a:prstGeom>
            <a:solidFill>
              <a:srgbClr val="0058AB">
                <a:alpha val="100000"/>
              </a:srgbClr>
            </a:solidFill>
          </p:spPr>
          <p:txBody>
            <a:bodyPr/>
            <a:lstStyle/>
            <a:p/>
          </p:txBody>
        </p:sp>
        <p:sp>
          <p:nvSpPr>
            <p:cNvPr id="61" name="rc61"/>
            <p:cNvSpPr/>
            <p:nvPr/>
          </p:nvSpPr>
          <p:spPr>
            <a:xfrm>
              <a:off x="6568692" y="2017828"/>
              <a:ext cx="215906" cy="2857717"/>
            </a:xfrm>
            <a:prstGeom prst="rect">
              <a:avLst/>
            </a:prstGeom>
            <a:solidFill>
              <a:srgbClr val="0058AB">
                <a:alpha val="100000"/>
              </a:srgbClr>
            </a:solidFill>
          </p:spPr>
          <p:txBody>
            <a:bodyPr/>
            <a:lstStyle/>
            <a:p/>
          </p:txBody>
        </p:sp>
        <p:sp>
          <p:nvSpPr>
            <p:cNvPr id="62" name="rc62"/>
            <p:cNvSpPr/>
            <p:nvPr/>
          </p:nvSpPr>
          <p:spPr>
            <a:xfrm>
              <a:off x="6808589" y="1676341"/>
              <a:ext cx="215906" cy="3199203"/>
            </a:xfrm>
            <a:prstGeom prst="rect">
              <a:avLst/>
            </a:prstGeom>
            <a:solidFill>
              <a:srgbClr val="0058AB">
                <a:alpha val="100000"/>
              </a:srgbClr>
            </a:solidFill>
          </p:spPr>
          <p:txBody>
            <a:bodyPr/>
            <a:lstStyle/>
            <a:p/>
          </p:txBody>
        </p:sp>
        <p:sp>
          <p:nvSpPr>
            <p:cNvPr id="63" name="rc63"/>
            <p:cNvSpPr/>
            <p:nvPr/>
          </p:nvSpPr>
          <p:spPr>
            <a:xfrm>
              <a:off x="7048485" y="860947"/>
              <a:ext cx="215906" cy="4014597"/>
            </a:xfrm>
            <a:prstGeom prst="rect">
              <a:avLst/>
            </a:prstGeom>
            <a:solidFill>
              <a:srgbClr val="0058AB">
                <a:alpha val="100000"/>
              </a:srgbClr>
            </a:solidFill>
          </p:spPr>
          <p:txBody>
            <a:bodyPr/>
            <a:lstStyle/>
            <a:p/>
          </p:txBody>
        </p:sp>
        <p:sp>
          <p:nvSpPr>
            <p:cNvPr id="64" name="rc64"/>
            <p:cNvSpPr/>
            <p:nvPr/>
          </p:nvSpPr>
          <p:spPr>
            <a:xfrm>
              <a:off x="8487864" y="3794767"/>
              <a:ext cx="215906" cy="1080778"/>
            </a:xfrm>
            <a:prstGeom prst="rect">
              <a:avLst/>
            </a:prstGeom>
            <a:solidFill>
              <a:srgbClr val="69DBFF">
                <a:alpha val="100000"/>
              </a:srgbClr>
            </a:solidFill>
          </p:spPr>
          <p:txBody>
            <a:bodyPr/>
            <a:lstStyle/>
            <a:p/>
          </p:txBody>
        </p:sp>
        <p:sp>
          <p:nvSpPr>
            <p:cNvPr id="65" name="pl65"/>
            <p:cNvSpPr/>
            <p:nvPr/>
          </p:nvSpPr>
          <p:spPr>
            <a:xfrm>
              <a:off x="6196853" y="2713943"/>
              <a:ext cx="2398964" cy="1080801"/>
            </a:xfrm>
            <a:custGeom>
              <a:avLst/>
              <a:pathLst>
                <a:path w="2398964" h="1080801">
                  <a:moveTo>
                    <a:pt x="0" y="0"/>
                  </a:moveTo>
                  <a:lnTo>
                    <a:pt x="239896" y="108080"/>
                  </a:lnTo>
                  <a:lnTo>
                    <a:pt x="479792" y="216160"/>
                  </a:lnTo>
                  <a:lnTo>
                    <a:pt x="719689" y="324240"/>
                  </a:lnTo>
                  <a:lnTo>
                    <a:pt x="959585" y="432320"/>
                  </a:lnTo>
                  <a:lnTo>
                    <a:pt x="1199482" y="540400"/>
                  </a:lnTo>
                  <a:lnTo>
                    <a:pt x="1439378" y="648480"/>
                  </a:lnTo>
                  <a:lnTo>
                    <a:pt x="1679275" y="756560"/>
                  </a:lnTo>
                  <a:lnTo>
                    <a:pt x="1919171" y="864640"/>
                  </a:lnTo>
                  <a:lnTo>
                    <a:pt x="2159067" y="972721"/>
                  </a:lnTo>
                  <a:lnTo>
                    <a:pt x="2398964" y="1080801"/>
                  </a:lnTo>
                </a:path>
              </a:pathLst>
            </a:custGeom>
            <a:ln w="13550" cap="flat">
              <a:solidFill>
                <a:srgbClr val="000000">
                  <a:alpha val="100000"/>
                </a:srgbClr>
              </a:solidFill>
              <a:prstDash val="solid"/>
              <a:round/>
            </a:ln>
          </p:spPr>
          <p:txBody>
            <a:bodyPr/>
            <a:lstStyle/>
            <a:p/>
          </p:txBody>
        </p:sp>
        <p:sp>
          <p:nvSpPr>
            <p:cNvPr id="66" name="pt66"/>
            <p:cNvSpPr/>
            <p:nvPr/>
          </p:nvSpPr>
          <p:spPr>
            <a:xfrm>
              <a:off x="6172027" y="26891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27971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29052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30133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1214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32295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3375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4456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5537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6618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37699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68901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79" name="tx79"/>
            <p:cNvSpPr/>
            <p:nvPr/>
          </p:nvSpPr>
          <p:spPr>
            <a:xfrm>
              <a:off x="508103" y="255990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0" name="tx80"/>
            <p:cNvSpPr/>
            <p:nvPr/>
          </p:nvSpPr>
          <p:spPr>
            <a:xfrm>
              <a:off x="508103" y="143080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81" name="tx81"/>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124201" y="281654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09" name="rc109"/>
            <p:cNvSpPr/>
            <p:nvPr/>
          </p:nvSpPr>
          <p:spPr>
            <a:xfrm>
              <a:off x="3661384" y="5761013"/>
              <a:ext cx="201456" cy="201456"/>
            </a:xfrm>
            <a:prstGeom prst="rect">
              <a:avLst/>
            </a:prstGeom>
            <a:solidFill>
              <a:srgbClr val="0058AB">
                <a:alpha val="100000"/>
              </a:srgbClr>
            </a:solidFill>
          </p:spPr>
          <p:txBody>
            <a:bodyPr/>
            <a:lstStyle/>
            <a:p/>
          </p:txBody>
        </p:sp>
        <p:sp>
          <p:nvSpPr>
            <p:cNvPr id="110" name="rc110"/>
            <p:cNvSpPr/>
            <p:nvPr/>
          </p:nvSpPr>
          <p:spPr>
            <a:xfrm>
              <a:off x="4563470" y="5761013"/>
              <a:ext cx="201456" cy="201456"/>
            </a:xfrm>
            <a:prstGeom prst="rect">
              <a:avLst/>
            </a:prstGeom>
            <a:solidFill>
              <a:srgbClr val="69DBFF">
                <a:alpha val="100000"/>
              </a:srgbClr>
            </a:solidFill>
          </p:spPr>
          <p:txBody>
            <a:bodyPr/>
            <a:lstStyle/>
            <a:p/>
          </p:txBody>
        </p:sp>
        <p:sp>
          <p:nvSpPr>
            <p:cNvPr id="111" name="tx111"/>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127149" y="399414"/>
              <a:ext cx="5740442"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Bolivia</a:t>
              </a:r>
            </a:p>
          </p:txBody>
        </p:sp>
        <p:sp>
          <p:nvSpPr>
            <p:cNvPr id="114" name="tx114"/>
            <p:cNvSpPr/>
            <p:nvPr/>
          </p:nvSpPr>
          <p:spPr>
            <a:xfrm>
              <a:off x="4477571" y="609340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15" name="tx115"/>
            <p:cNvSpPr/>
            <p:nvPr/>
          </p:nvSpPr>
          <p:spPr>
            <a:xfrm>
              <a:off x="1594021" y="6206464"/>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6" name="tx116"/>
            <p:cNvSpPr/>
            <p:nvPr/>
          </p:nvSpPr>
          <p:spPr>
            <a:xfrm>
              <a:off x="923570" y="6328093"/>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17" name="tx117"/>
            <p:cNvSpPr/>
            <p:nvPr/>
          </p:nvSpPr>
          <p:spPr>
            <a:xfrm>
              <a:off x="7191735" y="6448903"/>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18" name="tx118"/>
            <p:cNvSpPr/>
            <p:nvPr/>
          </p:nvSpPr>
          <p:spPr>
            <a:xfrm>
              <a:off x="2296287" y="6569494"/>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132% superior al número anual propuesto para alcanzar el objetivo, basado en una trayectoria lineal de descenso.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67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47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228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108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07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788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668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81680"/>
              <a:ext cx="249522" cy="1021016"/>
            </a:xfrm>
            <a:prstGeom prst="rect">
              <a:avLst/>
            </a:prstGeom>
            <a:solidFill>
              <a:srgbClr val="80BD41">
                <a:alpha val="100000"/>
              </a:srgbClr>
            </a:solidFill>
          </p:spPr>
          <p:txBody>
            <a:bodyPr/>
            <a:lstStyle/>
            <a:p/>
          </p:txBody>
        </p:sp>
        <p:sp>
          <p:nvSpPr>
            <p:cNvPr id="24" name="rc24"/>
            <p:cNvSpPr/>
            <p:nvPr/>
          </p:nvSpPr>
          <p:spPr>
            <a:xfrm>
              <a:off x="1296273" y="2992902"/>
              <a:ext cx="249522" cy="88778"/>
            </a:xfrm>
            <a:prstGeom prst="rect">
              <a:avLst/>
            </a:prstGeom>
            <a:solidFill>
              <a:srgbClr val="1CABE2">
                <a:alpha val="100000"/>
              </a:srgbClr>
            </a:solidFill>
          </p:spPr>
          <p:txBody>
            <a:bodyPr/>
            <a:lstStyle/>
            <a:p/>
          </p:txBody>
        </p:sp>
        <p:sp>
          <p:nvSpPr>
            <p:cNvPr id="25" name="rc25"/>
            <p:cNvSpPr/>
            <p:nvPr/>
          </p:nvSpPr>
          <p:spPr>
            <a:xfrm>
              <a:off x="1573521" y="3098916"/>
              <a:ext cx="249522" cy="1003780"/>
            </a:xfrm>
            <a:prstGeom prst="rect">
              <a:avLst/>
            </a:prstGeom>
            <a:solidFill>
              <a:srgbClr val="80BD41">
                <a:alpha val="100000"/>
              </a:srgbClr>
            </a:solidFill>
          </p:spPr>
          <p:txBody>
            <a:bodyPr/>
            <a:lstStyle/>
            <a:p/>
          </p:txBody>
        </p:sp>
        <p:sp>
          <p:nvSpPr>
            <p:cNvPr id="26" name="rc26"/>
            <p:cNvSpPr/>
            <p:nvPr/>
          </p:nvSpPr>
          <p:spPr>
            <a:xfrm>
              <a:off x="1573521" y="2999650"/>
              <a:ext cx="249522" cy="99265"/>
            </a:xfrm>
            <a:prstGeom prst="rect">
              <a:avLst/>
            </a:prstGeom>
            <a:solidFill>
              <a:srgbClr val="1CABE2">
                <a:alpha val="100000"/>
              </a:srgbClr>
            </a:solidFill>
          </p:spPr>
          <p:txBody>
            <a:bodyPr/>
            <a:lstStyle/>
            <a:p/>
          </p:txBody>
        </p:sp>
        <p:sp>
          <p:nvSpPr>
            <p:cNvPr id="27" name="rc27"/>
            <p:cNvSpPr/>
            <p:nvPr/>
          </p:nvSpPr>
          <p:spPr>
            <a:xfrm>
              <a:off x="1850769" y="3068001"/>
              <a:ext cx="249522" cy="1034695"/>
            </a:xfrm>
            <a:prstGeom prst="rect">
              <a:avLst/>
            </a:prstGeom>
            <a:solidFill>
              <a:srgbClr val="80BD41">
                <a:alpha val="100000"/>
              </a:srgbClr>
            </a:solidFill>
          </p:spPr>
          <p:txBody>
            <a:bodyPr/>
            <a:lstStyle/>
            <a:p/>
          </p:txBody>
        </p:sp>
        <p:sp>
          <p:nvSpPr>
            <p:cNvPr id="28" name="rc28"/>
            <p:cNvSpPr/>
            <p:nvPr/>
          </p:nvSpPr>
          <p:spPr>
            <a:xfrm>
              <a:off x="1850769" y="3001976"/>
              <a:ext cx="249522" cy="66025"/>
            </a:xfrm>
            <a:prstGeom prst="rect">
              <a:avLst/>
            </a:prstGeom>
            <a:solidFill>
              <a:srgbClr val="1CABE2">
                <a:alpha val="100000"/>
              </a:srgbClr>
            </a:solidFill>
          </p:spPr>
          <p:txBody>
            <a:bodyPr/>
            <a:lstStyle/>
            <a:p/>
          </p:txBody>
        </p:sp>
        <p:sp>
          <p:nvSpPr>
            <p:cNvPr id="29" name="rc29"/>
            <p:cNvSpPr/>
            <p:nvPr/>
          </p:nvSpPr>
          <p:spPr>
            <a:xfrm>
              <a:off x="2128016" y="3041326"/>
              <a:ext cx="249522" cy="1061370"/>
            </a:xfrm>
            <a:prstGeom prst="rect">
              <a:avLst/>
            </a:prstGeom>
            <a:solidFill>
              <a:srgbClr val="80BD41">
                <a:alpha val="100000"/>
              </a:srgbClr>
            </a:solidFill>
          </p:spPr>
          <p:txBody>
            <a:bodyPr/>
            <a:lstStyle/>
            <a:p/>
          </p:txBody>
        </p:sp>
        <p:sp>
          <p:nvSpPr>
            <p:cNvPr id="30" name="rc30"/>
            <p:cNvSpPr/>
            <p:nvPr/>
          </p:nvSpPr>
          <p:spPr>
            <a:xfrm>
              <a:off x="2128016" y="2997097"/>
              <a:ext cx="249522" cy="44229"/>
            </a:xfrm>
            <a:prstGeom prst="rect">
              <a:avLst/>
            </a:prstGeom>
            <a:solidFill>
              <a:srgbClr val="1CABE2">
                <a:alpha val="100000"/>
              </a:srgbClr>
            </a:solidFill>
          </p:spPr>
          <p:txBody>
            <a:bodyPr/>
            <a:lstStyle/>
            <a:p/>
          </p:txBody>
        </p:sp>
        <p:sp>
          <p:nvSpPr>
            <p:cNvPr id="31" name="rc31"/>
            <p:cNvSpPr/>
            <p:nvPr/>
          </p:nvSpPr>
          <p:spPr>
            <a:xfrm>
              <a:off x="2405264" y="3127414"/>
              <a:ext cx="249522" cy="975282"/>
            </a:xfrm>
            <a:prstGeom prst="rect">
              <a:avLst/>
            </a:prstGeom>
            <a:solidFill>
              <a:srgbClr val="80BD41">
                <a:alpha val="100000"/>
              </a:srgbClr>
            </a:solidFill>
          </p:spPr>
          <p:txBody>
            <a:bodyPr/>
            <a:lstStyle/>
            <a:p/>
          </p:txBody>
        </p:sp>
        <p:sp>
          <p:nvSpPr>
            <p:cNvPr id="32" name="rc32"/>
            <p:cNvSpPr/>
            <p:nvPr/>
          </p:nvSpPr>
          <p:spPr>
            <a:xfrm>
              <a:off x="2405264" y="2994407"/>
              <a:ext cx="249522" cy="133007"/>
            </a:xfrm>
            <a:prstGeom prst="rect">
              <a:avLst/>
            </a:prstGeom>
            <a:solidFill>
              <a:srgbClr val="1CABE2">
                <a:alpha val="100000"/>
              </a:srgbClr>
            </a:solidFill>
          </p:spPr>
          <p:txBody>
            <a:bodyPr/>
            <a:lstStyle/>
            <a:p/>
          </p:txBody>
        </p:sp>
        <p:sp>
          <p:nvSpPr>
            <p:cNvPr id="33" name="rc33"/>
            <p:cNvSpPr/>
            <p:nvPr/>
          </p:nvSpPr>
          <p:spPr>
            <a:xfrm>
              <a:off x="2682512" y="3066451"/>
              <a:ext cx="249522" cy="1036246"/>
            </a:xfrm>
            <a:prstGeom prst="rect">
              <a:avLst/>
            </a:prstGeom>
            <a:solidFill>
              <a:srgbClr val="80BD41">
                <a:alpha val="100000"/>
              </a:srgbClr>
            </a:solidFill>
          </p:spPr>
          <p:txBody>
            <a:bodyPr/>
            <a:lstStyle/>
            <a:p/>
          </p:txBody>
        </p:sp>
        <p:sp>
          <p:nvSpPr>
            <p:cNvPr id="34" name="rc34"/>
            <p:cNvSpPr/>
            <p:nvPr/>
          </p:nvSpPr>
          <p:spPr>
            <a:xfrm>
              <a:off x="2682512" y="2988433"/>
              <a:ext cx="249522" cy="78017"/>
            </a:xfrm>
            <a:prstGeom prst="rect">
              <a:avLst/>
            </a:prstGeom>
            <a:solidFill>
              <a:srgbClr val="1CABE2">
                <a:alpha val="100000"/>
              </a:srgbClr>
            </a:solidFill>
          </p:spPr>
          <p:txBody>
            <a:bodyPr/>
            <a:lstStyle/>
            <a:p/>
          </p:txBody>
        </p:sp>
        <p:sp>
          <p:nvSpPr>
            <p:cNvPr id="35" name="rc35"/>
            <p:cNvSpPr/>
            <p:nvPr/>
          </p:nvSpPr>
          <p:spPr>
            <a:xfrm>
              <a:off x="2959759" y="3114784"/>
              <a:ext cx="249522" cy="987913"/>
            </a:xfrm>
            <a:prstGeom prst="rect">
              <a:avLst/>
            </a:prstGeom>
            <a:solidFill>
              <a:srgbClr val="80BD41">
                <a:alpha val="100000"/>
              </a:srgbClr>
            </a:solidFill>
          </p:spPr>
          <p:txBody>
            <a:bodyPr/>
            <a:lstStyle/>
            <a:p/>
          </p:txBody>
        </p:sp>
        <p:sp>
          <p:nvSpPr>
            <p:cNvPr id="36" name="rc36"/>
            <p:cNvSpPr/>
            <p:nvPr/>
          </p:nvSpPr>
          <p:spPr>
            <a:xfrm>
              <a:off x="2959759" y="2967185"/>
              <a:ext cx="249522" cy="147598"/>
            </a:xfrm>
            <a:prstGeom prst="rect">
              <a:avLst/>
            </a:prstGeom>
            <a:solidFill>
              <a:srgbClr val="1CABE2">
                <a:alpha val="100000"/>
              </a:srgbClr>
            </a:solidFill>
          </p:spPr>
          <p:txBody>
            <a:bodyPr/>
            <a:lstStyle/>
            <a:p/>
          </p:txBody>
        </p:sp>
        <p:sp>
          <p:nvSpPr>
            <p:cNvPr id="37" name="rc37"/>
            <p:cNvSpPr/>
            <p:nvPr/>
          </p:nvSpPr>
          <p:spPr>
            <a:xfrm>
              <a:off x="3237007" y="3136306"/>
              <a:ext cx="249522" cy="966391"/>
            </a:xfrm>
            <a:prstGeom prst="rect">
              <a:avLst/>
            </a:prstGeom>
            <a:solidFill>
              <a:srgbClr val="80BD41">
                <a:alpha val="100000"/>
              </a:srgbClr>
            </a:solidFill>
          </p:spPr>
          <p:txBody>
            <a:bodyPr/>
            <a:lstStyle/>
            <a:p/>
          </p:txBody>
        </p:sp>
        <p:sp>
          <p:nvSpPr>
            <p:cNvPr id="38" name="rc38"/>
            <p:cNvSpPr/>
            <p:nvPr/>
          </p:nvSpPr>
          <p:spPr>
            <a:xfrm>
              <a:off x="3237007" y="2965772"/>
              <a:ext cx="249522" cy="170534"/>
            </a:xfrm>
            <a:prstGeom prst="rect">
              <a:avLst/>
            </a:prstGeom>
            <a:solidFill>
              <a:srgbClr val="1CABE2">
                <a:alpha val="100000"/>
              </a:srgbClr>
            </a:solidFill>
          </p:spPr>
          <p:txBody>
            <a:bodyPr/>
            <a:lstStyle/>
            <a:p/>
          </p:txBody>
        </p:sp>
        <p:sp>
          <p:nvSpPr>
            <p:cNvPr id="39" name="rc39"/>
            <p:cNvSpPr/>
            <p:nvPr/>
          </p:nvSpPr>
          <p:spPr>
            <a:xfrm>
              <a:off x="3514255" y="3008952"/>
              <a:ext cx="249522" cy="1093744"/>
            </a:xfrm>
            <a:prstGeom prst="rect">
              <a:avLst/>
            </a:prstGeom>
            <a:solidFill>
              <a:srgbClr val="80BD41">
                <a:alpha val="100000"/>
              </a:srgbClr>
            </a:solidFill>
          </p:spPr>
          <p:txBody>
            <a:bodyPr/>
            <a:lstStyle/>
            <a:p/>
          </p:txBody>
        </p:sp>
        <p:sp>
          <p:nvSpPr>
            <p:cNvPr id="40" name="rc40"/>
            <p:cNvSpPr/>
            <p:nvPr/>
          </p:nvSpPr>
          <p:spPr>
            <a:xfrm>
              <a:off x="3514255" y="2963400"/>
              <a:ext cx="249522" cy="45551"/>
            </a:xfrm>
            <a:prstGeom prst="rect">
              <a:avLst/>
            </a:prstGeom>
            <a:solidFill>
              <a:srgbClr val="1CABE2">
                <a:alpha val="100000"/>
              </a:srgbClr>
            </a:solidFill>
          </p:spPr>
          <p:txBody>
            <a:bodyPr/>
            <a:lstStyle/>
            <a:p/>
          </p:txBody>
        </p:sp>
        <p:sp>
          <p:nvSpPr>
            <p:cNvPr id="41" name="rc41"/>
            <p:cNvSpPr/>
            <p:nvPr/>
          </p:nvSpPr>
          <p:spPr>
            <a:xfrm>
              <a:off x="3791502" y="2995410"/>
              <a:ext cx="249522" cy="1107286"/>
            </a:xfrm>
            <a:prstGeom prst="rect">
              <a:avLst/>
            </a:prstGeom>
            <a:solidFill>
              <a:srgbClr val="80BD41">
                <a:alpha val="100000"/>
              </a:srgbClr>
            </a:solidFill>
          </p:spPr>
          <p:txBody>
            <a:bodyPr/>
            <a:lstStyle/>
            <a:p/>
          </p:txBody>
        </p:sp>
        <p:sp>
          <p:nvSpPr>
            <p:cNvPr id="42" name="rc42"/>
            <p:cNvSpPr/>
            <p:nvPr/>
          </p:nvSpPr>
          <p:spPr>
            <a:xfrm>
              <a:off x="3791502" y="2961166"/>
              <a:ext cx="249522" cy="34243"/>
            </a:xfrm>
            <a:prstGeom prst="rect">
              <a:avLst/>
            </a:prstGeom>
            <a:solidFill>
              <a:srgbClr val="1CABE2">
                <a:alpha val="100000"/>
              </a:srgbClr>
            </a:solidFill>
          </p:spPr>
          <p:txBody>
            <a:bodyPr/>
            <a:lstStyle/>
            <a:p/>
          </p:txBody>
        </p:sp>
        <p:sp>
          <p:nvSpPr>
            <p:cNvPr id="43" name="rc43"/>
            <p:cNvSpPr/>
            <p:nvPr/>
          </p:nvSpPr>
          <p:spPr>
            <a:xfrm>
              <a:off x="4068750" y="2992720"/>
              <a:ext cx="249522" cy="1109977"/>
            </a:xfrm>
            <a:prstGeom prst="rect">
              <a:avLst/>
            </a:prstGeom>
            <a:solidFill>
              <a:srgbClr val="80BD41">
                <a:alpha val="100000"/>
              </a:srgbClr>
            </a:solidFill>
          </p:spPr>
          <p:txBody>
            <a:bodyPr/>
            <a:lstStyle/>
            <a:p/>
          </p:txBody>
        </p:sp>
        <p:sp>
          <p:nvSpPr>
            <p:cNvPr id="44" name="rc44"/>
            <p:cNvSpPr/>
            <p:nvPr/>
          </p:nvSpPr>
          <p:spPr>
            <a:xfrm>
              <a:off x="4068750" y="2958385"/>
              <a:ext cx="249522" cy="34334"/>
            </a:xfrm>
            <a:prstGeom prst="rect">
              <a:avLst/>
            </a:prstGeom>
            <a:solidFill>
              <a:srgbClr val="1CABE2">
                <a:alpha val="100000"/>
              </a:srgbClr>
            </a:solidFill>
          </p:spPr>
          <p:txBody>
            <a:bodyPr/>
            <a:lstStyle/>
            <a:p/>
          </p:txBody>
        </p:sp>
        <p:sp>
          <p:nvSpPr>
            <p:cNvPr id="45" name="rc45"/>
            <p:cNvSpPr/>
            <p:nvPr/>
          </p:nvSpPr>
          <p:spPr>
            <a:xfrm>
              <a:off x="4345998" y="2979223"/>
              <a:ext cx="249522" cy="1123474"/>
            </a:xfrm>
            <a:prstGeom prst="rect">
              <a:avLst/>
            </a:prstGeom>
            <a:solidFill>
              <a:srgbClr val="80BD41">
                <a:alpha val="100000"/>
              </a:srgbClr>
            </a:solidFill>
          </p:spPr>
          <p:txBody>
            <a:bodyPr/>
            <a:lstStyle/>
            <a:p/>
          </p:txBody>
        </p:sp>
        <p:sp>
          <p:nvSpPr>
            <p:cNvPr id="46" name="rc46"/>
            <p:cNvSpPr/>
            <p:nvPr/>
          </p:nvSpPr>
          <p:spPr>
            <a:xfrm>
              <a:off x="4345998" y="2956287"/>
              <a:ext cx="249522" cy="22935"/>
            </a:xfrm>
            <a:prstGeom prst="rect">
              <a:avLst/>
            </a:prstGeom>
            <a:solidFill>
              <a:srgbClr val="1CABE2">
                <a:alpha val="100000"/>
              </a:srgbClr>
            </a:solidFill>
          </p:spPr>
          <p:txBody>
            <a:bodyPr/>
            <a:lstStyle/>
            <a:p/>
          </p:txBody>
        </p:sp>
        <p:sp>
          <p:nvSpPr>
            <p:cNvPr id="47" name="rc47"/>
            <p:cNvSpPr/>
            <p:nvPr/>
          </p:nvSpPr>
          <p:spPr>
            <a:xfrm>
              <a:off x="4623245" y="2988889"/>
              <a:ext cx="249522" cy="1113807"/>
            </a:xfrm>
            <a:prstGeom prst="rect">
              <a:avLst/>
            </a:prstGeom>
            <a:solidFill>
              <a:srgbClr val="80BD41">
                <a:alpha val="100000"/>
              </a:srgbClr>
            </a:solidFill>
          </p:spPr>
          <p:txBody>
            <a:bodyPr/>
            <a:lstStyle/>
            <a:p/>
          </p:txBody>
        </p:sp>
        <p:sp>
          <p:nvSpPr>
            <p:cNvPr id="48" name="rc48"/>
            <p:cNvSpPr/>
            <p:nvPr/>
          </p:nvSpPr>
          <p:spPr>
            <a:xfrm>
              <a:off x="4623245" y="2954418"/>
              <a:ext cx="249522" cy="34471"/>
            </a:xfrm>
            <a:prstGeom prst="rect">
              <a:avLst/>
            </a:prstGeom>
            <a:solidFill>
              <a:srgbClr val="1CABE2">
                <a:alpha val="100000"/>
              </a:srgbClr>
            </a:solidFill>
          </p:spPr>
          <p:txBody>
            <a:bodyPr/>
            <a:lstStyle/>
            <a:p/>
          </p:txBody>
        </p:sp>
        <p:sp>
          <p:nvSpPr>
            <p:cNvPr id="49" name="rc49"/>
            <p:cNvSpPr/>
            <p:nvPr/>
          </p:nvSpPr>
          <p:spPr>
            <a:xfrm>
              <a:off x="4900493" y="3114419"/>
              <a:ext cx="249522" cy="988277"/>
            </a:xfrm>
            <a:prstGeom prst="rect">
              <a:avLst/>
            </a:prstGeom>
            <a:solidFill>
              <a:srgbClr val="80BD41">
                <a:alpha val="100000"/>
              </a:srgbClr>
            </a:solidFill>
          </p:spPr>
          <p:txBody>
            <a:bodyPr/>
            <a:lstStyle/>
            <a:p/>
          </p:txBody>
        </p:sp>
        <p:sp>
          <p:nvSpPr>
            <p:cNvPr id="50" name="rc50"/>
            <p:cNvSpPr/>
            <p:nvPr/>
          </p:nvSpPr>
          <p:spPr>
            <a:xfrm>
              <a:off x="4900493" y="2953551"/>
              <a:ext cx="249522" cy="160867"/>
            </a:xfrm>
            <a:prstGeom prst="rect">
              <a:avLst/>
            </a:prstGeom>
            <a:solidFill>
              <a:srgbClr val="1CABE2">
                <a:alpha val="100000"/>
              </a:srgbClr>
            </a:solidFill>
          </p:spPr>
          <p:txBody>
            <a:bodyPr/>
            <a:lstStyle/>
            <a:p/>
          </p:txBody>
        </p:sp>
        <p:sp>
          <p:nvSpPr>
            <p:cNvPr id="51" name="rc51"/>
            <p:cNvSpPr/>
            <p:nvPr/>
          </p:nvSpPr>
          <p:spPr>
            <a:xfrm>
              <a:off x="5177741" y="3045430"/>
              <a:ext cx="249522" cy="1057266"/>
            </a:xfrm>
            <a:prstGeom prst="rect">
              <a:avLst/>
            </a:prstGeom>
            <a:solidFill>
              <a:srgbClr val="80BD41">
                <a:alpha val="100000"/>
              </a:srgbClr>
            </a:solidFill>
          </p:spPr>
          <p:txBody>
            <a:bodyPr/>
            <a:lstStyle/>
            <a:p/>
          </p:txBody>
        </p:sp>
        <p:sp>
          <p:nvSpPr>
            <p:cNvPr id="52" name="rc52"/>
            <p:cNvSpPr/>
            <p:nvPr/>
          </p:nvSpPr>
          <p:spPr>
            <a:xfrm>
              <a:off x="5177741" y="2953506"/>
              <a:ext cx="249522" cy="91924"/>
            </a:xfrm>
            <a:prstGeom prst="rect">
              <a:avLst/>
            </a:prstGeom>
            <a:solidFill>
              <a:srgbClr val="1CABE2">
                <a:alpha val="100000"/>
              </a:srgbClr>
            </a:solidFill>
          </p:spPr>
          <p:txBody>
            <a:bodyPr/>
            <a:lstStyle/>
            <a:p/>
          </p:txBody>
        </p:sp>
        <p:sp>
          <p:nvSpPr>
            <p:cNvPr id="53" name="rc53"/>
            <p:cNvSpPr/>
            <p:nvPr/>
          </p:nvSpPr>
          <p:spPr>
            <a:xfrm>
              <a:off x="5454988" y="2988251"/>
              <a:ext cx="249522" cy="1114445"/>
            </a:xfrm>
            <a:prstGeom prst="rect">
              <a:avLst/>
            </a:prstGeom>
            <a:solidFill>
              <a:srgbClr val="80BD41">
                <a:alpha val="100000"/>
              </a:srgbClr>
            </a:solidFill>
          </p:spPr>
          <p:txBody>
            <a:bodyPr/>
            <a:lstStyle/>
            <a:p/>
          </p:txBody>
        </p:sp>
        <p:sp>
          <p:nvSpPr>
            <p:cNvPr id="54" name="rc54"/>
            <p:cNvSpPr/>
            <p:nvPr/>
          </p:nvSpPr>
          <p:spPr>
            <a:xfrm>
              <a:off x="5454988" y="2953779"/>
              <a:ext cx="249522" cy="34471"/>
            </a:xfrm>
            <a:prstGeom prst="rect">
              <a:avLst/>
            </a:prstGeom>
            <a:solidFill>
              <a:srgbClr val="1CABE2">
                <a:alpha val="100000"/>
              </a:srgbClr>
            </a:solidFill>
          </p:spPr>
          <p:txBody>
            <a:bodyPr/>
            <a:lstStyle/>
            <a:p/>
          </p:txBody>
        </p:sp>
        <p:sp>
          <p:nvSpPr>
            <p:cNvPr id="55" name="rc55"/>
            <p:cNvSpPr/>
            <p:nvPr/>
          </p:nvSpPr>
          <p:spPr>
            <a:xfrm>
              <a:off x="5732236" y="3034852"/>
              <a:ext cx="249522" cy="1067845"/>
            </a:xfrm>
            <a:prstGeom prst="rect">
              <a:avLst/>
            </a:prstGeom>
            <a:solidFill>
              <a:srgbClr val="80BD41">
                <a:alpha val="100000"/>
              </a:srgbClr>
            </a:solidFill>
          </p:spPr>
          <p:txBody>
            <a:bodyPr/>
            <a:lstStyle/>
            <a:p/>
          </p:txBody>
        </p:sp>
        <p:sp>
          <p:nvSpPr>
            <p:cNvPr id="56" name="rc56"/>
            <p:cNvSpPr/>
            <p:nvPr/>
          </p:nvSpPr>
          <p:spPr>
            <a:xfrm>
              <a:off x="5732236" y="2954463"/>
              <a:ext cx="249522" cy="80388"/>
            </a:xfrm>
            <a:prstGeom prst="rect">
              <a:avLst/>
            </a:prstGeom>
            <a:solidFill>
              <a:srgbClr val="1CABE2">
                <a:alpha val="100000"/>
              </a:srgbClr>
            </a:solidFill>
          </p:spPr>
          <p:txBody>
            <a:bodyPr/>
            <a:lstStyle/>
            <a:p/>
          </p:txBody>
        </p:sp>
        <p:sp>
          <p:nvSpPr>
            <p:cNvPr id="57" name="rc57"/>
            <p:cNvSpPr/>
            <p:nvPr/>
          </p:nvSpPr>
          <p:spPr>
            <a:xfrm>
              <a:off x="6009484" y="3058152"/>
              <a:ext cx="249522" cy="1044544"/>
            </a:xfrm>
            <a:prstGeom prst="rect">
              <a:avLst/>
            </a:prstGeom>
            <a:solidFill>
              <a:srgbClr val="80BD41">
                <a:alpha val="100000"/>
              </a:srgbClr>
            </a:solidFill>
          </p:spPr>
          <p:txBody>
            <a:bodyPr/>
            <a:lstStyle/>
            <a:p/>
          </p:txBody>
        </p:sp>
        <p:sp>
          <p:nvSpPr>
            <p:cNvPr id="58" name="rc58"/>
            <p:cNvSpPr/>
            <p:nvPr/>
          </p:nvSpPr>
          <p:spPr>
            <a:xfrm>
              <a:off x="6009484" y="2954828"/>
              <a:ext cx="249522" cy="103323"/>
            </a:xfrm>
            <a:prstGeom prst="rect">
              <a:avLst/>
            </a:prstGeom>
            <a:solidFill>
              <a:srgbClr val="1CABE2">
                <a:alpha val="100000"/>
              </a:srgbClr>
            </a:solidFill>
          </p:spPr>
          <p:txBody>
            <a:bodyPr/>
            <a:lstStyle/>
            <a:p/>
          </p:txBody>
        </p:sp>
        <p:sp>
          <p:nvSpPr>
            <p:cNvPr id="59" name="rc59"/>
            <p:cNvSpPr/>
            <p:nvPr/>
          </p:nvSpPr>
          <p:spPr>
            <a:xfrm>
              <a:off x="6286731" y="3080996"/>
              <a:ext cx="249522" cy="1021700"/>
            </a:xfrm>
            <a:prstGeom prst="rect">
              <a:avLst/>
            </a:prstGeom>
            <a:solidFill>
              <a:srgbClr val="80BD41">
                <a:alpha val="100000"/>
              </a:srgbClr>
            </a:solidFill>
          </p:spPr>
          <p:txBody>
            <a:bodyPr/>
            <a:lstStyle/>
            <a:p/>
          </p:txBody>
        </p:sp>
        <p:sp>
          <p:nvSpPr>
            <p:cNvPr id="60" name="rc60"/>
            <p:cNvSpPr/>
            <p:nvPr/>
          </p:nvSpPr>
          <p:spPr>
            <a:xfrm>
              <a:off x="6286731" y="2954737"/>
              <a:ext cx="249522" cy="126259"/>
            </a:xfrm>
            <a:prstGeom prst="rect">
              <a:avLst/>
            </a:prstGeom>
            <a:solidFill>
              <a:srgbClr val="1CABE2">
                <a:alpha val="100000"/>
              </a:srgbClr>
            </a:solidFill>
          </p:spPr>
          <p:txBody>
            <a:bodyPr/>
            <a:lstStyle/>
            <a:p/>
          </p:txBody>
        </p:sp>
        <p:sp>
          <p:nvSpPr>
            <p:cNvPr id="61" name="rc61"/>
            <p:cNvSpPr/>
            <p:nvPr/>
          </p:nvSpPr>
          <p:spPr>
            <a:xfrm>
              <a:off x="6563979" y="3172328"/>
              <a:ext cx="249522" cy="930369"/>
            </a:xfrm>
            <a:prstGeom prst="rect">
              <a:avLst/>
            </a:prstGeom>
            <a:solidFill>
              <a:srgbClr val="80BD41">
                <a:alpha val="100000"/>
              </a:srgbClr>
            </a:solidFill>
          </p:spPr>
          <p:txBody>
            <a:bodyPr/>
            <a:lstStyle/>
            <a:p/>
          </p:txBody>
        </p:sp>
        <p:sp>
          <p:nvSpPr>
            <p:cNvPr id="62" name="rc62"/>
            <p:cNvSpPr/>
            <p:nvPr/>
          </p:nvSpPr>
          <p:spPr>
            <a:xfrm>
              <a:off x="6563979" y="2954099"/>
              <a:ext cx="249522" cy="218229"/>
            </a:xfrm>
            <a:prstGeom prst="rect">
              <a:avLst/>
            </a:prstGeom>
            <a:solidFill>
              <a:srgbClr val="1CABE2">
                <a:alpha val="100000"/>
              </a:srgbClr>
            </a:solidFill>
          </p:spPr>
          <p:txBody>
            <a:bodyPr/>
            <a:lstStyle/>
            <a:p/>
          </p:txBody>
        </p:sp>
        <p:sp>
          <p:nvSpPr>
            <p:cNvPr id="63" name="rc63"/>
            <p:cNvSpPr/>
            <p:nvPr/>
          </p:nvSpPr>
          <p:spPr>
            <a:xfrm>
              <a:off x="6841227" y="3194123"/>
              <a:ext cx="249522" cy="908573"/>
            </a:xfrm>
            <a:prstGeom prst="rect">
              <a:avLst/>
            </a:prstGeom>
            <a:solidFill>
              <a:srgbClr val="80BD41">
                <a:alpha val="100000"/>
              </a:srgbClr>
            </a:solidFill>
          </p:spPr>
          <p:txBody>
            <a:bodyPr/>
            <a:lstStyle/>
            <a:p/>
          </p:txBody>
        </p:sp>
        <p:sp>
          <p:nvSpPr>
            <p:cNvPr id="64" name="rc64"/>
            <p:cNvSpPr/>
            <p:nvPr/>
          </p:nvSpPr>
          <p:spPr>
            <a:xfrm>
              <a:off x="6841227" y="2952594"/>
              <a:ext cx="249522" cy="241529"/>
            </a:xfrm>
            <a:prstGeom prst="rect">
              <a:avLst/>
            </a:prstGeom>
            <a:solidFill>
              <a:srgbClr val="1CABE2">
                <a:alpha val="100000"/>
              </a:srgbClr>
            </a:solidFill>
          </p:spPr>
          <p:txBody>
            <a:bodyPr/>
            <a:lstStyle/>
            <a:p/>
          </p:txBody>
        </p:sp>
        <p:sp>
          <p:nvSpPr>
            <p:cNvPr id="65" name="rc65"/>
            <p:cNvSpPr/>
            <p:nvPr/>
          </p:nvSpPr>
          <p:spPr>
            <a:xfrm>
              <a:off x="7118474" y="3238170"/>
              <a:ext cx="249522" cy="864526"/>
            </a:xfrm>
            <a:prstGeom prst="rect">
              <a:avLst/>
            </a:prstGeom>
            <a:solidFill>
              <a:srgbClr val="80BD41">
                <a:alpha val="100000"/>
              </a:srgbClr>
            </a:solidFill>
          </p:spPr>
          <p:txBody>
            <a:bodyPr/>
            <a:lstStyle/>
            <a:p/>
          </p:txBody>
        </p:sp>
        <p:sp>
          <p:nvSpPr>
            <p:cNvPr id="66" name="rc66"/>
            <p:cNvSpPr/>
            <p:nvPr/>
          </p:nvSpPr>
          <p:spPr>
            <a:xfrm>
              <a:off x="7118474" y="2949995"/>
              <a:ext cx="249522" cy="288175"/>
            </a:xfrm>
            <a:prstGeom prst="rect">
              <a:avLst/>
            </a:prstGeom>
            <a:solidFill>
              <a:srgbClr val="1CABE2">
                <a:alpha val="100000"/>
              </a:srgbClr>
            </a:solidFill>
          </p:spPr>
          <p:txBody>
            <a:bodyPr/>
            <a:lstStyle/>
            <a:p/>
          </p:txBody>
        </p:sp>
        <p:sp>
          <p:nvSpPr>
            <p:cNvPr id="67" name="rc67"/>
            <p:cNvSpPr/>
            <p:nvPr/>
          </p:nvSpPr>
          <p:spPr>
            <a:xfrm>
              <a:off x="7395722" y="3237167"/>
              <a:ext cx="249522" cy="865529"/>
            </a:xfrm>
            <a:prstGeom prst="rect">
              <a:avLst/>
            </a:prstGeom>
            <a:solidFill>
              <a:srgbClr val="80BD41">
                <a:alpha val="100000"/>
              </a:srgbClr>
            </a:solidFill>
          </p:spPr>
          <p:txBody>
            <a:bodyPr/>
            <a:lstStyle/>
            <a:p/>
          </p:txBody>
        </p:sp>
        <p:sp>
          <p:nvSpPr>
            <p:cNvPr id="68" name="rc68"/>
            <p:cNvSpPr/>
            <p:nvPr/>
          </p:nvSpPr>
          <p:spPr>
            <a:xfrm>
              <a:off x="7395722" y="2948672"/>
              <a:ext cx="249522" cy="288494"/>
            </a:xfrm>
            <a:prstGeom prst="rect">
              <a:avLst/>
            </a:prstGeom>
            <a:solidFill>
              <a:srgbClr val="1CABE2">
                <a:alpha val="100000"/>
              </a:srgbClr>
            </a:solidFill>
          </p:spPr>
          <p:txBody>
            <a:bodyPr/>
            <a:lstStyle/>
            <a:p/>
          </p:txBody>
        </p:sp>
        <p:sp>
          <p:nvSpPr>
            <p:cNvPr id="69" name="rc69"/>
            <p:cNvSpPr/>
            <p:nvPr/>
          </p:nvSpPr>
          <p:spPr>
            <a:xfrm>
              <a:off x="7672970" y="3272140"/>
              <a:ext cx="249522" cy="830556"/>
            </a:xfrm>
            <a:prstGeom prst="rect">
              <a:avLst/>
            </a:prstGeom>
            <a:solidFill>
              <a:srgbClr val="80BD41">
                <a:alpha val="100000"/>
              </a:srgbClr>
            </a:solidFill>
          </p:spPr>
          <p:txBody>
            <a:bodyPr/>
            <a:lstStyle/>
            <a:p/>
          </p:txBody>
        </p:sp>
        <p:sp>
          <p:nvSpPr>
            <p:cNvPr id="70" name="rc70"/>
            <p:cNvSpPr/>
            <p:nvPr/>
          </p:nvSpPr>
          <p:spPr>
            <a:xfrm>
              <a:off x="7672970" y="2949174"/>
              <a:ext cx="249522" cy="322966"/>
            </a:xfrm>
            <a:prstGeom prst="rect">
              <a:avLst/>
            </a:prstGeom>
            <a:solidFill>
              <a:srgbClr val="1CABE2">
                <a:alpha val="100000"/>
              </a:srgbClr>
            </a:solidFill>
          </p:spPr>
          <p:txBody>
            <a:bodyPr/>
            <a:lstStyle/>
            <a:p/>
          </p:txBody>
        </p:sp>
        <p:sp>
          <p:nvSpPr>
            <p:cNvPr id="71" name="rc71"/>
            <p:cNvSpPr/>
            <p:nvPr/>
          </p:nvSpPr>
          <p:spPr>
            <a:xfrm>
              <a:off x="7950217" y="3349975"/>
              <a:ext cx="249522" cy="752721"/>
            </a:xfrm>
            <a:prstGeom prst="rect">
              <a:avLst/>
            </a:prstGeom>
            <a:solidFill>
              <a:srgbClr val="80BD41">
                <a:alpha val="100000"/>
              </a:srgbClr>
            </a:solidFill>
          </p:spPr>
          <p:txBody>
            <a:bodyPr/>
            <a:lstStyle/>
            <a:p/>
          </p:txBody>
        </p:sp>
        <p:sp>
          <p:nvSpPr>
            <p:cNvPr id="72" name="rc72"/>
            <p:cNvSpPr/>
            <p:nvPr/>
          </p:nvSpPr>
          <p:spPr>
            <a:xfrm>
              <a:off x="7950217" y="2944660"/>
              <a:ext cx="249522" cy="405315"/>
            </a:xfrm>
            <a:prstGeom prst="rect">
              <a:avLst/>
            </a:prstGeom>
            <a:solidFill>
              <a:srgbClr val="1CABE2">
                <a:alpha val="100000"/>
              </a:srgbClr>
            </a:solidFill>
          </p:spPr>
          <p:txBody>
            <a:bodyPr/>
            <a:lstStyle/>
            <a:p/>
          </p:txBody>
        </p:sp>
        <p:sp>
          <p:nvSpPr>
            <p:cNvPr id="73" name="pl73"/>
            <p:cNvSpPr/>
            <p:nvPr/>
          </p:nvSpPr>
          <p:spPr>
            <a:xfrm>
              <a:off x="1421035" y="1265506"/>
              <a:ext cx="6653943" cy="955380"/>
            </a:xfrm>
            <a:custGeom>
              <a:avLst/>
              <a:pathLst>
                <a:path w="6653943" h="955380">
                  <a:moveTo>
                    <a:pt x="0" y="173705"/>
                  </a:moveTo>
                  <a:lnTo>
                    <a:pt x="277247" y="202656"/>
                  </a:lnTo>
                  <a:lnTo>
                    <a:pt x="554495" y="115803"/>
                  </a:lnTo>
                  <a:lnTo>
                    <a:pt x="831742" y="57901"/>
                  </a:lnTo>
                  <a:lnTo>
                    <a:pt x="1108990" y="289509"/>
                  </a:lnTo>
                  <a:lnTo>
                    <a:pt x="1386238" y="144754"/>
                  </a:lnTo>
                  <a:lnTo>
                    <a:pt x="1663485" y="318460"/>
                  </a:lnTo>
                  <a:lnTo>
                    <a:pt x="1940733" y="376361"/>
                  </a:lnTo>
                  <a:lnTo>
                    <a:pt x="2217981" y="57901"/>
                  </a:lnTo>
                  <a:lnTo>
                    <a:pt x="2495228" y="28950"/>
                  </a:lnTo>
                  <a:lnTo>
                    <a:pt x="2772476" y="28950"/>
                  </a:lnTo>
                  <a:lnTo>
                    <a:pt x="3049724" y="0"/>
                  </a:lnTo>
                  <a:lnTo>
                    <a:pt x="3326971" y="28950"/>
                  </a:lnTo>
                  <a:lnTo>
                    <a:pt x="3604219" y="347411"/>
                  </a:lnTo>
                  <a:lnTo>
                    <a:pt x="3881467" y="173705"/>
                  </a:lnTo>
                  <a:lnTo>
                    <a:pt x="4158714" y="28950"/>
                  </a:lnTo>
                  <a:lnTo>
                    <a:pt x="4435962" y="144754"/>
                  </a:lnTo>
                  <a:lnTo>
                    <a:pt x="4713210" y="202656"/>
                  </a:lnTo>
                  <a:lnTo>
                    <a:pt x="4990457" y="260558"/>
                  </a:lnTo>
                  <a:lnTo>
                    <a:pt x="5267705" y="492165"/>
                  </a:lnTo>
                  <a:lnTo>
                    <a:pt x="5544953" y="550067"/>
                  </a:lnTo>
                  <a:lnTo>
                    <a:pt x="5822200" y="665871"/>
                  </a:lnTo>
                  <a:lnTo>
                    <a:pt x="6099448" y="665871"/>
                  </a:lnTo>
                  <a:lnTo>
                    <a:pt x="6376696" y="752723"/>
                  </a:lnTo>
                  <a:lnTo>
                    <a:pt x="6653943" y="95538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718294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1" name="tx81"/>
            <p:cNvSpPr/>
            <p:nvPr/>
          </p:nvSpPr>
          <p:spPr>
            <a:xfrm>
              <a:off x="7460194"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2" name="tx82"/>
            <p:cNvSpPr/>
            <p:nvPr/>
          </p:nvSpPr>
          <p:spPr>
            <a:xfrm>
              <a:off x="773744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4" name="tx84"/>
            <p:cNvSpPr/>
            <p:nvPr/>
          </p:nvSpPr>
          <p:spPr>
            <a:xfrm>
              <a:off x="1303481" y="28569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243.4</a:t>
              </a:r>
            </a:p>
          </p:txBody>
        </p:sp>
        <p:sp>
          <p:nvSpPr>
            <p:cNvPr id="85" name="tx85"/>
            <p:cNvSpPr/>
            <p:nvPr/>
          </p:nvSpPr>
          <p:spPr>
            <a:xfrm>
              <a:off x="2689720" y="28536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244.4</a:t>
              </a:r>
            </a:p>
          </p:txBody>
        </p:sp>
        <p:sp>
          <p:nvSpPr>
            <p:cNvPr id="86" name="tx86"/>
            <p:cNvSpPr/>
            <p:nvPr/>
          </p:nvSpPr>
          <p:spPr>
            <a:xfrm>
              <a:off x="4115135" y="28224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87" name="tx87"/>
            <p:cNvSpPr/>
            <p:nvPr/>
          </p:nvSpPr>
          <p:spPr>
            <a:xfrm>
              <a:off x="5501373" y="281785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a:t>
              </a:r>
            </a:p>
          </p:txBody>
        </p:sp>
        <p:sp>
          <p:nvSpPr>
            <p:cNvPr id="88" name="tx88"/>
            <p:cNvSpPr/>
            <p:nvPr/>
          </p:nvSpPr>
          <p:spPr>
            <a:xfrm>
              <a:off x="6571187" y="28181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9" name="tx89"/>
            <p:cNvSpPr/>
            <p:nvPr/>
          </p:nvSpPr>
          <p:spPr>
            <a:xfrm>
              <a:off x="6848435" y="28167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252.2</a:t>
              </a:r>
            </a:p>
          </p:txBody>
        </p:sp>
        <p:sp>
          <p:nvSpPr>
            <p:cNvPr id="90" name="tx90"/>
            <p:cNvSpPr/>
            <p:nvPr/>
          </p:nvSpPr>
          <p:spPr>
            <a:xfrm>
              <a:off x="7125682" y="28140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252.8</a:t>
              </a:r>
            </a:p>
          </p:txBody>
        </p:sp>
        <p:sp>
          <p:nvSpPr>
            <p:cNvPr id="91" name="tx91"/>
            <p:cNvSpPr/>
            <p:nvPr/>
          </p:nvSpPr>
          <p:spPr>
            <a:xfrm>
              <a:off x="7402930" y="28126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253.1</a:t>
              </a:r>
            </a:p>
          </p:txBody>
        </p:sp>
        <p:sp>
          <p:nvSpPr>
            <p:cNvPr id="92" name="tx92"/>
            <p:cNvSpPr/>
            <p:nvPr/>
          </p:nvSpPr>
          <p:spPr>
            <a:xfrm>
              <a:off x="7719354" y="281320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a:t>
              </a:r>
            </a:p>
          </p:txBody>
        </p:sp>
        <p:sp>
          <p:nvSpPr>
            <p:cNvPr id="93" name="tx93"/>
            <p:cNvSpPr/>
            <p:nvPr/>
          </p:nvSpPr>
          <p:spPr>
            <a:xfrm>
              <a:off x="7996602" y="280873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a:t>
              </a:r>
            </a:p>
          </p:txBody>
        </p:sp>
        <p:sp>
          <p:nvSpPr>
            <p:cNvPr id="94" name="pl94"/>
            <p:cNvSpPr/>
            <p:nvPr/>
          </p:nvSpPr>
          <p:spPr>
            <a:xfrm>
              <a:off x="142103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570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223.9</a:t>
              </a:r>
            </a:p>
          </p:txBody>
        </p:sp>
        <p:sp>
          <p:nvSpPr>
            <p:cNvPr id="105" name="tx105"/>
            <p:cNvSpPr/>
            <p:nvPr/>
          </p:nvSpPr>
          <p:spPr>
            <a:xfrm>
              <a:off x="1329607" y="30022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06" name="tx106"/>
            <p:cNvSpPr/>
            <p:nvPr/>
          </p:nvSpPr>
          <p:spPr>
            <a:xfrm>
              <a:off x="2689720" y="35494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227.3</a:t>
              </a:r>
            </a:p>
          </p:txBody>
        </p:sp>
        <p:sp>
          <p:nvSpPr>
            <p:cNvPr id="107" name="tx107"/>
            <p:cNvSpPr/>
            <p:nvPr/>
          </p:nvSpPr>
          <p:spPr>
            <a:xfrm>
              <a:off x="2715845" y="29935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08" name="tx108"/>
            <p:cNvSpPr/>
            <p:nvPr/>
          </p:nvSpPr>
          <p:spPr>
            <a:xfrm>
              <a:off x="4075958" y="35126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243.4</a:t>
              </a:r>
            </a:p>
          </p:txBody>
        </p:sp>
        <p:sp>
          <p:nvSpPr>
            <p:cNvPr id="109" name="tx109"/>
            <p:cNvSpPr/>
            <p:nvPr/>
          </p:nvSpPr>
          <p:spPr>
            <a:xfrm>
              <a:off x="4128209" y="294165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10" name="tx110"/>
            <p:cNvSpPr/>
            <p:nvPr/>
          </p:nvSpPr>
          <p:spPr>
            <a:xfrm>
              <a:off x="5462196" y="351157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244.4</a:t>
              </a:r>
            </a:p>
          </p:txBody>
        </p:sp>
        <p:sp>
          <p:nvSpPr>
            <p:cNvPr id="111" name="tx111"/>
            <p:cNvSpPr/>
            <p:nvPr/>
          </p:nvSpPr>
          <p:spPr>
            <a:xfrm>
              <a:off x="5514447" y="29359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2" name="tx112"/>
            <p:cNvSpPr/>
            <p:nvPr/>
          </p:nvSpPr>
          <p:spPr>
            <a:xfrm>
              <a:off x="6610364" y="36024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a:t>
              </a:r>
            </a:p>
          </p:txBody>
        </p:sp>
        <p:sp>
          <p:nvSpPr>
            <p:cNvPr id="113" name="tx113"/>
            <p:cNvSpPr/>
            <p:nvPr/>
          </p:nvSpPr>
          <p:spPr>
            <a:xfrm>
              <a:off x="6597312" y="30281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a:t>
              </a:r>
            </a:p>
          </p:txBody>
        </p:sp>
        <p:sp>
          <p:nvSpPr>
            <p:cNvPr id="114" name="tx114"/>
            <p:cNvSpPr/>
            <p:nvPr/>
          </p:nvSpPr>
          <p:spPr>
            <a:xfrm>
              <a:off x="6848435" y="36133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199.3</a:t>
              </a:r>
            </a:p>
          </p:txBody>
        </p:sp>
        <p:sp>
          <p:nvSpPr>
            <p:cNvPr id="115" name="tx115"/>
            <p:cNvSpPr/>
            <p:nvPr/>
          </p:nvSpPr>
          <p:spPr>
            <a:xfrm>
              <a:off x="6913737" y="303826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6" name="tx116"/>
            <p:cNvSpPr/>
            <p:nvPr/>
          </p:nvSpPr>
          <p:spPr>
            <a:xfrm>
              <a:off x="7125682" y="36353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189.6</a:t>
              </a:r>
            </a:p>
          </p:txBody>
        </p:sp>
        <p:sp>
          <p:nvSpPr>
            <p:cNvPr id="117" name="tx117"/>
            <p:cNvSpPr/>
            <p:nvPr/>
          </p:nvSpPr>
          <p:spPr>
            <a:xfrm>
              <a:off x="7151808" y="30589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18" name="tx118"/>
            <p:cNvSpPr/>
            <p:nvPr/>
          </p:nvSpPr>
          <p:spPr>
            <a:xfrm>
              <a:off x="7402930" y="3634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189.8</a:t>
              </a:r>
            </a:p>
          </p:txBody>
        </p:sp>
        <p:sp>
          <p:nvSpPr>
            <p:cNvPr id="119" name="tx119"/>
            <p:cNvSpPr/>
            <p:nvPr/>
          </p:nvSpPr>
          <p:spPr>
            <a:xfrm>
              <a:off x="7429055" y="30578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a:t>
              </a:r>
            </a:p>
          </p:txBody>
        </p:sp>
        <p:sp>
          <p:nvSpPr>
            <p:cNvPr id="120" name="tx120"/>
            <p:cNvSpPr/>
            <p:nvPr/>
          </p:nvSpPr>
          <p:spPr>
            <a:xfrm>
              <a:off x="7680178" y="36523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182.2</a:t>
              </a:r>
            </a:p>
          </p:txBody>
        </p:sp>
        <p:sp>
          <p:nvSpPr>
            <p:cNvPr id="121" name="tx121"/>
            <p:cNvSpPr/>
            <p:nvPr/>
          </p:nvSpPr>
          <p:spPr>
            <a:xfrm>
              <a:off x="7706303" y="30756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22" name="tx122"/>
            <p:cNvSpPr/>
            <p:nvPr/>
          </p:nvSpPr>
          <p:spPr>
            <a:xfrm>
              <a:off x="7957425" y="36912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165.1</a:t>
              </a:r>
            </a:p>
          </p:txBody>
        </p:sp>
        <p:sp>
          <p:nvSpPr>
            <p:cNvPr id="123" name="tx123"/>
            <p:cNvSpPr/>
            <p:nvPr/>
          </p:nvSpPr>
          <p:spPr>
            <a:xfrm>
              <a:off x="7983551" y="31122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88.9</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386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2266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314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4773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44449" y="5058740"/>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47" name="rc147"/>
            <p:cNvSpPr/>
            <p:nvPr/>
          </p:nvSpPr>
          <p:spPr>
            <a:xfrm>
              <a:off x="4017890" y="5010059"/>
              <a:ext cx="201456" cy="201456"/>
            </a:xfrm>
            <a:prstGeom prst="rect">
              <a:avLst/>
            </a:prstGeom>
            <a:solidFill>
              <a:srgbClr val="1CABE2">
                <a:alpha val="100000"/>
              </a:srgbClr>
            </a:solidFill>
          </p:spPr>
          <p:txBody>
            <a:bodyPr/>
            <a:lstStyle/>
            <a:p/>
          </p:txBody>
        </p:sp>
        <p:sp>
          <p:nvSpPr>
            <p:cNvPr id="148" name="rc148"/>
            <p:cNvSpPr/>
            <p:nvPr/>
          </p:nvSpPr>
          <p:spPr>
            <a:xfrm>
              <a:off x="6061519" y="5010059"/>
              <a:ext cx="201456" cy="201456"/>
            </a:xfrm>
            <a:prstGeom prst="rect">
              <a:avLst/>
            </a:prstGeom>
            <a:solidFill>
              <a:srgbClr val="80BD41">
                <a:alpha val="100000"/>
              </a:srgbClr>
            </a:solidFill>
          </p:spPr>
          <p:txBody>
            <a:bodyPr/>
            <a:lstStyle/>
            <a:p/>
          </p:txBody>
        </p:sp>
        <p:sp>
          <p:nvSpPr>
            <p:cNvPr id="149" name="tx149"/>
            <p:cNvSpPr/>
            <p:nvPr/>
          </p:nvSpPr>
          <p:spPr>
            <a:xfrm>
              <a:off x="4297935" y="5029682"/>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0" name="tx150"/>
            <p:cNvSpPr/>
            <p:nvPr/>
          </p:nvSpPr>
          <p:spPr>
            <a:xfrm>
              <a:off x="6341564"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2" name="tx152"/>
            <p:cNvSpPr/>
            <p:nvPr/>
          </p:nvSpPr>
          <p:spPr>
            <a:xfrm>
              <a:off x="951100" y="661760"/>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2000-2024</a:t>
              </a:r>
            </a:p>
          </p:txBody>
        </p:sp>
        <p:sp>
          <p:nvSpPr>
            <p:cNvPr id="153" name="pl153"/>
            <p:cNvSpPr/>
            <p:nvPr/>
          </p:nvSpPr>
          <p:spPr>
            <a:xfrm>
              <a:off x="25906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1794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7682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850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738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282151" cy="167191"/>
            </a:xfrm>
            <a:prstGeom prst="rect">
              <a:avLst/>
            </a:prstGeom>
            <a:solidFill>
              <a:srgbClr val="80BD41">
                <a:alpha val="100000"/>
              </a:srgbClr>
            </a:solidFill>
          </p:spPr>
          <p:txBody>
            <a:bodyPr/>
            <a:lstStyle/>
            <a:p/>
          </p:txBody>
        </p:sp>
        <p:sp>
          <p:nvSpPr>
            <p:cNvPr id="163" name="rc163"/>
            <p:cNvSpPr/>
            <p:nvPr/>
          </p:nvSpPr>
          <p:spPr>
            <a:xfrm>
              <a:off x="6578425" y="5889059"/>
              <a:ext cx="1238991" cy="167191"/>
            </a:xfrm>
            <a:prstGeom prst="rect">
              <a:avLst/>
            </a:prstGeom>
            <a:solidFill>
              <a:srgbClr val="1CABE2">
                <a:alpha val="100000"/>
              </a:srgbClr>
            </a:solidFill>
          </p:spPr>
          <p:txBody>
            <a:bodyPr/>
            <a:lstStyle/>
            <a:p/>
          </p:txBody>
        </p:sp>
        <p:sp>
          <p:nvSpPr>
            <p:cNvPr id="164" name="rc164"/>
            <p:cNvSpPr/>
            <p:nvPr/>
          </p:nvSpPr>
          <p:spPr>
            <a:xfrm>
              <a:off x="1296273" y="5680069"/>
              <a:ext cx="4715466" cy="167191"/>
            </a:xfrm>
            <a:prstGeom prst="rect">
              <a:avLst/>
            </a:prstGeom>
            <a:solidFill>
              <a:srgbClr val="80BD41">
                <a:alpha val="100000"/>
              </a:srgbClr>
            </a:solidFill>
          </p:spPr>
          <p:txBody>
            <a:bodyPr/>
            <a:lstStyle/>
            <a:p/>
          </p:txBody>
        </p:sp>
        <p:sp>
          <p:nvSpPr>
            <p:cNvPr id="165" name="rc165"/>
            <p:cNvSpPr/>
            <p:nvPr/>
          </p:nvSpPr>
          <p:spPr>
            <a:xfrm>
              <a:off x="6011740" y="5680069"/>
              <a:ext cx="1833634" cy="167191"/>
            </a:xfrm>
            <a:prstGeom prst="rect">
              <a:avLst/>
            </a:prstGeom>
            <a:solidFill>
              <a:srgbClr val="1CABE2">
                <a:alpha val="100000"/>
              </a:srgbClr>
            </a:solidFill>
          </p:spPr>
          <p:txBody>
            <a:bodyPr/>
            <a:lstStyle/>
            <a:p/>
          </p:txBody>
        </p:sp>
        <p:sp>
          <p:nvSpPr>
            <p:cNvPr id="166" name="rc166"/>
            <p:cNvSpPr/>
            <p:nvPr/>
          </p:nvSpPr>
          <p:spPr>
            <a:xfrm>
              <a:off x="1296273" y="5471080"/>
              <a:ext cx="4273561" cy="167191"/>
            </a:xfrm>
            <a:prstGeom prst="rect">
              <a:avLst/>
            </a:prstGeom>
            <a:solidFill>
              <a:srgbClr val="80BD41">
                <a:alpha val="100000"/>
              </a:srgbClr>
            </a:solidFill>
          </p:spPr>
          <p:txBody>
            <a:bodyPr/>
            <a:lstStyle/>
            <a:p/>
          </p:txBody>
        </p:sp>
        <p:sp>
          <p:nvSpPr>
            <p:cNvPr id="167" name="rc167"/>
            <p:cNvSpPr/>
            <p:nvPr/>
          </p:nvSpPr>
          <p:spPr>
            <a:xfrm>
              <a:off x="5569835" y="5471080"/>
              <a:ext cx="2301168" cy="167191"/>
            </a:xfrm>
            <a:prstGeom prst="rect">
              <a:avLst/>
            </a:prstGeom>
            <a:solidFill>
              <a:srgbClr val="1CABE2">
                <a:alpha val="100000"/>
              </a:srgbClr>
            </a:solidFill>
          </p:spPr>
          <p:txBody>
            <a:bodyPr/>
            <a:lstStyle/>
            <a:p/>
          </p:txBody>
        </p:sp>
        <p:sp>
          <p:nvSpPr>
            <p:cNvPr id="168" name="tx168"/>
            <p:cNvSpPr/>
            <p:nvPr/>
          </p:nvSpPr>
          <p:spPr>
            <a:xfrm>
              <a:off x="7998792"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251.9</a:t>
              </a:r>
            </a:p>
          </p:txBody>
        </p:sp>
        <p:sp>
          <p:nvSpPr>
            <p:cNvPr id="169" name="tx169"/>
            <p:cNvSpPr/>
            <p:nvPr/>
          </p:nvSpPr>
          <p:spPr>
            <a:xfrm>
              <a:off x="8076366"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a:t>
              </a:r>
            </a:p>
          </p:txBody>
        </p:sp>
        <p:sp>
          <p:nvSpPr>
            <p:cNvPr id="170" name="tx170"/>
            <p:cNvSpPr/>
            <p:nvPr/>
          </p:nvSpPr>
          <p:spPr>
            <a:xfrm>
              <a:off x="8103277" y="551153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a:t>
              </a:r>
            </a:p>
          </p:txBody>
        </p:sp>
        <p:sp>
          <p:nvSpPr>
            <p:cNvPr id="171" name="tx171"/>
            <p:cNvSpPr/>
            <p:nvPr/>
          </p:nvSpPr>
          <p:spPr>
            <a:xfrm>
              <a:off x="3846914" y="59322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172" name="tx172"/>
            <p:cNvSpPr/>
            <p:nvPr/>
          </p:nvSpPr>
          <p:spPr>
            <a:xfrm>
              <a:off x="709242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47.9</a:t>
              </a:r>
            </a:p>
          </p:txBody>
        </p:sp>
        <p:sp>
          <p:nvSpPr>
            <p:cNvPr id="173" name="tx173"/>
            <p:cNvSpPr/>
            <p:nvPr/>
          </p:nvSpPr>
          <p:spPr>
            <a:xfrm>
              <a:off x="351836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182.2</a:t>
              </a:r>
            </a:p>
          </p:txBody>
        </p:sp>
        <p:sp>
          <p:nvSpPr>
            <p:cNvPr id="174" name="tx174"/>
            <p:cNvSpPr/>
            <p:nvPr/>
          </p:nvSpPr>
          <p:spPr>
            <a:xfrm>
              <a:off x="682306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70.8</a:t>
              </a:r>
            </a:p>
          </p:txBody>
        </p:sp>
        <p:sp>
          <p:nvSpPr>
            <p:cNvPr id="175" name="tx175"/>
            <p:cNvSpPr/>
            <p:nvPr/>
          </p:nvSpPr>
          <p:spPr>
            <a:xfrm>
              <a:off x="3297416"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165.1</a:t>
              </a:r>
            </a:p>
          </p:txBody>
        </p:sp>
        <p:sp>
          <p:nvSpPr>
            <p:cNvPr id="176" name="tx176"/>
            <p:cNvSpPr/>
            <p:nvPr/>
          </p:nvSpPr>
          <p:spPr>
            <a:xfrm>
              <a:off x="661492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88.9</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76851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2" name="tx182"/>
            <p:cNvSpPr/>
            <p:nvPr/>
          </p:nvSpPr>
          <p:spPr>
            <a:xfrm>
              <a:off x="635729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4" name="tx184"/>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DTP1 en 2024 (65%) fue inferior a la de 2019 (81%).
El número de niños vacunados con DTP1 disminuyó un 19% en comparación con 2019.
El número de lactantes supervivientes aumentó aproximadamente un 1% en comparación con 2019.
En 2024, se vacunó a menos niños que en 2019.
En 2024, hubo más lactantes supervivientes (población diana) que en 2019.
Para que aumente la cobertura vacunal, el número de niños vacunados debe aumentar a un ritmo mayor que el de la población.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Bolivia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37902"/>
              <a:ext cx="3397293" cy="996695"/>
            </a:xfrm>
            <a:custGeom>
              <a:avLst/>
              <a:pathLst>
                <a:path w="3397293" h="996695">
                  <a:moveTo>
                    <a:pt x="0" y="553719"/>
                  </a:moveTo>
                  <a:lnTo>
                    <a:pt x="141553" y="664463"/>
                  </a:lnTo>
                  <a:lnTo>
                    <a:pt x="283107" y="498347"/>
                  </a:lnTo>
                  <a:lnTo>
                    <a:pt x="424661" y="193801"/>
                  </a:lnTo>
                  <a:lnTo>
                    <a:pt x="566215" y="304545"/>
                  </a:lnTo>
                  <a:lnTo>
                    <a:pt x="707769" y="276859"/>
                  </a:lnTo>
                  <a:lnTo>
                    <a:pt x="849323" y="332231"/>
                  </a:lnTo>
                  <a:lnTo>
                    <a:pt x="990877" y="304545"/>
                  </a:lnTo>
                  <a:lnTo>
                    <a:pt x="1132431" y="193801"/>
                  </a:lnTo>
                  <a:lnTo>
                    <a:pt x="1273984" y="55371"/>
                  </a:lnTo>
                  <a:lnTo>
                    <a:pt x="1415538" y="110743"/>
                  </a:lnTo>
                  <a:lnTo>
                    <a:pt x="1557092" y="0"/>
                  </a:lnTo>
                  <a:lnTo>
                    <a:pt x="1698646" y="55371"/>
                  </a:lnTo>
                  <a:lnTo>
                    <a:pt x="1840200" y="249173"/>
                  </a:lnTo>
                  <a:lnTo>
                    <a:pt x="1981754" y="276859"/>
                  </a:lnTo>
                  <a:lnTo>
                    <a:pt x="2123308" y="166115"/>
                  </a:lnTo>
                  <a:lnTo>
                    <a:pt x="2264862" y="221487"/>
                  </a:lnTo>
                  <a:lnTo>
                    <a:pt x="2406416" y="304545"/>
                  </a:lnTo>
                  <a:lnTo>
                    <a:pt x="2547969" y="332231"/>
                  </a:lnTo>
                  <a:lnTo>
                    <a:pt x="2689523" y="553719"/>
                  </a:lnTo>
                  <a:lnTo>
                    <a:pt x="2831077" y="747521"/>
                  </a:lnTo>
                  <a:lnTo>
                    <a:pt x="2972631" y="692149"/>
                  </a:lnTo>
                  <a:lnTo>
                    <a:pt x="3114185" y="719835"/>
                  </a:lnTo>
                  <a:lnTo>
                    <a:pt x="3255739" y="775207"/>
                  </a:lnTo>
                  <a:lnTo>
                    <a:pt x="3397293" y="99669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65588"/>
              <a:ext cx="3397293" cy="526033"/>
            </a:xfrm>
            <a:custGeom>
              <a:avLst/>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37902"/>
              <a:ext cx="3397293" cy="996695"/>
            </a:xfrm>
            <a:custGeom>
              <a:avLst/>
              <a:pathLst>
                <a:path w="3397293" h="996695">
                  <a:moveTo>
                    <a:pt x="0" y="553719"/>
                  </a:moveTo>
                  <a:lnTo>
                    <a:pt x="141553" y="664463"/>
                  </a:lnTo>
                  <a:lnTo>
                    <a:pt x="283107" y="498347"/>
                  </a:lnTo>
                  <a:lnTo>
                    <a:pt x="424661" y="193801"/>
                  </a:lnTo>
                  <a:lnTo>
                    <a:pt x="566215" y="304545"/>
                  </a:lnTo>
                  <a:lnTo>
                    <a:pt x="707769" y="276859"/>
                  </a:lnTo>
                  <a:lnTo>
                    <a:pt x="849323" y="332231"/>
                  </a:lnTo>
                  <a:lnTo>
                    <a:pt x="990877" y="304545"/>
                  </a:lnTo>
                  <a:lnTo>
                    <a:pt x="1132431" y="193801"/>
                  </a:lnTo>
                  <a:lnTo>
                    <a:pt x="1273984" y="55371"/>
                  </a:lnTo>
                  <a:lnTo>
                    <a:pt x="1415538" y="110743"/>
                  </a:lnTo>
                  <a:lnTo>
                    <a:pt x="1557092" y="0"/>
                  </a:lnTo>
                  <a:lnTo>
                    <a:pt x="1698646" y="55371"/>
                  </a:lnTo>
                  <a:lnTo>
                    <a:pt x="1840200" y="249173"/>
                  </a:lnTo>
                  <a:lnTo>
                    <a:pt x="1981754" y="276859"/>
                  </a:lnTo>
                  <a:lnTo>
                    <a:pt x="2123308" y="166115"/>
                  </a:lnTo>
                  <a:lnTo>
                    <a:pt x="2264862" y="221487"/>
                  </a:lnTo>
                  <a:lnTo>
                    <a:pt x="2406416" y="304545"/>
                  </a:lnTo>
                  <a:lnTo>
                    <a:pt x="2547969" y="332231"/>
                  </a:lnTo>
                  <a:lnTo>
                    <a:pt x="2689523" y="553719"/>
                  </a:lnTo>
                  <a:lnTo>
                    <a:pt x="2831077" y="747521"/>
                  </a:lnTo>
                  <a:lnTo>
                    <a:pt x="2972631" y="692149"/>
                  </a:lnTo>
                  <a:lnTo>
                    <a:pt x="3114185" y="719835"/>
                  </a:lnTo>
                  <a:lnTo>
                    <a:pt x="3255739" y="775207"/>
                  </a:lnTo>
                  <a:lnTo>
                    <a:pt x="3397293" y="99669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747521"/>
            </a:xfrm>
            <a:custGeom>
              <a:avLst/>
              <a:pathLst>
                <a:path w="0" h="747521">
                  <a:moveTo>
                    <a:pt x="0" y="0"/>
                  </a:moveTo>
                  <a:lnTo>
                    <a:pt x="0" y="74752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470661"/>
            </a:xfrm>
            <a:custGeom>
              <a:avLst/>
              <a:pathLst>
                <a:path w="0" h="470661">
                  <a:moveTo>
                    <a:pt x="0" y="0"/>
                  </a:moveTo>
                  <a:lnTo>
                    <a:pt x="0" y="470661"/>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747521"/>
            </a:xfrm>
            <a:custGeom>
              <a:avLst/>
              <a:pathLst>
                <a:path w="0" h="747521">
                  <a:moveTo>
                    <a:pt x="0" y="0"/>
                  </a:moveTo>
                  <a:lnTo>
                    <a:pt x="0" y="74752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969009"/>
            </a:xfrm>
            <a:custGeom>
              <a:avLst/>
              <a:pathLst>
                <a:path w="0" h="969009">
                  <a:moveTo>
                    <a:pt x="0" y="0"/>
                  </a:moveTo>
                  <a:lnTo>
                    <a:pt x="0" y="96900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190497"/>
            </a:xfrm>
            <a:custGeom>
              <a:avLst/>
              <a:pathLst>
                <a:path w="0" h="1190497">
                  <a:moveTo>
                    <a:pt x="0" y="0"/>
                  </a:moveTo>
                  <a:lnTo>
                    <a:pt x="0" y="1190497"/>
                  </a:lnTo>
                </a:path>
              </a:pathLst>
            </a:custGeom>
            <a:ln w="13550" cap="flat">
              <a:solidFill>
                <a:srgbClr val="0058AB">
                  <a:alpha val="100000"/>
                </a:srgbClr>
              </a:solidFill>
              <a:prstDash val="dot"/>
              <a:round/>
            </a:ln>
          </p:spPr>
          <p:txBody>
            <a:bodyPr/>
            <a:lstStyle/>
            <a:p/>
          </p:txBody>
        </p:sp>
        <p:sp>
          <p:nvSpPr>
            <p:cNvPr id="32" name="pl32"/>
            <p:cNvSpPr/>
            <p:nvPr/>
          </p:nvSpPr>
          <p:spPr>
            <a:xfrm>
              <a:off x="1120965" y="1137902"/>
              <a:ext cx="3397293" cy="996695"/>
            </a:xfrm>
            <a:custGeom>
              <a:avLst/>
              <a:pathLst>
                <a:path w="3397293" h="996695">
                  <a:moveTo>
                    <a:pt x="0" y="553719"/>
                  </a:moveTo>
                  <a:lnTo>
                    <a:pt x="141553" y="664463"/>
                  </a:lnTo>
                  <a:lnTo>
                    <a:pt x="283107" y="498347"/>
                  </a:lnTo>
                  <a:lnTo>
                    <a:pt x="424661" y="193801"/>
                  </a:lnTo>
                  <a:lnTo>
                    <a:pt x="566215" y="304545"/>
                  </a:lnTo>
                  <a:lnTo>
                    <a:pt x="707769" y="276859"/>
                  </a:lnTo>
                  <a:lnTo>
                    <a:pt x="849323" y="332231"/>
                  </a:lnTo>
                  <a:lnTo>
                    <a:pt x="990877" y="304545"/>
                  </a:lnTo>
                  <a:lnTo>
                    <a:pt x="1132431" y="193801"/>
                  </a:lnTo>
                  <a:lnTo>
                    <a:pt x="1273984" y="55371"/>
                  </a:lnTo>
                  <a:lnTo>
                    <a:pt x="1415538" y="110743"/>
                  </a:lnTo>
                  <a:lnTo>
                    <a:pt x="1557092" y="0"/>
                  </a:lnTo>
                  <a:lnTo>
                    <a:pt x="1698646" y="55371"/>
                  </a:lnTo>
                  <a:lnTo>
                    <a:pt x="1840200" y="249173"/>
                  </a:lnTo>
                  <a:lnTo>
                    <a:pt x="1981754" y="276859"/>
                  </a:lnTo>
                  <a:lnTo>
                    <a:pt x="2123308" y="166115"/>
                  </a:lnTo>
                  <a:lnTo>
                    <a:pt x="2264862" y="221487"/>
                  </a:lnTo>
                  <a:lnTo>
                    <a:pt x="2406416" y="304545"/>
                  </a:lnTo>
                  <a:lnTo>
                    <a:pt x="2547969" y="332231"/>
                  </a:lnTo>
                  <a:lnTo>
                    <a:pt x="2689523" y="553719"/>
                  </a:lnTo>
                  <a:lnTo>
                    <a:pt x="2831077" y="747521"/>
                  </a:lnTo>
                  <a:lnTo>
                    <a:pt x="2972631" y="692149"/>
                  </a:lnTo>
                  <a:lnTo>
                    <a:pt x="3114185" y="719835"/>
                  </a:lnTo>
                  <a:lnTo>
                    <a:pt x="3255739" y="775207"/>
                  </a:lnTo>
                  <a:lnTo>
                    <a:pt x="3397293" y="99669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444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6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1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02" y="4729647"/>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60" name="tx60"/>
            <p:cNvSpPr/>
            <p:nvPr/>
          </p:nvSpPr>
          <p:spPr>
            <a:xfrm>
              <a:off x="278166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1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08188" y="482911"/>
              <a:ext cx="2422847"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Bolivia, 2000-2024</a:t>
              </a:r>
            </a:p>
          </p:txBody>
        </p:sp>
        <p:sp>
          <p:nvSpPr>
            <p:cNvPr id="63" name="pl63"/>
            <p:cNvSpPr/>
            <p:nvPr/>
          </p:nvSpPr>
          <p:spPr>
            <a:xfrm>
              <a:off x="5267799" y="37048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729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409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089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770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3888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569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249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4930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8610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493005"/>
              <a:ext cx="3397293" cy="2275066"/>
            </a:xfrm>
            <a:custGeom>
              <a:avLst/>
              <a:pathLst>
                <a:path w="3397293" h="2275066">
                  <a:moveTo>
                    <a:pt x="0" y="1263925"/>
                  </a:moveTo>
                  <a:lnTo>
                    <a:pt x="141553" y="1516711"/>
                  </a:lnTo>
                  <a:lnTo>
                    <a:pt x="283107" y="1137533"/>
                  </a:lnTo>
                  <a:lnTo>
                    <a:pt x="424661" y="442374"/>
                  </a:lnTo>
                  <a:lnTo>
                    <a:pt x="566215" y="695159"/>
                  </a:lnTo>
                  <a:lnTo>
                    <a:pt x="707769" y="631962"/>
                  </a:lnTo>
                  <a:lnTo>
                    <a:pt x="849323" y="758355"/>
                  </a:lnTo>
                  <a:lnTo>
                    <a:pt x="990877" y="695159"/>
                  </a:lnTo>
                  <a:lnTo>
                    <a:pt x="1132431" y="442374"/>
                  </a:lnTo>
                  <a:lnTo>
                    <a:pt x="1273984" y="126392"/>
                  </a:lnTo>
                  <a:lnTo>
                    <a:pt x="1415538" y="252785"/>
                  </a:lnTo>
                  <a:lnTo>
                    <a:pt x="1557092" y="0"/>
                  </a:lnTo>
                  <a:lnTo>
                    <a:pt x="1698646" y="126392"/>
                  </a:lnTo>
                  <a:lnTo>
                    <a:pt x="1840200" y="568766"/>
                  </a:lnTo>
                  <a:lnTo>
                    <a:pt x="1981754" y="631962"/>
                  </a:lnTo>
                  <a:lnTo>
                    <a:pt x="2123308" y="379177"/>
                  </a:lnTo>
                  <a:lnTo>
                    <a:pt x="2264862" y="505570"/>
                  </a:lnTo>
                  <a:lnTo>
                    <a:pt x="2406416" y="695159"/>
                  </a:lnTo>
                  <a:lnTo>
                    <a:pt x="2547969" y="758355"/>
                  </a:lnTo>
                  <a:lnTo>
                    <a:pt x="2689523" y="1263925"/>
                  </a:lnTo>
                  <a:lnTo>
                    <a:pt x="2831077" y="1706299"/>
                  </a:lnTo>
                  <a:lnTo>
                    <a:pt x="2972631" y="1579907"/>
                  </a:lnTo>
                  <a:lnTo>
                    <a:pt x="3114185" y="1643103"/>
                  </a:lnTo>
                  <a:lnTo>
                    <a:pt x="3255739" y="1769496"/>
                  </a:lnTo>
                  <a:lnTo>
                    <a:pt x="3397293" y="2275066"/>
                  </a:lnTo>
                </a:path>
              </a:pathLst>
            </a:custGeom>
            <a:ln w="27101" cap="flat">
              <a:solidFill>
                <a:srgbClr val="0058AB">
                  <a:alpha val="100000"/>
                </a:srgbClr>
              </a:solidFill>
              <a:prstDash val="solid"/>
              <a:round/>
            </a:ln>
          </p:spPr>
          <p:txBody>
            <a:bodyPr/>
            <a:lstStyle/>
            <a:p/>
          </p:txBody>
        </p:sp>
        <p:sp>
          <p:nvSpPr>
            <p:cNvPr id="81" name="pl81"/>
            <p:cNvSpPr/>
            <p:nvPr/>
          </p:nvSpPr>
          <p:spPr>
            <a:xfrm>
              <a:off x="5437664" y="2756930"/>
              <a:ext cx="3397293" cy="884748"/>
            </a:xfrm>
            <a:custGeom>
              <a:avLst/>
              <a:pathLst>
                <a:path w="3397293" h="884748">
                  <a:moveTo>
                    <a:pt x="0" y="884748"/>
                  </a:moveTo>
                  <a:lnTo>
                    <a:pt x="141553" y="884748"/>
                  </a:lnTo>
                  <a:lnTo>
                    <a:pt x="283107" y="884748"/>
                  </a:lnTo>
                  <a:lnTo>
                    <a:pt x="424661" y="758355"/>
                  </a:lnTo>
                  <a:lnTo>
                    <a:pt x="566215" y="631962"/>
                  </a:lnTo>
                  <a:lnTo>
                    <a:pt x="707769" y="568766"/>
                  </a:lnTo>
                  <a:lnTo>
                    <a:pt x="849323" y="505570"/>
                  </a:lnTo>
                  <a:lnTo>
                    <a:pt x="990877" y="505570"/>
                  </a:lnTo>
                  <a:lnTo>
                    <a:pt x="1132431" y="315981"/>
                  </a:lnTo>
                  <a:lnTo>
                    <a:pt x="1273984" y="189588"/>
                  </a:lnTo>
                  <a:lnTo>
                    <a:pt x="1415538" y="189588"/>
                  </a:lnTo>
                  <a:lnTo>
                    <a:pt x="1557092" y="126392"/>
                  </a:lnTo>
                  <a:lnTo>
                    <a:pt x="1698646" y="126392"/>
                  </a:lnTo>
                  <a:lnTo>
                    <a:pt x="1840200" y="189588"/>
                  </a:lnTo>
                  <a:lnTo>
                    <a:pt x="1981754" y="126392"/>
                  </a:lnTo>
                  <a:lnTo>
                    <a:pt x="2123308" y="63196"/>
                  </a:lnTo>
                  <a:lnTo>
                    <a:pt x="2264862" y="0"/>
                  </a:lnTo>
                  <a:lnTo>
                    <a:pt x="2406416" y="0"/>
                  </a:lnTo>
                  <a:lnTo>
                    <a:pt x="2547969" y="0"/>
                  </a:lnTo>
                  <a:lnTo>
                    <a:pt x="2689523" y="0"/>
                  </a:lnTo>
                  <a:lnTo>
                    <a:pt x="2831077" y="189588"/>
                  </a:lnTo>
                  <a:lnTo>
                    <a:pt x="2972631" y="252785"/>
                  </a:lnTo>
                  <a:lnTo>
                    <a:pt x="3114185" y="63196"/>
                  </a:lnTo>
                  <a:lnTo>
                    <a:pt x="3255739" y="126392"/>
                  </a:lnTo>
                  <a:lnTo>
                    <a:pt x="3397293" y="63196"/>
                  </a:lnTo>
                </a:path>
              </a:pathLst>
            </a:custGeom>
            <a:ln w="27101" cap="flat">
              <a:solidFill>
                <a:srgbClr val="80BD41">
                  <a:alpha val="100000"/>
                </a:srgbClr>
              </a:solidFill>
              <a:prstDash val="solid"/>
              <a:round/>
            </a:ln>
          </p:spPr>
          <p:txBody>
            <a:bodyPr/>
            <a:lstStyle/>
            <a:p/>
          </p:txBody>
        </p:sp>
        <p:sp>
          <p:nvSpPr>
            <p:cNvPr id="82" name="pl82"/>
            <p:cNvSpPr/>
            <p:nvPr/>
          </p:nvSpPr>
          <p:spPr>
            <a:xfrm>
              <a:off x="5437664" y="1872182"/>
              <a:ext cx="3397293" cy="1200729"/>
            </a:xfrm>
            <a:custGeom>
              <a:avLst/>
              <a:pathLst>
                <a:path w="3397293" h="1200729">
                  <a:moveTo>
                    <a:pt x="0" y="189588"/>
                  </a:moveTo>
                  <a:lnTo>
                    <a:pt x="141553" y="252785"/>
                  </a:lnTo>
                  <a:lnTo>
                    <a:pt x="283107" y="189588"/>
                  </a:lnTo>
                  <a:lnTo>
                    <a:pt x="424661" y="126392"/>
                  </a:lnTo>
                  <a:lnTo>
                    <a:pt x="566215" y="63196"/>
                  </a:lnTo>
                  <a:lnTo>
                    <a:pt x="707769" y="0"/>
                  </a:lnTo>
                  <a:lnTo>
                    <a:pt x="849323" y="63196"/>
                  </a:lnTo>
                  <a:lnTo>
                    <a:pt x="990877" y="63196"/>
                  </a:lnTo>
                  <a:lnTo>
                    <a:pt x="1132431" y="126392"/>
                  </a:lnTo>
                  <a:lnTo>
                    <a:pt x="1273984" y="0"/>
                  </a:lnTo>
                  <a:lnTo>
                    <a:pt x="1415538" y="63196"/>
                  </a:lnTo>
                  <a:lnTo>
                    <a:pt x="1557092" y="63196"/>
                  </a:lnTo>
                  <a:lnTo>
                    <a:pt x="1698646" y="63196"/>
                  </a:lnTo>
                  <a:lnTo>
                    <a:pt x="1840200" y="252785"/>
                  </a:lnTo>
                  <a:lnTo>
                    <a:pt x="1981754" y="315981"/>
                  </a:lnTo>
                  <a:lnTo>
                    <a:pt x="2123308" y="252785"/>
                  </a:lnTo>
                  <a:lnTo>
                    <a:pt x="2264862" y="315981"/>
                  </a:lnTo>
                  <a:lnTo>
                    <a:pt x="2406416" y="568766"/>
                  </a:lnTo>
                  <a:lnTo>
                    <a:pt x="2547969" y="505570"/>
                  </a:lnTo>
                  <a:lnTo>
                    <a:pt x="2689523" y="884748"/>
                  </a:lnTo>
                  <a:lnTo>
                    <a:pt x="2831077" y="1137533"/>
                  </a:lnTo>
                  <a:lnTo>
                    <a:pt x="2972631" y="1200729"/>
                  </a:lnTo>
                  <a:lnTo>
                    <a:pt x="3114185" y="947944"/>
                  </a:lnTo>
                  <a:lnTo>
                    <a:pt x="3255739" y="695159"/>
                  </a:lnTo>
                  <a:lnTo>
                    <a:pt x="3397293" y="758355"/>
                  </a:lnTo>
                </a:path>
              </a:pathLst>
            </a:custGeom>
            <a:ln w="27101" cap="flat">
              <a:solidFill>
                <a:srgbClr val="961A49">
                  <a:alpha val="100000"/>
                </a:srgbClr>
              </a:solidFill>
              <a:prstDash val="solid"/>
              <a:round/>
            </a:ln>
          </p:spPr>
          <p:txBody>
            <a:bodyPr/>
            <a:lstStyle/>
            <a:p/>
          </p:txBody>
        </p:sp>
        <p:sp>
          <p:nvSpPr>
            <p:cNvPr id="83" name="pl83"/>
            <p:cNvSpPr/>
            <p:nvPr/>
          </p:nvSpPr>
          <p:spPr>
            <a:xfrm>
              <a:off x="5437664" y="27569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493005"/>
              <a:ext cx="3397293" cy="2275066"/>
            </a:xfrm>
            <a:custGeom>
              <a:avLst/>
              <a:pathLst>
                <a:path w="3397293" h="2275066">
                  <a:moveTo>
                    <a:pt x="0" y="1263925"/>
                  </a:moveTo>
                  <a:lnTo>
                    <a:pt x="141553" y="1516711"/>
                  </a:lnTo>
                  <a:lnTo>
                    <a:pt x="283107" y="1137533"/>
                  </a:lnTo>
                  <a:lnTo>
                    <a:pt x="424661" y="442374"/>
                  </a:lnTo>
                  <a:lnTo>
                    <a:pt x="566215" y="695159"/>
                  </a:lnTo>
                  <a:lnTo>
                    <a:pt x="707769" y="631962"/>
                  </a:lnTo>
                  <a:lnTo>
                    <a:pt x="849323" y="758355"/>
                  </a:lnTo>
                  <a:lnTo>
                    <a:pt x="990877" y="695159"/>
                  </a:lnTo>
                  <a:lnTo>
                    <a:pt x="1132431" y="442374"/>
                  </a:lnTo>
                  <a:lnTo>
                    <a:pt x="1273984" y="126392"/>
                  </a:lnTo>
                  <a:lnTo>
                    <a:pt x="1415538" y="252785"/>
                  </a:lnTo>
                  <a:lnTo>
                    <a:pt x="1557092" y="0"/>
                  </a:lnTo>
                  <a:lnTo>
                    <a:pt x="1698646" y="126392"/>
                  </a:lnTo>
                  <a:lnTo>
                    <a:pt x="1840200" y="568766"/>
                  </a:lnTo>
                  <a:lnTo>
                    <a:pt x="1981754" y="631962"/>
                  </a:lnTo>
                  <a:lnTo>
                    <a:pt x="2123308" y="379177"/>
                  </a:lnTo>
                  <a:lnTo>
                    <a:pt x="2264862" y="505570"/>
                  </a:lnTo>
                  <a:lnTo>
                    <a:pt x="2406416" y="695159"/>
                  </a:lnTo>
                  <a:lnTo>
                    <a:pt x="2547969" y="758355"/>
                  </a:lnTo>
                  <a:lnTo>
                    <a:pt x="2689523" y="1263925"/>
                  </a:lnTo>
                  <a:lnTo>
                    <a:pt x="2831077" y="1706299"/>
                  </a:lnTo>
                  <a:lnTo>
                    <a:pt x="2972631" y="1579907"/>
                  </a:lnTo>
                  <a:lnTo>
                    <a:pt x="3114185" y="1643103"/>
                  </a:lnTo>
                  <a:lnTo>
                    <a:pt x="3255739" y="1769496"/>
                  </a:lnTo>
                  <a:lnTo>
                    <a:pt x="3397293" y="2275066"/>
                  </a:lnTo>
                </a:path>
              </a:pathLst>
            </a:custGeom>
            <a:ln w="43362" cap="flat">
              <a:solidFill>
                <a:srgbClr val="000000">
                  <a:alpha val="100000"/>
                </a:srgbClr>
              </a:solidFill>
              <a:prstDash val="solid"/>
              <a:round/>
            </a:ln>
          </p:spPr>
          <p:txBody>
            <a:bodyPr/>
            <a:lstStyle/>
            <a:p/>
          </p:txBody>
        </p:sp>
        <p:sp>
          <p:nvSpPr>
            <p:cNvPr id="85" name="pl85"/>
            <p:cNvSpPr/>
            <p:nvPr/>
          </p:nvSpPr>
          <p:spPr>
            <a:xfrm>
              <a:off x="5437664" y="1581479"/>
              <a:ext cx="0" cy="1175451"/>
            </a:xfrm>
            <a:custGeom>
              <a:avLst/>
              <a:pathLst>
                <a:path w="0" h="1175451">
                  <a:moveTo>
                    <a:pt x="0" y="117545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581479"/>
              <a:ext cx="0" cy="543488"/>
            </a:xfrm>
            <a:custGeom>
              <a:avLst/>
              <a:pathLst>
                <a:path w="0" h="543488">
                  <a:moveTo>
                    <a:pt x="0" y="54348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581479"/>
              <a:ext cx="0" cy="164310"/>
            </a:xfrm>
            <a:custGeom>
              <a:avLst/>
              <a:pathLst>
                <a:path w="0" h="164310">
                  <a:moveTo>
                    <a:pt x="0" y="16431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581479"/>
              <a:ext cx="0" cy="290702"/>
            </a:xfrm>
            <a:custGeom>
              <a:avLst/>
              <a:pathLst>
                <a:path w="0" h="290702">
                  <a:moveTo>
                    <a:pt x="0" y="29070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581479"/>
              <a:ext cx="0" cy="1175451"/>
            </a:xfrm>
            <a:custGeom>
              <a:avLst/>
              <a:pathLst>
                <a:path w="0" h="1175451">
                  <a:moveTo>
                    <a:pt x="0" y="117545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581479"/>
              <a:ext cx="0" cy="1681021"/>
            </a:xfrm>
            <a:custGeom>
              <a:avLst/>
              <a:pathLst>
                <a:path w="0" h="1681021">
                  <a:moveTo>
                    <a:pt x="0" y="168102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581479"/>
              <a:ext cx="0" cy="2186591"/>
            </a:xfrm>
            <a:custGeom>
              <a:avLst/>
              <a:pathLst>
                <a:path w="0" h="2186591">
                  <a:moveTo>
                    <a:pt x="0" y="218659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493005"/>
              <a:ext cx="3397293" cy="2275066"/>
            </a:xfrm>
            <a:custGeom>
              <a:avLst/>
              <a:pathLst>
                <a:path w="3397293" h="2275066">
                  <a:moveTo>
                    <a:pt x="0" y="1263925"/>
                  </a:moveTo>
                  <a:lnTo>
                    <a:pt x="141553" y="1516711"/>
                  </a:lnTo>
                  <a:lnTo>
                    <a:pt x="283107" y="1137533"/>
                  </a:lnTo>
                  <a:lnTo>
                    <a:pt x="424661" y="442374"/>
                  </a:lnTo>
                  <a:lnTo>
                    <a:pt x="566215" y="695159"/>
                  </a:lnTo>
                  <a:lnTo>
                    <a:pt x="707769" y="631962"/>
                  </a:lnTo>
                  <a:lnTo>
                    <a:pt x="849323" y="758355"/>
                  </a:lnTo>
                  <a:lnTo>
                    <a:pt x="990877" y="695159"/>
                  </a:lnTo>
                  <a:lnTo>
                    <a:pt x="1132431" y="442374"/>
                  </a:lnTo>
                  <a:lnTo>
                    <a:pt x="1273984" y="126392"/>
                  </a:lnTo>
                  <a:lnTo>
                    <a:pt x="1415538" y="252785"/>
                  </a:lnTo>
                  <a:lnTo>
                    <a:pt x="1557092" y="0"/>
                  </a:lnTo>
                  <a:lnTo>
                    <a:pt x="1698646" y="126392"/>
                  </a:lnTo>
                  <a:lnTo>
                    <a:pt x="1840200" y="568766"/>
                  </a:lnTo>
                  <a:lnTo>
                    <a:pt x="1981754" y="631962"/>
                  </a:lnTo>
                  <a:lnTo>
                    <a:pt x="2123308" y="379177"/>
                  </a:lnTo>
                  <a:lnTo>
                    <a:pt x="2264862" y="505570"/>
                  </a:lnTo>
                  <a:lnTo>
                    <a:pt x="2406416" y="695159"/>
                  </a:lnTo>
                  <a:lnTo>
                    <a:pt x="2547969" y="758355"/>
                  </a:lnTo>
                  <a:lnTo>
                    <a:pt x="2689523" y="1263925"/>
                  </a:lnTo>
                  <a:lnTo>
                    <a:pt x="2831077" y="1706299"/>
                  </a:lnTo>
                  <a:lnTo>
                    <a:pt x="2972631" y="1579907"/>
                  </a:lnTo>
                  <a:lnTo>
                    <a:pt x="3114185" y="1643103"/>
                  </a:lnTo>
                  <a:lnTo>
                    <a:pt x="3255739" y="1769496"/>
                  </a:lnTo>
                  <a:lnTo>
                    <a:pt x="3397293" y="2275066"/>
                  </a:lnTo>
                </a:path>
              </a:pathLst>
            </a:custGeom>
            <a:ln w="27101" cap="flat">
              <a:solidFill>
                <a:srgbClr val="0058AB">
                  <a:alpha val="100000"/>
                </a:srgbClr>
              </a:solidFill>
              <a:prstDash val="solid"/>
              <a:round/>
            </a:ln>
          </p:spPr>
          <p:txBody>
            <a:bodyPr/>
            <a:lstStyle/>
            <a:p/>
          </p:txBody>
        </p:sp>
        <p:sp>
          <p:nvSpPr>
            <p:cNvPr id="93" name="tx93"/>
            <p:cNvSpPr/>
            <p:nvPr/>
          </p:nvSpPr>
          <p:spPr>
            <a:xfrm>
              <a:off x="5407519" y="15157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85143" y="15157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6792913" y="15157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6" name="tx96"/>
            <p:cNvSpPr/>
            <p:nvPr/>
          </p:nvSpPr>
          <p:spPr>
            <a:xfrm>
              <a:off x="7500682" y="15170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7" name="tx97"/>
            <p:cNvSpPr/>
            <p:nvPr/>
          </p:nvSpPr>
          <p:spPr>
            <a:xfrm>
              <a:off x="8097042" y="15157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51576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756617" y="15157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100" name="tx100"/>
            <p:cNvSpPr/>
            <p:nvPr/>
          </p:nvSpPr>
          <p:spPr>
            <a:xfrm>
              <a:off x="8902429" y="27810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5914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2" name="tx102"/>
            <p:cNvSpPr/>
            <p:nvPr/>
          </p:nvSpPr>
          <p:spPr>
            <a:xfrm>
              <a:off x="5003259" y="33367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7048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0728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4408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8088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5" name="pl115"/>
            <p:cNvSpPr/>
            <p:nvPr/>
          </p:nvSpPr>
          <p:spPr>
            <a:xfrm>
              <a:off x="606110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6110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126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9371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28201" y="4729647"/>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120" name="tx120"/>
            <p:cNvSpPr/>
            <p:nvPr/>
          </p:nvSpPr>
          <p:spPr>
            <a:xfrm>
              <a:off x="709836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0818"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3" name="pl123"/>
            <p:cNvSpPr/>
            <p:nvPr/>
          </p:nvSpPr>
          <p:spPr>
            <a:xfrm>
              <a:off x="219609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95392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71174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46957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07500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83283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59066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34849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10248"/>
              <a:ext cx="4427968" cy="145351"/>
            </a:xfrm>
            <a:prstGeom prst="rect">
              <a:avLst/>
            </a:prstGeom>
            <a:solidFill>
              <a:srgbClr val="1CABE2">
                <a:alpha val="80000"/>
              </a:srgbClr>
            </a:solidFill>
          </p:spPr>
          <p:txBody>
            <a:bodyPr/>
            <a:lstStyle/>
            <a:p/>
          </p:txBody>
        </p:sp>
        <p:sp>
          <p:nvSpPr>
            <p:cNvPr id="136" name="rc136"/>
            <p:cNvSpPr/>
            <p:nvPr/>
          </p:nvSpPr>
          <p:spPr>
            <a:xfrm>
              <a:off x="1317178" y="5528559"/>
              <a:ext cx="5870020" cy="145351"/>
            </a:xfrm>
            <a:prstGeom prst="rect">
              <a:avLst/>
            </a:prstGeom>
            <a:solidFill>
              <a:srgbClr val="1CABE2">
                <a:alpha val="80000"/>
              </a:srgbClr>
            </a:solidFill>
          </p:spPr>
          <p:txBody>
            <a:bodyPr/>
            <a:lstStyle/>
            <a:p/>
          </p:txBody>
        </p:sp>
        <p:sp>
          <p:nvSpPr>
            <p:cNvPr id="137" name="rc137"/>
            <p:cNvSpPr/>
            <p:nvPr/>
          </p:nvSpPr>
          <p:spPr>
            <a:xfrm>
              <a:off x="1317178" y="5346869"/>
              <a:ext cx="7321564" cy="145351"/>
            </a:xfrm>
            <a:prstGeom prst="rect">
              <a:avLst/>
            </a:prstGeom>
            <a:solidFill>
              <a:srgbClr val="1CABE2">
                <a:alpha val="80000"/>
              </a:srgbClr>
            </a:solidFill>
          </p:spPr>
          <p:txBody>
            <a:bodyPr/>
            <a:lstStyle/>
            <a:p/>
          </p:txBody>
        </p:sp>
        <p:sp>
          <p:nvSpPr>
            <p:cNvPr id="138" name="tx138"/>
            <p:cNvSpPr/>
            <p:nvPr/>
          </p:nvSpPr>
          <p:spPr>
            <a:xfrm>
              <a:off x="5314110" y="572845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63,000</a:t>
              </a:r>
            </a:p>
          </p:txBody>
        </p:sp>
        <p:sp>
          <p:nvSpPr>
            <p:cNvPr id="139" name="tx139"/>
            <p:cNvSpPr/>
            <p:nvPr/>
          </p:nvSpPr>
          <p:spPr>
            <a:xfrm>
              <a:off x="6756162"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83,000</a:t>
              </a:r>
            </a:p>
          </p:txBody>
        </p:sp>
        <p:sp>
          <p:nvSpPr>
            <p:cNvPr id="140" name="tx140"/>
            <p:cNvSpPr/>
            <p:nvPr/>
          </p:nvSpPr>
          <p:spPr>
            <a:xfrm>
              <a:off x="8129330"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104,000</a:t>
              </a:r>
            </a:p>
          </p:txBody>
        </p:sp>
        <p:sp>
          <p:nvSpPr>
            <p:cNvPr id="141" name="tx141"/>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4772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6" name="tx146"/>
            <p:cNvSpPr/>
            <p:nvPr/>
          </p:nvSpPr>
          <p:spPr>
            <a:xfrm>
              <a:off x="440554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6163377"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8" name="tx148"/>
            <p:cNvSpPr/>
            <p:nvPr/>
          </p:nvSpPr>
          <p:spPr>
            <a:xfrm>
              <a:off x="7843511"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9" name="tx149"/>
            <p:cNvSpPr/>
            <p:nvPr/>
          </p:nvSpPr>
          <p:spPr>
            <a:xfrm>
              <a:off x="951100" y="5067111"/>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50" name="tx150"/>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51" name="tx151"/>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52" name="tx152"/>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DTP3 en Bolivia (59%) era 26 puntos porcentuales inferior a la media mundial (85%) y 23 puntos porcentuales inferior a la media de todos los países de LACR (82%).
La cobertura nacional de DTP3 fue 16 puntos porcentuales inferior a la de 2019 (75%).
Esto equivale a 104.000 niños sin vacunar y con vacunación incompleta en 2024 en comparación con 63.000 niños sin vacunar y con vacunación incompleta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236599"/>
              <a:ext cx="231165" cy="181699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2144210"/>
              <a:ext cx="231165" cy="1909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897837"/>
              <a:ext cx="231165" cy="21557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836244"/>
              <a:ext cx="231165" cy="22173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651465"/>
              <a:ext cx="231165" cy="24021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559076"/>
              <a:ext cx="231165" cy="24945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374296"/>
              <a:ext cx="231165" cy="26792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20803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307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3061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30276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9044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468887" y="28291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982588" y="27826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3496290" y="27518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722995" y="2735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523693" y="26119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94245"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Bolivia ocupará el puesto número 1 de 32 países con la cobertura más baja de DTP3 (basada en clasificaciones empatadas).
Bolivia estaba entre los 10 países con más niños sin vacunar o subvacunados (puesto 6).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44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799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953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108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221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376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531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99387"/>
              <a:ext cx="249522" cy="807297"/>
            </a:xfrm>
            <a:prstGeom prst="rect">
              <a:avLst/>
            </a:prstGeom>
            <a:solidFill>
              <a:srgbClr val="80BD41">
                <a:alpha val="100000"/>
              </a:srgbClr>
            </a:solidFill>
          </p:spPr>
          <p:txBody>
            <a:bodyPr/>
            <a:lstStyle/>
            <a:p/>
          </p:txBody>
        </p:sp>
        <p:sp>
          <p:nvSpPr>
            <p:cNvPr id="24" name="rc24"/>
            <p:cNvSpPr/>
            <p:nvPr/>
          </p:nvSpPr>
          <p:spPr>
            <a:xfrm>
              <a:off x="1296273" y="2930273"/>
              <a:ext cx="249522" cy="269113"/>
            </a:xfrm>
            <a:prstGeom prst="rect">
              <a:avLst/>
            </a:prstGeom>
            <a:solidFill>
              <a:srgbClr val="1CABE2">
                <a:alpha val="100000"/>
              </a:srgbClr>
            </a:solidFill>
          </p:spPr>
          <p:txBody>
            <a:bodyPr/>
            <a:lstStyle/>
            <a:p/>
          </p:txBody>
        </p:sp>
        <p:sp>
          <p:nvSpPr>
            <p:cNvPr id="25" name="rc25"/>
            <p:cNvSpPr/>
            <p:nvPr/>
          </p:nvSpPr>
          <p:spPr>
            <a:xfrm>
              <a:off x="1573521" y="3247062"/>
              <a:ext cx="249522" cy="759622"/>
            </a:xfrm>
            <a:prstGeom prst="rect">
              <a:avLst/>
            </a:prstGeom>
            <a:solidFill>
              <a:srgbClr val="80BD41">
                <a:alpha val="100000"/>
              </a:srgbClr>
            </a:solidFill>
          </p:spPr>
          <p:txBody>
            <a:bodyPr/>
            <a:lstStyle/>
            <a:p/>
          </p:txBody>
        </p:sp>
        <p:sp>
          <p:nvSpPr>
            <p:cNvPr id="26" name="rc26"/>
            <p:cNvSpPr/>
            <p:nvPr/>
          </p:nvSpPr>
          <p:spPr>
            <a:xfrm>
              <a:off x="1573521" y="2936774"/>
              <a:ext cx="249522" cy="310288"/>
            </a:xfrm>
            <a:prstGeom prst="rect">
              <a:avLst/>
            </a:prstGeom>
            <a:solidFill>
              <a:srgbClr val="1CABE2">
                <a:alpha val="100000"/>
              </a:srgbClr>
            </a:solidFill>
          </p:spPr>
          <p:txBody>
            <a:bodyPr/>
            <a:lstStyle/>
            <a:p/>
          </p:txBody>
        </p:sp>
        <p:sp>
          <p:nvSpPr>
            <p:cNvPr id="27" name="rc27"/>
            <p:cNvSpPr/>
            <p:nvPr/>
          </p:nvSpPr>
          <p:spPr>
            <a:xfrm>
              <a:off x="1850769" y="3184616"/>
              <a:ext cx="249522" cy="822069"/>
            </a:xfrm>
            <a:prstGeom prst="rect">
              <a:avLst/>
            </a:prstGeom>
            <a:solidFill>
              <a:srgbClr val="80BD41">
                <a:alpha val="100000"/>
              </a:srgbClr>
            </a:solidFill>
          </p:spPr>
          <p:txBody>
            <a:bodyPr/>
            <a:lstStyle/>
            <a:p/>
          </p:txBody>
        </p:sp>
        <p:sp>
          <p:nvSpPr>
            <p:cNvPr id="28" name="rc28"/>
            <p:cNvSpPr/>
            <p:nvPr/>
          </p:nvSpPr>
          <p:spPr>
            <a:xfrm>
              <a:off x="1850769" y="2939074"/>
              <a:ext cx="249522" cy="245541"/>
            </a:xfrm>
            <a:prstGeom prst="rect">
              <a:avLst/>
            </a:prstGeom>
            <a:solidFill>
              <a:srgbClr val="1CABE2">
                <a:alpha val="100000"/>
              </a:srgbClr>
            </a:solidFill>
          </p:spPr>
          <p:txBody>
            <a:bodyPr/>
            <a:lstStyle/>
            <a:p/>
          </p:txBody>
        </p:sp>
        <p:sp>
          <p:nvSpPr>
            <p:cNvPr id="29" name="rc29"/>
            <p:cNvSpPr/>
            <p:nvPr/>
          </p:nvSpPr>
          <p:spPr>
            <a:xfrm>
              <a:off x="2128016" y="3062995"/>
              <a:ext cx="249522" cy="943690"/>
            </a:xfrm>
            <a:prstGeom prst="rect">
              <a:avLst/>
            </a:prstGeom>
            <a:solidFill>
              <a:srgbClr val="80BD41">
                <a:alpha val="100000"/>
              </a:srgbClr>
            </a:solidFill>
          </p:spPr>
          <p:txBody>
            <a:bodyPr/>
            <a:lstStyle/>
            <a:p/>
          </p:txBody>
        </p:sp>
        <p:sp>
          <p:nvSpPr>
            <p:cNvPr id="30" name="rc30"/>
            <p:cNvSpPr/>
            <p:nvPr/>
          </p:nvSpPr>
          <p:spPr>
            <a:xfrm>
              <a:off x="2128016" y="2934298"/>
              <a:ext cx="249522" cy="128697"/>
            </a:xfrm>
            <a:prstGeom prst="rect">
              <a:avLst/>
            </a:prstGeom>
            <a:solidFill>
              <a:srgbClr val="1CABE2">
                <a:alpha val="100000"/>
              </a:srgbClr>
            </a:solidFill>
          </p:spPr>
          <p:txBody>
            <a:bodyPr/>
            <a:lstStyle/>
            <a:p/>
          </p:txBody>
        </p:sp>
        <p:sp>
          <p:nvSpPr>
            <p:cNvPr id="31" name="rc31"/>
            <p:cNvSpPr/>
            <p:nvPr/>
          </p:nvSpPr>
          <p:spPr>
            <a:xfrm>
              <a:off x="2405264" y="3103771"/>
              <a:ext cx="249522" cy="902913"/>
            </a:xfrm>
            <a:prstGeom prst="rect">
              <a:avLst/>
            </a:prstGeom>
            <a:solidFill>
              <a:srgbClr val="80BD41">
                <a:alpha val="100000"/>
              </a:srgbClr>
            </a:solidFill>
          </p:spPr>
          <p:txBody>
            <a:bodyPr/>
            <a:lstStyle/>
            <a:p/>
          </p:txBody>
        </p:sp>
        <p:sp>
          <p:nvSpPr>
            <p:cNvPr id="32" name="rc32"/>
            <p:cNvSpPr/>
            <p:nvPr/>
          </p:nvSpPr>
          <p:spPr>
            <a:xfrm>
              <a:off x="2405264" y="2931777"/>
              <a:ext cx="249522" cy="171994"/>
            </a:xfrm>
            <a:prstGeom prst="rect">
              <a:avLst/>
            </a:prstGeom>
            <a:solidFill>
              <a:srgbClr val="1CABE2">
                <a:alpha val="100000"/>
              </a:srgbClr>
            </a:solidFill>
          </p:spPr>
          <p:txBody>
            <a:bodyPr/>
            <a:lstStyle/>
            <a:p/>
          </p:txBody>
        </p:sp>
        <p:sp>
          <p:nvSpPr>
            <p:cNvPr id="33" name="rc33"/>
            <p:cNvSpPr/>
            <p:nvPr/>
          </p:nvSpPr>
          <p:spPr>
            <a:xfrm>
              <a:off x="2682512" y="3088027"/>
              <a:ext cx="249522" cy="918658"/>
            </a:xfrm>
            <a:prstGeom prst="rect">
              <a:avLst/>
            </a:prstGeom>
            <a:solidFill>
              <a:srgbClr val="80BD41">
                <a:alpha val="100000"/>
              </a:srgbClr>
            </a:solidFill>
          </p:spPr>
          <p:txBody>
            <a:bodyPr/>
            <a:lstStyle/>
            <a:p/>
          </p:txBody>
        </p:sp>
        <p:sp>
          <p:nvSpPr>
            <p:cNvPr id="34" name="rc34"/>
            <p:cNvSpPr/>
            <p:nvPr/>
          </p:nvSpPr>
          <p:spPr>
            <a:xfrm>
              <a:off x="2682512" y="2925895"/>
              <a:ext cx="249522" cy="162131"/>
            </a:xfrm>
            <a:prstGeom prst="rect">
              <a:avLst/>
            </a:prstGeom>
            <a:solidFill>
              <a:srgbClr val="1CABE2">
                <a:alpha val="100000"/>
              </a:srgbClr>
            </a:solidFill>
          </p:spPr>
          <p:txBody>
            <a:bodyPr/>
            <a:lstStyle/>
            <a:p/>
          </p:txBody>
        </p:sp>
        <p:sp>
          <p:nvSpPr>
            <p:cNvPr id="35" name="rc35"/>
            <p:cNvSpPr/>
            <p:nvPr/>
          </p:nvSpPr>
          <p:spPr>
            <a:xfrm>
              <a:off x="2959759" y="3092538"/>
              <a:ext cx="249522" cy="914147"/>
            </a:xfrm>
            <a:prstGeom prst="rect">
              <a:avLst/>
            </a:prstGeom>
            <a:solidFill>
              <a:srgbClr val="80BD41">
                <a:alpha val="100000"/>
              </a:srgbClr>
            </a:solidFill>
          </p:spPr>
          <p:txBody>
            <a:bodyPr/>
            <a:lstStyle/>
            <a:p/>
          </p:txBody>
        </p:sp>
        <p:sp>
          <p:nvSpPr>
            <p:cNvPr id="36" name="rc36"/>
            <p:cNvSpPr/>
            <p:nvPr/>
          </p:nvSpPr>
          <p:spPr>
            <a:xfrm>
              <a:off x="2959759" y="2905286"/>
              <a:ext cx="249522" cy="187252"/>
            </a:xfrm>
            <a:prstGeom prst="rect">
              <a:avLst/>
            </a:prstGeom>
            <a:solidFill>
              <a:srgbClr val="1CABE2">
                <a:alpha val="100000"/>
              </a:srgbClr>
            </a:solidFill>
          </p:spPr>
          <p:txBody>
            <a:bodyPr/>
            <a:lstStyle/>
            <a:p/>
          </p:txBody>
        </p:sp>
        <p:sp>
          <p:nvSpPr>
            <p:cNvPr id="37" name="rc37"/>
            <p:cNvSpPr/>
            <p:nvPr/>
          </p:nvSpPr>
          <p:spPr>
            <a:xfrm>
              <a:off x="3237007" y="3080375"/>
              <a:ext cx="249522" cy="926309"/>
            </a:xfrm>
            <a:prstGeom prst="rect">
              <a:avLst/>
            </a:prstGeom>
            <a:solidFill>
              <a:srgbClr val="80BD41">
                <a:alpha val="100000"/>
              </a:srgbClr>
            </a:solidFill>
          </p:spPr>
          <p:txBody>
            <a:bodyPr/>
            <a:lstStyle/>
            <a:p/>
          </p:txBody>
        </p:sp>
        <p:sp>
          <p:nvSpPr>
            <p:cNvPr id="38" name="rc38"/>
            <p:cNvSpPr/>
            <p:nvPr/>
          </p:nvSpPr>
          <p:spPr>
            <a:xfrm>
              <a:off x="3237007" y="2903915"/>
              <a:ext cx="249522" cy="176460"/>
            </a:xfrm>
            <a:prstGeom prst="rect">
              <a:avLst/>
            </a:prstGeom>
            <a:solidFill>
              <a:srgbClr val="1CABE2">
                <a:alpha val="100000"/>
              </a:srgbClr>
            </a:solidFill>
          </p:spPr>
          <p:txBody>
            <a:bodyPr/>
            <a:lstStyle/>
            <a:p/>
          </p:txBody>
        </p:sp>
        <p:sp>
          <p:nvSpPr>
            <p:cNvPr id="39" name="rc39"/>
            <p:cNvSpPr/>
            <p:nvPr/>
          </p:nvSpPr>
          <p:spPr>
            <a:xfrm>
              <a:off x="3514255" y="3034248"/>
              <a:ext cx="249522" cy="972436"/>
            </a:xfrm>
            <a:prstGeom prst="rect">
              <a:avLst/>
            </a:prstGeom>
            <a:solidFill>
              <a:srgbClr val="80BD41">
                <a:alpha val="100000"/>
              </a:srgbClr>
            </a:solidFill>
          </p:spPr>
          <p:txBody>
            <a:bodyPr/>
            <a:lstStyle/>
            <a:p/>
          </p:txBody>
        </p:sp>
        <p:sp>
          <p:nvSpPr>
            <p:cNvPr id="40" name="rc40"/>
            <p:cNvSpPr/>
            <p:nvPr/>
          </p:nvSpPr>
          <p:spPr>
            <a:xfrm>
              <a:off x="3514255" y="2901659"/>
              <a:ext cx="249522" cy="132588"/>
            </a:xfrm>
            <a:prstGeom prst="rect">
              <a:avLst/>
            </a:prstGeom>
            <a:solidFill>
              <a:srgbClr val="1CABE2">
                <a:alpha val="100000"/>
              </a:srgbClr>
            </a:solidFill>
          </p:spPr>
          <p:txBody>
            <a:bodyPr/>
            <a:lstStyle/>
            <a:p/>
          </p:txBody>
        </p:sp>
        <p:sp>
          <p:nvSpPr>
            <p:cNvPr id="41" name="rc41"/>
            <p:cNvSpPr/>
            <p:nvPr/>
          </p:nvSpPr>
          <p:spPr>
            <a:xfrm>
              <a:off x="3791502" y="2976976"/>
              <a:ext cx="249522" cy="1029709"/>
            </a:xfrm>
            <a:prstGeom prst="rect">
              <a:avLst/>
            </a:prstGeom>
            <a:solidFill>
              <a:srgbClr val="80BD41">
                <a:alpha val="100000"/>
              </a:srgbClr>
            </a:solidFill>
          </p:spPr>
          <p:txBody>
            <a:bodyPr/>
            <a:lstStyle/>
            <a:p/>
          </p:txBody>
        </p:sp>
        <p:sp>
          <p:nvSpPr>
            <p:cNvPr id="42" name="rc42"/>
            <p:cNvSpPr/>
            <p:nvPr/>
          </p:nvSpPr>
          <p:spPr>
            <a:xfrm>
              <a:off x="3791502" y="2899492"/>
              <a:ext cx="249522" cy="77483"/>
            </a:xfrm>
            <a:prstGeom prst="rect">
              <a:avLst/>
            </a:prstGeom>
            <a:solidFill>
              <a:srgbClr val="1CABE2">
                <a:alpha val="100000"/>
              </a:srgbClr>
            </a:solidFill>
          </p:spPr>
          <p:txBody>
            <a:bodyPr/>
            <a:lstStyle/>
            <a:p/>
          </p:txBody>
        </p:sp>
        <p:sp>
          <p:nvSpPr>
            <p:cNvPr id="43" name="rc43"/>
            <p:cNvSpPr/>
            <p:nvPr/>
          </p:nvSpPr>
          <p:spPr>
            <a:xfrm>
              <a:off x="4068750" y="2996700"/>
              <a:ext cx="249522" cy="1009984"/>
            </a:xfrm>
            <a:prstGeom prst="rect">
              <a:avLst/>
            </a:prstGeom>
            <a:solidFill>
              <a:srgbClr val="80BD41">
                <a:alpha val="100000"/>
              </a:srgbClr>
            </a:solidFill>
          </p:spPr>
          <p:txBody>
            <a:bodyPr/>
            <a:lstStyle/>
            <a:p/>
          </p:txBody>
        </p:sp>
        <p:sp>
          <p:nvSpPr>
            <p:cNvPr id="44" name="rc44"/>
            <p:cNvSpPr/>
            <p:nvPr/>
          </p:nvSpPr>
          <p:spPr>
            <a:xfrm>
              <a:off x="4068750" y="2896794"/>
              <a:ext cx="249522" cy="99906"/>
            </a:xfrm>
            <a:prstGeom prst="rect">
              <a:avLst/>
            </a:prstGeom>
            <a:solidFill>
              <a:srgbClr val="1CABE2">
                <a:alpha val="100000"/>
              </a:srgbClr>
            </a:solidFill>
          </p:spPr>
          <p:txBody>
            <a:bodyPr/>
            <a:lstStyle/>
            <a:p/>
          </p:txBody>
        </p:sp>
        <p:sp>
          <p:nvSpPr>
            <p:cNvPr id="45" name="rc45"/>
            <p:cNvSpPr/>
            <p:nvPr/>
          </p:nvSpPr>
          <p:spPr>
            <a:xfrm>
              <a:off x="4345998" y="2950352"/>
              <a:ext cx="249522" cy="1056333"/>
            </a:xfrm>
            <a:prstGeom prst="rect">
              <a:avLst/>
            </a:prstGeom>
            <a:solidFill>
              <a:srgbClr val="80BD41">
                <a:alpha val="100000"/>
              </a:srgbClr>
            </a:solidFill>
          </p:spPr>
          <p:txBody>
            <a:bodyPr/>
            <a:lstStyle/>
            <a:p/>
          </p:txBody>
        </p:sp>
        <p:sp>
          <p:nvSpPr>
            <p:cNvPr id="46" name="rc46"/>
            <p:cNvSpPr/>
            <p:nvPr/>
          </p:nvSpPr>
          <p:spPr>
            <a:xfrm>
              <a:off x="4345998" y="2894760"/>
              <a:ext cx="249522" cy="55591"/>
            </a:xfrm>
            <a:prstGeom prst="rect">
              <a:avLst/>
            </a:prstGeom>
            <a:solidFill>
              <a:srgbClr val="1CABE2">
                <a:alpha val="100000"/>
              </a:srgbClr>
            </a:solidFill>
          </p:spPr>
          <p:txBody>
            <a:bodyPr/>
            <a:lstStyle/>
            <a:p/>
          </p:txBody>
        </p:sp>
        <p:sp>
          <p:nvSpPr>
            <p:cNvPr id="47" name="rc47"/>
            <p:cNvSpPr/>
            <p:nvPr/>
          </p:nvSpPr>
          <p:spPr>
            <a:xfrm>
              <a:off x="4623245" y="2970917"/>
              <a:ext cx="249522" cy="1035768"/>
            </a:xfrm>
            <a:prstGeom prst="rect">
              <a:avLst/>
            </a:prstGeom>
            <a:solidFill>
              <a:srgbClr val="80BD41">
                <a:alpha val="100000"/>
              </a:srgbClr>
            </a:solidFill>
          </p:spPr>
          <p:txBody>
            <a:bodyPr/>
            <a:lstStyle/>
            <a:p/>
          </p:txBody>
        </p:sp>
        <p:sp>
          <p:nvSpPr>
            <p:cNvPr id="48" name="rc48"/>
            <p:cNvSpPr/>
            <p:nvPr/>
          </p:nvSpPr>
          <p:spPr>
            <a:xfrm>
              <a:off x="4623245" y="2892947"/>
              <a:ext cx="249522" cy="77970"/>
            </a:xfrm>
            <a:prstGeom prst="rect">
              <a:avLst/>
            </a:prstGeom>
            <a:solidFill>
              <a:srgbClr val="1CABE2">
                <a:alpha val="100000"/>
              </a:srgbClr>
            </a:solidFill>
          </p:spPr>
          <p:txBody>
            <a:bodyPr/>
            <a:lstStyle/>
            <a:p/>
          </p:txBody>
        </p:sp>
        <p:sp>
          <p:nvSpPr>
            <p:cNvPr id="49" name="rc49"/>
            <p:cNvSpPr/>
            <p:nvPr/>
          </p:nvSpPr>
          <p:spPr>
            <a:xfrm>
              <a:off x="4900493" y="3048135"/>
              <a:ext cx="249522" cy="958549"/>
            </a:xfrm>
            <a:prstGeom prst="rect">
              <a:avLst/>
            </a:prstGeom>
            <a:solidFill>
              <a:srgbClr val="80BD41">
                <a:alpha val="100000"/>
              </a:srgbClr>
            </a:solidFill>
          </p:spPr>
          <p:txBody>
            <a:bodyPr/>
            <a:lstStyle/>
            <a:p/>
          </p:txBody>
        </p:sp>
        <p:sp>
          <p:nvSpPr>
            <p:cNvPr id="50" name="rc50"/>
            <p:cNvSpPr/>
            <p:nvPr/>
          </p:nvSpPr>
          <p:spPr>
            <a:xfrm>
              <a:off x="4900493" y="2892106"/>
              <a:ext cx="249522" cy="156028"/>
            </a:xfrm>
            <a:prstGeom prst="rect">
              <a:avLst/>
            </a:prstGeom>
            <a:solidFill>
              <a:srgbClr val="1CABE2">
                <a:alpha val="100000"/>
              </a:srgbClr>
            </a:solidFill>
          </p:spPr>
          <p:txBody>
            <a:bodyPr/>
            <a:lstStyle/>
            <a:p/>
          </p:txBody>
        </p:sp>
        <p:sp>
          <p:nvSpPr>
            <p:cNvPr id="51" name="rc51"/>
            <p:cNvSpPr/>
            <p:nvPr/>
          </p:nvSpPr>
          <p:spPr>
            <a:xfrm>
              <a:off x="5177741" y="3059236"/>
              <a:ext cx="249522" cy="947449"/>
            </a:xfrm>
            <a:prstGeom prst="rect">
              <a:avLst/>
            </a:prstGeom>
            <a:solidFill>
              <a:srgbClr val="80BD41">
                <a:alpha val="100000"/>
              </a:srgbClr>
            </a:solidFill>
          </p:spPr>
          <p:txBody>
            <a:bodyPr/>
            <a:lstStyle/>
            <a:p/>
          </p:txBody>
        </p:sp>
        <p:sp>
          <p:nvSpPr>
            <p:cNvPr id="52" name="rc52"/>
            <p:cNvSpPr/>
            <p:nvPr/>
          </p:nvSpPr>
          <p:spPr>
            <a:xfrm>
              <a:off x="5177741" y="2892062"/>
              <a:ext cx="249522" cy="167173"/>
            </a:xfrm>
            <a:prstGeom prst="rect">
              <a:avLst/>
            </a:prstGeom>
            <a:solidFill>
              <a:srgbClr val="1CABE2">
                <a:alpha val="100000"/>
              </a:srgbClr>
            </a:solidFill>
          </p:spPr>
          <p:txBody>
            <a:bodyPr/>
            <a:lstStyle/>
            <a:p/>
          </p:txBody>
        </p:sp>
        <p:sp>
          <p:nvSpPr>
            <p:cNvPr id="53" name="rc53"/>
            <p:cNvSpPr/>
            <p:nvPr/>
          </p:nvSpPr>
          <p:spPr>
            <a:xfrm>
              <a:off x="5454988" y="3014921"/>
              <a:ext cx="249522" cy="991763"/>
            </a:xfrm>
            <a:prstGeom prst="rect">
              <a:avLst/>
            </a:prstGeom>
            <a:solidFill>
              <a:srgbClr val="80BD41">
                <a:alpha val="100000"/>
              </a:srgbClr>
            </a:solidFill>
          </p:spPr>
          <p:txBody>
            <a:bodyPr/>
            <a:lstStyle/>
            <a:p/>
          </p:txBody>
        </p:sp>
        <p:sp>
          <p:nvSpPr>
            <p:cNvPr id="54" name="rc54"/>
            <p:cNvSpPr/>
            <p:nvPr/>
          </p:nvSpPr>
          <p:spPr>
            <a:xfrm>
              <a:off x="5454988" y="2892327"/>
              <a:ext cx="249522" cy="122593"/>
            </a:xfrm>
            <a:prstGeom prst="rect">
              <a:avLst/>
            </a:prstGeom>
            <a:solidFill>
              <a:srgbClr val="1CABE2">
                <a:alpha val="100000"/>
              </a:srgbClr>
            </a:solidFill>
          </p:spPr>
          <p:txBody>
            <a:bodyPr/>
            <a:lstStyle/>
            <a:p/>
          </p:txBody>
        </p:sp>
        <p:sp>
          <p:nvSpPr>
            <p:cNvPr id="55" name="rc55"/>
            <p:cNvSpPr/>
            <p:nvPr/>
          </p:nvSpPr>
          <p:spPr>
            <a:xfrm>
              <a:off x="5732236" y="3037786"/>
              <a:ext cx="249522" cy="968898"/>
            </a:xfrm>
            <a:prstGeom prst="rect">
              <a:avLst/>
            </a:prstGeom>
            <a:solidFill>
              <a:srgbClr val="80BD41">
                <a:alpha val="100000"/>
              </a:srgbClr>
            </a:solidFill>
          </p:spPr>
          <p:txBody>
            <a:bodyPr/>
            <a:lstStyle/>
            <a:p/>
          </p:txBody>
        </p:sp>
        <p:sp>
          <p:nvSpPr>
            <p:cNvPr id="56" name="rc56"/>
            <p:cNvSpPr/>
            <p:nvPr/>
          </p:nvSpPr>
          <p:spPr>
            <a:xfrm>
              <a:off x="5732236" y="2892991"/>
              <a:ext cx="249522" cy="144795"/>
            </a:xfrm>
            <a:prstGeom prst="rect">
              <a:avLst/>
            </a:prstGeom>
            <a:solidFill>
              <a:srgbClr val="1CABE2">
                <a:alpha val="100000"/>
              </a:srgbClr>
            </a:solidFill>
          </p:spPr>
          <p:txBody>
            <a:bodyPr/>
            <a:lstStyle/>
            <a:p/>
          </p:txBody>
        </p:sp>
        <p:sp>
          <p:nvSpPr>
            <p:cNvPr id="57" name="rc57"/>
            <p:cNvSpPr/>
            <p:nvPr/>
          </p:nvSpPr>
          <p:spPr>
            <a:xfrm>
              <a:off x="6009484" y="3071486"/>
              <a:ext cx="249522" cy="935198"/>
            </a:xfrm>
            <a:prstGeom prst="rect">
              <a:avLst/>
            </a:prstGeom>
            <a:solidFill>
              <a:srgbClr val="80BD41">
                <a:alpha val="100000"/>
              </a:srgbClr>
            </a:solidFill>
          </p:spPr>
          <p:txBody>
            <a:bodyPr/>
            <a:lstStyle/>
            <a:p/>
          </p:txBody>
        </p:sp>
        <p:sp>
          <p:nvSpPr>
            <p:cNvPr id="58" name="rc58"/>
            <p:cNvSpPr/>
            <p:nvPr/>
          </p:nvSpPr>
          <p:spPr>
            <a:xfrm>
              <a:off x="6009484" y="2893345"/>
              <a:ext cx="249522" cy="178141"/>
            </a:xfrm>
            <a:prstGeom prst="rect">
              <a:avLst/>
            </a:prstGeom>
            <a:solidFill>
              <a:srgbClr val="1CABE2">
                <a:alpha val="100000"/>
              </a:srgbClr>
            </a:solidFill>
          </p:spPr>
          <p:txBody>
            <a:bodyPr/>
            <a:lstStyle/>
            <a:p/>
          </p:txBody>
        </p:sp>
        <p:sp>
          <p:nvSpPr>
            <p:cNvPr id="59" name="rc59"/>
            <p:cNvSpPr/>
            <p:nvPr/>
          </p:nvSpPr>
          <p:spPr>
            <a:xfrm>
              <a:off x="6286731" y="3082498"/>
              <a:ext cx="249522" cy="924186"/>
            </a:xfrm>
            <a:prstGeom prst="rect">
              <a:avLst/>
            </a:prstGeom>
            <a:solidFill>
              <a:srgbClr val="80BD41">
                <a:alpha val="100000"/>
              </a:srgbClr>
            </a:solidFill>
          </p:spPr>
          <p:txBody>
            <a:bodyPr/>
            <a:lstStyle/>
            <a:p/>
          </p:txBody>
        </p:sp>
        <p:sp>
          <p:nvSpPr>
            <p:cNvPr id="60" name="rc60"/>
            <p:cNvSpPr/>
            <p:nvPr/>
          </p:nvSpPr>
          <p:spPr>
            <a:xfrm>
              <a:off x="6286731" y="2893212"/>
              <a:ext cx="249522" cy="189286"/>
            </a:xfrm>
            <a:prstGeom prst="rect">
              <a:avLst/>
            </a:prstGeom>
            <a:solidFill>
              <a:srgbClr val="1CABE2">
                <a:alpha val="100000"/>
              </a:srgbClr>
            </a:solidFill>
          </p:spPr>
          <p:txBody>
            <a:bodyPr/>
            <a:lstStyle/>
            <a:p/>
          </p:txBody>
        </p:sp>
        <p:sp>
          <p:nvSpPr>
            <p:cNvPr id="61" name="rc61"/>
            <p:cNvSpPr/>
            <p:nvPr/>
          </p:nvSpPr>
          <p:spPr>
            <a:xfrm>
              <a:off x="6563979" y="3171127"/>
              <a:ext cx="249522" cy="835558"/>
            </a:xfrm>
            <a:prstGeom prst="rect">
              <a:avLst/>
            </a:prstGeom>
            <a:solidFill>
              <a:srgbClr val="80BD41">
                <a:alpha val="100000"/>
              </a:srgbClr>
            </a:solidFill>
          </p:spPr>
          <p:txBody>
            <a:bodyPr/>
            <a:lstStyle/>
            <a:p/>
          </p:txBody>
        </p:sp>
        <p:sp>
          <p:nvSpPr>
            <p:cNvPr id="62" name="rc62"/>
            <p:cNvSpPr/>
            <p:nvPr/>
          </p:nvSpPr>
          <p:spPr>
            <a:xfrm>
              <a:off x="6563979" y="2892593"/>
              <a:ext cx="249522" cy="278534"/>
            </a:xfrm>
            <a:prstGeom prst="rect">
              <a:avLst/>
            </a:prstGeom>
            <a:solidFill>
              <a:srgbClr val="1CABE2">
                <a:alpha val="100000"/>
              </a:srgbClr>
            </a:solidFill>
          </p:spPr>
          <p:txBody>
            <a:bodyPr/>
            <a:lstStyle/>
            <a:p/>
          </p:txBody>
        </p:sp>
        <p:sp>
          <p:nvSpPr>
            <p:cNvPr id="63" name="rc63"/>
            <p:cNvSpPr/>
            <p:nvPr/>
          </p:nvSpPr>
          <p:spPr>
            <a:xfrm>
              <a:off x="6841227" y="3248168"/>
              <a:ext cx="249522" cy="758516"/>
            </a:xfrm>
            <a:prstGeom prst="rect">
              <a:avLst/>
            </a:prstGeom>
            <a:solidFill>
              <a:srgbClr val="80BD41">
                <a:alpha val="100000"/>
              </a:srgbClr>
            </a:solidFill>
          </p:spPr>
          <p:txBody>
            <a:bodyPr/>
            <a:lstStyle/>
            <a:p/>
          </p:txBody>
        </p:sp>
        <p:sp>
          <p:nvSpPr>
            <p:cNvPr id="64" name="rc64"/>
            <p:cNvSpPr/>
            <p:nvPr/>
          </p:nvSpPr>
          <p:spPr>
            <a:xfrm>
              <a:off x="6841227" y="2891222"/>
              <a:ext cx="249522" cy="356946"/>
            </a:xfrm>
            <a:prstGeom prst="rect">
              <a:avLst/>
            </a:prstGeom>
            <a:solidFill>
              <a:srgbClr val="1CABE2">
                <a:alpha val="100000"/>
              </a:srgbClr>
            </a:solidFill>
          </p:spPr>
          <p:txBody>
            <a:bodyPr/>
            <a:lstStyle/>
            <a:p/>
          </p:txBody>
        </p:sp>
        <p:sp>
          <p:nvSpPr>
            <p:cNvPr id="65" name="rc65"/>
            <p:cNvSpPr/>
            <p:nvPr/>
          </p:nvSpPr>
          <p:spPr>
            <a:xfrm>
              <a:off x="7118474" y="3224065"/>
              <a:ext cx="249522" cy="782619"/>
            </a:xfrm>
            <a:prstGeom prst="rect">
              <a:avLst/>
            </a:prstGeom>
            <a:solidFill>
              <a:srgbClr val="80BD41">
                <a:alpha val="100000"/>
              </a:srgbClr>
            </a:solidFill>
          </p:spPr>
          <p:txBody>
            <a:bodyPr/>
            <a:lstStyle/>
            <a:p/>
          </p:txBody>
        </p:sp>
        <p:sp>
          <p:nvSpPr>
            <p:cNvPr id="66" name="rc66"/>
            <p:cNvSpPr/>
            <p:nvPr/>
          </p:nvSpPr>
          <p:spPr>
            <a:xfrm>
              <a:off x="7118474" y="2888657"/>
              <a:ext cx="249522" cy="335408"/>
            </a:xfrm>
            <a:prstGeom prst="rect">
              <a:avLst/>
            </a:prstGeom>
            <a:solidFill>
              <a:srgbClr val="1CABE2">
                <a:alpha val="100000"/>
              </a:srgbClr>
            </a:solidFill>
          </p:spPr>
          <p:txBody>
            <a:bodyPr/>
            <a:lstStyle/>
            <a:p/>
          </p:txBody>
        </p:sp>
        <p:sp>
          <p:nvSpPr>
            <p:cNvPr id="67" name="rc67"/>
            <p:cNvSpPr/>
            <p:nvPr/>
          </p:nvSpPr>
          <p:spPr>
            <a:xfrm>
              <a:off x="7395722" y="3234325"/>
              <a:ext cx="249522" cy="772359"/>
            </a:xfrm>
            <a:prstGeom prst="rect">
              <a:avLst/>
            </a:prstGeom>
            <a:solidFill>
              <a:srgbClr val="80BD41">
                <a:alpha val="100000"/>
              </a:srgbClr>
            </a:solidFill>
          </p:spPr>
          <p:txBody>
            <a:bodyPr/>
            <a:lstStyle/>
            <a:p/>
          </p:txBody>
        </p:sp>
        <p:sp>
          <p:nvSpPr>
            <p:cNvPr id="68" name="rc68"/>
            <p:cNvSpPr/>
            <p:nvPr/>
          </p:nvSpPr>
          <p:spPr>
            <a:xfrm>
              <a:off x="7395722" y="2887330"/>
              <a:ext cx="249522" cy="346995"/>
            </a:xfrm>
            <a:prstGeom prst="rect">
              <a:avLst/>
            </a:prstGeom>
            <a:solidFill>
              <a:srgbClr val="1CABE2">
                <a:alpha val="100000"/>
              </a:srgbClr>
            </a:solidFill>
          </p:spPr>
          <p:txBody>
            <a:bodyPr/>
            <a:lstStyle/>
            <a:p/>
          </p:txBody>
        </p:sp>
        <p:sp>
          <p:nvSpPr>
            <p:cNvPr id="69" name="rc69"/>
            <p:cNvSpPr/>
            <p:nvPr/>
          </p:nvSpPr>
          <p:spPr>
            <a:xfrm>
              <a:off x="7672970" y="3257058"/>
              <a:ext cx="249522" cy="749627"/>
            </a:xfrm>
            <a:prstGeom prst="rect">
              <a:avLst/>
            </a:prstGeom>
            <a:solidFill>
              <a:srgbClr val="80BD41">
                <a:alpha val="100000"/>
              </a:srgbClr>
            </a:solidFill>
          </p:spPr>
          <p:txBody>
            <a:bodyPr/>
            <a:lstStyle/>
            <a:p/>
          </p:txBody>
        </p:sp>
        <p:sp>
          <p:nvSpPr>
            <p:cNvPr id="70" name="rc70"/>
            <p:cNvSpPr/>
            <p:nvPr/>
          </p:nvSpPr>
          <p:spPr>
            <a:xfrm>
              <a:off x="7672970" y="2887861"/>
              <a:ext cx="249522" cy="369196"/>
            </a:xfrm>
            <a:prstGeom prst="rect">
              <a:avLst/>
            </a:prstGeom>
            <a:solidFill>
              <a:srgbClr val="1CABE2">
                <a:alpha val="100000"/>
              </a:srgbClr>
            </a:solidFill>
          </p:spPr>
          <p:txBody>
            <a:bodyPr/>
            <a:lstStyle/>
            <a:p/>
          </p:txBody>
        </p:sp>
        <p:sp>
          <p:nvSpPr>
            <p:cNvPr id="71" name="rc71"/>
            <p:cNvSpPr/>
            <p:nvPr/>
          </p:nvSpPr>
          <p:spPr>
            <a:xfrm>
              <a:off x="7950217" y="3344005"/>
              <a:ext cx="249522" cy="662679"/>
            </a:xfrm>
            <a:prstGeom prst="rect">
              <a:avLst/>
            </a:prstGeom>
            <a:solidFill>
              <a:srgbClr val="80BD41">
                <a:alpha val="100000"/>
              </a:srgbClr>
            </a:solidFill>
          </p:spPr>
          <p:txBody>
            <a:bodyPr/>
            <a:lstStyle/>
            <a:p/>
          </p:txBody>
        </p:sp>
        <p:sp>
          <p:nvSpPr>
            <p:cNvPr id="72" name="rc72"/>
            <p:cNvSpPr/>
            <p:nvPr/>
          </p:nvSpPr>
          <p:spPr>
            <a:xfrm>
              <a:off x="7950217" y="2883482"/>
              <a:ext cx="249522" cy="460523"/>
            </a:xfrm>
            <a:prstGeom prst="rect">
              <a:avLst/>
            </a:prstGeom>
            <a:solidFill>
              <a:srgbClr val="1CABE2">
                <a:alpha val="100000"/>
              </a:srgbClr>
            </a:solidFill>
          </p:spPr>
          <p:txBody>
            <a:bodyPr/>
            <a:lstStyle/>
            <a:p/>
          </p:txBody>
        </p:sp>
        <p:sp>
          <p:nvSpPr>
            <p:cNvPr id="73" name="pl73"/>
            <p:cNvSpPr/>
            <p:nvPr/>
          </p:nvSpPr>
          <p:spPr>
            <a:xfrm>
              <a:off x="1421035" y="1339079"/>
              <a:ext cx="6653943" cy="1010882"/>
            </a:xfrm>
            <a:custGeom>
              <a:avLst/>
              <a:pathLst>
                <a:path w="6653943" h="1010882">
                  <a:moveTo>
                    <a:pt x="0" y="561601"/>
                  </a:moveTo>
                  <a:lnTo>
                    <a:pt x="277247" y="673921"/>
                  </a:lnTo>
                  <a:lnTo>
                    <a:pt x="554495" y="505441"/>
                  </a:lnTo>
                  <a:lnTo>
                    <a:pt x="831742" y="196560"/>
                  </a:lnTo>
                  <a:lnTo>
                    <a:pt x="1108990" y="308880"/>
                  </a:lnTo>
                  <a:lnTo>
                    <a:pt x="1386238" y="280800"/>
                  </a:lnTo>
                  <a:lnTo>
                    <a:pt x="1663485" y="336960"/>
                  </a:lnTo>
                  <a:lnTo>
                    <a:pt x="1940733" y="308880"/>
                  </a:lnTo>
                  <a:lnTo>
                    <a:pt x="2217981" y="196560"/>
                  </a:lnTo>
                  <a:lnTo>
                    <a:pt x="2495228" y="56160"/>
                  </a:lnTo>
                  <a:lnTo>
                    <a:pt x="2772476" y="112320"/>
                  </a:lnTo>
                  <a:lnTo>
                    <a:pt x="3049724" y="0"/>
                  </a:lnTo>
                  <a:lnTo>
                    <a:pt x="3326971" y="56160"/>
                  </a:lnTo>
                  <a:lnTo>
                    <a:pt x="3604219" y="252720"/>
                  </a:lnTo>
                  <a:lnTo>
                    <a:pt x="3881467" y="280800"/>
                  </a:lnTo>
                  <a:lnTo>
                    <a:pt x="4158714" y="168480"/>
                  </a:lnTo>
                  <a:lnTo>
                    <a:pt x="4435962" y="224640"/>
                  </a:lnTo>
                  <a:lnTo>
                    <a:pt x="4713210" y="308880"/>
                  </a:lnTo>
                  <a:lnTo>
                    <a:pt x="4990457" y="336960"/>
                  </a:lnTo>
                  <a:lnTo>
                    <a:pt x="5267705" y="561601"/>
                  </a:lnTo>
                  <a:lnTo>
                    <a:pt x="5544953" y="758161"/>
                  </a:lnTo>
                  <a:lnTo>
                    <a:pt x="5822200" y="702001"/>
                  </a:lnTo>
                  <a:lnTo>
                    <a:pt x="6099448" y="730081"/>
                  </a:lnTo>
                  <a:lnTo>
                    <a:pt x="6376696" y="786241"/>
                  </a:lnTo>
                  <a:lnTo>
                    <a:pt x="6653943" y="1010882"/>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6628451"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4" name="tx84"/>
            <p:cNvSpPr/>
            <p:nvPr/>
          </p:nvSpPr>
          <p:spPr>
            <a:xfrm>
              <a:off x="1303481" y="27943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243.4</a:t>
              </a:r>
            </a:p>
          </p:txBody>
        </p:sp>
        <p:sp>
          <p:nvSpPr>
            <p:cNvPr id="85" name="tx85"/>
            <p:cNvSpPr/>
            <p:nvPr/>
          </p:nvSpPr>
          <p:spPr>
            <a:xfrm>
              <a:off x="2689720" y="279116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244.4</a:t>
              </a:r>
            </a:p>
          </p:txBody>
        </p:sp>
        <p:sp>
          <p:nvSpPr>
            <p:cNvPr id="86" name="tx86"/>
            <p:cNvSpPr/>
            <p:nvPr/>
          </p:nvSpPr>
          <p:spPr>
            <a:xfrm>
              <a:off x="4115135" y="276086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87" name="tx87"/>
            <p:cNvSpPr/>
            <p:nvPr/>
          </p:nvSpPr>
          <p:spPr>
            <a:xfrm>
              <a:off x="5501373" y="275640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a:t>
              </a:r>
            </a:p>
          </p:txBody>
        </p:sp>
        <p:sp>
          <p:nvSpPr>
            <p:cNvPr id="88" name="tx88"/>
            <p:cNvSpPr/>
            <p:nvPr/>
          </p:nvSpPr>
          <p:spPr>
            <a:xfrm>
              <a:off x="6571187" y="27567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9" name="tx89"/>
            <p:cNvSpPr/>
            <p:nvPr/>
          </p:nvSpPr>
          <p:spPr>
            <a:xfrm>
              <a:off x="6848435" y="27552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252.2</a:t>
              </a:r>
            </a:p>
          </p:txBody>
        </p:sp>
        <p:sp>
          <p:nvSpPr>
            <p:cNvPr id="90" name="tx90"/>
            <p:cNvSpPr/>
            <p:nvPr/>
          </p:nvSpPr>
          <p:spPr>
            <a:xfrm>
              <a:off x="7125682" y="27527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252.8</a:t>
              </a:r>
            </a:p>
          </p:txBody>
        </p:sp>
        <p:sp>
          <p:nvSpPr>
            <p:cNvPr id="91" name="tx91"/>
            <p:cNvSpPr/>
            <p:nvPr/>
          </p:nvSpPr>
          <p:spPr>
            <a:xfrm>
              <a:off x="7402930" y="27513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253.1</a:t>
              </a:r>
            </a:p>
          </p:txBody>
        </p:sp>
        <p:sp>
          <p:nvSpPr>
            <p:cNvPr id="92" name="tx92"/>
            <p:cNvSpPr/>
            <p:nvPr/>
          </p:nvSpPr>
          <p:spPr>
            <a:xfrm>
              <a:off x="7719354" y="275188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a:t>
              </a:r>
            </a:p>
          </p:txBody>
        </p:sp>
        <p:sp>
          <p:nvSpPr>
            <p:cNvPr id="93" name="tx93"/>
            <p:cNvSpPr/>
            <p:nvPr/>
          </p:nvSpPr>
          <p:spPr>
            <a:xfrm>
              <a:off x="7996602" y="274755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a:t>
              </a:r>
            </a:p>
          </p:txBody>
        </p:sp>
        <p:sp>
          <p:nvSpPr>
            <p:cNvPr id="94" name="pl94"/>
            <p:cNvSpPr/>
            <p:nvPr/>
          </p:nvSpPr>
          <p:spPr>
            <a:xfrm>
              <a:off x="1421035"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898562"/>
            </a:xfrm>
            <a:custGeom>
              <a:avLst/>
              <a:pathLst>
                <a:path w="0" h="898562">
                  <a:moveTo>
                    <a:pt x="0" y="89856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870482"/>
            </a:xfrm>
            <a:custGeom>
              <a:avLst/>
              <a:pathLst>
                <a:path w="0" h="870482">
                  <a:moveTo>
                    <a:pt x="0" y="870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151282"/>
            </a:xfrm>
            <a:custGeom>
              <a:avLst/>
              <a:pathLst>
                <a:path w="0" h="1151282">
                  <a:moveTo>
                    <a:pt x="0" y="115128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679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182.5</a:t>
              </a:r>
            </a:p>
          </p:txBody>
        </p:sp>
        <p:sp>
          <p:nvSpPr>
            <p:cNvPr id="105" name="tx105"/>
            <p:cNvSpPr/>
            <p:nvPr/>
          </p:nvSpPr>
          <p:spPr>
            <a:xfrm>
              <a:off x="1329607" y="30297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60.9</a:t>
              </a:r>
            </a:p>
          </p:txBody>
        </p:sp>
        <p:sp>
          <p:nvSpPr>
            <p:cNvPr id="106" name="tx106"/>
            <p:cNvSpPr/>
            <p:nvPr/>
          </p:nvSpPr>
          <p:spPr>
            <a:xfrm>
              <a:off x="2689720" y="35123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207.7</a:t>
              </a:r>
            </a:p>
          </p:txBody>
        </p:sp>
        <p:sp>
          <p:nvSpPr>
            <p:cNvPr id="107" name="tx107"/>
            <p:cNvSpPr/>
            <p:nvPr/>
          </p:nvSpPr>
          <p:spPr>
            <a:xfrm>
              <a:off x="2715845" y="29718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a:t>
              </a:r>
            </a:p>
          </p:txBody>
        </p:sp>
        <p:sp>
          <p:nvSpPr>
            <p:cNvPr id="108" name="tx108"/>
            <p:cNvSpPr/>
            <p:nvPr/>
          </p:nvSpPr>
          <p:spPr>
            <a:xfrm>
              <a:off x="4075958" y="34666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228.4</a:t>
              </a:r>
            </a:p>
          </p:txBody>
        </p:sp>
        <p:sp>
          <p:nvSpPr>
            <p:cNvPr id="109" name="tx109"/>
            <p:cNvSpPr/>
            <p:nvPr/>
          </p:nvSpPr>
          <p:spPr>
            <a:xfrm>
              <a:off x="4102084" y="29116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10" name="tx110"/>
            <p:cNvSpPr/>
            <p:nvPr/>
          </p:nvSpPr>
          <p:spPr>
            <a:xfrm>
              <a:off x="5462196" y="347690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224.2</a:t>
              </a:r>
            </a:p>
          </p:txBody>
        </p:sp>
        <p:sp>
          <p:nvSpPr>
            <p:cNvPr id="111" name="tx111"/>
            <p:cNvSpPr/>
            <p:nvPr/>
          </p:nvSpPr>
          <p:spPr>
            <a:xfrm>
              <a:off x="5488322" y="291972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12" name="tx112"/>
            <p:cNvSpPr/>
            <p:nvPr/>
          </p:nvSpPr>
          <p:spPr>
            <a:xfrm>
              <a:off x="6571187" y="35538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188.9</a:t>
              </a:r>
            </a:p>
          </p:txBody>
        </p:sp>
        <p:sp>
          <p:nvSpPr>
            <p:cNvPr id="113" name="tx113"/>
            <p:cNvSpPr/>
            <p:nvPr/>
          </p:nvSpPr>
          <p:spPr>
            <a:xfrm>
              <a:off x="6636489" y="299676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4" name="tx114"/>
            <p:cNvSpPr/>
            <p:nvPr/>
          </p:nvSpPr>
          <p:spPr>
            <a:xfrm>
              <a:off x="6848435" y="35923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171.5</a:t>
              </a:r>
            </a:p>
          </p:txBody>
        </p:sp>
        <p:sp>
          <p:nvSpPr>
            <p:cNvPr id="115" name="tx115"/>
            <p:cNvSpPr/>
            <p:nvPr/>
          </p:nvSpPr>
          <p:spPr>
            <a:xfrm>
              <a:off x="6874560" y="30346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80.7</a:t>
              </a:r>
            </a:p>
          </p:txBody>
        </p:sp>
        <p:sp>
          <p:nvSpPr>
            <p:cNvPr id="116" name="tx116"/>
            <p:cNvSpPr/>
            <p:nvPr/>
          </p:nvSpPr>
          <p:spPr>
            <a:xfrm>
              <a:off x="7164859" y="358147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17" name="tx117"/>
            <p:cNvSpPr/>
            <p:nvPr/>
          </p:nvSpPr>
          <p:spPr>
            <a:xfrm>
              <a:off x="7151808" y="3021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75.8</a:t>
              </a:r>
            </a:p>
          </p:txBody>
        </p:sp>
        <p:sp>
          <p:nvSpPr>
            <p:cNvPr id="118" name="tx118"/>
            <p:cNvSpPr/>
            <p:nvPr/>
          </p:nvSpPr>
          <p:spPr>
            <a:xfrm>
              <a:off x="7402930" y="35854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174.6</a:t>
              </a:r>
            </a:p>
          </p:txBody>
        </p:sp>
        <p:sp>
          <p:nvSpPr>
            <p:cNvPr id="119" name="tx119"/>
            <p:cNvSpPr/>
            <p:nvPr/>
          </p:nvSpPr>
          <p:spPr>
            <a:xfrm>
              <a:off x="7429055" y="30257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78.5</a:t>
              </a:r>
            </a:p>
          </p:txBody>
        </p:sp>
        <p:sp>
          <p:nvSpPr>
            <p:cNvPr id="120" name="tx120"/>
            <p:cNvSpPr/>
            <p:nvPr/>
          </p:nvSpPr>
          <p:spPr>
            <a:xfrm>
              <a:off x="7680178" y="35968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169.5</a:t>
              </a:r>
            </a:p>
          </p:txBody>
        </p:sp>
        <p:sp>
          <p:nvSpPr>
            <p:cNvPr id="121" name="tx121"/>
            <p:cNvSpPr/>
            <p:nvPr/>
          </p:nvSpPr>
          <p:spPr>
            <a:xfrm>
              <a:off x="7706303" y="30373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83.5</a:t>
              </a:r>
            </a:p>
          </p:txBody>
        </p:sp>
        <p:sp>
          <p:nvSpPr>
            <p:cNvPr id="122" name="tx122"/>
            <p:cNvSpPr/>
            <p:nvPr/>
          </p:nvSpPr>
          <p:spPr>
            <a:xfrm>
              <a:off x="7957425" y="36402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149.8</a:t>
              </a:r>
            </a:p>
          </p:txBody>
        </p:sp>
        <p:sp>
          <p:nvSpPr>
            <p:cNvPr id="123" name="tx123"/>
            <p:cNvSpPr/>
            <p:nvPr/>
          </p:nvSpPr>
          <p:spPr>
            <a:xfrm>
              <a:off x="7957425" y="30786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104.1</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0700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1855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3010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46692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46692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861626"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28726" y="495802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47" name="rc147"/>
            <p:cNvSpPr/>
            <p:nvPr/>
          </p:nvSpPr>
          <p:spPr>
            <a:xfrm>
              <a:off x="4402168" y="4909475"/>
              <a:ext cx="201456" cy="201456"/>
            </a:xfrm>
            <a:prstGeom prst="rect">
              <a:avLst/>
            </a:prstGeom>
            <a:solidFill>
              <a:srgbClr val="1CABE2">
                <a:alpha val="100000"/>
              </a:srgbClr>
            </a:solidFill>
          </p:spPr>
          <p:txBody>
            <a:bodyPr/>
            <a:lstStyle/>
            <a:p/>
          </p:txBody>
        </p:sp>
        <p:sp>
          <p:nvSpPr>
            <p:cNvPr id="148" name="rc148"/>
            <p:cNvSpPr/>
            <p:nvPr/>
          </p:nvSpPr>
          <p:spPr>
            <a:xfrm>
              <a:off x="5677242" y="4909475"/>
              <a:ext cx="201456" cy="201456"/>
            </a:xfrm>
            <a:prstGeom prst="rect">
              <a:avLst/>
            </a:prstGeom>
            <a:solidFill>
              <a:srgbClr val="80BD41">
                <a:alpha val="100000"/>
              </a:srgbClr>
            </a:solidFill>
          </p:spPr>
          <p:txBody>
            <a:bodyPr/>
            <a:lstStyle/>
            <a:p/>
          </p:txBody>
        </p:sp>
        <p:sp>
          <p:nvSpPr>
            <p:cNvPr id="149" name="tx149"/>
            <p:cNvSpPr/>
            <p:nvPr/>
          </p:nvSpPr>
          <p:spPr>
            <a:xfrm>
              <a:off x="4682213" y="4958566"/>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0" name="tx150"/>
            <p:cNvSpPr/>
            <p:nvPr/>
          </p:nvSpPr>
          <p:spPr>
            <a:xfrm>
              <a:off x="5957287" y="4958566"/>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2" name="tx152"/>
            <p:cNvSpPr/>
            <p:nvPr/>
          </p:nvSpPr>
          <p:spPr>
            <a:xfrm>
              <a:off x="951100" y="661760"/>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2000-2024</a:t>
              </a:r>
            </a:p>
          </p:txBody>
        </p:sp>
        <p:sp>
          <p:nvSpPr>
            <p:cNvPr id="153" name="pl153"/>
            <p:cNvSpPr/>
            <p:nvPr/>
          </p:nvSpPr>
          <p:spPr>
            <a:xfrm>
              <a:off x="25906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1794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76822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850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738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4890986" cy="162162"/>
            </a:xfrm>
            <a:prstGeom prst="rect">
              <a:avLst/>
            </a:prstGeom>
            <a:solidFill>
              <a:srgbClr val="80BD41">
                <a:alpha val="100000"/>
              </a:srgbClr>
            </a:solidFill>
          </p:spPr>
          <p:txBody>
            <a:bodyPr/>
            <a:lstStyle/>
            <a:p/>
          </p:txBody>
        </p:sp>
        <p:sp>
          <p:nvSpPr>
            <p:cNvPr id="163" name="rc163"/>
            <p:cNvSpPr/>
            <p:nvPr/>
          </p:nvSpPr>
          <p:spPr>
            <a:xfrm>
              <a:off x="6187260" y="5774644"/>
              <a:ext cx="1630415" cy="162162"/>
            </a:xfrm>
            <a:prstGeom prst="rect">
              <a:avLst/>
            </a:prstGeom>
            <a:solidFill>
              <a:srgbClr val="1CABE2">
                <a:alpha val="100000"/>
              </a:srgbClr>
            </a:solidFill>
          </p:spPr>
          <p:txBody>
            <a:bodyPr/>
            <a:lstStyle/>
            <a:p/>
          </p:txBody>
        </p:sp>
        <p:sp>
          <p:nvSpPr>
            <p:cNvPr id="164" name="rc164"/>
            <p:cNvSpPr/>
            <p:nvPr/>
          </p:nvSpPr>
          <p:spPr>
            <a:xfrm>
              <a:off x="1296273" y="5571941"/>
              <a:ext cx="4387985" cy="162162"/>
            </a:xfrm>
            <a:prstGeom prst="rect">
              <a:avLst/>
            </a:prstGeom>
            <a:solidFill>
              <a:srgbClr val="80BD41">
                <a:alpha val="100000"/>
              </a:srgbClr>
            </a:solidFill>
          </p:spPr>
          <p:txBody>
            <a:bodyPr/>
            <a:lstStyle/>
            <a:p/>
          </p:txBody>
        </p:sp>
        <p:sp>
          <p:nvSpPr>
            <p:cNvPr id="165" name="rc165"/>
            <p:cNvSpPr/>
            <p:nvPr/>
          </p:nvSpPr>
          <p:spPr>
            <a:xfrm>
              <a:off x="5684259" y="5571941"/>
              <a:ext cx="2161115" cy="162162"/>
            </a:xfrm>
            <a:prstGeom prst="rect">
              <a:avLst/>
            </a:prstGeom>
            <a:solidFill>
              <a:srgbClr val="1CABE2">
                <a:alpha val="100000"/>
              </a:srgbClr>
            </a:solidFill>
          </p:spPr>
          <p:txBody>
            <a:bodyPr/>
            <a:lstStyle/>
            <a:p/>
          </p:txBody>
        </p:sp>
        <p:sp>
          <p:nvSpPr>
            <p:cNvPr id="166" name="rc166"/>
            <p:cNvSpPr/>
            <p:nvPr/>
          </p:nvSpPr>
          <p:spPr>
            <a:xfrm>
              <a:off x="1296273" y="5369238"/>
              <a:ext cx="3879031" cy="162162"/>
            </a:xfrm>
            <a:prstGeom prst="rect">
              <a:avLst/>
            </a:prstGeom>
            <a:solidFill>
              <a:srgbClr val="80BD41">
                <a:alpha val="100000"/>
              </a:srgbClr>
            </a:solidFill>
          </p:spPr>
          <p:txBody>
            <a:bodyPr/>
            <a:lstStyle/>
            <a:p/>
          </p:txBody>
        </p:sp>
        <p:sp>
          <p:nvSpPr>
            <p:cNvPr id="167" name="rc167"/>
            <p:cNvSpPr/>
            <p:nvPr/>
          </p:nvSpPr>
          <p:spPr>
            <a:xfrm>
              <a:off x="5175305" y="5369238"/>
              <a:ext cx="2695698" cy="162162"/>
            </a:xfrm>
            <a:prstGeom prst="rect">
              <a:avLst/>
            </a:prstGeom>
            <a:solidFill>
              <a:srgbClr val="1CABE2">
                <a:alpha val="100000"/>
              </a:srgbClr>
            </a:solidFill>
          </p:spPr>
          <p:txBody>
            <a:bodyPr/>
            <a:lstStyle/>
            <a:p/>
          </p:txBody>
        </p:sp>
        <p:sp>
          <p:nvSpPr>
            <p:cNvPr id="168" name="tx168"/>
            <p:cNvSpPr/>
            <p:nvPr/>
          </p:nvSpPr>
          <p:spPr>
            <a:xfrm>
              <a:off x="7998792"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251.9</a:t>
              </a:r>
            </a:p>
          </p:txBody>
        </p:sp>
        <p:sp>
          <p:nvSpPr>
            <p:cNvPr id="169" name="tx169"/>
            <p:cNvSpPr/>
            <p:nvPr/>
          </p:nvSpPr>
          <p:spPr>
            <a:xfrm>
              <a:off x="8076366" y="560983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a:t>
              </a:r>
            </a:p>
          </p:txBody>
        </p:sp>
        <p:sp>
          <p:nvSpPr>
            <p:cNvPr id="170" name="tx170"/>
            <p:cNvSpPr/>
            <p:nvPr/>
          </p:nvSpPr>
          <p:spPr>
            <a:xfrm>
              <a:off x="8103277" y="540718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a:t>
              </a:r>
            </a:p>
          </p:txBody>
        </p:sp>
        <p:sp>
          <p:nvSpPr>
            <p:cNvPr id="171" name="tx171"/>
            <p:cNvSpPr/>
            <p:nvPr/>
          </p:nvSpPr>
          <p:spPr>
            <a:xfrm>
              <a:off x="3606128"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188.9</a:t>
              </a:r>
            </a:p>
          </p:txBody>
        </p:sp>
        <p:sp>
          <p:nvSpPr>
            <p:cNvPr id="172" name="tx172"/>
            <p:cNvSpPr/>
            <p:nvPr/>
          </p:nvSpPr>
          <p:spPr>
            <a:xfrm>
              <a:off x="6942177" y="58152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73" name="tx173"/>
            <p:cNvSpPr/>
            <p:nvPr/>
          </p:nvSpPr>
          <p:spPr>
            <a:xfrm>
              <a:off x="3354628"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169.5</a:t>
              </a:r>
            </a:p>
          </p:txBody>
        </p:sp>
        <p:sp>
          <p:nvSpPr>
            <p:cNvPr id="174" name="tx174"/>
            <p:cNvSpPr/>
            <p:nvPr/>
          </p:nvSpPr>
          <p:spPr>
            <a:xfrm>
              <a:off x="6659323"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83.5</a:t>
              </a:r>
            </a:p>
          </p:txBody>
        </p:sp>
        <p:sp>
          <p:nvSpPr>
            <p:cNvPr id="175" name="tx175"/>
            <p:cNvSpPr/>
            <p:nvPr/>
          </p:nvSpPr>
          <p:spPr>
            <a:xfrm>
              <a:off x="3100150"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149.8</a:t>
              </a:r>
            </a:p>
          </p:txBody>
        </p:sp>
        <p:sp>
          <p:nvSpPr>
            <p:cNvPr id="176" name="tx176"/>
            <p:cNvSpPr/>
            <p:nvPr/>
          </p:nvSpPr>
          <p:spPr>
            <a:xfrm>
              <a:off x="6387516"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104.1</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76851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2" name="tx182"/>
            <p:cNvSpPr/>
            <p:nvPr/>
          </p:nvSpPr>
          <p:spPr>
            <a:xfrm>
              <a:off x="635729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255032" y="617306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4" name="tx184"/>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5" name="tx185"/>
            <p:cNvSpPr/>
            <p:nvPr/>
          </p:nvSpPr>
          <p:spPr>
            <a:xfrm>
              <a:off x="4923027" y="6498977"/>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DTP3 en 2024 (59%) fue inferior a la de 2019 (75%).
El número de niños vacunados con DTP3 disminuyó un 21% en comparación con 2019.
El número de lactantes supervivientes aumentó aproximadamente un 1% en comparación con 2019.
En 2024, se vacunó a menos niños que en 2019.
En 2024, hubo más lactantes supervivientes (población diana) que en 2019.
Para que aumente la cobertura vacunal, el número de niños vacunados debe aumentar a un ritmo mayor que el de la población.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4240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1385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8530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45675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7813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54957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8210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09247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722972"/>
              <a:ext cx="249014" cy="283713"/>
            </a:xfrm>
            <a:prstGeom prst="rect">
              <a:avLst/>
            </a:prstGeom>
            <a:solidFill>
              <a:srgbClr val="E2231A">
                <a:alpha val="100000"/>
              </a:srgbClr>
            </a:solidFill>
          </p:spPr>
          <p:txBody>
            <a:bodyPr/>
            <a:lstStyle/>
            <a:p/>
          </p:txBody>
        </p:sp>
        <p:sp>
          <p:nvSpPr>
            <p:cNvPr id="25" name="rc25"/>
            <p:cNvSpPr/>
            <p:nvPr/>
          </p:nvSpPr>
          <p:spPr>
            <a:xfrm>
              <a:off x="1587736" y="3795186"/>
              <a:ext cx="249014" cy="211498"/>
            </a:xfrm>
            <a:prstGeom prst="rect">
              <a:avLst/>
            </a:prstGeom>
            <a:solidFill>
              <a:srgbClr val="E2231A">
                <a:alpha val="100000"/>
              </a:srgbClr>
            </a:solidFill>
          </p:spPr>
          <p:txBody>
            <a:bodyPr/>
            <a:lstStyle/>
            <a:p/>
          </p:txBody>
        </p:sp>
        <p:sp>
          <p:nvSpPr>
            <p:cNvPr id="26" name="rc26"/>
            <p:cNvSpPr/>
            <p:nvPr/>
          </p:nvSpPr>
          <p:spPr>
            <a:xfrm>
              <a:off x="1864419" y="3848399"/>
              <a:ext cx="249014" cy="158285"/>
            </a:xfrm>
            <a:prstGeom prst="rect">
              <a:avLst/>
            </a:prstGeom>
            <a:solidFill>
              <a:srgbClr val="E2231A">
                <a:alpha val="100000"/>
              </a:srgbClr>
            </a:solidFill>
          </p:spPr>
          <p:txBody>
            <a:bodyPr/>
            <a:lstStyle/>
            <a:p/>
          </p:txBody>
        </p:sp>
        <p:sp>
          <p:nvSpPr>
            <p:cNvPr id="27" name="rc27"/>
            <p:cNvSpPr/>
            <p:nvPr/>
          </p:nvSpPr>
          <p:spPr>
            <a:xfrm>
              <a:off x="2141101" y="3936022"/>
              <a:ext cx="249014" cy="70662"/>
            </a:xfrm>
            <a:prstGeom prst="rect">
              <a:avLst/>
            </a:prstGeom>
            <a:solidFill>
              <a:srgbClr val="E2231A">
                <a:alpha val="100000"/>
              </a:srgbClr>
            </a:solidFill>
          </p:spPr>
          <p:txBody>
            <a:bodyPr/>
            <a:lstStyle/>
            <a:p/>
          </p:txBody>
        </p:sp>
        <p:sp>
          <p:nvSpPr>
            <p:cNvPr id="28" name="rc28"/>
            <p:cNvSpPr/>
            <p:nvPr/>
          </p:nvSpPr>
          <p:spPr>
            <a:xfrm>
              <a:off x="2417783" y="3829610"/>
              <a:ext cx="249014" cy="177074"/>
            </a:xfrm>
            <a:prstGeom prst="rect">
              <a:avLst/>
            </a:prstGeom>
            <a:solidFill>
              <a:srgbClr val="E2231A">
                <a:alpha val="100000"/>
              </a:srgbClr>
            </a:solidFill>
          </p:spPr>
          <p:txBody>
            <a:bodyPr/>
            <a:lstStyle/>
            <a:p/>
          </p:txBody>
        </p:sp>
        <p:sp>
          <p:nvSpPr>
            <p:cNvPr id="29" name="rc29"/>
            <p:cNvSpPr/>
            <p:nvPr/>
          </p:nvSpPr>
          <p:spPr>
            <a:xfrm>
              <a:off x="2694466" y="3810843"/>
              <a:ext cx="249014" cy="195842"/>
            </a:xfrm>
            <a:prstGeom prst="rect">
              <a:avLst/>
            </a:prstGeom>
            <a:solidFill>
              <a:srgbClr val="E2231A">
                <a:alpha val="100000"/>
              </a:srgbClr>
            </a:solidFill>
          </p:spPr>
          <p:txBody>
            <a:bodyPr/>
            <a:lstStyle/>
            <a:p/>
          </p:txBody>
        </p:sp>
        <p:sp>
          <p:nvSpPr>
            <p:cNvPr id="30" name="rc30"/>
            <p:cNvSpPr/>
            <p:nvPr/>
          </p:nvSpPr>
          <p:spPr>
            <a:xfrm>
              <a:off x="2971148" y="3788964"/>
              <a:ext cx="249014" cy="217720"/>
            </a:xfrm>
            <a:prstGeom prst="rect">
              <a:avLst/>
            </a:prstGeom>
            <a:solidFill>
              <a:srgbClr val="E2231A">
                <a:alpha val="100000"/>
              </a:srgbClr>
            </a:solidFill>
          </p:spPr>
          <p:txBody>
            <a:bodyPr/>
            <a:lstStyle/>
            <a:p/>
          </p:txBody>
        </p:sp>
        <p:sp>
          <p:nvSpPr>
            <p:cNvPr id="31" name="rc31"/>
            <p:cNvSpPr/>
            <p:nvPr/>
          </p:nvSpPr>
          <p:spPr>
            <a:xfrm>
              <a:off x="3247830" y="3752362"/>
              <a:ext cx="249014" cy="254323"/>
            </a:xfrm>
            <a:prstGeom prst="rect">
              <a:avLst/>
            </a:prstGeom>
            <a:solidFill>
              <a:srgbClr val="E2231A">
                <a:alpha val="100000"/>
              </a:srgbClr>
            </a:solidFill>
          </p:spPr>
          <p:txBody>
            <a:bodyPr/>
            <a:lstStyle/>
            <a:p/>
          </p:txBody>
        </p:sp>
        <p:sp>
          <p:nvSpPr>
            <p:cNvPr id="32" name="rc32"/>
            <p:cNvSpPr/>
            <p:nvPr/>
          </p:nvSpPr>
          <p:spPr>
            <a:xfrm>
              <a:off x="3524513" y="3861054"/>
              <a:ext cx="249014" cy="145630"/>
            </a:xfrm>
            <a:prstGeom prst="rect">
              <a:avLst/>
            </a:prstGeom>
            <a:solidFill>
              <a:srgbClr val="E2231A">
                <a:alpha val="100000"/>
              </a:srgbClr>
            </a:solidFill>
          </p:spPr>
          <p:txBody>
            <a:bodyPr/>
            <a:lstStyle/>
            <a:p/>
          </p:txBody>
        </p:sp>
        <p:sp>
          <p:nvSpPr>
            <p:cNvPr id="33" name="rc33"/>
            <p:cNvSpPr/>
            <p:nvPr/>
          </p:nvSpPr>
          <p:spPr>
            <a:xfrm>
              <a:off x="3801195" y="3879006"/>
              <a:ext cx="249014" cy="127678"/>
            </a:xfrm>
            <a:prstGeom prst="rect">
              <a:avLst/>
            </a:prstGeom>
            <a:solidFill>
              <a:srgbClr val="E2231A">
                <a:alpha val="100000"/>
              </a:srgbClr>
            </a:solidFill>
          </p:spPr>
          <p:txBody>
            <a:bodyPr/>
            <a:lstStyle/>
            <a:p/>
          </p:txBody>
        </p:sp>
        <p:sp>
          <p:nvSpPr>
            <p:cNvPr id="34" name="rc34"/>
            <p:cNvSpPr/>
            <p:nvPr/>
          </p:nvSpPr>
          <p:spPr>
            <a:xfrm>
              <a:off x="4077877" y="3787281"/>
              <a:ext cx="249014" cy="219403"/>
            </a:xfrm>
            <a:prstGeom prst="rect">
              <a:avLst/>
            </a:prstGeom>
            <a:solidFill>
              <a:srgbClr val="E2231A">
                <a:alpha val="100000"/>
              </a:srgbClr>
            </a:solidFill>
          </p:spPr>
          <p:txBody>
            <a:bodyPr/>
            <a:lstStyle/>
            <a:p/>
          </p:txBody>
        </p:sp>
        <p:sp>
          <p:nvSpPr>
            <p:cNvPr id="35" name="rc35"/>
            <p:cNvSpPr/>
            <p:nvPr/>
          </p:nvSpPr>
          <p:spPr>
            <a:xfrm>
              <a:off x="4354560" y="3933414"/>
              <a:ext cx="249014" cy="73270"/>
            </a:xfrm>
            <a:prstGeom prst="rect">
              <a:avLst/>
            </a:prstGeom>
            <a:solidFill>
              <a:srgbClr val="E2231A">
                <a:alpha val="100000"/>
              </a:srgbClr>
            </a:solidFill>
          </p:spPr>
          <p:txBody>
            <a:bodyPr/>
            <a:lstStyle/>
            <a:p/>
          </p:txBody>
        </p:sp>
        <p:sp>
          <p:nvSpPr>
            <p:cNvPr id="36" name="rc36"/>
            <p:cNvSpPr/>
            <p:nvPr/>
          </p:nvSpPr>
          <p:spPr>
            <a:xfrm>
              <a:off x="4631242" y="3859911"/>
              <a:ext cx="249014" cy="146774"/>
            </a:xfrm>
            <a:prstGeom prst="rect">
              <a:avLst/>
            </a:prstGeom>
            <a:solidFill>
              <a:srgbClr val="E2231A">
                <a:alpha val="100000"/>
              </a:srgbClr>
            </a:solidFill>
          </p:spPr>
          <p:txBody>
            <a:bodyPr/>
            <a:lstStyle/>
            <a:p/>
          </p:txBody>
        </p:sp>
        <p:sp>
          <p:nvSpPr>
            <p:cNvPr id="37" name="rc37"/>
            <p:cNvSpPr/>
            <p:nvPr/>
          </p:nvSpPr>
          <p:spPr>
            <a:xfrm>
              <a:off x="4907924" y="3767982"/>
              <a:ext cx="249014" cy="238703"/>
            </a:xfrm>
            <a:prstGeom prst="rect">
              <a:avLst/>
            </a:prstGeom>
            <a:solidFill>
              <a:srgbClr val="E2231A">
                <a:alpha val="100000"/>
              </a:srgbClr>
            </a:solidFill>
          </p:spPr>
          <p:txBody>
            <a:bodyPr/>
            <a:lstStyle/>
            <a:p/>
          </p:txBody>
        </p:sp>
        <p:sp>
          <p:nvSpPr>
            <p:cNvPr id="38" name="rc38"/>
            <p:cNvSpPr/>
            <p:nvPr/>
          </p:nvSpPr>
          <p:spPr>
            <a:xfrm>
              <a:off x="5184607" y="3804701"/>
              <a:ext cx="249014" cy="201983"/>
            </a:xfrm>
            <a:prstGeom prst="rect">
              <a:avLst/>
            </a:prstGeom>
            <a:solidFill>
              <a:srgbClr val="E2231A">
                <a:alpha val="100000"/>
              </a:srgbClr>
            </a:solidFill>
          </p:spPr>
          <p:txBody>
            <a:bodyPr/>
            <a:lstStyle/>
            <a:p/>
          </p:txBody>
        </p:sp>
        <p:sp>
          <p:nvSpPr>
            <p:cNvPr id="39" name="rc39"/>
            <p:cNvSpPr/>
            <p:nvPr/>
          </p:nvSpPr>
          <p:spPr>
            <a:xfrm>
              <a:off x="5461289" y="3914902"/>
              <a:ext cx="249014" cy="91783"/>
            </a:xfrm>
            <a:prstGeom prst="rect">
              <a:avLst/>
            </a:prstGeom>
            <a:solidFill>
              <a:srgbClr val="E2231A">
                <a:alpha val="100000"/>
              </a:srgbClr>
            </a:solidFill>
          </p:spPr>
          <p:txBody>
            <a:bodyPr/>
            <a:lstStyle/>
            <a:p/>
          </p:txBody>
        </p:sp>
        <p:sp>
          <p:nvSpPr>
            <p:cNvPr id="40" name="rc40"/>
            <p:cNvSpPr/>
            <p:nvPr/>
          </p:nvSpPr>
          <p:spPr>
            <a:xfrm>
              <a:off x="5737971" y="3896608"/>
              <a:ext cx="249014" cy="110077"/>
            </a:xfrm>
            <a:prstGeom prst="rect">
              <a:avLst/>
            </a:prstGeom>
            <a:solidFill>
              <a:srgbClr val="E2231A">
                <a:alpha val="100000"/>
              </a:srgbClr>
            </a:solidFill>
          </p:spPr>
          <p:txBody>
            <a:bodyPr/>
            <a:lstStyle/>
            <a:p/>
          </p:txBody>
        </p:sp>
        <p:sp>
          <p:nvSpPr>
            <p:cNvPr id="41" name="rc41"/>
            <p:cNvSpPr/>
            <p:nvPr/>
          </p:nvSpPr>
          <p:spPr>
            <a:xfrm>
              <a:off x="6014654" y="3694901"/>
              <a:ext cx="249014" cy="311784"/>
            </a:xfrm>
            <a:prstGeom prst="rect">
              <a:avLst/>
            </a:prstGeom>
            <a:solidFill>
              <a:srgbClr val="E2231A">
                <a:alpha val="100000"/>
              </a:srgbClr>
            </a:solidFill>
          </p:spPr>
          <p:txBody>
            <a:bodyPr/>
            <a:lstStyle/>
            <a:p/>
          </p:txBody>
        </p:sp>
        <p:sp>
          <p:nvSpPr>
            <p:cNvPr id="42" name="rc42"/>
            <p:cNvSpPr/>
            <p:nvPr/>
          </p:nvSpPr>
          <p:spPr>
            <a:xfrm>
              <a:off x="6291336" y="3804919"/>
              <a:ext cx="249014" cy="201765"/>
            </a:xfrm>
            <a:prstGeom prst="rect">
              <a:avLst/>
            </a:prstGeom>
            <a:solidFill>
              <a:srgbClr val="E2231A">
                <a:alpha val="100000"/>
              </a:srgbClr>
            </a:solidFill>
          </p:spPr>
          <p:txBody>
            <a:bodyPr/>
            <a:lstStyle/>
            <a:p/>
          </p:txBody>
        </p:sp>
        <p:sp>
          <p:nvSpPr>
            <p:cNvPr id="43" name="rc43"/>
            <p:cNvSpPr/>
            <p:nvPr/>
          </p:nvSpPr>
          <p:spPr>
            <a:xfrm>
              <a:off x="6568018" y="3621288"/>
              <a:ext cx="249014" cy="385397"/>
            </a:xfrm>
            <a:prstGeom prst="rect">
              <a:avLst/>
            </a:prstGeom>
            <a:solidFill>
              <a:srgbClr val="E2231A">
                <a:alpha val="100000"/>
              </a:srgbClr>
            </a:solidFill>
          </p:spPr>
          <p:txBody>
            <a:bodyPr/>
            <a:lstStyle/>
            <a:p/>
          </p:txBody>
        </p:sp>
        <p:sp>
          <p:nvSpPr>
            <p:cNvPr id="44" name="rc44"/>
            <p:cNvSpPr/>
            <p:nvPr/>
          </p:nvSpPr>
          <p:spPr>
            <a:xfrm>
              <a:off x="6844701" y="3528922"/>
              <a:ext cx="249014" cy="477763"/>
            </a:xfrm>
            <a:prstGeom prst="rect">
              <a:avLst/>
            </a:prstGeom>
            <a:solidFill>
              <a:srgbClr val="E2231A">
                <a:alpha val="100000"/>
              </a:srgbClr>
            </a:solidFill>
          </p:spPr>
          <p:txBody>
            <a:bodyPr/>
            <a:lstStyle/>
            <a:p/>
          </p:txBody>
        </p:sp>
        <p:sp>
          <p:nvSpPr>
            <p:cNvPr id="45" name="rc45"/>
            <p:cNvSpPr/>
            <p:nvPr/>
          </p:nvSpPr>
          <p:spPr>
            <a:xfrm>
              <a:off x="7121383" y="3546247"/>
              <a:ext cx="249014" cy="460438"/>
            </a:xfrm>
            <a:prstGeom prst="rect">
              <a:avLst/>
            </a:prstGeom>
            <a:solidFill>
              <a:srgbClr val="E2231A">
                <a:alpha val="100000"/>
              </a:srgbClr>
            </a:solidFill>
          </p:spPr>
          <p:txBody>
            <a:bodyPr/>
            <a:lstStyle/>
            <a:p/>
          </p:txBody>
        </p:sp>
        <p:sp>
          <p:nvSpPr>
            <p:cNvPr id="46" name="rc46"/>
            <p:cNvSpPr/>
            <p:nvPr/>
          </p:nvSpPr>
          <p:spPr>
            <a:xfrm>
              <a:off x="7398065" y="3435062"/>
              <a:ext cx="249014" cy="571622"/>
            </a:xfrm>
            <a:prstGeom prst="rect">
              <a:avLst/>
            </a:prstGeom>
            <a:solidFill>
              <a:srgbClr val="E2231A">
                <a:alpha val="100000"/>
              </a:srgbClr>
            </a:solidFill>
          </p:spPr>
          <p:txBody>
            <a:bodyPr/>
            <a:lstStyle/>
            <a:p/>
          </p:txBody>
        </p:sp>
        <p:sp>
          <p:nvSpPr>
            <p:cNvPr id="47" name="rc47"/>
            <p:cNvSpPr/>
            <p:nvPr/>
          </p:nvSpPr>
          <p:spPr>
            <a:xfrm>
              <a:off x="7674748" y="3416892"/>
              <a:ext cx="249014" cy="589792"/>
            </a:xfrm>
            <a:prstGeom prst="rect">
              <a:avLst/>
            </a:prstGeom>
            <a:solidFill>
              <a:srgbClr val="E2231A">
                <a:alpha val="100000"/>
              </a:srgbClr>
            </a:solidFill>
          </p:spPr>
          <p:txBody>
            <a:bodyPr/>
            <a:lstStyle/>
            <a:p/>
          </p:txBody>
        </p:sp>
        <p:sp>
          <p:nvSpPr>
            <p:cNvPr id="48" name="rc48"/>
            <p:cNvSpPr/>
            <p:nvPr/>
          </p:nvSpPr>
          <p:spPr>
            <a:xfrm>
              <a:off x="7951430" y="3396085"/>
              <a:ext cx="249014" cy="610600"/>
            </a:xfrm>
            <a:prstGeom prst="rect">
              <a:avLst/>
            </a:prstGeom>
            <a:solidFill>
              <a:srgbClr val="E2231A">
                <a:alpha val="100000"/>
              </a:srgbClr>
            </a:solidFill>
          </p:spPr>
          <p:txBody>
            <a:bodyPr/>
            <a:lstStyle/>
            <a:p/>
          </p:txBody>
        </p:sp>
        <p:sp>
          <p:nvSpPr>
            <p:cNvPr id="49" name="rc49"/>
            <p:cNvSpPr/>
            <p:nvPr/>
          </p:nvSpPr>
          <p:spPr>
            <a:xfrm>
              <a:off x="6291336" y="2883482"/>
              <a:ext cx="249014" cy="921437"/>
            </a:xfrm>
            <a:prstGeom prst="rect">
              <a:avLst/>
            </a:prstGeom>
            <a:solidFill>
              <a:srgbClr val="B3B3B3">
                <a:alpha val="100000"/>
              </a:srgbClr>
            </a:solidFill>
          </p:spPr>
          <p:txBody>
            <a:bodyPr/>
            <a:lstStyle/>
            <a:p/>
          </p:txBody>
        </p:sp>
        <p:sp>
          <p:nvSpPr>
            <p:cNvPr id="50" name="rc50"/>
            <p:cNvSpPr/>
            <p:nvPr/>
          </p:nvSpPr>
          <p:spPr>
            <a:xfrm>
              <a:off x="6568018" y="2992160"/>
              <a:ext cx="249014" cy="629127"/>
            </a:xfrm>
            <a:prstGeom prst="rect">
              <a:avLst/>
            </a:prstGeom>
            <a:solidFill>
              <a:srgbClr val="B3B3B3">
                <a:alpha val="100000"/>
              </a:srgbClr>
            </a:solidFill>
          </p:spPr>
          <p:txBody>
            <a:bodyPr/>
            <a:lstStyle/>
            <a:p/>
          </p:txBody>
        </p:sp>
        <p:sp>
          <p:nvSpPr>
            <p:cNvPr id="51" name="rc51"/>
            <p:cNvSpPr/>
            <p:nvPr/>
          </p:nvSpPr>
          <p:spPr>
            <a:xfrm>
              <a:off x="6844701" y="3028005"/>
              <a:ext cx="249014" cy="500916"/>
            </a:xfrm>
            <a:prstGeom prst="rect">
              <a:avLst/>
            </a:prstGeom>
            <a:solidFill>
              <a:srgbClr val="B3B3B3">
                <a:alpha val="100000"/>
              </a:srgbClr>
            </a:solidFill>
          </p:spPr>
          <p:txBody>
            <a:bodyPr/>
            <a:lstStyle/>
            <a:p/>
          </p:txBody>
        </p:sp>
        <p:sp>
          <p:nvSpPr>
            <p:cNvPr id="52" name="rc52"/>
            <p:cNvSpPr/>
            <p:nvPr/>
          </p:nvSpPr>
          <p:spPr>
            <a:xfrm>
              <a:off x="7121383" y="3208439"/>
              <a:ext cx="249014" cy="337808"/>
            </a:xfrm>
            <a:prstGeom prst="rect">
              <a:avLst/>
            </a:prstGeom>
            <a:solidFill>
              <a:srgbClr val="B3B3B3">
                <a:alpha val="100000"/>
              </a:srgbClr>
            </a:solidFill>
          </p:spPr>
          <p:txBody>
            <a:bodyPr/>
            <a:lstStyle/>
            <a:p/>
          </p:txBody>
        </p:sp>
        <p:sp>
          <p:nvSpPr>
            <p:cNvPr id="53" name="rc53"/>
            <p:cNvSpPr/>
            <p:nvPr/>
          </p:nvSpPr>
          <p:spPr>
            <a:xfrm>
              <a:off x="7398065" y="3079856"/>
              <a:ext cx="249014" cy="355205"/>
            </a:xfrm>
            <a:prstGeom prst="rect">
              <a:avLst/>
            </a:prstGeom>
            <a:solidFill>
              <a:srgbClr val="B3B3B3">
                <a:alpha val="100000"/>
              </a:srgbClr>
            </a:solidFill>
          </p:spPr>
          <p:txBody>
            <a:bodyPr/>
            <a:lstStyle/>
            <a:p/>
          </p:txBody>
        </p:sp>
        <p:sp>
          <p:nvSpPr>
            <p:cNvPr id="54" name="rc54"/>
            <p:cNvSpPr/>
            <p:nvPr/>
          </p:nvSpPr>
          <p:spPr>
            <a:xfrm>
              <a:off x="7674748" y="3095804"/>
              <a:ext cx="249014" cy="321087"/>
            </a:xfrm>
            <a:prstGeom prst="rect">
              <a:avLst/>
            </a:prstGeom>
            <a:solidFill>
              <a:srgbClr val="B3B3B3">
                <a:alpha val="100000"/>
              </a:srgbClr>
            </a:solidFill>
          </p:spPr>
          <p:txBody>
            <a:bodyPr/>
            <a:lstStyle/>
            <a:p/>
          </p:txBody>
        </p:sp>
        <p:sp>
          <p:nvSpPr>
            <p:cNvPr id="55" name="rc55"/>
            <p:cNvSpPr/>
            <p:nvPr/>
          </p:nvSpPr>
          <p:spPr>
            <a:xfrm>
              <a:off x="7951430" y="3294648"/>
              <a:ext cx="249014" cy="101436"/>
            </a:xfrm>
            <a:prstGeom prst="rect">
              <a:avLst/>
            </a:prstGeom>
            <a:solidFill>
              <a:srgbClr val="B3B3B3">
                <a:alpha val="100000"/>
              </a:srgbClr>
            </a:solidFill>
          </p:spPr>
          <p:txBody>
            <a:bodyPr/>
            <a:lstStyle/>
            <a:p/>
          </p:txBody>
        </p:sp>
        <p:sp>
          <p:nvSpPr>
            <p:cNvPr id="56" name="pl56"/>
            <p:cNvSpPr/>
            <p:nvPr/>
          </p:nvSpPr>
          <p:spPr>
            <a:xfrm>
              <a:off x="1435561" y="1310999"/>
              <a:ext cx="6640376" cy="814321"/>
            </a:xfrm>
            <a:custGeom>
              <a:avLst/>
              <a:pathLst>
                <a:path w="6640376" h="814321">
                  <a:moveTo>
                    <a:pt x="0" y="336960"/>
                  </a:moveTo>
                  <a:lnTo>
                    <a:pt x="276682" y="224640"/>
                  </a:lnTo>
                  <a:lnTo>
                    <a:pt x="553364" y="140400"/>
                  </a:lnTo>
                  <a:lnTo>
                    <a:pt x="830047" y="0"/>
                  </a:lnTo>
                  <a:lnTo>
                    <a:pt x="1106729" y="168480"/>
                  </a:lnTo>
                  <a:lnTo>
                    <a:pt x="1383411" y="196560"/>
                  </a:lnTo>
                  <a:lnTo>
                    <a:pt x="1660094" y="224640"/>
                  </a:lnTo>
                  <a:lnTo>
                    <a:pt x="1936776" y="280800"/>
                  </a:lnTo>
                  <a:lnTo>
                    <a:pt x="2213458" y="112320"/>
                  </a:lnTo>
                  <a:lnTo>
                    <a:pt x="2490141" y="84240"/>
                  </a:lnTo>
                  <a:lnTo>
                    <a:pt x="2766823" y="224640"/>
                  </a:lnTo>
                  <a:lnTo>
                    <a:pt x="3043505" y="0"/>
                  </a:lnTo>
                  <a:lnTo>
                    <a:pt x="3320188" y="112320"/>
                  </a:lnTo>
                  <a:lnTo>
                    <a:pt x="3596870" y="252720"/>
                  </a:lnTo>
                  <a:lnTo>
                    <a:pt x="3873552" y="196560"/>
                  </a:lnTo>
                  <a:lnTo>
                    <a:pt x="4150235" y="28080"/>
                  </a:lnTo>
                  <a:lnTo>
                    <a:pt x="4426917" y="56160"/>
                  </a:lnTo>
                  <a:lnTo>
                    <a:pt x="4703599" y="365040"/>
                  </a:lnTo>
                  <a:lnTo>
                    <a:pt x="4980282" y="196560"/>
                  </a:lnTo>
                  <a:lnTo>
                    <a:pt x="5256964" y="477361"/>
                  </a:lnTo>
                  <a:lnTo>
                    <a:pt x="5533646" y="617761"/>
                  </a:lnTo>
                  <a:lnTo>
                    <a:pt x="5810329" y="589681"/>
                  </a:lnTo>
                  <a:lnTo>
                    <a:pt x="6087011" y="758161"/>
                  </a:lnTo>
                  <a:lnTo>
                    <a:pt x="6363693" y="786241"/>
                  </a:lnTo>
                  <a:lnTo>
                    <a:pt x="6640376" y="814321"/>
                  </a:lnTo>
                </a:path>
              </a:pathLst>
            </a:custGeom>
            <a:ln w="27101" cap="flat">
              <a:solidFill>
                <a:srgbClr val="0058AB">
                  <a:alpha val="100000"/>
                </a:srgbClr>
              </a:solidFill>
              <a:prstDash val="solid"/>
              <a:round/>
            </a:ln>
          </p:spPr>
          <p:txBody>
            <a:bodyPr/>
            <a:lstStyle/>
            <a:p/>
          </p:txBody>
        </p:sp>
        <p:sp>
          <p:nvSpPr>
            <p:cNvPr id="57" name="pl57"/>
            <p:cNvSpPr/>
            <p:nvPr/>
          </p:nvSpPr>
          <p:spPr>
            <a:xfrm>
              <a:off x="6415843" y="2293801"/>
              <a:ext cx="1660094" cy="645841"/>
            </a:xfrm>
            <a:custGeom>
              <a:avLst/>
              <a:pathLst>
                <a:path w="1660094" h="645841">
                  <a:moveTo>
                    <a:pt x="0" y="645841"/>
                  </a:moveTo>
                  <a:lnTo>
                    <a:pt x="276682" y="477361"/>
                  </a:lnTo>
                  <a:lnTo>
                    <a:pt x="553364" y="421200"/>
                  </a:lnTo>
                  <a:lnTo>
                    <a:pt x="830047" y="140400"/>
                  </a:lnTo>
                  <a:lnTo>
                    <a:pt x="1106729" y="336960"/>
                  </a:lnTo>
                  <a:lnTo>
                    <a:pt x="1383411" y="308880"/>
                  </a:lnTo>
                  <a:lnTo>
                    <a:pt x="1660094" y="0"/>
                  </a:lnTo>
                </a:path>
              </a:pathLst>
            </a:custGeom>
            <a:ln w="27101" cap="flat">
              <a:solidFill>
                <a:srgbClr val="333333">
                  <a:alpha val="100000"/>
                </a:srgbClr>
              </a:solidFill>
              <a:prstDash val="solid"/>
              <a:round/>
            </a:ln>
          </p:spPr>
          <p:txBody>
            <a:bodyPr/>
            <a:lstStyle/>
            <a:p/>
          </p:txBody>
        </p:sp>
        <p:sp>
          <p:nvSpPr>
            <p:cNvPr id="58" name="tx58"/>
            <p:cNvSpPr/>
            <p:nvPr/>
          </p:nvSpPr>
          <p:spPr>
            <a:xfrm>
              <a:off x="6622187"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59" name="tx59"/>
            <p:cNvSpPr/>
            <p:nvPr/>
          </p:nvSpPr>
          <p:spPr>
            <a:xfrm>
              <a:off x="6898870"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60" name="tx60"/>
            <p:cNvSpPr/>
            <p:nvPr/>
          </p:nvSpPr>
          <p:spPr>
            <a:xfrm>
              <a:off x="7175552"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61" name="tx61"/>
            <p:cNvSpPr/>
            <p:nvPr/>
          </p:nvSpPr>
          <p:spPr>
            <a:xfrm>
              <a:off x="7452234" y="18861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69</a:t>
              </a:r>
            </a:p>
          </p:txBody>
        </p:sp>
        <p:sp>
          <p:nvSpPr>
            <p:cNvPr id="62" name="tx62"/>
            <p:cNvSpPr/>
            <p:nvPr/>
          </p:nvSpPr>
          <p:spPr>
            <a:xfrm>
              <a:off x="7728917"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63" name="tx63"/>
            <p:cNvSpPr/>
            <p:nvPr/>
          </p:nvSpPr>
          <p:spPr>
            <a:xfrm>
              <a:off x="8005599" y="19423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67</a:t>
              </a:r>
            </a:p>
          </p:txBody>
        </p:sp>
        <p:sp>
          <p:nvSpPr>
            <p:cNvPr id="64" name="tx64"/>
            <p:cNvSpPr/>
            <p:nvPr/>
          </p:nvSpPr>
          <p:spPr>
            <a:xfrm>
              <a:off x="6622187" y="283453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44</a:t>
              </a:r>
            </a:p>
          </p:txBody>
        </p:sp>
        <p:sp>
          <p:nvSpPr>
            <p:cNvPr id="65" name="tx65"/>
            <p:cNvSpPr/>
            <p:nvPr/>
          </p:nvSpPr>
          <p:spPr>
            <a:xfrm>
              <a:off x="6898870" y="27764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46</a:t>
              </a:r>
            </a:p>
          </p:txBody>
        </p:sp>
        <p:sp>
          <p:nvSpPr>
            <p:cNvPr id="66" name="tx66"/>
            <p:cNvSpPr/>
            <p:nvPr/>
          </p:nvSpPr>
          <p:spPr>
            <a:xfrm>
              <a:off x="7175552" y="2495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56</a:t>
              </a:r>
            </a:p>
          </p:txBody>
        </p:sp>
        <p:sp>
          <p:nvSpPr>
            <p:cNvPr id="67" name="tx67"/>
            <p:cNvSpPr/>
            <p:nvPr/>
          </p:nvSpPr>
          <p:spPr>
            <a:xfrm>
              <a:off x="7452234" y="26922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49</a:t>
              </a:r>
            </a:p>
          </p:txBody>
        </p:sp>
        <p:sp>
          <p:nvSpPr>
            <p:cNvPr id="68" name="tx68"/>
            <p:cNvSpPr/>
            <p:nvPr/>
          </p:nvSpPr>
          <p:spPr>
            <a:xfrm>
              <a:off x="7728917" y="26641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50</a:t>
              </a:r>
            </a:p>
          </p:txBody>
        </p:sp>
        <p:sp>
          <p:nvSpPr>
            <p:cNvPr id="69" name="tx69"/>
            <p:cNvSpPr/>
            <p:nvPr/>
          </p:nvSpPr>
          <p:spPr>
            <a:xfrm>
              <a:off x="8005599" y="2355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61</a:t>
              </a:r>
            </a:p>
          </p:txBody>
        </p:sp>
        <p:sp>
          <p:nvSpPr>
            <p:cNvPr id="70" name="tx70"/>
            <p:cNvSpPr/>
            <p:nvPr/>
          </p:nvSpPr>
          <p:spPr>
            <a:xfrm>
              <a:off x="1375271" y="38243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71" name="tx71"/>
            <p:cNvSpPr/>
            <p:nvPr/>
          </p:nvSpPr>
          <p:spPr>
            <a:xfrm>
              <a:off x="2758683" y="38696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72" name="tx72"/>
            <p:cNvSpPr/>
            <p:nvPr/>
          </p:nvSpPr>
          <p:spPr>
            <a:xfrm>
              <a:off x="4142095" y="38564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73" name="tx73"/>
            <p:cNvSpPr/>
            <p:nvPr/>
          </p:nvSpPr>
          <p:spPr>
            <a:xfrm>
              <a:off x="5525506" y="39203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74" name="tx74"/>
            <p:cNvSpPr/>
            <p:nvPr/>
          </p:nvSpPr>
          <p:spPr>
            <a:xfrm>
              <a:off x="6632236" y="37734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75" name="tx75"/>
            <p:cNvSpPr/>
            <p:nvPr/>
          </p:nvSpPr>
          <p:spPr>
            <a:xfrm>
              <a:off x="6908918" y="3727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76" name="tx76"/>
            <p:cNvSpPr/>
            <p:nvPr/>
          </p:nvSpPr>
          <p:spPr>
            <a:xfrm>
              <a:off x="7185600" y="37359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77" name="tx77"/>
            <p:cNvSpPr/>
            <p:nvPr/>
          </p:nvSpPr>
          <p:spPr>
            <a:xfrm>
              <a:off x="7462283" y="36804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78" name="tx78"/>
            <p:cNvSpPr/>
            <p:nvPr/>
          </p:nvSpPr>
          <p:spPr>
            <a:xfrm>
              <a:off x="7738965" y="3671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79" name="tx79"/>
            <p:cNvSpPr/>
            <p:nvPr/>
          </p:nvSpPr>
          <p:spPr>
            <a:xfrm>
              <a:off x="8015647" y="3660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0" name="tx80"/>
            <p:cNvSpPr/>
            <p:nvPr/>
          </p:nvSpPr>
          <p:spPr>
            <a:xfrm>
              <a:off x="6632236" y="3266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81" name="tx81"/>
            <p:cNvSpPr/>
            <p:nvPr/>
          </p:nvSpPr>
          <p:spPr>
            <a:xfrm>
              <a:off x="6908918" y="3238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82" name="tx82"/>
            <p:cNvSpPr/>
            <p:nvPr/>
          </p:nvSpPr>
          <p:spPr>
            <a:xfrm>
              <a:off x="7185600" y="33369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3" name="tx83"/>
            <p:cNvSpPr/>
            <p:nvPr/>
          </p:nvSpPr>
          <p:spPr>
            <a:xfrm>
              <a:off x="7462283" y="32170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4" name="tx84"/>
            <p:cNvSpPr/>
            <p:nvPr/>
          </p:nvSpPr>
          <p:spPr>
            <a:xfrm>
              <a:off x="7738965" y="321754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5" name="tx85"/>
            <p:cNvSpPr/>
            <p:nvPr/>
          </p:nvSpPr>
          <p:spPr>
            <a:xfrm>
              <a:off x="8015647" y="33062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6" name="tx86"/>
            <p:cNvSpPr/>
            <p:nvPr/>
          </p:nvSpPr>
          <p:spPr>
            <a:xfrm>
              <a:off x="6611134" y="2885878"/>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139</a:t>
              </a:r>
            </a:p>
          </p:txBody>
        </p:sp>
        <p:sp>
          <p:nvSpPr>
            <p:cNvPr id="87" name="tx87"/>
            <p:cNvSpPr/>
            <p:nvPr/>
          </p:nvSpPr>
          <p:spPr>
            <a:xfrm>
              <a:off x="6887816" y="2921723"/>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134</a:t>
              </a:r>
            </a:p>
          </p:txBody>
        </p:sp>
        <p:sp>
          <p:nvSpPr>
            <p:cNvPr id="88" name="tx88"/>
            <p:cNvSpPr/>
            <p:nvPr/>
          </p:nvSpPr>
          <p:spPr>
            <a:xfrm>
              <a:off x="7164499" y="310220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110</a:t>
              </a:r>
            </a:p>
          </p:txBody>
        </p:sp>
        <p:sp>
          <p:nvSpPr>
            <p:cNvPr id="89" name="tx89"/>
            <p:cNvSpPr/>
            <p:nvPr/>
          </p:nvSpPr>
          <p:spPr>
            <a:xfrm>
              <a:off x="7441181" y="2974813"/>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127</a:t>
              </a:r>
            </a:p>
          </p:txBody>
        </p:sp>
        <p:sp>
          <p:nvSpPr>
            <p:cNvPr id="90" name="tx90"/>
            <p:cNvSpPr/>
            <p:nvPr/>
          </p:nvSpPr>
          <p:spPr>
            <a:xfrm>
              <a:off x="7717863" y="298957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125</a:t>
              </a:r>
            </a:p>
          </p:txBody>
        </p:sp>
        <p:sp>
          <p:nvSpPr>
            <p:cNvPr id="91" name="tx91"/>
            <p:cNvSpPr/>
            <p:nvPr/>
          </p:nvSpPr>
          <p:spPr>
            <a:xfrm>
              <a:off x="8021676" y="31884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2" name="tx92"/>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3" name="tx93"/>
            <p:cNvSpPr/>
            <p:nvPr/>
          </p:nvSpPr>
          <p:spPr>
            <a:xfrm>
              <a:off x="577692" y="322601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4" name="tx94"/>
            <p:cNvSpPr/>
            <p:nvPr/>
          </p:nvSpPr>
          <p:spPr>
            <a:xfrm>
              <a:off x="577692" y="249746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5" name="tx95"/>
            <p:cNvSpPr/>
            <p:nvPr/>
          </p:nvSpPr>
          <p:spPr>
            <a:xfrm>
              <a:off x="577692" y="176884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96" name="tx96"/>
            <p:cNvSpPr/>
            <p:nvPr/>
          </p:nvSpPr>
          <p:spPr>
            <a:xfrm>
              <a:off x="577692" y="104035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97" name="tx9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10002" y="2466929"/>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13" name="tx113"/>
            <p:cNvSpPr/>
            <p:nvPr/>
          </p:nvSpPr>
          <p:spPr>
            <a:xfrm rot="5400000">
              <a:off x="8357106" y="2466929"/>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14" name="pl114"/>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6" name="tx116"/>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86533" y="4909475"/>
              <a:ext cx="201456" cy="201456"/>
            </a:xfrm>
            <a:prstGeom prst="rect">
              <a:avLst/>
            </a:prstGeom>
            <a:solidFill>
              <a:srgbClr val="E2231A">
                <a:alpha val="100000"/>
              </a:srgbClr>
            </a:solidFill>
          </p:spPr>
          <p:txBody>
            <a:bodyPr/>
            <a:lstStyle/>
            <a:p/>
          </p:txBody>
        </p:sp>
        <p:sp>
          <p:nvSpPr>
            <p:cNvPr id="119" name="rc119"/>
            <p:cNvSpPr/>
            <p:nvPr/>
          </p:nvSpPr>
          <p:spPr>
            <a:xfrm>
              <a:off x="5650692" y="4909475"/>
              <a:ext cx="201456" cy="201456"/>
            </a:xfrm>
            <a:prstGeom prst="rect">
              <a:avLst/>
            </a:prstGeom>
            <a:solidFill>
              <a:srgbClr val="B3B3B3">
                <a:alpha val="100000"/>
              </a:srgbClr>
            </a:solidFill>
          </p:spPr>
          <p:txBody>
            <a:bodyPr/>
            <a:lstStyle/>
            <a:p/>
          </p:txBody>
        </p:sp>
        <p:sp>
          <p:nvSpPr>
            <p:cNvPr id="120" name="tx120"/>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66584" y="467611"/>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23" name="tx123"/>
            <p:cNvSpPr/>
            <p:nvPr/>
          </p:nvSpPr>
          <p:spPr>
            <a:xfrm>
              <a:off x="966584" y="661760"/>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2000-2024</a:t>
              </a:r>
            </a:p>
          </p:txBody>
        </p:sp>
        <p:sp>
          <p:nvSpPr>
            <p:cNvPr id="124" name="pl124"/>
            <p:cNvSpPr/>
            <p:nvPr/>
          </p:nvSpPr>
          <p:spPr>
            <a:xfrm>
              <a:off x="254791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216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4953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8" name="pl128"/>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7847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2584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1054" y="5774644"/>
              <a:ext cx="2617139" cy="162162"/>
            </a:xfrm>
            <a:prstGeom prst="rect">
              <a:avLst/>
            </a:prstGeom>
            <a:solidFill>
              <a:srgbClr val="E2231A">
                <a:alpha val="100000"/>
              </a:srgbClr>
            </a:solidFill>
          </p:spPr>
          <p:txBody>
            <a:bodyPr/>
            <a:lstStyle/>
            <a:p/>
          </p:txBody>
        </p:sp>
        <p:sp>
          <p:nvSpPr>
            <p:cNvPr id="134" name="rc134"/>
            <p:cNvSpPr/>
            <p:nvPr/>
          </p:nvSpPr>
          <p:spPr>
            <a:xfrm>
              <a:off x="1311054" y="5571941"/>
              <a:ext cx="4005139" cy="162162"/>
            </a:xfrm>
            <a:prstGeom prst="rect">
              <a:avLst/>
            </a:prstGeom>
            <a:solidFill>
              <a:srgbClr val="E2231A">
                <a:alpha val="100000"/>
              </a:srgbClr>
            </a:solidFill>
          </p:spPr>
          <p:txBody>
            <a:bodyPr/>
            <a:lstStyle/>
            <a:p/>
          </p:txBody>
        </p:sp>
        <p:sp>
          <p:nvSpPr>
            <p:cNvPr id="135" name="rc135"/>
            <p:cNvSpPr/>
            <p:nvPr/>
          </p:nvSpPr>
          <p:spPr>
            <a:xfrm>
              <a:off x="1311054" y="5369238"/>
              <a:ext cx="4146437" cy="162162"/>
            </a:xfrm>
            <a:prstGeom prst="rect">
              <a:avLst/>
            </a:prstGeom>
            <a:solidFill>
              <a:srgbClr val="E2231A">
                <a:alpha val="100000"/>
              </a:srgbClr>
            </a:solidFill>
          </p:spPr>
          <p:txBody>
            <a:bodyPr/>
            <a:lstStyle/>
            <a:p/>
          </p:txBody>
        </p:sp>
        <p:sp>
          <p:nvSpPr>
            <p:cNvPr id="136" name="rc136"/>
            <p:cNvSpPr/>
            <p:nvPr/>
          </p:nvSpPr>
          <p:spPr>
            <a:xfrm>
              <a:off x="3928193" y="5774644"/>
              <a:ext cx="4272251" cy="162162"/>
            </a:xfrm>
            <a:prstGeom prst="rect">
              <a:avLst/>
            </a:prstGeom>
            <a:solidFill>
              <a:srgbClr val="B3B3B3">
                <a:alpha val="100000"/>
              </a:srgbClr>
            </a:solidFill>
          </p:spPr>
          <p:txBody>
            <a:bodyPr/>
            <a:lstStyle/>
            <a:p/>
          </p:txBody>
        </p:sp>
        <p:sp>
          <p:nvSpPr>
            <p:cNvPr id="137" name="rc137"/>
            <p:cNvSpPr/>
            <p:nvPr/>
          </p:nvSpPr>
          <p:spPr>
            <a:xfrm>
              <a:off x="5316193" y="5571941"/>
              <a:ext cx="2180429" cy="162162"/>
            </a:xfrm>
            <a:prstGeom prst="rect">
              <a:avLst/>
            </a:prstGeom>
            <a:solidFill>
              <a:srgbClr val="B3B3B3">
                <a:alpha val="100000"/>
              </a:srgbClr>
            </a:solidFill>
          </p:spPr>
          <p:txBody>
            <a:bodyPr/>
            <a:lstStyle/>
            <a:p/>
          </p:txBody>
        </p:sp>
        <p:sp>
          <p:nvSpPr>
            <p:cNvPr id="138" name="rc138"/>
            <p:cNvSpPr/>
            <p:nvPr/>
          </p:nvSpPr>
          <p:spPr>
            <a:xfrm>
              <a:off x="5457492" y="5369238"/>
              <a:ext cx="688830" cy="162162"/>
            </a:xfrm>
            <a:prstGeom prst="rect">
              <a:avLst/>
            </a:prstGeom>
            <a:solidFill>
              <a:srgbClr val="B3B3B3">
                <a:alpha val="100000"/>
              </a:srgbClr>
            </a:solidFill>
          </p:spPr>
          <p:txBody>
            <a:bodyPr/>
            <a:lstStyle/>
            <a:p/>
          </p:txBody>
        </p:sp>
        <p:sp>
          <p:nvSpPr>
            <p:cNvPr id="139" name="tx139"/>
            <p:cNvSpPr/>
            <p:nvPr/>
          </p:nvSpPr>
          <p:spPr>
            <a:xfrm>
              <a:off x="8345125"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139.3</a:t>
              </a:r>
            </a:p>
          </p:txBody>
        </p:sp>
        <p:sp>
          <p:nvSpPr>
            <p:cNvPr id="140" name="tx140"/>
            <p:cNvSpPr/>
            <p:nvPr/>
          </p:nvSpPr>
          <p:spPr>
            <a:xfrm>
              <a:off x="7593087"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125</a:t>
              </a:r>
            </a:p>
          </p:txBody>
        </p:sp>
        <p:sp>
          <p:nvSpPr>
            <p:cNvPr id="141" name="tx141"/>
            <p:cNvSpPr/>
            <p:nvPr/>
          </p:nvSpPr>
          <p:spPr>
            <a:xfrm>
              <a:off x="6258849"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97.7</a:t>
              </a:r>
            </a:p>
          </p:txBody>
        </p:sp>
        <p:sp>
          <p:nvSpPr>
            <p:cNvPr id="142" name="tx142"/>
            <p:cNvSpPr/>
            <p:nvPr/>
          </p:nvSpPr>
          <p:spPr>
            <a:xfrm>
              <a:off x="2507097"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52.9</a:t>
              </a:r>
            </a:p>
          </p:txBody>
        </p:sp>
        <p:sp>
          <p:nvSpPr>
            <p:cNvPr id="143" name="tx143"/>
            <p:cNvSpPr/>
            <p:nvPr/>
          </p:nvSpPr>
          <p:spPr>
            <a:xfrm>
              <a:off x="3249315" y="560988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81</a:t>
              </a:r>
            </a:p>
          </p:txBody>
        </p:sp>
        <p:sp>
          <p:nvSpPr>
            <p:cNvPr id="144" name="tx144"/>
            <p:cNvSpPr/>
            <p:nvPr/>
          </p:nvSpPr>
          <p:spPr>
            <a:xfrm>
              <a:off x="327174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83.8</a:t>
              </a:r>
            </a:p>
          </p:txBody>
        </p:sp>
        <p:sp>
          <p:nvSpPr>
            <p:cNvPr id="145" name="tx145"/>
            <p:cNvSpPr/>
            <p:nvPr/>
          </p:nvSpPr>
          <p:spPr>
            <a:xfrm>
              <a:off x="5951792"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86.4</a:t>
              </a:r>
            </a:p>
          </p:txBody>
        </p:sp>
        <p:sp>
          <p:nvSpPr>
            <p:cNvPr id="146" name="tx146"/>
            <p:cNvSpPr/>
            <p:nvPr/>
          </p:nvSpPr>
          <p:spPr>
            <a:xfrm>
              <a:off x="6293882"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44.1</a:t>
              </a:r>
            </a:p>
          </p:txBody>
        </p:sp>
        <p:sp>
          <p:nvSpPr>
            <p:cNvPr id="147" name="tx147"/>
            <p:cNvSpPr/>
            <p:nvPr/>
          </p:nvSpPr>
          <p:spPr>
            <a:xfrm>
              <a:off x="5689380"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13.9</a:t>
              </a:r>
            </a:p>
          </p:txBody>
        </p:sp>
        <p:sp>
          <p:nvSpPr>
            <p:cNvPr id="148" name="tx148"/>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2" name="tx152"/>
            <p:cNvSpPr/>
            <p:nvPr/>
          </p:nvSpPr>
          <p:spPr>
            <a:xfrm>
              <a:off x="366048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3" name="tx153"/>
            <p:cNvSpPr/>
            <p:nvPr/>
          </p:nvSpPr>
          <p:spPr>
            <a:xfrm>
              <a:off x="609534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4" name="tx154"/>
            <p:cNvSpPr/>
            <p:nvPr/>
          </p:nvSpPr>
          <p:spPr>
            <a:xfrm>
              <a:off x="3497801" y="617306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55" name="tx155"/>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56" name="tx156"/>
            <p:cNvSpPr/>
            <p:nvPr/>
          </p:nvSpPr>
          <p:spPr>
            <a:xfrm>
              <a:off x="4581526" y="6499905"/>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reciben MCV1 -por lo general a los 9 o 12 meses, dependiendo del calendario nacional de vacunación- se mantuvo relativamente constante (dentro del 1%) en el 67%. Esta cifra es inferior a la de 2019, donde la cobertura fue del 79 %.
84.000 niños no recibieron la primera dosis de rutina de la vacuna contra el sarampión.
La MCV2 se administra normalmente a niños de entre 18 meses y cinco años. La cobertura de MCV2 aumentó al 61%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10216"/>
              <a:ext cx="3397293" cy="802893"/>
            </a:xfrm>
            <a:custGeom>
              <a:avLst/>
              <a:pathLst>
                <a:path w="3397293" h="802893">
                  <a:moveTo>
                    <a:pt x="0" y="332231"/>
                  </a:moveTo>
                  <a:lnTo>
                    <a:pt x="141553" y="221487"/>
                  </a:lnTo>
                  <a:lnTo>
                    <a:pt x="283107" y="138429"/>
                  </a:lnTo>
                  <a:lnTo>
                    <a:pt x="424661" y="0"/>
                  </a:lnTo>
                  <a:lnTo>
                    <a:pt x="566215" y="166115"/>
                  </a:lnTo>
                  <a:lnTo>
                    <a:pt x="707769" y="193801"/>
                  </a:lnTo>
                  <a:lnTo>
                    <a:pt x="849323" y="221487"/>
                  </a:lnTo>
                  <a:lnTo>
                    <a:pt x="990877" y="276859"/>
                  </a:lnTo>
                  <a:lnTo>
                    <a:pt x="1132431" y="110743"/>
                  </a:lnTo>
                  <a:lnTo>
                    <a:pt x="1273984" y="83057"/>
                  </a:lnTo>
                  <a:lnTo>
                    <a:pt x="1415538" y="221487"/>
                  </a:lnTo>
                  <a:lnTo>
                    <a:pt x="1557092" y="0"/>
                  </a:lnTo>
                  <a:lnTo>
                    <a:pt x="1698646" y="110743"/>
                  </a:lnTo>
                  <a:lnTo>
                    <a:pt x="1840200" y="249173"/>
                  </a:lnTo>
                  <a:lnTo>
                    <a:pt x="1981754" y="193801"/>
                  </a:lnTo>
                  <a:lnTo>
                    <a:pt x="2123308" y="27685"/>
                  </a:lnTo>
                  <a:lnTo>
                    <a:pt x="2264862" y="55371"/>
                  </a:lnTo>
                  <a:lnTo>
                    <a:pt x="2406416" y="359917"/>
                  </a:lnTo>
                  <a:lnTo>
                    <a:pt x="2547969" y="193801"/>
                  </a:lnTo>
                  <a:lnTo>
                    <a:pt x="2689523" y="470661"/>
                  </a:lnTo>
                  <a:lnTo>
                    <a:pt x="2831077" y="609091"/>
                  </a:lnTo>
                  <a:lnTo>
                    <a:pt x="2972631" y="581405"/>
                  </a:lnTo>
                  <a:lnTo>
                    <a:pt x="3114185" y="747521"/>
                  </a:lnTo>
                  <a:lnTo>
                    <a:pt x="3255739" y="775207"/>
                  </a:lnTo>
                  <a:lnTo>
                    <a:pt x="3397293" y="80289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87603"/>
            </a:xfrm>
            <a:custGeom>
              <a:avLst/>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10216"/>
              <a:ext cx="3397293" cy="802893"/>
            </a:xfrm>
            <a:custGeom>
              <a:avLst/>
              <a:pathLst>
                <a:path w="3397293" h="802893">
                  <a:moveTo>
                    <a:pt x="0" y="332231"/>
                  </a:moveTo>
                  <a:lnTo>
                    <a:pt x="141553" y="221487"/>
                  </a:lnTo>
                  <a:lnTo>
                    <a:pt x="283107" y="138429"/>
                  </a:lnTo>
                  <a:lnTo>
                    <a:pt x="424661" y="0"/>
                  </a:lnTo>
                  <a:lnTo>
                    <a:pt x="566215" y="166115"/>
                  </a:lnTo>
                  <a:lnTo>
                    <a:pt x="707769" y="193801"/>
                  </a:lnTo>
                  <a:lnTo>
                    <a:pt x="849323" y="221487"/>
                  </a:lnTo>
                  <a:lnTo>
                    <a:pt x="990877" y="276859"/>
                  </a:lnTo>
                  <a:lnTo>
                    <a:pt x="1132431" y="110743"/>
                  </a:lnTo>
                  <a:lnTo>
                    <a:pt x="1273984" y="83057"/>
                  </a:lnTo>
                  <a:lnTo>
                    <a:pt x="1415538" y="221487"/>
                  </a:lnTo>
                  <a:lnTo>
                    <a:pt x="1557092" y="0"/>
                  </a:lnTo>
                  <a:lnTo>
                    <a:pt x="1698646" y="110743"/>
                  </a:lnTo>
                  <a:lnTo>
                    <a:pt x="1840200" y="249173"/>
                  </a:lnTo>
                  <a:lnTo>
                    <a:pt x="1981754" y="193801"/>
                  </a:lnTo>
                  <a:lnTo>
                    <a:pt x="2123308" y="27685"/>
                  </a:lnTo>
                  <a:lnTo>
                    <a:pt x="2264862" y="55371"/>
                  </a:lnTo>
                  <a:lnTo>
                    <a:pt x="2406416" y="359917"/>
                  </a:lnTo>
                  <a:lnTo>
                    <a:pt x="2547969" y="193801"/>
                  </a:lnTo>
                  <a:lnTo>
                    <a:pt x="2689523" y="470661"/>
                  </a:lnTo>
                  <a:lnTo>
                    <a:pt x="2831077" y="609091"/>
                  </a:lnTo>
                  <a:lnTo>
                    <a:pt x="2972631" y="581405"/>
                  </a:lnTo>
                  <a:lnTo>
                    <a:pt x="3114185" y="747521"/>
                  </a:lnTo>
                  <a:lnTo>
                    <a:pt x="3255739" y="775207"/>
                  </a:lnTo>
                  <a:lnTo>
                    <a:pt x="3397293" y="80289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498347"/>
            </a:xfrm>
            <a:custGeom>
              <a:avLst/>
              <a:pathLst>
                <a:path w="0" h="498347">
                  <a:moveTo>
                    <a:pt x="0" y="0"/>
                  </a:moveTo>
                  <a:lnTo>
                    <a:pt x="0" y="49834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636777"/>
            </a:xfrm>
            <a:custGeom>
              <a:avLst/>
              <a:pathLst>
                <a:path w="0" h="636777">
                  <a:moveTo>
                    <a:pt x="0" y="0"/>
                  </a:moveTo>
                  <a:lnTo>
                    <a:pt x="0" y="636777"/>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941323"/>
            </a:xfrm>
            <a:custGeom>
              <a:avLst/>
              <a:pathLst>
                <a:path w="0" h="941323">
                  <a:moveTo>
                    <a:pt x="0" y="0"/>
                  </a:moveTo>
                  <a:lnTo>
                    <a:pt x="0" y="94132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969009"/>
            </a:xfrm>
            <a:custGeom>
              <a:avLst/>
              <a:pathLst>
                <a:path w="0" h="969009">
                  <a:moveTo>
                    <a:pt x="0" y="0"/>
                  </a:moveTo>
                  <a:lnTo>
                    <a:pt x="0" y="969009"/>
                  </a:lnTo>
                </a:path>
              </a:pathLst>
            </a:custGeom>
            <a:ln w="13550" cap="flat">
              <a:solidFill>
                <a:srgbClr val="0058AB">
                  <a:alpha val="100000"/>
                </a:srgbClr>
              </a:solidFill>
              <a:prstDash val="dot"/>
              <a:round/>
            </a:ln>
          </p:spPr>
          <p:txBody>
            <a:bodyPr/>
            <a:lstStyle/>
            <a:p/>
          </p:txBody>
        </p:sp>
        <p:sp>
          <p:nvSpPr>
            <p:cNvPr id="32" name="pl32"/>
            <p:cNvSpPr/>
            <p:nvPr/>
          </p:nvSpPr>
          <p:spPr>
            <a:xfrm>
              <a:off x="1120965" y="1110216"/>
              <a:ext cx="3397293" cy="802893"/>
            </a:xfrm>
            <a:custGeom>
              <a:avLst/>
              <a:pathLst>
                <a:path w="3397293" h="802893">
                  <a:moveTo>
                    <a:pt x="0" y="332231"/>
                  </a:moveTo>
                  <a:lnTo>
                    <a:pt x="141553" y="221487"/>
                  </a:lnTo>
                  <a:lnTo>
                    <a:pt x="283107" y="138429"/>
                  </a:lnTo>
                  <a:lnTo>
                    <a:pt x="424661" y="0"/>
                  </a:lnTo>
                  <a:lnTo>
                    <a:pt x="566215" y="166115"/>
                  </a:lnTo>
                  <a:lnTo>
                    <a:pt x="707769" y="193801"/>
                  </a:lnTo>
                  <a:lnTo>
                    <a:pt x="849323" y="221487"/>
                  </a:lnTo>
                  <a:lnTo>
                    <a:pt x="990877" y="276859"/>
                  </a:lnTo>
                  <a:lnTo>
                    <a:pt x="1132431" y="110743"/>
                  </a:lnTo>
                  <a:lnTo>
                    <a:pt x="1273984" y="83057"/>
                  </a:lnTo>
                  <a:lnTo>
                    <a:pt x="1415538" y="221487"/>
                  </a:lnTo>
                  <a:lnTo>
                    <a:pt x="1557092" y="0"/>
                  </a:lnTo>
                  <a:lnTo>
                    <a:pt x="1698646" y="110743"/>
                  </a:lnTo>
                  <a:lnTo>
                    <a:pt x="1840200" y="249173"/>
                  </a:lnTo>
                  <a:lnTo>
                    <a:pt x="1981754" y="193801"/>
                  </a:lnTo>
                  <a:lnTo>
                    <a:pt x="2123308" y="27685"/>
                  </a:lnTo>
                  <a:lnTo>
                    <a:pt x="2264862" y="55371"/>
                  </a:lnTo>
                  <a:lnTo>
                    <a:pt x="2406416" y="359917"/>
                  </a:lnTo>
                  <a:lnTo>
                    <a:pt x="2547969" y="193801"/>
                  </a:lnTo>
                  <a:lnTo>
                    <a:pt x="2689523" y="470661"/>
                  </a:lnTo>
                  <a:lnTo>
                    <a:pt x="2831077" y="609091"/>
                  </a:lnTo>
                  <a:lnTo>
                    <a:pt x="2972631" y="581405"/>
                  </a:lnTo>
                  <a:lnTo>
                    <a:pt x="3114185" y="747521"/>
                  </a:lnTo>
                  <a:lnTo>
                    <a:pt x="3255739" y="775207"/>
                  </a:lnTo>
                  <a:lnTo>
                    <a:pt x="3397293" y="80289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444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6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1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02" y="4729647"/>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60" name="tx60"/>
            <p:cNvSpPr/>
            <p:nvPr/>
          </p:nvSpPr>
          <p:spPr>
            <a:xfrm>
              <a:off x="278166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1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91258" y="481497"/>
              <a:ext cx="2456705"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Bolivia,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759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837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916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9994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219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298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376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3455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53191"/>
              <a:ext cx="3397293" cy="2007234"/>
            </a:xfrm>
            <a:custGeom>
              <a:avLst/>
              <a:pathLst>
                <a:path w="3397293" h="2007234">
                  <a:moveTo>
                    <a:pt x="0" y="830579"/>
                  </a:moveTo>
                  <a:lnTo>
                    <a:pt x="141553" y="553719"/>
                  </a:lnTo>
                  <a:lnTo>
                    <a:pt x="283107" y="346074"/>
                  </a:lnTo>
                  <a:lnTo>
                    <a:pt x="424661" y="0"/>
                  </a:lnTo>
                  <a:lnTo>
                    <a:pt x="566215" y="415289"/>
                  </a:lnTo>
                  <a:lnTo>
                    <a:pt x="707769" y="484504"/>
                  </a:lnTo>
                  <a:lnTo>
                    <a:pt x="849323" y="553719"/>
                  </a:lnTo>
                  <a:lnTo>
                    <a:pt x="990877" y="692149"/>
                  </a:lnTo>
                  <a:lnTo>
                    <a:pt x="1132431" y="276859"/>
                  </a:lnTo>
                  <a:lnTo>
                    <a:pt x="1273984" y="207644"/>
                  </a:lnTo>
                  <a:lnTo>
                    <a:pt x="1415538" y="553719"/>
                  </a:lnTo>
                  <a:lnTo>
                    <a:pt x="1557092" y="0"/>
                  </a:lnTo>
                  <a:lnTo>
                    <a:pt x="1698646" y="276859"/>
                  </a:lnTo>
                  <a:lnTo>
                    <a:pt x="1840200" y="622934"/>
                  </a:lnTo>
                  <a:lnTo>
                    <a:pt x="1981754" y="484504"/>
                  </a:lnTo>
                  <a:lnTo>
                    <a:pt x="2123308" y="69214"/>
                  </a:lnTo>
                  <a:lnTo>
                    <a:pt x="2264862" y="138429"/>
                  </a:lnTo>
                  <a:lnTo>
                    <a:pt x="2406416" y="899794"/>
                  </a:lnTo>
                  <a:lnTo>
                    <a:pt x="2547969" y="484504"/>
                  </a:lnTo>
                  <a:lnTo>
                    <a:pt x="2689523" y="1176654"/>
                  </a:lnTo>
                  <a:lnTo>
                    <a:pt x="2831077" y="1522729"/>
                  </a:lnTo>
                  <a:lnTo>
                    <a:pt x="2972631" y="1453514"/>
                  </a:lnTo>
                  <a:lnTo>
                    <a:pt x="3114185" y="1868804"/>
                  </a:lnTo>
                  <a:lnTo>
                    <a:pt x="3255739" y="1938019"/>
                  </a:lnTo>
                  <a:lnTo>
                    <a:pt x="3397293" y="2007234"/>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29846"/>
              <a:ext cx="3397293" cy="1038224"/>
            </a:xfrm>
            <a:custGeom>
              <a:avLst/>
              <a:pathLst>
                <a:path w="3397293" h="1038224">
                  <a:moveTo>
                    <a:pt x="0" y="1038224"/>
                  </a:moveTo>
                  <a:lnTo>
                    <a:pt x="141553" y="969009"/>
                  </a:lnTo>
                  <a:lnTo>
                    <a:pt x="283107" y="969009"/>
                  </a:lnTo>
                  <a:lnTo>
                    <a:pt x="424661" y="899794"/>
                  </a:lnTo>
                  <a:lnTo>
                    <a:pt x="566215" y="761364"/>
                  </a:lnTo>
                  <a:lnTo>
                    <a:pt x="707769" y="622934"/>
                  </a:lnTo>
                  <a:lnTo>
                    <a:pt x="849323" y="484504"/>
                  </a:lnTo>
                  <a:lnTo>
                    <a:pt x="990877" y="484504"/>
                  </a:lnTo>
                  <a:lnTo>
                    <a:pt x="1132431" y="346074"/>
                  </a:lnTo>
                  <a:lnTo>
                    <a:pt x="1273984" y="207644"/>
                  </a:lnTo>
                  <a:lnTo>
                    <a:pt x="1415538" y="138429"/>
                  </a:lnTo>
                  <a:lnTo>
                    <a:pt x="1557092" y="138429"/>
                  </a:lnTo>
                  <a:lnTo>
                    <a:pt x="1698646" y="138429"/>
                  </a:lnTo>
                  <a:lnTo>
                    <a:pt x="1840200" y="138429"/>
                  </a:lnTo>
                  <a:lnTo>
                    <a:pt x="1981754" y="138429"/>
                  </a:lnTo>
                  <a:lnTo>
                    <a:pt x="2123308" y="138429"/>
                  </a:lnTo>
                  <a:lnTo>
                    <a:pt x="2264862" y="69214"/>
                  </a:lnTo>
                  <a:lnTo>
                    <a:pt x="2406416" y="69214"/>
                  </a:lnTo>
                  <a:lnTo>
                    <a:pt x="2547969" y="0"/>
                  </a:lnTo>
                  <a:lnTo>
                    <a:pt x="2689523" y="0"/>
                  </a:lnTo>
                  <a:lnTo>
                    <a:pt x="2831077" y="207644"/>
                  </a:lnTo>
                  <a:lnTo>
                    <a:pt x="2972631" y="346074"/>
                  </a:lnTo>
                  <a:lnTo>
                    <a:pt x="3114185" y="207644"/>
                  </a:lnTo>
                  <a:lnTo>
                    <a:pt x="3255739" y="207644"/>
                  </a:lnTo>
                  <a:lnTo>
                    <a:pt x="3397293" y="138429"/>
                  </a:lnTo>
                </a:path>
              </a:pathLst>
            </a:custGeom>
            <a:ln w="27101" cap="flat">
              <a:solidFill>
                <a:srgbClr val="80BD41">
                  <a:alpha val="100000"/>
                </a:srgbClr>
              </a:solidFill>
              <a:prstDash val="solid"/>
              <a:round/>
            </a:ln>
          </p:spPr>
          <p:txBody>
            <a:bodyPr/>
            <a:lstStyle/>
            <a:p/>
          </p:txBody>
        </p:sp>
        <p:sp>
          <p:nvSpPr>
            <p:cNvPr id="81" name="pl81"/>
            <p:cNvSpPr/>
            <p:nvPr/>
          </p:nvSpPr>
          <p:spPr>
            <a:xfrm>
              <a:off x="5437664" y="2106911"/>
              <a:ext cx="3397293" cy="969009"/>
            </a:xfrm>
            <a:custGeom>
              <a:avLst/>
              <a:pathLst>
                <a:path w="3397293" h="969009">
                  <a:moveTo>
                    <a:pt x="0" y="138429"/>
                  </a:moveTo>
                  <a:lnTo>
                    <a:pt x="141553" y="0"/>
                  </a:lnTo>
                  <a:lnTo>
                    <a:pt x="283107" y="138429"/>
                  </a:lnTo>
                  <a:lnTo>
                    <a:pt x="424661" y="69214"/>
                  </a:lnTo>
                  <a:lnTo>
                    <a:pt x="566215" y="138429"/>
                  </a:lnTo>
                  <a:lnTo>
                    <a:pt x="707769" y="207644"/>
                  </a:lnTo>
                  <a:lnTo>
                    <a:pt x="849323" y="69214"/>
                  </a:lnTo>
                  <a:lnTo>
                    <a:pt x="990877" y="69214"/>
                  </a:lnTo>
                  <a:lnTo>
                    <a:pt x="1132431" y="0"/>
                  </a:lnTo>
                  <a:lnTo>
                    <a:pt x="1273984" y="69214"/>
                  </a:lnTo>
                  <a:lnTo>
                    <a:pt x="1415538" y="138429"/>
                  </a:lnTo>
                  <a:lnTo>
                    <a:pt x="1557092" y="69214"/>
                  </a:lnTo>
                  <a:lnTo>
                    <a:pt x="1698646" y="0"/>
                  </a:lnTo>
                  <a:lnTo>
                    <a:pt x="1840200" y="207644"/>
                  </a:lnTo>
                  <a:lnTo>
                    <a:pt x="1981754" y="138429"/>
                  </a:lnTo>
                  <a:lnTo>
                    <a:pt x="2123308" y="138429"/>
                  </a:lnTo>
                  <a:lnTo>
                    <a:pt x="2264862" y="138429"/>
                  </a:lnTo>
                  <a:lnTo>
                    <a:pt x="2406416" y="622934"/>
                  </a:lnTo>
                  <a:lnTo>
                    <a:pt x="2547969" y="276859"/>
                  </a:lnTo>
                  <a:lnTo>
                    <a:pt x="2689523" y="622934"/>
                  </a:lnTo>
                  <a:lnTo>
                    <a:pt x="2831077" y="761364"/>
                  </a:lnTo>
                  <a:lnTo>
                    <a:pt x="2972631" y="830579"/>
                  </a:lnTo>
                  <a:lnTo>
                    <a:pt x="3114185" y="969009"/>
                  </a:lnTo>
                  <a:lnTo>
                    <a:pt x="3255739" y="830579"/>
                  </a:lnTo>
                  <a:lnTo>
                    <a:pt x="3397293" y="622934"/>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2984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53191"/>
              <a:ext cx="3397293" cy="2007234"/>
            </a:xfrm>
            <a:custGeom>
              <a:avLst/>
              <a:pathLst>
                <a:path w="3397293" h="2007234">
                  <a:moveTo>
                    <a:pt x="0" y="830579"/>
                  </a:moveTo>
                  <a:lnTo>
                    <a:pt x="141553" y="553719"/>
                  </a:lnTo>
                  <a:lnTo>
                    <a:pt x="283107" y="346074"/>
                  </a:lnTo>
                  <a:lnTo>
                    <a:pt x="424661" y="0"/>
                  </a:lnTo>
                  <a:lnTo>
                    <a:pt x="566215" y="415289"/>
                  </a:lnTo>
                  <a:lnTo>
                    <a:pt x="707769" y="484504"/>
                  </a:lnTo>
                  <a:lnTo>
                    <a:pt x="849323" y="553719"/>
                  </a:lnTo>
                  <a:lnTo>
                    <a:pt x="990877" y="692149"/>
                  </a:lnTo>
                  <a:lnTo>
                    <a:pt x="1132431" y="276859"/>
                  </a:lnTo>
                  <a:lnTo>
                    <a:pt x="1273984" y="207644"/>
                  </a:lnTo>
                  <a:lnTo>
                    <a:pt x="1415538" y="553719"/>
                  </a:lnTo>
                  <a:lnTo>
                    <a:pt x="1557092" y="0"/>
                  </a:lnTo>
                  <a:lnTo>
                    <a:pt x="1698646" y="276859"/>
                  </a:lnTo>
                  <a:lnTo>
                    <a:pt x="1840200" y="622934"/>
                  </a:lnTo>
                  <a:lnTo>
                    <a:pt x="1981754" y="484504"/>
                  </a:lnTo>
                  <a:lnTo>
                    <a:pt x="2123308" y="69214"/>
                  </a:lnTo>
                  <a:lnTo>
                    <a:pt x="2264862" y="138429"/>
                  </a:lnTo>
                  <a:lnTo>
                    <a:pt x="2406416" y="899794"/>
                  </a:lnTo>
                  <a:lnTo>
                    <a:pt x="2547969" y="484504"/>
                  </a:lnTo>
                  <a:lnTo>
                    <a:pt x="2689523" y="1176654"/>
                  </a:lnTo>
                  <a:lnTo>
                    <a:pt x="2831077" y="1522729"/>
                  </a:lnTo>
                  <a:lnTo>
                    <a:pt x="2972631" y="1453514"/>
                  </a:lnTo>
                  <a:lnTo>
                    <a:pt x="3114185" y="1868804"/>
                  </a:lnTo>
                  <a:lnTo>
                    <a:pt x="3255739" y="1938019"/>
                  </a:lnTo>
                  <a:lnTo>
                    <a:pt x="3397293" y="2007234"/>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42447"/>
              <a:ext cx="0" cy="941323"/>
            </a:xfrm>
            <a:custGeom>
              <a:avLst/>
              <a:pathLst>
                <a:path w="0" h="941323">
                  <a:moveTo>
                    <a:pt x="0" y="94132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42447"/>
              <a:ext cx="0" cy="595248"/>
            </a:xfrm>
            <a:custGeom>
              <a:avLst/>
              <a:pathLst>
                <a:path w="0" h="595248">
                  <a:moveTo>
                    <a:pt x="0" y="59524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42447"/>
              <a:ext cx="0" cy="664463"/>
            </a:xfrm>
            <a:custGeom>
              <a:avLst/>
              <a:pathLst>
                <a:path w="0" h="664463">
                  <a:moveTo>
                    <a:pt x="0" y="66446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42447"/>
              <a:ext cx="0" cy="179958"/>
            </a:xfrm>
            <a:custGeom>
              <a:avLst/>
              <a:pathLst>
                <a:path w="0" h="179958">
                  <a:moveTo>
                    <a:pt x="0" y="17995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42447"/>
              <a:ext cx="0" cy="1287398"/>
            </a:xfrm>
            <a:custGeom>
              <a:avLst/>
              <a:pathLst>
                <a:path w="0" h="1287398">
                  <a:moveTo>
                    <a:pt x="0" y="128739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42447"/>
              <a:ext cx="0" cy="2048763"/>
            </a:xfrm>
            <a:custGeom>
              <a:avLst/>
              <a:pathLst>
                <a:path w="0" h="2048763">
                  <a:moveTo>
                    <a:pt x="0" y="204876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42447"/>
              <a:ext cx="0" cy="2117978"/>
            </a:xfrm>
            <a:custGeom>
              <a:avLst/>
              <a:pathLst>
                <a:path w="0" h="2117978">
                  <a:moveTo>
                    <a:pt x="0" y="211797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553191"/>
              <a:ext cx="3397293" cy="2007234"/>
            </a:xfrm>
            <a:custGeom>
              <a:avLst/>
              <a:pathLst>
                <a:path w="3397293" h="2007234">
                  <a:moveTo>
                    <a:pt x="0" y="830579"/>
                  </a:moveTo>
                  <a:lnTo>
                    <a:pt x="141553" y="553719"/>
                  </a:lnTo>
                  <a:lnTo>
                    <a:pt x="283107" y="346074"/>
                  </a:lnTo>
                  <a:lnTo>
                    <a:pt x="424661" y="0"/>
                  </a:lnTo>
                  <a:lnTo>
                    <a:pt x="566215" y="415289"/>
                  </a:lnTo>
                  <a:lnTo>
                    <a:pt x="707769" y="484504"/>
                  </a:lnTo>
                  <a:lnTo>
                    <a:pt x="849323" y="553719"/>
                  </a:lnTo>
                  <a:lnTo>
                    <a:pt x="990877" y="692149"/>
                  </a:lnTo>
                  <a:lnTo>
                    <a:pt x="1132431" y="276859"/>
                  </a:lnTo>
                  <a:lnTo>
                    <a:pt x="1273984" y="207644"/>
                  </a:lnTo>
                  <a:lnTo>
                    <a:pt x="1415538" y="553719"/>
                  </a:lnTo>
                  <a:lnTo>
                    <a:pt x="1557092" y="0"/>
                  </a:lnTo>
                  <a:lnTo>
                    <a:pt x="1698646" y="276859"/>
                  </a:lnTo>
                  <a:lnTo>
                    <a:pt x="1840200" y="622934"/>
                  </a:lnTo>
                  <a:lnTo>
                    <a:pt x="1981754" y="484504"/>
                  </a:lnTo>
                  <a:lnTo>
                    <a:pt x="2123308" y="69214"/>
                  </a:lnTo>
                  <a:lnTo>
                    <a:pt x="2264862" y="138429"/>
                  </a:lnTo>
                  <a:lnTo>
                    <a:pt x="2406416" y="899794"/>
                  </a:lnTo>
                  <a:lnTo>
                    <a:pt x="2547969" y="484504"/>
                  </a:lnTo>
                  <a:lnTo>
                    <a:pt x="2689523" y="1176654"/>
                  </a:lnTo>
                  <a:lnTo>
                    <a:pt x="2831077" y="1522729"/>
                  </a:lnTo>
                  <a:lnTo>
                    <a:pt x="2972631" y="1453514"/>
                  </a:lnTo>
                  <a:lnTo>
                    <a:pt x="3114185" y="1868804"/>
                  </a:lnTo>
                  <a:lnTo>
                    <a:pt x="3255739" y="1938019"/>
                  </a:lnTo>
                  <a:lnTo>
                    <a:pt x="3397293" y="2007234"/>
                  </a:lnTo>
                </a:path>
              </a:pathLst>
            </a:custGeom>
            <a:ln w="27101" cap="flat">
              <a:solidFill>
                <a:srgbClr val="0058AB">
                  <a:alpha val="100000"/>
                </a:srgbClr>
              </a:solidFill>
              <a:prstDash val="solid"/>
              <a:round/>
            </a:ln>
          </p:spPr>
          <p:txBody>
            <a:bodyPr/>
            <a:lstStyle/>
            <a:p/>
          </p:txBody>
        </p:sp>
        <p:sp>
          <p:nvSpPr>
            <p:cNvPr id="92" name="tx92"/>
            <p:cNvSpPr/>
            <p:nvPr/>
          </p:nvSpPr>
          <p:spPr>
            <a:xfrm>
              <a:off x="5407519" y="13756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08514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823058" y="13743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7500682"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6" name="tx96"/>
            <p:cNvSpPr/>
            <p:nvPr/>
          </p:nvSpPr>
          <p:spPr>
            <a:xfrm>
              <a:off x="8097042" y="13743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15063" y="137564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8" name="tx98"/>
            <p:cNvSpPr/>
            <p:nvPr/>
          </p:nvSpPr>
          <p:spPr>
            <a:xfrm>
              <a:off x="8756617" y="137564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9" name="tx99"/>
            <p:cNvSpPr/>
            <p:nvPr/>
          </p:nvSpPr>
          <p:spPr>
            <a:xfrm>
              <a:off x="8902429" y="28291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2689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3698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777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855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2934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606110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6110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3126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9371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28201" y="4729647"/>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118" name="tx118"/>
            <p:cNvSpPr/>
            <p:nvPr/>
          </p:nvSpPr>
          <p:spPr>
            <a:xfrm>
              <a:off x="709836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60818"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19076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93795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68513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43231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06436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81154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55872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30590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10248"/>
              <a:ext cx="4621208" cy="145351"/>
            </a:xfrm>
            <a:prstGeom prst="rect">
              <a:avLst/>
            </a:prstGeom>
            <a:solidFill>
              <a:srgbClr val="E2231A">
                <a:alpha val="80000"/>
              </a:srgbClr>
            </a:solidFill>
          </p:spPr>
          <p:txBody>
            <a:bodyPr/>
            <a:lstStyle/>
            <a:p/>
          </p:txBody>
        </p:sp>
        <p:sp>
          <p:nvSpPr>
            <p:cNvPr id="134" name="rc134"/>
            <p:cNvSpPr/>
            <p:nvPr/>
          </p:nvSpPr>
          <p:spPr>
            <a:xfrm>
              <a:off x="1317178" y="5528559"/>
              <a:ext cx="7072067" cy="145351"/>
            </a:xfrm>
            <a:prstGeom prst="rect">
              <a:avLst/>
            </a:prstGeom>
            <a:solidFill>
              <a:srgbClr val="E2231A">
                <a:alpha val="80000"/>
              </a:srgbClr>
            </a:solidFill>
          </p:spPr>
          <p:txBody>
            <a:bodyPr/>
            <a:lstStyle/>
            <a:p/>
          </p:txBody>
        </p:sp>
        <p:sp>
          <p:nvSpPr>
            <p:cNvPr id="135" name="rc135"/>
            <p:cNvSpPr/>
            <p:nvPr/>
          </p:nvSpPr>
          <p:spPr>
            <a:xfrm>
              <a:off x="1317178" y="5346869"/>
              <a:ext cx="7321564" cy="145351"/>
            </a:xfrm>
            <a:prstGeom prst="rect">
              <a:avLst/>
            </a:prstGeom>
            <a:solidFill>
              <a:srgbClr val="E2231A">
                <a:alpha val="80000"/>
              </a:srgbClr>
            </a:solidFill>
          </p:spPr>
          <p:txBody>
            <a:bodyPr/>
            <a:lstStyle/>
            <a:p/>
          </p:txBody>
        </p:sp>
        <p:sp>
          <p:nvSpPr>
            <p:cNvPr id="136" name="tx136"/>
            <p:cNvSpPr/>
            <p:nvPr/>
          </p:nvSpPr>
          <p:spPr>
            <a:xfrm>
              <a:off x="5507350" y="572845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7" name="tx137"/>
            <p:cNvSpPr/>
            <p:nvPr/>
          </p:nvSpPr>
          <p:spPr>
            <a:xfrm>
              <a:off x="7958209"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81,000</a:t>
              </a:r>
            </a:p>
          </p:txBody>
        </p:sp>
        <p:sp>
          <p:nvSpPr>
            <p:cNvPr id="138" name="tx138"/>
            <p:cNvSpPr/>
            <p:nvPr/>
          </p:nvSpPr>
          <p:spPr>
            <a:xfrm>
              <a:off x="8207706"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84,000</a:t>
              </a:r>
            </a:p>
          </p:txBody>
        </p:sp>
        <p:sp>
          <p:nvSpPr>
            <p:cNvPr id="139" name="tx139"/>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63707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438425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613143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6" name="tx146"/>
            <p:cNvSpPr/>
            <p:nvPr/>
          </p:nvSpPr>
          <p:spPr>
            <a:xfrm>
              <a:off x="787862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7" name="tx147"/>
            <p:cNvSpPr/>
            <p:nvPr/>
          </p:nvSpPr>
          <p:spPr>
            <a:xfrm>
              <a:off x="951100" y="5067111"/>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8" name="tx148"/>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9" name="tx149"/>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50" name="tx150"/>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MCV1 en Bolivia (67%) era 17 puntos porcentuales inferior a la media mundial (84%) y 19 puntos porcentuales inferior a la media de todos los países de LACR (86%).
La cobertura nacional de MCV1 fue 12 puntos porcentuales inferior a la de 2019 (79%).
Esto equivale a 84.000 niños sin vacunar en 2024 frente a 53.000 niños sin vacunar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90227"/>
              <a:ext cx="231165" cy="206336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867041"/>
              <a:ext cx="231165" cy="21865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0669"/>
              <a:ext cx="231165" cy="24329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520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8890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69833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7966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7658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725737" y="27518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213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4523693"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5551095" y="25516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034652" y="25503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2024, Bolivia ocupará el puesto número 1 de 32 países con la cobertura MCV1 más baja (basada en clasificaciones empatadas).
Bolivia estaba entre los 10 países con más niños sin vacunar (puesto=5).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67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47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228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108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07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788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668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70504"/>
              <a:ext cx="249522" cy="932193"/>
            </a:xfrm>
            <a:prstGeom prst="rect">
              <a:avLst/>
            </a:prstGeom>
            <a:solidFill>
              <a:srgbClr val="80BD41">
                <a:alpha val="100000"/>
              </a:srgbClr>
            </a:solidFill>
          </p:spPr>
          <p:txBody>
            <a:bodyPr/>
            <a:lstStyle/>
            <a:p/>
          </p:txBody>
        </p:sp>
        <p:sp>
          <p:nvSpPr>
            <p:cNvPr id="24" name="rc24"/>
            <p:cNvSpPr/>
            <p:nvPr/>
          </p:nvSpPr>
          <p:spPr>
            <a:xfrm>
              <a:off x="1296273" y="2992948"/>
              <a:ext cx="249522" cy="177556"/>
            </a:xfrm>
            <a:prstGeom prst="rect">
              <a:avLst/>
            </a:prstGeom>
            <a:solidFill>
              <a:srgbClr val="E2231A">
                <a:alpha val="100000"/>
              </a:srgbClr>
            </a:solidFill>
          </p:spPr>
          <p:txBody>
            <a:bodyPr/>
            <a:lstStyle/>
            <a:p/>
          </p:txBody>
        </p:sp>
        <p:sp>
          <p:nvSpPr>
            <p:cNvPr id="25" name="rc25"/>
            <p:cNvSpPr/>
            <p:nvPr/>
          </p:nvSpPr>
          <p:spPr>
            <a:xfrm>
              <a:off x="1573521" y="3132020"/>
              <a:ext cx="249522" cy="970677"/>
            </a:xfrm>
            <a:prstGeom prst="rect">
              <a:avLst/>
            </a:prstGeom>
            <a:solidFill>
              <a:srgbClr val="80BD41">
                <a:alpha val="100000"/>
              </a:srgbClr>
            </a:solidFill>
          </p:spPr>
          <p:txBody>
            <a:bodyPr/>
            <a:lstStyle/>
            <a:p/>
          </p:txBody>
        </p:sp>
        <p:sp>
          <p:nvSpPr>
            <p:cNvPr id="26" name="rc26"/>
            <p:cNvSpPr/>
            <p:nvPr/>
          </p:nvSpPr>
          <p:spPr>
            <a:xfrm>
              <a:off x="1573521" y="2999650"/>
              <a:ext cx="249522" cy="132369"/>
            </a:xfrm>
            <a:prstGeom prst="rect">
              <a:avLst/>
            </a:prstGeom>
            <a:solidFill>
              <a:srgbClr val="E2231A">
                <a:alpha val="100000"/>
              </a:srgbClr>
            </a:solidFill>
          </p:spPr>
          <p:txBody>
            <a:bodyPr/>
            <a:lstStyle/>
            <a:p/>
          </p:txBody>
        </p:sp>
        <p:sp>
          <p:nvSpPr>
            <p:cNvPr id="27" name="rc27"/>
            <p:cNvSpPr/>
            <p:nvPr/>
          </p:nvSpPr>
          <p:spPr>
            <a:xfrm>
              <a:off x="1850769" y="3101013"/>
              <a:ext cx="249522" cy="1001683"/>
            </a:xfrm>
            <a:prstGeom prst="rect">
              <a:avLst/>
            </a:prstGeom>
            <a:solidFill>
              <a:srgbClr val="80BD41">
                <a:alpha val="100000"/>
              </a:srgbClr>
            </a:solidFill>
          </p:spPr>
          <p:txBody>
            <a:bodyPr/>
            <a:lstStyle/>
            <a:p/>
          </p:txBody>
        </p:sp>
        <p:sp>
          <p:nvSpPr>
            <p:cNvPr id="28" name="rc28"/>
            <p:cNvSpPr/>
            <p:nvPr/>
          </p:nvSpPr>
          <p:spPr>
            <a:xfrm>
              <a:off x="1850769" y="3001930"/>
              <a:ext cx="249522" cy="99083"/>
            </a:xfrm>
            <a:prstGeom prst="rect">
              <a:avLst/>
            </a:prstGeom>
            <a:solidFill>
              <a:srgbClr val="E2231A">
                <a:alpha val="100000"/>
              </a:srgbClr>
            </a:solidFill>
          </p:spPr>
          <p:txBody>
            <a:bodyPr/>
            <a:lstStyle/>
            <a:p/>
          </p:txBody>
        </p:sp>
        <p:sp>
          <p:nvSpPr>
            <p:cNvPr id="29" name="rc29"/>
            <p:cNvSpPr/>
            <p:nvPr/>
          </p:nvSpPr>
          <p:spPr>
            <a:xfrm>
              <a:off x="2128016" y="3041326"/>
              <a:ext cx="249522" cy="1061370"/>
            </a:xfrm>
            <a:prstGeom prst="rect">
              <a:avLst/>
            </a:prstGeom>
            <a:solidFill>
              <a:srgbClr val="80BD41">
                <a:alpha val="100000"/>
              </a:srgbClr>
            </a:solidFill>
          </p:spPr>
          <p:txBody>
            <a:bodyPr/>
            <a:lstStyle/>
            <a:p/>
          </p:txBody>
        </p:sp>
        <p:sp>
          <p:nvSpPr>
            <p:cNvPr id="30" name="rc30"/>
            <p:cNvSpPr/>
            <p:nvPr/>
          </p:nvSpPr>
          <p:spPr>
            <a:xfrm>
              <a:off x="2128016" y="2997097"/>
              <a:ext cx="249522" cy="44229"/>
            </a:xfrm>
            <a:prstGeom prst="rect">
              <a:avLst/>
            </a:prstGeom>
            <a:solidFill>
              <a:srgbClr val="E2231A">
                <a:alpha val="100000"/>
              </a:srgbClr>
            </a:solidFill>
          </p:spPr>
          <p:txBody>
            <a:bodyPr/>
            <a:lstStyle/>
            <a:p/>
          </p:txBody>
        </p:sp>
        <p:sp>
          <p:nvSpPr>
            <p:cNvPr id="31" name="rc31"/>
            <p:cNvSpPr/>
            <p:nvPr/>
          </p:nvSpPr>
          <p:spPr>
            <a:xfrm>
              <a:off x="2405264" y="3105254"/>
              <a:ext cx="249522" cy="997442"/>
            </a:xfrm>
            <a:prstGeom prst="rect">
              <a:avLst/>
            </a:prstGeom>
            <a:solidFill>
              <a:srgbClr val="80BD41">
                <a:alpha val="100000"/>
              </a:srgbClr>
            </a:solidFill>
          </p:spPr>
          <p:txBody>
            <a:bodyPr/>
            <a:lstStyle/>
            <a:p/>
          </p:txBody>
        </p:sp>
        <p:sp>
          <p:nvSpPr>
            <p:cNvPr id="32" name="rc32"/>
            <p:cNvSpPr/>
            <p:nvPr/>
          </p:nvSpPr>
          <p:spPr>
            <a:xfrm>
              <a:off x="2405264" y="2994452"/>
              <a:ext cx="249522" cy="110801"/>
            </a:xfrm>
            <a:prstGeom prst="rect">
              <a:avLst/>
            </a:prstGeom>
            <a:solidFill>
              <a:srgbClr val="E2231A">
                <a:alpha val="100000"/>
              </a:srgbClr>
            </a:solidFill>
          </p:spPr>
          <p:txBody>
            <a:bodyPr/>
            <a:lstStyle/>
            <a:p/>
          </p:txBody>
        </p:sp>
        <p:sp>
          <p:nvSpPr>
            <p:cNvPr id="33" name="rc33"/>
            <p:cNvSpPr/>
            <p:nvPr/>
          </p:nvSpPr>
          <p:spPr>
            <a:xfrm>
              <a:off x="2682512" y="3110999"/>
              <a:ext cx="249522" cy="991697"/>
            </a:xfrm>
            <a:prstGeom prst="rect">
              <a:avLst/>
            </a:prstGeom>
            <a:solidFill>
              <a:srgbClr val="80BD41">
                <a:alpha val="100000"/>
              </a:srgbClr>
            </a:solidFill>
          </p:spPr>
          <p:txBody>
            <a:bodyPr/>
            <a:lstStyle/>
            <a:p/>
          </p:txBody>
        </p:sp>
        <p:sp>
          <p:nvSpPr>
            <p:cNvPr id="34" name="rc34"/>
            <p:cNvSpPr/>
            <p:nvPr/>
          </p:nvSpPr>
          <p:spPr>
            <a:xfrm>
              <a:off x="2682512" y="2988433"/>
              <a:ext cx="249522" cy="122565"/>
            </a:xfrm>
            <a:prstGeom prst="rect">
              <a:avLst/>
            </a:prstGeom>
            <a:solidFill>
              <a:srgbClr val="E2231A">
                <a:alpha val="100000"/>
              </a:srgbClr>
            </a:solidFill>
          </p:spPr>
          <p:txBody>
            <a:bodyPr/>
            <a:lstStyle/>
            <a:p/>
          </p:txBody>
        </p:sp>
        <p:sp>
          <p:nvSpPr>
            <p:cNvPr id="35" name="rc35"/>
            <p:cNvSpPr/>
            <p:nvPr/>
          </p:nvSpPr>
          <p:spPr>
            <a:xfrm>
              <a:off x="2959759" y="3103430"/>
              <a:ext cx="249522" cy="999266"/>
            </a:xfrm>
            <a:prstGeom prst="rect">
              <a:avLst/>
            </a:prstGeom>
            <a:solidFill>
              <a:srgbClr val="80BD41">
                <a:alpha val="100000"/>
              </a:srgbClr>
            </a:solidFill>
          </p:spPr>
          <p:txBody>
            <a:bodyPr/>
            <a:lstStyle/>
            <a:p/>
          </p:txBody>
        </p:sp>
        <p:sp>
          <p:nvSpPr>
            <p:cNvPr id="36" name="rc36"/>
            <p:cNvSpPr/>
            <p:nvPr/>
          </p:nvSpPr>
          <p:spPr>
            <a:xfrm>
              <a:off x="2959759" y="2967185"/>
              <a:ext cx="249522" cy="136244"/>
            </a:xfrm>
            <a:prstGeom prst="rect">
              <a:avLst/>
            </a:prstGeom>
            <a:solidFill>
              <a:srgbClr val="E2231A">
                <a:alpha val="100000"/>
              </a:srgbClr>
            </a:solidFill>
          </p:spPr>
          <p:txBody>
            <a:bodyPr/>
            <a:lstStyle/>
            <a:p/>
          </p:txBody>
        </p:sp>
        <p:sp>
          <p:nvSpPr>
            <p:cNvPr id="37" name="rc37"/>
            <p:cNvSpPr/>
            <p:nvPr/>
          </p:nvSpPr>
          <p:spPr>
            <a:xfrm>
              <a:off x="3237007" y="3124906"/>
              <a:ext cx="249522" cy="977790"/>
            </a:xfrm>
            <a:prstGeom prst="rect">
              <a:avLst/>
            </a:prstGeom>
            <a:solidFill>
              <a:srgbClr val="80BD41">
                <a:alpha val="100000"/>
              </a:srgbClr>
            </a:solidFill>
          </p:spPr>
          <p:txBody>
            <a:bodyPr/>
            <a:lstStyle/>
            <a:p/>
          </p:txBody>
        </p:sp>
        <p:sp>
          <p:nvSpPr>
            <p:cNvPr id="38" name="rc38"/>
            <p:cNvSpPr/>
            <p:nvPr/>
          </p:nvSpPr>
          <p:spPr>
            <a:xfrm>
              <a:off x="3237007" y="2965726"/>
              <a:ext cx="249522" cy="159180"/>
            </a:xfrm>
            <a:prstGeom prst="rect">
              <a:avLst/>
            </a:prstGeom>
            <a:solidFill>
              <a:srgbClr val="E2231A">
                <a:alpha val="100000"/>
              </a:srgbClr>
            </a:solidFill>
          </p:spPr>
          <p:txBody>
            <a:bodyPr/>
            <a:lstStyle/>
            <a:p/>
          </p:txBody>
        </p:sp>
        <p:sp>
          <p:nvSpPr>
            <p:cNvPr id="39" name="rc39"/>
            <p:cNvSpPr/>
            <p:nvPr/>
          </p:nvSpPr>
          <p:spPr>
            <a:xfrm>
              <a:off x="3514255" y="3054504"/>
              <a:ext cx="249522" cy="1048192"/>
            </a:xfrm>
            <a:prstGeom prst="rect">
              <a:avLst/>
            </a:prstGeom>
            <a:solidFill>
              <a:srgbClr val="80BD41">
                <a:alpha val="100000"/>
              </a:srgbClr>
            </a:solidFill>
          </p:spPr>
          <p:txBody>
            <a:bodyPr/>
            <a:lstStyle/>
            <a:p/>
          </p:txBody>
        </p:sp>
        <p:sp>
          <p:nvSpPr>
            <p:cNvPr id="40" name="rc40"/>
            <p:cNvSpPr/>
            <p:nvPr/>
          </p:nvSpPr>
          <p:spPr>
            <a:xfrm>
              <a:off x="3514255" y="2963355"/>
              <a:ext cx="249522" cy="91149"/>
            </a:xfrm>
            <a:prstGeom prst="rect">
              <a:avLst/>
            </a:prstGeom>
            <a:solidFill>
              <a:srgbClr val="E2231A">
                <a:alpha val="100000"/>
              </a:srgbClr>
            </a:solidFill>
          </p:spPr>
          <p:txBody>
            <a:bodyPr/>
            <a:lstStyle/>
            <a:p/>
          </p:txBody>
        </p:sp>
        <p:sp>
          <p:nvSpPr>
            <p:cNvPr id="41" name="rc41"/>
            <p:cNvSpPr/>
            <p:nvPr/>
          </p:nvSpPr>
          <p:spPr>
            <a:xfrm>
              <a:off x="3791502" y="3041053"/>
              <a:ext cx="249522" cy="1061644"/>
            </a:xfrm>
            <a:prstGeom prst="rect">
              <a:avLst/>
            </a:prstGeom>
            <a:solidFill>
              <a:srgbClr val="80BD41">
                <a:alpha val="100000"/>
              </a:srgbClr>
            </a:solidFill>
          </p:spPr>
          <p:txBody>
            <a:bodyPr/>
            <a:lstStyle/>
            <a:p/>
          </p:txBody>
        </p:sp>
        <p:sp>
          <p:nvSpPr>
            <p:cNvPr id="42" name="rc42"/>
            <p:cNvSpPr/>
            <p:nvPr/>
          </p:nvSpPr>
          <p:spPr>
            <a:xfrm>
              <a:off x="3791502" y="2961166"/>
              <a:ext cx="249522" cy="79886"/>
            </a:xfrm>
            <a:prstGeom prst="rect">
              <a:avLst/>
            </a:prstGeom>
            <a:solidFill>
              <a:srgbClr val="E2231A">
                <a:alpha val="100000"/>
              </a:srgbClr>
            </a:solidFill>
          </p:spPr>
          <p:txBody>
            <a:bodyPr/>
            <a:lstStyle/>
            <a:p/>
          </p:txBody>
        </p:sp>
        <p:sp>
          <p:nvSpPr>
            <p:cNvPr id="43" name="rc43"/>
            <p:cNvSpPr/>
            <p:nvPr/>
          </p:nvSpPr>
          <p:spPr>
            <a:xfrm>
              <a:off x="4068750" y="3095724"/>
              <a:ext cx="249522" cy="1006972"/>
            </a:xfrm>
            <a:prstGeom prst="rect">
              <a:avLst/>
            </a:prstGeom>
            <a:solidFill>
              <a:srgbClr val="80BD41">
                <a:alpha val="100000"/>
              </a:srgbClr>
            </a:solidFill>
          </p:spPr>
          <p:txBody>
            <a:bodyPr/>
            <a:lstStyle/>
            <a:p/>
          </p:txBody>
        </p:sp>
        <p:sp>
          <p:nvSpPr>
            <p:cNvPr id="44" name="rc44"/>
            <p:cNvSpPr/>
            <p:nvPr/>
          </p:nvSpPr>
          <p:spPr>
            <a:xfrm>
              <a:off x="4068750" y="2958430"/>
              <a:ext cx="249522" cy="137293"/>
            </a:xfrm>
            <a:prstGeom prst="rect">
              <a:avLst/>
            </a:prstGeom>
            <a:solidFill>
              <a:srgbClr val="E2231A">
                <a:alpha val="100000"/>
              </a:srgbClr>
            </a:solidFill>
          </p:spPr>
          <p:txBody>
            <a:bodyPr/>
            <a:lstStyle/>
            <a:p/>
          </p:txBody>
        </p:sp>
        <p:sp>
          <p:nvSpPr>
            <p:cNvPr id="45" name="rc45"/>
            <p:cNvSpPr/>
            <p:nvPr/>
          </p:nvSpPr>
          <p:spPr>
            <a:xfrm>
              <a:off x="4345998" y="3002158"/>
              <a:ext cx="249522" cy="1100538"/>
            </a:xfrm>
            <a:prstGeom prst="rect">
              <a:avLst/>
            </a:prstGeom>
            <a:solidFill>
              <a:srgbClr val="80BD41">
                <a:alpha val="100000"/>
              </a:srgbClr>
            </a:solidFill>
          </p:spPr>
          <p:txBody>
            <a:bodyPr/>
            <a:lstStyle/>
            <a:p/>
          </p:txBody>
        </p:sp>
        <p:sp>
          <p:nvSpPr>
            <p:cNvPr id="46" name="rc46"/>
            <p:cNvSpPr/>
            <p:nvPr/>
          </p:nvSpPr>
          <p:spPr>
            <a:xfrm>
              <a:off x="4345998" y="2956287"/>
              <a:ext cx="249522" cy="45870"/>
            </a:xfrm>
            <a:prstGeom prst="rect">
              <a:avLst/>
            </a:prstGeom>
            <a:solidFill>
              <a:srgbClr val="E2231A">
                <a:alpha val="100000"/>
              </a:srgbClr>
            </a:solidFill>
          </p:spPr>
          <p:txBody>
            <a:bodyPr/>
            <a:lstStyle/>
            <a:p/>
          </p:txBody>
        </p:sp>
        <p:sp>
          <p:nvSpPr>
            <p:cNvPr id="47" name="rc47"/>
            <p:cNvSpPr/>
            <p:nvPr/>
          </p:nvSpPr>
          <p:spPr>
            <a:xfrm>
              <a:off x="4623245" y="3046297"/>
              <a:ext cx="249522" cy="1056400"/>
            </a:xfrm>
            <a:prstGeom prst="rect">
              <a:avLst/>
            </a:prstGeom>
            <a:solidFill>
              <a:srgbClr val="80BD41">
                <a:alpha val="100000"/>
              </a:srgbClr>
            </a:solidFill>
          </p:spPr>
          <p:txBody>
            <a:bodyPr/>
            <a:lstStyle/>
            <a:p/>
          </p:txBody>
        </p:sp>
        <p:sp>
          <p:nvSpPr>
            <p:cNvPr id="48" name="rc48"/>
            <p:cNvSpPr/>
            <p:nvPr/>
          </p:nvSpPr>
          <p:spPr>
            <a:xfrm>
              <a:off x="4623245" y="2954418"/>
              <a:ext cx="249522" cy="91878"/>
            </a:xfrm>
            <a:prstGeom prst="rect">
              <a:avLst/>
            </a:prstGeom>
            <a:solidFill>
              <a:srgbClr val="E2231A">
                <a:alpha val="100000"/>
              </a:srgbClr>
            </a:solidFill>
          </p:spPr>
          <p:txBody>
            <a:bodyPr/>
            <a:lstStyle/>
            <a:p/>
          </p:txBody>
        </p:sp>
        <p:sp>
          <p:nvSpPr>
            <p:cNvPr id="49" name="rc49"/>
            <p:cNvSpPr/>
            <p:nvPr/>
          </p:nvSpPr>
          <p:spPr>
            <a:xfrm>
              <a:off x="4900493" y="3102928"/>
              <a:ext cx="249522" cy="999768"/>
            </a:xfrm>
            <a:prstGeom prst="rect">
              <a:avLst/>
            </a:prstGeom>
            <a:solidFill>
              <a:srgbClr val="80BD41">
                <a:alpha val="100000"/>
              </a:srgbClr>
            </a:solidFill>
          </p:spPr>
          <p:txBody>
            <a:bodyPr/>
            <a:lstStyle/>
            <a:p/>
          </p:txBody>
        </p:sp>
        <p:sp>
          <p:nvSpPr>
            <p:cNvPr id="50" name="rc50"/>
            <p:cNvSpPr/>
            <p:nvPr/>
          </p:nvSpPr>
          <p:spPr>
            <a:xfrm>
              <a:off x="4900493" y="2953551"/>
              <a:ext cx="249522" cy="149377"/>
            </a:xfrm>
            <a:prstGeom prst="rect">
              <a:avLst/>
            </a:prstGeom>
            <a:solidFill>
              <a:srgbClr val="E2231A">
                <a:alpha val="100000"/>
              </a:srgbClr>
            </a:solidFill>
          </p:spPr>
          <p:txBody>
            <a:bodyPr/>
            <a:lstStyle/>
            <a:p/>
          </p:txBody>
        </p:sp>
        <p:sp>
          <p:nvSpPr>
            <p:cNvPr id="51" name="rc51"/>
            <p:cNvSpPr/>
            <p:nvPr/>
          </p:nvSpPr>
          <p:spPr>
            <a:xfrm>
              <a:off x="5177741" y="3079902"/>
              <a:ext cx="249522" cy="1022795"/>
            </a:xfrm>
            <a:prstGeom prst="rect">
              <a:avLst/>
            </a:prstGeom>
            <a:solidFill>
              <a:srgbClr val="80BD41">
                <a:alpha val="100000"/>
              </a:srgbClr>
            </a:solidFill>
          </p:spPr>
          <p:txBody>
            <a:bodyPr/>
            <a:lstStyle/>
            <a:p/>
          </p:txBody>
        </p:sp>
        <p:sp>
          <p:nvSpPr>
            <p:cNvPr id="52" name="rc52"/>
            <p:cNvSpPr/>
            <p:nvPr/>
          </p:nvSpPr>
          <p:spPr>
            <a:xfrm>
              <a:off x="5177741" y="2953506"/>
              <a:ext cx="249522" cy="126395"/>
            </a:xfrm>
            <a:prstGeom prst="rect">
              <a:avLst/>
            </a:prstGeom>
            <a:solidFill>
              <a:srgbClr val="E2231A">
                <a:alpha val="100000"/>
              </a:srgbClr>
            </a:solidFill>
          </p:spPr>
          <p:txBody>
            <a:bodyPr/>
            <a:lstStyle/>
            <a:p/>
          </p:txBody>
        </p:sp>
        <p:sp>
          <p:nvSpPr>
            <p:cNvPr id="53" name="rc53"/>
            <p:cNvSpPr/>
            <p:nvPr/>
          </p:nvSpPr>
          <p:spPr>
            <a:xfrm>
              <a:off x="5454988" y="3011232"/>
              <a:ext cx="249522" cy="1091464"/>
            </a:xfrm>
            <a:prstGeom prst="rect">
              <a:avLst/>
            </a:prstGeom>
            <a:solidFill>
              <a:srgbClr val="80BD41">
                <a:alpha val="100000"/>
              </a:srgbClr>
            </a:solidFill>
          </p:spPr>
          <p:txBody>
            <a:bodyPr/>
            <a:lstStyle/>
            <a:p/>
          </p:txBody>
        </p:sp>
        <p:sp>
          <p:nvSpPr>
            <p:cNvPr id="54" name="rc54"/>
            <p:cNvSpPr/>
            <p:nvPr/>
          </p:nvSpPr>
          <p:spPr>
            <a:xfrm>
              <a:off x="5454988" y="2953779"/>
              <a:ext cx="249522" cy="57452"/>
            </a:xfrm>
            <a:prstGeom prst="rect">
              <a:avLst/>
            </a:prstGeom>
            <a:solidFill>
              <a:srgbClr val="E2231A">
                <a:alpha val="100000"/>
              </a:srgbClr>
            </a:solidFill>
          </p:spPr>
          <p:txBody>
            <a:bodyPr/>
            <a:lstStyle/>
            <a:p/>
          </p:txBody>
        </p:sp>
        <p:sp>
          <p:nvSpPr>
            <p:cNvPr id="55" name="rc55"/>
            <p:cNvSpPr/>
            <p:nvPr/>
          </p:nvSpPr>
          <p:spPr>
            <a:xfrm>
              <a:off x="5732236" y="3023361"/>
              <a:ext cx="249522" cy="1079335"/>
            </a:xfrm>
            <a:prstGeom prst="rect">
              <a:avLst/>
            </a:prstGeom>
            <a:solidFill>
              <a:srgbClr val="80BD41">
                <a:alpha val="100000"/>
              </a:srgbClr>
            </a:solidFill>
          </p:spPr>
          <p:txBody>
            <a:bodyPr/>
            <a:lstStyle/>
            <a:p/>
          </p:txBody>
        </p:sp>
        <p:sp>
          <p:nvSpPr>
            <p:cNvPr id="56" name="rc56"/>
            <p:cNvSpPr/>
            <p:nvPr/>
          </p:nvSpPr>
          <p:spPr>
            <a:xfrm>
              <a:off x="5732236" y="2954463"/>
              <a:ext cx="249522" cy="68897"/>
            </a:xfrm>
            <a:prstGeom prst="rect">
              <a:avLst/>
            </a:prstGeom>
            <a:solidFill>
              <a:srgbClr val="E2231A">
                <a:alpha val="100000"/>
              </a:srgbClr>
            </a:solidFill>
          </p:spPr>
          <p:txBody>
            <a:bodyPr/>
            <a:lstStyle/>
            <a:p/>
          </p:txBody>
        </p:sp>
        <p:sp>
          <p:nvSpPr>
            <p:cNvPr id="57" name="rc57"/>
            <p:cNvSpPr/>
            <p:nvPr/>
          </p:nvSpPr>
          <p:spPr>
            <a:xfrm>
              <a:off x="6009484" y="3149985"/>
              <a:ext cx="249522" cy="952711"/>
            </a:xfrm>
            <a:prstGeom prst="rect">
              <a:avLst/>
            </a:prstGeom>
            <a:solidFill>
              <a:srgbClr val="80BD41">
                <a:alpha val="100000"/>
              </a:srgbClr>
            </a:solidFill>
          </p:spPr>
          <p:txBody>
            <a:bodyPr/>
            <a:lstStyle/>
            <a:p/>
          </p:txBody>
        </p:sp>
        <p:sp>
          <p:nvSpPr>
            <p:cNvPr id="58" name="rc58"/>
            <p:cNvSpPr/>
            <p:nvPr/>
          </p:nvSpPr>
          <p:spPr>
            <a:xfrm>
              <a:off x="6009484" y="2954828"/>
              <a:ext cx="249522" cy="195156"/>
            </a:xfrm>
            <a:prstGeom prst="rect">
              <a:avLst/>
            </a:prstGeom>
            <a:solidFill>
              <a:srgbClr val="E2231A">
                <a:alpha val="100000"/>
              </a:srgbClr>
            </a:solidFill>
          </p:spPr>
          <p:txBody>
            <a:bodyPr/>
            <a:lstStyle/>
            <a:p/>
          </p:txBody>
        </p:sp>
        <p:sp>
          <p:nvSpPr>
            <p:cNvPr id="59" name="rc59"/>
            <p:cNvSpPr/>
            <p:nvPr/>
          </p:nvSpPr>
          <p:spPr>
            <a:xfrm>
              <a:off x="6286731" y="3080996"/>
              <a:ext cx="249522" cy="1021700"/>
            </a:xfrm>
            <a:prstGeom prst="rect">
              <a:avLst/>
            </a:prstGeom>
            <a:solidFill>
              <a:srgbClr val="80BD41">
                <a:alpha val="100000"/>
              </a:srgbClr>
            </a:solidFill>
          </p:spPr>
          <p:txBody>
            <a:bodyPr/>
            <a:lstStyle/>
            <a:p/>
          </p:txBody>
        </p:sp>
        <p:sp>
          <p:nvSpPr>
            <p:cNvPr id="60" name="rc60"/>
            <p:cNvSpPr/>
            <p:nvPr/>
          </p:nvSpPr>
          <p:spPr>
            <a:xfrm>
              <a:off x="6286731" y="2954737"/>
              <a:ext cx="249522" cy="126259"/>
            </a:xfrm>
            <a:prstGeom prst="rect">
              <a:avLst/>
            </a:prstGeom>
            <a:solidFill>
              <a:srgbClr val="E2231A">
                <a:alpha val="100000"/>
              </a:srgbClr>
            </a:solidFill>
          </p:spPr>
          <p:txBody>
            <a:bodyPr/>
            <a:lstStyle/>
            <a:p/>
          </p:txBody>
        </p:sp>
        <p:sp>
          <p:nvSpPr>
            <p:cNvPr id="61" name="rc61"/>
            <p:cNvSpPr/>
            <p:nvPr/>
          </p:nvSpPr>
          <p:spPr>
            <a:xfrm>
              <a:off x="6563979" y="3195309"/>
              <a:ext cx="249522" cy="907388"/>
            </a:xfrm>
            <a:prstGeom prst="rect">
              <a:avLst/>
            </a:prstGeom>
            <a:solidFill>
              <a:srgbClr val="80BD41">
                <a:alpha val="100000"/>
              </a:srgbClr>
            </a:solidFill>
          </p:spPr>
          <p:txBody>
            <a:bodyPr/>
            <a:lstStyle/>
            <a:p/>
          </p:txBody>
        </p:sp>
        <p:sp>
          <p:nvSpPr>
            <p:cNvPr id="62" name="rc62"/>
            <p:cNvSpPr/>
            <p:nvPr/>
          </p:nvSpPr>
          <p:spPr>
            <a:xfrm>
              <a:off x="6563979" y="2954099"/>
              <a:ext cx="249522" cy="241210"/>
            </a:xfrm>
            <a:prstGeom prst="rect">
              <a:avLst/>
            </a:prstGeom>
            <a:solidFill>
              <a:srgbClr val="E2231A">
                <a:alpha val="100000"/>
              </a:srgbClr>
            </a:solidFill>
          </p:spPr>
          <p:txBody>
            <a:bodyPr/>
            <a:lstStyle/>
            <a:p/>
          </p:txBody>
        </p:sp>
        <p:sp>
          <p:nvSpPr>
            <p:cNvPr id="63" name="rc63"/>
            <p:cNvSpPr/>
            <p:nvPr/>
          </p:nvSpPr>
          <p:spPr>
            <a:xfrm>
              <a:off x="6841227" y="3251667"/>
              <a:ext cx="249522" cy="851029"/>
            </a:xfrm>
            <a:prstGeom prst="rect">
              <a:avLst/>
            </a:prstGeom>
            <a:solidFill>
              <a:srgbClr val="80BD41">
                <a:alpha val="100000"/>
              </a:srgbClr>
            </a:solidFill>
          </p:spPr>
          <p:txBody>
            <a:bodyPr/>
            <a:lstStyle/>
            <a:p/>
          </p:txBody>
        </p:sp>
        <p:sp>
          <p:nvSpPr>
            <p:cNvPr id="64" name="rc64"/>
            <p:cNvSpPr/>
            <p:nvPr/>
          </p:nvSpPr>
          <p:spPr>
            <a:xfrm>
              <a:off x="6841227" y="2952639"/>
              <a:ext cx="249522" cy="299027"/>
            </a:xfrm>
            <a:prstGeom prst="rect">
              <a:avLst/>
            </a:prstGeom>
            <a:solidFill>
              <a:srgbClr val="E2231A">
                <a:alpha val="100000"/>
              </a:srgbClr>
            </a:solidFill>
          </p:spPr>
          <p:txBody>
            <a:bodyPr/>
            <a:lstStyle/>
            <a:p/>
          </p:txBody>
        </p:sp>
        <p:sp>
          <p:nvSpPr>
            <p:cNvPr id="65" name="rc65"/>
            <p:cNvSpPr/>
            <p:nvPr/>
          </p:nvSpPr>
          <p:spPr>
            <a:xfrm>
              <a:off x="7118474" y="3238170"/>
              <a:ext cx="249522" cy="864526"/>
            </a:xfrm>
            <a:prstGeom prst="rect">
              <a:avLst/>
            </a:prstGeom>
            <a:solidFill>
              <a:srgbClr val="80BD41">
                <a:alpha val="100000"/>
              </a:srgbClr>
            </a:solidFill>
          </p:spPr>
          <p:txBody>
            <a:bodyPr/>
            <a:lstStyle/>
            <a:p/>
          </p:txBody>
        </p:sp>
        <p:sp>
          <p:nvSpPr>
            <p:cNvPr id="66" name="rc66"/>
            <p:cNvSpPr/>
            <p:nvPr/>
          </p:nvSpPr>
          <p:spPr>
            <a:xfrm>
              <a:off x="7118474" y="2949995"/>
              <a:ext cx="249522" cy="288175"/>
            </a:xfrm>
            <a:prstGeom prst="rect">
              <a:avLst/>
            </a:prstGeom>
            <a:solidFill>
              <a:srgbClr val="E2231A">
                <a:alpha val="100000"/>
              </a:srgbClr>
            </a:solidFill>
          </p:spPr>
          <p:txBody>
            <a:bodyPr/>
            <a:lstStyle/>
            <a:p/>
          </p:txBody>
        </p:sp>
        <p:sp>
          <p:nvSpPr>
            <p:cNvPr id="67" name="rc67"/>
            <p:cNvSpPr/>
            <p:nvPr/>
          </p:nvSpPr>
          <p:spPr>
            <a:xfrm>
              <a:off x="7395722" y="3306384"/>
              <a:ext cx="249522" cy="796312"/>
            </a:xfrm>
            <a:prstGeom prst="rect">
              <a:avLst/>
            </a:prstGeom>
            <a:solidFill>
              <a:srgbClr val="80BD41">
                <a:alpha val="100000"/>
              </a:srgbClr>
            </a:solidFill>
          </p:spPr>
          <p:txBody>
            <a:bodyPr/>
            <a:lstStyle/>
            <a:p/>
          </p:txBody>
        </p:sp>
        <p:sp>
          <p:nvSpPr>
            <p:cNvPr id="68" name="rc68"/>
            <p:cNvSpPr/>
            <p:nvPr/>
          </p:nvSpPr>
          <p:spPr>
            <a:xfrm>
              <a:off x="7395722" y="2948627"/>
              <a:ext cx="249522" cy="357757"/>
            </a:xfrm>
            <a:prstGeom prst="rect">
              <a:avLst/>
            </a:prstGeom>
            <a:solidFill>
              <a:srgbClr val="E2231A">
                <a:alpha val="100000"/>
              </a:srgbClr>
            </a:solidFill>
          </p:spPr>
          <p:txBody>
            <a:bodyPr/>
            <a:lstStyle/>
            <a:p/>
          </p:txBody>
        </p:sp>
        <p:sp>
          <p:nvSpPr>
            <p:cNvPr id="69" name="rc69"/>
            <p:cNvSpPr/>
            <p:nvPr/>
          </p:nvSpPr>
          <p:spPr>
            <a:xfrm>
              <a:off x="7672970" y="3318285"/>
              <a:ext cx="249522" cy="784411"/>
            </a:xfrm>
            <a:prstGeom prst="rect">
              <a:avLst/>
            </a:prstGeom>
            <a:solidFill>
              <a:srgbClr val="80BD41">
                <a:alpha val="100000"/>
              </a:srgbClr>
            </a:solidFill>
          </p:spPr>
          <p:txBody>
            <a:bodyPr/>
            <a:lstStyle/>
            <a:p/>
          </p:txBody>
        </p:sp>
        <p:sp>
          <p:nvSpPr>
            <p:cNvPr id="70" name="rc70"/>
            <p:cNvSpPr/>
            <p:nvPr/>
          </p:nvSpPr>
          <p:spPr>
            <a:xfrm>
              <a:off x="7672970" y="2949174"/>
              <a:ext cx="249522" cy="369110"/>
            </a:xfrm>
            <a:prstGeom prst="rect">
              <a:avLst/>
            </a:prstGeom>
            <a:solidFill>
              <a:srgbClr val="E2231A">
                <a:alpha val="100000"/>
              </a:srgbClr>
            </a:solidFill>
          </p:spPr>
          <p:txBody>
            <a:bodyPr/>
            <a:lstStyle/>
            <a:p/>
          </p:txBody>
        </p:sp>
        <p:sp>
          <p:nvSpPr>
            <p:cNvPr id="71" name="rc71"/>
            <p:cNvSpPr/>
            <p:nvPr/>
          </p:nvSpPr>
          <p:spPr>
            <a:xfrm>
              <a:off x="7950217" y="3326812"/>
              <a:ext cx="249522" cy="775885"/>
            </a:xfrm>
            <a:prstGeom prst="rect">
              <a:avLst/>
            </a:prstGeom>
            <a:solidFill>
              <a:srgbClr val="80BD41">
                <a:alpha val="100000"/>
              </a:srgbClr>
            </a:solidFill>
          </p:spPr>
          <p:txBody>
            <a:bodyPr/>
            <a:lstStyle/>
            <a:p/>
          </p:txBody>
        </p:sp>
        <p:sp>
          <p:nvSpPr>
            <p:cNvPr id="72" name="rc72"/>
            <p:cNvSpPr/>
            <p:nvPr/>
          </p:nvSpPr>
          <p:spPr>
            <a:xfrm>
              <a:off x="7950217" y="2944660"/>
              <a:ext cx="249522" cy="382151"/>
            </a:xfrm>
            <a:prstGeom prst="rect">
              <a:avLst/>
            </a:prstGeom>
            <a:solidFill>
              <a:srgbClr val="E2231A">
                <a:alpha val="100000"/>
              </a:srgbClr>
            </a:solidFill>
          </p:spPr>
          <p:txBody>
            <a:bodyPr/>
            <a:lstStyle/>
            <a:p/>
          </p:txBody>
        </p:sp>
        <p:sp>
          <p:nvSpPr>
            <p:cNvPr id="73" name="pl73"/>
            <p:cNvSpPr/>
            <p:nvPr/>
          </p:nvSpPr>
          <p:spPr>
            <a:xfrm>
              <a:off x="1421035" y="1323408"/>
              <a:ext cx="6653943" cy="839576"/>
            </a:xfrm>
            <a:custGeom>
              <a:avLst/>
              <a:pathLst>
                <a:path w="6653943" h="839576">
                  <a:moveTo>
                    <a:pt x="0" y="347411"/>
                  </a:moveTo>
                  <a:lnTo>
                    <a:pt x="277247" y="231607"/>
                  </a:lnTo>
                  <a:lnTo>
                    <a:pt x="554495" y="144754"/>
                  </a:lnTo>
                  <a:lnTo>
                    <a:pt x="831742" y="0"/>
                  </a:lnTo>
                  <a:lnTo>
                    <a:pt x="1108990" y="173705"/>
                  </a:lnTo>
                  <a:lnTo>
                    <a:pt x="1386238" y="202656"/>
                  </a:lnTo>
                  <a:lnTo>
                    <a:pt x="1663485" y="231607"/>
                  </a:lnTo>
                  <a:lnTo>
                    <a:pt x="1940733" y="289509"/>
                  </a:lnTo>
                  <a:lnTo>
                    <a:pt x="2217981" y="115803"/>
                  </a:lnTo>
                  <a:lnTo>
                    <a:pt x="2495228" y="86852"/>
                  </a:lnTo>
                  <a:lnTo>
                    <a:pt x="2772476" y="231607"/>
                  </a:lnTo>
                  <a:lnTo>
                    <a:pt x="3049724" y="0"/>
                  </a:lnTo>
                  <a:lnTo>
                    <a:pt x="3326971" y="115803"/>
                  </a:lnTo>
                  <a:lnTo>
                    <a:pt x="3604219" y="260558"/>
                  </a:lnTo>
                  <a:lnTo>
                    <a:pt x="3881467" y="202656"/>
                  </a:lnTo>
                  <a:lnTo>
                    <a:pt x="4158714" y="28950"/>
                  </a:lnTo>
                  <a:lnTo>
                    <a:pt x="4435962" y="57901"/>
                  </a:lnTo>
                  <a:lnTo>
                    <a:pt x="4713210" y="376361"/>
                  </a:lnTo>
                  <a:lnTo>
                    <a:pt x="4990457" y="202656"/>
                  </a:lnTo>
                  <a:lnTo>
                    <a:pt x="5267705" y="492165"/>
                  </a:lnTo>
                  <a:lnTo>
                    <a:pt x="5544953" y="636920"/>
                  </a:lnTo>
                  <a:lnTo>
                    <a:pt x="5822200" y="607969"/>
                  </a:lnTo>
                  <a:lnTo>
                    <a:pt x="6099448" y="781674"/>
                  </a:lnTo>
                  <a:lnTo>
                    <a:pt x="6376696" y="810625"/>
                  </a:lnTo>
                  <a:lnTo>
                    <a:pt x="6653943" y="839576"/>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6905698"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718294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4" name="tx84"/>
            <p:cNvSpPr/>
            <p:nvPr/>
          </p:nvSpPr>
          <p:spPr>
            <a:xfrm>
              <a:off x="1303481" y="28569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243.4</a:t>
              </a:r>
            </a:p>
          </p:txBody>
        </p:sp>
        <p:sp>
          <p:nvSpPr>
            <p:cNvPr id="85" name="tx85"/>
            <p:cNvSpPr/>
            <p:nvPr/>
          </p:nvSpPr>
          <p:spPr>
            <a:xfrm>
              <a:off x="2689720" y="28536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244.4</a:t>
              </a:r>
            </a:p>
          </p:txBody>
        </p:sp>
        <p:sp>
          <p:nvSpPr>
            <p:cNvPr id="86" name="tx86"/>
            <p:cNvSpPr/>
            <p:nvPr/>
          </p:nvSpPr>
          <p:spPr>
            <a:xfrm>
              <a:off x="4115135" y="28224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87" name="tx87"/>
            <p:cNvSpPr/>
            <p:nvPr/>
          </p:nvSpPr>
          <p:spPr>
            <a:xfrm>
              <a:off x="5501373" y="281785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a:t>
              </a:r>
            </a:p>
          </p:txBody>
        </p:sp>
        <p:sp>
          <p:nvSpPr>
            <p:cNvPr id="88" name="tx88"/>
            <p:cNvSpPr/>
            <p:nvPr/>
          </p:nvSpPr>
          <p:spPr>
            <a:xfrm>
              <a:off x="6571187" y="28181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9" name="tx89"/>
            <p:cNvSpPr/>
            <p:nvPr/>
          </p:nvSpPr>
          <p:spPr>
            <a:xfrm>
              <a:off x="6848435" y="28167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252.2</a:t>
              </a:r>
            </a:p>
          </p:txBody>
        </p:sp>
        <p:sp>
          <p:nvSpPr>
            <p:cNvPr id="90" name="tx90"/>
            <p:cNvSpPr/>
            <p:nvPr/>
          </p:nvSpPr>
          <p:spPr>
            <a:xfrm>
              <a:off x="7125682" y="28140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252.8</a:t>
              </a:r>
            </a:p>
          </p:txBody>
        </p:sp>
        <p:sp>
          <p:nvSpPr>
            <p:cNvPr id="91" name="tx91"/>
            <p:cNvSpPr/>
            <p:nvPr/>
          </p:nvSpPr>
          <p:spPr>
            <a:xfrm>
              <a:off x="7402930" y="28126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253.1</a:t>
              </a:r>
            </a:p>
          </p:txBody>
        </p:sp>
        <p:sp>
          <p:nvSpPr>
            <p:cNvPr id="92" name="tx92"/>
            <p:cNvSpPr/>
            <p:nvPr/>
          </p:nvSpPr>
          <p:spPr>
            <a:xfrm>
              <a:off x="7719354" y="281320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a:t>
              </a:r>
            </a:p>
          </p:txBody>
        </p:sp>
        <p:sp>
          <p:nvSpPr>
            <p:cNvPr id="93" name="tx93"/>
            <p:cNvSpPr/>
            <p:nvPr/>
          </p:nvSpPr>
          <p:spPr>
            <a:xfrm>
              <a:off x="7996602" y="280873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a:t>
              </a:r>
            </a:p>
          </p:txBody>
        </p:sp>
        <p:sp>
          <p:nvSpPr>
            <p:cNvPr id="94" name="pl94"/>
            <p:cNvSpPr/>
            <p:nvPr/>
          </p:nvSpPr>
          <p:spPr>
            <a:xfrm>
              <a:off x="1421035"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6015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204.4</a:t>
              </a:r>
            </a:p>
          </p:txBody>
        </p:sp>
        <p:sp>
          <p:nvSpPr>
            <p:cNvPr id="105" name="tx105"/>
            <p:cNvSpPr/>
            <p:nvPr/>
          </p:nvSpPr>
          <p:spPr>
            <a:xfrm>
              <a:off x="1329607" y="30466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38.9</a:t>
              </a:r>
            </a:p>
          </p:txBody>
        </p:sp>
        <p:sp>
          <p:nvSpPr>
            <p:cNvPr id="106" name="tx106"/>
            <p:cNvSpPr/>
            <p:nvPr/>
          </p:nvSpPr>
          <p:spPr>
            <a:xfrm>
              <a:off x="2689720" y="35718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217.5</a:t>
              </a:r>
            </a:p>
          </p:txBody>
        </p:sp>
        <p:sp>
          <p:nvSpPr>
            <p:cNvPr id="107" name="tx107"/>
            <p:cNvSpPr/>
            <p:nvPr/>
          </p:nvSpPr>
          <p:spPr>
            <a:xfrm>
              <a:off x="2715845" y="3014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08" name="tx108"/>
            <p:cNvSpPr/>
            <p:nvPr/>
          </p:nvSpPr>
          <p:spPr>
            <a:xfrm>
              <a:off x="4075958" y="35641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220.8</a:t>
              </a:r>
            </a:p>
          </p:txBody>
        </p:sp>
        <p:sp>
          <p:nvSpPr>
            <p:cNvPr id="109" name="tx109"/>
            <p:cNvSpPr/>
            <p:nvPr/>
          </p:nvSpPr>
          <p:spPr>
            <a:xfrm>
              <a:off x="4102084" y="29919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10" name="tx110"/>
            <p:cNvSpPr/>
            <p:nvPr/>
          </p:nvSpPr>
          <p:spPr>
            <a:xfrm>
              <a:off x="5462196" y="35218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239.4</a:t>
              </a:r>
            </a:p>
          </p:txBody>
        </p:sp>
        <p:sp>
          <p:nvSpPr>
            <p:cNvPr id="111" name="tx111"/>
            <p:cNvSpPr/>
            <p:nvPr/>
          </p:nvSpPr>
          <p:spPr>
            <a:xfrm>
              <a:off x="5488322" y="29474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2" name="tx112"/>
            <p:cNvSpPr/>
            <p:nvPr/>
          </p:nvSpPr>
          <p:spPr>
            <a:xfrm>
              <a:off x="6610364" y="361395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13" name="tx113"/>
            <p:cNvSpPr/>
            <p:nvPr/>
          </p:nvSpPr>
          <p:spPr>
            <a:xfrm>
              <a:off x="6597312" y="3039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a:t>
              </a:r>
            </a:p>
          </p:txBody>
        </p:sp>
        <p:sp>
          <p:nvSpPr>
            <p:cNvPr id="114" name="tx114"/>
            <p:cNvSpPr/>
            <p:nvPr/>
          </p:nvSpPr>
          <p:spPr>
            <a:xfrm>
              <a:off x="6848435" y="36421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186.6</a:t>
              </a:r>
            </a:p>
          </p:txBody>
        </p:sp>
        <p:sp>
          <p:nvSpPr>
            <p:cNvPr id="115" name="tx115"/>
            <p:cNvSpPr/>
            <p:nvPr/>
          </p:nvSpPr>
          <p:spPr>
            <a:xfrm>
              <a:off x="6874560" y="30671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65.6</a:t>
              </a:r>
            </a:p>
          </p:txBody>
        </p:sp>
        <p:sp>
          <p:nvSpPr>
            <p:cNvPr id="116" name="tx116"/>
            <p:cNvSpPr/>
            <p:nvPr/>
          </p:nvSpPr>
          <p:spPr>
            <a:xfrm>
              <a:off x="7125682" y="36353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189.6</a:t>
              </a:r>
            </a:p>
          </p:txBody>
        </p:sp>
        <p:sp>
          <p:nvSpPr>
            <p:cNvPr id="117" name="tx117"/>
            <p:cNvSpPr/>
            <p:nvPr/>
          </p:nvSpPr>
          <p:spPr>
            <a:xfrm>
              <a:off x="7151808" y="30589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18" name="tx118"/>
            <p:cNvSpPr/>
            <p:nvPr/>
          </p:nvSpPr>
          <p:spPr>
            <a:xfrm>
              <a:off x="7402930" y="36694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174.6</a:t>
              </a:r>
            </a:p>
          </p:txBody>
        </p:sp>
        <p:sp>
          <p:nvSpPr>
            <p:cNvPr id="119" name="tx119"/>
            <p:cNvSpPr/>
            <p:nvPr/>
          </p:nvSpPr>
          <p:spPr>
            <a:xfrm>
              <a:off x="7429055" y="30924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78.5</a:t>
              </a:r>
            </a:p>
          </p:txBody>
        </p:sp>
        <p:sp>
          <p:nvSpPr>
            <p:cNvPr id="120" name="tx120"/>
            <p:cNvSpPr/>
            <p:nvPr/>
          </p:nvSpPr>
          <p:spPr>
            <a:xfrm>
              <a:off x="7719354" y="367659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21" name="tx121"/>
            <p:cNvSpPr/>
            <p:nvPr/>
          </p:nvSpPr>
          <p:spPr>
            <a:xfrm>
              <a:off x="7745480" y="309868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22" name="tx122"/>
            <p:cNvSpPr/>
            <p:nvPr/>
          </p:nvSpPr>
          <p:spPr>
            <a:xfrm>
              <a:off x="7957425" y="36797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170.2</a:t>
              </a:r>
            </a:p>
          </p:txBody>
        </p:sp>
        <p:sp>
          <p:nvSpPr>
            <p:cNvPr id="123" name="tx123"/>
            <p:cNvSpPr/>
            <p:nvPr/>
          </p:nvSpPr>
          <p:spPr>
            <a:xfrm>
              <a:off x="7983551" y="31006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83.8</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386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2266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314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846108"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13207" y="5057376"/>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47" name="rc147"/>
            <p:cNvSpPr/>
            <p:nvPr/>
          </p:nvSpPr>
          <p:spPr>
            <a:xfrm>
              <a:off x="4417686" y="5010059"/>
              <a:ext cx="201456" cy="201456"/>
            </a:xfrm>
            <a:prstGeom prst="rect">
              <a:avLst/>
            </a:prstGeom>
            <a:solidFill>
              <a:srgbClr val="E2231A">
                <a:alpha val="100000"/>
              </a:srgbClr>
            </a:solidFill>
          </p:spPr>
          <p:txBody>
            <a:bodyPr/>
            <a:lstStyle/>
            <a:p/>
          </p:txBody>
        </p:sp>
        <p:sp>
          <p:nvSpPr>
            <p:cNvPr id="148" name="rc148"/>
            <p:cNvSpPr/>
            <p:nvPr/>
          </p:nvSpPr>
          <p:spPr>
            <a:xfrm>
              <a:off x="5692760" y="5010059"/>
              <a:ext cx="201456" cy="201456"/>
            </a:xfrm>
            <a:prstGeom prst="rect">
              <a:avLst/>
            </a:prstGeom>
            <a:solidFill>
              <a:srgbClr val="80BD41">
                <a:alpha val="100000"/>
              </a:srgbClr>
            </a:solidFill>
          </p:spPr>
          <p:txBody>
            <a:bodyPr/>
            <a:lstStyle/>
            <a:p/>
          </p:txBody>
        </p:sp>
        <p:sp>
          <p:nvSpPr>
            <p:cNvPr id="149" name="tx149"/>
            <p:cNvSpPr/>
            <p:nvPr/>
          </p:nvSpPr>
          <p:spPr>
            <a:xfrm>
              <a:off x="4697731" y="5059150"/>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0" name="tx150"/>
            <p:cNvSpPr/>
            <p:nvPr/>
          </p:nvSpPr>
          <p:spPr>
            <a:xfrm>
              <a:off x="5972805"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2" name="tx152"/>
            <p:cNvSpPr/>
            <p:nvPr/>
          </p:nvSpPr>
          <p:spPr>
            <a:xfrm>
              <a:off x="951100" y="661760"/>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2000-2024</a:t>
              </a:r>
            </a:p>
          </p:txBody>
        </p:sp>
        <p:sp>
          <p:nvSpPr>
            <p:cNvPr id="153" name="pl153"/>
            <p:cNvSpPr/>
            <p:nvPr/>
          </p:nvSpPr>
          <p:spPr>
            <a:xfrm>
              <a:off x="25906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1794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7682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850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738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151676" cy="167191"/>
            </a:xfrm>
            <a:prstGeom prst="rect">
              <a:avLst/>
            </a:prstGeom>
            <a:solidFill>
              <a:srgbClr val="80BD41">
                <a:alpha val="100000"/>
              </a:srgbClr>
            </a:solidFill>
          </p:spPr>
          <p:txBody>
            <a:bodyPr/>
            <a:lstStyle/>
            <a:p/>
          </p:txBody>
        </p:sp>
        <p:sp>
          <p:nvSpPr>
            <p:cNvPr id="163" name="rc163"/>
            <p:cNvSpPr/>
            <p:nvPr/>
          </p:nvSpPr>
          <p:spPr>
            <a:xfrm>
              <a:off x="6447950" y="5889059"/>
              <a:ext cx="1369465" cy="167191"/>
            </a:xfrm>
            <a:prstGeom prst="rect">
              <a:avLst/>
            </a:prstGeom>
            <a:solidFill>
              <a:srgbClr val="E2231A">
                <a:alpha val="100000"/>
              </a:srgbClr>
            </a:solidFill>
          </p:spPr>
          <p:txBody>
            <a:bodyPr/>
            <a:lstStyle/>
            <a:p/>
          </p:txBody>
        </p:sp>
        <p:sp>
          <p:nvSpPr>
            <p:cNvPr id="164" name="rc164"/>
            <p:cNvSpPr/>
            <p:nvPr/>
          </p:nvSpPr>
          <p:spPr>
            <a:xfrm>
              <a:off x="1296273" y="5680069"/>
              <a:ext cx="4453482" cy="167191"/>
            </a:xfrm>
            <a:prstGeom prst="rect">
              <a:avLst/>
            </a:prstGeom>
            <a:solidFill>
              <a:srgbClr val="80BD41">
                <a:alpha val="100000"/>
              </a:srgbClr>
            </a:solidFill>
          </p:spPr>
          <p:txBody>
            <a:bodyPr/>
            <a:lstStyle/>
            <a:p/>
          </p:txBody>
        </p:sp>
        <p:sp>
          <p:nvSpPr>
            <p:cNvPr id="165" name="rc165"/>
            <p:cNvSpPr/>
            <p:nvPr/>
          </p:nvSpPr>
          <p:spPr>
            <a:xfrm>
              <a:off x="5749755" y="5680069"/>
              <a:ext cx="2095619" cy="167191"/>
            </a:xfrm>
            <a:prstGeom prst="rect">
              <a:avLst/>
            </a:prstGeom>
            <a:solidFill>
              <a:srgbClr val="E2231A">
                <a:alpha val="100000"/>
              </a:srgbClr>
            </a:solidFill>
          </p:spPr>
          <p:txBody>
            <a:bodyPr/>
            <a:lstStyle/>
            <a:p/>
          </p:txBody>
        </p:sp>
        <p:sp>
          <p:nvSpPr>
            <p:cNvPr id="166" name="rc166"/>
            <p:cNvSpPr/>
            <p:nvPr/>
          </p:nvSpPr>
          <p:spPr>
            <a:xfrm>
              <a:off x="1296273" y="5471080"/>
              <a:ext cx="4405071" cy="167191"/>
            </a:xfrm>
            <a:prstGeom prst="rect">
              <a:avLst/>
            </a:prstGeom>
            <a:solidFill>
              <a:srgbClr val="80BD41">
                <a:alpha val="100000"/>
              </a:srgbClr>
            </a:solidFill>
          </p:spPr>
          <p:txBody>
            <a:bodyPr/>
            <a:lstStyle/>
            <a:p/>
          </p:txBody>
        </p:sp>
        <p:sp>
          <p:nvSpPr>
            <p:cNvPr id="167" name="rc167"/>
            <p:cNvSpPr/>
            <p:nvPr/>
          </p:nvSpPr>
          <p:spPr>
            <a:xfrm>
              <a:off x="5701345" y="5471080"/>
              <a:ext cx="2169658" cy="167191"/>
            </a:xfrm>
            <a:prstGeom prst="rect">
              <a:avLst/>
            </a:prstGeom>
            <a:solidFill>
              <a:srgbClr val="E2231A">
                <a:alpha val="100000"/>
              </a:srgbClr>
            </a:solidFill>
          </p:spPr>
          <p:txBody>
            <a:bodyPr/>
            <a:lstStyle/>
            <a:p/>
          </p:txBody>
        </p:sp>
        <p:sp>
          <p:nvSpPr>
            <p:cNvPr id="168" name="tx168"/>
            <p:cNvSpPr/>
            <p:nvPr/>
          </p:nvSpPr>
          <p:spPr>
            <a:xfrm>
              <a:off x="7998792"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251.9</a:t>
              </a:r>
            </a:p>
          </p:txBody>
        </p:sp>
        <p:sp>
          <p:nvSpPr>
            <p:cNvPr id="169" name="tx169"/>
            <p:cNvSpPr/>
            <p:nvPr/>
          </p:nvSpPr>
          <p:spPr>
            <a:xfrm>
              <a:off x="8076366"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a:t>
              </a:r>
            </a:p>
          </p:txBody>
        </p:sp>
        <p:sp>
          <p:nvSpPr>
            <p:cNvPr id="170" name="tx170"/>
            <p:cNvSpPr/>
            <p:nvPr/>
          </p:nvSpPr>
          <p:spPr>
            <a:xfrm>
              <a:off x="8103277" y="551153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a:t>
              </a:r>
            </a:p>
          </p:txBody>
        </p:sp>
        <p:sp>
          <p:nvSpPr>
            <p:cNvPr id="171" name="tx171"/>
            <p:cNvSpPr/>
            <p:nvPr/>
          </p:nvSpPr>
          <p:spPr>
            <a:xfrm>
              <a:off x="3781677" y="59322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72" name="tx172"/>
            <p:cNvSpPr/>
            <p:nvPr/>
          </p:nvSpPr>
          <p:spPr>
            <a:xfrm>
              <a:off x="7027189"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52.9</a:t>
              </a:r>
            </a:p>
          </p:txBody>
        </p:sp>
        <p:sp>
          <p:nvSpPr>
            <p:cNvPr id="173" name="tx173"/>
            <p:cNvSpPr/>
            <p:nvPr/>
          </p:nvSpPr>
          <p:spPr>
            <a:xfrm>
              <a:off x="3432580" y="572454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74" name="tx174"/>
            <p:cNvSpPr/>
            <p:nvPr/>
          </p:nvSpPr>
          <p:spPr>
            <a:xfrm>
              <a:off x="6737275" y="5723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75" name="tx175"/>
            <p:cNvSpPr/>
            <p:nvPr/>
          </p:nvSpPr>
          <p:spPr>
            <a:xfrm>
              <a:off x="3363171"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170.2</a:t>
              </a:r>
            </a:p>
          </p:txBody>
        </p:sp>
        <p:sp>
          <p:nvSpPr>
            <p:cNvPr id="176" name="tx176"/>
            <p:cNvSpPr/>
            <p:nvPr/>
          </p:nvSpPr>
          <p:spPr>
            <a:xfrm>
              <a:off x="668068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83.8</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76851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2" name="tx182"/>
            <p:cNvSpPr/>
            <p:nvPr/>
          </p:nvSpPr>
          <p:spPr>
            <a:xfrm>
              <a:off x="635729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4" name="tx184"/>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MCV1 en 2024 (67%) fue inferior a la de 2019 (79%).
El número de niños vacunados con MCV1 disminuyó un 14% en comparación con 2019.
El número de lactantes supervivientes aumentó aproximadamente un 1% en comparación con 2019.
En 2024, se vacunó a menos niños que en 2019.
En 2024, hubo más lactantes supervivientes (población diana) que en 2019.
Para que aumente la cobertura vacunal, el número de niños vacunados debe aumentar a un ritmo mayor que el de la población.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17912" y="4822211"/>
              <a:ext cx="7817780" cy="0"/>
            </a:xfrm>
            <a:custGeom>
              <a:avLst/>
              <a:pathLst>
                <a:path w="7817780" h="0">
                  <a:moveTo>
                    <a:pt x="0" y="0"/>
                  </a:moveTo>
                  <a:lnTo>
                    <a:pt x="7817780" y="0"/>
                  </a:lnTo>
                  <a:lnTo>
                    <a:pt x="7817780" y="0"/>
                  </a:lnTo>
                </a:path>
              </a:pathLst>
            </a:custGeom>
            <a:ln w="6775" cap="flat">
              <a:solidFill>
                <a:srgbClr val="EBEBEB">
                  <a:alpha val="100000"/>
                </a:srgbClr>
              </a:solidFill>
              <a:prstDash val="solid"/>
              <a:round/>
            </a:ln>
          </p:spPr>
          <p:txBody>
            <a:bodyPr/>
            <a:lstStyle/>
            <a:p/>
          </p:txBody>
        </p:sp>
        <p:sp>
          <p:nvSpPr>
            <p:cNvPr id="5" name="pl5"/>
            <p:cNvSpPr/>
            <p:nvPr/>
          </p:nvSpPr>
          <p:spPr>
            <a:xfrm>
              <a:off x="817912" y="3730703"/>
              <a:ext cx="7817780" cy="0"/>
            </a:xfrm>
            <a:custGeom>
              <a:avLst/>
              <a:pathLst>
                <a:path w="7817780" h="0">
                  <a:moveTo>
                    <a:pt x="0" y="0"/>
                  </a:moveTo>
                  <a:lnTo>
                    <a:pt x="7817780" y="0"/>
                  </a:lnTo>
                  <a:lnTo>
                    <a:pt x="7817780" y="0"/>
                  </a:lnTo>
                </a:path>
              </a:pathLst>
            </a:custGeom>
            <a:ln w="6775" cap="flat">
              <a:solidFill>
                <a:srgbClr val="EBEBEB">
                  <a:alpha val="100000"/>
                </a:srgbClr>
              </a:solidFill>
              <a:prstDash val="solid"/>
              <a:round/>
            </a:ln>
          </p:spPr>
          <p:txBody>
            <a:bodyPr/>
            <a:lstStyle/>
            <a:p/>
          </p:txBody>
        </p:sp>
        <p:sp>
          <p:nvSpPr>
            <p:cNvPr id="6" name="pl6"/>
            <p:cNvSpPr/>
            <p:nvPr/>
          </p:nvSpPr>
          <p:spPr>
            <a:xfrm>
              <a:off x="817912" y="2639195"/>
              <a:ext cx="7817780" cy="0"/>
            </a:xfrm>
            <a:custGeom>
              <a:avLst/>
              <a:pathLst>
                <a:path w="7817780" h="0">
                  <a:moveTo>
                    <a:pt x="0" y="0"/>
                  </a:moveTo>
                  <a:lnTo>
                    <a:pt x="7817780" y="0"/>
                  </a:lnTo>
                  <a:lnTo>
                    <a:pt x="7817780" y="0"/>
                  </a:lnTo>
                </a:path>
              </a:pathLst>
            </a:custGeom>
            <a:ln w="6775" cap="flat">
              <a:solidFill>
                <a:srgbClr val="EBEBEB">
                  <a:alpha val="100000"/>
                </a:srgbClr>
              </a:solidFill>
              <a:prstDash val="solid"/>
              <a:round/>
            </a:ln>
          </p:spPr>
          <p:txBody>
            <a:bodyPr/>
            <a:lstStyle/>
            <a:p/>
          </p:txBody>
        </p:sp>
        <p:sp>
          <p:nvSpPr>
            <p:cNvPr id="7" name="pl7"/>
            <p:cNvSpPr/>
            <p:nvPr/>
          </p:nvSpPr>
          <p:spPr>
            <a:xfrm>
              <a:off x="817912" y="1547687"/>
              <a:ext cx="7817780" cy="0"/>
            </a:xfrm>
            <a:custGeom>
              <a:avLst/>
              <a:pathLst>
                <a:path w="7817780" h="0">
                  <a:moveTo>
                    <a:pt x="0" y="0"/>
                  </a:moveTo>
                  <a:lnTo>
                    <a:pt x="7817780" y="0"/>
                  </a:lnTo>
                  <a:lnTo>
                    <a:pt x="7817780" y="0"/>
                  </a:lnTo>
                </a:path>
              </a:pathLst>
            </a:custGeom>
            <a:ln w="6775" cap="flat">
              <a:solidFill>
                <a:srgbClr val="EBEBEB">
                  <a:alpha val="100000"/>
                </a:srgbClr>
              </a:solidFill>
              <a:prstDash val="solid"/>
              <a:round/>
            </a:ln>
          </p:spPr>
          <p:txBody>
            <a:bodyPr/>
            <a:lstStyle/>
            <a:p/>
          </p:txBody>
        </p:sp>
        <p:sp>
          <p:nvSpPr>
            <p:cNvPr id="8" name="pl8"/>
            <p:cNvSpPr/>
            <p:nvPr/>
          </p:nvSpPr>
          <p:spPr>
            <a:xfrm>
              <a:off x="817912" y="5367965"/>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9" name="pl9"/>
            <p:cNvSpPr/>
            <p:nvPr/>
          </p:nvSpPr>
          <p:spPr>
            <a:xfrm>
              <a:off x="817912" y="4276457"/>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10" name="pl10"/>
            <p:cNvSpPr/>
            <p:nvPr/>
          </p:nvSpPr>
          <p:spPr>
            <a:xfrm>
              <a:off x="817912" y="3184949"/>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11" name="pl11"/>
            <p:cNvSpPr/>
            <p:nvPr/>
          </p:nvSpPr>
          <p:spPr>
            <a:xfrm>
              <a:off x="817912" y="2093441"/>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12" name="pl12"/>
            <p:cNvSpPr/>
            <p:nvPr/>
          </p:nvSpPr>
          <p:spPr>
            <a:xfrm>
              <a:off x="817912" y="1001933"/>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13" name="pl13"/>
            <p:cNvSpPr/>
            <p:nvPr/>
          </p:nvSpPr>
          <p:spPr>
            <a:xfrm>
              <a:off x="12330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2485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1669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0853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0037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69221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8404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758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6772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4595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921688" y="5367965"/>
              <a:ext cx="622655" cy="0"/>
            </a:xfrm>
            <a:prstGeom prst="rect">
              <a:avLst/>
            </a:prstGeom>
            <a:solidFill>
              <a:srgbClr val="1CABE2">
                <a:alpha val="100000"/>
              </a:srgbClr>
            </a:solidFill>
          </p:spPr>
          <p:txBody>
            <a:bodyPr/>
            <a:lstStyle/>
            <a:p/>
          </p:txBody>
        </p:sp>
        <p:sp>
          <p:nvSpPr>
            <p:cNvPr id="24" name="rc24"/>
            <p:cNvSpPr/>
            <p:nvPr/>
          </p:nvSpPr>
          <p:spPr>
            <a:xfrm>
              <a:off x="1613527" y="5367965"/>
              <a:ext cx="622655" cy="0"/>
            </a:xfrm>
            <a:prstGeom prst="rect">
              <a:avLst/>
            </a:prstGeom>
            <a:solidFill>
              <a:srgbClr val="1CABE2">
                <a:alpha val="100000"/>
              </a:srgbClr>
            </a:solidFill>
          </p:spPr>
          <p:txBody>
            <a:bodyPr/>
            <a:lstStyle/>
            <a:p/>
          </p:txBody>
        </p:sp>
        <p:sp>
          <p:nvSpPr>
            <p:cNvPr id="25" name="rc25"/>
            <p:cNvSpPr/>
            <p:nvPr/>
          </p:nvSpPr>
          <p:spPr>
            <a:xfrm>
              <a:off x="2305366" y="5367965"/>
              <a:ext cx="622655" cy="0"/>
            </a:xfrm>
            <a:prstGeom prst="rect">
              <a:avLst/>
            </a:prstGeom>
            <a:solidFill>
              <a:srgbClr val="1CABE2">
                <a:alpha val="100000"/>
              </a:srgbClr>
            </a:solidFill>
          </p:spPr>
          <p:txBody>
            <a:bodyPr/>
            <a:lstStyle/>
            <a:p/>
          </p:txBody>
        </p:sp>
        <p:sp>
          <p:nvSpPr>
            <p:cNvPr id="26" name="rc26"/>
            <p:cNvSpPr/>
            <p:nvPr/>
          </p:nvSpPr>
          <p:spPr>
            <a:xfrm>
              <a:off x="2997204" y="5367965"/>
              <a:ext cx="622655" cy="0"/>
            </a:xfrm>
            <a:prstGeom prst="rect">
              <a:avLst/>
            </a:prstGeom>
            <a:solidFill>
              <a:srgbClr val="1CABE2">
                <a:alpha val="100000"/>
              </a:srgbClr>
            </a:solidFill>
          </p:spPr>
          <p:txBody>
            <a:bodyPr/>
            <a:lstStyle/>
            <a:p/>
          </p:txBody>
        </p:sp>
        <p:sp>
          <p:nvSpPr>
            <p:cNvPr id="27" name="rc27"/>
            <p:cNvSpPr/>
            <p:nvPr/>
          </p:nvSpPr>
          <p:spPr>
            <a:xfrm>
              <a:off x="3689043" y="5367965"/>
              <a:ext cx="622655" cy="0"/>
            </a:xfrm>
            <a:prstGeom prst="rect">
              <a:avLst/>
            </a:prstGeom>
            <a:solidFill>
              <a:srgbClr val="1CABE2">
                <a:alpha val="100000"/>
              </a:srgbClr>
            </a:solidFill>
          </p:spPr>
          <p:txBody>
            <a:bodyPr/>
            <a:lstStyle/>
            <a:p/>
          </p:txBody>
        </p:sp>
        <p:sp>
          <p:nvSpPr>
            <p:cNvPr id="28" name="rc28"/>
            <p:cNvSpPr/>
            <p:nvPr/>
          </p:nvSpPr>
          <p:spPr>
            <a:xfrm>
              <a:off x="4380882" y="4494759"/>
              <a:ext cx="622655" cy="873206"/>
            </a:xfrm>
            <a:prstGeom prst="rect">
              <a:avLst/>
            </a:prstGeom>
            <a:solidFill>
              <a:srgbClr val="1CABE2">
                <a:alpha val="100000"/>
              </a:srgbClr>
            </a:solidFill>
          </p:spPr>
          <p:txBody>
            <a:bodyPr/>
            <a:lstStyle/>
            <a:p/>
          </p:txBody>
        </p:sp>
        <p:sp>
          <p:nvSpPr>
            <p:cNvPr id="29" name="rc29"/>
            <p:cNvSpPr/>
            <p:nvPr/>
          </p:nvSpPr>
          <p:spPr>
            <a:xfrm>
              <a:off x="5072721" y="5367965"/>
              <a:ext cx="622655" cy="0"/>
            </a:xfrm>
            <a:prstGeom prst="rect">
              <a:avLst/>
            </a:prstGeom>
            <a:solidFill>
              <a:srgbClr val="1CABE2">
                <a:alpha val="100000"/>
              </a:srgbClr>
            </a:solidFill>
          </p:spPr>
          <p:txBody>
            <a:bodyPr/>
            <a:lstStyle/>
            <a:p/>
          </p:txBody>
        </p:sp>
        <p:sp>
          <p:nvSpPr>
            <p:cNvPr id="30" name="rc30"/>
            <p:cNvSpPr/>
            <p:nvPr/>
          </p:nvSpPr>
          <p:spPr>
            <a:xfrm>
              <a:off x="5764560" y="5367965"/>
              <a:ext cx="622655" cy="0"/>
            </a:xfrm>
            <a:prstGeom prst="rect">
              <a:avLst/>
            </a:prstGeom>
            <a:solidFill>
              <a:srgbClr val="1CABE2">
                <a:alpha val="100000"/>
              </a:srgbClr>
            </a:solidFill>
          </p:spPr>
          <p:txBody>
            <a:bodyPr/>
            <a:lstStyle/>
            <a:p/>
          </p:txBody>
        </p:sp>
        <p:sp>
          <p:nvSpPr>
            <p:cNvPr id="31" name="rc31"/>
            <p:cNvSpPr/>
            <p:nvPr/>
          </p:nvSpPr>
          <p:spPr>
            <a:xfrm>
              <a:off x="6456399" y="5367965"/>
              <a:ext cx="622655" cy="0"/>
            </a:xfrm>
            <a:prstGeom prst="rect">
              <a:avLst/>
            </a:prstGeom>
            <a:solidFill>
              <a:srgbClr val="1CABE2">
                <a:alpha val="100000"/>
              </a:srgbClr>
            </a:solidFill>
          </p:spPr>
          <p:txBody>
            <a:bodyPr/>
            <a:lstStyle/>
            <a:p/>
          </p:txBody>
        </p:sp>
        <p:sp>
          <p:nvSpPr>
            <p:cNvPr id="32" name="rc32"/>
            <p:cNvSpPr/>
            <p:nvPr/>
          </p:nvSpPr>
          <p:spPr>
            <a:xfrm>
              <a:off x="7148238" y="4058156"/>
              <a:ext cx="622655" cy="1309809"/>
            </a:xfrm>
            <a:prstGeom prst="rect">
              <a:avLst/>
            </a:prstGeom>
            <a:solidFill>
              <a:srgbClr val="1CABE2">
                <a:alpha val="100000"/>
              </a:srgbClr>
            </a:solidFill>
          </p:spPr>
          <p:txBody>
            <a:bodyPr/>
            <a:lstStyle/>
            <a:p/>
          </p:txBody>
        </p:sp>
        <p:sp>
          <p:nvSpPr>
            <p:cNvPr id="33" name="pl33"/>
            <p:cNvSpPr/>
            <p:nvPr/>
          </p:nvSpPr>
          <p:spPr>
            <a:xfrm>
              <a:off x="1233015" y="1220234"/>
              <a:ext cx="6226550" cy="1222489"/>
            </a:xfrm>
            <a:custGeom>
              <a:avLst/>
              <a:pathLst>
                <a:path w="6226550" h="1222489">
                  <a:moveTo>
                    <a:pt x="0" y="0"/>
                  </a:moveTo>
                  <a:lnTo>
                    <a:pt x="691838" y="43660"/>
                  </a:lnTo>
                  <a:lnTo>
                    <a:pt x="1383677" y="523923"/>
                  </a:lnTo>
                  <a:lnTo>
                    <a:pt x="2075516" y="261961"/>
                  </a:lnTo>
                  <a:lnTo>
                    <a:pt x="2767355" y="698565"/>
                  </a:lnTo>
                  <a:lnTo>
                    <a:pt x="3459194" y="916866"/>
                  </a:lnTo>
                  <a:lnTo>
                    <a:pt x="4151033" y="873206"/>
                  </a:lnTo>
                  <a:lnTo>
                    <a:pt x="4842872" y="1135168"/>
                  </a:lnTo>
                  <a:lnTo>
                    <a:pt x="5534711" y="1178828"/>
                  </a:lnTo>
                  <a:lnTo>
                    <a:pt x="6226550" y="1222489"/>
                  </a:lnTo>
                </a:path>
              </a:pathLst>
            </a:custGeom>
            <a:ln w="27101" cap="flat">
              <a:solidFill>
                <a:srgbClr val="00833D">
                  <a:alpha val="100000"/>
                </a:srgbClr>
              </a:solidFill>
              <a:prstDash val="solid"/>
              <a:round/>
            </a:ln>
          </p:spPr>
          <p:txBody>
            <a:bodyPr/>
            <a:lstStyle/>
            <a:p/>
          </p:txBody>
        </p:sp>
        <p:sp>
          <p:nvSpPr>
            <p:cNvPr id="34" name="pl34"/>
            <p:cNvSpPr/>
            <p:nvPr/>
          </p:nvSpPr>
          <p:spPr>
            <a:xfrm>
              <a:off x="3308532" y="2704685"/>
              <a:ext cx="4151033" cy="1004187"/>
            </a:xfrm>
            <a:custGeom>
              <a:avLst/>
              <a:pathLst>
                <a:path w="4151033" h="1004187">
                  <a:moveTo>
                    <a:pt x="0" y="1004187"/>
                  </a:moveTo>
                  <a:lnTo>
                    <a:pt x="691838" y="742225"/>
                  </a:lnTo>
                  <a:lnTo>
                    <a:pt x="1383677" y="654904"/>
                  </a:lnTo>
                  <a:lnTo>
                    <a:pt x="2075516" y="218301"/>
                  </a:lnTo>
                  <a:lnTo>
                    <a:pt x="2767355" y="523923"/>
                  </a:lnTo>
                  <a:lnTo>
                    <a:pt x="3459194" y="480263"/>
                  </a:lnTo>
                  <a:lnTo>
                    <a:pt x="4151033" y="0"/>
                  </a:lnTo>
                </a:path>
              </a:pathLst>
            </a:custGeom>
            <a:ln w="27101" cap="flat">
              <a:solidFill>
                <a:srgbClr val="002759">
                  <a:alpha val="100000"/>
                </a:srgbClr>
              </a:solidFill>
              <a:prstDash val="solid"/>
              <a:round/>
            </a:ln>
          </p:spPr>
          <p:txBody>
            <a:bodyPr/>
            <a:lstStyle/>
            <a:p/>
          </p:txBody>
        </p:sp>
        <p:sp>
          <p:nvSpPr>
            <p:cNvPr id="35" name="pt35"/>
            <p:cNvSpPr/>
            <p:nvPr/>
          </p:nvSpPr>
          <p:spPr>
            <a:xfrm>
              <a:off x="1201414"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1893253"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585092"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3276931"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968770"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4660609"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5352448"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044287" y="23238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6736125"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7427964" y="24111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276931" y="3677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3968770" y="3415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4660609" y="33279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5352448" y="28913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6044287" y="319700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6736125" y="31533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7427964" y="26730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tx52"/>
            <p:cNvSpPr/>
            <p:nvPr/>
          </p:nvSpPr>
          <p:spPr>
            <a:xfrm>
              <a:off x="119985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3" name="tx53"/>
            <p:cNvSpPr/>
            <p:nvPr/>
          </p:nvSpPr>
          <p:spPr>
            <a:xfrm>
              <a:off x="189169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4" name="tx54"/>
            <p:cNvSpPr/>
            <p:nvPr/>
          </p:nvSpPr>
          <p:spPr>
            <a:xfrm>
              <a:off x="258353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5" name="tx55"/>
            <p:cNvSpPr/>
            <p:nvPr/>
          </p:nvSpPr>
          <p:spPr>
            <a:xfrm>
              <a:off x="327537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3967212"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4659051" y="436637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58" name="tx58"/>
            <p:cNvSpPr/>
            <p:nvPr/>
          </p:nvSpPr>
          <p:spPr>
            <a:xfrm>
              <a:off x="5350890"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604272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673456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7426406" y="3928255"/>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2" name="pl62"/>
            <p:cNvSpPr/>
            <p:nvPr/>
          </p:nvSpPr>
          <p:spPr>
            <a:xfrm>
              <a:off x="7465745" y="2453486"/>
              <a:ext cx="396558" cy="690695"/>
            </a:xfrm>
            <a:custGeom>
              <a:avLst/>
              <a:pathLst>
                <a:path w="396558" h="690695">
                  <a:moveTo>
                    <a:pt x="396558" y="690695"/>
                  </a:moveTo>
                  <a:lnTo>
                    <a:pt x="0" y="0"/>
                  </a:lnTo>
                </a:path>
              </a:pathLst>
            </a:custGeom>
          </p:spPr>
          <p:txBody>
            <a:bodyPr/>
            <a:lstStyle/>
            <a:p/>
          </p:txBody>
        </p:sp>
        <p:sp>
          <p:nvSpPr>
            <p:cNvPr id="63" name="pl63"/>
            <p:cNvSpPr/>
            <p:nvPr/>
          </p:nvSpPr>
          <p:spPr>
            <a:xfrm>
              <a:off x="7465621" y="2715476"/>
              <a:ext cx="744887" cy="1327425"/>
            </a:xfrm>
            <a:custGeom>
              <a:avLst/>
              <a:pathLst>
                <a:path w="744887" h="1327425">
                  <a:moveTo>
                    <a:pt x="744887" y="1327425"/>
                  </a:moveTo>
                  <a:lnTo>
                    <a:pt x="0" y="0"/>
                  </a:lnTo>
                </a:path>
              </a:pathLst>
            </a:custGeom>
          </p:spPr>
          <p:txBody>
            <a:bodyPr/>
            <a:lstStyle/>
            <a:p/>
          </p:txBody>
        </p:sp>
        <p:sp>
          <p:nvSpPr>
            <p:cNvPr id="64" name="pg64"/>
            <p:cNvSpPr/>
            <p:nvPr/>
          </p:nvSpPr>
          <p:spPr>
            <a:xfrm>
              <a:off x="7793724" y="306544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5" name="tx65"/>
            <p:cNvSpPr/>
            <p:nvPr/>
          </p:nvSpPr>
          <p:spPr>
            <a:xfrm>
              <a:off x="7816584" y="310656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67%</a:t>
              </a:r>
            </a:p>
          </p:txBody>
        </p:sp>
        <p:sp>
          <p:nvSpPr>
            <p:cNvPr id="66" name="pg66"/>
            <p:cNvSpPr/>
            <p:nvPr/>
          </p:nvSpPr>
          <p:spPr>
            <a:xfrm>
              <a:off x="7793724" y="404290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7" name="tx67"/>
            <p:cNvSpPr/>
            <p:nvPr/>
          </p:nvSpPr>
          <p:spPr>
            <a:xfrm>
              <a:off x="7816584" y="408402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61%</a:t>
              </a:r>
            </a:p>
          </p:txBody>
        </p:sp>
        <p:sp>
          <p:nvSpPr>
            <p:cNvPr id="68" name="rc68"/>
            <p:cNvSpPr/>
            <p:nvPr/>
          </p:nvSpPr>
          <p:spPr>
            <a:xfrm>
              <a:off x="817912" y="646101"/>
              <a:ext cx="7817780" cy="4946714"/>
            </a:xfrm>
            <a:prstGeom prst="rect">
              <a:avLst/>
            </a:prstGeom>
            <a:ln w="13550" cap="rnd">
              <a:solidFill>
                <a:srgbClr val="BEBEBE">
                  <a:alpha val="100000"/>
                </a:srgbClr>
              </a:solidFill>
              <a:prstDash val="solid"/>
              <a:round/>
            </a:ln>
          </p:spPr>
          <p:txBody>
            <a:bodyPr/>
            <a:lstStyle/>
            <a:p/>
          </p:txBody>
        </p:sp>
        <p:sp>
          <p:nvSpPr>
            <p:cNvPr id="69" name="tx69"/>
            <p:cNvSpPr/>
            <p:nvPr/>
          </p:nvSpPr>
          <p:spPr>
            <a:xfrm>
              <a:off x="578734" y="5320588"/>
              <a:ext cx="176547"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0.0</a:t>
              </a:r>
            </a:p>
          </p:txBody>
        </p:sp>
        <p:sp>
          <p:nvSpPr>
            <p:cNvPr id="70" name="tx70"/>
            <p:cNvSpPr/>
            <p:nvPr/>
          </p:nvSpPr>
          <p:spPr>
            <a:xfrm>
              <a:off x="578734" y="4229080"/>
              <a:ext cx="176547"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71" name="tx71"/>
            <p:cNvSpPr/>
            <p:nvPr/>
          </p:nvSpPr>
          <p:spPr>
            <a:xfrm>
              <a:off x="578734" y="3137572"/>
              <a:ext cx="176547"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2" name="tx72"/>
            <p:cNvSpPr/>
            <p:nvPr/>
          </p:nvSpPr>
          <p:spPr>
            <a:xfrm>
              <a:off x="578734" y="2047614"/>
              <a:ext cx="176547"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73" name="tx73"/>
            <p:cNvSpPr/>
            <p:nvPr/>
          </p:nvSpPr>
          <p:spPr>
            <a:xfrm>
              <a:off x="508103" y="954556"/>
              <a:ext cx="247178"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4" name="tx74"/>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5" name="tx75"/>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6" name="tx76"/>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7" name="tx77"/>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8" name="tx78"/>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9" name="tx79"/>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0" name="tx80"/>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1" name="tx81"/>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2" name="tx82"/>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3" name="tx83"/>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4" name="tx84"/>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5" name="tx85"/>
            <p:cNvSpPr/>
            <p:nvPr/>
          </p:nvSpPr>
          <p:spPr>
            <a:xfrm rot="-5400000">
              <a:off x="10907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6" name="tx86"/>
            <p:cNvSpPr/>
            <p:nvPr/>
          </p:nvSpPr>
          <p:spPr>
            <a:xfrm rot="-5400000">
              <a:off x="178263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7" name="tx87"/>
            <p:cNvSpPr/>
            <p:nvPr/>
          </p:nvSpPr>
          <p:spPr>
            <a:xfrm rot="-5400000">
              <a:off x="247446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8" name="tx88"/>
            <p:cNvSpPr/>
            <p:nvPr/>
          </p:nvSpPr>
          <p:spPr>
            <a:xfrm rot="-5400000">
              <a:off x="316630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89" name="tx89"/>
            <p:cNvSpPr/>
            <p:nvPr/>
          </p:nvSpPr>
          <p:spPr>
            <a:xfrm rot="-5400000">
              <a:off x="385814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0" name="tx90"/>
            <p:cNvSpPr/>
            <p:nvPr/>
          </p:nvSpPr>
          <p:spPr>
            <a:xfrm rot="-5400000">
              <a:off x="454998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1" name="tx91"/>
            <p:cNvSpPr/>
            <p:nvPr/>
          </p:nvSpPr>
          <p:spPr>
            <a:xfrm rot="-5400000">
              <a:off x="5211439"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2" name="tx92"/>
            <p:cNvSpPr/>
            <p:nvPr/>
          </p:nvSpPr>
          <p:spPr>
            <a:xfrm rot="-5400000">
              <a:off x="593366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3" name="tx93"/>
            <p:cNvSpPr/>
            <p:nvPr/>
          </p:nvSpPr>
          <p:spPr>
            <a:xfrm rot="-5400000">
              <a:off x="662547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4" name="tx94"/>
            <p:cNvSpPr/>
            <p:nvPr/>
          </p:nvSpPr>
          <p:spPr>
            <a:xfrm rot="-5400000">
              <a:off x="73173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5" name="tx95"/>
            <p:cNvSpPr/>
            <p:nvPr/>
          </p:nvSpPr>
          <p:spPr>
            <a:xfrm rot="-5400000">
              <a:off x="-610286" y="3055304"/>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96" name="tx96"/>
            <p:cNvSpPr/>
            <p:nvPr/>
          </p:nvSpPr>
          <p:spPr>
            <a:xfrm rot="5400000">
              <a:off x="8131435" y="3053906"/>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97" name="tx97"/>
            <p:cNvSpPr/>
            <p:nvPr/>
          </p:nvSpPr>
          <p:spPr>
            <a:xfrm>
              <a:off x="1685536" y="401416"/>
              <a:ext cx="608253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Bolivia, 2015-2024</a:t>
              </a:r>
            </a:p>
          </p:txBody>
        </p:sp>
        <p:sp>
          <p:nvSpPr>
            <p:cNvPr id="98" name="tx98"/>
            <p:cNvSpPr/>
            <p:nvPr/>
          </p:nvSpPr>
          <p:spPr>
            <a:xfrm>
              <a:off x="4007802" y="6214104"/>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99" name="tx99"/>
            <p:cNvSpPr/>
            <p:nvPr/>
          </p:nvSpPr>
          <p:spPr>
            <a:xfrm>
              <a:off x="2535222" y="6327110"/>
              <a:ext cx="610046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8 de julio de 2025.</a:t>
              </a:r>
            </a:p>
          </p:txBody>
        </p:sp>
        <p:sp>
          <p:nvSpPr>
            <p:cNvPr id="100" name="tx100"/>
            <p:cNvSpPr/>
            <p:nvPr/>
          </p:nvSpPr>
          <p:spPr>
            <a:xfrm>
              <a:off x="3485619" y="6447811"/>
              <a:ext cx="515007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julio de 2025.</a:t>
              </a:r>
            </a:p>
          </p:txBody>
        </p:sp>
        <p:sp>
          <p:nvSpPr>
            <p:cNvPr id="101" name="tx101"/>
            <p:cNvSpPr/>
            <p:nvPr/>
          </p:nvSpPr>
          <p:spPr>
            <a:xfrm>
              <a:off x="-1443389" y="6568567"/>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hubo un total de 3 casos confirmados de sarampión en Bolivia. Ese mismo año, la cobertura de MCV1 era del 67% y la de MCV2 del 61%.
No hubo casos confirmados el año anterior (n=0).
El mayor número de casos de sarampión se registró en 2024 (n=3). En este año, la cobertura MCV1 fue del 67%.
En 2021 hubo actividades/campañas de inmunización suplementarias con vacunas que contienen sarampión.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0436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7232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4027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7039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38345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06297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1798874"/>
              <a:ext cx="3520101" cy="2905065"/>
            </a:xfrm>
            <a:custGeom>
              <a:avLst/>
              <a:pathLst>
                <a:path w="3520101" h="2905065">
                  <a:moveTo>
                    <a:pt x="0" y="528193"/>
                  </a:moveTo>
                  <a:lnTo>
                    <a:pt x="146670" y="0"/>
                  </a:lnTo>
                  <a:lnTo>
                    <a:pt x="293341" y="528193"/>
                  </a:lnTo>
                  <a:lnTo>
                    <a:pt x="440012" y="1848677"/>
                  </a:lnTo>
                  <a:lnTo>
                    <a:pt x="586683" y="2244823"/>
                  </a:lnTo>
                  <a:lnTo>
                    <a:pt x="733354" y="1716629"/>
                  </a:lnTo>
                  <a:lnTo>
                    <a:pt x="880025" y="2244823"/>
                  </a:lnTo>
                  <a:lnTo>
                    <a:pt x="1026696" y="2773016"/>
                  </a:lnTo>
                  <a:lnTo>
                    <a:pt x="1173367" y="1848677"/>
                  </a:lnTo>
                  <a:lnTo>
                    <a:pt x="1320038" y="2376871"/>
                  </a:lnTo>
                  <a:lnTo>
                    <a:pt x="1466709" y="2112774"/>
                  </a:lnTo>
                  <a:lnTo>
                    <a:pt x="1613379" y="2508920"/>
                  </a:lnTo>
                  <a:lnTo>
                    <a:pt x="1760050" y="2376871"/>
                  </a:lnTo>
                  <a:lnTo>
                    <a:pt x="1906721" y="2905065"/>
                  </a:lnTo>
                  <a:lnTo>
                    <a:pt x="2053392" y="1848677"/>
                  </a:lnTo>
                  <a:lnTo>
                    <a:pt x="2200063" y="1848677"/>
                  </a:lnTo>
                  <a:lnTo>
                    <a:pt x="2346734" y="2112774"/>
                  </a:lnTo>
                  <a:lnTo>
                    <a:pt x="2493405" y="1848677"/>
                  </a:lnTo>
                  <a:lnTo>
                    <a:pt x="2640076" y="1980726"/>
                  </a:lnTo>
                  <a:lnTo>
                    <a:pt x="2786747" y="1980726"/>
                  </a:lnTo>
                  <a:lnTo>
                    <a:pt x="2933418" y="1056387"/>
                  </a:lnTo>
                  <a:lnTo>
                    <a:pt x="3080089" y="1980726"/>
                  </a:lnTo>
                  <a:lnTo>
                    <a:pt x="3226759" y="1848677"/>
                  </a:lnTo>
                  <a:lnTo>
                    <a:pt x="3373430" y="1980726"/>
                  </a:lnTo>
                  <a:lnTo>
                    <a:pt x="3520101" y="1716629"/>
                  </a:lnTo>
                </a:path>
              </a:pathLst>
            </a:custGeom>
            <a:ln w="27101" cap="flat">
              <a:solidFill>
                <a:srgbClr val="0058AB">
                  <a:alpha val="80000"/>
                </a:srgbClr>
              </a:solidFill>
              <a:prstDash val="solid"/>
              <a:round/>
            </a:ln>
          </p:spPr>
          <p:txBody>
            <a:bodyPr/>
            <a:lstStyle/>
            <a:p/>
          </p:txBody>
        </p:sp>
        <p:sp>
          <p:nvSpPr>
            <p:cNvPr id="19" name="pl19"/>
            <p:cNvSpPr/>
            <p:nvPr/>
          </p:nvSpPr>
          <p:spPr>
            <a:xfrm>
              <a:off x="943464" y="2987310"/>
              <a:ext cx="3520101" cy="1056387"/>
            </a:xfrm>
            <a:custGeom>
              <a:avLst/>
              <a:pathLst>
                <a:path w="3520101" h="1056387">
                  <a:moveTo>
                    <a:pt x="0" y="0"/>
                  </a:moveTo>
                  <a:lnTo>
                    <a:pt x="146670" y="132048"/>
                  </a:lnTo>
                  <a:lnTo>
                    <a:pt x="293341" y="0"/>
                  </a:lnTo>
                  <a:lnTo>
                    <a:pt x="440012" y="264096"/>
                  </a:lnTo>
                  <a:lnTo>
                    <a:pt x="586683" y="396145"/>
                  </a:lnTo>
                  <a:lnTo>
                    <a:pt x="733354" y="264096"/>
                  </a:lnTo>
                  <a:lnTo>
                    <a:pt x="880025" y="396145"/>
                  </a:lnTo>
                  <a:lnTo>
                    <a:pt x="1026696" y="396145"/>
                  </a:lnTo>
                  <a:lnTo>
                    <a:pt x="1173367" y="660242"/>
                  </a:lnTo>
                  <a:lnTo>
                    <a:pt x="1320038" y="792290"/>
                  </a:lnTo>
                  <a:lnTo>
                    <a:pt x="1466709" y="924338"/>
                  </a:lnTo>
                  <a:lnTo>
                    <a:pt x="1613379" y="924338"/>
                  </a:lnTo>
                  <a:lnTo>
                    <a:pt x="1760050" y="924338"/>
                  </a:lnTo>
                  <a:lnTo>
                    <a:pt x="1906721" y="924338"/>
                  </a:lnTo>
                  <a:lnTo>
                    <a:pt x="2053392" y="1056387"/>
                  </a:lnTo>
                  <a:lnTo>
                    <a:pt x="2200063" y="1056387"/>
                  </a:lnTo>
                  <a:lnTo>
                    <a:pt x="2346734" y="1056387"/>
                  </a:lnTo>
                  <a:lnTo>
                    <a:pt x="2493405" y="1056387"/>
                  </a:lnTo>
                  <a:lnTo>
                    <a:pt x="2640076" y="1056387"/>
                  </a:lnTo>
                  <a:lnTo>
                    <a:pt x="2786747" y="1056387"/>
                  </a:lnTo>
                  <a:lnTo>
                    <a:pt x="2933418" y="1056387"/>
                  </a:lnTo>
                  <a:lnTo>
                    <a:pt x="3080089" y="924338"/>
                  </a:lnTo>
                  <a:lnTo>
                    <a:pt x="3226759" y="1056387"/>
                  </a:lnTo>
                  <a:lnTo>
                    <a:pt x="3373430" y="1056387"/>
                  </a:lnTo>
                  <a:lnTo>
                    <a:pt x="3520101" y="1056387"/>
                  </a:lnTo>
                </a:path>
              </a:pathLst>
            </a:custGeom>
            <a:ln w="27101" cap="flat">
              <a:solidFill>
                <a:srgbClr val="1CABE2">
                  <a:alpha val="80000"/>
                </a:srgbClr>
              </a:solidFill>
              <a:prstDash val="solid"/>
              <a:round/>
            </a:ln>
          </p:spPr>
          <p:txBody>
            <a:bodyPr/>
            <a:lstStyle/>
            <a:p/>
          </p:txBody>
        </p:sp>
        <p:sp>
          <p:nvSpPr>
            <p:cNvPr id="20" name="pl20"/>
            <p:cNvSpPr/>
            <p:nvPr/>
          </p:nvSpPr>
          <p:spPr>
            <a:xfrm>
              <a:off x="943464" y="3383455"/>
              <a:ext cx="3520101" cy="1056387"/>
            </a:xfrm>
            <a:custGeom>
              <a:avLst/>
              <a:pathLst>
                <a:path w="3520101" h="1056387">
                  <a:moveTo>
                    <a:pt x="0" y="528193"/>
                  </a:moveTo>
                  <a:lnTo>
                    <a:pt x="146670" y="660242"/>
                  </a:lnTo>
                  <a:lnTo>
                    <a:pt x="293341" y="660242"/>
                  </a:lnTo>
                  <a:lnTo>
                    <a:pt x="440012" y="792290"/>
                  </a:lnTo>
                  <a:lnTo>
                    <a:pt x="586683" y="924338"/>
                  </a:lnTo>
                  <a:lnTo>
                    <a:pt x="733354" y="792290"/>
                  </a:lnTo>
                  <a:lnTo>
                    <a:pt x="880025" y="924338"/>
                  </a:lnTo>
                  <a:lnTo>
                    <a:pt x="1026696" y="1056387"/>
                  </a:lnTo>
                  <a:lnTo>
                    <a:pt x="1173367" y="660242"/>
                  </a:lnTo>
                  <a:lnTo>
                    <a:pt x="1320038" y="924338"/>
                  </a:lnTo>
                  <a:lnTo>
                    <a:pt x="1466709" y="924338"/>
                  </a:lnTo>
                  <a:lnTo>
                    <a:pt x="1613379" y="792290"/>
                  </a:lnTo>
                  <a:lnTo>
                    <a:pt x="1760050" y="924338"/>
                  </a:lnTo>
                  <a:lnTo>
                    <a:pt x="1906721" y="792290"/>
                  </a:lnTo>
                  <a:lnTo>
                    <a:pt x="2053392" y="396145"/>
                  </a:lnTo>
                  <a:lnTo>
                    <a:pt x="2200063" y="396145"/>
                  </a:lnTo>
                  <a:lnTo>
                    <a:pt x="2346734" y="528193"/>
                  </a:lnTo>
                  <a:lnTo>
                    <a:pt x="2493405" y="132048"/>
                  </a:lnTo>
                  <a:lnTo>
                    <a:pt x="2640076" y="660242"/>
                  </a:lnTo>
                  <a:lnTo>
                    <a:pt x="2786747" y="396145"/>
                  </a:lnTo>
                  <a:lnTo>
                    <a:pt x="2933418" y="0"/>
                  </a:lnTo>
                  <a:lnTo>
                    <a:pt x="3080089" y="132048"/>
                  </a:lnTo>
                  <a:lnTo>
                    <a:pt x="3226759" y="132048"/>
                  </a:lnTo>
                  <a:lnTo>
                    <a:pt x="3373430" y="660242"/>
                  </a:lnTo>
                  <a:lnTo>
                    <a:pt x="3520101" y="792290"/>
                  </a:lnTo>
                </a:path>
              </a:pathLst>
            </a:custGeom>
            <a:ln w="27101" cap="flat">
              <a:solidFill>
                <a:srgbClr val="00833D">
                  <a:alpha val="80000"/>
                </a:srgbClr>
              </a:solidFill>
              <a:prstDash val="solid"/>
              <a:round/>
            </a:ln>
          </p:spPr>
          <p:txBody>
            <a:bodyPr/>
            <a:lstStyle/>
            <a:p/>
          </p:txBody>
        </p:sp>
        <p:sp>
          <p:nvSpPr>
            <p:cNvPr id="21" name="pl21"/>
            <p:cNvSpPr/>
            <p:nvPr/>
          </p:nvSpPr>
          <p:spPr>
            <a:xfrm>
              <a:off x="943464" y="1798874"/>
              <a:ext cx="3520101" cy="2905065"/>
            </a:xfrm>
            <a:custGeom>
              <a:avLst/>
              <a:pathLst>
                <a:path w="3520101" h="2905065">
                  <a:moveTo>
                    <a:pt x="0" y="528193"/>
                  </a:moveTo>
                  <a:lnTo>
                    <a:pt x="146670" y="0"/>
                  </a:lnTo>
                  <a:lnTo>
                    <a:pt x="293341" y="528193"/>
                  </a:lnTo>
                  <a:lnTo>
                    <a:pt x="440012" y="1848677"/>
                  </a:lnTo>
                  <a:lnTo>
                    <a:pt x="586683" y="2244823"/>
                  </a:lnTo>
                  <a:lnTo>
                    <a:pt x="733354" y="1716629"/>
                  </a:lnTo>
                  <a:lnTo>
                    <a:pt x="880025" y="2244823"/>
                  </a:lnTo>
                  <a:lnTo>
                    <a:pt x="1026696" y="2773016"/>
                  </a:lnTo>
                  <a:lnTo>
                    <a:pt x="1173367" y="1848677"/>
                  </a:lnTo>
                  <a:lnTo>
                    <a:pt x="1320038" y="2376871"/>
                  </a:lnTo>
                  <a:lnTo>
                    <a:pt x="1466709" y="2112774"/>
                  </a:lnTo>
                  <a:lnTo>
                    <a:pt x="1613379" y="2508920"/>
                  </a:lnTo>
                  <a:lnTo>
                    <a:pt x="1760050" y="2376871"/>
                  </a:lnTo>
                  <a:lnTo>
                    <a:pt x="1906721" y="2905065"/>
                  </a:lnTo>
                  <a:lnTo>
                    <a:pt x="2053392" y="1848677"/>
                  </a:lnTo>
                  <a:lnTo>
                    <a:pt x="2200063" y="1848677"/>
                  </a:lnTo>
                  <a:lnTo>
                    <a:pt x="2346734" y="2112774"/>
                  </a:lnTo>
                  <a:lnTo>
                    <a:pt x="2493405" y="1848677"/>
                  </a:lnTo>
                  <a:lnTo>
                    <a:pt x="2640076" y="1980726"/>
                  </a:lnTo>
                  <a:lnTo>
                    <a:pt x="2786747" y="1980726"/>
                  </a:lnTo>
                  <a:lnTo>
                    <a:pt x="2933418" y="1056387"/>
                  </a:lnTo>
                  <a:lnTo>
                    <a:pt x="3080089" y="1980726"/>
                  </a:lnTo>
                  <a:lnTo>
                    <a:pt x="3226759" y="1848677"/>
                  </a:lnTo>
                  <a:lnTo>
                    <a:pt x="3373430" y="1980726"/>
                  </a:lnTo>
                  <a:lnTo>
                    <a:pt x="3520101" y="1716629"/>
                  </a:lnTo>
                </a:path>
              </a:pathLst>
            </a:custGeom>
            <a:ln w="43362" cap="flat">
              <a:solidFill>
                <a:srgbClr val="000000">
                  <a:alpha val="100000"/>
                </a:srgbClr>
              </a:solidFill>
              <a:prstDash val="solid"/>
              <a:round/>
            </a:ln>
          </p:spPr>
          <p:txBody>
            <a:bodyPr/>
            <a:lstStyle/>
            <a:p/>
          </p:txBody>
        </p:sp>
        <p:sp>
          <p:nvSpPr>
            <p:cNvPr id="22" name="pl22"/>
            <p:cNvSpPr/>
            <p:nvPr/>
          </p:nvSpPr>
          <p:spPr>
            <a:xfrm>
              <a:off x="943464" y="1798874"/>
              <a:ext cx="3520101" cy="2905065"/>
            </a:xfrm>
            <a:custGeom>
              <a:avLst/>
              <a:pathLst>
                <a:path w="3520101" h="2905065">
                  <a:moveTo>
                    <a:pt x="0" y="528193"/>
                  </a:moveTo>
                  <a:lnTo>
                    <a:pt x="146670" y="0"/>
                  </a:lnTo>
                  <a:lnTo>
                    <a:pt x="293341" y="528193"/>
                  </a:lnTo>
                  <a:lnTo>
                    <a:pt x="440012" y="1848677"/>
                  </a:lnTo>
                  <a:lnTo>
                    <a:pt x="586683" y="2244823"/>
                  </a:lnTo>
                  <a:lnTo>
                    <a:pt x="733354" y="1716629"/>
                  </a:lnTo>
                  <a:lnTo>
                    <a:pt x="880025" y="2244823"/>
                  </a:lnTo>
                  <a:lnTo>
                    <a:pt x="1026696" y="2773016"/>
                  </a:lnTo>
                  <a:lnTo>
                    <a:pt x="1173367" y="1848677"/>
                  </a:lnTo>
                  <a:lnTo>
                    <a:pt x="1320038" y="2376871"/>
                  </a:lnTo>
                  <a:lnTo>
                    <a:pt x="1466709" y="2112774"/>
                  </a:lnTo>
                  <a:lnTo>
                    <a:pt x="1613379" y="2508920"/>
                  </a:lnTo>
                  <a:lnTo>
                    <a:pt x="1760050" y="2376871"/>
                  </a:lnTo>
                  <a:lnTo>
                    <a:pt x="1906721" y="2905065"/>
                  </a:lnTo>
                  <a:lnTo>
                    <a:pt x="2053392" y="1848677"/>
                  </a:lnTo>
                  <a:lnTo>
                    <a:pt x="2200063" y="1848677"/>
                  </a:lnTo>
                  <a:lnTo>
                    <a:pt x="2346734" y="2112774"/>
                  </a:lnTo>
                  <a:lnTo>
                    <a:pt x="2493405" y="1848677"/>
                  </a:lnTo>
                  <a:lnTo>
                    <a:pt x="2640076" y="1980726"/>
                  </a:lnTo>
                  <a:lnTo>
                    <a:pt x="2786747" y="1980726"/>
                  </a:lnTo>
                  <a:lnTo>
                    <a:pt x="2933418" y="1056387"/>
                  </a:lnTo>
                  <a:lnTo>
                    <a:pt x="3080089" y="1980726"/>
                  </a:lnTo>
                  <a:lnTo>
                    <a:pt x="3226759" y="1848677"/>
                  </a:lnTo>
                  <a:lnTo>
                    <a:pt x="3373430" y="1980726"/>
                  </a:lnTo>
                  <a:lnTo>
                    <a:pt x="3520101" y="1716629"/>
                  </a:lnTo>
                </a:path>
              </a:pathLst>
            </a:custGeom>
            <a:ln w="27101" cap="flat">
              <a:solidFill>
                <a:srgbClr val="0058AB">
                  <a:alpha val="100000"/>
                </a:srgbClr>
              </a:solidFill>
              <a:prstDash val="solid"/>
              <a:round/>
            </a:ln>
          </p:spPr>
          <p:txBody>
            <a:bodyPr/>
            <a:lstStyle/>
            <a:p/>
          </p:txBody>
        </p:sp>
        <p:sp>
          <p:nvSpPr>
            <p:cNvPr id="23" name="pl23"/>
            <p:cNvSpPr/>
            <p:nvPr/>
          </p:nvSpPr>
          <p:spPr>
            <a:xfrm>
              <a:off x="767459" y="470393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1930922"/>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119358"/>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51550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3251406"/>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3383455"/>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3383455"/>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119358"/>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18643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18931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3" name="pg33"/>
            <p:cNvSpPr/>
            <p:nvPr/>
          </p:nvSpPr>
          <p:spPr>
            <a:xfrm>
              <a:off x="1618330"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5" name="pg35"/>
            <p:cNvSpPr/>
            <p:nvPr/>
          </p:nvSpPr>
          <p:spPr>
            <a:xfrm>
              <a:off x="2351684"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7" name="pg37"/>
            <p:cNvSpPr/>
            <p:nvPr/>
          </p:nvSpPr>
          <p:spPr>
            <a:xfrm>
              <a:off x="3085039" y="31848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321366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9" name="pg39"/>
            <p:cNvSpPr/>
            <p:nvPr/>
          </p:nvSpPr>
          <p:spPr>
            <a:xfrm>
              <a:off x="3671722" y="33168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334818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4258406" y="33168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334818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4405077"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5" name="tx45"/>
            <p:cNvSpPr/>
            <p:nvPr/>
          </p:nvSpPr>
          <p:spPr>
            <a:xfrm>
              <a:off x="4523855" y="40046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1369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7" name="tx47"/>
            <p:cNvSpPr/>
            <p:nvPr/>
          </p:nvSpPr>
          <p:spPr>
            <a:xfrm>
              <a:off x="641260" y="466130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34081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0203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262662"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58" name="pl58"/>
            <p:cNvSpPr/>
            <p:nvPr/>
          </p:nvSpPr>
          <p:spPr>
            <a:xfrm>
              <a:off x="162830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62830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9846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6092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95405" y="6102617"/>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63" name="tx63"/>
            <p:cNvSpPr/>
            <p:nvPr/>
          </p:nvSpPr>
          <p:spPr>
            <a:xfrm>
              <a:off x="266556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28022"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5" name="tx65"/>
            <p:cNvSpPr/>
            <p:nvPr/>
          </p:nvSpPr>
          <p:spPr>
            <a:xfrm>
              <a:off x="2233515" y="697288"/>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6" name="pl66"/>
            <p:cNvSpPr/>
            <p:nvPr/>
          </p:nvSpPr>
          <p:spPr>
            <a:xfrm>
              <a:off x="5132709" y="40436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27232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4027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7039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38345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06297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515503"/>
              <a:ext cx="3520101" cy="1584581"/>
            </a:xfrm>
            <a:custGeom>
              <a:avLst/>
              <a:pathLst>
                <a:path w="3520101" h="1584581">
                  <a:moveTo>
                    <a:pt x="0" y="0"/>
                  </a:moveTo>
                  <a:lnTo>
                    <a:pt x="146670" y="792290"/>
                  </a:lnTo>
                  <a:lnTo>
                    <a:pt x="293341" y="792290"/>
                  </a:lnTo>
                  <a:lnTo>
                    <a:pt x="440012" y="1188435"/>
                  </a:lnTo>
                  <a:lnTo>
                    <a:pt x="586683" y="1452532"/>
                  </a:lnTo>
                  <a:lnTo>
                    <a:pt x="733354" y="660242"/>
                  </a:lnTo>
                  <a:lnTo>
                    <a:pt x="880025" y="1320484"/>
                  </a:lnTo>
                  <a:lnTo>
                    <a:pt x="1026696" y="1320484"/>
                  </a:lnTo>
                  <a:lnTo>
                    <a:pt x="1173367" y="660242"/>
                  </a:lnTo>
                  <a:lnTo>
                    <a:pt x="1320038" y="660242"/>
                  </a:lnTo>
                  <a:lnTo>
                    <a:pt x="1466709" y="0"/>
                  </a:lnTo>
                  <a:lnTo>
                    <a:pt x="1613379" y="924338"/>
                  </a:lnTo>
                  <a:lnTo>
                    <a:pt x="1760050" y="528193"/>
                  </a:lnTo>
                  <a:lnTo>
                    <a:pt x="1906721" y="1320484"/>
                  </a:lnTo>
                  <a:lnTo>
                    <a:pt x="2053392" y="792290"/>
                  </a:lnTo>
                  <a:lnTo>
                    <a:pt x="2200063" y="924338"/>
                  </a:lnTo>
                  <a:lnTo>
                    <a:pt x="2346734" y="1320484"/>
                  </a:lnTo>
                  <a:lnTo>
                    <a:pt x="2493405" y="0"/>
                  </a:lnTo>
                  <a:lnTo>
                    <a:pt x="2640076" y="1188435"/>
                  </a:lnTo>
                  <a:lnTo>
                    <a:pt x="2786747" y="924338"/>
                  </a:lnTo>
                  <a:lnTo>
                    <a:pt x="2933418" y="396145"/>
                  </a:lnTo>
                  <a:lnTo>
                    <a:pt x="3080089" y="1188435"/>
                  </a:lnTo>
                  <a:lnTo>
                    <a:pt x="3226759" y="132048"/>
                  </a:lnTo>
                  <a:lnTo>
                    <a:pt x="3373430" y="396145"/>
                  </a:lnTo>
                  <a:lnTo>
                    <a:pt x="3520101" y="1584581"/>
                  </a:lnTo>
                </a:path>
              </a:pathLst>
            </a:custGeom>
            <a:ln w="27101" cap="flat">
              <a:solidFill>
                <a:srgbClr val="0058AB">
                  <a:alpha val="80000"/>
                </a:srgbClr>
              </a:solidFill>
              <a:prstDash val="solid"/>
              <a:round/>
            </a:ln>
          </p:spPr>
          <p:txBody>
            <a:bodyPr/>
            <a:lstStyle/>
            <a:p/>
          </p:txBody>
        </p:sp>
        <p:sp>
          <p:nvSpPr>
            <p:cNvPr id="80" name="pl80"/>
            <p:cNvSpPr/>
            <p:nvPr/>
          </p:nvSpPr>
          <p:spPr>
            <a:xfrm>
              <a:off x="5308715" y="2855261"/>
              <a:ext cx="3520101" cy="1188435"/>
            </a:xfrm>
            <a:custGeom>
              <a:avLst/>
              <a:pathLst>
                <a:path w="3520101" h="1188435">
                  <a:moveTo>
                    <a:pt x="0" y="0"/>
                  </a:moveTo>
                  <a:lnTo>
                    <a:pt x="146670" y="132048"/>
                  </a:lnTo>
                  <a:lnTo>
                    <a:pt x="293341" y="132048"/>
                  </a:lnTo>
                  <a:lnTo>
                    <a:pt x="440012" y="264096"/>
                  </a:lnTo>
                  <a:lnTo>
                    <a:pt x="586683" y="396145"/>
                  </a:lnTo>
                  <a:lnTo>
                    <a:pt x="733354" y="396145"/>
                  </a:lnTo>
                  <a:lnTo>
                    <a:pt x="880025" y="528193"/>
                  </a:lnTo>
                  <a:lnTo>
                    <a:pt x="1026696" y="660242"/>
                  </a:lnTo>
                  <a:lnTo>
                    <a:pt x="1173367" y="792290"/>
                  </a:lnTo>
                  <a:lnTo>
                    <a:pt x="1320038" y="924338"/>
                  </a:lnTo>
                  <a:lnTo>
                    <a:pt x="1466709" y="1056387"/>
                  </a:lnTo>
                  <a:lnTo>
                    <a:pt x="1613379" y="1056387"/>
                  </a:lnTo>
                  <a:lnTo>
                    <a:pt x="1760050" y="1056387"/>
                  </a:lnTo>
                  <a:lnTo>
                    <a:pt x="1906721" y="1188435"/>
                  </a:lnTo>
                  <a:lnTo>
                    <a:pt x="2053392" y="1056387"/>
                  </a:lnTo>
                  <a:lnTo>
                    <a:pt x="2200063" y="1188435"/>
                  </a:lnTo>
                  <a:lnTo>
                    <a:pt x="2346734" y="1056387"/>
                  </a:lnTo>
                  <a:lnTo>
                    <a:pt x="2493405" y="1056387"/>
                  </a:lnTo>
                  <a:lnTo>
                    <a:pt x="2640076" y="1188435"/>
                  </a:lnTo>
                  <a:lnTo>
                    <a:pt x="2786747" y="1188435"/>
                  </a:lnTo>
                  <a:lnTo>
                    <a:pt x="2933418" y="1188435"/>
                  </a:lnTo>
                  <a:lnTo>
                    <a:pt x="3080089" y="1056387"/>
                  </a:lnTo>
                  <a:lnTo>
                    <a:pt x="3226759" y="924338"/>
                  </a:lnTo>
                  <a:lnTo>
                    <a:pt x="3373430" y="924338"/>
                  </a:lnTo>
                  <a:lnTo>
                    <a:pt x="3520101" y="1056387"/>
                  </a:lnTo>
                </a:path>
              </a:pathLst>
            </a:custGeom>
            <a:ln w="27101" cap="flat">
              <a:solidFill>
                <a:srgbClr val="1CABE2">
                  <a:alpha val="80000"/>
                </a:srgbClr>
              </a:solidFill>
              <a:prstDash val="solid"/>
              <a:round/>
            </a:ln>
          </p:spPr>
          <p:txBody>
            <a:bodyPr/>
            <a:lstStyle/>
            <a:p/>
          </p:txBody>
        </p:sp>
        <p:sp>
          <p:nvSpPr>
            <p:cNvPr id="81" name="pl81"/>
            <p:cNvSpPr/>
            <p:nvPr/>
          </p:nvSpPr>
          <p:spPr>
            <a:xfrm>
              <a:off x="5308715" y="3647552"/>
              <a:ext cx="3520101" cy="1188435"/>
            </a:xfrm>
            <a:custGeom>
              <a:avLst/>
              <a:pathLst>
                <a:path w="3520101" h="1188435">
                  <a:moveTo>
                    <a:pt x="0" y="660242"/>
                  </a:moveTo>
                  <a:lnTo>
                    <a:pt x="146670" y="1056387"/>
                  </a:lnTo>
                  <a:lnTo>
                    <a:pt x="293341" y="660242"/>
                  </a:lnTo>
                  <a:lnTo>
                    <a:pt x="440012" y="660242"/>
                  </a:lnTo>
                  <a:lnTo>
                    <a:pt x="586683" y="660242"/>
                  </a:lnTo>
                  <a:lnTo>
                    <a:pt x="733354" y="396145"/>
                  </a:lnTo>
                  <a:lnTo>
                    <a:pt x="880025" y="792290"/>
                  </a:lnTo>
                  <a:lnTo>
                    <a:pt x="1026696" y="924338"/>
                  </a:lnTo>
                  <a:lnTo>
                    <a:pt x="1173367" y="792290"/>
                  </a:lnTo>
                  <a:lnTo>
                    <a:pt x="1320038" y="792290"/>
                  </a:lnTo>
                  <a:lnTo>
                    <a:pt x="1466709" y="660242"/>
                  </a:lnTo>
                  <a:lnTo>
                    <a:pt x="1613379" y="792290"/>
                  </a:lnTo>
                  <a:lnTo>
                    <a:pt x="1760050" y="924338"/>
                  </a:lnTo>
                  <a:lnTo>
                    <a:pt x="1906721" y="792290"/>
                  </a:lnTo>
                  <a:lnTo>
                    <a:pt x="2053392" y="792290"/>
                  </a:lnTo>
                  <a:lnTo>
                    <a:pt x="2200063" y="660242"/>
                  </a:lnTo>
                  <a:lnTo>
                    <a:pt x="2346734" y="792290"/>
                  </a:lnTo>
                  <a:lnTo>
                    <a:pt x="2493405" y="0"/>
                  </a:lnTo>
                  <a:lnTo>
                    <a:pt x="2640076" y="1188435"/>
                  </a:lnTo>
                  <a:lnTo>
                    <a:pt x="2786747" y="1056387"/>
                  </a:lnTo>
                  <a:lnTo>
                    <a:pt x="2933418" y="792290"/>
                  </a:lnTo>
                  <a:lnTo>
                    <a:pt x="3080089" y="1056387"/>
                  </a:lnTo>
                  <a:lnTo>
                    <a:pt x="3226759" y="132048"/>
                  </a:lnTo>
                  <a:lnTo>
                    <a:pt x="3373430" y="396145"/>
                  </a:lnTo>
                  <a:lnTo>
                    <a:pt x="3520101" y="1188435"/>
                  </a:lnTo>
                </a:path>
              </a:pathLst>
            </a:custGeom>
            <a:ln w="27101" cap="flat">
              <a:solidFill>
                <a:srgbClr val="00833D">
                  <a:alpha val="80000"/>
                </a:srgbClr>
              </a:solidFill>
              <a:prstDash val="solid"/>
              <a:round/>
            </a:ln>
          </p:spPr>
          <p:txBody>
            <a:bodyPr/>
            <a:lstStyle/>
            <a:p/>
          </p:txBody>
        </p:sp>
        <p:sp>
          <p:nvSpPr>
            <p:cNvPr id="82" name="pl82"/>
            <p:cNvSpPr/>
            <p:nvPr/>
          </p:nvSpPr>
          <p:spPr>
            <a:xfrm>
              <a:off x="5308715" y="3515503"/>
              <a:ext cx="3520101" cy="1584581"/>
            </a:xfrm>
            <a:custGeom>
              <a:avLst/>
              <a:pathLst>
                <a:path w="3520101" h="1584581">
                  <a:moveTo>
                    <a:pt x="0" y="0"/>
                  </a:moveTo>
                  <a:lnTo>
                    <a:pt x="146670" y="792290"/>
                  </a:lnTo>
                  <a:lnTo>
                    <a:pt x="293341" y="792290"/>
                  </a:lnTo>
                  <a:lnTo>
                    <a:pt x="440012" y="1188435"/>
                  </a:lnTo>
                  <a:lnTo>
                    <a:pt x="586683" y="1452532"/>
                  </a:lnTo>
                  <a:lnTo>
                    <a:pt x="733354" y="660242"/>
                  </a:lnTo>
                  <a:lnTo>
                    <a:pt x="880025" y="1320484"/>
                  </a:lnTo>
                  <a:lnTo>
                    <a:pt x="1026696" y="1320484"/>
                  </a:lnTo>
                  <a:lnTo>
                    <a:pt x="1173367" y="660242"/>
                  </a:lnTo>
                  <a:lnTo>
                    <a:pt x="1320038" y="660242"/>
                  </a:lnTo>
                  <a:lnTo>
                    <a:pt x="1466709" y="0"/>
                  </a:lnTo>
                  <a:lnTo>
                    <a:pt x="1613379" y="924338"/>
                  </a:lnTo>
                  <a:lnTo>
                    <a:pt x="1760050" y="528193"/>
                  </a:lnTo>
                  <a:lnTo>
                    <a:pt x="1906721" y="1320484"/>
                  </a:lnTo>
                  <a:lnTo>
                    <a:pt x="2053392" y="792290"/>
                  </a:lnTo>
                  <a:lnTo>
                    <a:pt x="2200063" y="924338"/>
                  </a:lnTo>
                  <a:lnTo>
                    <a:pt x="2346734" y="1320484"/>
                  </a:lnTo>
                  <a:lnTo>
                    <a:pt x="2493405" y="0"/>
                  </a:lnTo>
                  <a:lnTo>
                    <a:pt x="2640076" y="1188435"/>
                  </a:lnTo>
                  <a:lnTo>
                    <a:pt x="2786747" y="924338"/>
                  </a:lnTo>
                  <a:lnTo>
                    <a:pt x="2933418" y="396145"/>
                  </a:lnTo>
                  <a:lnTo>
                    <a:pt x="3080089" y="1188435"/>
                  </a:lnTo>
                  <a:lnTo>
                    <a:pt x="3226759" y="132048"/>
                  </a:lnTo>
                  <a:lnTo>
                    <a:pt x="3373430" y="396145"/>
                  </a:lnTo>
                  <a:lnTo>
                    <a:pt x="3520101" y="1584581"/>
                  </a:lnTo>
                </a:path>
              </a:pathLst>
            </a:custGeom>
            <a:ln w="43362" cap="flat">
              <a:solidFill>
                <a:srgbClr val="000000">
                  <a:alpha val="100000"/>
                </a:srgbClr>
              </a:solidFill>
              <a:prstDash val="solid"/>
              <a:round/>
            </a:ln>
          </p:spPr>
          <p:txBody>
            <a:bodyPr/>
            <a:lstStyle/>
            <a:p/>
          </p:txBody>
        </p:sp>
        <p:sp>
          <p:nvSpPr>
            <p:cNvPr id="83" name="pl83"/>
            <p:cNvSpPr/>
            <p:nvPr/>
          </p:nvSpPr>
          <p:spPr>
            <a:xfrm>
              <a:off x="5308715" y="3515503"/>
              <a:ext cx="3520101" cy="1584581"/>
            </a:xfrm>
            <a:custGeom>
              <a:avLst/>
              <a:pathLst>
                <a:path w="3520101" h="1584581">
                  <a:moveTo>
                    <a:pt x="0" y="0"/>
                  </a:moveTo>
                  <a:lnTo>
                    <a:pt x="146670" y="792290"/>
                  </a:lnTo>
                  <a:lnTo>
                    <a:pt x="293341" y="792290"/>
                  </a:lnTo>
                  <a:lnTo>
                    <a:pt x="440012" y="1188435"/>
                  </a:lnTo>
                  <a:lnTo>
                    <a:pt x="586683" y="1452532"/>
                  </a:lnTo>
                  <a:lnTo>
                    <a:pt x="733354" y="660242"/>
                  </a:lnTo>
                  <a:lnTo>
                    <a:pt x="880025" y="1320484"/>
                  </a:lnTo>
                  <a:lnTo>
                    <a:pt x="1026696" y="1320484"/>
                  </a:lnTo>
                  <a:lnTo>
                    <a:pt x="1173367" y="660242"/>
                  </a:lnTo>
                  <a:lnTo>
                    <a:pt x="1320038" y="660242"/>
                  </a:lnTo>
                  <a:lnTo>
                    <a:pt x="1466709" y="0"/>
                  </a:lnTo>
                  <a:lnTo>
                    <a:pt x="1613379" y="924338"/>
                  </a:lnTo>
                  <a:lnTo>
                    <a:pt x="1760050" y="528193"/>
                  </a:lnTo>
                  <a:lnTo>
                    <a:pt x="1906721" y="1320484"/>
                  </a:lnTo>
                  <a:lnTo>
                    <a:pt x="2053392" y="792290"/>
                  </a:lnTo>
                  <a:lnTo>
                    <a:pt x="2200063" y="924338"/>
                  </a:lnTo>
                  <a:lnTo>
                    <a:pt x="2346734" y="1320484"/>
                  </a:lnTo>
                  <a:lnTo>
                    <a:pt x="2493405" y="0"/>
                  </a:lnTo>
                  <a:lnTo>
                    <a:pt x="2640076" y="1188435"/>
                  </a:lnTo>
                  <a:lnTo>
                    <a:pt x="2786747" y="924338"/>
                  </a:lnTo>
                  <a:lnTo>
                    <a:pt x="2933418" y="396145"/>
                  </a:lnTo>
                  <a:lnTo>
                    <a:pt x="3080089" y="1188435"/>
                  </a:lnTo>
                  <a:lnTo>
                    <a:pt x="3226759" y="132048"/>
                  </a:lnTo>
                  <a:lnTo>
                    <a:pt x="3373430" y="396145"/>
                  </a:lnTo>
                  <a:lnTo>
                    <a:pt x="3520101" y="1584581"/>
                  </a:lnTo>
                </a:path>
              </a:pathLst>
            </a:custGeom>
            <a:ln w="27101" cap="flat">
              <a:solidFill>
                <a:srgbClr val="0058AB">
                  <a:alpha val="100000"/>
                </a:srgbClr>
              </a:solidFill>
              <a:prstDash val="solid"/>
              <a:round/>
            </a:ln>
          </p:spPr>
          <p:txBody>
            <a:bodyPr/>
            <a:lstStyle/>
            <a:p/>
          </p:txBody>
        </p:sp>
        <p:sp>
          <p:nvSpPr>
            <p:cNvPr id="84" name="pl84"/>
            <p:cNvSpPr/>
            <p:nvPr/>
          </p:nvSpPr>
          <p:spPr>
            <a:xfrm>
              <a:off x="5132709" y="470393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119358"/>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3779600"/>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119358"/>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4043697"/>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4043697"/>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351550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703939"/>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4" name="pg94"/>
            <p:cNvSpPr/>
            <p:nvPr/>
          </p:nvSpPr>
          <p:spPr>
            <a:xfrm>
              <a:off x="5983581"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374338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6" name="pg96"/>
            <p:cNvSpPr/>
            <p:nvPr/>
          </p:nvSpPr>
          <p:spPr>
            <a:xfrm>
              <a:off x="6716935"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8" name="pg98"/>
            <p:cNvSpPr/>
            <p:nvPr/>
          </p:nvSpPr>
          <p:spPr>
            <a:xfrm>
              <a:off x="7450290" y="3977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40071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0" name="pg100"/>
            <p:cNvSpPr/>
            <p:nvPr/>
          </p:nvSpPr>
          <p:spPr>
            <a:xfrm>
              <a:off x="8036973" y="3977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40071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8623657"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4" name="pg104"/>
            <p:cNvSpPr/>
            <p:nvPr/>
          </p:nvSpPr>
          <p:spPr>
            <a:xfrm>
              <a:off x="8753481" y="463737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83835" y="4666146"/>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tx106"/>
            <p:cNvSpPr/>
            <p:nvPr/>
          </p:nvSpPr>
          <p:spPr>
            <a:xfrm>
              <a:off x="8889106" y="38712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25206" y="47968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08" name="tx108"/>
            <p:cNvSpPr/>
            <p:nvPr/>
          </p:nvSpPr>
          <p:spPr>
            <a:xfrm>
              <a:off x="5006511" y="466130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34081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0203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102588"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19" name="pl119"/>
            <p:cNvSpPr/>
            <p:nvPr/>
          </p:nvSpPr>
          <p:spPr>
            <a:xfrm>
              <a:off x="599355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9355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6371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2617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60656" y="6102617"/>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124" name="tx124"/>
            <p:cNvSpPr/>
            <p:nvPr/>
          </p:nvSpPr>
          <p:spPr>
            <a:xfrm>
              <a:off x="703081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9327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6581837" y="695874"/>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27" name="tx127"/>
            <p:cNvSpPr/>
            <p:nvPr/>
          </p:nvSpPr>
          <p:spPr>
            <a:xfrm>
              <a:off x="4407982"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28" name="tx128"/>
            <p:cNvSpPr/>
            <p:nvPr/>
          </p:nvSpPr>
          <p:spPr>
            <a:xfrm>
              <a:off x="5472758" y="6498977"/>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29" name="tx129"/>
            <p:cNvSpPr/>
            <p:nvPr/>
          </p:nvSpPr>
          <p:spPr>
            <a:xfrm>
              <a:off x="2933633" y="410956"/>
              <a:ext cx="3551053"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Bolivia, 2000-2024</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9% de los niños que recibieron DTP1 no recibieron DTP3 (izquierda), y el -3% de los niños que recibieron DTP1 no recibieron MCV1 (derecha).
Las tasas medias de abandono de la DTP implican una capacidad moderada para proporcionar una serie completa de vacunas en los primeros años de vida. Las bajas tasas de abandono de DTP-MCV implican una buena retención en los programas de inmunización y la capacidad de proporcionar una serie completa de vacunas en la infancia (hasta un año).
En 2024, las tasas de abandono de la DTP en Bolivia fueron superiores y las de abandono de la DTP-MCV fueron superiores a las tasas de abandono mundiales, respectivamente.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383632"/>
            </a:xfrm>
            <a:custGeom>
              <a:avLst/>
              <a:pathLst>
                <a:path w="1578741" h="383632">
                  <a:moveTo>
                    <a:pt x="0" y="86626"/>
                  </a:moveTo>
                  <a:lnTo>
                    <a:pt x="65780" y="111377"/>
                  </a:lnTo>
                  <a:lnTo>
                    <a:pt x="131561" y="74251"/>
                  </a:lnTo>
                  <a:lnTo>
                    <a:pt x="197342" y="37125"/>
                  </a:lnTo>
                  <a:lnTo>
                    <a:pt x="263123" y="160877"/>
                  </a:lnTo>
                  <a:lnTo>
                    <a:pt x="328904" y="136127"/>
                  </a:lnTo>
                  <a:lnTo>
                    <a:pt x="394685" y="148502"/>
                  </a:lnTo>
                  <a:lnTo>
                    <a:pt x="460466" y="148502"/>
                  </a:lnTo>
                  <a:lnTo>
                    <a:pt x="526247" y="111377"/>
                  </a:lnTo>
                  <a:lnTo>
                    <a:pt x="592028" y="74251"/>
                  </a:lnTo>
                  <a:lnTo>
                    <a:pt x="657808" y="12375"/>
                  </a:lnTo>
                  <a:lnTo>
                    <a:pt x="723589" y="0"/>
                  </a:lnTo>
                  <a:lnTo>
                    <a:pt x="789370" y="0"/>
                  </a:lnTo>
                  <a:lnTo>
                    <a:pt x="855151" y="99001"/>
                  </a:lnTo>
                  <a:lnTo>
                    <a:pt x="920932" y="86626"/>
                  </a:lnTo>
                  <a:lnTo>
                    <a:pt x="986713" y="0"/>
                  </a:lnTo>
                  <a:lnTo>
                    <a:pt x="1052494" y="37125"/>
                  </a:lnTo>
                  <a:lnTo>
                    <a:pt x="1118275" y="74251"/>
                  </a:lnTo>
                  <a:lnTo>
                    <a:pt x="1184056" y="111377"/>
                  </a:lnTo>
                  <a:lnTo>
                    <a:pt x="1249836" y="235129"/>
                  </a:lnTo>
                  <a:lnTo>
                    <a:pt x="1315617" y="210378"/>
                  </a:lnTo>
                  <a:lnTo>
                    <a:pt x="1381398" y="259879"/>
                  </a:lnTo>
                  <a:lnTo>
                    <a:pt x="1447179" y="284630"/>
                  </a:lnTo>
                  <a:lnTo>
                    <a:pt x="1512960" y="309380"/>
                  </a:lnTo>
                  <a:lnTo>
                    <a:pt x="1578741" y="383632"/>
                  </a:lnTo>
                </a:path>
              </a:pathLst>
            </a:custGeom>
            <a:ln w="27101" cap="flat">
              <a:solidFill>
                <a:srgbClr val="1CABE2">
                  <a:alpha val="100000"/>
                </a:srgbClr>
              </a:solidFill>
              <a:prstDash val="solid"/>
              <a:round/>
            </a:ln>
          </p:spPr>
          <p:txBody>
            <a:bodyPr/>
            <a:lstStyle/>
            <a:p/>
          </p:txBody>
        </p:sp>
        <p:sp>
          <p:nvSpPr>
            <p:cNvPr id="24" name="tx24"/>
            <p:cNvSpPr/>
            <p:nvPr/>
          </p:nvSpPr>
          <p:spPr>
            <a:xfrm>
              <a:off x="833163"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5" name="tx25"/>
            <p:cNvSpPr/>
            <p:nvPr/>
          </p:nvSpPr>
          <p:spPr>
            <a:xfrm>
              <a:off x="2596391" y="13706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6" name="tx26"/>
            <p:cNvSpPr/>
            <p:nvPr/>
          </p:nvSpPr>
          <p:spPr>
            <a:xfrm>
              <a:off x="2180669"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7" name="tx27"/>
            <p:cNvSpPr/>
            <p:nvPr/>
          </p:nvSpPr>
          <p:spPr>
            <a:xfrm>
              <a:off x="2443792"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898250"/>
              <a:ext cx="1578741" cy="358881"/>
            </a:xfrm>
            <a:custGeom>
              <a:avLst/>
              <a:pathLst>
                <a:path w="1578741" h="358881">
                  <a:moveTo>
                    <a:pt x="0" y="148502"/>
                  </a:moveTo>
                  <a:lnTo>
                    <a:pt x="65780" y="99001"/>
                  </a:lnTo>
                  <a:lnTo>
                    <a:pt x="131561" y="61876"/>
                  </a:lnTo>
                  <a:lnTo>
                    <a:pt x="197342" y="0"/>
                  </a:lnTo>
                  <a:lnTo>
                    <a:pt x="263123" y="74251"/>
                  </a:lnTo>
                  <a:lnTo>
                    <a:pt x="328904" y="86626"/>
                  </a:lnTo>
                  <a:lnTo>
                    <a:pt x="394685" y="99001"/>
                  </a:lnTo>
                  <a:lnTo>
                    <a:pt x="460466" y="123752"/>
                  </a:lnTo>
                  <a:lnTo>
                    <a:pt x="526247" y="49500"/>
                  </a:lnTo>
                  <a:lnTo>
                    <a:pt x="592028" y="37125"/>
                  </a:lnTo>
                  <a:lnTo>
                    <a:pt x="657808" y="99001"/>
                  </a:lnTo>
                  <a:lnTo>
                    <a:pt x="723589" y="0"/>
                  </a:lnTo>
                  <a:lnTo>
                    <a:pt x="789370" y="49500"/>
                  </a:lnTo>
                  <a:lnTo>
                    <a:pt x="855151" y="111377"/>
                  </a:lnTo>
                  <a:lnTo>
                    <a:pt x="920932" y="86626"/>
                  </a:lnTo>
                  <a:lnTo>
                    <a:pt x="986713" y="12375"/>
                  </a:lnTo>
                  <a:lnTo>
                    <a:pt x="1052494" y="24750"/>
                  </a:lnTo>
                  <a:lnTo>
                    <a:pt x="1118275" y="160877"/>
                  </a:lnTo>
                  <a:lnTo>
                    <a:pt x="1184056" y="86626"/>
                  </a:lnTo>
                  <a:lnTo>
                    <a:pt x="1249836" y="210378"/>
                  </a:lnTo>
                  <a:lnTo>
                    <a:pt x="1315617" y="272254"/>
                  </a:lnTo>
                  <a:lnTo>
                    <a:pt x="1381398" y="259879"/>
                  </a:lnTo>
                  <a:lnTo>
                    <a:pt x="1447179" y="334131"/>
                  </a:lnTo>
                  <a:lnTo>
                    <a:pt x="1512960" y="346506"/>
                  </a:lnTo>
                  <a:lnTo>
                    <a:pt x="1578741" y="358881"/>
                  </a:lnTo>
                </a:path>
              </a:pathLst>
            </a:custGeom>
            <a:ln w="27101" cap="flat">
              <a:solidFill>
                <a:srgbClr val="1CABE2">
                  <a:alpha val="100000"/>
                </a:srgbClr>
              </a:solidFill>
              <a:prstDash val="solid"/>
              <a:round/>
            </a:ln>
          </p:spPr>
          <p:txBody>
            <a:bodyPr/>
            <a:lstStyle/>
            <a:p/>
          </p:txBody>
        </p:sp>
        <p:sp>
          <p:nvSpPr>
            <p:cNvPr id="48" name="tx48"/>
            <p:cNvSpPr/>
            <p:nvPr/>
          </p:nvSpPr>
          <p:spPr>
            <a:xfrm>
              <a:off x="833163"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49" name="tx49"/>
            <p:cNvSpPr/>
            <p:nvPr/>
          </p:nvSpPr>
          <p:spPr>
            <a:xfrm>
              <a:off x="2596391" y="31648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50" name="tx50"/>
            <p:cNvSpPr/>
            <p:nvPr/>
          </p:nvSpPr>
          <p:spPr>
            <a:xfrm>
              <a:off x="2180669"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1" name="tx51"/>
            <p:cNvSpPr/>
            <p:nvPr/>
          </p:nvSpPr>
          <p:spPr>
            <a:xfrm>
              <a:off x="2443792"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511340" y="4741980"/>
              <a:ext cx="1052494" cy="495009"/>
            </a:xfrm>
            <a:custGeom>
              <a:avLst/>
              <a:pathLst>
                <a:path w="1052494" h="495009">
                  <a:moveTo>
                    <a:pt x="0" y="495009"/>
                  </a:moveTo>
                  <a:lnTo>
                    <a:pt x="65780" y="185628"/>
                  </a:lnTo>
                  <a:lnTo>
                    <a:pt x="131561" y="49500"/>
                  </a:lnTo>
                  <a:lnTo>
                    <a:pt x="197342" y="0"/>
                  </a:lnTo>
                  <a:lnTo>
                    <a:pt x="263123" y="0"/>
                  </a:lnTo>
                  <a:lnTo>
                    <a:pt x="328904" y="86626"/>
                  </a:lnTo>
                  <a:lnTo>
                    <a:pt x="394685" y="74251"/>
                  </a:lnTo>
                  <a:lnTo>
                    <a:pt x="460466" y="24750"/>
                  </a:lnTo>
                  <a:lnTo>
                    <a:pt x="526247" y="49500"/>
                  </a:lnTo>
                  <a:lnTo>
                    <a:pt x="592028" y="86626"/>
                  </a:lnTo>
                  <a:lnTo>
                    <a:pt x="657808" y="49500"/>
                  </a:lnTo>
                  <a:lnTo>
                    <a:pt x="723589" y="160877"/>
                  </a:lnTo>
                  <a:lnTo>
                    <a:pt x="789370" y="210378"/>
                  </a:lnTo>
                  <a:lnTo>
                    <a:pt x="855151" y="247504"/>
                  </a:lnTo>
                  <a:lnTo>
                    <a:pt x="920932" y="247504"/>
                  </a:lnTo>
                  <a:lnTo>
                    <a:pt x="986713" y="259879"/>
                  </a:lnTo>
                  <a:lnTo>
                    <a:pt x="1052494" y="358881"/>
                  </a:lnTo>
                </a:path>
              </a:pathLst>
            </a:custGeom>
            <a:ln w="27101" cap="flat">
              <a:solidFill>
                <a:srgbClr val="1CABE2">
                  <a:alpha val="100000"/>
                </a:srgbClr>
              </a:solidFill>
              <a:prstDash val="solid"/>
              <a:round/>
            </a:ln>
          </p:spPr>
          <p:txBody>
            <a:bodyPr/>
            <a:lstStyle/>
            <a:p/>
          </p:txBody>
        </p:sp>
        <p:sp>
          <p:nvSpPr>
            <p:cNvPr id="72" name="tx72"/>
            <p:cNvSpPr/>
            <p:nvPr/>
          </p:nvSpPr>
          <p:spPr>
            <a:xfrm>
              <a:off x="1359410" y="51447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73" name="tx73"/>
            <p:cNvSpPr/>
            <p:nvPr/>
          </p:nvSpPr>
          <p:spPr>
            <a:xfrm>
              <a:off x="2596391" y="50085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74" name="tx74"/>
            <p:cNvSpPr/>
            <p:nvPr/>
          </p:nvSpPr>
          <p:spPr>
            <a:xfrm>
              <a:off x="2180669" y="47617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75" name="tx75"/>
            <p:cNvSpPr/>
            <p:nvPr/>
          </p:nvSpPr>
          <p:spPr>
            <a:xfrm>
              <a:off x="2443792" y="48607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91646"/>
              <a:ext cx="1578741" cy="408382"/>
            </a:xfrm>
            <a:custGeom>
              <a:avLst/>
              <a:pathLst>
                <a:path w="1578741" h="408382">
                  <a:moveTo>
                    <a:pt x="0" y="74251"/>
                  </a:moveTo>
                  <a:lnTo>
                    <a:pt x="65780" y="86626"/>
                  </a:lnTo>
                  <a:lnTo>
                    <a:pt x="131561" y="49500"/>
                  </a:lnTo>
                  <a:lnTo>
                    <a:pt x="197342" y="24750"/>
                  </a:lnTo>
                  <a:lnTo>
                    <a:pt x="263123" y="123752"/>
                  </a:lnTo>
                  <a:lnTo>
                    <a:pt x="328904" y="61876"/>
                  </a:lnTo>
                  <a:lnTo>
                    <a:pt x="394685" y="136127"/>
                  </a:lnTo>
                  <a:lnTo>
                    <a:pt x="460466" y="160877"/>
                  </a:lnTo>
                  <a:lnTo>
                    <a:pt x="526247" y="24750"/>
                  </a:lnTo>
                  <a:lnTo>
                    <a:pt x="592028" y="12375"/>
                  </a:lnTo>
                  <a:lnTo>
                    <a:pt x="657808" y="12375"/>
                  </a:lnTo>
                  <a:lnTo>
                    <a:pt x="723589" y="0"/>
                  </a:lnTo>
                  <a:lnTo>
                    <a:pt x="789370" y="12375"/>
                  </a:lnTo>
                  <a:lnTo>
                    <a:pt x="855151" y="148502"/>
                  </a:lnTo>
                  <a:lnTo>
                    <a:pt x="920932" y="74251"/>
                  </a:lnTo>
                  <a:lnTo>
                    <a:pt x="986713" y="12375"/>
                  </a:lnTo>
                  <a:lnTo>
                    <a:pt x="1052494" y="61876"/>
                  </a:lnTo>
                  <a:lnTo>
                    <a:pt x="1118275" y="86626"/>
                  </a:lnTo>
                  <a:lnTo>
                    <a:pt x="1184056" y="111377"/>
                  </a:lnTo>
                  <a:lnTo>
                    <a:pt x="1249836" y="210378"/>
                  </a:lnTo>
                  <a:lnTo>
                    <a:pt x="1315617" y="235129"/>
                  </a:lnTo>
                  <a:lnTo>
                    <a:pt x="1381398" y="284630"/>
                  </a:lnTo>
                  <a:lnTo>
                    <a:pt x="1447179" y="284630"/>
                  </a:lnTo>
                  <a:lnTo>
                    <a:pt x="1512960" y="321755"/>
                  </a:lnTo>
                  <a:lnTo>
                    <a:pt x="1578741" y="408382"/>
                  </a:lnTo>
                </a:path>
              </a:pathLst>
            </a:custGeom>
            <a:ln w="27101" cap="flat">
              <a:solidFill>
                <a:srgbClr val="1CABE2">
                  <a:alpha val="100000"/>
                </a:srgbClr>
              </a:solidFill>
              <a:prstDash val="solid"/>
              <a:round/>
            </a:ln>
          </p:spPr>
          <p:txBody>
            <a:bodyPr/>
            <a:lstStyle/>
            <a:p/>
          </p:txBody>
        </p:sp>
        <p:sp>
          <p:nvSpPr>
            <p:cNvPr id="96" name="tx96"/>
            <p:cNvSpPr/>
            <p:nvPr/>
          </p:nvSpPr>
          <p:spPr>
            <a:xfrm>
              <a:off x="2928803"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7" name="tx97"/>
            <p:cNvSpPr/>
            <p:nvPr/>
          </p:nvSpPr>
          <p:spPr>
            <a:xfrm>
              <a:off x="4692031" y="14077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98" name="tx98"/>
            <p:cNvSpPr/>
            <p:nvPr/>
          </p:nvSpPr>
          <p:spPr>
            <a:xfrm>
              <a:off x="4276309"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99" name="tx99"/>
            <p:cNvSpPr/>
            <p:nvPr/>
          </p:nvSpPr>
          <p:spPr>
            <a:xfrm>
              <a:off x="4539433"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264789" y="3331383"/>
              <a:ext cx="394685" cy="284630"/>
            </a:xfrm>
            <a:custGeom>
              <a:avLst/>
              <a:pathLst>
                <a:path w="394685" h="284630">
                  <a:moveTo>
                    <a:pt x="0" y="284630"/>
                  </a:moveTo>
                  <a:lnTo>
                    <a:pt x="65780" y="210378"/>
                  </a:lnTo>
                  <a:lnTo>
                    <a:pt x="131561" y="185628"/>
                  </a:lnTo>
                  <a:lnTo>
                    <a:pt x="197342" y="61876"/>
                  </a:lnTo>
                  <a:lnTo>
                    <a:pt x="263123" y="148502"/>
                  </a:lnTo>
                  <a:lnTo>
                    <a:pt x="328904" y="136127"/>
                  </a:lnTo>
                  <a:lnTo>
                    <a:pt x="394685" y="0"/>
                  </a:lnTo>
                </a:path>
              </a:pathLst>
            </a:custGeom>
            <a:ln w="27101" cap="flat">
              <a:solidFill>
                <a:srgbClr val="1CABE2">
                  <a:alpha val="100000"/>
                </a:srgbClr>
              </a:solidFill>
              <a:prstDash val="solid"/>
              <a:round/>
            </a:ln>
          </p:spPr>
          <p:txBody>
            <a:bodyPr/>
            <a:lstStyle/>
            <a:p/>
          </p:txBody>
        </p:sp>
        <p:sp>
          <p:nvSpPr>
            <p:cNvPr id="120" name="tx120"/>
            <p:cNvSpPr/>
            <p:nvPr/>
          </p:nvSpPr>
          <p:spPr>
            <a:xfrm>
              <a:off x="4112859" y="352369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21" name="tx121"/>
            <p:cNvSpPr/>
            <p:nvPr/>
          </p:nvSpPr>
          <p:spPr>
            <a:xfrm>
              <a:off x="4692031" y="3239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22" name="tx122"/>
            <p:cNvSpPr/>
            <p:nvPr/>
          </p:nvSpPr>
          <p:spPr>
            <a:xfrm>
              <a:off x="4276309" y="340208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23" name="tx123"/>
            <p:cNvSpPr/>
            <p:nvPr/>
          </p:nvSpPr>
          <p:spPr>
            <a:xfrm>
              <a:off x="4539433" y="33263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343857" y="4717230"/>
              <a:ext cx="1315617" cy="866265"/>
            </a:xfrm>
            <a:custGeom>
              <a:avLst/>
              <a:pathLst>
                <a:path w="1315617" h="866265">
                  <a:moveTo>
                    <a:pt x="0" y="866265"/>
                  </a:moveTo>
                  <a:lnTo>
                    <a:pt x="65780" y="111377"/>
                  </a:lnTo>
                  <a:lnTo>
                    <a:pt x="131561" y="74251"/>
                  </a:lnTo>
                  <a:lnTo>
                    <a:pt x="197342" y="0"/>
                  </a:lnTo>
                  <a:lnTo>
                    <a:pt x="263123" y="61876"/>
                  </a:lnTo>
                  <a:lnTo>
                    <a:pt x="328904" y="259879"/>
                  </a:lnTo>
                  <a:lnTo>
                    <a:pt x="394685" y="235129"/>
                  </a:lnTo>
                  <a:lnTo>
                    <a:pt x="460466" y="12375"/>
                  </a:lnTo>
                  <a:lnTo>
                    <a:pt x="526247" y="37125"/>
                  </a:lnTo>
                  <a:lnTo>
                    <a:pt x="592028" y="123752"/>
                  </a:lnTo>
                  <a:lnTo>
                    <a:pt x="657808" y="247504"/>
                  </a:lnTo>
                  <a:lnTo>
                    <a:pt x="723589" y="61876"/>
                  </a:lnTo>
                  <a:lnTo>
                    <a:pt x="789370" y="49500"/>
                  </a:lnTo>
                  <a:lnTo>
                    <a:pt x="855151" y="136127"/>
                  </a:lnTo>
                  <a:lnTo>
                    <a:pt x="920932" y="111377"/>
                  </a:lnTo>
                  <a:lnTo>
                    <a:pt x="986713" y="198003"/>
                  </a:lnTo>
                  <a:lnTo>
                    <a:pt x="1052494" y="259879"/>
                  </a:lnTo>
                  <a:lnTo>
                    <a:pt x="1118275" y="272254"/>
                  </a:lnTo>
                  <a:lnTo>
                    <a:pt x="1184056" y="321755"/>
                  </a:lnTo>
                  <a:lnTo>
                    <a:pt x="1249836" y="321755"/>
                  </a:lnTo>
                  <a:lnTo>
                    <a:pt x="1315617" y="334131"/>
                  </a:lnTo>
                </a:path>
              </a:pathLst>
            </a:custGeom>
            <a:ln w="27101" cap="flat">
              <a:solidFill>
                <a:srgbClr val="1CABE2">
                  <a:alpha val="100000"/>
                </a:srgbClr>
              </a:solidFill>
              <a:prstDash val="solid"/>
              <a:round/>
            </a:ln>
          </p:spPr>
          <p:txBody>
            <a:bodyPr/>
            <a:lstStyle/>
            <a:p/>
          </p:txBody>
        </p:sp>
        <p:sp>
          <p:nvSpPr>
            <p:cNvPr id="144" name="tx144"/>
            <p:cNvSpPr/>
            <p:nvPr/>
          </p:nvSpPr>
          <p:spPr>
            <a:xfrm>
              <a:off x="3191927" y="549118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45" name="tx145"/>
            <p:cNvSpPr/>
            <p:nvPr/>
          </p:nvSpPr>
          <p:spPr>
            <a:xfrm>
              <a:off x="4692031" y="49590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46" name="tx146"/>
            <p:cNvSpPr/>
            <p:nvPr/>
          </p:nvSpPr>
          <p:spPr>
            <a:xfrm>
              <a:off x="4276309" y="477646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47" name="tx147"/>
            <p:cNvSpPr/>
            <p:nvPr/>
          </p:nvSpPr>
          <p:spPr>
            <a:xfrm>
              <a:off x="4539433" y="48978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128772"/>
              <a:ext cx="1578741" cy="445508"/>
            </a:xfrm>
            <a:custGeom>
              <a:avLst/>
              <a:pathLst>
                <a:path w="1578741" h="445508">
                  <a:moveTo>
                    <a:pt x="0" y="247504"/>
                  </a:moveTo>
                  <a:lnTo>
                    <a:pt x="65780" y="297005"/>
                  </a:lnTo>
                  <a:lnTo>
                    <a:pt x="131561" y="222754"/>
                  </a:lnTo>
                  <a:lnTo>
                    <a:pt x="197342" y="86626"/>
                  </a:lnTo>
                  <a:lnTo>
                    <a:pt x="263123" y="136127"/>
                  </a:lnTo>
                  <a:lnTo>
                    <a:pt x="328904" y="123752"/>
                  </a:lnTo>
                  <a:lnTo>
                    <a:pt x="394685" y="148502"/>
                  </a:lnTo>
                  <a:lnTo>
                    <a:pt x="460466" y="136127"/>
                  </a:lnTo>
                  <a:lnTo>
                    <a:pt x="526247" y="86626"/>
                  </a:lnTo>
                  <a:lnTo>
                    <a:pt x="592028" y="24750"/>
                  </a:lnTo>
                  <a:lnTo>
                    <a:pt x="657808" y="49500"/>
                  </a:lnTo>
                  <a:lnTo>
                    <a:pt x="723589" y="0"/>
                  </a:lnTo>
                  <a:lnTo>
                    <a:pt x="789370" y="24750"/>
                  </a:lnTo>
                  <a:lnTo>
                    <a:pt x="855151" y="111377"/>
                  </a:lnTo>
                  <a:lnTo>
                    <a:pt x="920932" y="123752"/>
                  </a:lnTo>
                  <a:lnTo>
                    <a:pt x="986713" y="74251"/>
                  </a:lnTo>
                  <a:lnTo>
                    <a:pt x="1052494" y="99001"/>
                  </a:lnTo>
                  <a:lnTo>
                    <a:pt x="1118275" y="136127"/>
                  </a:lnTo>
                  <a:lnTo>
                    <a:pt x="1184056" y="148502"/>
                  </a:lnTo>
                  <a:lnTo>
                    <a:pt x="1249836" y="247504"/>
                  </a:lnTo>
                  <a:lnTo>
                    <a:pt x="1315617" y="334131"/>
                  </a:lnTo>
                  <a:lnTo>
                    <a:pt x="1381398" y="309380"/>
                  </a:lnTo>
                  <a:lnTo>
                    <a:pt x="1447179" y="321755"/>
                  </a:lnTo>
                  <a:lnTo>
                    <a:pt x="1512960" y="346506"/>
                  </a:lnTo>
                  <a:lnTo>
                    <a:pt x="1578741" y="445508"/>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69" name="tx169"/>
            <p:cNvSpPr/>
            <p:nvPr/>
          </p:nvSpPr>
          <p:spPr>
            <a:xfrm>
              <a:off x="6787671" y="14820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70" name="tx170"/>
            <p:cNvSpPr/>
            <p:nvPr/>
          </p:nvSpPr>
          <p:spPr>
            <a:xfrm>
              <a:off x="6371950" y="123631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71" name="tx171"/>
            <p:cNvSpPr/>
            <p:nvPr/>
          </p:nvSpPr>
          <p:spPr>
            <a:xfrm>
              <a:off x="6635073" y="1334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097306" y="3009627"/>
              <a:ext cx="657808" cy="383632"/>
            </a:xfrm>
            <a:custGeom>
              <a:avLst/>
              <a:pathLst>
                <a:path w="657808" h="383632">
                  <a:moveTo>
                    <a:pt x="0" y="383632"/>
                  </a:moveTo>
                  <a:lnTo>
                    <a:pt x="65780" y="12375"/>
                  </a:lnTo>
                  <a:lnTo>
                    <a:pt x="131561" y="0"/>
                  </a:lnTo>
                  <a:lnTo>
                    <a:pt x="197342" y="49500"/>
                  </a:lnTo>
                  <a:lnTo>
                    <a:pt x="263123" y="49500"/>
                  </a:lnTo>
                  <a:lnTo>
                    <a:pt x="328904" y="148502"/>
                  </a:lnTo>
                  <a:lnTo>
                    <a:pt x="394685" y="235129"/>
                  </a:lnTo>
                  <a:lnTo>
                    <a:pt x="460466" y="210378"/>
                  </a:lnTo>
                  <a:lnTo>
                    <a:pt x="526247" y="222754"/>
                  </a:lnTo>
                  <a:lnTo>
                    <a:pt x="592028" y="235129"/>
                  </a:lnTo>
                  <a:lnTo>
                    <a:pt x="657808" y="346506"/>
                  </a:lnTo>
                </a:path>
              </a:pathLst>
            </a:custGeom>
            <a:ln w="27101" cap="flat">
              <a:solidFill>
                <a:srgbClr val="1CABE2">
                  <a:alpha val="100000"/>
                </a:srgbClr>
              </a:solidFill>
              <a:prstDash val="solid"/>
              <a:round/>
            </a:ln>
          </p:spPr>
          <p:txBody>
            <a:bodyPr/>
            <a:lstStyle/>
            <a:p/>
          </p:txBody>
        </p:sp>
        <p:sp>
          <p:nvSpPr>
            <p:cNvPr id="192" name="tx192"/>
            <p:cNvSpPr/>
            <p:nvPr/>
          </p:nvSpPr>
          <p:spPr>
            <a:xfrm>
              <a:off x="5945376" y="33009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93" name="tx193"/>
            <p:cNvSpPr/>
            <p:nvPr/>
          </p:nvSpPr>
          <p:spPr>
            <a:xfrm>
              <a:off x="6787671" y="3263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94" name="tx194"/>
            <p:cNvSpPr/>
            <p:nvPr/>
          </p:nvSpPr>
          <p:spPr>
            <a:xfrm>
              <a:off x="6371950"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95" name="tx195"/>
            <p:cNvSpPr/>
            <p:nvPr/>
          </p:nvSpPr>
          <p:spPr>
            <a:xfrm>
              <a:off x="6635073"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324508" y="1153522"/>
              <a:ext cx="526247" cy="309380"/>
            </a:xfrm>
            <a:custGeom>
              <a:avLst/>
              <a:pathLst>
                <a:path w="526247" h="309380">
                  <a:moveTo>
                    <a:pt x="0" y="0"/>
                  </a:moveTo>
                  <a:lnTo>
                    <a:pt x="65780" y="24750"/>
                  </a:lnTo>
                  <a:lnTo>
                    <a:pt x="131561" y="49500"/>
                  </a:lnTo>
                  <a:lnTo>
                    <a:pt x="197342" y="148502"/>
                  </a:lnTo>
                  <a:lnTo>
                    <a:pt x="263123" y="173253"/>
                  </a:lnTo>
                  <a:lnTo>
                    <a:pt x="328904" y="222754"/>
                  </a:lnTo>
                  <a:lnTo>
                    <a:pt x="394685" y="222754"/>
                  </a:lnTo>
                  <a:lnTo>
                    <a:pt x="460466" y="259879"/>
                  </a:lnTo>
                  <a:lnTo>
                    <a:pt x="526247" y="309380"/>
                  </a:lnTo>
                </a:path>
              </a:pathLst>
            </a:custGeom>
            <a:ln w="27101" cap="flat">
              <a:solidFill>
                <a:srgbClr val="1CABE2">
                  <a:alpha val="100000"/>
                </a:srgbClr>
              </a:solidFill>
              <a:prstDash val="solid"/>
              <a:round/>
            </a:ln>
          </p:spPr>
          <p:txBody>
            <a:bodyPr/>
            <a:lstStyle/>
            <a:p/>
          </p:txBody>
        </p:sp>
        <p:sp>
          <p:nvSpPr>
            <p:cNvPr id="216" name="tx216"/>
            <p:cNvSpPr/>
            <p:nvPr/>
          </p:nvSpPr>
          <p:spPr>
            <a:xfrm>
              <a:off x="8172578"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17" name="tx217"/>
            <p:cNvSpPr/>
            <p:nvPr/>
          </p:nvSpPr>
          <p:spPr>
            <a:xfrm>
              <a:off x="8883312" y="13706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18" name="tx218"/>
            <p:cNvSpPr/>
            <p:nvPr/>
          </p:nvSpPr>
          <p:spPr>
            <a:xfrm>
              <a:off x="8467590"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9" name="tx219"/>
            <p:cNvSpPr/>
            <p:nvPr/>
          </p:nvSpPr>
          <p:spPr>
            <a:xfrm>
              <a:off x="8730714"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910626"/>
              <a:ext cx="1578741" cy="445508"/>
            </a:xfrm>
            <a:custGeom>
              <a:avLst/>
              <a:pathLst>
                <a:path w="1578741" h="445508">
                  <a:moveTo>
                    <a:pt x="0" y="259879"/>
                  </a:moveTo>
                  <a:lnTo>
                    <a:pt x="65780" y="297005"/>
                  </a:lnTo>
                  <a:lnTo>
                    <a:pt x="131561" y="235129"/>
                  </a:lnTo>
                  <a:lnTo>
                    <a:pt x="197342" y="160877"/>
                  </a:lnTo>
                  <a:lnTo>
                    <a:pt x="263123" y="136127"/>
                  </a:lnTo>
                  <a:lnTo>
                    <a:pt x="328904" y="136127"/>
                  </a:lnTo>
                  <a:lnTo>
                    <a:pt x="394685" y="160877"/>
                  </a:lnTo>
                  <a:lnTo>
                    <a:pt x="460466" y="123752"/>
                  </a:lnTo>
                  <a:lnTo>
                    <a:pt x="526247" y="99001"/>
                  </a:lnTo>
                  <a:lnTo>
                    <a:pt x="592028" y="37125"/>
                  </a:lnTo>
                  <a:lnTo>
                    <a:pt x="657808" y="61876"/>
                  </a:lnTo>
                  <a:lnTo>
                    <a:pt x="723589" y="0"/>
                  </a:lnTo>
                  <a:lnTo>
                    <a:pt x="789370" y="24750"/>
                  </a:lnTo>
                  <a:lnTo>
                    <a:pt x="855151" y="99001"/>
                  </a:lnTo>
                  <a:lnTo>
                    <a:pt x="920932" y="136127"/>
                  </a:lnTo>
                  <a:lnTo>
                    <a:pt x="986713" y="86626"/>
                  </a:lnTo>
                  <a:lnTo>
                    <a:pt x="1052494" y="99001"/>
                  </a:lnTo>
                  <a:lnTo>
                    <a:pt x="1118275" y="148502"/>
                  </a:lnTo>
                  <a:lnTo>
                    <a:pt x="1184056" y="148502"/>
                  </a:lnTo>
                  <a:lnTo>
                    <a:pt x="1249836" y="247504"/>
                  </a:lnTo>
                  <a:lnTo>
                    <a:pt x="1315617" y="334131"/>
                  </a:lnTo>
                  <a:lnTo>
                    <a:pt x="1381398" y="309380"/>
                  </a:lnTo>
                  <a:lnTo>
                    <a:pt x="1447179" y="321755"/>
                  </a:lnTo>
                  <a:lnTo>
                    <a:pt x="1512960" y="346506"/>
                  </a:lnTo>
                  <a:lnTo>
                    <a:pt x="1578741" y="445508"/>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41" name="tx241"/>
            <p:cNvSpPr/>
            <p:nvPr/>
          </p:nvSpPr>
          <p:spPr>
            <a:xfrm>
              <a:off x="8883312" y="3263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42" name="tx242"/>
            <p:cNvSpPr/>
            <p:nvPr/>
          </p:nvSpPr>
          <p:spPr>
            <a:xfrm>
              <a:off x="8467590"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43" name="tx243"/>
            <p:cNvSpPr/>
            <p:nvPr/>
          </p:nvSpPr>
          <p:spPr>
            <a:xfrm>
              <a:off x="8730714" y="31159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60286" y="334008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01" name="tx301"/>
            <p:cNvSpPr/>
            <p:nvPr/>
          </p:nvSpPr>
          <p:spPr>
            <a:xfrm>
              <a:off x="2289954" y="409564"/>
              <a:ext cx="525593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Bolivia, 2000-2024</a:t>
              </a:r>
            </a:p>
          </p:txBody>
        </p:sp>
        <p:sp>
          <p:nvSpPr>
            <p:cNvPr id="302" name="tx302"/>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303" name="tx303"/>
            <p:cNvSpPr/>
            <p:nvPr/>
          </p:nvSpPr>
          <p:spPr>
            <a:xfrm>
              <a:off x="4327994" y="6568567"/>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2024, DTP3, PCV3 y POL3 tenían la cobertura más baja (59%), seguidas de MCV2 (61%).
En comparación con 2019, la cobertura de 9 vacunas disminuyó (BCG, DTP1, DTP3, IPV1, MCV1, PCV3, POL3, ROTAC y YFV) y la de una vacuna aumentó (MCV2).
En comparación con 2023, disminuyó la cobertura de 9 vacunas (BCG, DTP1, DTP3, IPV1, MCV1, PCV3, POL3, ROTAC e YFV) y aumentó la de una vacuna (MCV2).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20597"/>
              <a:ext cx="6480943" cy="1708186"/>
            </a:xfrm>
            <a:custGeom>
              <a:avLst/>
              <a:pathLst>
                <a:path w="6480943" h="1708186">
                  <a:moveTo>
                    <a:pt x="0" y="948992"/>
                  </a:moveTo>
                  <a:lnTo>
                    <a:pt x="270039" y="1138790"/>
                  </a:lnTo>
                  <a:lnTo>
                    <a:pt x="540078" y="854093"/>
                  </a:lnTo>
                  <a:lnTo>
                    <a:pt x="810117" y="332147"/>
                  </a:lnTo>
                  <a:lnTo>
                    <a:pt x="1080157" y="521945"/>
                  </a:lnTo>
                  <a:lnTo>
                    <a:pt x="1350196" y="474496"/>
                  </a:lnTo>
                  <a:lnTo>
                    <a:pt x="1620235" y="569395"/>
                  </a:lnTo>
                  <a:lnTo>
                    <a:pt x="1890275" y="521945"/>
                  </a:lnTo>
                  <a:lnTo>
                    <a:pt x="2160314" y="332147"/>
                  </a:lnTo>
                  <a:lnTo>
                    <a:pt x="2430353" y="94899"/>
                  </a:lnTo>
                  <a:lnTo>
                    <a:pt x="2700393" y="189798"/>
                  </a:lnTo>
                  <a:lnTo>
                    <a:pt x="2970432" y="0"/>
                  </a:lnTo>
                  <a:lnTo>
                    <a:pt x="3240471" y="94899"/>
                  </a:lnTo>
                  <a:lnTo>
                    <a:pt x="3510510" y="427046"/>
                  </a:lnTo>
                  <a:lnTo>
                    <a:pt x="3780550" y="474496"/>
                  </a:lnTo>
                  <a:lnTo>
                    <a:pt x="4050589" y="284697"/>
                  </a:lnTo>
                  <a:lnTo>
                    <a:pt x="4320628" y="379596"/>
                  </a:lnTo>
                  <a:lnTo>
                    <a:pt x="4590668" y="521945"/>
                  </a:lnTo>
                  <a:lnTo>
                    <a:pt x="4860707" y="569395"/>
                  </a:lnTo>
                  <a:lnTo>
                    <a:pt x="5130746" y="948992"/>
                  </a:lnTo>
                  <a:lnTo>
                    <a:pt x="5400786" y="1281139"/>
                  </a:lnTo>
                  <a:lnTo>
                    <a:pt x="5670825" y="1186240"/>
                  </a:lnTo>
                  <a:lnTo>
                    <a:pt x="5940864" y="1233689"/>
                  </a:lnTo>
                  <a:lnTo>
                    <a:pt x="6210904" y="1328589"/>
                  </a:lnTo>
                  <a:lnTo>
                    <a:pt x="6480943" y="1708186"/>
                  </a:lnTo>
                </a:path>
              </a:pathLst>
            </a:custGeom>
            <a:ln w="27101" cap="flat">
              <a:solidFill>
                <a:srgbClr val="1C86EE">
                  <a:alpha val="100000"/>
                </a:srgbClr>
              </a:solidFill>
              <a:prstDash val="solid"/>
              <a:round/>
            </a:ln>
          </p:spPr>
          <p:txBody>
            <a:bodyPr/>
            <a:lstStyle/>
            <a:p/>
          </p:txBody>
        </p:sp>
        <p:sp>
          <p:nvSpPr>
            <p:cNvPr id="38" name="pl38"/>
            <p:cNvSpPr/>
            <p:nvPr/>
          </p:nvSpPr>
          <p:spPr>
            <a:xfrm>
              <a:off x="1135255" y="1120597"/>
              <a:ext cx="6480943" cy="1708186"/>
            </a:xfrm>
            <a:custGeom>
              <a:avLst/>
              <a:pathLst>
                <a:path w="6480943" h="1708186">
                  <a:moveTo>
                    <a:pt x="0" y="854093"/>
                  </a:moveTo>
                  <a:lnTo>
                    <a:pt x="270039" y="854093"/>
                  </a:lnTo>
                  <a:lnTo>
                    <a:pt x="540078" y="854093"/>
                  </a:lnTo>
                  <a:lnTo>
                    <a:pt x="810117" y="711744"/>
                  </a:lnTo>
                  <a:lnTo>
                    <a:pt x="1080157" y="521945"/>
                  </a:lnTo>
                  <a:lnTo>
                    <a:pt x="1350196" y="474496"/>
                  </a:lnTo>
                  <a:lnTo>
                    <a:pt x="1620235" y="569395"/>
                  </a:lnTo>
                  <a:lnTo>
                    <a:pt x="1890275" y="521945"/>
                  </a:lnTo>
                  <a:lnTo>
                    <a:pt x="2160314" y="332147"/>
                  </a:lnTo>
                  <a:lnTo>
                    <a:pt x="2430353" y="94899"/>
                  </a:lnTo>
                  <a:lnTo>
                    <a:pt x="2700393" y="189798"/>
                  </a:lnTo>
                  <a:lnTo>
                    <a:pt x="2970432" y="0"/>
                  </a:lnTo>
                  <a:lnTo>
                    <a:pt x="3240471" y="94899"/>
                  </a:lnTo>
                  <a:lnTo>
                    <a:pt x="3510510" y="379596"/>
                  </a:lnTo>
                  <a:lnTo>
                    <a:pt x="3780550" y="474496"/>
                  </a:lnTo>
                  <a:lnTo>
                    <a:pt x="4050589" y="284697"/>
                  </a:lnTo>
                  <a:lnTo>
                    <a:pt x="4320628" y="379596"/>
                  </a:lnTo>
                  <a:lnTo>
                    <a:pt x="4590668" y="521945"/>
                  </a:lnTo>
                  <a:lnTo>
                    <a:pt x="4860707" y="569395"/>
                  </a:lnTo>
                  <a:lnTo>
                    <a:pt x="5130746" y="948992"/>
                  </a:lnTo>
                  <a:lnTo>
                    <a:pt x="5400786" y="1281139"/>
                  </a:lnTo>
                  <a:lnTo>
                    <a:pt x="5670825" y="1186240"/>
                  </a:lnTo>
                  <a:lnTo>
                    <a:pt x="5940864" y="1233689"/>
                  </a:lnTo>
                  <a:lnTo>
                    <a:pt x="6210904" y="1328589"/>
                  </a:lnTo>
                  <a:lnTo>
                    <a:pt x="6480943" y="1708186"/>
                  </a:lnTo>
                </a:path>
              </a:pathLst>
            </a:custGeom>
            <a:ln w="27101" cap="flat">
              <a:solidFill>
                <a:srgbClr val="80BD41">
                  <a:alpha val="100000"/>
                </a:srgbClr>
              </a:solidFill>
              <a:prstDash val="solid"/>
              <a:round/>
            </a:ln>
          </p:spPr>
          <p:txBody>
            <a:bodyPr/>
            <a:lstStyle/>
            <a:p/>
          </p:txBody>
        </p:sp>
        <p:sp>
          <p:nvSpPr>
            <p:cNvPr id="39" name="pl39"/>
            <p:cNvSpPr/>
            <p:nvPr/>
          </p:nvSpPr>
          <p:spPr>
            <a:xfrm>
              <a:off x="1135255" y="1120597"/>
              <a:ext cx="6480943" cy="1708186"/>
            </a:xfrm>
            <a:custGeom>
              <a:avLst/>
              <a:pathLst>
                <a:path w="6480943" h="1708186">
                  <a:moveTo>
                    <a:pt x="0" y="854093"/>
                  </a:moveTo>
                  <a:lnTo>
                    <a:pt x="270039" y="854093"/>
                  </a:lnTo>
                  <a:lnTo>
                    <a:pt x="540078" y="854093"/>
                  </a:lnTo>
                  <a:lnTo>
                    <a:pt x="810117" y="711744"/>
                  </a:lnTo>
                  <a:lnTo>
                    <a:pt x="1080157" y="521945"/>
                  </a:lnTo>
                  <a:lnTo>
                    <a:pt x="1350196" y="474496"/>
                  </a:lnTo>
                  <a:lnTo>
                    <a:pt x="1620235" y="569395"/>
                  </a:lnTo>
                  <a:lnTo>
                    <a:pt x="1890275" y="521945"/>
                  </a:lnTo>
                  <a:lnTo>
                    <a:pt x="2160314" y="332147"/>
                  </a:lnTo>
                  <a:lnTo>
                    <a:pt x="2430353" y="94899"/>
                  </a:lnTo>
                  <a:lnTo>
                    <a:pt x="2700393" y="189798"/>
                  </a:lnTo>
                  <a:lnTo>
                    <a:pt x="2970432" y="0"/>
                  </a:lnTo>
                  <a:lnTo>
                    <a:pt x="3240471" y="94899"/>
                  </a:lnTo>
                  <a:lnTo>
                    <a:pt x="3510510" y="379596"/>
                  </a:lnTo>
                  <a:lnTo>
                    <a:pt x="3780550" y="474496"/>
                  </a:lnTo>
                  <a:lnTo>
                    <a:pt x="4050589" y="284697"/>
                  </a:lnTo>
                  <a:lnTo>
                    <a:pt x="4320628" y="379596"/>
                  </a:lnTo>
                  <a:lnTo>
                    <a:pt x="4590668" y="521945"/>
                  </a:lnTo>
                  <a:lnTo>
                    <a:pt x="4860707" y="569395"/>
                  </a:lnTo>
                  <a:lnTo>
                    <a:pt x="5130746" y="948992"/>
                  </a:lnTo>
                  <a:lnTo>
                    <a:pt x="5400786" y="1281139"/>
                  </a:lnTo>
                  <a:lnTo>
                    <a:pt x="5670825" y="1186240"/>
                  </a:lnTo>
                  <a:lnTo>
                    <a:pt x="5940864" y="1233689"/>
                  </a:lnTo>
                  <a:lnTo>
                    <a:pt x="6210904" y="1328589"/>
                  </a:lnTo>
                  <a:lnTo>
                    <a:pt x="6480943" y="1708186"/>
                  </a:lnTo>
                </a:path>
              </a:pathLst>
            </a:custGeom>
            <a:ln w="27101" cap="flat">
              <a:solidFill>
                <a:srgbClr val="EE00EE">
                  <a:alpha val="100000"/>
                </a:srgbClr>
              </a:solidFill>
              <a:prstDash val="solid"/>
              <a:round/>
            </a:ln>
          </p:spPr>
          <p:txBody>
            <a:bodyPr/>
            <a:lstStyle/>
            <a:p/>
          </p:txBody>
        </p:sp>
        <p:sp>
          <p:nvSpPr>
            <p:cNvPr id="40" name="pl40"/>
            <p:cNvSpPr/>
            <p:nvPr/>
          </p:nvSpPr>
          <p:spPr>
            <a:xfrm>
              <a:off x="5725923" y="1927241"/>
              <a:ext cx="1890275" cy="2609728"/>
            </a:xfrm>
            <a:custGeom>
              <a:avLst/>
              <a:pathLst>
                <a:path w="1890275" h="2609728">
                  <a:moveTo>
                    <a:pt x="0" y="616844"/>
                  </a:moveTo>
                  <a:lnTo>
                    <a:pt x="270039" y="854093"/>
                  </a:lnTo>
                  <a:lnTo>
                    <a:pt x="540078" y="521945"/>
                  </a:lnTo>
                  <a:lnTo>
                    <a:pt x="810117" y="2609728"/>
                  </a:lnTo>
                  <a:lnTo>
                    <a:pt x="1080157" y="2087782"/>
                  </a:lnTo>
                  <a:lnTo>
                    <a:pt x="1350196" y="1518387"/>
                  </a:lnTo>
                  <a:lnTo>
                    <a:pt x="1620235" y="474496"/>
                  </a:lnTo>
                  <a:lnTo>
                    <a:pt x="1890275" y="0"/>
                  </a:lnTo>
                </a:path>
              </a:pathLst>
            </a:custGeom>
            <a:ln w="27101" cap="flat">
              <a:solidFill>
                <a:srgbClr val="6A3D9A">
                  <a:alpha val="100000"/>
                </a:srgbClr>
              </a:solidFill>
              <a:prstDash val="solid"/>
              <a:round/>
            </a:ln>
          </p:spPr>
          <p:txBody>
            <a:bodyPr/>
            <a:lstStyle/>
            <a:p/>
          </p:txBody>
        </p:sp>
        <p:sp>
          <p:nvSpPr>
            <p:cNvPr id="41" name="pl41"/>
            <p:cNvSpPr/>
            <p:nvPr/>
          </p:nvSpPr>
          <p:spPr>
            <a:xfrm>
              <a:off x="5455884" y="1215496"/>
              <a:ext cx="2160314" cy="1186240"/>
            </a:xfrm>
            <a:custGeom>
              <a:avLst/>
              <a:pathLst>
                <a:path w="2160314" h="1186240">
                  <a:moveTo>
                    <a:pt x="0" y="0"/>
                  </a:moveTo>
                  <a:lnTo>
                    <a:pt x="270039" y="94899"/>
                  </a:lnTo>
                  <a:lnTo>
                    <a:pt x="540078" y="189798"/>
                  </a:lnTo>
                  <a:lnTo>
                    <a:pt x="810117" y="569395"/>
                  </a:lnTo>
                  <a:lnTo>
                    <a:pt x="1080157" y="664294"/>
                  </a:lnTo>
                  <a:lnTo>
                    <a:pt x="1350196" y="854093"/>
                  </a:lnTo>
                  <a:lnTo>
                    <a:pt x="1620235" y="854093"/>
                  </a:lnTo>
                  <a:lnTo>
                    <a:pt x="1890275" y="996441"/>
                  </a:lnTo>
                  <a:lnTo>
                    <a:pt x="2160314" y="118624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1376038"/>
            </a:xfrm>
            <a:custGeom>
              <a:avLst/>
              <a:pathLst>
                <a:path w="6480943" h="1376038">
                  <a:moveTo>
                    <a:pt x="0" y="569395"/>
                  </a:moveTo>
                  <a:lnTo>
                    <a:pt x="270039" y="379596"/>
                  </a:lnTo>
                  <a:lnTo>
                    <a:pt x="540078" y="237248"/>
                  </a:lnTo>
                  <a:lnTo>
                    <a:pt x="810117" y="0"/>
                  </a:lnTo>
                  <a:lnTo>
                    <a:pt x="1080157" y="284697"/>
                  </a:lnTo>
                  <a:lnTo>
                    <a:pt x="1350196" y="332147"/>
                  </a:lnTo>
                  <a:lnTo>
                    <a:pt x="1620235" y="379596"/>
                  </a:lnTo>
                  <a:lnTo>
                    <a:pt x="1890275" y="474496"/>
                  </a:lnTo>
                  <a:lnTo>
                    <a:pt x="2160314" y="189798"/>
                  </a:lnTo>
                  <a:lnTo>
                    <a:pt x="2430353" y="142348"/>
                  </a:lnTo>
                  <a:lnTo>
                    <a:pt x="2700393" y="379596"/>
                  </a:lnTo>
                  <a:lnTo>
                    <a:pt x="2970432" y="0"/>
                  </a:lnTo>
                  <a:lnTo>
                    <a:pt x="3240471" y="189798"/>
                  </a:lnTo>
                  <a:lnTo>
                    <a:pt x="3510510" y="427046"/>
                  </a:lnTo>
                  <a:lnTo>
                    <a:pt x="3780550" y="332147"/>
                  </a:lnTo>
                  <a:lnTo>
                    <a:pt x="4050589" y="47449"/>
                  </a:lnTo>
                  <a:lnTo>
                    <a:pt x="4320628" y="94899"/>
                  </a:lnTo>
                  <a:lnTo>
                    <a:pt x="4590668" y="616844"/>
                  </a:lnTo>
                  <a:lnTo>
                    <a:pt x="4860707" y="332147"/>
                  </a:lnTo>
                  <a:lnTo>
                    <a:pt x="5130746" y="806643"/>
                  </a:lnTo>
                  <a:lnTo>
                    <a:pt x="5400786" y="1043891"/>
                  </a:lnTo>
                  <a:lnTo>
                    <a:pt x="5670825" y="996441"/>
                  </a:lnTo>
                  <a:lnTo>
                    <a:pt x="5940864" y="1281139"/>
                  </a:lnTo>
                  <a:lnTo>
                    <a:pt x="6210904" y="1328589"/>
                  </a:lnTo>
                  <a:lnTo>
                    <a:pt x="6480943" y="1376038"/>
                  </a:lnTo>
                </a:path>
              </a:pathLst>
            </a:custGeom>
            <a:ln w="27101" cap="flat">
              <a:solidFill>
                <a:srgbClr val="FF7F00">
                  <a:alpha val="100000"/>
                </a:srgbClr>
              </a:solidFill>
              <a:prstDash val="solid"/>
              <a:round/>
            </a:ln>
          </p:spPr>
          <p:txBody>
            <a:bodyPr/>
            <a:lstStyle/>
            <a:p/>
          </p:txBody>
        </p:sp>
        <p:sp>
          <p:nvSpPr>
            <p:cNvPr id="43" name="pl43"/>
            <p:cNvSpPr/>
            <p:nvPr/>
          </p:nvSpPr>
          <p:spPr>
            <a:xfrm>
              <a:off x="5995962" y="2733884"/>
              <a:ext cx="1620235" cy="1091341"/>
            </a:xfrm>
            <a:custGeom>
              <a:avLst/>
              <a:pathLst>
                <a:path w="1620235" h="1091341">
                  <a:moveTo>
                    <a:pt x="0" y="1091341"/>
                  </a:moveTo>
                  <a:lnTo>
                    <a:pt x="270039" y="806643"/>
                  </a:lnTo>
                  <a:lnTo>
                    <a:pt x="540078" y="711744"/>
                  </a:lnTo>
                  <a:lnTo>
                    <a:pt x="810117" y="237248"/>
                  </a:lnTo>
                  <a:lnTo>
                    <a:pt x="1080157" y="569395"/>
                  </a:lnTo>
                  <a:lnTo>
                    <a:pt x="1350196" y="521945"/>
                  </a:lnTo>
                  <a:lnTo>
                    <a:pt x="1620235" y="0"/>
                  </a:lnTo>
                </a:path>
              </a:pathLst>
            </a:custGeom>
            <a:ln w="27101" cap="flat">
              <a:solidFill>
                <a:srgbClr val="FFC20E">
                  <a:alpha val="100000"/>
                </a:srgbClr>
              </a:solidFill>
              <a:prstDash val="solid"/>
              <a:round/>
            </a:ln>
          </p:spPr>
          <p:txBody>
            <a:bodyPr/>
            <a:lstStyle/>
            <a:p/>
          </p:txBody>
        </p:sp>
        <p:sp>
          <p:nvSpPr>
            <p:cNvPr id="44" name="pl44"/>
            <p:cNvSpPr/>
            <p:nvPr/>
          </p:nvSpPr>
          <p:spPr>
            <a:xfrm>
              <a:off x="4915805" y="1500194"/>
              <a:ext cx="2700393" cy="1470937"/>
            </a:xfrm>
            <a:custGeom>
              <a:avLst/>
              <a:pathLst>
                <a:path w="2700393" h="1470937">
                  <a:moveTo>
                    <a:pt x="0" y="1470937"/>
                  </a:moveTo>
                  <a:lnTo>
                    <a:pt x="270039" y="47449"/>
                  </a:lnTo>
                  <a:lnTo>
                    <a:pt x="540078" y="0"/>
                  </a:lnTo>
                  <a:lnTo>
                    <a:pt x="810117" y="189798"/>
                  </a:lnTo>
                  <a:lnTo>
                    <a:pt x="1080157" y="189798"/>
                  </a:lnTo>
                  <a:lnTo>
                    <a:pt x="1350196" y="569395"/>
                  </a:lnTo>
                  <a:lnTo>
                    <a:pt x="1620235" y="901542"/>
                  </a:lnTo>
                  <a:lnTo>
                    <a:pt x="1890275" y="806643"/>
                  </a:lnTo>
                  <a:lnTo>
                    <a:pt x="2160314" y="854093"/>
                  </a:lnTo>
                  <a:lnTo>
                    <a:pt x="2430353" y="901542"/>
                  </a:lnTo>
                  <a:lnTo>
                    <a:pt x="2700393" y="1328589"/>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20597"/>
              <a:ext cx="6480943" cy="1708186"/>
            </a:xfrm>
            <a:custGeom>
              <a:avLst/>
              <a:pathLst>
                <a:path w="6480943" h="1708186">
                  <a:moveTo>
                    <a:pt x="0" y="996441"/>
                  </a:moveTo>
                  <a:lnTo>
                    <a:pt x="270039" y="1138790"/>
                  </a:lnTo>
                  <a:lnTo>
                    <a:pt x="540078" y="901542"/>
                  </a:lnTo>
                  <a:lnTo>
                    <a:pt x="810117" y="616844"/>
                  </a:lnTo>
                  <a:lnTo>
                    <a:pt x="1080157" y="521945"/>
                  </a:lnTo>
                  <a:lnTo>
                    <a:pt x="1350196" y="521945"/>
                  </a:lnTo>
                  <a:lnTo>
                    <a:pt x="1620235" y="616844"/>
                  </a:lnTo>
                  <a:lnTo>
                    <a:pt x="1890275" y="474496"/>
                  </a:lnTo>
                  <a:lnTo>
                    <a:pt x="2160314" y="379596"/>
                  </a:lnTo>
                  <a:lnTo>
                    <a:pt x="2430353" y="142348"/>
                  </a:lnTo>
                  <a:lnTo>
                    <a:pt x="2700393" y="237248"/>
                  </a:lnTo>
                  <a:lnTo>
                    <a:pt x="2970432" y="0"/>
                  </a:lnTo>
                  <a:lnTo>
                    <a:pt x="3240471" y="94899"/>
                  </a:lnTo>
                  <a:lnTo>
                    <a:pt x="3510510" y="379596"/>
                  </a:lnTo>
                  <a:lnTo>
                    <a:pt x="3780550" y="521945"/>
                  </a:lnTo>
                  <a:lnTo>
                    <a:pt x="4050589" y="332147"/>
                  </a:lnTo>
                  <a:lnTo>
                    <a:pt x="4320628" y="379596"/>
                  </a:lnTo>
                  <a:lnTo>
                    <a:pt x="4590668" y="569395"/>
                  </a:lnTo>
                  <a:lnTo>
                    <a:pt x="4860707" y="569395"/>
                  </a:lnTo>
                  <a:lnTo>
                    <a:pt x="5130746" y="948992"/>
                  </a:lnTo>
                  <a:lnTo>
                    <a:pt x="5400786" y="1281139"/>
                  </a:lnTo>
                  <a:lnTo>
                    <a:pt x="5670825" y="1186240"/>
                  </a:lnTo>
                  <a:lnTo>
                    <a:pt x="5940864" y="1233689"/>
                  </a:lnTo>
                  <a:lnTo>
                    <a:pt x="6210904" y="1328589"/>
                  </a:lnTo>
                  <a:lnTo>
                    <a:pt x="6480943" y="1708186"/>
                  </a:lnTo>
                </a:path>
              </a:pathLst>
            </a:custGeom>
            <a:ln w="27101" cap="flat">
              <a:solidFill>
                <a:srgbClr val="9A32CD">
                  <a:alpha val="100000"/>
                </a:srgbClr>
              </a:solidFill>
              <a:prstDash val="solid"/>
              <a:round/>
            </a:ln>
          </p:spPr>
          <p:txBody>
            <a:bodyPr/>
            <a:lstStyle/>
            <a:p/>
          </p:txBody>
        </p:sp>
        <p:sp>
          <p:nvSpPr>
            <p:cNvPr id="46" name="pl46"/>
            <p:cNvSpPr/>
            <p:nvPr/>
          </p:nvSpPr>
          <p:spPr>
            <a:xfrm>
              <a:off x="3295569" y="1310396"/>
              <a:ext cx="4320628" cy="1897984"/>
            </a:xfrm>
            <a:custGeom>
              <a:avLst/>
              <a:pathLst>
                <a:path w="4320628" h="1897984">
                  <a:moveTo>
                    <a:pt x="0" y="1897984"/>
                  </a:moveTo>
                  <a:lnTo>
                    <a:pt x="270039" y="711744"/>
                  </a:lnTo>
                  <a:lnTo>
                    <a:pt x="540078" y="189798"/>
                  </a:lnTo>
                  <a:lnTo>
                    <a:pt x="810117" y="0"/>
                  </a:lnTo>
                  <a:lnTo>
                    <a:pt x="1080157" y="0"/>
                  </a:lnTo>
                  <a:lnTo>
                    <a:pt x="1350196" y="332147"/>
                  </a:lnTo>
                  <a:lnTo>
                    <a:pt x="1620235" y="284697"/>
                  </a:lnTo>
                  <a:lnTo>
                    <a:pt x="1890275" y="94899"/>
                  </a:lnTo>
                  <a:lnTo>
                    <a:pt x="2160314" y="189798"/>
                  </a:lnTo>
                  <a:lnTo>
                    <a:pt x="2430353" y="332147"/>
                  </a:lnTo>
                  <a:lnTo>
                    <a:pt x="2700393" y="189798"/>
                  </a:lnTo>
                  <a:lnTo>
                    <a:pt x="2970432" y="616844"/>
                  </a:lnTo>
                  <a:lnTo>
                    <a:pt x="3240471" y="806643"/>
                  </a:lnTo>
                  <a:lnTo>
                    <a:pt x="3510510" y="948992"/>
                  </a:lnTo>
                  <a:lnTo>
                    <a:pt x="3780550" y="948992"/>
                  </a:lnTo>
                  <a:lnTo>
                    <a:pt x="4050589" y="996441"/>
                  </a:lnTo>
                  <a:lnTo>
                    <a:pt x="4320628" y="1376038"/>
                  </a:lnTo>
                </a:path>
              </a:pathLst>
            </a:custGeom>
            <a:ln w="27101" cap="flat">
              <a:solidFill>
                <a:srgbClr val="836FFF">
                  <a:alpha val="100000"/>
                </a:srgbClr>
              </a:solidFill>
              <a:prstDash val="solid"/>
              <a:round/>
            </a:ln>
          </p:spPr>
          <p:txBody>
            <a:bodyPr/>
            <a:lstStyle/>
            <a:p/>
          </p:txBody>
        </p:sp>
        <p:sp>
          <p:nvSpPr>
            <p:cNvPr id="47" name="pl47"/>
            <p:cNvSpPr/>
            <p:nvPr/>
          </p:nvSpPr>
          <p:spPr>
            <a:xfrm>
              <a:off x="1135255" y="1073148"/>
              <a:ext cx="6480943" cy="1376038"/>
            </a:xfrm>
            <a:custGeom>
              <a:avLst/>
              <a:pathLst>
                <a:path w="6480943" h="1376038">
                  <a:moveTo>
                    <a:pt x="0" y="569395"/>
                  </a:moveTo>
                  <a:lnTo>
                    <a:pt x="270039" y="379596"/>
                  </a:lnTo>
                  <a:lnTo>
                    <a:pt x="540078" y="237248"/>
                  </a:lnTo>
                  <a:lnTo>
                    <a:pt x="810117" y="0"/>
                  </a:lnTo>
                  <a:lnTo>
                    <a:pt x="1080157" y="284697"/>
                  </a:lnTo>
                  <a:lnTo>
                    <a:pt x="1350196" y="332147"/>
                  </a:lnTo>
                  <a:lnTo>
                    <a:pt x="1620235" y="379596"/>
                  </a:lnTo>
                  <a:lnTo>
                    <a:pt x="1890275" y="474496"/>
                  </a:lnTo>
                  <a:lnTo>
                    <a:pt x="2160314" y="189798"/>
                  </a:lnTo>
                  <a:lnTo>
                    <a:pt x="2430353" y="142348"/>
                  </a:lnTo>
                  <a:lnTo>
                    <a:pt x="2700393" y="379596"/>
                  </a:lnTo>
                  <a:lnTo>
                    <a:pt x="2970432" y="0"/>
                  </a:lnTo>
                  <a:lnTo>
                    <a:pt x="3240471" y="189798"/>
                  </a:lnTo>
                  <a:lnTo>
                    <a:pt x="3510510" y="427046"/>
                  </a:lnTo>
                  <a:lnTo>
                    <a:pt x="3780550" y="332147"/>
                  </a:lnTo>
                  <a:lnTo>
                    <a:pt x="4050589" y="47449"/>
                  </a:lnTo>
                  <a:lnTo>
                    <a:pt x="4320628" y="94899"/>
                  </a:lnTo>
                  <a:lnTo>
                    <a:pt x="4590668" y="616844"/>
                  </a:lnTo>
                  <a:lnTo>
                    <a:pt x="4860707" y="332147"/>
                  </a:lnTo>
                  <a:lnTo>
                    <a:pt x="5130746" y="806643"/>
                  </a:lnTo>
                  <a:lnTo>
                    <a:pt x="5400786" y="1043891"/>
                  </a:lnTo>
                  <a:lnTo>
                    <a:pt x="5670825" y="996441"/>
                  </a:lnTo>
                  <a:lnTo>
                    <a:pt x="5940864" y="1281139"/>
                  </a:lnTo>
                  <a:lnTo>
                    <a:pt x="6210904" y="1328589"/>
                  </a:lnTo>
                  <a:lnTo>
                    <a:pt x="6480943" y="1376038"/>
                  </a:lnTo>
                </a:path>
              </a:pathLst>
            </a:custGeom>
            <a:ln w="27101" cap="flat">
              <a:solidFill>
                <a:srgbClr val="FB9A99">
                  <a:alpha val="100000"/>
                </a:srgbClr>
              </a:solidFill>
              <a:prstDash val="solid"/>
              <a:round/>
            </a:ln>
          </p:spPr>
          <p:txBody>
            <a:bodyPr/>
            <a:lstStyle/>
            <a:p/>
          </p:txBody>
        </p:sp>
        <p:sp>
          <p:nvSpPr>
            <p:cNvPr id="48" name="pl48"/>
            <p:cNvSpPr/>
            <p:nvPr/>
          </p:nvSpPr>
          <p:spPr>
            <a:xfrm>
              <a:off x="7627598" y="1331591"/>
              <a:ext cx="755347" cy="586794"/>
            </a:xfrm>
            <a:custGeom>
              <a:avLst/>
              <a:pathLst>
                <a:path w="755347" h="586794">
                  <a:moveTo>
                    <a:pt x="755347" y="0"/>
                  </a:moveTo>
                  <a:lnTo>
                    <a:pt x="0" y="586794"/>
                  </a:lnTo>
                </a:path>
              </a:pathLst>
            </a:custGeom>
          </p:spPr>
          <p:txBody>
            <a:bodyPr/>
            <a:lstStyle/>
            <a:p/>
          </p:txBody>
        </p:sp>
        <p:sp>
          <p:nvSpPr>
            <p:cNvPr id="49" name="pl49"/>
            <p:cNvSpPr/>
            <p:nvPr/>
          </p:nvSpPr>
          <p:spPr>
            <a:xfrm>
              <a:off x="7625893" y="1598939"/>
              <a:ext cx="799133" cy="793175"/>
            </a:xfrm>
            <a:custGeom>
              <a:avLst/>
              <a:pathLst>
                <a:path w="799133" h="793175">
                  <a:moveTo>
                    <a:pt x="799133" y="0"/>
                  </a:moveTo>
                  <a:lnTo>
                    <a:pt x="0" y="793175"/>
                  </a:lnTo>
                </a:path>
              </a:pathLst>
            </a:custGeom>
          </p:spPr>
          <p:txBody>
            <a:bodyPr/>
            <a:lstStyle/>
            <a:p/>
          </p:txBody>
        </p:sp>
        <p:sp>
          <p:nvSpPr>
            <p:cNvPr id="50" name="pl50"/>
            <p:cNvSpPr/>
            <p:nvPr/>
          </p:nvSpPr>
          <p:spPr>
            <a:xfrm>
              <a:off x="7627487" y="1862905"/>
              <a:ext cx="731374" cy="577370"/>
            </a:xfrm>
            <a:custGeom>
              <a:avLst/>
              <a:pathLst>
                <a:path w="731374" h="577370">
                  <a:moveTo>
                    <a:pt x="731374" y="0"/>
                  </a:moveTo>
                  <a:lnTo>
                    <a:pt x="0" y="577370"/>
                  </a:lnTo>
                </a:path>
              </a:pathLst>
            </a:custGeom>
          </p:spPr>
          <p:txBody>
            <a:bodyPr/>
            <a:lstStyle/>
            <a:p/>
          </p:txBody>
        </p:sp>
        <p:sp>
          <p:nvSpPr>
            <p:cNvPr id="51" name="pl51"/>
            <p:cNvSpPr/>
            <p:nvPr/>
          </p:nvSpPr>
          <p:spPr>
            <a:xfrm>
              <a:off x="7630562" y="2121829"/>
              <a:ext cx="661869" cy="320403"/>
            </a:xfrm>
            <a:custGeom>
              <a:avLst/>
              <a:pathLst>
                <a:path w="661869" h="320403">
                  <a:moveTo>
                    <a:pt x="661869" y="0"/>
                  </a:moveTo>
                  <a:lnTo>
                    <a:pt x="0" y="320403"/>
                  </a:lnTo>
                </a:path>
              </a:pathLst>
            </a:custGeom>
          </p:spPr>
          <p:txBody>
            <a:bodyPr/>
            <a:lstStyle/>
            <a:p/>
          </p:txBody>
        </p:sp>
        <p:sp>
          <p:nvSpPr>
            <p:cNvPr id="52" name="pl52"/>
            <p:cNvSpPr/>
            <p:nvPr/>
          </p:nvSpPr>
          <p:spPr>
            <a:xfrm>
              <a:off x="7631384" y="2384413"/>
              <a:ext cx="721389" cy="295794"/>
            </a:xfrm>
            <a:custGeom>
              <a:avLst/>
              <a:pathLst>
                <a:path w="721389" h="295794">
                  <a:moveTo>
                    <a:pt x="721389" y="0"/>
                  </a:moveTo>
                  <a:lnTo>
                    <a:pt x="0" y="295794"/>
                  </a:lnTo>
                </a:path>
              </a:pathLst>
            </a:custGeom>
          </p:spPr>
          <p:txBody>
            <a:bodyPr/>
            <a:lstStyle/>
            <a:p/>
          </p:txBody>
        </p:sp>
        <p:sp>
          <p:nvSpPr>
            <p:cNvPr id="53" name="pl53"/>
            <p:cNvSpPr/>
            <p:nvPr/>
          </p:nvSpPr>
          <p:spPr>
            <a:xfrm>
              <a:off x="7633995" y="2641823"/>
              <a:ext cx="724866" cy="89855"/>
            </a:xfrm>
            <a:custGeom>
              <a:avLst/>
              <a:pathLst>
                <a:path w="724866" h="89855">
                  <a:moveTo>
                    <a:pt x="724866" y="0"/>
                  </a:moveTo>
                  <a:lnTo>
                    <a:pt x="0" y="89855"/>
                  </a:lnTo>
                </a:path>
              </a:pathLst>
            </a:custGeom>
          </p:spPr>
          <p:txBody>
            <a:bodyPr/>
            <a:lstStyle/>
            <a:p/>
          </p:txBody>
        </p:sp>
        <p:sp>
          <p:nvSpPr>
            <p:cNvPr id="54" name="pl54"/>
            <p:cNvSpPr/>
            <p:nvPr/>
          </p:nvSpPr>
          <p:spPr>
            <a:xfrm>
              <a:off x="7631178" y="2835204"/>
              <a:ext cx="751767" cy="322237"/>
            </a:xfrm>
            <a:custGeom>
              <a:avLst/>
              <a:pathLst>
                <a:path w="751767" h="322237">
                  <a:moveTo>
                    <a:pt x="751767" y="322237"/>
                  </a:moveTo>
                  <a:lnTo>
                    <a:pt x="0" y="0"/>
                  </a:lnTo>
                </a:path>
              </a:pathLst>
            </a:custGeom>
          </p:spPr>
          <p:txBody>
            <a:bodyPr/>
            <a:lstStyle/>
            <a:p/>
          </p:txBody>
        </p:sp>
        <p:sp>
          <p:nvSpPr>
            <p:cNvPr id="55" name="pl55"/>
            <p:cNvSpPr/>
            <p:nvPr/>
          </p:nvSpPr>
          <p:spPr>
            <a:xfrm>
              <a:off x="7634090" y="2830662"/>
              <a:ext cx="694494" cy="72931"/>
            </a:xfrm>
            <a:custGeom>
              <a:avLst/>
              <a:pathLst>
                <a:path w="694494" h="72931">
                  <a:moveTo>
                    <a:pt x="694494" y="72931"/>
                  </a:moveTo>
                  <a:lnTo>
                    <a:pt x="0" y="0"/>
                  </a:lnTo>
                </a:path>
              </a:pathLst>
            </a:custGeom>
          </p:spPr>
          <p:txBody>
            <a:bodyPr/>
            <a:lstStyle/>
            <a:p/>
          </p:txBody>
        </p:sp>
        <p:sp>
          <p:nvSpPr>
            <p:cNvPr id="56" name="pl56"/>
            <p:cNvSpPr/>
            <p:nvPr/>
          </p:nvSpPr>
          <p:spPr>
            <a:xfrm>
              <a:off x="7623865" y="2839101"/>
              <a:ext cx="813230" cy="1094425"/>
            </a:xfrm>
            <a:custGeom>
              <a:avLst/>
              <a:pathLst>
                <a:path w="813230" h="1094425">
                  <a:moveTo>
                    <a:pt x="813230" y="1094425"/>
                  </a:moveTo>
                  <a:lnTo>
                    <a:pt x="0" y="0"/>
                  </a:lnTo>
                </a:path>
              </a:pathLst>
            </a:custGeom>
          </p:spPr>
          <p:txBody>
            <a:bodyPr/>
            <a:lstStyle/>
            <a:p/>
          </p:txBody>
        </p:sp>
        <p:sp>
          <p:nvSpPr>
            <p:cNvPr id="57" name="pl57"/>
            <p:cNvSpPr/>
            <p:nvPr/>
          </p:nvSpPr>
          <p:spPr>
            <a:xfrm>
              <a:off x="7625316" y="2838625"/>
              <a:ext cx="775626" cy="837236"/>
            </a:xfrm>
            <a:custGeom>
              <a:avLst/>
              <a:pathLst>
                <a:path w="775626" h="837236">
                  <a:moveTo>
                    <a:pt x="775626" y="837236"/>
                  </a:moveTo>
                  <a:lnTo>
                    <a:pt x="0" y="0"/>
                  </a:lnTo>
                </a:path>
              </a:pathLst>
            </a:custGeom>
          </p:spPr>
          <p:txBody>
            <a:bodyPr/>
            <a:lstStyle/>
            <a:p/>
          </p:txBody>
        </p:sp>
        <p:sp>
          <p:nvSpPr>
            <p:cNvPr id="58" name="pl58"/>
            <p:cNvSpPr/>
            <p:nvPr/>
          </p:nvSpPr>
          <p:spPr>
            <a:xfrm>
              <a:off x="7627446" y="2837715"/>
              <a:ext cx="731256" cy="580686"/>
            </a:xfrm>
            <a:custGeom>
              <a:avLst/>
              <a:pathLst>
                <a:path w="731256" h="580686">
                  <a:moveTo>
                    <a:pt x="731256" y="580686"/>
                  </a:moveTo>
                  <a:lnTo>
                    <a:pt x="0" y="0"/>
                  </a:lnTo>
                </a:path>
              </a:pathLst>
            </a:custGeom>
          </p:spPr>
          <p:txBody>
            <a:bodyPr/>
            <a:lstStyle/>
            <a:p/>
          </p:txBody>
        </p:sp>
        <p:sp>
          <p:nvSpPr>
            <p:cNvPr id="59" name="pg59"/>
            <p:cNvSpPr/>
            <p:nvPr/>
          </p:nvSpPr>
          <p:spPr>
            <a:xfrm>
              <a:off x="8314365" y="124004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37225" y="128158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78%</a:t>
              </a:r>
            </a:p>
          </p:txBody>
        </p:sp>
        <p:sp>
          <p:nvSpPr>
            <p:cNvPr id="61" name="pg61"/>
            <p:cNvSpPr/>
            <p:nvPr/>
          </p:nvSpPr>
          <p:spPr>
            <a:xfrm>
              <a:off x="8356446" y="150818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54972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68%</a:t>
              </a:r>
            </a:p>
          </p:txBody>
        </p:sp>
        <p:sp>
          <p:nvSpPr>
            <p:cNvPr id="63" name="pg63"/>
            <p:cNvSpPr/>
            <p:nvPr/>
          </p:nvSpPr>
          <p:spPr>
            <a:xfrm>
              <a:off x="8290281" y="177116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81270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67%</a:t>
              </a:r>
            </a:p>
          </p:txBody>
        </p:sp>
        <p:sp>
          <p:nvSpPr>
            <p:cNvPr id="65" name="pg65"/>
            <p:cNvSpPr/>
            <p:nvPr/>
          </p:nvSpPr>
          <p:spPr>
            <a:xfrm>
              <a:off x="8223851" y="202982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207136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67%</a:t>
              </a:r>
            </a:p>
          </p:txBody>
        </p:sp>
        <p:sp>
          <p:nvSpPr>
            <p:cNvPr id="67" name="pg67"/>
            <p:cNvSpPr/>
            <p:nvPr/>
          </p:nvSpPr>
          <p:spPr>
            <a:xfrm>
              <a:off x="8284194" y="229349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8" name="tx68"/>
            <p:cNvSpPr/>
            <p:nvPr/>
          </p:nvSpPr>
          <p:spPr>
            <a:xfrm>
              <a:off x="8307054" y="233503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62%</a:t>
              </a:r>
            </a:p>
          </p:txBody>
        </p:sp>
        <p:sp>
          <p:nvSpPr>
            <p:cNvPr id="69" name="pg69"/>
            <p:cNvSpPr/>
            <p:nvPr/>
          </p:nvSpPr>
          <p:spPr>
            <a:xfrm>
              <a:off x="8290281" y="255566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259720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61%</a:t>
              </a:r>
            </a:p>
          </p:txBody>
        </p:sp>
        <p:sp>
          <p:nvSpPr>
            <p:cNvPr id="71" name="pg71"/>
            <p:cNvSpPr/>
            <p:nvPr/>
          </p:nvSpPr>
          <p:spPr>
            <a:xfrm>
              <a:off x="8314365" y="307924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2" name="tx72"/>
            <p:cNvSpPr/>
            <p:nvPr/>
          </p:nvSpPr>
          <p:spPr>
            <a:xfrm>
              <a:off x="8337225" y="312078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59%</a:t>
              </a:r>
            </a:p>
          </p:txBody>
        </p:sp>
        <p:sp>
          <p:nvSpPr>
            <p:cNvPr id="73" name="pg73"/>
            <p:cNvSpPr/>
            <p:nvPr/>
          </p:nvSpPr>
          <p:spPr>
            <a:xfrm>
              <a:off x="8260004" y="282014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4" name="tx74"/>
            <p:cNvSpPr/>
            <p:nvPr/>
          </p:nvSpPr>
          <p:spPr>
            <a:xfrm>
              <a:off x="8282864" y="284299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59%</a:t>
              </a:r>
            </a:p>
          </p:txBody>
        </p:sp>
        <p:sp>
          <p:nvSpPr>
            <p:cNvPr id="75" name="pg75"/>
            <p:cNvSpPr/>
            <p:nvPr/>
          </p:nvSpPr>
          <p:spPr>
            <a:xfrm>
              <a:off x="8368515" y="385426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6" name="tx76"/>
            <p:cNvSpPr/>
            <p:nvPr/>
          </p:nvSpPr>
          <p:spPr>
            <a:xfrm>
              <a:off x="8391375" y="389580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59%</a:t>
              </a:r>
            </a:p>
          </p:txBody>
        </p:sp>
        <p:sp>
          <p:nvSpPr>
            <p:cNvPr id="77" name="pg77"/>
            <p:cNvSpPr/>
            <p:nvPr/>
          </p:nvSpPr>
          <p:spPr>
            <a:xfrm>
              <a:off x="8332362" y="3597538"/>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2"/>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8" name="tx78"/>
            <p:cNvSpPr/>
            <p:nvPr/>
          </p:nvSpPr>
          <p:spPr>
            <a:xfrm>
              <a:off x="8355222" y="3639076"/>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59%</a:t>
              </a:r>
            </a:p>
          </p:txBody>
        </p:sp>
        <p:sp>
          <p:nvSpPr>
            <p:cNvPr id="79" name="pg79"/>
            <p:cNvSpPr/>
            <p:nvPr/>
          </p:nvSpPr>
          <p:spPr>
            <a:xfrm>
              <a:off x="8290122" y="334110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80" name="tx80"/>
            <p:cNvSpPr/>
            <p:nvPr/>
          </p:nvSpPr>
          <p:spPr>
            <a:xfrm>
              <a:off x="8312982" y="338263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59%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5" name="tx105"/>
            <p:cNvSpPr/>
            <p:nvPr/>
          </p:nvSpPr>
          <p:spPr>
            <a:xfrm>
              <a:off x="3479911" y="401416"/>
              <a:ext cx="28717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Bolivia, 2000-2024</a:t>
              </a:r>
            </a:p>
          </p:txBody>
        </p:sp>
        <p:sp>
          <p:nvSpPr>
            <p:cNvPr id="106" name="tx106"/>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7" name="tx107"/>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10 vacunas (serie completa).
En 2024, DTP3, PCV3 y POL3 tenían la cobertura más baja de todas las vacunas (59%), seguidas de MCV2 (61%).
La cobertura de 9 vacunas disminuyó (DTP3, HepB3, Hib3, IPV1, MCV1, PcV3, Polio3, RotaC y Rubéola) y 2 vacunas aumentaron (HPVc y MCV2) en comparación con la cobertura respectiva en 2019.
La cobertura de 9 vacunas disminuyó (DTP3, HepB3, Hib3, IPV1, MCV1, PcV3, Polio3, RotaC y Rubéola) y 2 vacunas aumentaron (HPVc y MCV2) en comparación con la cobertura respectiva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2403" y="870398"/>
              <a:ext cx="1011029" cy="0"/>
            </a:xfrm>
            <a:custGeom>
              <a:avLst/>
              <a:pathLst>
                <a:path w="1011029" h="0">
                  <a:moveTo>
                    <a:pt x="0" y="0"/>
                  </a:moveTo>
                  <a:lnTo>
                    <a:pt x="433298" y="0"/>
                  </a:lnTo>
                  <a:lnTo>
                    <a:pt x="577731" y="0"/>
                  </a:lnTo>
                  <a:lnTo>
                    <a:pt x="722164" y="0"/>
                  </a:lnTo>
                  <a:lnTo>
                    <a:pt x="866596" y="0"/>
                  </a:lnTo>
                  <a:lnTo>
                    <a:pt x="1011029" y="0"/>
                  </a:lnTo>
                </a:path>
              </a:pathLst>
            </a:custGeom>
            <a:ln w="116535" cap="flat">
              <a:solidFill>
                <a:srgbClr val="E8E8E8">
                  <a:alpha val="100000"/>
                </a:srgbClr>
              </a:solidFill>
              <a:prstDash val="solid"/>
              <a:round/>
            </a:ln>
          </p:spPr>
          <p:txBody>
            <a:bodyPr/>
            <a:lstStyle/>
            <a:p/>
          </p:txBody>
        </p:sp>
        <p:sp>
          <p:nvSpPr>
            <p:cNvPr id="23" name="pl23"/>
            <p:cNvSpPr/>
            <p:nvPr/>
          </p:nvSpPr>
          <p:spPr>
            <a:xfrm>
              <a:off x="6185754" y="1220700"/>
              <a:ext cx="1155462" cy="0"/>
            </a:xfrm>
            <a:custGeom>
              <a:avLst/>
              <a:pathLst>
                <a:path w="1155462" h="0">
                  <a:moveTo>
                    <a:pt x="0" y="0"/>
                  </a:moveTo>
                  <a:lnTo>
                    <a:pt x="505514" y="0"/>
                  </a:lnTo>
                  <a:lnTo>
                    <a:pt x="722164" y="0"/>
                  </a:lnTo>
                  <a:lnTo>
                    <a:pt x="722164" y="0"/>
                  </a:lnTo>
                  <a:lnTo>
                    <a:pt x="1011029" y="0"/>
                  </a:lnTo>
                  <a:lnTo>
                    <a:pt x="1155462" y="0"/>
                  </a:lnTo>
                </a:path>
              </a:pathLst>
            </a:custGeom>
            <a:ln w="116535" cap="flat">
              <a:solidFill>
                <a:srgbClr val="E8E8E8">
                  <a:alpha val="100000"/>
                </a:srgbClr>
              </a:solidFill>
              <a:prstDash val="solid"/>
              <a:round/>
            </a:ln>
          </p:spPr>
          <p:txBody>
            <a:bodyPr/>
            <a:lstStyle/>
            <a:p/>
          </p:txBody>
        </p:sp>
        <p:sp>
          <p:nvSpPr>
            <p:cNvPr id="24" name="pl24"/>
            <p:cNvSpPr/>
            <p:nvPr/>
          </p:nvSpPr>
          <p:spPr>
            <a:xfrm>
              <a:off x="5752456" y="1571001"/>
              <a:ext cx="1155462" cy="0"/>
            </a:xfrm>
            <a:custGeom>
              <a:avLst/>
              <a:pathLst>
                <a:path w="1155462" h="0">
                  <a:moveTo>
                    <a:pt x="0" y="0"/>
                  </a:moveTo>
                  <a:lnTo>
                    <a:pt x="577731"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25" name="pl25"/>
            <p:cNvSpPr/>
            <p:nvPr/>
          </p:nvSpPr>
          <p:spPr>
            <a:xfrm>
              <a:off x="5752456" y="1921302"/>
              <a:ext cx="1155462" cy="0"/>
            </a:xfrm>
            <a:custGeom>
              <a:avLst/>
              <a:pathLst>
                <a:path w="1155462" h="0">
                  <a:moveTo>
                    <a:pt x="0" y="0"/>
                  </a:moveTo>
                  <a:lnTo>
                    <a:pt x="577731"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26" name="pl26"/>
            <p:cNvSpPr/>
            <p:nvPr/>
          </p:nvSpPr>
          <p:spPr>
            <a:xfrm>
              <a:off x="5752456" y="2271604"/>
              <a:ext cx="1155462" cy="0"/>
            </a:xfrm>
            <a:custGeom>
              <a:avLst/>
              <a:pathLst>
                <a:path w="1155462" h="0">
                  <a:moveTo>
                    <a:pt x="0" y="0"/>
                  </a:moveTo>
                  <a:lnTo>
                    <a:pt x="577731"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27" name="pl27"/>
            <p:cNvSpPr/>
            <p:nvPr/>
          </p:nvSpPr>
          <p:spPr>
            <a:xfrm>
              <a:off x="6402403" y="2621905"/>
              <a:ext cx="938813" cy="0"/>
            </a:xfrm>
            <a:custGeom>
              <a:avLst/>
              <a:pathLst>
                <a:path w="938813" h="0">
                  <a:moveTo>
                    <a:pt x="0" y="0"/>
                  </a:moveTo>
                  <a:lnTo>
                    <a:pt x="288865" y="0"/>
                  </a:lnTo>
                  <a:lnTo>
                    <a:pt x="505514" y="0"/>
                  </a:lnTo>
                  <a:lnTo>
                    <a:pt x="505514" y="0"/>
                  </a:lnTo>
                  <a:lnTo>
                    <a:pt x="794380" y="0"/>
                  </a:lnTo>
                  <a:lnTo>
                    <a:pt x="938813" y="0"/>
                  </a:lnTo>
                </a:path>
              </a:pathLst>
            </a:custGeom>
            <a:ln w="116535" cap="flat">
              <a:solidFill>
                <a:srgbClr val="E8E8E8">
                  <a:alpha val="100000"/>
                </a:srgbClr>
              </a:solidFill>
              <a:prstDash val="solid"/>
              <a:round/>
            </a:ln>
          </p:spPr>
          <p:txBody>
            <a:bodyPr/>
            <a:lstStyle/>
            <a:p/>
          </p:txBody>
        </p:sp>
        <p:sp>
          <p:nvSpPr>
            <p:cNvPr id="28" name="pl28"/>
            <p:cNvSpPr/>
            <p:nvPr/>
          </p:nvSpPr>
          <p:spPr>
            <a:xfrm>
              <a:off x="6330187" y="2972206"/>
              <a:ext cx="866596" cy="0"/>
            </a:xfrm>
            <a:custGeom>
              <a:avLst/>
              <a:pathLst>
                <a:path w="866596" h="0">
                  <a:moveTo>
                    <a:pt x="0" y="0"/>
                  </a:moveTo>
                  <a:lnTo>
                    <a:pt x="72216" y="0"/>
                  </a:lnTo>
                  <a:lnTo>
                    <a:pt x="144432" y="0"/>
                  </a:lnTo>
                  <a:lnTo>
                    <a:pt x="505514" y="0"/>
                  </a:lnTo>
                  <a:lnTo>
                    <a:pt x="577731" y="0"/>
                  </a:lnTo>
                  <a:lnTo>
                    <a:pt x="866596" y="0"/>
                  </a:lnTo>
                </a:path>
              </a:pathLst>
            </a:custGeom>
            <a:ln w="116535" cap="flat">
              <a:solidFill>
                <a:srgbClr val="E8E8E8">
                  <a:alpha val="100000"/>
                </a:srgbClr>
              </a:solidFill>
              <a:prstDash val="solid"/>
              <a:round/>
            </a:ln>
          </p:spPr>
          <p:txBody>
            <a:bodyPr/>
            <a:lstStyle/>
            <a:p/>
          </p:txBody>
        </p:sp>
        <p:sp>
          <p:nvSpPr>
            <p:cNvPr id="29" name="pl29"/>
            <p:cNvSpPr/>
            <p:nvPr/>
          </p:nvSpPr>
          <p:spPr>
            <a:xfrm>
              <a:off x="4669210" y="3322508"/>
              <a:ext cx="1227678" cy="0"/>
            </a:xfrm>
            <a:custGeom>
              <a:avLst/>
              <a:pathLst>
                <a:path w="1227678" h="0">
                  <a:moveTo>
                    <a:pt x="0" y="0"/>
                  </a:moveTo>
                  <a:lnTo>
                    <a:pt x="144432" y="0"/>
                  </a:lnTo>
                  <a:lnTo>
                    <a:pt x="361082" y="0"/>
                  </a:lnTo>
                  <a:lnTo>
                    <a:pt x="433298" y="0"/>
                  </a:lnTo>
                  <a:lnTo>
                    <a:pt x="866596" y="0"/>
                  </a:lnTo>
                  <a:lnTo>
                    <a:pt x="1227678" y="0"/>
                  </a:lnTo>
                </a:path>
              </a:pathLst>
            </a:custGeom>
            <a:ln w="116535" cap="flat">
              <a:solidFill>
                <a:srgbClr val="E8E8E8">
                  <a:alpha val="100000"/>
                </a:srgbClr>
              </a:solidFill>
              <a:prstDash val="solid"/>
              <a:round/>
            </a:ln>
          </p:spPr>
          <p:txBody>
            <a:bodyPr/>
            <a:lstStyle/>
            <a:p/>
          </p:txBody>
        </p:sp>
        <p:sp>
          <p:nvSpPr>
            <p:cNvPr id="30" name="pl30"/>
            <p:cNvSpPr/>
            <p:nvPr/>
          </p:nvSpPr>
          <p:spPr>
            <a:xfrm>
              <a:off x="5752456" y="3672809"/>
              <a:ext cx="1155462" cy="0"/>
            </a:xfrm>
            <a:custGeom>
              <a:avLst/>
              <a:pathLst>
                <a:path w="1155462" h="0">
                  <a:moveTo>
                    <a:pt x="0" y="0"/>
                  </a:moveTo>
                  <a:lnTo>
                    <a:pt x="649947"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31" name="pl31"/>
            <p:cNvSpPr/>
            <p:nvPr/>
          </p:nvSpPr>
          <p:spPr>
            <a:xfrm>
              <a:off x="5752456" y="4023110"/>
              <a:ext cx="1155462" cy="0"/>
            </a:xfrm>
            <a:custGeom>
              <a:avLst/>
              <a:pathLst>
                <a:path w="1155462" h="0">
                  <a:moveTo>
                    <a:pt x="0" y="0"/>
                  </a:moveTo>
                  <a:lnTo>
                    <a:pt x="577731"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32" name="pl32"/>
            <p:cNvSpPr/>
            <p:nvPr/>
          </p:nvSpPr>
          <p:spPr>
            <a:xfrm>
              <a:off x="6330187" y="4373412"/>
              <a:ext cx="866596" cy="0"/>
            </a:xfrm>
            <a:custGeom>
              <a:avLst/>
              <a:pathLst>
                <a:path w="866596" h="0">
                  <a:moveTo>
                    <a:pt x="0" y="0"/>
                  </a:moveTo>
                  <a:lnTo>
                    <a:pt x="72216" y="0"/>
                  </a:lnTo>
                  <a:lnTo>
                    <a:pt x="144432" y="0"/>
                  </a:lnTo>
                  <a:lnTo>
                    <a:pt x="505514" y="0"/>
                  </a:lnTo>
                  <a:lnTo>
                    <a:pt x="577731" y="0"/>
                  </a:lnTo>
                  <a:lnTo>
                    <a:pt x="866596" y="0"/>
                  </a:lnTo>
                </a:path>
              </a:pathLst>
            </a:custGeom>
            <a:ln w="116535" cap="flat">
              <a:solidFill>
                <a:srgbClr val="E8E8E8">
                  <a:alpha val="100000"/>
                </a:srgbClr>
              </a:solidFill>
              <a:prstDash val="solid"/>
              <a:round/>
            </a:ln>
          </p:spPr>
          <p:txBody>
            <a:bodyPr/>
            <a:lstStyle/>
            <a:p/>
          </p:txBody>
        </p:sp>
        <p:sp>
          <p:nvSpPr>
            <p:cNvPr id="33" name="pl33"/>
            <p:cNvSpPr/>
            <p:nvPr/>
          </p:nvSpPr>
          <p:spPr>
            <a:xfrm>
              <a:off x="5969105" y="4723713"/>
              <a:ext cx="1155462" cy="0"/>
            </a:xfrm>
            <a:custGeom>
              <a:avLst/>
              <a:pathLst>
                <a:path w="1155462" h="0">
                  <a:moveTo>
                    <a:pt x="0" y="0"/>
                  </a:moveTo>
                  <a:lnTo>
                    <a:pt x="577731" y="0"/>
                  </a:lnTo>
                  <a:lnTo>
                    <a:pt x="649947" y="0"/>
                  </a:lnTo>
                  <a:lnTo>
                    <a:pt x="649947" y="0"/>
                  </a:lnTo>
                  <a:lnTo>
                    <a:pt x="866596" y="0"/>
                  </a:lnTo>
                  <a:lnTo>
                    <a:pt x="1155462" y="0"/>
                  </a:lnTo>
                </a:path>
              </a:pathLst>
            </a:custGeom>
            <a:ln w="116535" cap="flat">
              <a:solidFill>
                <a:srgbClr val="E8E8E8">
                  <a:alpha val="100000"/>
                </a:srgbClr>
              </a:solidFill>
              <a:prstDash val="solid"/>
              <a:round/>
            </a:ln>
          </p:spPr>
          <p:txBody>
            <a:bodyPr/>
            <a:lstStyle/>
            <a:p/>
          </p:txBody>
        </p:sp>
        <p:sp>
          <p:nvSpPr>
            <p:cNvPr id="34" name="pl34"/>
            <p:cNvSpPr/>
            <p:nvPr/>
          </p:nvSpPr>
          <p:spPr>
            <a:xfrm>
              <a:off x="6257971" y="5074015"/>
              <a:ext cx="794380" cy="0"/>
            </a:xfrm>
            <a:custGeom>
              <a:avLst/>
              <a:pathLst>
                <a:path w="794380" h="0">
                  <a:moveTo>
                    <a:pt x="0" y="0"/>
                  </a:moveTo>
                  <a:lnTo>
                    <a:pt x="72216" y="0"/>
                  </a:lnTo>
                  <a:lnTo>
                    <a:pt x="72216" y="0"/>
                  </a:lnTo>
                  <a:lnTo>
                    <a:pt x="361082" y="0"/>
                  </a:lnTo>
                  <a:lnTo>
                    <a:pt x="433298" y="0"/>
                  </a:lnTo>
                  <a:lnTo>
                    <a:pt x="794380" y="0"/>
                  </a:lnTo>
                </a:path>
              </a:pathLst>
            </a:custGeom>
            <a:ln w="116535" cap="flat">
              <a:solidFill>
                <a:srgbClr val="E8E8E8">
                  <a:alpha val="100000"/>
                </a:srgbClr>
              </a:solidFill>
              <a:prstDash val="solid"/>
              <a:round/>
            </a:ln>
          </p:spPr>
          <p:txBody>
            <a:bodyPr/>
            <a:lstStyle/>
            <a:p/>
          </p:txBody>
        </p:sp>
        <p:sp>
          <p:nvSpPr>
            <p:cNvPr id="35" name="pt35"/>
            <p:cNvSpPr/>
            <p:nvPr/>
          </p:nvSpPr>
          <p:spPr>
            <a:xfrm>
              <a:off x="726450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40893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12006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97563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83120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39790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33671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19228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90341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90341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68676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18125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90341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39790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4233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47012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2568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74795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90341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39790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54233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47012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32568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74795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90341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39790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54233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47012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32568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74795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33671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9228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90341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90341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68676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39790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19228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90341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47012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39790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32568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66471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80914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53130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02579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09800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89238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90341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39790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54233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47012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39790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74795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90341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39790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54233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47012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32568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74795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9228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83120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90341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47012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39790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32568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2006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83120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61455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61455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54233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6460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04785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68676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61455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32568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32568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25347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206233"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677293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6339636"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7278449"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6628501"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6122987"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6845151"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6267419"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5689688"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6845151"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6267419"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5689688"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6845151"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6267419"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5689688"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278449"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6628501"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6339636"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7134016"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6339636"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626741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4606442"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5039740"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5834121"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6845151"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6339636"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5689688"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6845151"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6267419"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5689688"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7134016"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6339636"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6267419"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061800"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6484069"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5906337"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6989583"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6267419"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6195203"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3" name="tx153"/>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033" y="3944067"/>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6" name="tx156"/>
            <p:cNvSpPr/>
            <p:nvPr/>
          </p:nvSpPr>
          <p:spPr>
            <a:xfrm>
              <a:off x="673364" y="3593766"/>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9" name="tx159"/>
            <p:cNvSpPr/>
            <p:nvPr/>
          </p:nvSpPr>
          <p:spPr>
            <a:xfrm>
              <a:off x="71004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60" name="tx160"/>
            <p:cNvSpPr/>
            <p:nvPr/>
          </p:nvSpPr>
          <p:spPr>
            <a:xfrm>
              <a:off x="72842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1589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Bolivia, 2019-2024</a:t>
              </a:r>
            </a:p>
          </p:txBody>
        </p:sp>
        <p:sp>
          <p:nvSpPr>
            <p:cNvPr id="178" name="tx178"/>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9" name="tx179"/>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80" name="tx180"/>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81" name="tx181"/>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La cobertura de DTP1 disminuyó entre 2019 (81%) y 2023 (72%). La cobertura de DTP1 disminuyó en 2024 (65%) en comparación con 2023, y fue inferior a la de 2019. En 2019-2024, la cobertura de DTP1 alcanzó su nivel más bajo en 2024 (65%).
En 2023, la cobertura de 12 vacunas fue inferior a la de 2019.
En 2024, 12 vacunas tuvieron una cobertura inferior a la de 2019.
En 2024, 12 vacunas tuvieron una cobertura inferior a la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6119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77773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108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273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047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01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361192" y="2203119"/>
              <a:ext cx="2915825" cy="685347"/>
            </a:xfrm>
            <a:custGeom>
              <a:avLst/>
              <a:pathLst>
                <a:path w="2915825" h="685347">
                  <a:moveTo>
                    <a:pt x="0" y="137069"/>
                  </a:moveTo>
                  <a:lnTo>
                    <a:pt x="416546" y="308406"/>
                  </a:lnTo>
                  <a:lnTo>
                    <a:pt x="833093" y="34267"/>
                  </a:lnTo>
                  <a:lnTo>
                    <a:pt x="1249639" y="685347"/>
                  </a:lnTo>
                  <a:lnTo>
                    <a:pt x="1666186" y="685347"/>
                  </a:lnTo>
                  <a:lnTo>
                    <a:pt x="2082732" y="137069"/>
                  </a:lnTo>
                  <a:lnTo>
                    <a:pt x="2499279" y="342673"/>
                  </a:lnTo>
                  <a:lnTo>
                    <a:pt x="2915825" y="0"/>
                  </a:lnTo>
                </a:path>
              </a:pathLst>
            </a:custGeom>
            <a:ln w="29811" cap="flat">
              <a:solidFill>
                <a:srgbClr val="FF0000">
                  <a:alpha val="100000"/>
                </a:srgbClr>
              </a:solidFill>
              <a:prstDash val="solid"/>
              <a:round/>
            </a:ln>
          </p:spPr>
          <p:txBody>
            <a:bodyPr/>
            <a:lstStyle/>
            <a:p/>
          </p:txBody>
        </p:sp>
        <p:sp>
          <p:nvSpPr>
            <p:cNvPr id="26" name="pl26"/>
            <p:cNvSpPr/>
            <p:nvPr/>
          </p:nvSpPr>
          <p:spPr>
            <a:xfrm>
              <a:off x="1361192" y="2203119"/>
              <a:ext cx="2915825" cy="1884704"/>
            </a:xfrm>
            <a:custGeom>
              <a:avLst/>
              <a:pathLst>
                <a:path w="2915825" h="1884704">
                  <a:moveTo>
                    <a:pt x="0" y="445475"/>
                  </a:moveTo>
                  <a:lnTo>
                    <a:pt x="416546" y="616812"/>
                  </a:lnTo>
                  <a:lnTo>
                    <a:pt x="833093" y="376940"/>
                  </a:lnTo>
                  <a:lnTo>
                    <a:pt x="1249639" y="1884704"/>
                  </a:lnTo>
                  <a:lnTo>
                    <a:pt x="1666186" y="1507763"/>
                  </a:lnTo>
                  <a:lnTo>
                    <a:pt x="2082732" y="1096555"/>
                  </a:lnTo>
                  <a:lnTo>
                    <a:pt x="2499279" y="342673"/>
                  </a:lnTo>
                  <a:lnTo>
                    <a:pt x="2915825" y="0"/>
                  </a:lnTo>
                </a:path>
              </a:pathLst>
            </a:custGeom>
            <a:ln w="29811" cap="flat">
              <a:solidFill>
                <a:srgbClr val="0058AB">
                  <a:alpha val="100000"/>
                </a:srgbClr>
              </a:solidFill>
              <a:prstDash val="solid"/>
              <a:round/>
            </a:ln>
          </p:spPr>
          <p:txBody>
            <a:bodyPr/>
            <a:lstStyle/>
            <a:p/>
          </p:txBody>
        </p:sp>
        <p:sp>
          <p:nvSpPr>
            <p:cNvPr id="27" name="pt27"/>
            <p:cNvSpPr/>
            <p:nvPr/>
          </p:nvSpPr>
          <p:spPr>
            <a:xfrm>
              <a:off x="1336366"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752913"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169459"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586006"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002553"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419099"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835646"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4252192"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36366" y="2623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1752913"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2169459"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2586006" y="40629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3002553"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3419099" y="32748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835646" y="25209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4252192" y="217829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tx43"/>
            <p:cNvSpPr/>
            <p:nvPr/>
          </p:nvSpPr>
          <p:spPr>
            <a:xfrm>
              <a:off x="1361192" y="2718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44" name="tx44"/>
            <p:cNvSpPr/>
            <p:nvPr/>
          </p:nvSpPr>
          <p:spPr>
            <a:xfrm>
              <a:off x="1777739"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45" name="tx45"/>
            <p:cNvSpPr/>
            <p:nvPr/>
          </p:nvSpPr>
          <p:spPr>
            <a:xfrm>
              <a:off x="2194285" y="26496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46" name="tx46"/>
            <p:cNvSpPr/>
            <p:nvPr/>
          </p:nvSpPr>
          <p:spPr>
            <a:xfrm>
              <a:off x="2610832" y="4157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47" name="tx47"/>
            <p:cNvSpPr/>
            <p:nvPr/>
          </p:nvSpPr>
          <p:spPr>
            <a:xfrm>
              <a:off x="3027378"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48" name="tx48"/>
            <p:cNvSpPr/>
            <p:nvPr/>
          </p:nvSpPr>
          <p:spPr>
            <a:xfrm>
              <a:off x="3443925" y="33693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49" name="tx49"/>
            <p:cNvSpPr/>
            <p:nvPr/>
          </p:nvSpPr>
          <p:spPr>
            <a:xfrm>
              <a:off x="3860472" y="26154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50" name="tx50"/>
            <p:cNvSpPr/>
            <p:nvPr/>
          </p:nvSpPr>
          <p:spPr>
            <a:xfrm>
              <a:off x="4277018" y="227274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51" name="tx51"/>
            <p:cNvSpPr/>
            <p:nvPr/>
          </p:nvSpPr>
          <p:spPr>
            <a:xfrm>
              <a:off x="1361192"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52" name="tx52"/>
            <p:cNvSpPr/>
            <p:nvPr/>
          </p:nvSpPr>
          <p:spPr>
            <a:xfrm>
              <a:off x="1777739"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53" name="tx53"/>
            <p:cNvSpPr/>
            <p:nvPr/>
          </p:nvSpPr>
          <p:spPr>
            <a:xfrm>
              <a:off x="2194285"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54" name="tx54"/>
            <p:cNvSpPr/>
            <p:nvPr/>
          </p:nvSpPr>
          <p:spPr>
            <a:xfrm>
              <a:off x="2610832"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55" name="tx55"/>
            <p:cNvSpPr/>
            <p:nvPr/>
          </p:nvSpPr>
          <p:spPr>
            <a:xfrm>
              <a:off x="3027378"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56" name="tx56"/>
            <p:cNvSpPr/>
            <p:nvPr/>
          </p:nvSpPr>
          <p:spPr>
            <a:xfrm>
              <a:off x="3443925"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57" name="tx57"/>
            <p:cNvSpPr/>
            <p:nvPr/>
          </p:nvSpPr>
          <p:spPr>
            <a:xfrm>
              <a:off x="3860472"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58" name="tx58"/>
            <p:cNvSpPr/>
            <p:nvPr/>
          </p:nvSpPr>
          <p:spPr>
            <a:xfrm>
              <a:off x="4277018"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59" name="pl5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0" name="pl60"/>
            <p:cNvSpPr/>
            <p:nvPr/>
          </p:nvSpPr>
          <p:spPr>
            <a:xfrm>
              <a:off x="3860472"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61" name="tx61"/>
            <p:cNvSpPr/>
            <p:nvPr/>
          </p:nvSpPr>
          <p:spPr>
            <a:xfrm>
              <a:off x="3483833"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62" name="tx62"/>
            <p:cNvSpPr/>
            <p:nvPr/>
          </p:nvSpPr>
          <p:spPr>
            <a:xfrm>
              <a:off x="3351291"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63" name="rc6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64" name="pl6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5" name="pl6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6" name="pl6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7" name="pl6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8" name="pl6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9" name="pl6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1" name="pl7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2" name="pl7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3" name="pl7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4" name="pl7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5" name="pl7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6" name="pl7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7" name="pl77"/>
            <p:cNvSpPr/>
            <p:nvPr/>
          </p:nvSpPr>
          <p:spPr>
            <a:xfrm>
              <a:off x="555459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97113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8042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2207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5387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47041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5" name="pt85"/>
            <p:cNvSpPr/>
            <p:nvPr/>
          </p:nvSpPr>
          <p:spPr>
            <a:xfrm>
              <a:off x="8445592"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6" name="pt86"/>
            <p:cNvSpPr/>
            <p:nvPr/>
          </p:nvSpPr>
          <p:spPr>
            <a:xfrm>
              <a:off x="8445592"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7" name="tx87"/>
            <p:cNvSpPr/>
            <p:nvPr/>
          </p:nvSpPr>
          <p:spPr>
            <a:xfrm>
              <a:off x="8470418"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88" name="tx88"/>
            <p:cNvSpPr/>
            <p:nvPr/>
          </p:nvSpPr>
          <p:spPr>
            <a:xfrm>
              <a:off x="8470418"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9" name="pl89"/>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0" name="pl90"/>
            <p:cNvSpPr/>
            <p:nvPr/>
          </p:nvSpPr>
          <p:spPr>
            <a:xfrm>
              <a:off x="8053871"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91" name="tx91"/>
            <p:cNvSpPr/>
            <p:nvPr/>
          </p:nvSpPr>
          <p:spPr>
            <a:xfrm>
              <a:off x="7677233"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92" name="tx92"/>
            <p:cNvSpPr/>
            <p:nvPr/>
          </p:nvSpPr>
          <p:spPr>
            <a:xfrm>
              <a:off x="7544691"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93" name="rc9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94" name="tx94"/>
            <p:cNvSpPr/>
            <p:nvPr/>
          </p:nvSpPr>
          <p:spPr>
            <a:xfrm>
              <a:off x="26055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95" name="tx95"/>
            <p:cNvSpPr/>
            <p:nvPr/>
          </p:nvSpPr>
          <p:spPr>
            <a:xfrm>
              <a:off x="67989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96" name="tx96"/>
            <p:cNvSpPr/>
            <p:nvPr/>
          </p:nvSpPr>
          <p:spPr>
            <a:xfrm rot="-5400000">
              <a:off x="123319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97" name="tx97"/>
            <p:cNvSpPr/>
            <p:nvPr/>
          </p:nvSpPr>
          <p:spPr>
            <a:xfrm rot="-5400000">
              <a:off x="164973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8" name="tx98"/>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9" name="tx99"/>
            <p:cNvSpPr/>
            <p:nvPr/>
          </p:nvSpPr>
          <p:spPr>
            <a:xfrm rot="-5400000">
              <a:off x="248283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0" name="tx100"/>
            <p:cNvSpPr/>
            <p:nvPr/>
          </p:nvSpPr>
          <p:spPr>
            <a:xfrm rot="-5400000">
              <a:off x="289937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1" name="tx101"/>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2" name="tx102"/>
            <p:cNvSpPr/>
            <p:nvPr/>
          </p:nvSpPr>
          <p:spPr>
            <a:xfrm rot="-5400000">
              <a:off x="373244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3" name="tx103"/>
            <p:cNvSpPr/>
            <p:nvPr/>
          </p:nvSpPr>
          <p:spPr>
            <a:xfrm rot="-5400000">
              <a:off x="414901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4" name="tx104"/>
            <p:cNvSpPr/>
            <p:nvPr/>
          </p:nvSpPr>
          <p:spPr>
            <a:xfrm rot="-5400000">
              <a:off x="542659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5" name="tx105"/>
            <p:cNvSpPr/>
            <p:nvPr/>
          </p:nvSpPr>
          <p:spPr>
            <a:xfrm rot="-5400000">
              <a:off x="584313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6" name="tx106"/>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7" name="tx107"/>
            <p:cNvSpPr/>
            <p:nvPr/>
          </p:nvSpPr>
          <p:spPr>
            <a:xfrm rot="-5400000">
              <a:off x="667623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8" name="tx108"/>
            <p:cNvSpPr/>
            <p:nvPr/>
          </p:nvSpPr>
          <p:spPr>
            <a:xfrm rot="-5400000">
              <a:off x="709277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9" name="tx109"/>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0" name="tx110"/>
            <p:cNvSpPr/>
            <p:nvPr/>
          </p:nvSpPr>
          <p:spPr>
            <a:xfrm rot="-5400000">
              <a:off x="792584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1" name="tx111"/>
            <p:cNvSpPr/>
            <p:nvPr/>
          </p:nvSpPr>
          <p:spPr>
            <a:xfrm rot="-5400000">
              <a:off x="834241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2" name="tx112"/>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3" name="tx113"/>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4" name="tx114"/>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5" name="tx115"/>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6" name="tx116"/>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7" name="tx117"/>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8" name="tx118"/>
            <p:cNvSpPr/>
            <p:nvPr/>
          </p:nvSpPr>
          <p:spPr>
            <a:xfrm rot="-5400000">
              <a:off x="-60286" y="3097053"/>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19" name="pl119"/>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0" name="pl120"/>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1" name="tx121"/>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2" name="tx122"/>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3" name="tx123"/>
            <p:cNvSpPr/>
            <p:nvPr/>
          </p:nvSpPr>
          <p:spPr>
            <a:xfrm>
              <a:off x="757200" y="398022"/>
              <a:ext cx="67743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Bolivia, 2017-2024</a:t>
              </a:r>
            </a:p>
          </p:txBody>
        </p:sp>
        <p:sp>
          <p:nvSpPr>
            <p:cNvPr id="124" name="tx124"/>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25" name="tx125"/>
            <p:cNvSpPr/>
            <p:nvPr/>
          </p:nvSpPr>
          <p:spPr>
            <a:xfrm>
              <a:off x="-878177" y="6569494"/>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primer año de estimaciones de cobertura del programa de VPH en Bolivia fue 2017.
En 2024, la cobertura del programa de primera dosis (VPH1) entre las niñas era del 78% y la cobertura del programa de última dosis (VPHc) era del 78%.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41794"/>
              <a:ext cx="6444618" cy="1441890"/>
            </a:xfrm>
            <a:custGeom>
              <a:avLst/>
              <a:pathLst>
                <a:path w="6444618" h="1441890">
                  <a:moveTo>
                    <a:pt x="0" y="801050"/>
                  </a:moveTo>
                  <a:lnTo>
                    <a:pt x="268525" y="961260"/>
                  </a:lnTo>
                  <a:lnTo>
                    <a:pt x="537051" y="720945"/>
                  </a:lnTo>
                  <a:lnTo>
                    <a:pt x="805577" y="280367"/>
                  </a:lnTo>
                  <a:lnTo>
                    <a:pt x="1074103" y="440577"/>
                  </a:lnTo>
                  <a:lnTo>
                    <a:pt x="1342628" y="400525"/>
                  </a:lnTo>
                  <a:lnTo>
                    <a:pt x="1611154" y="480630"/>
                  </a:lnTo>
                  <a:lnTo>
                    <a:pt x="1879680" y="440577"/>
                  </a:lnTo>
                  <a:lnTo>
                    <a:pt x="2148206" y="280367"/>
                  </a:lnTo>
                  <a:lnTo>
                    <a:pt x="2416732" y="80105"/>
                  </a:lnTo>
                  <a:lnTo>
                    <a:pt x="2685257" y="160210"/>
                  </a:lnTo>
                  <a:lnTo>
                    <a:pt x="2953783" y="0"/>
                  </a:lnTo>
                  <a:lnTo>
                    <a:pt x="3222309" y="80105"/>
                  </a:lnTo>
                  <a:lnTo>
                    <a:pt x="3490835" y="360472"/>
                  </a:lnTo>
                  <a:lnTo>
                    <a:pt x="3759360" y="400525"/>
                  </a:lnTo>
                  <a:lnTo>
                    <a:pt x="4027886" y="240315"/>
                  </a:lnTo>
                  <a:lnTo>
                    <a:pt x="4296412" y="320420"/>
                  </a:lnTo>
                  <a:lnTo>
                    <a:pt x="4564938" y="440577"/>
                  </a:lnTo>
                  <a:lnTo>
                    <a:pt x="4833464" y="480630"/>
                  </a:lnTo>
                  <a:lnTo>
                    <a:pt x="5101989" y="801050"/>
                  </a:lnTo>
                  <a:lnTo>
                    <a:pt x="5370515" y="1081417"/>
                  </a:lnTo>
                  <a:lnTo>
                    <a:pt x="5639041" y="1001312"/>
                  </a:lnTo>
                  <a:lnTo>
                    <a:pt x="5907567" y="1041365"/>
                  </a:lnTo>
                  <a:lnTo>
                    <a:pt x="6176092" y="1121470"/>
                  </a:lnTo>
                  <a:lnTo>
                    <a:pt x="6444618" y="1441890"/>
                  </a:lnTo>
                </a:path>
              </a:pathLst>
            </a:custGeom>
            <a:ln w="27101" cap="flat">
              <a:solidFill>
                <a:srgbClr val="F8766D">
                  <a:alpha val="100000"/>
                </a:srgbClr>
              </a:solidFill>
              <a:prstDash val="solid"/>
              <a:round/>
            </a:ln>
          </p:spPr>
          <p:txBody>
            <a:bodyPr/>
            <a:lstStyle/>
            <a:p/>
          </p:txBody>
        </p:sp>
        <p:sp>
          <p:nvSpPr>
            <p:cNvPr id="27" name="pl27"/>
            <p:cNvSpPr/>
            <p:nvPr/>
          </p:nvSpPr>
          <p:spPr>
            <a:xfrm>
              <a:off x="6281742" y="2603579"/>
              <a:ext cx="1611154" cy="921207"/>
            </a:xfrm>
            <a:custGeom>
              <a:avLst/>
              <a:pathLst>
                <a:path w="1611154" h="921207">
                  <a:moveTo>
                    <a:pt x="0" y="921207"/>
                  </a:moveTo>
                  <a:lnTo>
                    <a:pt x="268525" y="680892"/>
                  </a:lnTo>
                  <a:lnTo>
                    <a:pt x="537051" y="600787"/>
                  </a:lnTo>
                  <a:lnTo>
                    <a:pt x="805577" y="200262"/>
                  </a:lnTo>
                  <a:lnTo>
                    <a:pt x="1074103" y="480630"/>
                  </a:lnTo>
                  <a:lnTo>
                    <a:pt x="1342628" y="440577"/>
                  </a:lnTo>
                  <a:lnTo>
                    <a:pt x="1611154" y="0"/>
                  </a:lnTo>
                </a:path>
              </a:pathLst>
            </a:custGeom>
            <a:ln w="27101" cap="flat">
              <a:solidFill>
                <a:srgbClr val="7CAE00">
                  <a:alpha val="100000"/>
                </a:srgbClr>
              </a:solidFill>
              <a:prstDash val="solid"/>
              <a:round/>
            </a:ln>
          </p:spPr>
          <p:txBody>
            <a:bodyPr/>
            <a:lstStyle/>
            <a:p/>
          </p:txBody>
        </p:sp>
        <p:sp>
          <p:nvSpPr>
            <p:cNvPr id="28" name="pl28"/>
            <p:cNvSpPr/>
            <p:nvPr/>
          </p:nvSpPr>
          <p:spPr>
            <a:xfrm>
              <a:off x="5207639" y="1562214"/>
              <a:ext cx="2685257" cy="1241627"/>
            </a:xfrm>
            <a:custGeom>
              <a:avLst/>
              <a:pathLst>
                <a:path w="2685257" h="1241627">
                  <a:moveTo>
                    <a:pt x="0" y="1241627"/>
                  </a:moveTo>
                  <a:lnTo>
                    <a:pt x="268525" y="40052"/>
                  </a:lnTo>
                  <a:lnTo>
                    <a:pt x="537051" y="0"/>
                  </a:lnTo>
                  <a:lnTo>
                    <a:pt x="805577" y="160210"/>
                  </a:lnTo>
                  <a:lnTo>
                    <a:pt x="1074103" y="160210"/>
                  </a:lnTo>
                  <a:lnTo>
                    <a:pt x="1342628" y="480630"/>
                  </a:lnTo>
                  <a:lnTo>
                    <a:pt x="1611154" y="760997"/>
                  </a:lnTo>
                  <a:lnTo>
                    <a:pt x="1879680" y="680892"/>
                  </a:lnTo>
                  <a:lnTo>
                    <a:pt x="2148206" y="720945"/>
                  </a:lnTo>
                  <a:lnTo>
                    <a:pt x="2416732" y="760997"/>
                  </a:lnTo>
                  <a:lnTo>
                    <a:pt x="2685257" y="1121470"/>
                  </a:lnTo>
                </a:path>
              </a:pathLst>
            </a:custGeom>
            <a:ln w="27101" cap="flat">
              <a:solidFill>
                <a:srgbClr val="00BFC4">
                  <a:alpha val="100000"/>
                </a:srgbClr>
              </a:solidFill>
              <a:prstDash val="solid"/>
              <a:round/>
            </a:ln>
          </p:spPr>
          <p:txBody>
            <a:bodyPr/>
            <a:lstStyle/>
            <a:p/>
          </p:txBody>
        </p:sp>
        <p:sp>
          <p:nvSpPr>
            <p:cNvPr id="29" name="pl29"/>
            <p:cNvSpPr/>
            <p:nvPr/>
          </p:nvSpPr>
          <p:spPr>
            <a:xfrm>
              <a:off x="6013217" y="1922687"/>
              <a:ext cx="1879680" cy="2202888"/>
            </a:xfrm>
            <a:custGeom>
              <a:avLst/>
              <a:pathLst>
                <a:path w="1879680" h="2202888">
                  <a:moveTo>
                    <a:pt x="0" y="520682"/>
                  </a:moveTo>
                  <a:lnTo>
                    <a:pt x="268525" y="720945"/>
                  </a:lnTo>
                  <a:lnTo>
                    <a:pt x="537051" y="440577"/>
                  </a:lnTo>
                  <a:lnTo>
                    <a:pt x="805577" y="2202888"/>
                  </a:lnTo>
                  <a:lnTo>
                    <a:pt x="1074103" y="1762310"/>
                  </a:lnTo>
                  <a:lnTo>
                    <a:pt x="1342628" y="1281680"/>
                  </a:lnTo>
                  <a:lnTo>
                    <a:pt x="1611154" y="400525"/>
                  </a:lnTo>
                  <a:lnTo>
                    <a:pt x="1879680"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64530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56520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64530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88431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0044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6243366" y="348641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27654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974840" y="24049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730" y="1922685"/>
              <a:ext cx="249692" cy="1"/>
            </a:xfrm>
            <a:custGeom>
              <a:avLst/>
              <a:pathLst>
                <a:path w="249692" h="1">
                  <a:moveTo>
                    <a:pt x="249692" y="0"/>
                  </a:moveTo>
                  <a:lnTo>
                    <a:pt x="0" y="1"/>
                  </a:lnTo>
                </a:path>
              </a:pathLst>
            </a:custGeom>
          </p:spPr>
          <p:txBody>
            <a:bodyPr/>
            <a:lstStyle/>
            <a:p/>
          </p:txBody>
        </p:sp>
        <p:sp>
          <p:nvSpPr>
            <p:cNvPr id="40" name="pl40"/>
            <p:cNvSpPr/>
            <p:nvPr/>
          </p:nvSpPr>
          <p:spPr>
            <a:xfrm>
              <a:off x="7904016" y="2408027"/>
              <a:ext cx="257406" cy="187454"/>
            </a:xfrm>
            <a:custGeom>
              <a:avLst/>
              <a:pathLst>
                <a:path w="257406" h="187454">
                  <a:moveTo>
                    <a:pt x="257406" y="0"/>
                  </a:moveTo>
                  <a:lnTo>
                    <a:pt x="0" y="187454"/>
                  </a:lnTo>
                </a:path>
              </a:pathLst>
            </a:custGeom>
          </p:spPr>
          <p:txBody>
            <a:bodyPr/>
            <a:lstStyle/>
            <a:p/>
          </p:txBody>
        </p:sp>
        <p:sp>
          <p:nvSpPr>
            <p:cNvPr id="41" name="pl41"/>
            <p:cNvSpPr/>
            <p:nvPr/>
          </p:nvSpPr>
          <p:spPr>
            <a:xfrm>
              <a:off x="7903029" y="2692141"/>
              <a:ext cx="258393" cy="215680"/>
            </a:xfrm>
            <a:custGeom>
              <a:avLst/>
              <a:pathLst>
                <a:path w="258393" h="215680">
                  <a:moveTo>
                    <a:pt x="258393" y="215680"/>
                  </a:moveTo>
                  <a:lnTo>
                    <a:pt x="0" y="0"/>
                  </a:lnTo>
                </a:path>
              </a:pathLst>
            </a:custGeom>
          </p:spPr>
          <p:txBody>
            <a:bodyPr/>
            <a:lstStyle/>
            <a:p/>
          </p:txBody>
        </p:sp>
        <p:sp>
          <p:nvSpPr>
            <p:cNvPr id="42" name="pl42"/>
            <p:cNvSpPr/>
            <p:nvPr/>
          </p:nvSpPr>
          <p:spPr>
            <a:xfrm>
              <a:off x="7911445" y="2658487"/>
              <a:ext cx="249978" cy="23456"/>
            </a:xfrm>
            <a:custGeom>
              <a:avLst/>
              <a:pathLst>
                <a:path w="249978" h="23456">
                  <a:moveTo>
                    <a:pt x="249978" y="0"/>
                  </a:moveTo>
                  <a:lnTo>
                    <a:pt x="0" y="23456"/>
                  </a:lnTo>
                </a:path>
              </a:pathLst>
            </a:custGeom>
          </p:spPr>
          <p:txBody>
            <a:bodyPr/>
            <a:lstStyle/>
            <a:p/>
          </p:txBody>
        </p:sp>
        <p:sp>
          <p:nvSpPr>
            <p:cNvPr id="43" name="pg43"/>
            <p:cNvSpPr/>
            <p:nvPr/>
          </p:nvSpPr>
          <p:spPr>
            <a:xfrm>
              <a:off x="8092843" y="183169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15703" y="187254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78%</a:t>
              </a:r>
            </a:p>
          </p:txBody>
        </p:sp>
        <p:sp>
          <p:nvSpPr>
            <p:cNvPr id="45" name="pg45"/>
            <p:cNvSpPr/>
            <p:nvPr/>
          </p:nvSpPr>
          <p:spPr>
            <a:xfrm>
              <a:off x="8092843" y="229284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233368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61%</a:t>
              </a:r>
            </a:p>
          </p:txBody>
        </p:sp>
        <p:sp>
          <p:nvSpPr>
            <p:cNvPr id="47" name="pg47"/>
            <p:cNvSpPr/>
            <p:nvPr/>
          </p:nvSpPr>
          <p:spPr>
            <a:xfrm>
              <a:off x="8092843" y="284033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15703" y="288117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59%</a:t>
              </a:r>
            </a:p>
          </p:txBody>
        </p:sp>
        <p:sp>
          <p:nvSpPr>
            <p:cNvPr id="49" name="pg49"/>
            <p:cNvSpPr/>
            <p:nvPr/>
          </p:nvSpPr>
          <p:spPr>
            <a:xfrm>
              <a:off x="8092843" y="2567101"/>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15703" y="2607942"/>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59%</a:t>
              </a:r>
            </a:p>
          </p:txBody>
        </p:sp>
        <p:sp>
          <p:nvSpPr>
            <p:cNvPr id="51" name="pg51"/>
            <p:cNvSpPr/>
            <p:nvPr/>
          </p:nvSpPr>
          <p:spPr>
            <a:xfrm>
              <a:off x="1152767" y="204751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487" y="209286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75</a:t>
              </a:r>
            </a:p>
          </p:txBody>
        </p:sp>
        <p:sp>
          <p:nvSpPr>
            <p:cNvPr id="53" name="pg53"/>
            <p:cNvSpPr/>
            <p:nvPr/>
          </p:nvSpPr>
          <p:spPr>
            <a:xfrm>
              <a:off x="5986363" y="352865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6032083" y="35724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38</a:t>
              </a:r>
            </a:p>
          </p:txBody>
        </p:sp>
        <p:sp>
          <p:nvSpPr>
            <p:cNvPr id="55" name="pg55"/>
            <p:cNvSpPr/>
            <p:nvPr/>
          </p:nvSpPr>
          <p:spPr>
            <a:xfrm>
              <a:off x="5271871" y="261752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317591" y="26613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56</a:t>
              </a:r>
            </a:p>
          </p:txBody>
        </p:sp>
        <p:sp>
          <p:nvSpPr>
            <p:cNvPr id="57" name="pg57"/>
            <p:cNvSpPr/>
            <p:nvPr/>
          </p:nvSpPr>
          <p:spPr>
            <a:xfrm>
              <a:off x="6076335" y="225765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122055" y="23014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65</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60286" y="29786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663544" y="397941"/>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6" name="tx86"/>
            <p:cNvSpPr/>
            <p:nvPr/>
          </p:nvSpPr>
          <p:spPr>
            <a:xfrm>
              <a:off x="3275606" y="580629"/>
              <a:ext cx="332701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Bolivia, 2000-2024</a:t>
              </a:r>
            </a:p>
          </p:txBody>
        </p:sp>
        <p:sp>
          <p:nvSpPr>
            <p:cNvPr id="87" name="tx8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8" name="tx88"/>
            <p:cNvSpPr/>
            <p:nvPr/>
          </p:nvSpPr>
          <p:spPr>
            <a:xfrm>
              <a:off x="2178851" y="6447811"/>
              <a:ext cx="689555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89" name="tx89"/>
            <p:cNvSpPr/>
            <p:nvPr/>
          </p:nvSpPr>
          <p:spPr>
            <a:xfrm>
              <a:off x="2314677" y="6568567"/>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Bolivia cuenta con las 4 vacunas de los ODS.
En 2024, Bolivia ha alcanzado al menos el 90% de cobertura de ninguna de las 4 vacunas.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DTP1 disminuyó 7 puntos porcentuales, del 72% en 2023 al 65% en 2024.
- La cobertura de la DTP3 disminuyó 8 puntos porcentuales, del 67% en 2023 al 59% en 2024.
- Hubo 18.000 niños más sin dosis cero en 2024. Esto deja a 89.000 niños sin vacunar, vulnerables a enfermedades prevenibles mediante vacunación, y a otros 15.000 con una protección incompleta.
- Bolivia representó el 6,5% de los niños con dosis cero en América Latina y el Caribe (LACR) y el 0,6% de los niños con dosis cero a nivel mundial.
- La cobertura de MCV1 disminuyó 1 punto porcentual de 68% en 2023 a 67% en 2024. Hubo 84.000 niños que no recibieron la primera vacuna contra el sarampión.
- La cobertura de la MCV2 aumentó 11 puntos porcentuales, del 50% en 2023 al 61% en 2024.
- La cobertura de la última dosis de la vacuna contra el VPH (VPHc) entre las niñas aumentó del 68% al 78% en 2024 debido a la mejora de los resultados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calendario nacional de inmunización 2024 para los servicios rutinarios en Bolivia,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año en que se introdujo cada vacuna en Bolivia.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DAPMHHIV-502652578-1607622</_dlc_DocId>
    <_dlc_DocIdUrl xmlns="9e17fbd9-fb4c-4d20-9ec4-18aa77a91b0d">
      <Url>https://unicef.sharepoint.com/teams/DAPM-Health-HIV/_layouts/15/DocIdRedir.aspx?ID=DAPMHHIV-502652578-1607622</Url>
      <Description>DAPMHHIV-502652578-1607622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2025-07-14T20:32:00Z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be033bdb-ad92-41f3-b4e4-30ee0ea144de</vt:lpwstr>
  </property>
  <property fmtid="{D5CDD505-2E9C-101B-9397-08002B2CF9AE}" pid="4" name="MediaServiceImageTags">
    <vt:lpwstr/>
  </property>
</Properties>
</file>