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fe3482a03849fdd420c9175c380178202868f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9 vaccins sur 17 (53 %) du calendrier ont atteint une couverture de 90 % ou plus. La couverture vaccinale était comprise entre 65% et 98%.
Depuis 2006, des estimations ont été faites pour 11 nouveaux vaccins. L'HepBB, le VPI2 et le VPHc sont les vaccins les plus récents déclarés (2022), qui ont atteint une couverture de 75 %, 85 % et 99 % en 2024.
En 2024, le Burkina Faso a signalé des ruptures de stock de vaccins/approvisionnements (HepB, rougeole-rubéole (MR) et rotavirus)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399027"/>
            </a:xfrm>
            <a:custGeom>
              <a:avLst/>
              <a:pathLst>
                <a:path w="6444618" h="399027">
                  <a:moveTo>
                    <a:pt x="0" y="399027"/>
                  </a:moveTo>
                  <a:lnTo>
                    <a:pt x="268525" y="319221"/>
                  </a:lnTo>
                  <a:lnTo>
                    <a:pt x="537051" y="239416"/>
                  </a:lnTo>
                  <a:lnTo>
                    <a:pt x="805577" y="199513"/>
                  </a:lnTo>
                  <a:lnTo>
                    <a:pt x="1074103" y="199513"/>
                  </a:lnTo>
                  <a:lnTo>
                    <a:pt x="1342628" y="159610"/>
                  </a:lnTo>
                  <a:lnTo>
                    <a:pt x="1611154" y="159610"/>
                  </a:lnTo>
                  <a:lnTo>
                    <a:pt x="1879680" y="119708"/>
                  </a:lnTo>
                  <a:lnTo>
                    <a:pt x="2148206" y="79805"/>
                  </a:lnTo>
                  <a:lnTo>
                    <a:pt x="2416732" y="79805"/>
                  </a:lnTo>
                  <a:lnTo>
                    <a:pt x="2685257" y="79805"/>
                  </a:lnTo>
                  <a:lnTo>
                    <a:pt x="2953783" y="79805"/>
                  </a:lnTo>
                  <a:lnTo>
                    <a:pt x="3222309" y="39902"/>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58029"/>
              <a:ext cx="6444618" cy="1915330"/>
            </a:xfrm>
            <a:custGeom>
              <a:avLst/>
              <a:pathLst>
                <a:path w="6444618" h="1915330">
                  <a:moveTo>
                    <a:pt x="0" y="1915330"/>
                  </a:moveTo>
                  <a:lnTo>
                    <a:pt x="268525" y="1236984"/>
                  </a:lnTo>
                  <a:lnTo>
                    <a:pt x="537051" y="957665"/>
                  </a:lnTo>
                  <a:lnTo>
                    <a:pt x="805577" y="558638"/>
                  </a:lnTo>
                  <a:lnTo>
                    <a:pt x="1074103" y="558638"/>
                  </a:lnTo>
                  <a:lnTo>
                    <a:pt x="1342628" y="438929"/>
                  </a:lnTo>
                  <a:lnTo>
                    <a:pt x="1611154" y="279319"/>
                  </a:lnTo>
                  <a:lnTo>
                    <a:pt x="1879680" y="159610"/>
                  </a:lnTo>
                  <a:lnTo>
                    <a:pt x="2148206" y="0"/>
                  </a:lnTo>
                  <a:lnTo>
                    <a:pt x="2416732" y="39902"/>
                  </a:lnTo>
                  <a:lnTo>
                    <a:pt x="2685257" y="79805"/>
                  </a:lnTo>
                  <a:lnTo>
                    <a:pt x="2953783" y="79805"/>
                  </a:lnTo>
                  <a:lnTo>
                    <a:pt x="3222309" y="119708"/>
                  </a:lnTo>
                  <a:lnTo>
                    <a:pt x="3490835" y="199513"/>
                  </a:lnTo>
                  <a:lnTo>
                    <a:pt x="3759360" y="79805"/>
                  </a:lnTo>
                  <a:lnTo>
                    <a:pt x="4027886" y="79805"/>
                  </a:lnTo>
                  <a:lnTo>
                    <a:pt x="4296412" y="79805"/>
                  </a:lnTo>
                  <a:lnTo>
                    <a:pt x="4564938" y="79805"/>
                  </a:lnTo>
                  <a:lnTo>
                    <a:pt x="4833464" y="79805"/>
                  </a:lnTo>
                  <a:lnTo>
                    <a:pt x="5101989" y="79805"/>
                  </a:lnTo>
                  <a:lnTo>
                    <a:pt x="5370515" y="79805"/>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18126"/>
              <a:ext cx="6444618" cy="1835525"/>
            </a:xfrm>
            <a:custGeom>
              <a:avLst/>
              <a:pathLst>
                <a:path w="6444618" h="1835525">
                  <a:moveTo>
                    <a:pt x="0" y="1835525"/>
                  </a:moveTo>
                  <a:lnTo>
                    <a:pt x="268525" y="1236984"/>
                  </a:lnTo>
                  <a:lnTo>
                    <a:pt x="537051" y="1197081"/>
                  </a:lnTo>
                  <a:lnTo>
                    <a:pt x="805577" y="718249"/>
                  </a:lnTo>
                  <a:lnTo>
                    <a:pt x="1074103" y="638443"/>
                  </a:lnTo>
                  <a:lnTo>
                    <a:pt x="1342628" y="399027"/>
                  </a:lnTo>
                  <a:lnTo>
                    <a:pt x="1611154" y="239416"/>
                  </a:lnTo>
                  <a:lnTo>
                    <a:pt x="1879680" y="0"/>
                  </a:lnTo>
                  <a:lnTo>
                    <a:pt x="2148206" y="0"/>
                  </a:lnTo>
                  <a:lnTo>
                    <a:pt x="2416732" y="0"/>
                  </a:lnTo>
                  <a:lnTo>
                    <a:pt x="2685257" y="79805"/>
                  </a:lnTo>
                  <a:lnTo>
                    <a:pt x="2953783" y="199513"/>
                  </a:lnTo>
                  <a:lnTo>
                    <a:pt x="3222309" y="279319"/>
                  </a:lnTo>
                  <a:lnTo>
                    <a:pt x="3490835" y="478832"/>
                  </a:lnTo>
                  <a:lnTo>
                    <a:pt x="3759360" y="239416"/>
                  </a:lnTo>
                  <a:lnTo>
                    <a:pt x="4027886" y="239416"/>
                  </a:lnTo>
                  <a:lnTo>
                    <a:pt x="4296412" y="239416"/>
                  </a:lnTo>
                  <a:lnTo>
                    <a:pt x="4564938" y="239416"/>
                  </a:lnTo>
                  <a:lnTo>
                    <a:pt x="4833464" y="239416"/>
                  </a:lnTo>
                  <a:lnTo>
                    <a:pt x="5101989" y="239416"/>
                  </a:lnTo>
                  <a:lnTo>
                    <a:pt x="5370515" y="239416"/>
                  </a:lnTo>
                  <a:lnTo>
                    <a:pt x="5639041" y="239416"/>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207639" y="2435889"/>
              <a:ext cx="2685257" cy="2154747"/>
            </a:xfrm>
            <a:custGeom>
              <a:avLst/>
              <a:pathLst>
                <a:path w="2685257" h="2154747">
                  <a:moveTo>
                    <a:pt x="0" y="2154747"/>
                  </a:moveTo>
                  <a:lnTo>
                    <a:pt x="268525" y="837957"/>
                  </a:lnTo>
                  <a:lnTo>
                    <a:pt x="537051" y="478832"/>
                  </a:lnTo>
                  <a:lnTo>
                    <a:pt x="805577" y="239416"/>
                  </a:lnTo>
                  <a:lnTo>
                    <a:pt x="1074103" y="0"/>
                  </a:lnTo>
                  <a:lnTo>
                    <a:pt x="1342628" y="0"/>
                  </a:lnTo>
                  <a:lnTo>
                    <a:pt x="1611154" y="0"/>
                  </a:lnTo>
                  <a:lnTo>
                    <a:pt x="1879680" y="0"/>
                  </a:lnTo>
                  <a:lnTo>
                    <a:pt x="2148206" y="199513"/>
                  </a:lnTo>
                  <a:lnTo>
                    <a:pt x="2416732" y="239416"/>
                  </a:lnTo>
                  <a:lnTo>
                    <a:pt x="2685257"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349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918" y="1365751"/>
              <a:ext cx="253504" cy="106180"/>
            </a:xfrm>
            <a:custGeom>
              <a:avLst/>
              <a:pathLst>
                <a:path w="253504" h="106180">
                  <a:moveTo>
                    <a:pt x="253504" y="0"/>
                  </a:moveTo>
                  <a:lnTo>
                    <a:pt x="0" y="106180"/>
                  </a:lnTo>
                </a:path>
              </a:pathLst>
            </a:custGeom>
          </p:spPr>
          <p:txBody>
            <a:bodyPr/>
            <a:lstStyle/>
            <a:p/>
          </p:txBody>
        </p:sp>
        <p:sp>
          <p:nvSpPr>
            <p:cNvPr id="41" name="pl41"/>
            <p:cNvSpPr/>
            <p:nvPr/>
          </p:nvSpPr>
          <p:spPr>
            <a:xfrm>
              <a:off x="7911288" y="1621702"/>
              <a:ext cx="250135" cy="15027"/>
            </a:xfrm>
            <a:custGeom>
              <a:avLst/>
              <a:pathLst>
                <a:path w="250135" h="15027">
                  <a:moveTo>
                    <a:pt x="250135" y="0"/>
                  </a:moveTo>
                  <a:lnTo>
                    <a:pt x="0" y="15027"/>
                  </a:lnTo>
                </a:path>
              </a:pathLst>
            </a:custGeom>
          </p:spPr>
          <p:txBody>
            <a:bodyPr/>
            <a:lstStyle/>
            <a:p/>
          </p:txBody>
        </p:sp>
        <p:sp>
          <p:nvSpPr>
            <p:cNvPr id="42" name="pl42"/>
            <p:cNvSpPr/>
            <p:nvPr/>
          </p:nvSpPr>
          <p:spPr>
            <a:xfrm>
              <a:off x="7907704" y="1764005"/>
              <a:ext cx="253718" cy="110736"/>
            </a:xfrm>
            <a:custGeom>
              <a:avLst/>
              <a:pathLst>
                <a:path w="253718" h="110736">
                  <a:moveTo>
                    <a:pt x="253718" y="110736"/>
                  </a:moveTo>
                  <a:lnTo>
                    <a:pt x="0" y="0"/>
                  </a:lnTo>
                </a:path>
              </a:pathLst>
            </a:custGeom>
          </p:spPr>
          <p:txBody>
            <a:bodyPr/>
            <a:lstStyle/>
            <a:p/>
          </p:txBody>
        </p:sp>
        <p:sp>
          <p:nvSpPr>
            <p:cNvPr id="43" name="pl43"/>
            <p:cNvSpPr/>
            <p:nvPr/>
          </p:nvSpPr>
          <p:spPr>
            <a:xfrm>
              <a:off x="7911385" y="2675297"/>
              <a:ext cx="250038" cy="7"/>
            </a:xfrm>
            <a:custGeom>
              <a:avLst/>
              <a:pathLst>
                <a:path w="250038" h="7">
                  <a:moveTo>
                    <a:pt x="250038" y="0"/>
                  </a:moveTo>
                  <a:lnTo>
                    <a:pt x="0" y="7"/>
                  </a:lnTo>
                </a:path>
              </a:pathLst>
            </a:custGeom>
          </p:spPr>
          <p:txBody>
            <a:bodyPr/>
            <a:lstStyle/>
            <a:p/>
          </p:txBody>
        </p:sp>
        <p:sp>
          <p:nvSpPr>
            <p:cNvPr id="44" name="pg44"/>
            <p:cNvSpPr/>
            <p:nvPr/>
          </p:nvSpPr>
          <p:spPr>
            <a:xfrm>
              <a:off x="8092843" y="12557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66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5306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7147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033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415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25843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251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75885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Burkina Faso,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88 %.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MCV1 NA et la couverture MCV2 étaient inférieures à l'objectif de 95 %.
Entre 2023 et 2024, la couverture a augmenté pour 0 vaccin, a diminué pour 0 et est restée inchangée pour 4 autres.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152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242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333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424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2514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19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288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378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469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9560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465430"/>
              <a:ext cx="249014" cy="445242"/>
            </a:xfrm>
            <a:prstGeom prst="rect">
              <a:avLst/>
            </a:prstGeom>
            <a:solidFill>
              <a:srgbClr val="1CABE2">
                <a:alpha val="100000"/>
              </a:srgbClr>
            </a:solidFill>
          </p:spPr>
          <p:txBody>
            <a:bodyPr/>
            <a:lstStyle/>
            <a:p/>
          </p:txBody>
        </p:sp>
        <p:sp>
          <p:nvSpPr>
            <p:cNvPr id="27" name="rc27"/>
            <p:cNvSpPr/>
            <p:nvPr/>
          </p:nvSpPr>
          <p:spPr>
            <a:xfrm>
              <a:off x="1587736" y="3515252"/>
              <a:ext cx="249014" cy="395421"/>
            </a:xfrm>
            <a:prstGeom prst="rect">
              <a:avLst/>
            </a:prstGeom>
            <a:solidFill>
              <a:srgbClr val="1CABE2">
                <a:alpha val="100000"/>
              </a:srgbClr>
            </a:solidFill>
          </p:spPr>
          <p:txBody>
            <a:bodyPr/>
            <a:lstStyle/>
            <a:p/>
          </p:txBody>
        </p:sp>
        <p:sp>
          <p:nvSpPr>
            <p:cNvPr id="28" name="rc28"/>
            <p:cNvSpPr/>
            <p:nvPr/>
          </p:nvSpPr>
          <p:spPr>
            <a:xfrm>
              <a:off x="1864419" y="3568471"/>
              <a:ext cx="249014" cy="342202"/>
            </a:xfrm>
            <a:prstGeom prst="rect">
              <a:avLst/>
            </a:prstGeom>
            <a:solidFill>
              <a:srgbClr val="1CABE2">
                <a:alpha val="100000"/>
              </a:srgbClr>
            </a:solidFill>
          </p:spPr>
          <p:txBody>
            <a:bodyPr/>
            <a:lstStyle/>
            <a:p/>
          </p:txBody>
        </p:sp>
        <p:sp>
          <p:nvSpPr>
            <p:cNvPr id="29" name="rc29"/>
            <p:cNvSpPr/>
            <p:nvPr/>
          </p:nvSpPr>
          <p:spPr>
            <a:xfrm>
              <a:off x="2141101" y="3589354"/>
              <a:ext cx="249014" cy="321318"/>
            </a:xfrm>
            <a:prstGeom prst="rect">
              <a:avLst/>
            </a:prstGeom>
            <a:solidFill>
              <a:srgbClr val="1CABE2">
                <a:alpha val="100000"/>
              </a:srgbClr>
            </a:solidFill>
          </p:spPr>
          <p:txBody>
            <a:bodyPr/>
            <a:lstStyle/>
            <a:p/>
          </p:txBody>
        </p:sp>
        <p:sp>
          <p:nvSpPr>
            <p:cNvPr id="30" name="rc30"/>
            <p:cNvSpPr/>
            <p:nvPr/>
          </p:nvSpPr>
          <p:spPr>
            <a:xfrm>
              <a:off x="2417783" y="3581436"/>
              <a:ext cx="249014" cy="329237"/>
            </a:xfrm>
            <a:prstGeom prst="rect">
              <a:avLst/>
            </a:prstGeom>
            <a:solidFill>
              <a:srgbClr val="1CABE2">
                <a:alpha val="100000"/>
              </a:srgbClr>
            </a:solidFill>
          </p:spPr>
          <p:txBody>
            <a:bodyPr/>
            <a:lstStyle/>
            <a:p/>
          </p:txBody>
        </p:sp>
        <p:sp>
          <p:nvSpPr>
            <p:cNvPr id="31" name="rc31"/>
            <p:cNvSpPr/>
            <p:nvPr/>
          </p:nvSpPr>
          <p:spPr>
            <a:xfrm>
              <a:off x="2694466" y="3604955"/>
              <a:ext cx="249014" cy="305718"/>
            </a:xfrm>
            <a:prstGeom prst="rect">
              <a:avLst/>
            </a:prstGeom>
            <a:solidFill>
              <a:srgbClr val="1CABE2">
                <a:alpha val="100000"/>
              </a:srgbClr>
            </a:solidFill>
          </p:spPr>
          <p:txBody>
            <a:bodyPr/>
            <a:lstStyle/>
            <a:p/>
          </p:txBody>
        </p:sp>
        <p:sp>
          <p:nvSpPr>
            <p:cNvPr id="32" name="rc32"/>
            <p:cNvSpPr/>
            <p:nvPr/>
          </p:nvSpPr>
          <p:spPr>
            <a:xfrm>
              <a:off x="2971148" y="3592539"/>
              <a:ext cx="249014" cy="318133"/>
            </a:xfrm>
            <a:prstGeom prst="rect">
              <a:avLst/>
            </a:prstGeom>
            <a:solidFill>
              <a:srgbClr val="1CABE2">
                <a:alpha val="100000"/>
              </a:srgbClr>
            </a:solidFill>
          </p:spPr>
          <p:txBody>
            <a:bodyPr/>
            <a:lstStyle/>
            <a:p/>
          </p:txBody>
        </p:sp>
        <p:sp>
          <p:nvSpPr>
            <p:cNvPr id="33" name="rc33"/>
            <p:cNvSpPr/>
            <p:nvPr/>
          </p:nvSpPr>
          <p:spPr>
            <a:xfrm>
              <a:off x="3247830" y="3620029"/>
              <a:ext cx="249014" cy="290643"/>
            </a:xfrm>
            <a:prstGeom prst="rect">
              <a:avLst/>
            </a:prstGeom>
            <a:solidFill>
              <a:srgbClr val="1CABE2">
                <a:alpha val="100000"/>
              </a:srgbClr>
            </a:solidFill>
          </p:spPr>
          <p:txBody>
            <a:bodyPr/>
            <a:lstStyle/>
            <a:p/>
          </p:txBody>
        </p:sp>
        <p:sp>
          <p:nvSpPr>
            <p:cNvPr id="34" name="rc34"/>
            <p:cNvSpPr/>
            <p:nvPr/>
          </p:nvSpPr>
          <p:spPr>
            <a:xfrm>
              <a:off x="3524513" y="3649948"/>
              <a:ext cx="249014" cy="260724"/>
            </a:xfrm>
            <a:prstGeom prst="rect">
              <a:avLst/>
            </a:prstGeom>
            <a:solidFill>
              <a:srgbClr val="1CABE2">
                <a:alpha val="100000"/>
              </a:srgbClr>
            </a:solidFill>
          </p:spPr>
          <p:txBody>
            <a:bodyPr/>
            <a:lstStyle/>
            <a:p/>
          </p:txBody>
        </p:sp>
        <p:sp>
          <p:nvSpPr>
            <p:cNvPr id="35" name="rc35"/>
            <p:cNvSpPr/>
            <p:nvPr/>
          </p:nvSpPr>
          <p:spPr>
            <a:xfrm>
              <a:off x="3801195" y="3644352"/>
              <a:ext cx="249014" cy="266320"/>
            </a:xfrm>
            <a:prstGeom prst="rect">
              <a:avLst/>
            </a:prstGeom>
            <a:solidFill>
              <a:srgbClr val="1CABE2">
                <a:alpha val="100000"/>
              </a:srgbClr>
            </a:solidFill>
          </p:spPr>
          <p:txBody>
            <a:bodyPr/>
            <a:lstStyle/>
            <a:p/>
          </p:txBody>
        </p:sp>
        <p:sp>
          <p:nvSpPr>
            <p:cNvPr id="36" name="rc36"/>
            <p:cNvSpPr/>
            <p:nvPr/>
          </p:nvSpPr>
          <p:spPr>
            <a:xfrm>
              <a:off x="4077877" y="3638029"/>
              <a:ext cx="249014" cy="272643"/>
            </a:xfrm>
            <a:prstGeom prst="rect">
              <a:avLst/>
            </a:prstGeom>
            <a:solidFill>
              <a:srgbClr val="1CABE2">
                <a:alpha val="100000"/>
              </a:srgbClr>
            </a:solidFill>
          </p:spPr>
          <p:txBody>
            <a:bodyPr/>
            <a:lstStyle/>
            <a:p/>
          </p:txBody>
        </p:sp>
        <p:sp>
          <p:nvSpPr>
            <p:cNvPr id="37" name="rc37"/>
            <p:cNvSpPr/>
            <p:nvPr/>
          </p:nvSpPr>
          <p:spPr>
            <a:xfrm>
              <a:off x="4354560" y="3632309"/>
              <a:ext cx="249014" cy="278363"/>
            </a:xfrm>
            <a:prstGeom prst="rect">
              <a:avLst/>
            </a:prstGeom>
            <a:solidFill>
              <a:srgbClr val="1CABE2">
                <a:alpha val="100000"/>
              </a:srgbClr>
            </a:solidFill>
          </p:spPr>
          <p:txBody>
            <a:bodyPr/>
            <a:lstStyle/>
            <a:p/>
          </p:txBody>
        </p:sp>
        <p:sp>
          <p:nvSpPr>
            <p:cNvPr id="38" name="rc38"/>
            <p:cNvSpPr/>
            <p:nvPr/>
          </p:nvSpPr>
          <p:spPr>
            <a:xfrm>
              <a:off x="4631242" y="3667209"/>
              <a:ext cx="249014" cy="243463"/>
            </a:xfrm>
            <a:prstGeom prst="rect">
              <a:avLst/>
            </a:prstGeom>
            <a:solidFill>
              <a:srgbClr val="1CABE2">
                <a:alpha val="100000"/>
              </a:srgbClr>
            </a:solidFill>
          </p:spPr>
          <p:txBody>
            <a:bodyPr/>
            <a:lstStyle/>
            <a:p/>
          </p:txBody>
        </p:sp>
        <p:sp>
          <p:nvSpPr>
            <p:cNvPr id="39" name="rc39"/>
            <p:cNvSpPr/>
            <p:nvPr/>
          </p:nvSpPr>
          <p:spPr>
            <a:xfrm>
              <a:off x="4907924" y="3662896"/>
              <a:ext cx="249014" cy="247777"/>
            </a:xfrm>
            <a:prstGeom prst="rect">
              <a:avLst/>
            </a:prstGeom>
            <a:solidFill>
              <a:srgbClr val="1CABE2">
                <a:alpha val="100000"/>
              </a:srgbClr>
            </a:solidFill>
          </p:spPr>
          <p:txBody>
            <a:bodyPr/>
            <a:lstStyle/>
            <a:p/>
          </p:txBody>
        </p:sp>
        <p:sp>
          <p:nvSpPr>
            <p:cNvPr id="40" name="rc40"/>
            <p:cNvSpPr/>
            <p:nvPr/>
          </p:nvSpPr>
          <p:spPr>
            <a:xfrm>
              <a:off x="5184607" y="3701997"/>
              <a:ext cx="249014" cy="208675"/>
            </a:xfrm>
            <a:prstGeom prst="rect">
              <a:avLst/>
            </a:prstGeom>
            <a:solidFill>
              <a:srgbClr val="1CABE2">
                <a:alpha val="100000"/>
              </a:srgbClr>
            </a:solidFill>
          </p:spPr>
          <p:txBody>
            <a:bodyPr/>
            <a:lstStyle/>
            <a:p/>
          </p:txBody>
        </p:sp>
        <p:sp>
          <p:nvSpPr>
            <p:cNvPr id="41" name="rc41"/>
            <p:cNvSpPr/>
            <p:nvPr/>
          </p:nvSpPr>
          <p:spPr>
            <a:xfrm>
              <a:off x="5461289" y="3699776"/>
              <a:ext cx="249014" cy="210897"/>
            </a:xfrm>
            <a:prstGeom prst="rect">
              <a:avLst/>
            </a:prstGeom>
            <a:solidFill>
              <a:srgbClr val="1CABE2">
                <a:alpha val="100000"/>
              </a:srgbClr>
            </a:solidFill>
          </p:spPr>
          <p:txBody>
            <a:bodyPr/>
            <a:lstStyle/>
            <a:p/>
          </p:txBody>
        </p:sp>
        <p:sp>
          <p:nvSpPr>
            <p:cNvPr id="42" name="rc42"/>
            <p:cNvSpPr/>
            <p:nvPr/>
          </p:nvSpPr>
          <p:spPr>
            <a:xfrm>
              <a:off x="5737971" y="3699326"/>
              <a:ext cx="249014" cy="211346"/>
            </a:xfrm>
            <a:prstGeom prst="rect">
              <a:avLst/>
            </a:prstGeom>
            <a:solidFill>
              <a:srgbClr val="1CABE2">
                <a:alpha val="100000"/>
              </a:srgbClr>
            </a:solidFill>
          </p:spPr>
          <p:txBody>
            <a:bodyPr/>
            <a:lstStyle/>
            <a:p/>
          </p:txBody>
        </p:sp>
        <p:sp>
          <p:nvSpPr>
            <p:cNvPr id="43" name="rc43"/>
            <p:cNvSpPr/>
            <p:nvPr/>
          </p:nvSpPr>
          <p:spPr>
            <a:xfrm>
              <a:off x="6014654" y="3699651"/>
              <a:ext cx="249014" cy="211021"/>
            </a:xfrm>
            <a:prstGeom prst="rect">
              <a:avLst/>
            </a:prstGeom>
            <a:solidFill>
              <a:srgbClr val="1CABE2">
                <a:alpha val="100000"/>
              </a:srgbClr>
            </a:solidFill>
          </p:spPr>
          <p:txBody>
            <a:bodyPr/>
            <a:lstStyle/>
            <a:p/>
          </p:txBody>
        </p:sp>
        <p:sp>
          <p:nvSpPr>
            <p:cNvPr id="44" name="rc44"/>
            <p:cNvSpPr/>
            <p:nvPr/>
          </p:nvSpPr>
          <p:spPr>
            <a:xfrm>
              <a:off x="6291336" y="3703528"/>
              <a:ext cx="249014" cy="207144"/>
            </a:xfrm>
            <a:prstGeom prst="rect">
              <a:avLst/>
            </a:prstGeom>
            <a:solidFill>
              <a:srgbClr val="1CABE2">
                <a:alpha val="100000"/>
              </a:srgbClr>
            </a:solidFill>
          </p:spPr>
          <p:txBody>
            <a:bodyPr/>
            <a:lstStyle/>
            <a:p/>
          </p:txBody>
        </p:sp>
        <p:sp>
          <p:nvSpPr>
            <p:cNvPr id="45" name="rc45"/>
            <p:cNvSpPr/>
            <p:nvPr/>
          </p:nvSpPr>
          <p:spPr>
            <a:xfrm>
              <a:off x="6568018" y="3707930"/>
              <a:ext cx="249014" cy="202742"/>
            </a:xfrm>
            <a:prstGeom prst="rect">
              <a:avLst/>
            </a:prstGeom>
            <a:solidFill>
              <a:srgbClr val="1CABE2">
                <a:alpha val="100000"/>
              </a:srgbClr>
            </a:solidFill>
          </p:spPr>
          <p:txBody>
            <a:bodyPr/>
            <a:lstStyle/>
            <a:p/>
          </p:txBody>
        </p:sp>
        <p:sp>
          <p:nvSpPr>
            <p:cNvPr id="46" name="rc46"/>
            <p:cNvSpPr/>
            <p:nvPr/>
          </p:nvSpPr>
          <p:spPr>
            <a:xfrm>
              <a:off x="6844701" y="3712303"/>
              <a:ext cx="249014" cy="198369"/>
            </a:xfrm>
            <a:prstGeom prst="rect">
              <a:avLst/>
            </a:prstGeom>
            <a:solidFill>
              <a:srgbClr val="1CABE2">
                <a:alpha val="100000"/>
              </a:srgbClr>
            </a:solidFill>
          </p:spPr>
          <p:txBody>
            <a:bodyPr/>
            <a:lstStyle/>
            <a:p/>
          </p:txBody>
        </p:sp>
        <p:sp>
          <p:nvSpPr>
            <p:cNvPr id="47" name="rc47"/>
            <p:cNvSpPr/>
            <p:nvPr/>
          </p:nvSpPr>
          <p:spPr>
            <a:xfrm>
              <a:off x="7121383" y="3709301"/>
              <a:ext cx="249014" cy="201371"/>
            </a:xfrm>
            <a:prstGeom prst="rect">
              <a:avLst/>
            </a:prstGeom>
            <a:solidFill>
              <a:srgbClr val="1CABE2">
                <a:alpha val="100000"/>
              </a:srgbClr>
            </a:solidFill>
          </p:spPr>
          <p:txBody>
            <a:bodyPr/>
            <a:lstStyle/>
            <a:p/>
          </p:txBody>
        </p:sp>
        <p:sp>
          <p:nvSpPr>
            <p:cNvPr id="48" name="rc48"/>
            <p:cNvSpPr/>
            <p:nvPr/>
          </p:nvSpPr>
          <p:spPr>
            <a:xfrm>
              <a:off x="7398065" y="3706766"/>
              <a:ext cx="249014" cy="203906"/>
            </a:xfrm>
            <a:prstGeom prst="rect">
              <a:avLst/>
            </a:prstGeom>
            <a:solidFill>
              <a:srgbClr val="1CABE2">
                <a:alpha val="100000"/>
              </a:srgbClr>
            </a:solidFill>
          </p:spPr>
          <p:txBody>
            <a:bodyPr/>
            <a:lstStyle/>
            <a:p/>
          </p:txBody>
        </p:sp>
        <p:sp>
          <p:nvSpPr>
            <p:cNvPr id="49" name="rc49"/>
            <p:cNvSpPr/>
            <p:nvPr/>
          </p:nvSpPr>
          <p:spPr>
            <a:xfrm>
              <a:off x="7674748" y="3704485"/>
              <a:ext cx="249014" cy="206187"/>
            </a:xfrm>
            <a:prstGeom prst="rect">
              <a:avLst/>
            </a:prstGeom>
            <a:solidFill>
              <a:srgbClr val="1CABE2">
                <a:alpha val="100000"/>
              </a:srgbClr>
            </a:solidFill>
          </p:spPr>
          <p:txBody>
            <a:bodyPr/>
            <a:lstStyle/>
            <a:p/>
          </p:txBody>
        </p:sp>
        <p:sp>
          <p:nvSpPr>
            <p:cNvPr id="50" name="rc50"/>
            <p:cNvSpPr/>
            <p:nvPr/>
          </p:nvSpPr>
          <p:spPr>
            <a:xfrm>
              <a:off x="7951430" y="3702122"/>
              <a:ext cx="249014" cy="208551"/>
            </a:xfrm>
            <a:prstGeom prst="rect">
              <a:avLst/>
            </a:prstGeom>
            <a:solidFill>
              <a:srgbClr val="1CABE2">
                <a:alpha val="100000"/>
              </a:srgbClr>
            </a:solidFill>
          </p:spPr>
          <p:txBody>
            <a:bodyPr/>
            <a:lstStyle/>
            <a:p/>
          </p:txBody>
        </p:sp>
        <p:sp>
          <p:nvSpPr>
            <p:cNvPr id="51" name="rc51"/>
            <p:cNvSpPr/>
            <p:nvPr/>
          </p:nvSpPr>
          <p:spPr>
            <a:xfrm>
              <a:off x="1311054" y="2278120"/>
              <a:ext cx="249014" cy="1187309"/>
            </a:xfrm>
            <a:prstGeom prst="rect">
              <a:avLst/>
            </a:prstGeom>
            <a:solidFill>
              <a:srgbClr val="B3B3B3">
                <a:alpha val="100000"/>
              </a:srgbClr>
            </a:solidFill>
          </p:spPr>
          <p:txBody>
            <a:bodyPr/>
            <a:lstStyle/>
            <a:p/>
          </p:txBody>
        </p:sp>
        <p:sp>
          <p:nvSpPr>
            <p:cNvPr id="52" name="rc52"/>
            <p:cNvSpPr/>
            <p:nvPr/>
          </p:nvSpPr>
          <p:spPr>
            <a:xfrm>
              <a:off x="1587736" y="2754830"/>
              <a:ext cx="249014" cy="760421"/>
            </a:xfrm>
            <a:prstGeom prst="rect">
              <a:avLst/>
            </a:prstGeom>
            <a:solidFill>
              <a:srgbClr val="B3B3B3">
                <a:alpha val="100000"/>
              </a:srgbClr>
            </a:solidFill>
          </p:spPr>
          <p:txBody>
            <a:bodyPr/>
            <a:lstStyle/>
            <a:p/>
          </p:txBody>
        </p:sp>
        <p:sp>
          <p:nvSpPr>
            <p:cNvPr id="53" name="rc53"/>
            <p:cNvSpPr/>
            <p:nvPr/>
          </p:nvSpPr>
          <p:spPr>
            <a:xfrm>
              <a:off x="1864419" y="2946292"/>
              <a:ext cx="249014" cy="622179"/>
            </a:xfrm>
            <a:prstGeom prst="rect">
              <a:avLst/>
            </a:prstGeom>
            <a:solidFill>
              <a:srgbClr val="B3B3B3">
                <a:alpha val="100000"/>
              </a:srgbClr>
            </a:solidFill>
          </p:spPr>
          <p:txBody>
            <a:bodyPr/>
            <a:lstStyle/>
            <a:p/>
          </p:txBody>
        </p:sp>
        <p:sp>
          <p:nvSpPr>
            <p:cNvPr id="54" name="rc54"/>
            <p:cNvSpPr/>
            <p:nvPr/>
          </p:nvSpPr>
          <p:spPr>
            <a:xfrm>
              <a:off x="2141101" y="3235907"/>
              <a:ext cx="249014" cy="353447"/>
            </a:xfrm>
            <a:prstGeom prst="rect">
              <a:avLst/>
            </a:prstGeom>
            <a:solidFill>
              <a:srgbClr val="B3B3B3">
                <a:alpha val="100000"/>
              </a:srgbClr>
            </a:solidFill>
          </p:spPr>
          <p:txBody>
            <a:bodyPr/>
            <a:lstStyle/>
            <a:p/>
          </p:txBody>
        </p:sp>
        <p:sp>
          <p:nvSpPr>
            <p:cNvPr id="55" name="rc55"/>
            <p:cNvSpPr/>
            <p:nvPr/>
          </p:nvSpPr>
          <p:spPr>
            <a:xfrm>
              <a:off x="2417783" y="3219278"/>
              <a:ext cx="249014" cy="362157"/>
            </a:xfrm>
            <a:prstGeom prst="rect">
              <a:avLst/>
            </a:prstGeom>
            <a:solidFill>
              <a:srgbClr val="B3B3B3">
                <a:alpha val="100000"/>
              </a:srgbClr>
            </a:solidFill>
          </p:spPr>
          <p:txBody>
            <a:bodyPr/>
            <a:lstStyle/>
            <a:p/>
          </p:txBody>
        </p:sp>
        <p:sp>
          <p:nvSpPr>
            <p:cNvPr id="56" name="rc56"/>
            <p:cNvSpPr/>
            <p:nvPr/>
          </p:nvSpPr>
          <p:spPr>
            <a:xfrm>
              <a:off x="2694466" y="3299237"/>
              <a:ext cx="249014" cy="305718"/>
            </a:xfrm>
            <a:prstGeom prst="rect">
              <a:avLst/>
            </a:prstGeom>
            <a:solidFill>
              <a:srgbClr val="B3B3B3">
                <a:alpha val="100000"/>
              </a:srgbClr>
            </a:solidFill>
          </p:spPr>
          <p:txBody>
            <a:bodyPr/>
            <a:lstStyle/>
            <a:p/>
          </p:txBody>
        </p:sp>
        <p:sp>
          <p:nvSpPr>
            <p:cNvPr id="57" name="rc57"/>
            <p:cNvSpPr/>
            <p:nvPr/>
          </p:nvSpPr>
          <p:spPr>
            <a:xfrm>
              <a:off x="2971148" y="3415798"/>
              <a:ext cx="249014" cy="176741"/>
            </a:xfrm>
            <a:prstGeom prst="rect">
              <a:avLst/>
            </a:prstGeom>
            <a:solidFill>
              <a:srgbClr val="B3B3B3">
                <a:alpha val="100000"/>
              </a:srgbClr>
            </a:solidFill>
          </p:spPr>
          <p:txBody>
            <a:bodyPr/>
            <a:lstStyle/>
            <a:p/>
          </p:txBody>
        </p:sp>
        <p:sp>
          <p:nvSpPr>
            <p:cNvPr id="58" name="rc58"/>
            <p:cNvSpPr/>
            <p:nvPr/>
          </p:nvSpPr>
          <p:spPr>
            <a:xfrm>
              <a:off x="3247830" y="3511038"/>
              <a:ext cx="249014" cy="108991"/>
            </a:xfrm>
            <a:prstGeom prst="rect">
              <a:avLst/>
            </a:prstGeom>
            <a:solidFill>
              <a:srgbClr val="B3B3B3">
                <a:alpha val="100000"/>
              </a:srgbClr>
            </a:solidFill>
          </p:spPr>
          <p:txBody>
            <a:bodyPr/>
            <a:lstStyle/>
            <a:p/>
          </p:txBody>
        </p:sp>
        <p:sp>
          <p:nvSpPr>
            <p:cNvPr id="59" name="rc59"/>
            <p:cNvSpPr/>
            <p:nvPr/>
          </p:nvSpPr>
          <p:spPr>
            <a:xfrm>
              <a:off x="3524513" y="3649948"/>
              <a:ext cx="249014" cy="0"/>
            </a:xfrm>
            <a:prstGeom prst="rect">
              <a:avLst/>
            </a:prstGeom>
            <a:solidFill>
              <a:srgbClr val="B3B3B3">
                <a:alpha val="100000"/>
              </a:srgbClr>
            </a:solidFill>
          </p:spPr>
          <p:txBody>
            <a:bodyPr/>
            <a:lstStyle/>
            <a:p/>
          </p:txBody>
        </p:sp>
        <p:sp>
          <p:nvSpPr>
            <p:cNvPr id="60" name="rc60"/>
            <p:cNvSpPr/>
            <p:nvPr/>
          </p:nvSpPr>
          <p:spPr>
            <a:xfrm>
              <a:off x="3801195" y="3606308"/>
              <a:ext cx="249014" cy="38044"/>
            </a:xfrm>
            <a:prstGeom prst="rect">
              <a:avLst/>
            </a:prstGeom>
            <a:solidFill>
              <a:srgbClr val="B3B3B3">
                <a:alpha val="100000"/>
              </a:srgbClr>
            </a:solidFill>
          </p:spPr>
          <p:txBody>
            <a:bodyPr/>
            <a:lstStyle/>
            <a:p/>
          </p:txBody>
        </p:sp>
        <p:sp>
          <p:nvSpPr>
            <p:cNvPr id="61" name="rc61"/>
            <p:cNvSpPr/>
            <p:nvPr/>
          </p:nvSpPr>
          <p:spPr>
            <a:xfrm>
              <a:off x="4077877" y="3560133"/>
              <a:ext cx="249014" cy="77896"/>
            </a:xfrm>
            <a:prstGeom prst="rect">
              <a:avLst/>
            </a:prstGeom>
            <a:solidFill>
              <a:srgbClr val="B3B3B3">
                <a:alpha val="100000"/>
              </a:srgbClr>
            </a:solidFill>
          </p:spPr>
          <p:txBody>
            <a:bodyPr/>
            <a:lstStyle/>
            <a:p/>
          </p:txBody>
        </p:sp>
        <p:sp>
          <p:nvSpPr>
            <p:cNvPr id="62" name="rc62"/>
            <p:cNvSpPr/>
            <p:nvPr/>
          </p:nvSpPr>
          <p:spPr>
            <a:xfrm>
              <a:off x="4354560" y="3552776"/>
              <a:ext cx="249014" cy="79533"/>
            </a:xfrm>
            <a:prstGeom prst="rect">
              <a:avLst/>
            </a:prstGeom>
            <a:solidFill>
              <a:srgbClr val="B3B3B3">
                <a:alpha val="100000"/>
              </a:srgbClr>
            </a:solidFill>
          </p:spPr>
          <p:txBody>
            <a:bodyPr/>
            <a:lstStyle/>
            <a:p/>
          </p:txBody>
        </p:sp>
        <p:sp>
          <p:nvSpPr>
            <p:cNvPr id="63" name="rc63"/>
            <p:cNvSpPr/>
            <p:nvPr/>
          </p:nvSpPr>
          <p:spPr>
            <a:xfrm>
              <a:off x="4631242" y="3504898"/>
              <a:ext cx="249014" cy="162310"/>
            </a:xfrm>
            <a:prstGeom prst="rect">
              <a:avLst/>
            </a:prstGeom>
            <a:solidFill>
              <a:srgbClr val="B3B3B3">
                <a:alpha val="100000"/>
              </a:srgbClr>
            </a:solidFill>
          </p:spPr>
          <p:txBody>
            <a:bodyPr/>
            <a:lstStyle/>
            <a:p/>
          </p:txBody>
        </p:sp>
        <p:sp>
          <p:nvSpPr>
            <p:cNvPr id="64" name="rc64"/>
            <p:cNvSpPr/>
            <p:nvPr/>
          </p:nvSpPr>
          <p:spPr>
            <a:xfrm>
              <a:off x="4907924" y="3415124"/>
              <a:ext cx="249014" cy="247771"/>
            </a:xfrm>
            <a:prstGeom prst="rect">
              <a:avLst/>
            </a:prstGeom>
            <a:solidFill>
              <a:srgbClr val="B3B3B3">
                <a:alpha val="100000"/>
              </a:srgbClr>
            </a:solidFill>
          </p:spPr>
          <p:txBody>
            <a:bodyPr/>
            <a:lstStyle/>
            <a:p/>
          </p:txBody>
        </p:sp>
        <p:sp>
          <p:nvSpPr>
            <p:cNvPr id="65" name="rc65"/>
            <p:cNvSpPr/>
            <p:nvPr/>
          </p:nvSpPr>
          <p:spPr>
            <a:xfrm>
              <a:off x="5184607" y="3535054"/>
              <a:ext cx="249014" cy="166943"/>
            </a:xfrm>
            <a:prstGeom prst="rect">
              <a:avLst/>
            </a:prstGeom>
            <a:solidFill>
              <a:srgbClr val="B3B3B3">
                <a:alpha val="100000"/>
              </a:srgbClr>
            </a:solidFill>
          </p:spPr>
          <p:txBody>
            <a:bodyPr/>
            <a:lstStyle/>
            <a:p/>
          </p:txBody>
        </p:sp>
        <p:sp>
          <p:nvSpPr>
            <p:cNvPr id="66" name="rc66"/>
            <p:cNvSpPr/>
            <p:nvPr/>
          </p:nvSpPr>
          <p:spPr>
            <a:xfrm>
              <a:off x="5461289" y="3531053"/>
              <a:ext cx="249014" cy="168722"/>
            </a:xfrm>
            <a:prstGeom prst="rect">
              <a:avLst/>
            </a:prstGeom>
            <a:solidFill>
              <a:srgbClr val="B3B3B3">
                <a:alpha val="100000"/>
              </a:srgbClr>
            </a:solidFill>
          </p:spPr>
          <p:txBody>
            <a:bodyPr/>
            <a:lstStyle/>
            <a:p/>
          </p:txBody>
        </p:sp>
        <p:sp>
          <p:nvSpPr>
            <p:cNvPr id="67" name="rc67"/>
            <p:cNvSpPr/>
            <p:nvPr/>
          </p:nvSpPr>
          <p:spPr>
            <a:xfrm>
              <a:off x="5737971" y="3530243"/>
              <a:ext cx="249014" cy="169083"/>
            </a:xfrm>
            <a:prstGeom prst="rect">
              <a:avLst/>
            </a:prstGeom>
            <a:solidFill>
              <a:srgbClr val="B3B3B3">
                <a:alpha val="100000"/>
              </a:srgbClr>
            </a:solidFill>
          </p:spPr>
          <p:txBody>
            <a:bodyPr/>
            <a:lstStyle/>
            <a:p/>
          </p:txBody>
        </p:sp>
        <p:sp>
          <p:nvSpPr>
            <p:cNvPr id="68" name="rc68"/>
            <p:cNvSpPr/>
            <p:nvPr/>
          </p:nvSpPr>
          <p:spPr>
            <a:xfrm>
              <a:off x="6014654" y="3530834"/>
              <a:ext cx="249014" cy="168817"/>
            </a:xfrm>
            <a:prstGeom prst="rect">
              <a:avLst/>
            </a:prstGeom>
            <a:solidFill>
              <a:srgbClr val="B3B3B3">
                <a:alpha val="100000"/>
              </a:srgbClr>
            </a:solidFill>
          </p:spPr>
          <p:txBody>
            <a:bodyPr/>
            <a:lstStyle/>
            <a:p/>
          </p:txBody>
        </p:sp>
        <p:sp>
          <p:nvSpPr>
            <p:cNvPr id="69" name="rc69"/>
            <p:cNvSpPr/>
            <p:nvPr/>
          </p:nvSpPr>
          <p:spPr>
            <a:xfrm>
              <a:off x="6291336" y="3537813"/>
              <a:ext cx="249014" cy="165714"/>
            </a:xfrm>
            <a:prstGeom prst="rect">
              <a:avLst/>
            </a:prstGeom>
            <a:solidFill>
              <a:srgbClr val="B3B3B3">
                <a:alpha val="100000"/>
              </a:srgbClr>
            </a:solidFill>
          </p:spPr>
          <p:txBody>
            <a:bodyPr/>
            <a:lstStyle/>
            <a:p/>
          </p:txBody>
        </p:sp>
        <p:sp>
          <p:nvSpPr>
            <p:cNvPr id="70" name="rc70"/>
            <p:cNvSpPr/>
            <p:nvPr/>
          </p:nvSpPr>
          <p:spPr>
            <a:xfrm>
              <a:off x="6568018" y="3545732"/>
              <a:ext cx="249014" cy="162198"/>
            </a:xfrm>
            <a:prstGeom prst="rect">
              <a:avLst/>
            </a:prstGeom>
            <a:solidFill>
              <a:srgbClr val="B3B3B3">
                <a:alpha val="100000"/>
              </a:srgbClr>
            </a:solidFill>
          </p:spPr>
          <p:txBody>
            <a:bodyPr/>
            <a:lstStyle/>
            <a:p/>
          </p:txBody>
        </p:sp>
        <p:sp>
          <p:nvSpPr>
            <p:cNvPr id="71" name="rc71"/>
            <p:cNvSpPr/>
            <p:nvPr/>
          </p:nvSpPr>
          <p:spPr>
            <a:xfrm>
              <a:off x="6844701" y="3553615"/>
              <a:ext cx="249014" cy="158688"/>
            </a:xfrm>
            <a:prstGeom prst="rect">
              <a:avLst/>
            </a:prstGeom>
            <a:solidFill>
              <a:srgbClr val="B3B3B3">
                <a:alpha val="100000"/>
              </a:srgbClr>
            </a:solidFill>
          </p:spPr>
          <p:txBody>
            <a:bodyPr/>
            <a:lstStyle/>
            <a:p/>
          </p:txBody>
        </p:sp>
        <p:sp>
          <p:nvSpPr>
            <p:cNvPr id="72" name="rc72"/>
            <p:cNvSpPr/>
            <p:nvPr/>
          </p:nvSpPr>
          <p:spPr>
            <a:xfrm>
              <a:off x="7121383" y="3548208"/>
              <a:ext cx="249014" cy="161093"/>
            </a:xfrm>
            <a:prstGeom prst="rect">
              <a:avLst/>
            </a:prstGeom>
            <a:solidFill>
              <a:srgbClr val="B3B3B3">
                <a:alpha val="100000"/>
              </a:srgbClr>
            </a:solidFill>
          </p:spPr>
          <p:txBody>
            <a:bodyPr/>
            <a:lstStyle/>
            <a:p/>
          </p:txBody>
        </p:sp>
        <p:sp>
          <p:nvSpPr>
            <p:cNvPr id="73" name="rc73"/>
            <p:cNvSpPr/>
            <p:nvPr/>
          </p:nvSpPr>
          <p:spPr>
            <a:xfrm>
              <a:off x="7398065" y="3543640"/>
              <a:ext cx="249014" cy="163126"/>
            </a:xfrm>
            <a:prstGeom prst="rect">
              <a:avLst/>
            </a:prstGeom>
            <a:solidFill>
              <a:srgbClr val="B3B3B3">
                <a:alpha val="100000"/>
              </a:srgbClr>
            </a:solidFill>
          </p:spPr>
          <p:txBody>
            <a:bodyPr/>
            <a:lstStyle/>
            <a:p/>
          </p:txBody>
        </p:sp>
        <p:sp>
          <p:nvSpPr>
            <p:cNvPr id="74" name="rc74"/>
            <p:cNvSpPr/>
            <p:nvPr/>
          </p:nvSpPr>
          <p:spPr>
            <a:xfrm>
              <a:off x="7674748" y="3539533"/>
              <a:ext cx="249014" cy="164952"/>
            </a:xfrm>
            <a:prstGeom prst="rect">
              <a:avLst/>
            </a:prstGeom>
            <a:solidFill>
              <a:srgbClr val="B3B3B3">
                <a:alpha val="100000"/>
              </a:srgbClr>
            </a:solidFill>
          </p:spPr>
          <p:txBody>
            <a:bodyPr/>
            <a:lstStyle/>
            <a:p/>
          </p:txBody>
        </p:sp>
        <p:sp>
          <p:nvSpPr>
            <p:cNvPr id="75" name="rc75"/>
            <p:cNvSpPr/>
            <p:nvPr/>
          </p:nvSpPr>
          <p:spPr>
            <a:xfrm>
              <a:off x="7951430" y="3535278"/>
              <a:ext cx="249014" cy="166843"/>
            </a:xfrm>
            <a:prstGeom prst="rect">
              <a:avLst/>
            </a:prstGeom>
            <a:solidFill>
              <a:srgbClr val="B3B3B3">
                <a:alpha val="100000"/>
              </a:srgbClr>
            </a:solidFill>
          </p:spPr>
          <p:txBody>
            <a:bodyPr/>
            <a:lstStyle/>
            <a:p/>
          </p:txBody>
        </p:sp>
        <p:sp>
          <p:nvSpPr>
            <p:cNvPr id="76" name="pl76"/>
            <p:cNvSpPr/>
            <p:nvPr/>
          </p:nvSpPr>
          <p:spPr>
            <a:xfrm>
              <a:off x="1435561" y="1325798"/>
              <a:ext cx="6640376" cy="272092"/>
            </a:xfrm>
            <a:custGeom>
              <a:avLst/>
              <a:pathLst>
                <a:path w="6640376" h="272092">
                  <a:moveTo>
                    <a:pt x="0" y="272092"/>
                  </a:moveTo>
                  <a:lnTo>
                    <a:pt x="276682" y="217673"/>
                  </a:lnTo>
                  <a:lnTo>
                    <a:pt x="553364" y="163255"/>
                  </a:lnTo>
                  <a:lnTo>
                    <a:pt x="830047" y="136046"/>
                  </a:lnTo>
                  <a:lnTo>
                    <a:pt x="1106729" y="136046"/>
                  </a:lnTo>
                  <a:lnTo>
                    <a:pt x="1383411" y="108836"/>
                  </a:lnTo>
                  <a:lnTo>
                    <a:pt x="1660094" y="108836"/>
                  </a:lnTo>
                  <a:lnTo>
                    <a:pt x="1936776" y="81627"/>
                  </a:lnTo>
                  <a:lnTo>
                    <a:pt x="2213458" y="54418"/>
                  </a:lnTo>
                  <a:lnTo>
                    <a:pt x="2490141" y="54418"/>
                  </a:lnTo>
                  <a:lnTo>
                    <a:pt x="2766823" y="54418"/>
                  </a:lnTo>
                  <a:lnTo>
                    <a:pt x="3043505" y="54418"/>
                  </a:lnTo>
                  <a:lnTo>
                    <a:pt x="3320188" y="27209"/>
                  </a:lnTo>
                  <a:lnTo>
                    <a:pt x="3596870" y="27209"/>
                  </a:lnTo>
                  <a:lnTo>
                    <a:pt x="3873552" y="0"/>
                  </a:lnTo>
                  <a:lnTo>
                    <a:pt x="4150235" y="0"/>
                  </a:lnTo>
                  <a:lnTo>
                    <a:pt x="4426917" y="0"/>
                  </a:lnTo>
                  <a:lnTo>
                    <a:pt x="4703599" y="0"/>
                  </a:lnTo>
                  <a:lnTo>
                    <a:pt x="4980282" y="0"/>
                  </a:lnTo>
                  <a:lnTo>
                    <a:pt x="5256964" y="0"/>
                  </a:lnTo>
                  <a:lnTo>
                    <a:pt x="5533646" y="0"/>
                  </a:lnTo>
                  <a:lnTo>
                    <a:pt x="5810329" y="0"/>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7" name="pl77"/>
            <p:cNvSpPr/>
            <p:nvPr/>
          </p:nvSpPr>
          <p:spPr>
            <a:xfrm>
              <a:off x="1435561" y="1380216"/>
              <a:ext cx="6640376" cy="1306041"/>
            </a:xfrm>
            <a:custGeom>
              <a:avLst/>
              <a:pathLst>
                <a:path w="6640376" h="1306041">
                  <a:moveTo>
                    <a:pt x="0" y="1306041"/>
                  </a:moveTo>
                  <a:lnTo>
                    <a:pt x="276682" y="843485"/>
                  </a:lnTo>
                  <a:lnTo>
                    <a:pt x="553364" y="653020"/>
                  </a:lnTo>
                  <a:lnTo>
                    <a:pt x="830047" y="380928"/>
                  </a:lnTo>
                  <a:lnTo>
                    <a:pt x="1106729" y="380928"/>
                  </a:lnTo>
                  <a:lnTo>
                    <a:pt x="1383411" y="299301"/>
                  </a:lnTo>
                  <a:lnTo>
                    <a:pt x="1660094" y="190464"/>
                  </a:lnTo>
                  <a:lnTo>
                    <a:pt x="1936776" y="108836"/>
                  </a:lnTo>
                  <a:lnTo>
                    <a:pt x="2213458" y="0"/>
                  </a:lnTo>
                  <a:lnTo>
                    <a:pt x="2490141" y="27209"/>
                  </a:lnTo>
                  <a:lnTo>
                    <a:pt x="2766823" y="54418"/>
                  </a:lnTo>
                  <a:lnTo>
                    <a:pt x="3043505" y="54418"/>
                  </a:lnTo>
                  <a:lnTo>
                    <a:pt x="3320188" y="81627"/>
                  </a:lnTo>
                  <a:lnTo>
                    <a:pt x="3596870" y="136046"/>
                  </a:lnTo>
                  <a:lnTo>
                    <a:pt x="3873552" y="54418"/>
                  </a:lnTo>
                  <a:lnTo>
                    <a:pt x="4150235" y="54418"/>
                  </a:lnTo>
                  <a:lnTo>
                    <a:pt x="4426917" y="54418"/>
                  </a:lnTo>
                  <a:lnTo>
                    <a:pt x="4703599" y="54418"/>
                  </a:lnTo>
                  <a:lnTo>
                    <a:pt x="4980282" y="54418"/>
                  </a:lnTo>
                  <a:lnTo>
                    <a:pt x="5256964" y="54418"/>
                  </a:lnTo>
                  <a:lnTo>
                    <a:pt x="5533646" y="54418"/>
                  </a:lnTo>
                  <a:lnTo>
                    <a:pt x="5810329" y="54418"/>
                  </a:lnTo>
                  <a:lnTo>
                    <a:pt x="6087011" y="54418"/>
                  </a:lnTo>
                  <a:lnTo>
                    <a:pt x="6363693" y="54418"/>
                  </a:lnTo>
                  <a:lnTo>
                    <a:pt x="6640376" y="54418"/>
                  </a:lnTo>
                </a:path>
              </a:pathLst>
            </a:custGeom>
            <a:ln w="27101" cap="flat">
              <a:solidFill>
                <a:srgbClr val="333333">
                  <a:alpha val="50196"/>
                </a:srgbClr>
              </a:solidFill>
              <a:prstDash val="solid"/>
              <a:round/>
            </a:ln>
          </p:spPr>
          <p:txBody>
            <a:bodyPr/>
            <a:lstStyle/>
            <a:p/>
          </p:txBody>
        </p:sp>
        <p:sp>
          <p:nvSpPr>
            <p:cNvPr id="78" name="tx78"/>
            <p:cNvSpPr/>
            <p:nvPr/>
          </p:nvSpPr>
          <p:spPr>
            <a:xfrm>
              <a:off x="6632236"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8918"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5600"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2283"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8965"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5647"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32236"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6908918"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185600"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7462283"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8" name="tx88"/>
            <p:cNvSpPr/>
            <p:nvPr/>
          </p:nvSpPr>
          <p:spPr>
            <a:xfrm>
              <a:off x="7738965"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8015647"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90" name="tx90"/>
            <p:cNvSpPr/>
            <p:nvPr/>
          </p:nvSpPr>
          <p:spPr>
            <a:xfrm>
              <a:off x="1375271" y="3648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2758683" y="3717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2" name="tx92"/>
            <p:cNvSpPr/>
            <p:nvPr/>
          </p:nvSpPr>
          <p:spPr>
            <a:xfrm>
              <a:off x="4142095" y="373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3" name="tx93"/>
            <p:cNvSpPr/>
            <p:nvPr/>
          </p:nvSpPr>
          <p:spPr>
            <a:xfrm>
              <a:off x="5525506" y="37647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6632236" y="37688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5" name="tx95"/>
            <p:cNvSpPr/>
            <p:nvPr/>
          </p:nvSpPr>
          <p:spPr>
            <a:xfrm>
              <a:off x="6908918" y="3770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7185600" y="37694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7" name="tx97"/>
            <p:cNvSpPr/>
            <p:nvPr/>
          </p:nvSpPr>
          <p:spPr>
            <a:xfrm>
              <a:off x="7462283" y="3768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7738965" y="37670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9" name="tx99"/>
            <p:cNvSpPr/>
            <p:nvPr/>
          </p:nvSpPr>
          <p:spPr>
            <a:xfrm>
              <a:off x="8015647" y="37659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1345126" y="28313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01" name="tx101"/>
            <p:cNvSpPr/>
            <p:nvPr/>
          </p:nvSpPr>
          <p:spPr>
            <a:xfrm>
              <a:off x="2758683" y="3411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2" name="tx102"/>
            <p:cNvSpPr/>
            <p:nvPr/>
          </p:nvSpPr>
          <p:spPr>
            <a:xfrm>
              <a:off x="4142095" y="35585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5525506" y="357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6632236" y="3587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5" name="tx105"/>
            <p:cNvSpPr/>
            <p:nvPr/>
          </p:nvSpPr>
          <p:spPr>
            <a:xfrm>
              <a:off x="6908918" y="35938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6" name="tx106"/>
            <p:cNvSpPr/>
            <p:nvPr/>
          </p:nvSpPr>
          <p:spPr>
            <a:xfrm>
              <a:off x="7185600" y="35896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7462283" y="3584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8" name="tx108"/>
            <p:cNvSpPr/>
            <p:nvPr/>
          </p:nvSpPr>
          <p:spPr>
            <a:xfrm>
              <a:off x="7738965" y="35815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9" name="tx109"/>
            <p:cNvSpPr/>
            <p:nvPr/>
          </p:nvSpPr>
          <p:spPr>
            <a:xfrm>
              <a:off x="8015647" y="3578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0" name="tx110"/>
            <p:cNvSpPr/>
            <p:nvPr/>
          </p:nvSpPr>
          <p:spPr>
            <a:xfrm>
              <a:off x="1345126" y="21600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11" name="tx111"/>
            <p:cNvSpPr/>
            <p:nvPr/>
          </p:nvSpPr>
          <p:spPr>
            <a:xfrm>
              <a:off x="2728538" y="31811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4142095" y="34420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3" name="tx113"/>
            <p:cNvSpPr/>
            <p:nvPr/>
          </p:nvSpPr>
          <p:spPr>
            <a:xfrm>
              <a:off x="5525506" y="3413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4" name="tx114"/>
            <p:cNvSpPr/>
            <p:nvPr/>
          </p:nvSpPr>
          <p:spPr>
            <a:xfrm>
              <a:off x="6632236" y="34276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5" name="tx115"/>
            <p:cNvSpPr/>
            <p:nvPr/>
          </p:nvSpPr>
          <p:spPr>
            <a:xfrm>
              <a:off x="6908918" y="34355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16" name="tx116"/>
            <p:cNvSpPr/>
            <p:nvPr/>
          </p:nvSpPr>
          <p:spPr>
            <a:xfrm>
              <a:off x="7185600" y="34301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17" name="tx117"/>
            <p:cNvSpPr/>
            <p:nvPr/>
          </p:nvSpPr>
          <p:spPr>
            <a:xfrm>
              <a:off x="7462283" y="3425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8" name="tx118"/>
            <p:cNvSpPr/>
            <p:nvPr/>
          </p:nvSpPr>
          <p:spPr>
            <a:xfrm>
              <a:off x="7738965" y="3421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9" name="tx119"/>
            <p:cNvSpPr/>
            <p:nvPr/>
          </p:nvSpPr>
          <p:spPr>
            <a:xfrm>
              <a:off x="8015647" y="34172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0" name="tx120"/>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577692" y="32676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6766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577692" y="208569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4" name="tx124"/>
            <p:cNvSpPr/>
            <p:nvPr/>
          </p:nvSpPr>
          <p:spPr>
            <a:xfrm>
              <a:off x="577692" y="14948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5" name="tx125"/>
            <p:cNvSpPr/>
            <p:nvPr/>
          </p:nvSpPr>
          <p:spPr>
            <a:xfrm>
              <a:off x="577692" y="9039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6" name="tx126"/>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42" name="tx142"/>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3" name="pl143"/>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808891"/>
              <a:ext cx="201456" cy="201456"/>
            </a:xfrm>
            <a:prstGeom prst="rect">
              <a:avLst/>
            </a:prstGeom>
            <a:solidFill>
              <a:srgbClr val="B3B3B3">
                <a:alpha val="100000"/>
              </a:srgbClr>
            </a:solidFill>
          </p:spPr>
          <p:txBody>
            <a:bodyPr/>
            <a:lstStyle/>
            <a:p/>
          </p:txBody>
        </p:sp>
        <p:sp>
          <p:nvSpPr>
            <p:cNvPr id="148" name="rc148"/>
            <p:cNvSpPr/>
            <p:nvPr/>
          </p:nvSpPr>
          <p:spPr>
            <a:xfrm>
              <a:off x="5573066" y="4808891"/>
              <a:ext cx="201456" cy="201456"/>
            </a:xfrm>
            <a:prstGeom prst="rect">
              <a:avLst/>
            </a:prstGeom>
            <a:solidFill>
              <a:srgbClr val="1CABE2">
                <a:alpha val="100000"/>
              </a:srgbClr>
            </a:solidFill>
          </p:spPr>
          <p:txBody>
            <a:bodyPr/>
            <a:lstStyle/>
            <a:p/>
          </p:txBody>
        </p:sp>
        <p:sp>
          <p:nvSpPr>
            <p:cNvPr id="149" name="tx149"/>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2" name="tx152"/>
            <p:cNvSpPr/>
            <p:nvPr/>
          </p:nvSpPr>
          <p:spPr>
            <a:xfrm>
              <a:off x="966584"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3" name="pl153"/>
            <p:cNvSpPr/>
            <p:nvPr/>
          </p:nvSpPr>
          <p:spPr>
            <a:xfrm>
              <a:off x="239555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56455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73355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48005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64905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81805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660230"/>
              <a:ext cx="3720808" cy="157133"/>
            </a:xfrm>
            <a:prstGeom prst="rect">
              <a:avLst/>
            </a:prstGeom>
            <a:solidFill>
              <a:srgbClr val="1CABE2">
                <a:alpha val="100000"/>
              </a:srgbClr>
            </a:solidFill>
          </p:spPr>
          <p:txBody>
            <a:bodyPr/>
            <a:lstStyle/>
            <a:p/>
          </p:txBody>
        </p:sp>
        <p:sp>
          <p:nvSpPr>
            <p:cNvPr id="164" name="rc164"/>
            <p:cNvSpPr/>
            <p:nvPr/>
          </p:nvSpPr>
          <p:spPr>
            <a:xfrm>
              <a:off x="1311054" y="5463814"/>
              <a:ext cx="3784034" cy="157133"/>
            </a:xfrm>
            <a:prstGeom prst="rect">
              <a:avLst/>
            </a:prstGeom>
            <a:solidFill>
              <a:srgbClr val="1CABE2">
                <a:alpha val="100000"/>
              </a:srgbClr>
            </a:solidFill>
          </p:spPr>
          <p:txBody>
            <a:bodyPr/>
            <a:lstStyle/>
            <a:p/>
          </p:txBody>
        </p:sp>
        <p:sp>
          <p:nvSpPr>
            <p:cNvPr id="165" name="rc165"/>
            <p:cNvSpPr/>
            <p:nvPr/>
          </p:nvSpPr>
          <p:spPr>
            <a:xfrm>
              <a:off x="1311054" y="5267397"/>
              <a:ext cx="3827414" cy="157133"/>
            </a:xfrm>
            <a:prstGeom prst="rect">
              <a:avLst/>
            </a:prstGeom>
            <a:solidFill>
              <a:srgbClr val="1CABE2">
                <a:alpha val="100000"/>
              </a:srgbClr>
            </a:solidFill>
          </p:spPr>
          <p:txBody>
            <a:bodyPr/>
            <a:lstStyle/>
            <a:p/>
          </p:txBody>
        </p:sp>
        <p:sp>
          <p:nvSpPr>
            <p:cNvPr id="166" name="rc166"/>
            <p:cNvSpPr/>
            <p:nvPr/>
          </p:nvSpPr>
          <p:spPr>
            <a:xfrm>
              <a:off x="5031862" y="5660230"/>
              <a:ext cx="2976733" cy="157133"/>
            </a:xfrm>
            <a:prstGeom prst="rect">
              <a:avLst/>
            </a:prstGeom>
            <a:solidFill>
              <a:srgbClr val="B3B3B3">
                <a:alpha val="100000"/>
              </a:srgbClr>
            </a:solidFill>
          </p:spPr>
          <p:txBody>
            <a:bodyPr/>
            <a:lstStyle/>
            <a:p/>
          </p:txBody>
        </p:sp>
        <p:sp>
          <p:nvSpPr>
            <p:cNvPr id="167" name="rc167"/>
            <p:cNvSpPr/>
            <p:nvPr/>
          </p:nvSpPr>
          <p:spPr>
            <a:xfrm>
              <a:off x="5095089" y="5463814"/>
              <a:ext cx="3027271" cy="157133"/>
            </a:xfrm>
            <a:prstGeom prst="rect">
              <a:avLst/>
            </a:prstGeom>
            <a:solidFill>
              <a:srgbClr val="B3B3B3">
                <a:alpha val="100000"/>
              </a:srgbClr>
            </a:solidFill>
          </p:spPr>
          <p:txBody>
            <a:bodyPr/>
            <a:lstStyle/>
            <a:p/>
          </p:txBody>
        </p:sp>
        <p:sp>
          <p:nvSpPr>
            <p:cNvPr id="168" name="rc168"/>
            <p:cNvSpPr/>
            <p:nvPr/>
          </p:nvSpPr>
          <p:spPr>
            <a:xfrm>
              <a:off x="5138469" y="5267397"/>
              <a:ext cx="3061975" cy="157133"/>
            </a:xfrm>
            <a:prstGeom prst="rect">
              <a:avLst/>
            </a:prstGeom>
            <a:solidFill>
              <a:srgbClr val="B3B3B3">
                <a:alpha val="100000"/>
              </a:srgbClr>
            </a:solidFill>
          </p:spPr>
          <p:txBody>
            <a:bodyPr/>
            <a:lstStyle/>
            <a:p/>
          </p:txBody>
        </p:sp>
        <p:sp>
          <p:nvSpPr>
            <p:cNvPr id="169" name="tx169"/>
            <p:cNvSpPr/>
            <p:nvPr/>
          </p:nvSpPr>
          <p:spPr>
            <a:xfrm>
              <a:off x="8121123"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70" name="tx170"/>
            <p:cNvSpPr/>
            <p:nvPr/>
          </p:nvSpPr>
          <p:spPr>
            <a:xfrm>
              <a:off x="8234887"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62.8</a:t>
              </a:r>
            </a:p>
          </p:txBody>
        </p:sp>
        <p:sp>
          <p:nvSpPr>
            <p:cNvPr id="171" name="tx171"/>
            <p:cNvSpPr/>
            <p:nvPr/>
          </p:nvSpPr>
          <p:spPr>
            <a:xfrm>
              <a:off x="8312971"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72" name="tx172"/>
            <p:cNvSpPr/>
            <p:nvPr/>
          </p:nvSpPr>
          <p:spPr>
            <a:xfrm>
              <a:off x="3058931"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34.3</a:t>
              </a:r>
            </a:p>
          </p:txBody>
        </p:sp>
        <p:sp>
          <p:nvSpPr>
            <p:cNvPr id="173" name="tx173"/>
            <p:cNvSpPr/>
            <p:nvPr/>
          </p:nvSpPr>
          <p:spPr>
            <a:xfrm>
              <a:off x="3090545"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34.9</a:t>
              </a:r>
            </a:p>
          </p:txBody>
        </p:sp>
        <p:sp>
          <p:nvSpPr>
            <p:cNvPr id="174" name="tx174"/>
            <p:cNvSpPr/>
            <p:nvPr/>
          </p:nvSpPr>
          <p:spPr>
            <a:xfrm>
              <a:off x="3112235"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75" name="tx175"/>
            <p:cNvSpPr/>
            <p:nvPr/>
          </p:nvSpPr>
          <p:spPr>
            <a:xfrm>
              <a:off x="6407703"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27.4</a:t>
              </a:r>
            </a:p>
          </p:txBody>
        </p:sp>
        <p:sp>
          <p:nvSpPr>
            <p:cNvPr id="176" name="tx176"/>
            <p:cNvSpPr/>
            <p:nvPr/>
          </p:nvSpPr>
          <p:spPr>
            <a:xfrm>
              <a:off x="6496198"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27.9</a:t>
              </a:r>
            </a:p>
          </p:txBody>
        </p:sp>
        <p:sp>
          <p:nvSpPr>
            <p:cNvPr id="177" name="tx177"/>
            <p:cNvSpPr/>
            <p:nvPr/>
          </p:nvSpPr>
          <p:spPr>
            <a:xfrm>
              <a:off x="6556930"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28.2</a:t>
              </a:r>
            </a:p>
          </p:txBody>
        </p:sp>
        <p:sp>
          <p:nvSpPr>
            <p:cNvPr id="178" name="tx178"/>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335576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3" name="tx183"/>
            <p:cNvSpPr/>
            <p:nvPr/>
          </p:nvSpPr>
          <p:spPr>
            <a:xfrm>
              <a:off x="552476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4" name="tx184"/>
            <p:cNvSpPr/>
            <p:nvPr/>
          </p:nvSpPr>
          <p:spPr>
            <a:xfrm>
              <a:off x="769376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5" name="tx185"/>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6" name="tx186"/>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7" name="tx187"/>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8" name="tx188"/>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Burkina Faso.
En 2024, la couverture du DTC1 au Burkina Faso est restée constante à 95 %. Le nombre d'enfants n'ayant reçu aucune dose de vaccin DTC (enfants n'ayant reçu aucune dose) est resté constant, passant de 35 000 en 2023 à 35 000 en 2024.
La couverture du DTC3 est restée constante à 91% en 2024, laissant 64 000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276859"/>
            </a:xfrm>
            <a:custGeom>
              <a:avLst/>
              <a:pathLst>
                <a:path w="3397293" h="276859">
                  <a:moveTo>
                    <a:pt x="0" y="276859"/>
                  </a:moveTo>
                  <a:lnTo>
                    <a:pt x="141553" y="221487"/>
                  </a:lnTo>
                  <a:lnTo>
                    <a:pt x="283107" y="166115"/>
                  </a:lnTo>
                  <a:lnTo>
                    <a:pt x="424661" y="138429"/>
                  </a:lnTo>
                  <a:lnTo>
                    <a:pt x="566215" y="138429"/>
                  </a:lnTo>
                  <a:lnTo>
                    <a:pt x="707769" y="110743"/>
                  </a:lnTo>
                  <a:lnTo>
                    <a:pt x="849323" y="110743"/>
                  </a:lnTo>
                  <a:lnTo>
                    <a:pt x="990877" y="83057"/>
                  </a:lnTo>
                  <a:lnTo>
                    <a:pt x="1132431" y="55371"/>
                  </a:lnTo>
                  <a:lnTo>
                    <a:pt x="1273984" y="55371"/>
                  </a:lnTo>
                  <a:lnTo>
                    <a:pt x="1415538" y="55371"/>
                  </a:lnTo>
                  <a:lnTo>
                    <a:pt x="1557092" y="55371"/>
                  </a:lnTo>
                  <a:lnTo>
                    <a:pt x="1698646" y="27685"/>
                  </a:lnTo>
                  <a:lnTo>
                    <a:pt x="1840200" y="2768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276859"/>
            </a:xfrm>
            <a:custGeom>
              <a:avLst/>
              <a:pathLst>
                <a:path w="3397293" h="276859">
                  <a:moveTo>
                    <a:pt x="0" y="276859"/>
                  </a:moveTo>
                  <a:lnTo>
                    <a:pt x="141553" y="221487"/>
                  </a:lnTo>
                  <a:lnTo>
                    <a:pt x="283107" y="166115"/>
                  </a:lnTo>
                  <a:lnTo>
                    <a:pt x="424661" y="138429"/>
                  </a:lnTo>
                  <a:lnTo>
                    <a:pt x="566215" y="138429"/>
                  </a:lnTo>
                  <a:lnTo>
                    <a:pt x="707769" y="110743"/>
                  </a:lnTo>
                  <a:lnTo>
                    <a:pt x="849323" y="110743"/>
                  </a:lnTo>
                  <a:lnTo>
                    <a:pt x="990877" y="83057"/>
                  </a:lnTo>
                  <a:lnTo>
                    <a:pt x="1132431" y="55371"/>
                  </a:lnTo>
                  <a:lnTo>
                    <a:pt x="1273984" y="55371"/>
                  </a:lnTo>
                  <a:lnTo>
                    <a:pt x="1415538" y="55371"/>
                  </a:lnTo>
                  <a:lnTo>
                    <a:pt x="1557092" y="55371"/>
                  </a:lnTo>
                  <a:lnTo>
                    <a:pt x="1698646" y="27685"/>
                  </a:lnTo>
                  <a:lnTo>
                    <a:pt x="1840200" y="2768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276859"/>
            </a:xfrm>
            <a:custGeom>
              <a:avLst/>
              <a:pathLst>
                <a:path w="3397293" h="276859">
                  <a:moveTo>
                    <a:pt x="0" y="276859"/>
                  </a:moveTo>
                  <a:lnTo>
                    <a:pt x="141553" y="221487"/>
                  </a:lnTo>
                  <a:lnTo>
                    <a:pt x="283107" y="166115"/>
                  </a:lnTo>
                  <a:lnTo>
                    <a:pt x="424661" y="138429"/>
                  </a:lnTo>
                  <a:lnTo>
                    <a:pt x="566215" y="138429"/>
                  </a:lnTo>
                  <a:lnTo>
                    <a:pt x="707769" y="110743"/>
                  </a:lnTo>
                  <a:lnTo>
                    <a:pt x="849323" y="110743"/>
                  </a:lnTo>
                  <a:lnTo>
                    <a:pt x="990877" y="83057"/>
                  </a:lnTo>
                  <a:lnTo>
                    <a:pt x="1132431" y="55371"/>
                  </a:lnTo>
                  <a:lnTo>
                    <a:pt x="1273984" y="55371"/>
                  </a:lnTo>
                  <a:lnTo>
                    <a:pt x="1415538" y="55371"/>
                  </a:lnTo>
                  <a:lnTo>
                    <a:pt x="1557092" y="55371"/>
                  </a:lnTo>
                  <a:lnTo>
                    <a:pt x="1698646" y="27685"/>
                  </a:lnTo>
                  <a:lnTo>
                    <a:pt x="1840200" y="2768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5618" y="482911"/>
              <a:ext cx="294798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Burkina Faso, 2000-2024</a:t>
              </a:r>
            </a:p>
          </p:txBody>
        </p:sp>
        <p:sp>
          <p:nvSpPr>
            <p:cNvPr id="63" name="pl63"/>
            <p:cNvSpPr/>
            <p:nvPr/>
          </p:nvSpPr>
          <p:spPr>
            <a:xfrm>
              <a:off x="5267799" y="3084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9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74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11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56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015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46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1551"/>
              <a:ext cx="3397293" cy="855008"/>
            </a:xfrm>
            <a:custGeom>
              <a:avLst/>
              <a:pathLst>
                <a:path w="3397293" h="855008">
                  <a:moveTo>
                    <a:pt x="0" y="855008"/>
                  </a:moveTo>
                  <a:lnTo>
                    <a:pt x="141553" y="684006"/>
                  </a:lnTo>
                  <a:lnTo>
                    <a:pt x="283107" y="513005"/>
                  </a:lnTo>
                  <a:lnTo>
                    <a:pt x="424661" y="427504"/>
                  </a:lnTo>
                  <a:lnTo>
                    <a:pt x="566215" y="427504"/>
                  </a:lnTo>
                  <a:lnTo>
                    <a:pt x="707769" y="342003"/>
                  </a:lnTo>
                  <a:lnTo>
                    <a:pt x="849323" y="342003"/>
                  </a:lnTo>
                  <a:lnTo>
                    <a:pt x="990877" y="256502"/>
                  </a:lnTo>
                  <a:lnTo>
                    <a:pt x="1132431" y="171001"/>
                  </a:lnTo>
                  <a:lnTo>
                    <a:pt x="1273984" y="171001"/>
                  </a:lnTo>
                  <a:lnTo>
                    <a:pt x="1415538" y="171001"/>
                  </a:lnTo>
                  <a:lnTo>
                    <a:pt x="1557092" y="171001"/>
                  </a:lnTo>
                  <a:lnTo>
                    <a:pt x="1698646" y="85500"/>
                  </a:lnTo>
                  <a:lnTo>
                    <a:pt x="1840200" y="8550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01551"/>
              <a:ext cx="3397293" cy="684006"/>
            </a:xfrm>
            <a:custGeom>
              <a:avLst/>
              <a:pathLst>
                <a:path w="3397293" h="684006">
                  <a:moveTo>
                    <a:pt x="0" y="684006"/>
                  </a:moveTo>
                  <a:lnTo>
                    <a:pt x="141553" y="598506"/>
                  </a:lnTo>
                  <a:lnTo>
                    <a:pt x="283107" y="598506"/>
                  </a:lnTo>
                  <a:lnTo>
                    <a:pt x="424661" y="513005"/>
                  </a:lnTo>
                  <a:lnTo>
                    <a:pt x="566215" y="427504"/>
                  </a:lnTo>
                  <a:lnTo>
                    <a:pt x="707769" y="342003"/>
                  </a:lnTo>
                  <a:lnTo>
                    <a:pt x="849323" y="256502"/>
                  </a:lnTo>
                  <a:lnTo>
                    <a:pt x="990877" y="256502"/>
                  </a:lnTo>
                  <a:lnTo>
                    <a:pt x="1132431" y="171001"/>
                  </a:lnTo>
                  <a:lnTo>
                    <a:pt x="1273984" y="85500"/>
                  </a:lnTo>
                  <a:lnTo>
                    <a:pt x="1415538" y="85500"/>
                  </a:lnTo>
                  <a:lnTo>
                    <a:pt x="1557092" y="85500"/>
                  </a:lnTo>
                  <a:lnTo>
                    <a:pt x="1698646" y="85500"/>
                  </a:lnTo>
                  <a:lnTo>
                    <a:pt x="1840200" y="85500"/>
                  </a:lnTo>
                  <a:lnTo>
                    <a:pt x="1981754" y="85500"/>
                  </a:lnTo>
                  <a:lnTo>
                    <a:pt x="2123308" y="85500"/>
                  </a:lnTo>
                  <a:lnTo>
                    <a:pt x="2264862" y="0"/>
                  </a:lnTo>
                  <a:lnTo>
                    <a:pt x="2406416" y="0"/>
                  </a:lnTo>
                  <a:lnTo>
                    <a:pt x="2547969" y="0"/>
                  </a:lnTo>
                  <a:lnTo>
                    <a:pt x="2689523" y="0"/>
                  </a:lnTo>
                  <a:lnTo>
                    <a:pt x="2831077" y="171001"/>
                  </a:lnTo>
                  <a:lnTo>
                    <a:pt x="2972631" y="256502"/>
                  </a:lnTo>
                  <a:lnTo>
                    <a:pt x="3114185" y="85500"/>
                  </a:lnTo>
                  <a:lnTo>
                    <a:pt x="3255739" y="85500"/>
                  </a:lnTo>
                  <a:lnTo>
                    <a:pt x="3397293" y="855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16050"/>
              <a:ext cx="3397293" cy="2052020"/>
            </a:xfrm>
            <a:custGeom>
              <a:avLst/>
              <a:pathLst>
                <a:path w="3397293" h="2052020">
                  <a:moveTo>
                    <a:pt x="0" y="2052020"/>
                  </a:moveTo>
                  <a:lnTo>
                    <a:pt x="141553" y="2052020"/>
                  </a:lnTo>
                  <a:lnTo>
                    <a:pt x="283107" y="1966520"/>
                  </a:lnTo>
                  <a:lnTo>
                    <a:pt x="424661" y="1795518"/>
                  </a:lnTo>
                  <a:lnTo>
                    <a:pt x="566215" y="1539015"/>
                  </a:lnTo>
                  <a:lnTo>
                    <a:pt x="707769" y="1282513"/>
                  </a:lnTo>
                  <a:lnTo>
                    <a:pt x="849323" y="1111511"/>
                  </a:lnTo>
                  <a:lnTo>
                    <a:pt x="990877" y="940509"/>
                  </a:lnTo>
                  <a:lnTo>
                    <a:pt x="1132431" y="513005"/>
                  </a:lnTo>
                  <a:lnTo>
                    <a:pt x="1273984" y="171001"/>
                  </a:lnTo>
                  <a:lnTo>
                    <a:pt x="1415538" y="684006"/>
                  </a:lnTo>
                  <a:lnTo>
                    <a:pt x="1557092" y="855008"/>
                  </a:lnTo>
                  <a:lnTo>
                    <a:pt x="1698646" y="1197012"/>
                  </a:lnTo>
                  <a:lnTo>
                    <a:pt x="1840200" y="1282513"/>
                  </a:lnTo>
                  <a:lnTo>
                    <a:pt x="1981754" y="940509"/>
                  </a:lnTo>
                  <a:lnTo>
                    <a:pt x="2123308" y="855008"/>
                  </a:lnTo>
                  <a:lnTo>
                    <a:pt x="2264862" y="427504"/>
                  </a:lnTo>
                  <a:lnTo>
                    <a:pt x="2406416" y="342003"/>
                  </a:lnTo>
                  <a:lnTo>
                    <a:pt x="2547969" y="256502"/>
                  </a:lnTo>
                  <a:lnTo>
                    <a:pt x="2689523" y="85500"/>
                  </a:lnTo>
                  <a:lnTo>
                    <a:pt x="2831077" y="256502"/>
                  </a:lnTo>
                  <a:lnTo>
                    <a:pt x="2972631" y="342003"/>
                  </a:lnTo>
                  <a:lnTo>
                    <a:pt x="3114185" y="342003"/>
                  </a:lnTo>
                  <a:lnTo>
                    <a:pt x="3255739" y="8550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015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1551"/>
              <a:ext cx="3397293" cy="855008"/>
            </a:xfrm>
            <a:custGeom>
              <a:avLst/>
              <a:pathLst>
                <a:path w="3397293" h="855008">
                  <a:moveTo>
                    <a:pt x="0" y="855008"/>
                  </a:moveTo>
                  <a:lnTo>
                    <a:pt x="141553" y="684006"/>
                  </a:lnTo>
                  <a:lnTo>
                    <a:pt x="283107" y="513005"/>
                  </a:lnTo>
                  <a:lnTo>
                    <a:pt x="424661" y="427504"/>
                  </a:lnTo>
                  <a:lnTo>
                    <a:pt x="566215" y="427504"/>
                  </a:lnTo>
                  <a:lnTo>
                    <a:pt x="707769" y="342003"/>
                  </a:lnTo>
                  <a:lnTo>
                    <a:pt x="849323" y="342003"/>
                  </a:lnTo>
                  <a:lnTo>
                    <a:pt x="990877" y="256502"/>
                  </a:lnTo>
                  <a:lnTo>
                    <a:pt x="1132431" y="171001"/>
                  </a:lnTo>
                  <a:lnTo>
                    <a:pt x="1273984" y="171001"/>
                  </a:lnTo>
                  <a:lnTo>
                    <a:pt x="1415538" y="171001"/>
                  </a:lnTo>
                  <a:lnTo>
                    <a:pt x="1557092" y="171001"/>
                  </a:lnTo>
                  <a:lnTo>
                    <a:pt x="1698646" y="85500"/>
                  </a:lnTo>
                  <a:lnTo>
                    <a:pt x="1840200" y="8550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151745"/>
              <a:ext cx="0" cy="1504815"/>
            </a:xfrm>
            <a:custGeom>
              <a:avLst/>
              <a:pathLst>
                <a:path w="0" h="1504815">
                  <a:moveTo>
                    <a:pt x="0" y="150481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151745"/>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151745"/>
              <a:ext cx="0" cy="820808"/>
            </a:xfrm>
            <a:custGeom>
              <a:avLst/>
              <a:pathLst>
                <a:path w="0" h="820808">
                  <a:moveTo>
                    <a:pt x="0" y="8208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151745"/>
              <a:ext cx="0" cy="649806"/>
            </a:xfrm>
            <a:custGeom>
              <a:avLst/>
              <a:pathLst>
                <a:path w="0" h="649806">
                  <a:moveTo>
                    <a:pt x="0" y="6498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151745"/>
              <a:ext cx="0" cy="649806"/>
            </a:xfrm>
            <a:custGeom>
              <a:avLst/>
              <a:pathLst>
                <a:path w="0" h="649806">
                  <a:moveTo>
                    <a:pt x="0" y="6498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151745"/>
              <a:ext cx="0" cy="649806"/>
            </a:xfrm>
            <a:custGeom>
              <a:avLst/>
              <a:pathLst>
                <a:path w="0" h="649806">
                  <a:moveTo>
                    <a:pt x="0" y="6498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151745"/>
              <a:ext cx="0" cy="649806"/>
            </a:xfrm>
            <a:custGeom>
              <a:avLst/>
              <a:pathLst>
                <a:path w="0" h="649806">
                  <a:moveTo>
                    <a:pt x="0" y="6498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1551"/>
              <a:ext cx="3397293" cy="855008"/>
            </a:xfrm>
            <a:custGeom>
              <a:avLst/>
              <a:pathLst>
                <a:path w="3397293" h="855008">
                  <a:moveTo>
                    <a:pt x="0" y="855008"/>
                  </a:moveTo>
                  <a:lnTo>
                    <a:pt x="141553" y="684006"/>
                  </a:lnTo>
                  <a:lnTo>
                    <a:pt x="283107" y="513005"/>
                  </a:lnTo>
                  <a:lnTo>
                    <a:pt x="424661" y="427504"/>
                  </a:lnTo>
                  <a:lnTo>
                    <a:pt x="566215" y="427504"/>
                  </a:lnTo>
                  <a:lnTo>
                    <a:pt x="707769" y="342003"/>
                  </a:lnTo>
                  <a:lnTo>
                    <a:pt x="849323" y="342003"/>
                  </a:lnTo>
                  <a:lnTo>
                    <a:pt x="990877" y="256502"/>
                  </a:lnTo>
                  <a:lnTo>
                    <a:pt x="1132431" y="171001"/>
                  </a:lnTo>
                  <a:lnTo>
                    <a:pt x="1273984" y="171001"/>
                  </a:lnTo>
                  <a:lnTo>
                    <a:pt x="1415538" y="171001"/>
                  </a:lnTo>
                  <a:lnTo>
                    <a:pt x="1557092" y="171001"/>
                  </a:lnTo>
                  <a:lnTo>
                    <a:pt x="1698646" y="85500"/>
                  </a:lnTo>
                  <a:lnTo>
                    <a:pt x="1840200" y="8550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07710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97238" y="10787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05008" y="10784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0771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0771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0771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0771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847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676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594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044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7494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944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0994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7240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95356"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6" name="tx116"/>
            <p:cNvSpPr/>
            <p:nvPr/>
          </p:nvSpPr>
          <p:spPr>
            <a:xfrm>
              <a:off x="727704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950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35446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290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0359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7816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9174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663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4088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7117634" cy="145351"/>
            </a:xfrm>
            <a:prstGeom prst="rect">
              <a:avLst/>
            </a:prstGeom>
            <a:solidFill>
              <a:srgbClr val="1CABE2">
                <a:alpha val="80000"/>
              </a:srgbClr>
            </a:solidFill>
          </p:spPr>
          <p:txBody>
            <a:bodyPr/>
            <a:lstStyle/>
            <a:p/>
          </p:txBody>
        </p:sp>
        <p:sp>
          <p:nvSpPr>
            <p:cNvPr id="131" name="rc131"/>
            <p:cNvSpPr/>
            <p:nvPr/>
          </p:nvSpPr>
          <p:spPr>
            <a:xfrm>
              <a:off x="1317178" y="5528559"/>
              <a:ext cx="7238582" cy="145351"/>
            </a:xfrm>
            <a:prstGeom prst="rect">
              <a:avLst/>
            </a:prstGeom>
            <a:solidFill>
              <a:srgbClr val="1CABE2">
                <a:alpha val="80000"/>
              </a:srgbClr>
            </a:solidFill>
          </p:spPr>
          <p:txBody>
            <a:bodyPr/>
            <a:lstStyle/>
            <a:p/>
          </p:txBody>
        </p:sp>
        <p:sp>
          <p:nvSpPr>
            <p:cNvPr id="132" name="rc132"/>
            <p:cNvSpPr/>
            <p:nvPr/>
          </p:nvSpPr>
          <p:spPr>
            <a:xfrm>
              <a:off x="1317178" y="5346869"/>
              <a:ext cx="7321564"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6446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0390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11359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1" name="tx14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2" name="tx14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3" name="tx14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Burkina Faso (95 %) était supérieure de 6 points de pourcentage à la moyenne mondiale (89 %) et de 14 points de pourcentage à la moyenne de l'ensemble des pays WCAR (81 %).
La couverture nationale en DTC1 était la même qu'en 2019 (95%).
Cela équivaut à 35 000 enfants recevant une dose zéro en 2024, contre 34 000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Burkina Faso se classera au 19e rang sur 24 pays pour la plus faible couverture en DTC1 (sur la base d'un classement ex æquo).
Le Burkina Faso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F26A21">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Burkina Faso se classait au 13e rang sur 24 pays, avec 34 000 enfants ne recevant aucune dose.
En 2024, le Burkina Faso se classe 11e sur 24 pays avec 35 000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2951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0703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8455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1827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957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733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188096"/>
              <a:ext cx="200644" cy="552653"/>
            </a:xfrm>
            <a:prstGeom prst="rect">
              <a:avLst/>
            </a:prstGeom>
            <a:solidFill>
              <a:srgbClr val="80BD41">
                <a:alpha val="100000"/>
              </a:srgbClr>
            </a:solidFill>
          </p:spPr>
          <p:txBody>
            <a:bodyPr/>
            <a:lstStyle/>
            <a:p/>
          </p:txBody>
        </p:sp>
        <p:sp>
          <p:nvSpPr>
            <p:cNvPr id="25" name="rc25"/>
            <p:cNvSpPr/>
            <p:nvPr/>
          </p:nvSpPr>
          <p:spPr>
            <a:xfrm>
              <a:off x="1423662" y="3512632"/>
              <a:ext cx="200644" cy="184217"/>
            </a:xfrm>
            <a:prstGeom prst="rect">
              <a:avLst/>
            </a:prstGeom>
            <a:solidFill>
              <a:srgbClr val="0058AB">
                <a:alpha val="100000"/>
              </a:srgbClr>
            </a:solidFill>
          </p:spPr>
          <p:txBody>
            <a:bodyPr/>
            <a:lstStyle/>
            <a:p/>
          </p:txBody>
        </p:sp>
        <p:sp>
          <p:nvSpPr>
            <p:cNvPr id="26" name="rc26"/>
            <p:cNvSpPr/>
            <p:nvPr/>
          </p:nvSpPr>
          <p:spPr>
            <a:xfrm>
              <a:off x="1423662" y="3696850"/>
              <a:ext cx="200644" cy="491246"/>
            </a:xfrm>
            <a:prstGeom prst="rect">
              <a:avLst/>
            </a:prstGeom>
            <a:solidFill>
              <a:srgbClr val="1CABE2">
                <a:alpha val="100000"/>
              </a:srgbClr>
            </a:solidFill>
          </p:spPr>
          <p:txBody>
            <a:bodyPr/>
            <a:lstStyle/>
            <a:p/>
          </p:txBody>
        </p:sp>
        <p:sp>
          <p:nvSpPr>
            <p:cNvPr id="27" name="rc27"/>
            <p:cNvSpPr/>
            <p:nvPr/>
          </p:nvSpPr>
          <p:spPr>
            <a:xfrm>
              <a:off x="1646600" y="3960482"/>
              <a:ext cx="200644" cy="780267"/>
            </a:xfrm>
            <a:prstGeom prst="rect">
              <a:avLst/>
            </a:prstGeom>
            <a:solidFill>
              <a:srgbClr val="80BD41">
                <a:alpha val="100000"/>
              </a:srgbClr>
            </a:solidFill>
          </p:spPr>
          <p:txBody>
            <a:bodyPr/>
            <a:lstStyle/>
            <a:p/>
          </p:txBody>
        </p:sp>
        <p:sp>
          <p:nvSpPr>
            <p:cNvPr id="28" name="rc28"/>
            <p:cNvSpPr/>
            <p:nvPr/>
          </p:nvSpPr>
          <p:spPr>
            <a:xfrm>
              <a:off x="1646600" y="3482256"/>
              <a:ext cx="200644" cy="163604"/>
            </a:xfrm>
            <a:prstGeom prst="rect">
              <a:avLst/>
            </a:prstGeom>
            <a:solidFill>
              <a:srgbClr val="0058AB">
                <a:alpha val="100000"/>
              </a:srgbClr>
            </a:solidFill>
          </p:spPr>
          <p:txBody>
            <a:bodyPr/>
            <a:lstStyle/>
            <a:p/>
          </p:txBody>
        </p:sp>
        <p:sp>
          <p:nvSpPr>
            <p:cNvPr id="29" name="rc29"/>
            <p:cNvSpPr/>
            <p:nvPr/>
          </p:nvSpPr>
          <p:spPr>
            <a:xfrm>
              <a:off x="1646600" y="3645860"/>
              <a:ext cx="200644" cy="314622"/>
            </a:xfrm>
            <a:prstGeom prst="rect">
              <a:avLst/>
            </a:prstGeom>
            <a:solidFill>
              <a:srgbClr val="1CABE2">
                <a:alpha val="100000"/>
              </a:srgbClr>
            </a:solidFill>
          </p:spPr>
          <p:txBody>
            <a:bodyPr/>
            <a:lstStyle/>
            <a:p/>
          </p:txBody>
        </p:sp>
        <p:sp>
          <p:nvSpPr>
            <p:cNvPr id="30" name="rc30"/>
            <p:cNvSpPr/>
            <p:nvPr/>
          </p:nvSpPr>
          <p:spPr>
            <a:xfrm>
              <a:off x="1869538" y="3852633"/>
              <a:ext cx="200644" cy="888116"/>
            </a:xfrm>
            <a:prstGeom prst="rect">
              <a:avLst/>
            </a:prstGeom>
            <a:solidFill>
              <a:srgbClr val="80BD41">
                <a:alpha val="100000"/>
              </a:srgbClr>
            </a:solidFill>
          </p:spPr>
          <p:txBody>
            <a:bodyPr/>
            <a:lstStyle/>
            <a:p/>
          </p:txBody>
        </p:sp>
        <p:sp>
          <p:nvSpPr>
            <p:cNvPr id="31" name="rc31"/>
            <p:cNvSpPr/>
            <p:nvPr/>
          </p:nvSpPr>
          <p:spPr>
            <a:xfrm>
              <a:off x="1869538" y="3453623"/>
              <a:ext cx="200644" cy="141585"/>
            </a:xfrm>
            <a:prstGeom prst="rect">
              <a:avLst/>
            </a:prstGeom>
            <a:solidFill>
              <a:srgbClr val="0058AB">
                <a:alpha val="100000"/>
              </a:srgbClr>
            </a:solidFill>
          </p:spPr>
          <p:txBody>
            <a:bodyPr/>
            <a:lstStyle/>
            <a:p/>
          </p:txBody>
        </p:sp>
        <p:sp>
          <p:nvSpPr>
            <p:cNvPr id="32" name="rc32"/>
            <p:cNvSpPr/>
            <p:nvPr/>
          </p:nvSpPr>
          <p:spPr>
            <a:xfrm>
              <a:off x="1869538" y="3595208"/>
              <a:ext cx="200644" cy="257424"/>
            </a:xfrm>
            <a:prstGeom prst="rect">
              <a:avLst/>
            </a:prstGeom>
            <a:solidFill>
              <a:srgbClr val="1CABE2">
                <a:alpha val="100000"/>
              </a:srgbClr>
            </a:solidFill>
          </p:spPr>
          <p:txBody>
            <a:bodyPr/>
            <a:lstStyle/>
            <a:p/>
          </p:txBody>
        </p:sp>
        <p:sp>
          <p:nvSpPr>
            <p:cNvPr id="33" name="rc33"/>
            <p:cNvSpPr/>
            <p:nvPr/>
          </p:nvSpPr>
          <p:spPr>
            <a:xfrm>
              <a:off x="2092476" y="3690493"/>
              <a:ext cx="200644" cy="1050256"/>
            </a:xfrm>
            <a:prstGeom prst="rect">
              <a:avLst/>
            </a:prstGeom>
            <a:solidFill>
              <a:srgbClr val="80BD41">
                <a:alpha val="100000"/>
              </a:srgbClr>
            </a:solidFill>
          </p:spPr>
          <p:txBody>
            <a:bodyPr/>
            <a:lstStyle/>
            <a:p/>
          </p:txBody>
        </p:sp>
        <p:sp>
          <p:nvSpPr>
            <p:cNvPr id="34" name="rc34"/>
            <p:cNvSpPr/>
            <p:nvPr/>
          </p:nvSpPr>
          <p:spPr>
            <a:xfrm>
              <a:off x="2092476" y="3411310"/>
              <a:ext cx="200644" cy="132944"/>
            </a:xfrm>
            <a:prstGeom prst="rect">
              <a:avLst/>
            </a:prstGeom>
            <a:solidFill>
              <a:srgbClr val="0058AB">
                <a:alpha val="100000"/>
              </a:srgbClr>
            </a:solidFill>
          </p:spPr>
          <p:txBody>
            <a:bodyPr/>
            <a:lstStyle/>
            <a:p/>
          </p:txBody>
        </p:sp>
        <p:sp>
          <p:nvSpPr>
            <p:cNvPr id="35" name="rc35"/>
            <p:cNvSpPr/>
            <p:nvPr/>
          </p:nvSpPr>
          <p:spPr>
            <a:xfrm>
              <a:off x="2092476" y="3544255"/>
              <a:ext cx="200644" cy="146237"/>
            </a:xfrm>
            <a:prstGeom prst="rect">
              <a:avLst/>
            </a:prstGeom>
            <a:solidFill>
              <a:srgbClr val="1CABE2">
                <a:alpha val="100000"/>
              </a:srgbClr>
            </a:solidFill>
          </p:spPr>
          <p:txBody>
            <a:bodyPr/>
            <a:lstStyle/>
            <a:p/>
          </p:txBody>
        </p:sp>
        <p:sp>
          <p:nvSpPr>
            <p:cNvPr id="36" name="rc36"/>
            <p:cNvSpPr/>
            <p:nvPr/>
          </p:nvSpPr>
          <p:spPr>
            <a:xfrm>
              <a:off x="2315413" y="3664613"/>
              <a:ext cx="200644" cy="1076136"/>
            </a:xfrm>
            <a:prstGeom prst="rect">
              <a:avLst/>
            </a:prstGeom>
            <a:solidFill>
              <a:srgbClr val="80BD41">
                <a:alpha val="100000"/>
              </a:srgbClr>
            </a:solidFill>
          </p:spPr>
          <p:txBody>
            <a:bodyPr/>
            <a:lstStyle/>
            <a:p/>
          </p:txBody>
        </p:sp>
        <p:sp>
          <p:nvSpPr>
            <p:cNvPr id="37" name="rc37"/>
            <p:cNvSpPr/>
            <p:nvPr/>
          </p:nvSpPr>
          <p:spPr>
            <a:xfrm>
              <a:off x="2315413" y="3378550"/>
              <a:ext cx="200644" cy="136220"/>
            </a:xfrm>
            <a:prstGeom prst="rect">
              <a:avLst/>
            </a:prstGeom>
            <a:solidFill>
              <a:srgbClr val="0058AB">
                <a:alpha val="100000"/>
              </a:srgbClr>
            </a:solidFill>
          </p:spPr>
          <p:txBody>
            <a:bodyPr/>
            <a:lstStyle/>
            <a:p/>
          </p:txBody>
        </p:sp>
        <p:sp>
          <p:nvSpPr>
            <p:cNvPr id="38" name="rc38"/>
            <p:cNvSpPr/>
            <p:nvPr/>
          </p:nvSpPr>
          <p:spPr>
            <a:xfrm>
              <a:off x="2315413" y="3514771"/>
              <a:ext cx="200644" cy="149841"/>
            </a:xfrm>
            <a:prstGeom prst="rect">
              <a:avLst/>
            </a:prstGeom>
            <a:solidFill>
              <a:srgbClr val="1CABE2">
                <a:alpha val="100000"/>
              </a:srgbClr>
            </a:solidFill>
          </p:spPr>
          <p:txBody>
            <a:bodyPr/>
            <a:lstStyle/>
            <a:p/>
          </p:txBody>
        </p:sp>
        <p:sp>
          <p:nvSpPr>
            <p:cNvPr id="39" name="rc39"/>
            <p:cNvSpPr/>
            <p:nvPr/>
          </p:nvSpPr>
          <p:spPr>
            <a:xfrm>
              <a:off x="2538351" y="3588289"/>
              <a:ext cx="200644" cy="1152460"/>
            </a:xfrm>
            <a:prstGeom prst="rect">
              <a:avLst/>
            </a:prstGeom>
            <a:solidFill>
              <a:srgbClr val="80BD41">
                <a:alpha val="100000"/>
              </a:srgbClr>
            </a:solidFill>
          </p:spPr>
          <p:txBody>
            <a:bodyPr/>
            <a:lstStyle/>
            <a:p/>
          </p:txBody>
        </p:sp>
        <p:sp>
          <p:nvSpPr>
            <p:cNvPr id="40" name="rc40"/>
            <p:cNvSpPr/>
            <p:nvPr/>
          </p:nvSpPr>
          <p:spPr>
            <a:xfrm>
              <a:off x="2538351" y="3335309"/>
              <a:ext cx="200644" cy="126489"/>
            </a:xfrm>
            <a:prstGeom prst="rect">
              <a:avLst/>
            </a:prstGeom>
            <a:solidFill>
              <a:srgbClr val="0058AB">
                <a:alpha val="100000"/>
              </a:srgbClr>
            </a:solidFill>
          </p:spPr>
          <p:txBody>
            <a:bodyPr/>
            <a:lstStyle/>
            <a:p/>
          </p:txBody>
        </p:sp>
        <p:sp>
          <p:nvSpPr>
            <p:cNvPr id="41" name="rc41"/>
            <p:cNvSpPr/>
            <p:nvPr/>
          </p:nvSpPr>
          <p:spPr>
            <a:xfrm>
              <a:off x="2538351" y="3461799"/>
              <a:ext cx="200644" cy="126489"/>
            </a:xfrm>
            <a:prstGeom prst="rect">
              <a:avLst/>
            </a:prstGeom>
            <a:solidFill>
              <a:srgbClr val="1CABE2">
                <a:alpha val="100000"/>
              </a:srgbClr>
            </a:solidFill>
          </p:spPr>
          <p:txBody>
            <a:bodyPr/>
            <a:lstStyle/>
            <a:p/>
          </p:txBody>
        </p:sp>
        <p:sp>
          <p:nvSpPr>
            <p:cNvPr id="42" name="rc42"/>
            <p:cNvSpPr/>
            <p:nvPr/>
          </p:nvSpPr>
          <p:spPr>
            <a:xfrm>
              <a:off x="2761289" y="3482984"/>
              <a:ext cx="200644" cy="1257765"/>
            </a:xfrm>
            <a:prstGeom prst="rect">
              <a:avLst/>
            </a:prstGeom>
            <a:solidFill>
              <a:srgbClr val="80BD41">
                <a:alpha val="100000"/>
              </a:srgbClr>
            </a:solidFill>
          </p:spPr>
          <p:txBody>
            <a:bodyPr/>
            <a:lstStyle/>
            <a:p/>
          </p:txBody>
        </p:sp>
        <p:sp>
          <p:nvSpPr>
            <p:cNvPr id="43" name="rc43"/>
            <p:cNvSpPr/>
            <p:nvPr/>
          </p:nvSpPr>
          <p:spPr>
            <a:xfrm>
              <a:off x="2761289" y="3278231"/>
              <a:ext cx="200644" cy="131626"/>
            </a:xfrm>
            <a:prstGeom prst="rect">
              <a:avLst/>
            </a:prstGeom>
            <a:solidFill>
              <a:srgbClr val="0058AB">
                <a:alpha val="100000"/>
              </a:srgbClr>
            </a:solidFill>
          </p:spPr>
          <p:txBody>
            <a:bodyPr/>
            <a:lstStyle/>
            <a:p/>
          </p:txBody>
        </p:sp>
        <p:sp>
          <p:nvSpPr>
            <p:cNvPr id="44" name="rc44"/>
            <p:cNvSpPr/>
            <p:nvPr/>
          </p:nvSpPr>
          <p:spPr>
            <a:xfrm>
              <a:off x="2761289" y="3409858"/>
              <a:ext cx="200644" cy="73126"/>
            </a:xfrm>
            <a:prstGeom prst="rect">
              <a:avLst/>
            </a:prstGeom>
            <a:solidFill>
              <a:srgbClr val="1CABE2">
                <a:alpha val="100000"/>
              </a:srgbClr>
            </a:solidFill>
          </p:spPr>
          <p:txBody>
            <a:bodyPr/>
            <a:lstStyle/>
            <a:p/>
          </p:txBody>
        </p:sp>
        <p:sp>
          <p:nvSpPr>
            <p:cNvPr id="45" name="rc45"/>
            <p:cNvSpPr/>
            <p:nvPr/>
          </p:nvSpPr>
          <p:spPr>
            <a:xfrm>
              <a:off x="2984227" y="3402931"/>
              <a:ext cx="200644" cy="1337818"/>
            </a:xfrm>
            <a:prstGeom prst="rect">
              <a:avLst/>
            </a:prstGeom>
            <a:solidFill>
              <a:srgbClr val="80BD41">
                <a:alpha val="100000"/>
              </a:srgbClr>
            </a:solidFill>
          </p:spPr>
          <p:txBody>
            <a:bodyPr/>
            <a:lstStyle/>
            <a:p/>
          </p:txBody>
        </p:sp>
        <p:sp>
          <p:nvSpPr>
            <p:cNvPr id="46" name="rc46"/>
            <p:cNvSpPr/>
            <p:nvPr/>
          </p:nvSpPr>
          <p:spPr>
            <a:xfrm>
              <a:off x="2984227" y="3237584"/>
              <a:ext cx="200644" cy="120252"/>
            </a:xfrm>
            <a:prstGeom prst="rect">
              <a:avLst/>
            </a:prstGeom>
            <a:solidFill>
              <a:srgbClr val="0058AB">
                <a:alpha val="100000"/>
              </a:srgbClr>
            </a:solidFill>
          </p:spPr>
          <p:txBody>
            <a:bodyPr/>
            <a:lstStyle/>
            <a:p/>
          </p:txBody>
        </p:sp>
        <p:sp>
          <p:nvSpPr>
            <p:cNvPr id="47" name="rc47"/>
            <p:cNvSpPr/>
            <p:nvPr/>
          </p:nvSpPr>
          <p:spPr>
            <a:xfrm>
              <a:off x="2984227" y="3357837"/>
              <a:ext cx="200644" cy="45094"/>
            </a:xfrm>
            <a:prstGeom prst="rect">
              <a:avLst/>
            </a:prstGeom>
            <a:solidFill>
              <a:srgbClr val="1CABE2">
                <a:alpha val="100000"/>
              </a:srgbClr>
            </a:solidFill>
          </p:spPr>
          <p:txBody>
            <a:bodyPr/>
            <a:lstStyle/>
            <a:p/>
          </p:txBody>
        </p:sp>
        <p:sp>
          <p:nvSpPr>
            <p:cNvPr id="48" name="rc48"/>
            <p:cNvSpPr/>
            <p:nvPr/>
          </p:nvSpPr>
          <p:spPr>
            <a:xfrm>
              <a:off x="3207165" y="3307551"/>
              <a:ext cx="200644" cy="1433198"/>
            </a:xfrm>
            <a:prstGeom prst="rect">
              <a:avLst/>
            </a:prstGeom>
            <a:solidFill>
              <a:srgbClr val="80BD41">
                <a:alpha val="100000"/>
              </a:srgbClr>
            </a:solidFill>
          </p:spPr>
          <p:txBody>
            <a:bodyPr/>
            <a:lstStyle/>
            <a:p/>
          </p:txBody>
        </p:sp>
        <p:sp>
          <p:nvSpPr>
            <p:cNvPr id="49" name="rc49"/>
            <p:cNvSpPr/>
            <p:nvPr/>
          </p:nvSpPr>
          <p:spPr>
            <a:xfrm>
              <a:off x="3207165" y="3199677"/>
              <a:ext cx="200644" cy="107874"/>
            </a:xfrm>
            <a:prstGeom prst="rect">
              <a:avLst/>
            </a:prstGeom>
            <a:solidFill>
              <a:srgbClr val="0058AB">
                <a:alpha val="100000"/>
              </a:srgbClr>
            </a:solidFill>
          </p:spPr>
          <p:txBody>
            <a:bodyPr/>
            <a:lstStyle/>
            <a:p/>
          </p:txBody>
        </p:sp>
        <p:sp>
          <p:nvSpPr>
            <p:cNvPr id="50" name="rc50"/>
            <p:cNvSpPr/>
            <p:nvPr/>
          </p:nvSpPr>
          <p:spPr>
            <a:xfrm>
              <a:off x="3207165" y="3307551"/>
              <a:ext cx="200644" cy="0"/>
            </a:xfrm>
            <a:prstGeom prst="rect">
              <a:avLst/>
            </a:prstGeom>
            <a:solidFill>
              <a:srgbClr val="1CABE2">
                <a:alpha val="100000"/>
              </a:srgbClr>
            </a:solidFill>
          </p:spPr>
          <p:txBody>
            <a:bodyPr/>
            <a:lstStyle/>
            <a:p/>
          </p:txBody>
        </p:sp>
        <p:sp>
          <p:nvSpPr>
            <p:cNvPr id="51" name="rc51"/>
            <p:cNvSpPr/>
            <p:nvPr/>
          </p:nvSpPr>
          <p:spPr>
            <a:xfrm>
              <a:off x="3430103" y="3292559"/>
              <a:ext cx="200644" cy="1448190"/>
            </a:xfrm>
            <a:prstGeom prst="rect">
              <a:avLst/>
            </a:prstGeom>
            <a:solidFill>
              <a:srgbClr val="80BD41">
                <a:alpha val="100000"/>
              </a:srgbClr>
            </a:solidFill>
          </p:spPr>
          <p:txBody>
            <a:bodyPr/>
            <a:lstStyle/>
            <a:p/>
          </p:txBody>
        </p:sp>
        <p:sp>
          <p:nvSpPr>
            <p:cNvPr id="52" name="rc52"/>
            <p:cNvSpPr/>
            <p:nvPr/>
          </p:nvSpPr>
          <p:spPr>
            <a:xfrm>
              <a:off x="3430103" y="3166628"/>
              <a:ext cx="200644" cy="110189"/>
            </a:xfrm>
            <a:prstGeom prst="rect">
              <a:avLst/>
            </a:prstGeom>
            <a:solidFill>
              <a:srgbClr val="0058AB">
                <a:alpha val="100000"/>
              </a:srgbClr>
            </a:solidFill>
          </p:spPr>
          <p:txBody>
            <a:bodyPr/>
            <a:lstStyle/>
            <a:p/>
          </p:txBody>
        </p:sp>
        <p:sp>
          <p:nvSpPr>
            <p:cNvPr id="53" name="rc53"/>
            <p:cNvSpPr/>
            <p:nvPr/>
          </p:nvSpPr>
          <p:spPr>
            <a:xfrm>
              <a:off x="3430103" y="3276818"/>
              <a:ext cx="200644" cy="15740"/>
            </a:xfrm>
            <a:prstGeom prst="rect">
              <a:avLst/>
            </a:prstGeom>
            <a:solidFill>
              <a:srgbClr val="1CABE2">
                <a:alpha val="100000"/>
              </a:srgbClr>
            </a:solidFill>
          </p:spPr>
          <p:txBody>
            <a:bodyPr/>
            <a:lstStyle/>
            <a:p/>
          </p:txBody>
        </p:sp>
        <p:sp>
          <p:nvSpPr>
            <p:cNvPr id="54" name="rc54"/>
            <p:cNvSpPr/>
            <p:nvPr/>
          </p:nvSpPr>
          <p:spPr>
            <a:xfrm>
              <a:off x="3653041" y="3274275"/>
              <a:ext cx="200644" cy="1466474"/>
            </a:xfrm>
            <a:prstGeom prst="rect">
              <a:avLst/>
            </a:prstGeom>
            <a:solidFill>
              <a:srgbClr val="80BD41">
                <a:alpha val="100000"/>
              </a:srgbClr>
            </a:solidFill>
          </p:spPr>
          <p:txBody>
            <a:bodyPr/>
            <a:lstStyle/>
            <a:p/>
          </p:txBody>
        </p:sp>
        <p:sp>
          <p:nvSpPr>
            <p:cNvPr id="55" name="rc55"/>
            <p:cNvSpPr/>
            <p:nvPr/>
          </p:nvSpPr>
          <p:spPr>
            <a:xfrm>
              <a:off x="3653041" y="3129240"/>
              <a:ext cx="200644" cy="112805"/>
            </a:xfrm>
            <a:prstGeom prst="rect">
              <a:avLst/>
            </a:prstGeom>
            <a:solidFill>
              <a:srgbClr val="0058AB">
                <a:alpha val="100000"/>
              </a:srgbClr>
            </a:solidFill>
          </p:spPr>
          <p:txBody>
            <a:bodyPr/>
            <a:lstStyle/>
            <a:p/>
          </p:txBody>
        </p:sp>
        <p:sp>
          <p:nvSpPr>
            <p:cNvPr id="56" name="rc56"/>
            <p:cNvSpPr/>
            <p:nvPr/>
          </p:nvSpPr>
          <p:spPr>
            <a:xfrm>
              <a:off x="3653041" y="3242046"/>
              <a:ext cx="200644" cy="32229"/>
            </a:xfrm>
            <a:prstGeom prst="rect">
              <a:avLst/>
            </a:prstGeom>
            <a:solidFill>
              <a:srgbClr val="1CABE2">
                <a:alpha val="100000"/>
              </a:srgbClr>
            </a:solidFill>
          </p:spPr>
          <p:txBody>
            <a:bodyPr/>
            <a:lstStyle/>
            <a:p/>
          </p:txBody>
        </p:sp>
        <p:sp>
          <p:nvSpPr>
            <p:cNvPr id="57" name="rc57"/>
            <p:cNvSpPr/>
            <p:nvPr/>
          </p:nvSpPr>
          <p:spPr>
            <a:xfrm>
              <a:off x="3875979" y="3243498"/>
              <a:ext cx="200644" cy="1497251"/>
            </a:xfrm>
            <a:prstGeom prst="rect">
              <a:avLst/>
            </a:prstGeom>
            <a:solidFill>
              <a:srgbClr val="80BD41">
                <a:alpha val="100000"/>
              </a:srgbClr>
            </a:solidFill>
          </p:spPr>
          <p:txBody>
            <a:bodyPr/>
            <a:lstStyle/>
            <a:p/>
          </p:txBody>
        </p:sp>
        <p:sp>
          <p:nvSpPr>
            <p:cNvPr id="58" name="rc58"/>
            <p:cNvSpPr/>
            <p:nvPr/>
          </p:nvSpPr>
          <p:spPr>
            <a:xfrm>
              <a:off x="3875979" y="3095419"/>
              <a:ext cx="200644" cy="115172"/>
            </a:xfrm>
            <a:prstGeom prst="rect">
              <a:avLst/>
            </a:prstGeom>
            <a:solidFill>
              <a:srgbClr val="0058AB">
                <a:alpha val="100000"/>
              </a:srgbClr>
            </a:solidFill>
          </p:spPr>
          <p:txBody>
            <a:bodyPr/>
            <a:lstStyle/>
            <a:p/>
          </p:txBody>
        </p:sp>
        <p:sp>
          <p:nvSpPr>
            <p:cNvPr id="59" name="rc59"/>
            <p:cNvSpPr/>
            <p:nvPr/>
          </p:nvSpPr>
          <p:spPr>
            <a:xfrm>
              <a:off x="3875979" y="3210591"/>
              <a:ext cx="200644" cy="32906"/>
            </a:xfrm>
            <a:prstGeom prst="rect">
              <a:avLst/>
            </a:prstGeom>
            <a:solidFill>
              <a:srgbClr val="1CABE2">
                <a:alpha val="100000"/>
              </a:srgbClr>
            </a:solidFill>
          </p:spPr>
          <p:txBody>
            <a:bodyPr/>
            <a:lstStyle/>
            <a:p/>
          </p:txBody>
        </p:sp>
        <p:sp>
          <p:nvSpPr>
            <p:cNvPr id="60" name="rc60"/>
            <p:cNvSpPr/>
            <p:nvPr/>
          </p:nvSpPr>
          <p:spPr>
            <a:xfrm>
              <a:off x="4098916" y="3229757"/>
              <a:ext cx="200644" cy="1510992"/>
            </a:xfrm>
            <a:prstGeom prst="rect">
              <a:avLst/>
            </a:prstGeom>
            <a:solidFill>
              <a:srgbClr val="80BD41">
                <a:alpha val="100000"/>
              </a:srgbClr>
            </a:solidFill>
          </p:spPr>
          <p:txBody>
            <a:bodyPr/>
            <a:lstStyle/>
            <a:p/>
          </p:txBody>
        </p:sp>
        <p:sp>
          <p:nvSpPr>
            <p:cNvPr id="61" name="rc61"/>
            <p:cNvSpPr/>
            <p:nvPr/>
          </p:nvSpPr>
          <p:spPr>
            <a:xfrm>
              <a:off x="4098916" y="3061869"/>
              <a:ext cx="200644" cy="100732"/>
            </a:xfrm>
            <a:prstGeom prst="rect">
              <a:avLst/>
            </a:prstGeom>
            <a:solidFill>
              <a:srgbClr val="0058AB">
                <a:alpha val="100000"/>
              </a:srgbClr>
            </a:solidFill>
          </p:spPr>
          <p:txBody>
            <a:bodyPr/>
            <a:lstStyle/>
            <a:p/>
          </p:txBody>
        </p:sp>
        <p:sp>
          <p:nvSpPr>
            <p:cNvPr id="62" name="rc62"/>
            <p:cNvSpPr/>
            <p:nvPr/>
          </p:nvSpPr>
          <p:spPr>
            <a:xfrm>
              <a:off x="4098916" y="3162602"/>
              <a:ext cx="200644" cy="67155"/>
            </a:xfrm>
            <a:prstGeom prst="rect">
              <a:avLst/>
            </a:prstGeom>
            <a:solidFill>
              <a:srgbClr val="1CABE2">
                <a:alpha val="100000"/>
              </a:srgbClr>
            </a:solidFill>
          </p:spPr>
          <p:txBody>
            <a:bodyPr/>
            <a:lstStyle/>
            <a:p/>
          </p:txBody>
        </p:sp>
        <p:sp>
          <p:nvSpPr>
            <p:cNvPr id="63" name="rc63"/>
            <p:cNvSpPr/>
            <p:nvPr/>
          </p:nvSpPr>
          <p:spPr>
            <a:xfrm>
              <a:off x="4321854" y="3237180"/>
              <a:ext cx="200644" cy="1503569"/>
            </a:xfrm>
            <a:prstGeom prst="rect">
              <a:avLst/>
            </a:prstGeom>
            <a:solidFill>
              <a:srgbClr val="80BD41">
                <a:alpha val="100000"/>
              </a:srgbClr>
            </a:solidFill>
          </p:spPr>
          <p:txBody>
            <a:bodyPr/>
            <a:lstStyle/>
            <a:p/>
          </p:txBody>
        </p:sp>
        <p:sp>
          <p:nvSpPr>
            <p:cNvPr id="64" name="rc64"/>
            <p:cNvSpPr/>
            <p:nvPr/>
          </p:nvSpPr>
          <p:spPr>
            <a:xfrm>
              <a:off x="4321854" y="3032148"/>
              <a:ext cx="200644" cy="102517"/>
            </a:xfrm>
            <a:prstGeom prst="rect">
              <a:avLst/>
            </a:prstGeom>
            <a:solidFill>
              <a:srgbClr val="0058AB">
                <a:alpha val="100000"/>
              </a:srgbClr>
            </a:solidFill>
          </p:spPr>
          <p:txBody>
            <a:bodyPr/>
            <a:lstStyle/>
            <a:p/>
          </p:txBody>
        </p:sp>
        <p:sp>
          <p:nvSpPr>
            <p:cNvPr id="65" name="rc65"/>
            <p:cNvSpPr/>
            <p:nvPr/>
          </p:nvSpPr>
          <p:spPr>
            <a:xfrm>
              <a:off x="4321854" y="3134666"/>
              <a:ext cx="200644" cy="102514"/>
            </a:xfrm>
            <a:prstGeom prst="rect">
              <a:avLst/>
            </a:prstGeom>
            <a:solidFill>
              <a:srgbClr val="1CABE2">
                <a:alpha val="100000"/>
              </a:srgbClr>
            </a:solidFill>
          </p:spPr>
          <p:txBody>
            <a:bodyPr/>
            <a:lstStyle/>
            <a:p/>
          </p:txBody>
        </p:sp>
        <p:sp>
          <p:nvSpPr>
            <p:cNvPr id="66" name="rc66"/>
            <p:cNvSpPr/>
            <p:nvPr/>
          </p:nvSpPr>
          <p:spPr>
            <a:xfrm>
              <a:off x="4544792" y="3169379"/>
              <a:ext cx="200644" cy="1571370"/>
            </a:xfrm>
            <a:prstGeom prst="rect">
              <a:avLst/>
            </a:prstGeom>
            <a:solidFill>
              <a:srgbClr val="80BD41">
                <a:alpha val="100000"/>
              </a:srgbClr>
            </a:solidFill>
          </p:spPr>
          <p:txBody>
            <a:bodyPr/>
            <a:lstStyle/>
            <a:p/>
          </p:txBody>
        </p:sp>
        <p:sp>
          <p:nvSpPr>
            <p:cNvPr id="67" name="rc67"/>
            <p:cNvSpPr/>
            <p:nvPr/>
          </p:nvSpPr>
          <p:spPr>
            <a:xfrm>
              <a:off x="4544792" y="3013968"/>
              <a:ext cx="200644" cy="86338"/>
            </a:xfrm>
            <a:prstGeom prst="rect">
              <a:avLst/>
            </a:prstGeom>
            <a:solidFill>
              <a:srgbClr val="0058AB">
                <a:alpha val="100000"/>
              </a:srgbClr>
            </a:solidFill>
          </p:spPr>
          <p:txBody>
            <a:bodyPr/>
            <a:lstStyle/>
            <a:p/>
          </p:txBody>
        </p:sp>
        <p:sp>
          <p:nvSpPr>
            <p:cNvPr id="68" name="rc68"/>
            <p:cNvSpPr/>
            <p:nvPr/>
          </p:nvSpPr>
          <p:spPr>
            <a:xfrm>
              <a:off x="4544792" y="3100306"/>
              <a:ext cx="200644" cy="69072"/>
            </a:xfrm>
            <a:prstGeom prst="rect">
              <a:avLst/>
            </a:prstGeom>
            <a:solidFill>
              <a:srgbClr val="1CABE2">
                <a:alpha val="100000"/>
              </a:srgbClr>
            </a:solidFill>
          </p:spPr>
          <p:txBody>
            <a:bodyPr/>
            <a:lstStyle/>
            <a:p/>
          </p:txBody>
        </p:sp>
        <p:sp>
          <p:nvSpPr>
            <p:cNvPr id="69" name="rc69"/>
            <p:cNvSpPr/>
            <p:nvPr/>
          </p:nvSpPr>
          <p:spPr>
            <a:xfrm>
              <a:off x="4767730" y="3152629"/>
              <a:ext cx="200644" cy="1588120"/>
            </a:xfrm>
            <a:prstGeom prst="rect">
              <a:avLst/>
            </a:prstGeom>
            <a:solidFill>
              <a:srgbClr val="80BD41">
                <a:alpha val="100000"/>
              </a:srgbClr>
            </a:solidFill>
          </p:spPr>
          <p:txBody>
            <a:bodyPr/>
            <a:lstStyle/>
            <a:p/>
          </p:txBody>
        </p:sp>
        <p:sp>
          <p:nvSpPr>
            <p:cNvPr id="70" name="rc70"/>
            <p:cNvSpPr/>
            <p:nvPr/>
          </p:nvSpPr>
          <p:spPr>
            <a:xfrm>
              <a:off x="4767730" y="2995562"/>
              <a:ext cx="200644" cy="87258"/>
            </a:xfrm>
            <a:prstGeom prst="rect">
              <a:avLst/>
            </a:prstGeom>
            <a:solidFill>
              <a:srgbClr val="0058AB">
                <a:alpha val="100000"/>
              </a:srgbClr>
            </a:solidFill>
          </p:spPr>
          <p:txBody>
            <a:bodyPr/>
            <a:lstStyle/>
            <a:p/>
          </p:txBody>
        </p:sp>
        <p:sp>
          <p:nvSpPr>
            <p:cNvPr id="71" name="rc71"/>
            <p:cNvSpPr/>
            <p:nvPr/>
          </p:nvSpPr>
          <p:spPr>
            <a:xfrm>
              <a:off x="4767730" y="3082820"/>
              <a:ext cx="200644" cy="69808"/>
            </a:xfrm>
            <a:prstGeom prst="rect">
              <a:avLst/>
            </a:prstGeom>
            <a:solidFill>
              <a:srgbClr val="1CABE2">
                <a:alpha val="100000"/>
              </a:srgbClr>
            </a:solidFill>
          </p:spPr>
          <p:txBody>
            <a:bodyPr/>
            <a:lstStyle/>
            <a:p/>
          </p:txBody>
        </p:sp>
        <p:sp>
          <p:nvSpPr>
            <p:cNvPr id="72" name="rc72"/>
            <p:cNvSpPr/>
            <p:nvPr/>
          </p:nvSpPr>
          <p:spPr>
            <a:xfrm>
              <a:off x="4990668" y="3149255"/>
              <a:ext cx="200644" cy="1591494"/>
            </a:xfrm>
            <a:prstGeom prst="rect">
              <a:avLst/>
            </a:prstGeom>
            <a:solidFill>
              <a:srgbClr val="80BD41">
                <a:alpha val="100000"/>
              </a:srgbClr>
            </a:solidFill>
          </p:spPr>
          <p:txBody>
            <a:bodyPr/>
            <a:lstStyle/>
            <a:p/>
          </p:txBody>
        </p:sp>
        <p:sp>
          <p:nvSpPr>
            <p:cNvPr id="73" name="rc73"/>
            <p:cNvSpPr/>
            <p:nvPr/>
          </p:nvSpPr>
          <p:spPr>
            <a:xfrm>
              <a:off x="4990668" y="2991853"/>
              <a:ext cx="200644" cy="87443"/>
            </a:xfrm>
            <a:prstGeom prst="rect">
              <a:avLst/>
            </a:prstGeom>
            <a:solidFill>
              <a:srgbClr val="0058AB">
                <a:alpha val="100000"/>
              </a:srgbClr>
            </a:solidFill>
          </p:spPr>
          <p:txBody>
            <a:bodyPr/>
            <a:lstStyle/>
            <a:p/>
          </p:txBody>
        </p:sp>
        <p:sp>
          <p:nvSpPr>
            <p:cNvPr id="74" name="rc74"/>
            <p:cNvSpPr/>
            <p:nvPr/>
          </p:nvSpPr>
          <p:spPr>
            <a:xfrm>
              <a:off x="4990668" y="3079297"/>
              <a:ext cx="200644" cy="69957"/>
            </a:xfrm>
            <a:prstGeom prst="rect">
              <a:avLst/>
            </a:prstGeom>
            <a:solidFill>
              <a:srgbClr val="1CABE2">
                <a:alpha val="100000"/>
              </a:srgbClr>
            </a:solidFill>
          </p:spPr>
          <p:txBody>
            <a:bodyPr/>
            <a:lstStyle/>
            <a:p/>
          </p:txBody>
        </p:sp>
        <p:sp>
          <p:nvSpPr>
            <p:cNvPr id="75" name="rc75"/>
            <p:cNvSpPr/>
            <p:nvPr/>
          </p:nvSpPr>
          <p:spPr>
            <a:xfrm>
              <a:off x="5213606" y="3151722"/>
              <a:ext cx="200644" cy="1589027"/>
            </a:xfrm>
            <a:prstGeom prst="rect">
              <a:avLst/>
            </a:prstGeom>
            <a:solidFill>
              <a:srgbClr val="80BD41">
                <a:alpha val="100000"/>
              </a:srgbClr>
            </a:solidFill>
          </p:spPr>
          <p:txBody>
            <a:bodyPr/>
            <a:lstStyle/>
            <a:p/>
          </p:txBody>
        </p:sp>
        <p:sp>
          <p:nvSpPr>
            <p:cNvPr id="76" name="rc76"/>
            <p:cNvSpPr/>
            <p:nvPr/>
          </p:nvSpPr>
          <p:spPr>
            <a:xfrm>
              <a:off x="5213606" y="2994564"/>
              <a:ext cx="200644" cy="87309"/>
            </a:xfrm>
            <a:prstGeom prst="rect">
              <a:avLst/>
            </a:prstGeom>
            <a:solidFill>
              <a:srgbClr val="0058AB">
                <a:alpha val="100000"/>
              </a:srgbClr>
            </a:solidFill>
          </p:spPr>
          <p:txBody>
            <a:bodyPr/>
            <a:lstStyle/>
            <a:p/>
          </p:txBody>
        </p:sp>
        <p:sp>
          <p:nvSpPr>
            <p:cNvPr id="77" name="rc77"/>
            <p:cNvSpPr/>
            <p:nvPr/>
          </p:nvSpPr>
          <p:spPr>
            <a:xfrm>
              <a:off x="5213606" y="3081874"/>
              <a:ext cx="200644" cy="69847"/>
            </a:xfrm>
            <a:prstGeom prst="rect">
              <a:avLst/>
            </a:prstGeom>
            <a:solidFill>
              <a:srgbClr val="1CABE2">
                <a:alpha val="100000"/>
              </a:srgbClr>
            </a:solidFill>
          </p:spPr>
          <p:txBody>
            <a:bodyPr/>
            <a:lstStyle/>
            <a:p/>
          </p:txBody>
        </p:sp>
        <p:sp>
          <p:nvSpPr>
            <p:cNvPr id="78" name="rc78"/>
            <p:cNvSpPr/>
            <p:nvPr/>
          </p:nvSpPr>
          <p:spPr>
            <a:xfrm>
              <a:off x="5436544" y="3180905"/>
              <a:ext cx="200644" cy="1559844"/>
            </a:xfrm>
            <a:prstGeom prst="rect">
              <a:avLst/>
            </a:prstGeom>
            <a:solidFill>
              <a:srgbClr val="80BD41">
                <a:alpha val="100000"/>
              </a:srgbClr>
            </a:solidFill>
          </p:spPr>
          <p:txBody>
            <a:bodyPr/>
            <a:lstStyle/>
            <a:p/>
          </p:txBody>
        </p:sp>
        <p:sp>
          <p:nvSpPr>
            <p:cNvPr id="79" name="rc79"/>
            <p:cNvSpPr/>
            <p:nvPr/>
          </p:nvSpPr>
          <p:spPr>
            <a:xfrm>
              <a:off x="5436544" y="3026635"/>
              <a:ext cx="200644" cy="85705"/>
            </a:xfrm>
            <a:prstGeom prst="rect">
              <a:avLst/>
            </a:prstGeom>
            <a:solidFill>
              <a:srgbClr val="0058AB">
                <a:alpha val="100000"/>
              </a:srgbClr>
            </a:solidFill>
          </p:spPr>
          <p:txBody>
            <a:bodyPr/>
            <a:lstStyle/>
            <a:p/>
          </p:txBody>
        </p:sp>
        <p:sp>
          <p:nvSpPr>
            <p:cNvPr id="80" name="rc80"/>
            <p:cNvSpPr/>
            <p:nvPr/>
          </p:nvSpPr>
          <p:spPr>
            <a:xfrm>
              <a:off x="5436544" y="3112341"/>
              <a:ext cx="200644" cy="68563"/>
            </a:xfrm>
            <a:prstGeom prst="rect">
              <a:avLst/>
            </a:prstGeom>
            <a:solidFill>
              <a:srgbClr val="1CABE2">
                <a:alpha val="100000"/>
              </a:srgbClr>
            </a:solidFill>
          </p:spPr>
          <p:txBody>
            <a:bodyPr/>
            <a:lstStyle/>
            <a:p/>
          </p:txBody>
        </p:sp>
        <p:sp>
          <p:nvSpPr>
            <p:cNvPr id="81" name="rc81"/>
            <p:cNvSpPr/>
            <p:nvPr/>
          </p:nvSpPr>
          <p:spPr>
            <a:xfrm>
              <a:off x="5659482" y="3214048"/>
              <a:ext cx="200644" cy="1526701"/>
            </a:xfrm>
            <a:prstGeom prst="rect">
              <a:avLst/>
            </a:prstGeom>
            <a:solidFill>
              <a:srgbClr val="80BD41">
                <a:alpha val="100000"/>
              </a:srgbClr>
            </a:solidFill>
          </p:spPr>
          <p:txBody>
            <a:bodyPr/>
            <a:lstStyle/>
            <a:p/>
          </p:txBody>
        </p:sp>
        <p:sp>
          <p:nvSpPr>
            <p:cNvPr id="82" name="rc82"/>
            <p:cNvSpPr/>
            <p:nvPr/>
          </p:nvSpPr>
          <p:spPr>
            <a:xfrm>
              <a:off x="5659482" y="3063055"/>
              <a:ext cx="200644" cy="83884"/>
            </a:xfrm>
            <a:prstGeom prst="rect">
              <a:avLst/>
            </a:prstGeom>
            <a:solidFill>
              <a:srgbClr val="0058AB">
                <a:alpha val="100000"/>
              </a:srgbClr>
            </a:solidFill>
          </p:spPr>
          <p:txBody>
            <a:bodyPr/>
            <a:lstStyle/>
            <a:p/>
          </p:txBody>
        </p:sp>
        <p:sp>
          <p:nvSpPr>
            <p:cNvPr id="83" name="rc83"/>
            <p:cNvSpPr/>
            <p:nvPr/>
          </p:nvSpPr>
          <p:spPr>
            <a:xfrm>
              <a:off x="5659482" y="3146939"/>
              <a:ext cx="200644" cy="67109"/>
            </a:xfrm>
            <a:prstGeom prst="rect">
              <a:avLst/>
            </a:prstGeom>
            <a:solidFill>
              <a:srgbClr val="1CABE2">
                <a:alpha val="100000"/>
              </a:srgbClr>
            </a:solidFill>
          </p:spPr>
          <p:txBody>
            <a:bodyPr/>
            <a:lstStyle/>
            <a:p/>
          </p:txBody>
        </p:sp>
        <p:sp>
          <p:nvSpPr>
            <p:cNvPr id="84" name="rc84"/>
            <p:cNvSpPr/>
            <p:nvPr/>
          </p:nvSpPr>
          <p:spPr>
            <a:xfrm>
              <a:off x="5882419" y="3247006"/>
              <a:ext cx="200644" cy="1493742"/>
            </a:xfrm>
            <a:prstGeom prst="rect">
              <a:avLst/>
            </a:prstGeom>
            <a:solidFill>
              <a:srgbClr val="80BD41">
                <a:alpha val="100000"/>
              </a:srgbClr>
            </a:solidFill>
          </p:spPr>
          <p:txBody>
            <a:bodyPr/>
            <a:lstStyle/>
            <a:p/>
          </p:txBody>
        </p:sp>
        <p:sp>
          <p:nvSpPr>
            <p:cNvPr id="85" name="rc85"/>
            <p:cNvSpPr/>
            <p:nvPr/>
          </p:nvSpPr>
          <p:spPr>
            <a:xfrm>
              <a:off x="5882419" y="3099275"/>
              <a:ext cx="200644" cy="82074"/>
            </a:xfrm>
            <a:prstGeom prst="rect">
              <a:avLst/>
            </a:prstGeom>
            <a:solidFill>
              <a:srgbClr val="0058AB">
                <a:alpha val="100000"/>
              </a:srgbClr>
            </a:solidFill>
          </p:spPr>
          <p:txBody>
            <a:bodyPr/>
            <a:lstStyle/>
            <a:p/>
          </p:txBody>
        </p:sp>
        <p:sp>
          <p:nvSpPr>
            <p:cNvPr id="86" name="rc86"/>
            <p:cNvSpPr/>
            <p:nvPr/>
          </p:nvSpPr>
          <p:spPr>
            <a:xfrm>
              <a:off x="5882419" y="3181350"/>
              <a:ext cx="200644" cy="65656"/>
            </a:xfrm>
            <a:prstGeom prst="rect">
              <a:avLst/>
            </a:prstGeom>
            <a:solidFill>
              <a:srgbClr val="1CABE2">
                <a:alpha val="100000"/>
              </a:srgbClr>
            </a:solidFill>
          </p:spPr>
          <p:txBody>
            <a:bodyPr/>
            <a:lstStyle/>
            <a:p/>
          </p:txBody>
        </p:sp>
        <p:sp>
          <p:nvSpPr>
            <p:cNvPr id="87" name="rc87"/>
            <p:cNvSpPr/>
            <p:nvPr/>
          </p:nvSpPr>
          <p:spPr>
            <a:xfrm>
              <a:off x="6105357" y="3224386"/>
              <a:ext cx="200644" cy="1516363"/>
            </a:xfrm>
            <a:prstGeom prst="rect">
              <a:avLst/>
            </a:prstGeom>
            <a:solidFill>
              <a:srgbClr val="80BD41">
                <a:alpha val="100000"/>
              </a:srgbClr>
            </a:solidFill>
          </p:spPr>
          <p:txBody>
            <a:bodyPr/>
            <a:lstStyle/>
            <a:p/>
          </p:txBody>
        </p:sp>
        <p:sp>
          <p:nvSpPr>
            <p:cNvPr id="88" name="rc88"/>
            <p:cNvSpPr/>
            <p:nvPr/>
          </p:nvSpPr>
          <p:spPr>
            <a:xfrm>
              <a:off x="6105357" y="3074417"/>
              <a:ext cx="200644" cy="83316"/>
            </a:xfrm>
            <a:prstGeom prst="rect">
              <a:avLst/>
            </a:prstGeom>
            <a:solidFill>
              <a:srgbClr val="0058AB">
                <a:alpha val="100000"/>
              </a:srgbClr>
            </a:solidFill>
          </p:spPr>
          <p:txBody>
            <a:bodyPr/>
            <a:lstStyle/>
            <a:p/>
          </p:txBody>
        </p:sp>
        <p:sp>
          <p:nvSpPr>
            <p:cNvPr id="89" name="rc89"/>
            <p:cNvSpPr/>
            <p:nvPr/>
          </p:nvSpPr>
          <p:spPr>
            <a:xfrm>
              <a:off x="6105357" y="3157734"/>
              <a:ext cx="200644" cy="66652"/>
            </a:xfrm>
            <a:prstGeom prst="rect">
              <a:avLst/>
            </a:prstGeom>
            <a:solidFill>
              <a:srgbClr val="1CABE2">
                <a:alpha val="100000"/>
              </a:srgbClr>
            </a:solidFill>
          </p:spPr>
          <p:txBody>
            <a:bodyPr/>
            <a:lstStyle/>
            <a:p/>
          </p:txBody>
        </p:sp>
        <p:sp>
          <p:nvSpPr>
            <p:cNvPr id="90" name="rc90"/>
            <p:cNvSpPr/>
            <p:nvPr/>
          </p:nvSpPr>
          <p:spPr>
            <a:xfrm>
              <a:off x="6328295" y="3205278"/>
              <a:ext cx="200644" cy="1535471"/>
            </a:xfrm>
            <a:prstGeom prst="rect">
              <a:avLst/>
            </a:prstGeom>
            <a:solidFill>
              <a:srgbClr val="80BD41">
                <a:alpha val="100000"/>
              </a:srgbClr>
            </a:solidFill>
          </p:spPr>
          <p:txBody>
            <a:bodyPr/>
            <a:lstStyle/>
            <a:p/>
          </p:txBody>
        </p:sp>
        <p:sp>
          <p:nvSpPr>
            <p:cNvPr id="91" name="rc91"/>
            <p:cNvSpPr/>
            <p:nvPr/>
          </p:nvSpPr>
          <p:spPr>
            <a:xfrm>
              <a:off x="6328295" y="3053420"/>
              <a:ext cx="200644" cy="84365"/>
            </a:xfrm>
            <a:prstGeom prst="rect">
              <a:avLst/>
            </a:prstGeom>
            <a:solidFill>
              <a:srgbClr val="0058AB">
                <a:alpha val="100000"/>
              </a:srgbClr>
            </a:solidFill>
          </p:spPr>
          <p:txBody>
            <a:bodyPr/>
            <a:lstStyle/>
            <a:p/>
          </p:txBody>
        </p:sp>
        <p:sp>
          <p:nvSpPr>
            <p:cNvPr id="92" name="rc92"/>
            <p:cNvSpPr/>
            <p:nvPr/>
          </p:nvSpPr>
          <p:spPr>
            <a:xfrm>
              <a:off x="6328295" y="3137785"/>
              <a:ext cx="200644" cy="67493"/>
            </a:xfrm>
            <a:prstGeom prst="rect">
              <a:avLst/>
            </a:prstGeom>
            <a:solidFill>
              <a:srgbClr val="1CABE2">
                <a:alpha val="100000"/>
              </a:srgbClr>
            </a:solidFill>
          </p:spPr>
          <p:txBody>
            <a:bodyPr/>
            <a:lstStyle/>
            <a:p/>
          </p:txBody>
        </p:sp>
        <p:sp>
          <p:nvSpPr>
            <p:cNvPr id="93" name="rc93"/>
            <p:cNvSpPr/>
            <p:nvPr/>
          </p:nvSpPr>
          <p:spPr>
            <a:xfrm>
              <a:off x="6551233" y="3188112"/>
              <a:ext cx="200644" cy="1552637"/>
            </a:xfrm>
            <a:prstGeom prst="rect">
              <a:avLst/>
            </a:prstGeom>
            <a:solidFill>
              <a:srgbClr val="80BD41">
                <a:alpha val="100000"/>
              </a:srgbClr>
            </a:solidFill>
          </p:spPr>
          <p:txBody>
            <a:bodyPr/>
            <a:lstStyle/>
            <a:p/>
          </p:txBody>
        </p:sp>
        <p:sp>
          <p:nvSpPr>
            <p:cNvPr id="94" name="rc94"/>
            <p:cNvSpPr/>
            <p:nvPr/>
          </p:nvSpPr>
          <p:spPr>
            <a:xfrm>
              <a:off x="6551233" y="3034554"/>
              <a:ext cx="200644" cy="85309"/>
            </a:xfrm>
            <a:prstGeom prst="rect">
              <a:avLst/>
            </a:prstGeom>
            <a:solidFill>
              <a:srgbClr val="0058AB">
                <a:alpha val="100000"/>
              </a:srgbClr>
            </a:solidFill>
          </p:spPr>
          <p:txBody>
            <a:bodyPr/>
            <a:lstStyle/>
            <a:p/>
          </p:txBody>
        </p:sp>
        <p:sp>
          <p:nvSpPr>
            <p:cNvPr id="95" name="rc95"/>
            <p:cNvSpPr/>
            <p:nvPr/>
          </p:nvSpPr>
          <p:spPr>
            <a:xfrm>
              <a:off x="6551233" y="3119864"/>
              <a:ext cx="200644" cy="68248"/>
            </a:xfrm>
            <a:prstGeom prst="rect">
              <a:avLst/>
            </a:prstGeom>
            <a:solidFill>
              <a:srgbClr val="1CABE2">
                <a:alpha val="100000"/>
              </a:srgbClr>
            </a:solidFill>
          </p:spPr>
          <p:txBody>
            <a:bodyPr/>
            <a:lstStyle/>
            <a:p/>
          </p:txBody>
        </p:sp>
        <p:sp>
          <p:nvSpPr>
            <p:cNvPr id="96" name="rc96"/>
            <p:cNvSpPr/>
            <p:nvPr/>
          </p:nvSpPr>
          <p:spPr>
            <a:xfrm>
              <a:off x="6774171" y="3170293"/>
              <a:ext cx="200644" cy="1570456"/>
            </a:xfrm>
            <a:prstGeom prst="rect">
              <a:avLst/>
            </a:prstGeom>
            <a:solidFill>
              <a:srgbClr val="80BD41">
                <a:alpha val="100000"/>
              </a:srgbClr>
            </a:solidFill>
          </p:spPr>
          <p:txBody>
            <a:bodyPr/>
            <a:lstStyle/>
            <a:p/>
          </p:txBody>
        </p:sp>
        <p:sp>
          <p:nvSpPr>
            <p:cNvPr id="97" name="rc97"/>
            <p:cNvSpPr/>
            <p:nvPr/>
          </p:nvSpPr>
          <p:spPr>
            <a:xfrm>
              <a:off x="6774171" y="3014975"/>
              <a:ext cx="200644" cy="86287"/>
            </a:xfrm>
            <a:prstGeom prst="rect">
              <a:avLst/>
            </a:prstGeom>
            <a:solidFill>
              <a:srgbClr val="0058AB">
                <a:alpha val="100000"/>
              </a:srgbClr>
            </a:solidFill>
          </p:spPr>
          <p:txBody>
            <a:bodyPr/>
            <a:lstStyle/>
            <a:p/>
          </p:txBody>
        </p:sp>
        <p:sp>
          <p:nvSpPr>
            <p:cNvPr id="98" name="rc98"/>
            <p:cNvSpPr/>
            <p:nvPr/>
          </p:nvSpPr>
          <p:spPr>
            <a:xfrm>
              <a:off x="6774171" y="3101262"/>
              <a:ext cx="200644" cy="69030"/>
            </a:xfrm>
            <a:prstGeom prst="rect">
              <a:avLst/>
            </a:prstGeom>
            <a:solidFill>
              <a:srgbClr val="1CABE2">
                <a:alpha val="100000"/>
              </a:srgbClr>
            </a:solidFill>
          </p:spPr>
          <p:txBody>
            <a:bodyPr/>
            <a:lstStyle/>
            <a:p/>
          </p:txBody>
        </p:sp>
        <p:sp>
          <p:nvSpPr>
            <p:cNvPr id="99" name="rc99"/>
            <p:cNvSpPr/>
            <p:nvPr/>
          </p:nvSpPr>
          <p:spPr>
            <a:xfrm>
              <a:off x="6997109" y="3005205"/>
              <a:ext cx="200644" cy="76512"/>
            </a:xfrm>
            <a:prstGeom prst="rect">
              <a:avLst/>
            </a:prstGeom>
            <a:solidFill>
              <a:srgbClr val="F26A21">
                <a:alpha val="100000"/>
              </a:srgbClr>
            </a:solidFill>
          </p:spPr>
          <p:txBody>
            <a:bodyPr/>
            <a:lstStyle/>
            <a:p/>
          </p:txBody>
        </p:sp>
        <p:sp>
          <p:nvSpPr>
            <p:cNvPr id="100" name="rc100"/>
            <p:cNvSpPr/>
            <p:nvPr/>
          </p:nvSpPr>
          <p:spPr>
            <a:xfrm>
              <a:off x="6997109" y="3081717"/>
              <a:ext cx="200644" cy="1659032"/>
            </a:xfrm>
            <a:prstGeom prst="rect">
              <a:avLst/>
            </a:prstGeom>
            <a:solidFill>
              <a:srgbClr val="FFC20E">
                <a:alpha val="100000"/>
              </a:srgbClr>
            </a:solidFill>
          </p:spPr>
          <p:txBody>
            <a:bodyPr/>
            <a:lstStyle/>
            <a:p/>
          </p:txBody>
        </p:sp>
        <p:sp>
          <p:nvSpPr>
            <p:cNvPr id="101" name="rc101"/>
            <p:cNvSpPr/>
            <p:nvPr/>
          </p:nvSpPr>
          <p:spPr>
            <a:xfrm>
              <a:off x="7220047" y="2989765"/>
              <a:ext cx="200644" cy="67844"/>
            </a:xfrm>
            <a:prstGeom prst="rect">
              <a:avLst/>
            </a:prstGeom>
            <a:solidFill>
              <a:srgbClr val="F26A21">
                <a:alpha val="100000"/>
              </a:srgbClr>
            </a:solidFill>
          </p:spPr>
          <p:txBody>
            <a:bodyPr/>
            <a:lstStyle/>
            <a:p/>
          </p:txBody>
        </p:sp>
        <p:sp>
          <p:nvSpPr>
            <p:cNvPr id="102" name="rc102"/>
            <p:cNvSpPr/>
            <p:nvPr/>
          </p:nvSpPr>
          <p:spPr>
            <a:xfrm>
              <a:off x="7220047" y="3057610"/>
              <a:ext cx="200644" cy="1683139"/>
            </a:xfrm>
            <a:prstGeom prst="rect">
              <a:avLst/>
            </a:prstGeom>
            <a:solidFill>
              <a:srgbClr val="FFC20E">
                <a:alpha val="100000"/>
              </a:srgbClr>
            </a:solidFill>
          </p:spPr>
          <p:txBody>
            <a:bodyPr/>
            <a:lstStyle/>
            <a:p/>
          </p:txBody>
        </p:sp>
        <p:sp>
          <p:nvSpPr>
            <p:cNvPr id="103" name="rc103"/>
            <p:cNvSpPr/>
            <p:nvPr/>
          </p:nvSpPr>
          <p:spPr>
            <a:xfrm>
              <a:off x="7442985" y="2977728"/>
              <a:ext cx="200644" cy="60158"/>
            </a:xfrm>
            <a:prstGeom prst="rect">
              <a:avLst/>
            </a:prstGeom>
            <a:solidFill>
              <a:srgbClr val="F26A21">
                <a:alpha val="100000"/>
              </a:srgbClr>
            </a:solidFill>
          </p:spPr>
          <p:txBody>
            <a:bodyPr/>
            <a:lstStyle/>
            <a:p/>
          </p:txBody>
        </p:sp>
        <p:sp>
          <p:nvSpPr>
            <p:cNvPr id="104" name="rc104"/>
            <p:cNvSpPr/>
            <p:nvPr/>
          </p:nvSpPr>
          <p:spPr>
            <a:xfrm>
              <a:off x="7442985" y="3037887"/>
              <a:ext cx="200644" cy="1702862"/>
            </a:xfrm>
            <a:prstGeom prst="rect">
              <a:avLst/>
            </a:prstGeom>
            <a:solidFill>
              <a:srgbClr val="FFC20E">
                <a:alpha val="100000"/>
              </a:srgbClr>
            </a:solidFill>
          </p:spPr>
          <p:txBody>
            <a:bodyPr/>
            <a:lstStyle/>
            <a:p/>
          </p:txBody>
        </p:sp>
        <p:sp>
          <p:nvSpPr>
            <p:cNvPr id="105" name="rc105"/>
            <p:cNvSpPr/>
            <p:nvPr/>
          </p:nvSpPr>
          <p:spPr>
            <a:xfrm>
              <a:off x="7665922" y="2961763"/>
              <a:ext cx="200644" cy="53343"/>
            </a:xfrm>
            <a:prstGeom prst="rect">
              <a:avLst/>
            </a:prstGeom>
            <a:solidFill>
              <a:srgbClr val="F26A21">
                <a:alpha val="100000"/>
              </a:srgbClr>
            </a:solidFill>
          </p:spPr>
          <p:txBody>
            <a:bodyPr/>
            <a:lstStyle/>
            <a:p/>
          </p:txBody>
        </p:sp>
        <p:sp>
          <p:nvSpPr>
            <p:cNvPr id="106" name="rc106"/>
            <p:cNvSpPr/>
            <p:nvPr/>
          </p:nvSpPr>
          <p:spPr>
            <a:xfrm>
              <a:off x="7665922" y="3015106"/>
              <a:ext cx="200644" cy="1725642"/>
            </a:xfrm>
            <a:prstGeom prst="rect">
              <a:avLst/>
            </a:prstGeom>
            <a:solidFill>
              <a:srgbClr val="FFC20E">
                <a:alpha val="100000"/>
              </a:srgbClr>
            </a:solidFill>
          </p:spPr>
          <p:txBody>
            <a:bodyPr/>
            <a:lstStyle/>
            <a:p/>
          </p:txBody>
        </p:sp>
        <p:sp>
          <p:nvSpPr>
            <p:cNvPr id="107" name="rc107"/>
            <p:cNvSpPr/>
            <p:nvPr/>
          </p:nvSpPr>
          <p:spPr>
            <a:xfrm>
              <a:off x="7888860" y="2949651"/>
              <a:ext cx="200644" cy="47300"/>
            </a:xfrm>
            <a:prstGeom prst="rect">
              <a:avLst/>
            </a:prstGeom>
            <a:solidFill>
              <a:srgbClr val="F26A21">
                <a:alpha val="100000"/>
              </a:srgbClr>
            </a:solidFill>
          </p:spPr>
          <p:txBody>
            <a:bodyPr/>
            <a:lstStyle/>
            <a:p/>
          </p:txBody>
        </p:sp>
        <p:sp>
          <p:nvSpPr>
            <p:cNvPr id="108" name="rc108"/>
            <p:cNvSpPr/>
            <p:nvPr/>
          </p:nvSpPr>
          <p:spPr>
            <a:xfrm>
              <a:off x="7888860" y="2996951"/>
              <a:ext cx="200644" cy="1743798"/>
            </a:xfrm>
            <a:prstGeom prst="rect">
              <a:avLst/>
            </a:prstGeom>
            <a:solidFill>
              <a:srgbClr val="FFC20E">
                <a:alpha val="100000"/>
              </a:srgbClr>
            </a:solidFill>
          </p:spPr>
          <p:txBody>
            <a:bodyPr/>
            <a:lstStyle/>
            <a:p/>
          </p:txBody>
        </p:sp>
        <p:sp>
          <p:nvSpPr>
            <p:cNvPr id="109" name="rc109"/>
            <p:cNvSpPr/>
            <p:nvPr/>
          </p:nvSpPr>
          <p:spPr>
            <a:xfrm>
              <a:off x="8111798" y="2930335"/>
              <a:ext cx="200644" cy="41942"/>
            </a:xfrm>
            <a:prstGeom prst="rect">
              <a:avLst/>
            </a:prstGeom>
            <a:solidFill>
              <a:srgbClr val="F26A21">
                <a:alpha val="100000"/>
              </a:srgbClr>
            </a:solidFill>
          </p:spPr>
          <p:txBody>
            <a:bodyPr/>
            <a:lstStyle/>
            <a:p/>
          </p:txBody>
        </p:sp>
        <p:sp>
          <p:nvSpPr>
            <p:cNvPr id="110" name="rc110"/>
            <p:cNvSpPr/>
            <p:nvPr/>
          </p:nvSpPr>
          <p:spPr>
            <a:xfrm>
              <a:off x="8111798" y="2972277"/>
              <a:ext cx="200644" cy="1768472"/>
            </a:xfrm>
            <a:prstGeom prst="rect">
              <a:avLst/>
            </a:prstGeom>
            <a:solidFill>
              <a:srgbClr val="FFC20E">
                <a:alpha val="100000"/>
              </a:srgbClr>
            </a:solidFill>
          </p:spPr>
          <p:txBody>
            <a:bodyPr/>
            <a:lstStyle/>
            <a:p/>
          </p:txBody>
        </p:sp>
        <p:sp>
          <p:nvSpPr>
            <p:cNvPr id="111" name="pl111"/>
            <p:cNvSpPr/>
            <p:nvPr/>
          </p:nvSpPr>
          <p:spPr>
            <a:xfrm>
              <a:off x="1523984" y="1380653"/>
              <a:ext cx="5350508" cy="353694"/>
            </a:xfrm>
            <a:custGeom>
              <a:avLst/>
              <a:pathLst>
                <a:path w="5350508" h="353694">
                  <a:moveTo>
                    <a:pt x="0" y="353694"/>
                  </a:moveTo>
                  <a:lnTo>
                    <a:pt x="222937" y="282955"/>
                  </a:lnTo>
                  <a:lnTo>
                    <a:pt x="445875" y="212216"/>
                  </a:lnTo>
                  <a:lnTo>
                    <a:pt x="668813" y="176847"/>
                  </a:lnTo>
                  <a:lnTo>
                    <a:pt x="891751" y="176847"/>
                  </a:lnTo>
                  <a:lnTo>
                    <a:pt x="1114689" y="141477"/>
                  </a:lnTo>
                  <a:lnTo>
                    <a:pt x="1337627" y="141477"/>
                  </a:lnTo>
                  <a:lnTo>
                    <a:pt x="1560565" y="106108"/>
                  </a:lnTo>
                  <a:lnTo>
                    <a:pt x="1783502" y="70738"/>
                  </a:lnTo>
                  <a:lnTo>
                    <a:pt x="2006440" y="70738"/>
                  </a:lnTo>
                  <a:lnTo>
                    <a:pt x="2229378" y="70738"/>
                  </a:lnTo>
                  <a:lnTo>
                    <a:pt x="2452316" y="70738"/>
                  </a:lnTo>
                  <a:lnTo>
                    <a:pt x="2675254" y="35369"/>
                  </a:lnTo>
                  <a:lnTo>
                    <a:pt x="2898192" y="35369"/>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451391"/>
              <a:ext cx="5350508" cy="1697733"/>
            </a:xfrm>
            <a:custGeom>
              <a:avLst/>
              <a:pathLst>
                <a:path w="5350508" h="1697733">
                  <a:moveTo>
                    <a:pt x="0" y="1697733"/>
                  </a:moveTo>
                  <a:lnTo>
                    <a:pt x="222937" y="1096452"/>
                  </a:lnTo>
                  <a:lnTo>
                    <a:pt x="445875" y="848866"/>
                  </a:lnTo>
                  <a:lnTo>
                    <a:pt x="668813" y="495172"/>
                  </a:lnTo>
                  <a:lnTo>
                    <a:pt x="891751" y="495172"/>
                  </a:lnTo>
                  <a:lnTo>
                    <a:pt x="1114689" y="389063"/>
                  </a:lnTo>
                  <a:lnTo>
                    <a:pt x="1337627" y="247586"/>
                  </a:lnTo>
                  <a:lnTo>
                    <a:pt x="1560565" y="141477"/>
                  </a:lnTo>
                  <a:lnTo>
                    <a:pt x="1783502" y="0"/>
                  </a:lnTo>
                  <a:lnTo>
                    <a:pt x="2006440" y="35369"/>
                  </a:lnTo>
                  <a:lnTo>
                    <a:pt x="2229378" y="70738"/>
                  </a:lnTo>
                  <a:lnTo>
                    <a:pt x="2452316" y="70738"/>
                  </a:lnTo>
                  <a:lnTo>
                    <a:pt x="2675254" y="106108"/>
                  </a:lnTo>
                  <a:lnTo>
                    <a:pt x="2898192" y="176847"/>
                  </a:lnTo>
                  <a:lnTo>
                    <a:pt x="3121130" y="70738"/>
                  </a:lnTo>
                  <a:lnTo>
                    <a:pt x="3344068" y="70738"/>
                  </a:lnTo>
                  <a:lnTo>
                    <a:pt x="3567005" y="70738"/>
                  </a:lnTo>
                  <a:lnTo>
                    <a:pt x="3789943" y="70738"/>
                  </a:lnTo>
                  <a:lnTo>
                    <a:pt x="4012881" y="70738"/>
                  </a:lnTo>
                  <a:lnTo>
                    <a:pt x="4235819" y="70738"/>
                  </a:lnTo>
                  <a:lnTo>
                    <a:pt x="4458757" y="70738"/>
                  </a:lnTo>
                  <a:lnTo>
                    <a:pt x="4681695" y="70738"/>
                  </a:lnTo>
                  <a:lnTo>
                    <a:pt x="4904633" y="70738"/>
                  </a:lnTo>
                  <a:lnTo>
                    <a:pt x="5127571" y="70738"/>
                  </a:lnTo>
                  <a:lnTo>
                    <a:pt x="5350508" y="70738"/>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4" name="tx114"/>
            <p:cNvSpPr/>
            <p:nvPr/>
          </p:nvSpPr>
          <p:spPr>
            <a:xfrm>
              <a:off x="2570345"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3685034"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4799724"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5691475"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914413"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137351"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360289"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583227"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806165"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455656" y="321798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4" name="tx124"/>
            <p:cNvSpPr/>
            <p:nvPr/>
          </p:nvSpPr>
          <p:spPr>
            <a:xfrm>
              <a:off x="2570345"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3685034"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6" name="tx126"/>
            <p:cNvSpPr/>
            <p:nvPr/>
          </p:nvSpPr>
          <p:spPr>
            <a:xfrm>
              <a:off x="4799724"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91475"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914413"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6137351"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360289"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6583227"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806165"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608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23836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01588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6" name="tx156"/>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rc157"/>
            <p:cNvSpPr/>
            <p:nvPr/>
          </p:nvSpPr>
          <p:spPr>
            <a:xfrm>
              <a:off x="1351923" y="5625304"/>
              <a:ext cx="201455" cy="201456"/>
            </a:xfrm>
            <a:prstGeom prst="rect">
              <a:avLst/>
            </a:prstGeom>
            <a:solidFill>
              <a:srgbClr val="80BD41">
                <a:alpha val="100000"/>
              </a:srgbClr>
            </a:solidFill>
          </p:spPr>
          <p:txBody>
            <a:bodyPr/>
            <a:lstStyle/>
            <a:p/>
          </p:txBody>
        </p:sp>
        <p:sp>
          <p:nvSpPr>
            <p:cNvPr id="158" name="rc158"/>
            <p:cNvSpPr/>
            <p:nvPr/>
          </p:nvSpPr>
          <p:spPr>
            <a:xfrm>
              <a:off x="3325498" y="5625304"/>
              <a:ext cx="201456" cy="201456"/>
            </a:xfrm>
            <a:prstGeom prst="rect">
              <a:avLst/>
            </a:prstGeom>
            <a:solidFill>
              <a:srgbClr val="1CABE2">
                <a:alpha val="100000"/>
              </a:srgbClr>
            </a:solidFill>
          </p:spPr>
          <p:txBody>
            <a:bodyPr/>
            <a:lstStyle/>
            <a:p/>
          </p:txBody>
        </p:sp>
        <p:sp>
          <p:nvSpPr>
            <p:cNvPr id="159" name="rc159"/>
            <p:cNvSpPr/>
            <p:nvPr/>
          </p:nvSpPr>
          <p:spPr>
            <a:xfrm>
              <a:off x="4382836" y="5625304"/>
              <a:ext cx="201456" cy="201456"/>
            </a:xfrm>
            <a:prstGeom prst="rect">
              <a:avLst/>
            </a:prstGeom>
            <a:solidFill>
              <a:srgbClr val="0058AB">
                <a:alpha val="100000"/>
              </a:srgbClr>
            </a:solidFill>
          </p:spPr>
          <p:txBody>
            <a:bodyPr/>
            <a:lstStyle/>
            <a:p/>
          </p:txBody>
        </p:sp>
        <p:sp>
          <p:nvSpPr>
            <p:cNvPr id="160" name="rc160"/>
            <p:cNvSpPr/>
            <p:nvPr/>
          </p:nvSpPr>
          <p:spPr>
            <a:xfrm>
              <a:off x="5370461" y="5625304"/>
              <a:ext cx="201456" cy="201456"/>
            </a:xfrm>
            <a:prstGeom prst="rect">
              <a:avLst/>
            </a:prstGeom>
            <a:solidFill>
              <a:srgbClr val="FFC20E">
                <a:alpha val="100000"/>
              </a:srgbClr>
            </a:solidFill>
          </p:spPr>
          <p:txBody>
            <a:bodyPr/>
            <a:lstStyle/>
            <a:p/>
          </p:txBody>
        </p:sp>
        <p:sp>
          <p:nvSpPr>
            <p:cNvPr id="161" name="rc161"/>
            <p:cNvSpPr/>
            <p:nvPr/>
          </p:nvSpPr>
          <p:spPr>
            <a:xfrm>
              <a:off x="7119206" y="5625304"/>
              <a:ext cx="201455" cy="201456"/>
            </a:xfrm>
            <a:prstGeom prst="rect">
              <a:avLst/>
            </a:prstGeom>
            <a:solidFill>
              <a:srgbClr val="F26A21">
                <a:alpha val="100000"/>
              </a:srgbClr>
            </a:solidFill>
          </p:spPr>
          <p:txBody>
            <a:bodyPr/>
            <a:lstStyle/>
            <a:p/>
          </p:txBody>
        </p:sp>
        <p:sp>
          <p:nvSpPr>
            <p:cNvPr id="162" name="tx162"/>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3" name="tx163"/>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4" name="tx164"/>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5" name="tx165"/>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6" name="tx166"/>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7" name="pl167"/>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0" name="tx170"/>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1" name="tx171"/>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2" name="tx172"/>
            <p:cNvSpPr/>
            <p:nvPr/>
          </p:nvSpPr>
          <p:spPr>
            <a:xfrm>
              <a:off x="1079223" y="579074"/>
              <a:ext cx="52506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Burkina Faso</a:t>
              </a:r>
            </a:p>
          </p:txBody>
        </p:sp>
        <p:sp>
          <p:nvSpPr>
            <p:cNvPr id="173" name="tx173"/>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4" name="tx174"/>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Burkina Faso devrait connaître une augmentation modérée (10 000 à 50 000) du nombre de nourrissons survivants d'ici 2030. Par conséquent, le maintien de la couverture actuelle nécessite la vaccination d'un nombre croissant d'enfants.
Pour atteindre l'objectif ZD de l'IA2030, davantage d'enfants (~1,27%)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427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7708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114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4579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0990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4425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786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860947"/>
              <a:ext cx="215906" cy="4014597"/>
            </a:xfrm>
            <a:prstGeom prst="rect">
              <a:avLst/>
            </a:prstGeom>
            <a:solidFill>
              <a:srgbClr val="0058AB">
                <a:alpha val="100000"/>
              </a:srgbClr>
            </a:solidFill>
          </p:spPr>
          <p:txBody>
            <a:bodyPr/>
            <a:lstStyle/>
            <a:p/>
          </p:txBody>
        </p:sp>
        <p:sp>
          <p:nvSpPr>
            <p:cNvPr id="40" name="rc40"/>
            <p:cNvSpPr/>
            <p:nvPr/>
          </p:nvSpPr>
          <p:spPr>
            <a:xfrm>
              <a:off x="1530867" y="1310169"/>
              <a:ext cx="215906" cy="3565375"/>
            </a:xfrm>
            <a:prstGeom prst="rect">
              <a:avLst/>
            </a:prstGeom>
            <a:solidFill>
              <a:srgbClr val="0058AB">
                <a:alpha val="100000"/>
              </a:srgbClr>
            </a:solidFill>
          </p:spPr>
          <p:txBody>
            <a:bodyPr/>
            <a:lstStyle/>
            <a:p/>
          </p:txBody>
        </p:sp>
        <p:sp>
          <p:nvSpPr>
            <p:cNvPr id="41" name="rc41"/>
            <p:cNvSpPr/>
            <p:nvPr/>
          </p:nvSpPr>
          <p:spPr>
            <a:xfrm>
              <a:off x="1770763" y="1790028"/>
              <a:ext cx="215906" cy="3085516"/>
            </a:xfrm>
            <a:prstGeom prst="rect">
              <a:avLst/>
            </a:prstGeom>
            <a:solidFill>
              <a:srgbClr val="0058AB">
                <a:alpha val="100000"/>
              </a:srgbClr>
            </a:solidFill>
          </p:spPr>
          <p:txBody>
            <a:bodyPr/>
            <a:lstStyle/>
            <a:p/>
          </p:txBody>
        </p:sp>
        <p:sp>
          <p:nvSpPr>
            <p:cNvPr id="42" name="rc42"/>
            <p:cNvSpPr/>
            <p:nvPr/>
          </p:nvSpPr>
          <p:spPr>
            <a:xfrm>
              <a:off x="2010660" y="1978328"/>
              <a:ext cx="215906" cy="2897217"/>
            </a:xfrm>
            <a:prstGeom prst="rect">
              <a:avLst/>
            </a:prstGeom>
            <a:solidFill>
              <a:srgbClr val="0058AB">
                <a:alpha val="100000"/>
              </a:srgbClr>
            </a:solidFill>
          </p:spPr>
          <p:txBody>
            <a:bodyPr/>
            <a:lstStyle/>
            <a:p/>
          </p:txBody>
        </p:sp>
        <p:sp>
          <p:nvSpPr>
            <p:cNvPr id="43" name="rc43"/>
            <p:cNvSpPr/>
            <p:nvPr/>
          </p:nvSpPr>
          <p:spPr>
            <a:xfrm>
              <a:off x="2250556" y="1906929"/>
              <a:ext cx="215906" cy="2968615"/>
            </a:xfrm>
            <a:prstGeom prst="rect">
              <a:avLst/>
            </a:prstGeom>
            <a:solidFill>
              <a:srgbClr val="0058AB">
                <a:alpha val="100000"/>
              </a:srgbClr>
            </a:solidFill>
          </p:spPr>
          <p:txBody>
            <a:bodyPr/>
            <a:lstStyle/>
            <a:p/>
          </p:txBody>
        </p:sp>
        <p:sp>
          <p:nvSpPr>
            <p:cNvPr id="44" name="rc44"/>
            <p:cNvSpPr/>
            <p:nvPr/>
          </p:nvSpPr>
          <p:spPr>
            <a:xfrm>
              <a:off x="2490453" y="2118992"/>
              <a:ext cx="215906" cy="2756552"/>
            </a:xfrm>
            <a:prstGeom prst="rect">
              <a:avLst/>
            </a:prstGeom>
            <a:solidFill>
              <a:srgbClr val="0058AB">
                <a:alpha val="100000"/>
              </a:srgbClr>
            </a:solidFill>
          </p:spPr>
          <p:txBody>
            <a:bodyPr/>
            <a:lstStyle/>
            <a:p/>
          </p:txBody>
        </p:sp>
        <p:sp>
          <p:nvSpPr>
            <p:cNvPr id="45" name="rc45"/>
            <p:cNvSpPr/>
            <p:nvPr/>
          </p:nvSpPr>
          <p:spPr>
            <a:xfrm>
              <a:off x="2730349" y="2007047"/>
              <a:ext cx="215906" cy="2868498"/>
            </a:xfrm>
            <a:prstGeom prst="rect">
              <a:avLst/>
            </a:prstGeom>
            <a:solidFill>
              <a:srgbClr val="0058AB">
                <a:alpha val="100000"/>
              </a:srgbClr>
            </a:solidFill>
          </p:spPr>
          <p:txBody>
            <a:bodyPr/>
            <a:lstStyle/>
            <a:p/>
          </p:txBody>
        </p:sp>
        <p:sp>
          <p:nvSpPr>
            <p:cNvPr id="46" name="rc46"/>
            <p:cNvSpPr/>
            <p:nvPr/>
          </p:nvSpPr>
          <p:spPr>
            <a:xfrm>
              <a:off x="2970245" y="2254915"/>
              <a:ext cx="215906" cy="2620629"/>
            </a:xfrm>
            <a:prstGeom prst="rect">
              <a:avLst/>
            </a:prstGeom>
            <a:solidFill>
              <a:srgbClr val="0058AB">
                <a:alpha val="100000"/>
              </a:srgbClr>
            </a:solidFill>
          </p:spPr>
          <p:txBody>
            <a:bodyPr/>
            <a:lstStyle/>
            <a:p/>
          </p:txBody>
        </p:sp>
        <p:sp>
          <p:nvSpPr>
            <p:cNvPr id="47" name="rc47"/>
            <p:cNvSpPr/>
            <p:nvPr/>
          </p:nvSpPr>
          <p:spPr>
            <a:xfrm>
              <a:off x="3210142" y="2524683"/>
              <a:ext cx="215906" cy="2350862"/>
            </a:xfrm>
            <a:prstGeom prst="rect">
              <a:avLst/>
            </a:prstGeom>
            <a:solidFill>
              <a:srgbClr val="0058AB">
                <a:alpha val="100000"/>
              </a:srgbClr>
            </a:solidFill>
          </p:spPr>
          <p:txBody>
            <a:bodyPr/>
            <a:lstStyle/>
            <a:p/>
          </p:txBody>
        </p:sp>
        <p:sp>
          <p:nvSpPr>
            <p:cNvPr id="48" name="rc48"/>
            <p:cNvSpPr/>
            <p:nvPr/>
          </p:nvSpPr>
          <p:spPr>
            <a:xfrm>
              <a:off x="3450038" y="2474225"/>
              <a:ext cx="215906" cy="2401320"/>
            </a:xfrm>
            <a:prstGeom prst="rect">
              <a:avLst/>
            </a:prstGeom>
            <a:solidFill>
              <a:srgbClr val="0058AB">
                <a:alpha val="100000"/>
              </a:srgbClr>
            </a:solidFill>
          </p:spPr>
          <p:txBody>
            <a:bodyPr/>
            <a:lstStyle/>
            <a:p/>
          </p:txBody>
        </p:sp>
        <p:sp>
          <p:nvSpPr>
            <p:cNvPr id="49" name="rc49"/>
            <p:cNvSpPr/>
            <p:nvPr/>
          </p:nvSpPr>
          <p:spPr>
            <a:xfrm>
              <a:off x="3689935" y="2417213"/>
              <a:ext cx="215906" cy="2458332"/>
            </a:xfrm>
            <a:prstGeom prst="rect">
              <a:avLst/>
            </a:prstGeom>
            <a:solidFill>
              <a:srgbClr val="0058AB">
                <a:alpha val="100000"/>
              </a:srgbClr>
            </a:solidFill>
          </p:spPr>
          <p:txBody>
            <a:bodyPr/>
            <a:lstStyle/>
            <a:p/>
          </p:txBody>
        </p:sp>
        <p:sp>
          <p:nvSpPr>
            <p:cNvPr id="50" name="rc50"/>
            <p:cNvSpPr/>
            <p:nvPr/>
          </p:nvSpPr>
          <p:spPr>
            <a:xfrm>
              <a:off x="3929831" y="2365636"/>
              <a:ext cx="215906" cy="2509909"/>
            </a:xfrm>
            <a:prstGeom prst="rect">
              <a:avLst/>
            </a:prstGeom>
            <a:solidFill>
              <a:srgbClr val="0058AB">
                <a:alpha val="100000"/>
              </a:srgbClr>
            </a:solidFill>
          </p:spPr>
          <p:txBody>
            <a:bodyPr/>
            <a:lstStyle/>
            <a:p/>
          </p:txBody>
        </p:sp>
        <p:sp>
          <p:nvSpPr>
            <p:cNvPr id="51" name="rc51"/>
            <p:cNvSpPr/>
            <p:nvPr/>
          </p:nvSpPr>
          <p:spPr>
            <a:xfrm>
              <a:off x="4169728" y="2680320"/>
              <a:ext cx="215906" cy="2195225"/>
            </a:xfrm>
            <a:prstGeom prst="rect">
              <a:avLst/>
            </a:prstGeom>
            <a:solidFill>
              <a:srgbClr val="0058AB">
                <a:alpha val="100000"/>
              </a:srgbClr>
            </a:solidFill>
          </p:spPr>
          <p:txBody>
            <a:bodyPr/>
            <a:lstStyle/>
            <a:p/>
          </p:txBody>
        </p:sp>
        <p:sp>
          <p:nvSpPr>
            <p:cNvPr id="52" name="rc52"/>
            <p:cNvSpPr/>
            <p:nvPr/>
          </p:nvSpPr>
          <p:spPr>
            <a:xfrm>
              <a:off x="4409624" y="2641424"/>
              <a:ext cx="215906" cy="2234121"/>
            </a:xfrm>
            <a:prstGeom prst="rect">
              <a:avLst/>
            </a:prstGeom>
            <a:solidFill>
              <a:srgbClr val="0058AB">
                <a:alpha val="100000"/>
              </a:srgbClr>
            </a:solidFill>
          </p:spPr>
          <p:txBody>
            <a:bodyPr/>
            <a:lstStyle/>
            <a:p/>
          </p:txBody>
        </p:sp>
        <p:sp>
          <p:nvSpPr>
            <p:cNvPr id="53" name="rc53"/>
            <p:cNvSpPr/>
            <p:nvPr/>
          </p:nvSpPr>
          <p:spPr>
            <a:xfrm>
              <a:off x="4649521" y="2993992"/>
              <a:ext cx="215906" cy="1881553"/>
            </a:xfrm>
            <a:prstGeom prst="rect">
              <a:avLst/>
            </a:prstGeom>
            <a:solidFill>
              <a:srgbClr val="0058AB">
                <a:alpha val="100000"/>
              </a:srgbClr>
            </a:solidFill>
          </p:spPr>
          <p:txBody>
            <a:bodyPr/>
            <a:lstStyle/>
            <a:p/>
          </p:txBody>
        </p:sp>
        <p:sp>
          <p:nvSpPr>
            <p:cNvPr id="54" name="rc54"/>
            <p:cNvSpPr/>
            <p:nvPr/>
          </p:nvSpPr>
          <p:spPr>
            <a:xfrm>
              <a:off x="4889417" y="2973958"/>
              <a:ext cx="215906" cy="1901587"/>
            </a:xfrm>
            <a:prstGeom prst="rect">
              <a:avLst/>
            </a:prstGeom>
            <a:solidFill>
              <a:srgbClr val="0058AB">
                <a:alpha val="100000"/>
              </a:srgbClr>
            </a:solidFill>
          </p:spPr>
          <p:txBody>
            <a:bodyPr/>
            <a:lstStyle/>
            <a:p/>
          </p:txBody>
        </p:sp>
        <p:sp>
          <p:nvSpPr>
            <p:cNvPr id="55" name="rc55"/>
            <p:cNvSpPr/>
            <p:nvPr/>
          </p:nvSpPr>
          <p:spPr>
            <a:xfrm>
              <a:off x="5129313" y="2969909"/>
              <a:ext cx="215906" cy="1905636"/>
            </a:xfrm>
            <a:prstGeom prst="rect">
              <a:avLst/>
            </a:prstGeom>
            <a:solidFill>
              <a:srgbClr val="0058AB">
                <a:alpha val="100000"/>
              </a:srgbClr>
            </a:solidFill>
          </p:spPr>
          <p:txBody>
            <a:bodyPr/>
            <a:lstStyle/>
            <a:p/>
          </p:txBody>
        </p:sp>
        <p:sp>
          <p:nvSpPr>
            <p:cNvPr id="56" name="rc56"/>
            <p:cNvSpPr/>
            <p:nvPr/>
          </p:nvSpPr>
          <p:spPr>
            <a:xfrm>
              <a:off x="5369210" y="2972839"/>
              <a:ext cx="215906" cy="1902706"/>
            </a:xfrm>
            <a:prstGeom prst="rect">
              <a:avLst/>
            </a:prstGeom>
            <a:solidFill>
              <a:srgbClr val="0058AB">
                <a:alpha val="100000"/>
              </a:srgbClr>
            </a:solidFill>
          </p:spPr>
          <p:txBody>
            <a:bodyPr/>
            <a:lstStyle/>
            <a:p/>
          </p:txBody>
        </p:sp>
        <p:sp>
          <p:nvSpPr>
            <p:cNvPr id="57" name="rc57"/>
            <p:cNvSpPr/>
            <p:nvPr/>
          </p:nvSpPr>
          <p:spPr>
            <a:xfrm>
              <a:off x="5609106" y="3007792"/>
              <a:ext cx="215906" cy="1867752"/>
            </a:xfrm>
            <a:prstGeom prst="rect">
              <a:avLst/>
            </a:prstGeom>
            <a:solidFill>
              <a:srgbClr val="0058AB">
                <a:alpha val="100000"/>
              </a:srgbClr>
            </a:solidFill>
          </p:spPr>
          <p:txBody>
            <a:bodyPr/>
            <a:lstStyle/>
            <a:p/>
          </p:txBody>
        </p:sp>
        <p:sp>
          <p:nvSpPr>
            <p:cNvPr id="58" name="rc58"/>
            <p:cNvSpPr/>
            <p:nvPr/>
          </p:nvSpPr>
          <p:spPr>
            <a:xfrm>
              <a:off x="5849003" y="3047487"/>
              <a:ext cx="215906" cy="1828057"/>
            </a:xfrm>
            <a:prstGeom prst="rect">
              <a:avLst/>
            </a:prstGeom>
            <a:solidFill>
              <a:srgbClr val="0058AB">
                <a:alpha val="100000"/>
              </a:srgbClr>
            </a:solidFill>
          </p:spPr>
          <p:txBody>
            <a:bodyPr/>
            <a:lstStyle/>
            <a:p/>
          </p:txBody>
        </p:sp>
        <p:sp>
          <p:nvSpPr>
            <p:cNvPr id="59" name="rc59"/>
            <p:cNvSpPr/>
            <p:nvPr/>
          </p:nvSpPr>
          <p:spPr>
            <a:xfrm>
              <a:off x="6088899" y="3086916"/>
              <a:ext cx="215906" cy="1788628"/>
            </a:xfrm>
            <a:prstGeom prst="rect">
              <a:avLst/>
            </a:prstGeom>
            <a:solidFill>
              <a:srgbClr val="0058AB">
                <a:alpha val="100000"/>
              </a:srgbClr>
            </a:solidFill>
          </p:spPr>
          <p:txBody>
            <a:bodyPr/>
            <a:lstStyle/>
            <a:p/>
          </p:txBody>
        </p:sp>
        <p:sp>
          <p:nvSpPr>
            <p:cNvPr id="60" name="rc60"/>
            <p:cNvSpPr/>
            <p:nvPr/>
          </p:nvSpPr>
          <p:spPr>
            <a:xfrm>
              <a:off x="6328796" y="3059849"/>
              <a:ext cx="215906" cy="1815696"/>
            </a:xfrm>
            <a:prstGeom prst="rect">
              <a:avLst/>
            </a:prstGeom>
            <a:solidFill>
              <a:srgbClr val="0058AB">
                <a:alpha val="100000"/>
              </a:srgbClr>
            </a:solidFill>
          </p:spPr>
          <p:txBody>
            <a:bodyPr/>
            <a:lstStyle/>
            <a:p/>
          </p:txBody>
        </p:sp>
        <p:sp>
          <p:nvSpPr>
            <p:cNvPr id="61" name="rc61"/>
            <p:cNvSpPr/>
            <p:nvPr/>
          </p:nvSpPr>
          <p:spPr>
            <a:xfrm>
              <a:off x="6568692" y="3036991"/>
              <a:ext cx="215906" cy="1838554"/>
            </a:xfrm>
            <a:prstGeom prst="rect">
              <a:avLst/>
            </a:prstGeom>
            <a:solidFill>
              <a:srgbClr val="0058AB">
                <a:alpha val="100000"/>
              </a:srgbClr>
            </a:solidFill>
          </p:spPr>
          <p:txBody>
            <a:bodyPr/>
            <a:lstStyle/>
            <a:p/>
          </p:txBody>
        </p:sp>
        <p:sp>
          <p:nvSpPr>
            <p:cNvPr id="62" name="rc62"/>
            <p:cNvSpPr/>
            <p:nvPr/>
          </p:nvSpPr>
          <p:spPr>
            <a:xfrm>
              <a:off x="6808589" y="3016424"/>
              <a:ext cx="215906" cy="1859121"/>
            </a:xfrm>
            <a:prstGeom prst="rect">
              <a:avLst/>
            </a:prstGeom>
            <a:solidFill>
              <a:srgbClr val="0058AB">
                <a:alpha val="100000"/>
              </a:srgbClr>
            </a:solidFill>
          </p:spPr>
          <p:txBody>
            <a:bodyPr/>
            <a:lstStyle/>
            <a:p/>
          </p:txBody>
        </p:sp>
        <p:sp>
          <p:nvSpPr>
            <p:cNvPr id="63" name="rc63"/>
            <p:cNvSpPr/>
            <p:nvPr/>
          </p:nvSpPr>
          <p:spPr>
            <a:xfrm>
              <a:off x="7048485" y="2995111"/>
              <a:ext cx="215906" cy="1880434"/>
            </a:xfrm>
            <a:prstGeom prst="rect">
              <a:avLst/>
            </a:prstGeom>
            <a:solidFill>
              <a:srgbClr val="0058AB">
                <a:alpha val="100000"/>
              </a:srgbClr>
            </a:solidFill>
          </p:spPr>
          <p:txBody>
            <a:bodyPr/>
            <a:lstStyle/>
            <a:p/>
          </p:txBody>
        </p:sp>
        <p:sp>
          <p:nvSpPr>
            <p:cNvPr id="64" name="rc64"/>
            <p:cNvSpPr/>
            <p:nvPr/>
          </p:nvSpPr>
          <p:spPr>
            <a:xfrm>
              <a:off x="8487864" y="3961543"/>
              <a:ext cx="215906" cy="914002"/>
            </a:xfrm>
            <a:prstGeom prst="rect">
              <a:avLst/>
            </a:prstGeom>
            <a:solidFill>
              <a:srgbClr val="69DBFF">
                <a:alpha val="100000"/>
              </a:srgbClr>
            </a:solidFill>
          </p:spPr>
          <p:txBody>
            <a:bodyPr/>
            <a:lstStyle/>
            <a:p/>
          </p:txBody>
        </p:sp>
        <p:sp>
          <p:nvSpPr>
            <p:cNvPr id="65" name="pl65"/>
            <p:cNvSpPr/>
            <p:nvPr/>
          </p:nvSpPr>
          <p:spPr>
            <a:xfrm>
              <a:off x="6196853" y="3047487"/>
              <a:ext cx="2398964" cy="914028"/>
            </a:xfrm>
            <a:custGeom>
              <a:avLst/>
              <a:pathLst>
                <a:path w="2398964" h="914028">
                  <a:moveTo>
                    <a:pt x="0" y="0"/>
                  </a:moveTo>
                  <a:lnTo>
                    <a:pt x="239896" y="91402"/>
                  </a:lnTo>
                  <a:lnTo>
                    <a:pt x="479792" y="182805"/>
                  </a:lnTo>
                  <a:lnTo>
                    <a:pt x="719689" y="274208"/>
                  </a:lnTo>
                  <a:lnTo>
                    <a:pt x="959585" y="365611"/>
                  </a:lnTo>
                  <a:lnTo>
                    <a:pt x="1199482" y="457014"/>
                  </a:lnTo>
                  <a:lnTo>
                    <a:pt x="1439378" y="548417"/>
                  </a:lnTo>
                  <a:lnTo>
                    <a:pt x="1679275" y="639820"/>
                  </a:lnTo>
                  <a:lnTo>
                    <a:pt x="1919171" y="731223"/>
                  </a:lnTo>
                  <a:lnTo>
                    <a:pt x="2159067" y="822625"/>
                  </a:lnTo>
                  <a:lnTo>
                    <a:pt x="2398964" y="914028"/>
                  </a:lnTo>
                </a:path>
              </a:pathLst>
            </a:custGeom>
            <a:ln w="13550" cap="flat">
              <a:solidFill>
                <a:srgbClr val="000000">
                  <a:alpha val="100000"/>
                </a:srgbClr>
              </a:solidFill>
              <a:prstDash val="solid"/>
              <a:round/>
            </a:ln>
          </p:spPr>
          <p:txBody>
            <a:bodyPr/>
            <a:lstStyle/>
            <a:p/>
          </p:txBody>
        </p:sp>
        <p:sp>
          <p:nvSpPr>
            <p:cNvPr id="66" name="pt66"/>
            <p:cNvSpPr/>
            <p:nvPr/>
          </p:nvSpPr>
          <p:spPr>
            <a:xfrm>
              <a:off x="6172027" y="30226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1140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205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2968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3882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4796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571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662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7538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8452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936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524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6868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6211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069863" y="398022"/>
              <a:ext cx="78550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Burkina Faso</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29 %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70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456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742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313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9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86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65865"/>
              <a:ext cx="248247" cy="1036831"/>
            </a:xfrm>
            <a:prstGeom prst="rect">
              <a:avLst/>
            </a:prstGeom>
            <a:solidFill>
              <a:srgbClr val="80BD41">
                <a:alpha val="100000"/>
              </a:srgbClr>
            </a:solidFill>
          </p:spPr>
          <p:txBody>
            <a:bodyPr/>
            <a:lstStyle/>
            <a:p/>
          </p:txBody>
        </p:sp>
        <p:sp>
          <p:nvSpPr>
            <p:cNvPr id="23" name="rc23"/>
            <p:cNvSpPr/>
            <p:nvPr/>
          </p:nvSpPr>
          <p:spPr>
            <a:xfrm>
              <a:off x="1333322" y="2882885"/>
              <a:ext cx="248247" cy="182980"/>
            </a:xfrm>
            <a:prstGeom prst="rect">
              <a:avLst/>
            </a:prstGeom>
            <a:solidFill>
              <a:srgbClr val="1CABE2">
                <a:alpha val="100000"/>
              </a:srgbClr>
            </a:solidFill>
          </p:spPr>
          <p:txBody>
            <a:bodyPr/>
            <a:lstStyle/>
            <a:p/>
          </p:txBody>
        </p:sp>
        <p:sp>
          <p:nvSpPr>
            <p:cNvPr id="24" name="rc24"/>
            <p:cNvSpPr/>
            <p:nvPr/>
          </p:nvSpPr>
          <p:spPr>
            <a:xfrm>
              <a:off x="1609153" y="3015208"/>
              <a:ext cx="248247" cy="1087488"/>
            </a:xfrm>
            <a:prstGeom prst="rect">
              <a:avLst/>
            </a:prstGeom>
            <a:solidFill>
              <a:srgbClr val="80BD41">
                <a:alpha val="100000"/>
              </a:srgbClr>
            </a:solidFill>
          </p:spPr>
          <p:txBody>
            <a:bodyPr/>
            <a:lstStyle/>
            <a:p/>
          </p:txBody>
        </p:sp>
        <p:sp>
          <p:nvSpPr>
            <p:cNvPr id="25" name="rc25"/>
            <p:cNvSpPr/>
            <p:nvPr/>
          </p:nvSpPr>
          <p:spPr>
            <a:xfrm>
              <a:off x="1609153" y="2852699"/>
              <a:ext cx="248247" cy="162508"/>
            </a:xfrm>
            <a:prstGeom prst="rect">
              <a:avLst/>
            </a:prstGeom>
            <a:solidFill>
              <a:srgbClr val="1CABE2">
                <a:alpha val="100000"/>
              </a:srgbClr>
            </a:solidFill>
          </p:spPr>
          <p:txBody>
            <a:bodyPr/>
            <a:lstStyle/>
            <a:p/>
          </p:txBody>
        </p:sp>
        <p:sp>
          <p:nvSpPr>
            <p:cNvPr id="26" name="rc26"/>
            <p:cNvSpPr/>
            <p:nvPr/>
          </p:nvSpPr>
          <p:spPr>
            <a:xfrm>
              <a:off x="1884983" y="2964916"/>
              <a:ext cx="248247" cy="1137780"/>
            </a:xfrm>
            <a:prstGeom prst="rect">
              <a:avLst/>
            </a:prstGeom>
            <a:solidFill>
              <a:srgbClr val="80BD41">
                <a:alpha val="100000"/>
              </a:srgbClr>
            </a:solidFill>
          </p:spPr>
          <p:txBody>
            <a:bodyPr/>
            <a:lstStyle/>
            <a:p/>
          </p:txBody>
        </p:sp>
        <p:sp>
          <p:nvSpPr>
            <p:cNvPr id="27" name="rc27"/>
            <p:cNvSpPr/>
            <p:nvPr/>
          </p:nvSpPr>
          <p:spPr>
            <a:xfrm>
              <a:off x="1884983" y="2824287"/>
              <a:ext cx="248247" cy="140628"/>
            </a:xfrm>
            <a:prstGeom prst="rect">
              <a:avLst/>
            </a:prstGeom>
            <a:solidFill>
              <a:srgbClr val="1CABE2">
                <a:alpha val="100000"/>
              </a:srgbClr>
            </a:solidFill>
          </p:spPr>
          <p:txBody>
            <a:bodyPr/>
            <a:lstStyle/>
            <a:p/>
          </p:txBody>
        </p:sp>
        <p:sp>
          <p:nvSpPr>
            <p:cNvPr id="28" name="rc28"/>
            <p:cNvSpPr/>
            <p:nvPr/>
          </p:nvSpPr>
          <p:spPr>
            <a:xfrm>
              <a:off x="2160814" y="2914308"/>
              <a:ext cx="248247" cy="1188388"/>
            </a:xfrm>
            <a:prstGeom prst="rect">
              <a:avLst/>
            </a:prstGeom>
            <a:solidFill>
              <a:srgbClr val="80BD41">
                <a:alpha val="100000"/>
              </a:srgbClr>
            </a:solidFill>
          </p:spPr>
          <p:txBody>
            <a:bodyPr/>
            <a:lstStyle/>
            <a:p/>
          </p:txBody>
        </p:sp>
        <p:sp>
          <p:nvSpPr>
            <p:cNvPr id="29" name="rc29"/>
            <p:cNvSpPr/>
            <p:nvPr/>
          </p:nvSpPr>
          <p:spPr>
            <a:xfrm>
              <a:off x="2160814" y="2782251"/>
              <a:ext cx="248247" cy="132056"/>
            </a:xfrm>
            <a:prstGeom prst="rect">
              <a:avLst/>
            </a:prstGeom>
            <a:solidFill>
              <a:srgbClr val="1CABE2">
                <a:alpha val="100000"/>
              </a:srgbClr>
            </a:solidFill>
          </p:spPr>
          <p:txBody>
            <a:bodyPr/>
            <a:lstStyle/>
            <a:p/>
          </p:txBody>
        </p:sp>
        <p:sp>
          <p:nvSpPr>
            <p:cNvPr id="30" name="rc30"/>
            <p:cNvSpPr/>
            <p:nvPr/>
          </p:nvSpPr>
          <p:spPr>
            <a:xfrm>
              <a:off x="2436645" y="2885022"/>
              <a:ext cx="248247" cy="1217675"/>
            </a:xfrm>
            <a:prstGeom prst="rect">
              <a:avLst/>
            </a:prstGeom>
            <a:solidFill>
              <a:srgbClr val="80BD41">
                <a:alpha val="100000"/>
              </a:srgbClr>
            </a:solidFill>
          </p:spPr>
          <p:txBody>
            <a:bodyPr/>
            <a:lstStyle/>
            <a:p/>
          </p:txBody>
        </p:sp>
        <p:sp>
          <p:nvSpPr>
            <p:cNvPr id="31" name="rc31"/>
            <p:cNvSpPr/>
            <p:nvPr/>
          </p:nvSpPr>
          <p:spPr>
            <a:xfrm>
              <a:off x="2436645" y="2749711"/>
              <a:ext cx="248247" cy="135310"/>
            </a:xfrm>
            <a:prstGeom prst="rect">
              <a:avLst/>
            </a:prstGeom>
            <a:solidFill>
              <a:srgbClr val="1CABE2">
                <a:alpha val="100000"/>
              </a:srgbClr>
            </a:solidFill>
          </p:spPr>
          <p:txBody>
            <a:bodyPr/>
            <a:lstStyle/>
            <a:p/>
          </p:txBody>
        </p:sp>
        <p:sp>
          <p:nvSpPr>
            <p:cNvPr id="32" name="rc32"/>
            <p:cNvSpPr/>
            <p:nvPr/>
          </p:nvSpPr>
          <p:spPr>
            <a:xfrm>
              <a:off x="2712475" y="2832398"/>
              <a:ext cx="248247" cy="1270298"/>
            </a:xfrm>
            <a:prstGeom prst="rect">
              <a:avLst/>
            </a:prstGeom>
            <a:solidFill>
              <a:srgbClr val="80BD41">
                <a:alpha val="100000"/>
              </a:srgbClr>
            </a:solidFill>
          </p:spPr>
          <p:txBody>
            <a:bodyPr/>
            <a:lstStyle/>
            <a:p/>
          </p:txBody>
        </p:sp>
        <p:sp>
          <p:nvSpPr>
            <p:cNvPr id="33" name="rc33"/>
            <p:cNvSpPr/>
            <p:nvPr/>
          </p:nvSpPr>
          <p:spPr>
            <a:xfrm>
              <a:off x="2712475" y="2706752"/>
              <a:ext cx="248247" cy="125645"/>
            </a:xfrm>
            <a:prstGeom prst="rect">
              <a:avLst/>
            </a:prstGeom>
            <a:solidFill>
              <a:srgbClr val="1CABE2">
                <a:alpha val="100000"/>
              </a:srgbClr>
            </a:solidFill>
          </p:spPr>
          <p:txBody>
            <a:bodyPr/>
            <a:lstStyle/>
            <a:p/>
          </p:txBody>
        </p:sp>
        <p:sp>
          <p:nvSpPr>
            <p:cNvPr id="34" name="rc34"/>
            <p:cNvSpPr/>
            <p:nvPr/>
          </p:nvSpPr>
          <p:spPr>
            <a:xfrm>
              <a:off x="2988306" y="2780819"/>
              <a:ext cx="248247" cy="1321878"/>
            </a:xfrm>
            <a:prstGeom prst="rect">
              <a:avLst/>
            </a:prstGeom>
            <a:solidFill>
              <a:srgbClr val="80BD41">
                <a:alpha val="100000"/>
              </a:srgbClr>
            </a:solidFill>
          </p:spPr>
          <p:txBody>
            <a:bodyPr/>
            <a:lstStyle/>
            <a:p/>
          </p:txBody>
        </p:sp>
        <p:sp>
          <p:nvSpPr>
            <p:cNvPr id="35" name="rc35"/>
            <p:cNvSpPr/>
            <p:nvPr/>
          </p:nvSpPr>
          <p:spPr>
            <a:xfrm>
              <a:off x="2988306" y="2650073"/>
              <a:ext cx="248247" cy="130745"/>
            </a:xfrm>
            <a:prstGeom prst="rect">
              <a:avLst/>
            </a:prstGeom>
            <a:solidFill>
              <a:srgbClr val="1CABE2">
                <a:alpha val="100000"/>
              </a:srgbClr>
            </a:solidFill>
          </p:spPr>
          <p:txBody>
            <a:bodyPr/>
            <a:lstStyle/>
            <a:p/>
          </p:txBody>
        </p:sp>
        <p:sp>
          <p:nvSpPr>
            <p:cNvPr id="36" name="rc36"/>
            <p:cNvSpPr/>
            <p:nvPr/>
          </p:nvSpPr>
          <p:spPr>
            <a:xfrm>
              <a:off x="3264137" y="2729142"/>
              <a:ext cx="248247" cy="1373554"/>
            </a:xfrm>
            <a:prstGeom prst="rect">
              <a:avLst/>
            </a:prstGeom>
            <a:solidFill>
              <a:srgbClr val="80BD41">
                <a:alpha val="100000"/>
              </a:srgbClr>
            </a:solidFill>
          </p:spPr>
          <p:txBody>
            <a:bodyPr/>
            <a:lstStyle/>
            <a:p/>
          </p:txBody>
        </p:sp>
        <p:sp>
          <p:nvSpPr>
            <p:cNvPr id="37" name="rc37"/>
            <p:cNvSpPr/>
            <p:nvPr/>
          </p:nvSpPr>
          <p:spPr>
            <a:xfrm>
              <a:off x="3264137" y="2609713"/>
              <a:ext cx="248247" cy="119428"/>
            </a:xfrm>
            <a:prstGeom prst="rect">
              <a:avLst/>
            </a:prstGeom>
            <a:solidFill>
              <a:srgbClr val="1CABE2">
                <a:alpha val="100000"/>
              </a:srgbClr>
            </a:solidFill>
          </p:spPr>
          <p:txBody>
            <a:bodyPr/>
            <a:lstStyle/>
            <a:p/>
          </p:txBody>
        </p:sp>
        <p:sp>
          <p:nvSpPr>
            <p:cNvPr id="38" name="rc38"/>
            <p:cNvSpPr/>
            <p:nvPr/>
          </p:nvSpPr>
          <p:spPr>
            <a:xfrm>
              <a:off x="3539967" y="2679214"/>
              <a:ext cx="248247" cy="1423482"/>
            </a:xfrm>
            <a:prstGeom prst="rect">
              <a:avLst/>
            </a:prstGeom>
            <a:solidFill>
              <a:srgbClr val="80BD41">
                <a:alpha val="100000"/>
              </a:srgbClr>
            </a:solidFill>
          </p:spPr>
          <p:txBody>
            <a:bodyPr/>
            <a:lstStyle/>
            <a:p/>
          </p:txBody>
        </p:sp>
        <p:sp>
          <p:nvSpPr>
            <p:cNvPr id="39" name="rc39"/>
            <p:cNvSpPr/>
            <p:nvPr/>
          </p:nvSpPr>
          <p:spPr>
            <a:xfrm>
              <a:off x="3539967" y="2572073"/>
              <a:ext cx="248247" cy="107141"/>
            </a:xfrm>
            <a:prstGeom prst="rect">
              <a:avLst/>
            </a:prstGeom>
            <a:solidFill>
              <a:srgbClr val="1CABE2">
                <a:alpha val="100000"/>
              </a:srgbClr>
            </a:solidFill>
          </p:spPr>
          <p:txBody>
            <a:bodyPr/>
            <a:lstStyle/>
            <a:p/>
          </p:txBody>
        </p:sp>
        <p:sp>
          <p:nvSpPr>
            <p:cNvPr id="40" name="rc40"/>
            <p:cNvSpPr/>
            <p:nvPr/>
          </p:nvSpPr>
          <p:spPr>
            <a:xfrm>
              <a:off x="3815798" y="2648665"/>
              <a:ext cx="248247" cy="1454031"/>
            </a:xfrm>
            <a:prstGeom prst="rect">
              <a:avLst/>
            </a:prstGeom>
            <a:solidFill>
              <a:srgbClr val="80BD41">
                <a:alpha val="100000"/>
              </a:srgbClr>
            </a:solidFill>
          </p:spPr>
          <p:txBody>
            <a:bodyPr/>
            <a:lstStyle/>
            <a:p/>
          </p:txBody>
        </p:sp>
        <p:sp>
          <p:nvSpPr>
            <p:cNvPr id="41" name="rc41"/>
            <p:cNvSpPr/>
            <p:nvPr/>
          </p:nvSpPr>
          <p:spPr>
            <a:xfrm>
              <a:off x="3815798" y="2539217"/>
              <a:ext cx="248247" cy="109448"/>
            </a:xfrm>
            <a:prstGeom prst="rect">
              <a:avLst/>
            </a:prstGeom>
            <a:solidFill>
              <a:srgbClr val="1CABE2">
                <a:alpha val="100000"/>
              </a:srgbClr>
            </a:solidFill>
          </p:spPr>
          <p:txBody>
            <a:bodyPr/>
            <a:lstStyle/>
            <a:p/>
          </p:txBody>
        </p:sp>
        <p:sp>
          <p:nvSpPr>
            <p:cNvPr id="42" name="rc42"/>
            <p:cNvSpPr/>
            <p:nvPr/>
          </p:nvSpPr>
          <p:spPr>
            <a:xfrm>
              <a:off x="4091628" y="2614133"/>
              <a:ext cx="248247" cy="1488563"/>
            </a:xfrm>
            <a:prstGeom prst="rect">
              <a:avLst/>
            </a:prstGeom>
            <a:solidFill>
              <a:srgbClr val="80BD41">
                <a:alpha val="100000"/>
              </a:srgbClr>
            </a:solidFill>
          </p:spPr>
          <p:txBody>
            <a:bodyPr/>
            <a:lstStyle/>
            <a:p/>
          </p:txBody>
        </p:sp>
        <p:sp>
          <p:nvSpPr>
            <p:cNvPr id="43" name="rc43"/>
            <p:cNvSpPr/>
            <p:nvPr/>
          </p:nvSpPr>
          <p:spPr>
            <a:xfrm>
              <a:off x="4091628" y="2502086"/>
              <a:ext cx="248247" cy="112046"/>
            </a:xfrm>
            <a:prstGeom prst="rect">
              <a:avLst/>
            </a:prstGeom>
            <a:solidFill>
              <a:srgbClr val="1CABE2">
                <a:alpha val="100000"/>
              </a:srgbClr>
            </a:solidFill>
          </p:spPr>
          <p:txBody>
            <a:bodyPr/>
            <a:lstStyle/>
            <a:p/>
          </p:txBody>
        </p:sp>
        <p:sp>
          <p:nvSpPr>
            <p:cNvPr id="44" name="rc44"/>
            <p:cNvSpPr/>
            <p:nvPr/>
          </p:nvSpPr>
          <p:spPr>
            <a:xfrm>
              <a:off x="4367459" y="2582904"/>
              <a:ext cx="248247" cy="1519793"/>
            </a:xfrm>
            <a:prstGeom prst="rect">
              <a:avLst/>
            </a:prstGeom>
            <a:solidFill>
              <a:srgbClr val="80BD41">
                <a:alpha val="100000"/>
              </a:srgbClr>
            </a:solidFill>
          </p:spPr>
          <p:txBody>
            <a:bodyPr/>
            <a:lstStyle/>
            <a:p/>
          </p:txBody>
        </p:sp>
        <p:sp>
          <p:nvSpPr>
            <p:cNvPr id="45" name="rc45"/>
            <p:cNvSpPr/>
            <p:nvPr/>
          </p:nvSpPr>
          <p:spPr>
            <a:xfrm>
              <a:off x="4367459" y="2468501"/>
              <a:ext cx="248247" cy="114402"/>
            </a:xfrm>
            <a:prstGeom prst="rect">
              <a:avLst/>
            </a:prstGeom>
            <a:solidFill>
              <a:srgbClr val="1CABE2">
                <a:alpha val="100000"/>
              </a:srgbClr>
            </a:solidFill>
          </p:spPr>
          <p:txBody>
            <a:bodyPr/>
            <a:lstStyle/>
            <a:p/>
          </p:txBody>
        </p:sp>
        <p:sp>
          <p:nvSpPr>
            <p:cNvPr id="46" name="rc46"/>
            <p:cNvSpPr/>
            <p:nvPr/>
          </p:nvSpPr>
          <p:spPr>
            <a:xfrm>
              <a:off x="4643290" y="2535234"/>
              <a:ext cx="248247" cy="1567462"/>
            </a:xfrm>
            <a:prstGeom prst="rect">
              <a:avLst/>
            </a:prstGeom>
            <a:solidFill>
              <a:srgbClr val="80BD41">
                <a:alpha val="100000"/>
              </a:srgbClr>
            </a:solidFill>
          </p:spPr>
          <p:txBody>
            <a:bodyPr/>
            <a:lstStyle/>
            <a:p/>
          </p:txBody>
        </p:sp>
        <p:sp>
          <p:nvSpPr>
            <p:cNvPr id="47" name="rc47"/>
            <p:cNvSpPr/>
            <p:nvPr/>
          </p:nvSpPr>
          <p:spPr>
            <a:xfrm>
              <a:off x="4643290" y="2435184"/>
              <a:ext cx="248247" cy="100050"/>
            </a:xfrm>
            <a:prstGeom prst="rect">
              <a:avLst/>
            </a:prstGeom>
            <a:solidFill>
              <a:srgbClr val="1CABE2">
                <a:alpha val="100000"/>
              </a:srgbClr>
            </a:solidFill>
          </p:spPr>
          <p:txBody>
            <a:bodyPr/>
            <a:lstStyle/>
            <a:p/>
          </p:txBody>
        </p:sp>
        <p:sp>
          <p:nvSpPr>
            <p:cNvPr id="48" name="rc48"/>
            <p:cNvSpPr/>
            <p:nvPr/>
          </p:nvSpPr>
          <p:spPr>
            <a:xfrm>
              <a:off x="4919120" y="2507477"/>
              <a:ext cx="248247" cy="1595219"/>
            </a:xfrm>
            <a:prstGeom prst="rect">
              <a:avLst/>
            </a:prstGeom>
            <a:solidFill>
              <a:srgbClr val="80BD41">
                <a:alpha val="100000"/>
              </a:srgbClr>
            </a:solidFill>
          </p:spPr>
          <p:txBody>
            <a:bodyPr/>
            <a:lstStyle/>
            <a:p/>
          </p:txBody>
        </p:sp>
        <p:sp>
          <p:nvSpPr>
            <p:cNvPr id="49" name="rc49"/>
            <p:cNvSpPr/>
            <p:nvPr/>
          </p:nvSpPr>
          <p:spPr>
            <a:xfrm>
              <a:off x="4919120" y="2405654"/>
              <a:ext cx="248247" cy="101823"/>
            </a:xfrm>
            <a:prstGeom prst="rect">
              <a:avLst/>
            </a:prstGeom>
            <a:solidFill>
              <a:srgbClr val="1CABE2">
                <a:alpha val="100000"/>
              </a:srgbClr>
            </a:solidFill>
          </p:spPr>
          <p:txBody>
            <a:bodyPr/>
            <a:lstStyle/>
            <a:p/>
          </p:txBody>
        </p:sp>
        <p:sp>
          <p:nvSpPr>
            <p:cNvPr id="50" name="rc50"/>
            <p:cNvSpPr/>
            <p:nvPr/>
          </p:nvSpPr>
          <p:spPr>
            <a:xfrm>
              <a:off x="5194951" y="2473358"/>
              <a:ext cx="248247" cy="1629338"/>
            </a:xfrm>
            <a:prstGeom prst="rect">
              <a:avLst/>
            </a:prstGeom>
            <a:solidFill>
              <a:srgbClr val="80BD41">
                <a:alpha val="100000"/>
              </a:srgbClr>
            </a:solidFill>
          </p:spPr>
          <p:txBody>
            <a:bodyPr/>
            <a:lstStyle/>
            <a:p/>
          </p:txBody>
        </p:sp>
        <p:sp>
          <p:nvSpPr>
            <p:cNvPr id="51" name="rc51"/>
            <p:cNvSpPr/>
            <p:nvPr/>
          </p:nvSpPr>
          <p:spPr>
            <a:xfrm>
              <a:off x="5194951" y="2387611"/>
              <a:ext cx="248247" cy="85746"/>
            </a:xfrm>
            <a:prstGeom prst="rect">
              <a:avLst/>
            </a:prstGeom>
            <a:solidFill>
              <a:srgbClr val="1CABE2">
                <a:alpha val="100000"/>
              </a:srgbClr>
            </a:solidFill>
          </p:spPr>
          <p:txBody>
            <a:bodyPr/>
            <a:lstStyle/>
            <a:p/>
          </p:txBody>
        </p:sp>
        <p:sp>
          <p:nvSpPr>
            <p:cNvPr id="52" name="rc52"/>
            <p:cNvSpPr/>
            <p:nvPr/>
          </p:nvSpPr>
          <p:spPr>
            <a:xfrm>
              <a:off x="5470781" y="2455995"/>
              <a:ext cx="248247" cy="1646701"/>
            </a:xfrm>
            <a:prstGeom prst="rect">
              <a:avLst/>
            </a:prstGeom>
            <a:solidFill>
              <a:srgbClr val="80BD41">
                <a:alpha val="100000"/>
              </a:srgbClr>
            </a:solidFill>
          </p:spPr>
          <p:txBody>
            <a:bodyPr/>
            <a:lstStyle/>
            <a:p/>
          </p:txBody>
        </p:sp>
        <p:sp>
          <p:nvSpPr>
            <p:cNvPr id="53" name="rc53"/>
            <p:cNvSpPr/>
            <p:nvPr/>
          </p:nvSpPr>
          <p:spPr>
            <a:xfrm>
              <a:off x="5470781" y="2369325"/>
              <a:ext cx="248247" cy="86669"/>
            </a:xfrm>
            <a:prstGeom prst="rect">
              <a:avLst/>
            </a:prstGeom>
            <a:solidFill>
              <a:srgbClr val="1CABE2">
                <a:alpha val="100000"/>
              </a:srgbClr>
            </a:solidFill>
          </p:spPr>
          <p:txBody>
            <a:bodyPr/>
            <a:lstStyle/>
            <a:p/>
          </p:txBody>
        </p:sp>
        <p:sp>
          <p:nvSpPr>
            <p:cNvPr id="54" name="rc54"/>
            <p:cNvSpPr/>
            <p:nvPr/>
          </p:nvSpPr>
          <p:spPr>
            <a:xfrm>
              <a:off x="5746612" y="2452498"/>
              <a:ext cx="248247" cy="1650198"/>
            </a:xfrm>
            <a:prstGeom prst="rect">
              <a:avLst/>
            </a:prstGeom>
            <a:solidFill>
              <a:srgbClr val="80BD41">
                <a:alpha val="100000"/>
              </a:srgbClr>
            </a:solidFill>
          </p:spPr>
          <p:txBody>
            <a:bodyPr/>
            <a:lstStyle/>
            <a:p/>
          </p:txBody>
        </p:sp>
        <p:sp>
          <p:nvSpPr>
            <p:cNvPr id="55" name="rc55"/>
            <p:cNvSpPr/>
            <p:nvPr/>
          </p:nvSpPr>
          <p:spPr>
            <a:xfrm>
              <a:off x="5746612" y="2365658"/>
              <a:ext cx="248247" cy="86839"/>
            </a:xfrm>
            <a:prstGeom prst="rect">
              <a:avLst/>
            </a:prstGeom>
            <a:solidFill>
              <a:srgbClr val="1CABE2">
                <a:alpha val="100000"/>
              </a:srgbClr>
            </a:solidFill>
          </p:spPr>
          <p:txBody>
            <a:bodyPr/>
            <a:lstStyle/>
            <a:p/>
          </p:txBody>
        </p:sp>
        <p:sp>
          <p:nvSpPr>
            <p:cNvPr id="56" name="rc56"/>
            <p:cNvSpPr/>
            <p:nvPr/>
          </p:nvSpPr>
          <p:spPr>
            <a:xfrm>
              <a:off x="6022443" y="2455048"/>
              <a:ext cx="248247" cy="1647648"/>
            </a:xfrm>
            <a:prstGeom prst="rect">
              <a:avLst/>
            </a:prstGeom>
            <a:solidFill>
              <a:srgbClr val="80BD41">
                <a:alpha val="100000"/>
              </a:srgbClr>
            </a:solidFill>
          </p:spPr>
          <p:txBody>
            <a:bodyPr/>
            <a:lstStyle/>
            <a:p/>
          </p:txBody>
        </p:sp>
        <p:sp>
          <p:nvSpPr>
            <p:cNvPr id="57" name="rc57"/>
            <p:cNvSpPr/>
            <p:nvPr/>
          </p:nvSpPr>
          <p:spPr>
            <a:xfrm>
              <a:off x="6022443" y="2368330"/>
              <a:ext cx="248247" cy="86718"/>
            </a:xfrm>
            <a:prstGeom prst="rect">
              <a:avLst/>
            </a:prstGeom>
            <a:solidFill>
              <a:srgbClr val="1CABE2">
                <a:alpha val="100000"/>
              </a:srgbClr>
            </a:solidFill>
          </p:spPr>
          <p:txBody>
            <a:bodyPr/>
            <a:lstStyle/>
            <a:p/>
          </p:txBody>
        </p:sp>
        <p:sp>
          <p:nvSpPr>
            <p:cNvPr id="58" name="rc58"/>
            <p:cNvSpPr/>
            <p:nvPr/>
          </p:nvSpPr>
          <p:spPr>
            <a:xfrm>
              <a:off x="6298273" y="2485306"/>
              <a:ext cx="248247" cy="1617390"/>
            </a:xfrm>
            <a:prstGeom prst="rect">
              <a:avLst/>
            </a:prstGeom>
            <a:solidFill>
              <a:srgbClr val="80BD41">
                <a:alpha val="100000"/>
              </a:srgbClr>
            </a:solidFill>
          </p:spPr>
          <p:txBody>
            <a:bodyPr/>
            <a:lstStyle/>
            <a:p/>
          </p:txBody>
        </p:sp>
        <p:sp>
          <p:nvSpPr>
            <p:cNvPr id="59" name="rc59"/>
            <p:cNvSpPr/>
            <p:nvPr/>
          </p:nvSpPr>
          <p:spPr>
            <a:xfrm>
              <a:off x="6298273" y="2400190"/>
              <a:ext cx="248247" cy="85115"/>
            </a:xfrm>
            <a:prstGeom prst="rect">
              <a:avLst/>
            </a:prstGeom>
            <a:solidFill>
              <a:srgbClr val="1CABE2">
                <a:alpha val="100000"/>
              </a:srgbClr>
            </a:solidFill>
          </p:spPr>
          <p:txBody>
            <a:bodyPr/>
            <a:lstStyle/>
            <a:p/>
          </p:txBody>
        </p:sp>
        <p:sp>
          <p:nvSpPr>
            <p:cNvPr id="60" name="rc60"/>
            <p:cNvSpPr/>
            <p:nvPr/>
          </p:nvSpPr>
          <p:spPr>
            <a:xfrm>
              <a:off x="6574104" y="2519668"/>
              <a:ext cx="248247" cy="1583028"/>
            </a:xfrm>
            <a:prstGeom prst="rect">
              <a:avLst/>
            </a:prstGeom>
            <a:solidFill>
              <a:srgbClr val="80BD41">
                <a:alpha val="100000"/>
              </a:srgbClr>
            </a:solidFill>
          </p:spPr>
          <p:txBody>
            <a:bodyPr/>
            <a:lstStyle/>
            <a:p/>
          </p:txBody>
        </p:sp>
        <p:sp>
          <p:nvSpPr>
            <p:cNvPr id="61" name="rc61"/>
            <p:cNvSpPr/>
            <p:nvPr/>
          </p:nvSpPr>
          <p:spPr>
            <a:xfrm>
              <a:off x="6574104" y="2436349"/>
              <a:ext cx="248247" cy="83318"/>
            </a:xfrm>
            <a:prstGeom prst="rect">
              <a:avLst/>
            </a:prstGeom>
            <a:solidFill>
              <a:srgbClr val="1CABE2">
                <a:alpha val="100000"/>
              </a:srgbClr>
            </a:solidFill>
          </p:spPr>
          <p:txBody>
            <a:bodyPr/>
            <a:lstStyle/>
            <a:p/>
          </p:txBody>
        </p:sp>
        <p:sp>
          <p:nvSpPr>
            <p:cNvPr id="62" name="rc62"/>
            <p:cNvSpPr/>
            <p:nvPr/>
          </p:nvSpPr>
          <p:spPr>
            <a:xfrm>
              <a:off x="6849934" y="2553860"/>
              <a:ext cx="248247" cy="1548836"/>
            </a:xfrm>
            <a:prstGeom prst="rect">
              <a:avLst/>
            </a:prstGeom>
            <a:solidFill>
              <a:srgbClr val="80BD41">
                <a:alpha val="100000"/>
              </a:srgbClr>
            </a:solidFill>
          </p:spPr>
          <p:txBody>
            <a:bodyPr/>
            <a:lstStyle/>
            <a:p/>
          </p:txBody>
        </p:sp>
        <p:sp>
          <p:nvSpPr>
            <p:cNvPr id="63" name="rc63"/>
            <p:cNvSpPr/>
            <p:nvPr/>
          </p:nvSpPr>
          <p:spPr>
            <a:xfrm>
              <a:off x="6849934" y="2472338"/>
              <a:ext cx="248247" cy="81521"/>
            </a:xfrm>
            <a:prstGeom prst="rect">
              <a:avLst/>
            </a:prstGeom>
            <a:solidFill>
              <a:srgbClr val="1CABE2">
                <a:alpha val="100000"/>
              </a:srgbClr>
            </a:solidFill>
          </p:spPr>
          <p:txBody>
            <a:bodyPr/>
            <a:lstStyle/>
            <a:p/>
          </p:txBody>
        </p:sp>
        <p:sp>
          <p:nvSpPr>
            <p:cNvPr id="64" name="rc64"/>
            <p:cNvSpPr/>
            <p:nvPr/>
          </p:nvSpPr>
          <p:spPr>
            <a:xfrm>
              <a:off x="7125765" y="2530401"/>
              <a:ext cx="248247" cy="1572295"/>
            </a:xfrm>
            <a:prstGeom prst="rect">
              <a:avLst/>
            </a:prstGeom>
            <a:solidFill>
              <a:srgbClr val="80BD41">
                <a:alpha val="100000"/>
              </a:srgbClr>
            </a:solidFill>
          </p:spPr>
          <p:txBody>
            <a:bodyPr/>
            <a:lstStyle/>
            <a:p/>
          </p:txBody>
        </p:sp>
        <p:sp>
          <p:nvSpPr>
            <p:cNvPr id="65" name="rc65"/>
            <p:cNvSpPr/>
            <p:nvPr/>
          </p:nvSpPr>
          <p:spPr>
            <a:xfrm>
              <a:off x="7125765" y="2447641"/>
              <a:ext cx="248247" cy="82760"/>
            </a:xfrm>
            <a:prstGeom prst="rect">
              <a:avLst/>
            </a:prstGeom>
            <a:solidFill>
              <a:srgbClr val="1CABE2">
                <a:alpha val="100000"/>
              </a:srgbClr>
            </a:solidFill>
          </p:spPr>
          <p:txBody>
            <a:bodyPr/>
            <a:lstStyle/>
            <a:p/>
          </p:txBody>
        </p:sp>
        <p:sp>
          <p:nvSpPr>
            <p:cNvPr id="66" name="rc66"/>
            <p:cNvSpPr/>
            <p:nvPr/>
          </p:nvSpPr>
          <p:spPr>
            <a:xfrm>
              <a:off x="7401596" y="2510586"/>
              <a:ext cx="248247" cy="1592111"/>
            </a:xfrm>
            <a:prstGeom prst="rect">
              <a:avLst/>
            </a:prstGeom>
            <a:solidFill>
              <a:srgbClr val="80BD41">
                <a:alpha val="100000"/>
              </a:srgbClr>
            </a:solidFill>
          </p:spPr>
          <p:txBody>
            <a:bodyPr/>
            <a:lstStyle/>
            <a:p/>
          </p:txBody>
        </p:sp>
        <p:sp>
          <p:nvSpPr>
            <p:cNvPr id="67" name="rc67"/>
            <p:cNvSpPr/>
            <p:nvPr/>
          </p:nvSpPr>
          <p:spPr>
            <a:xfrm>
              <a:off x="7401596" y="2426781"/>
              <a:ext cx="248247" cy="83804"/>
            </a:xfrm>
            <a:prstGeom prst="rect">
              <a:avLst/>
            </a:prstGeom>
            <a:solidFill>
              <a:srgbClr val="1CABE2">
                <a:alpha val="100000"/>
              </a:srgbClr>
            </a:solidFill>
          </p:spPr>
          <p:txBody>
            <a:bodyPr/>
            <a:lstStyle/>
            <a:p/>
          </p:txBody>
        </p:sp>
        <p:sp>
          <p:nvSpPr>
            <p:cNvPr id="68" name="rc68"/>
            <p:cNvSpPr/>
            <p:nvPr/>
          </p:nvSpPr>
          <p:spPr>
            <a:xfrm>
              <a:off x="7677426" y="2492785"/>
              <a:ext cx="248247" cy="1609911"/>
            </a:xfrm>
            <a:prstGeom prst="rect">
              <a:avLst/>
            </a:prstGeom>
            <a:solidFill>
              <a:srgbClr val="80BD41">
                <a:alpha val="100000"/>
              </a:srgbClr>
            </a:solidFill>
          </p:spPr>
          <p:txBody>
            <a:bodyPr/>
            <a:lstStyle/>
            <a:p/>
          </p:txBody>
        </p:sp>
        <p:sp>
          <p:nvSpPr>
            <p:cNvPr id="69" name="rc69"/>
            <p:cNvSpPr/>
            <p:nvPr/>
          </p:nvSpPr>
          <p:spPr>
            <a:xfrm>
              <a:off x="7677426" y="2408058"/>
              <a:ext cx="248247" cy="84727"/>
            </a:xfrm>
            <a:prstGeom prst="rect">
              <a:avLst/>
            </a:prstGeom>
            <a:solidFill>
              <a:srgbClr val="1CABE2">
                <a:alpha val="100000"/>
              </a:srgbClr>
            </a:solidFill>
          </p:spPr>
          <p:txBody>
            <a:bodyPr/>
            <a:lstStyle/>
            <a:p/>
          </p:txBody>
        </p:sp>
        <p:sp>
          <p:nvSpPr>
            <p:cNvPr id="70" name="rc70"/>
            <p:cNvSpPr/>
            <p:nvPr/>
          </p:nvSpPr>
          <p:spPr>
            <a:xfrm>
              <a:off x="7953257" y="2474305"/>
              <a:ext cx="248247" cy="1628391"/>
            </a:xfrm>
            <a:prstGeom prst="rect">
              <a:avLst/>
            </a:prstGeom>
            <a:solidFill>
              <a:srgbClr val="80BD41">
                <a:alpha val="100000"/>
              </a:srgbClr>
            </a:solidFill>
          </p:spPr>
          <p:txBody>
            <a:bodyPr/>
            <a:lstStyle/>
            <a:p/>
          </p:txBody>
        </p:sp>
        <p:sp>
          <p:nvSpPr>
            <p:cNvPr id="71" name="rc71"/>
            <p:cNvSpPr/>
            <p:nvPr/>
          </p:nvSpPr>
          <p:spPr>
            <a:xfrm>
              <a:off x="7953257" y="2388607"/>
              <a:ext cx="248247" cy="85698"/>
            </a:xfrm>
            <a:prstGeom prst="rect">
              <a:avLst/>
            </a:prstGeom>
            <a:solidFill>
              <a:srgbClr val="1CABE2">
                <a:alpha val="100000"/>
              </a:srgbClr>
            </a:solidFill>
          </p:spPr>
          <p:txBody>
            <a:bodyPr/>
            <a:lstStyle/>
            <a:p/>
          </p:txBody>
        </p:sp>
        <p:sp>
          <p:nvSpPr>
            <p:cNvPr id="72" name="pl72"/>
            <p:cNvSpPr/>
            <p:nvPr/>
          </p:nvSpPr>
          <p:spPr>
            <a:xfrm>
              <a:off x="1457446" y="1352359"/>
              <a:ext cx="6619934" cy="289509"/>
            </a:xfrm>
            <a:custGeom>
              <a:avLst/>
              <a:pathLst>
                <a:path w="6619934" h="289509">
                  <a:moveTo>
                    <a:pt x="0" y="289509"/>
                  </a:moveTo>
                  <a:lnTo>
                    <a:pt x="275830" y="231607"/>
                  </a:lnTo>
                  <a:lnTo>
                    <a:pt x="551661" y="173705"/>
                  </a:lnTo>
                  <a:lnTo>
                    <a:pt x="827491" y="144754"/>
                  </a:lnTo>
                  <a:lnTo>
                    <a:pt x="1103322" y="144754"/>
                  </a:lnTo>
                  <a:lnTo>
                    <a:pt x="1379153" y="115803"/>
                  </a:lnTo>
                  <a:lnTo>
                    <a:pt x="1654983" y="115803"/>
                  </a:lnTo>
                  <a:lnTo>
                    <a:pt x="1930814" y="86852"/>
                  </a:lnTo>
                  <a:lnTo>
                    <a:pt x="2206644" y="57901"/>
                  </a:lnTo>
                  <a:lnTo>
                    <a:pt x="2482475" y="57901"/>
                  </a:lnTo>
                  <a:lnTo>
                    <a:pt x="2758306" y="57901"/>
                  </a:lnTo>
                  <a:lnTo>
                    <a:pt x="3034136" y="57901"/>
                  </a:lnTo>
                  <a:lnTo>
                    <a:pt x="3309967" y="28950"/>
                  </a:lnTo>
                  <a:lnTo>
                    <a:pt x="3585797" y="2895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415546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1339893" y="2746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70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66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233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300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33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3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90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7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52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55038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04" name="tx104"/>
            <p:cNvSpPr/>
            <p:nvPr/>
          </p:nvSpPr>
          <p:spPr>
            <a:xfrm>
              <a:off x="1366018" y="2939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75.3</a:t>
              </a:r>
            </a:p>
          </p:txBody>
        </p:sp>
        <p:sp>
          <p:nvSpPr>
            <p:cNvPr id="105" name="tx105"/>
            <p:cNvSpPr/>
            <p:nvPr/>
          </p:nvSpPr>
          <p:spPr>
            <a:xfrm>
              <a:off x="2719046" y="3432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523.1</a:t>
              </a:r>
            </a:p>
          </p:txBody>
        </p:sp>
        <p:sp>
          <p:nvSpPr>
            <p:cNvPr id="106" name="tx106"/>
            <p:cNvSpPr/>
            <p:nvPr/>
          </p:nvSpPr>
          <p:spPr>
            <a:xfrm>
              <a:off x="2745171" y="2734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07" name="tx107"/>
            <p:cNvSpPr/>
            <p:nvPr/>
          </p:nvSpPr>
          <p:spPr>
            <a:xfrm>
              <a:off x="4137375" y="332332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8" name="tx108"/>
            <p:cNvSpPr/>
            <p:nvPr/>
          </p:nvSpPr>
          <p:spPr>
            <a:xfrm>
              <a:off x="4124324" y="2523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09" name="tx109"/>
            <p:cNvSpPr/>
            <p:nvPr/>
          </p:nvSpPr>
          <p:spPr>
            <a:xfrm>
              <a:off x="5477352" y="3244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678.1</a:t>
              </a:r>
            </a:p>
          </p:txBody>
        </p:sp>
        <p:sp>
          <p:nvSpPr>
            <p:cNvPr id="110" name="tx110"/>
            <p:cNvSpPr/>
            <p:nvPr/>
          </p:nvSpPr>
          <p:spPr>
            <a:xfrm>
              <a:off x="5503477" y="2377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1" name="tx111"/>
            <p:cNvSpPr/>
            <p:nvPr/>
          </p:nvSpPr>
          <p:spPr>
            <a:xfrm>
              <a:off x="6580674" y="3276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651.9</a:t>
              </a:r>
            </a:p>
          </p:txBody>
        </p:sp>
        <p:sp>
          <p:nvSpPr>
            <p:cNvPr id="112" name="tx112"/>
            <p:cNvSpPr/>
            <p:nvPr/>
          </p:nvSpPr>
          <p:spPr>
            <a:xfrm>
              <a:off x="6606800" y="2442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3" name="tx113"/>
            <p:cNvSpPr/>
            <p:nvPr/>
          </p:nvSpPr>
          <p:spPr>
            <a:xfrm>
              <a:off x="6856505" y="3293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637.8</a:t>
              </a:r>
            </a:p>
          </p:txBody>
        </p:sp>
        <p:sp>
          <p:nvSpPr>
            <p:cNvPr id="114" name="tx114"/>
            <p:cNvSpPr/>
            <p:nvPr/>
          </p:nvSpPr>
          <p:spPr>
            <a:xfrm>
              <a:off x="6882630" y="2478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5" name="tx115"/>
            <p:cNvSpPr/>
            <p:nvPr/>
          </p:nvSpPr>
          <p:spPr>
            <a:xfrm>
              <a:off x="7132335" y="3281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647.5</a:t>
              </a:r>
            </a:p>
          </p:txBody>
        </p:sp>
        <p:sp>
          <p:nvSpPr>
            <p:cNvPr id="116" name="tx116"/>
            <p:cNvSpPr/>
            <p:nvPr/>
          </p:nvSpPr>
          <p:spPr>
            <a:xfrm>
              <a:off x="7158461" y="2453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7" name="tx117"/>
            <p:cNvSpPr/>
            <p:nvPr/>
          </p:nvSpPr>
          <p:spPr>
            <a:xfrm>
              <a:off x="7408166" y="3271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655.6</a:t>
              </a:r>
            </a:p>
          </p:txBody>
        </p:sp>
        <p:sp>
          <p:nvSpPr>
            <p:cNvPr id="118" name="tx118"/>
            <p:cNvSpPr/>
            <p:nvPr/>
          </p:nvSpPr>
          <p:spPr>
            <a:xfrm>
              <a:off x="7434291" y="24335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9" name="tx119"/>
            <p:cNvSpPr/>
            <p:nvPr/>
          </p:nvSpPr>
          <p:spPr>
            <a:xfrm>
              <a:off x="7723173" y="32626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20" name="tx120"/>
            <p:cNvSpPr/>
            <p:nvPr/>
          </p:nvSpPr>
          <p:spPr>
            <a:xfrm>
              <a:off x="7710122" y="2415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1" name="tx121"/>
            <p:cNvSpPr/>
            <p:nvPr/>
          </p:nvSpPr>
          <p:spPr>
            <a:xfrm>
              <a:off x="7959827" y="32534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670.6</a:t>
              </a:r>
            </a:p>
          </p:txBody>
        </p:sp>
        <p:sp>
          <p:nvSpPr>
            <p:cNvPr id="122" name="tx122"/>
            <p:cNvSpPr/>
            <p:nvPr/>
          </p:nvSpPr>
          <p:spPr>
            <a:xfrm>
              <a:off x="7985953" y="23963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92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78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84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56677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33876"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6" name="rc146"/>
            <p:cNvSpPr/>
            <p:nvPr/>
          </p:nvSpPr>
          <p:spPr>
            <a:xfrm>
              <a:off x="4177167" y="5010059"/>
              <a:ext cx="201456" cy="201456"/>
            </a:xfrm>
            <a:prstGeom prst="rect">
              <a:avLst/>
            </a:prstGeom>
            <a:solidFill>
              <a:srgbClr val="1CABE2">
                <a:alpha val="100000"/>
              </a:srgbClr>
            </a:solidFill>
          </p:spPr>
          <p:txBody>
            <a:bodyPr/>
            <a:lstStyle/>
            <a:p/>
          </p:txBody>
        </p:sp>
        <p:sp>
          <p:nvSpPr>
            <p:cNvPr id="147" name="rc147"/>
            <p:cNvSpPr/>
            <p:nvPr/>
          </p:nvSpPr>
          <p:spPr>
            <a:xfrm>
              <a:off x="6143102" y="5010059"/>
              <a:ext cx="201456" cy="201456"/>
            </a:xfrm>
            <a:prstGeom prst="rect">
              <a:avLst/>
            </a:prstGeom>
            <a:solidFill>
              <a:srgbClr val="80BD41">
                <a:alpha val="100000"/>
              </a:srgbClr>
            </a:solidFill>
          </p:spPr>
          <p:txBody>
            <a:bodyPr/>
            <a:lstStyle/>
            <a:p/>
          </p:txBody>
        </p:sp>
        <p:sp>
          <p:nvSpPr>
            <p:cNvPr id="148" name="tx148"/>
            <p:cNvSpPr/>
            <p:nvPr/>
          </p:nvSpPr>
          <p:spPr>
            <a:xfrm>
              <a:off x="4457212"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9" name="tx149"/>
            <p:cNvSpPr/>
            <p:nvPr/>
          </p:nvSpPr>
          <p:spPr>
            <a:xfrm>
              <a:off x="6423147"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040984" cy="167191"/>
            </a:xfrm>
            <a:prstGeom prst="rect">
              <a:avLst/>
            </a:prstGeom>
            <a:solidFill>
              <a:srgbClr val="80BD41">
                <a:alpha val="100000"/>
              </a:srgbClr>
            </a:solidFill>
          </p:spPr>
          <p:txBody>
            <a:bodyPr/>
            <a:lstStyle/>
            <a:p/>
          </p:txBody>
        </p:sp>
        <p:sp>
          <p:nvSpPr>
            <p:cNvPr id="164" name="rc164"/>
            <p:cNvSpPr/>
            <p:nvPr/>
          </p:nvSpPr>
          <p:spPr>
            <a:xfrm>
              <a:off x="7374307" y="5889059"/>
              <a:ext cx="317951" cy="167191"/>
            </a:xfrm>
            <a:prstGeom prst="rect">
              <a:avLst/>
            </a:prstGeom>
            <a:solidFill>
              <a:srgbClr val="1CABE2">
                <a:alpha val="100000"/>
              </a:srgbClr>
            </a:solidFill>
          </p:spPr>
          <p:txBody>
            <a:bodyPr/>
            <a:lstStyle/>
            <a:p/>
          </p:txBody>
        </p:sp>
        <p:sp>
          <p:nvSpPr>
            <p:cNvPr id="165" name="rc165"/>
            <p:cNvSpPr/>
            <p:nvPr/>
          </p:nvSpPr>
          <p:spPr>
            <a:xfrm>
              <a:off x="1333322" y="5680069"/>
              <a:ext cx="6143570" cy="167191"/>
            </a:xfrm>
            <a:prstGeom prst="rect">
              <a:avLst/>
            </a:prstGeom>
            <a:solidFill>
              <a:srgbClr val="80BD41">
                <a:alpha val="100000"/>
              </a:srgbClr>
            </a:solidFill>
          </p:spPr>
          <p:txBody>
            <a:bodyPr/>
            <a:lstStyle/>
            <a:p/>
          </p:txBody>
        </p:sp>
        <p:sp>
          <p:nvSpPr>
            <p:cNvPr id="166" name="rc166"/>
            <p:cNvSpPr/>
            <p:nvPr/>
          </p:nvSpPr>
          <p:spPr>
            <a:xfrm>
              <a:off x="7476893" y="5680069"/>
              <a:ext cx="323326" cy="167191"/>
            </a:xfrm>
            <a:prstGeom prst="rect">
              <a:avLst/>
            </a:prstGeom>
            <a:solidFill>
              <a:srgbClr val="1CABE2">
                <a:alpha val="100000"/>
              </a:srgbClr>
            </a:solidFill>
          </p:spPr>
          <p:txBody>
            <a:bodyPr/>
            <a:lstStyle/>
            <a:p/>
          </p:txBody>
        </p:sp>
        <p:sp>
          <p:nvSpPr>
            <p:cNvPr id="167" name="rc167"/>
            <p:cNvSpPr/>
            <p:nvPr/>
          </p:nvSpPr>
          <p:spPr>
            <a:xfrm>
              <a:off x="1333322" y="5471080"/>
              <a:ext cx="6214092" cy="167191"/>
            </a:xfrm>
            <a:prstGeom prst="rect">
              <a:avLst/>
            </a:prstGeom>
            <a:solidFill>
              <a:srgbClr val="80BD41">
                <a:alpha val="100000"/>
              </a:srgbClr>
            </a:solidFill>
          </p:spPr>
          <p:txBody>
            <a:bodyPr/>
            <a:lstStyle/>
            <a:p/>
          </p:txBody>
        </p:sp>
        <p:sp>
          <p:nvSpPr>
            <p:cNvPr id="168" name="rc168"/>
            <p:cNvSpPr/>
            <p:nvPr/>
          </p:nvSpPr>
          <p:spPr>
            <a:xfrm>
              <a:off x="7547415" y="5471080"/>
              <a:ext cx="327033" cy="167191"/>
            </a:xfrm>
            <a:prstGeom prst="rect">
              <a:avLst/>
            </a:prstGeom>
            <a:solidFill>
              <a:srgbClr val="1CABE2">
                <a:alpha val="100000"/>
              </a:srgbClr>
            </a:solidFill>
          </p:spPr>
          <p:txBody>
            <a:bodyPr/>
            <a:lstStyle/>
            <a:p/>
          </p:txBody>
        </p:sp>
        <p:sp>
          <p:nvSpPr>
            <p:cNvPr id="169" name="tx169"/>
            <p:cNvSpPr/>
            <p:nvPr/>
          </p:nvSpPr>
          <p:spPr>
            <a:xfrm>
              <a:off x="7865427"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421817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651.9</a:t>
              </a:r>
            </a:p>
          </p:txBody>
        </p:sp>
        <p:sp>
          <p:nvSpPr>
            <p:cNvPr id="173" name="tx173"/>
            <p:cNvSpPr/>
            <p:nvPr/>
          </p:nvSpPr>
          <p:spPr>
            <a:xfrm>
              <a:off x="742778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74" name="tx174"/>
            <p:cNvSpPr/>
            <p:nvPr/>
          </p:nvSpPr>
          <p:spPr>
            <a:xfrm>
              <a:off x="4314673"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a:t>
              </a:r>
            </a:p>
          </p:txBody>
        </p:sp>
        <p:sp>
          <p:nvSpPr>
            <p:cNvPr id="175" name="tx175"/>
            <p:cNvSpPr/>
            <p:nvPr/>
          </p:nvSpPr>
          <p:spPr>
            <a:xfrm>
              <a:off x="753306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76" name="tx176"/>
            <p:cNvSpPr/>
            <p:nvPr/>
          </p:nvSpPr>
          <p:spPr>
            <a:xfrm>
              <a:off x="430473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670.6</a:t>
              </a:r>
            </a:p>
          </p:txBody>
        </p:sp>
        <p:sp>
          <p:nvSpPr>
            <p:cNvPr id="177" name="tx177"/>
            <p:cNvSpPr/>
            <p:nvPr/>
          </p:nvSpPr>
          <p:spPr>
            <a:xfrm>
              <a:off x="760543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6" name="tx186"/>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(95 %) était la même qu'en 2019 (95 %).
Le nombre d'enfants vaccinés avec le DTP1 a augmenté de 3% par rapport à 2019.
Le nombre de nourrissons survivants a augmenté d'environ 3 %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Burkina Faso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93274"/>
              <a:ext cx="3397293" cy="1328927"/>
            </a:xfrm>
            <a:custGeom>
              <a:avLst/>
              <a:pathLst>
                <a:path w="3397293" h="1328927">
                  <a:moveTo>
                    <a:pt x="0" y="1328927"/>
                  </a:moveTo>
                  <a:lnTo>
                    <a:pt x="141553" y="858265"/>
                  </a:lnTo>
                  <a:lnTo>
                    <a:pt x="283107" y="664463"/>
                  </a:lnTo>
                  <a:lnTo>
                    <a:pt x="424661" y="387603"/>
                  </a:lnTo>
                  <a:lnTo>
                    <a:pt x="566215" y="387603"/>
                  </a:lnTo>
                  <a:lnTo>
                    <a:pt x="707769" y="304545"/>
                  </a:lnTo>
                  <a:lnTo>
                    <a:pt x="849323" y="193801"/>
                  </a:lnTo>
                  <a:lnTo>
                    <a:pt x="990877" y="110743"/>
                  </a:lnTo>
                  <a:lnTo>
                    <a:pt x="1132431" y="0"/>
                  </a:lnTo>
                  <a:lnTo>
                    <a:pt x="1273984" y="27685"/>
                  </a:lnTo>
                  <a:lnTo>
                    <a:pt x="1415538" y="55371"/>
                  </a:lnTo>
                  <a:lnTo>
                    <a:pt x="1557092" y="55371"/>
                  </a:lnTo>
                  <a:lnTo>
                    <a:pt x="1698646" y="83057"/>
                  </a:lnTo>
                  <a:lnTo>
                    <a:pt x="1840200" y="138429"/>
                  </a:lnTo>
                  <a:lnTo>
                    <a:pt x="1981754" y="55371"/>
                  </a:lnTo>
                  <a:lnTo>
                    <a:pt x="2123308" y="55371"/>
                  </a:lnTo>
                  <a:lnTo>
                    <a:pt x="2264862" y="55371"/>
                  </a:lnTo>
                  <a:lnTo>
                    <a:pt x="2406416" y="55371"/>
                  </a:lnTo>
                  <a:lnTo>
                    <a:pt x="2547969" y="55371"/>
                  </a:lnTo>
                  <a:lnTo>
                    <a:pt x="2689523" y="55371"/>
                  </a:lnTo>
                  <a:lnTo>
                    <a:pt x="2831077" y="55371"/>
                  </a:lnTo>
                  <a:lnTo>
                    <a:pt x="2972631" y="55371"/>
                  </a:lnTo>
                  <a:lnTo>
                    <a:pt x="3114185" y="5537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93274"/>
              <a:ext cx="3397293" cy="1328927"/>
            </a:xfrm>
            <a:custGeom>
              <a:avLst/>
              <a:pathLst>
                <a:path w="3397293" h="1328927">
                  <a:moveTo>
                    <a:pt x="0" y="1328927"/>
                  </a:moveTo>
                  <a:lnTo>
                    <a:pt x="141553" y="858265"/>
                  </a:lnTo>
                  <a:lnTo>
                    <a:pt x="283107" y="664463"/>
                  </a:lnTo>
                  <a:lnTo>
                    <a:pt x="424661" y="387603"/>
                  </a:lnTo>
                  <a:lnTo>
                    <a:pt x="566215" y="387603"/>
                  </a:lnTo>
                  <a:lnTo>
                    <a:pt x="707769" y="304545"/>
                  </a:lnTo>
                  <a:lnTo>
                    <a:pt x="849323" y="193801"/>
                  </a:lnTo>
                  <a:lnTo>
                    <a:pt x="990877" y="110743"/>
                  </a:lnTo>
                  <a:lnTo>
                    <a:pt x="1132431" y="0"/>
                  </a:lnTo>
                  <a:lnTo>
                    <a:pt x="1273984" y="27685"/>
                  </a:lnTo>
                  <a:lnTo>
                    <a:pt x="1415538" y="55371"/>
                  </a:lnTo>
                  <a:lnTo>
                    <a:pt x="1557092" y="55371"/>
                  </a:lnTo>
                  <a:lnTo>
                    <a:pt x="1698646" y="83057"/>
                  </a:lnTo>
                  <a:lnTo>
                    <a:pt x="1840200" y="138429"/>
                  </a:lnTo>
                  <a:lnTo>
                    <a:pt x="1981754" y="55371"/>
                  </a:lnTo>
                  <a:lnTo>
                    <a:pt x="2123308" y="55371"/>
                  </a:lnTo>
                  <a:lnTo>
                    <a:pt x="2264862" y="55371"/>
                  </a:lnTo>
                  <a:lnTo>
                    <a:pt x="2406416" y="55371"/>
                  </a:lnTo>
                  <a:lnTo>
                    <a:pt x="2547969" y="55371"/>
                  </a:lnTo>
                  <a:lnTo>
                    <a:pt x="2689523" y="55371"/>
                  </a:lnTo>
                  <a:lnTo>
                    <a:pt x="2831077" y="55371"/>
                  </a:lnTo>
                  <a:lnTo>
                    <a:pt x="2972631" y="55371"/>
                  </a:lnTo>
                  <a:lnTo>
                    <a:pt x="3114185" y="55371"/>
                  </a:lnTo>
                  <a:lnTo>
                    <a:pt x="3255739" y="55371"/>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193274"/>
              <a:ext cx="3397293" cy="1328927"/>
            </a:xfrm>
            <a:custGeom>
              <a:avLst/>
              <a:pathLst>
                <a:path w="3397293" h="1328927">
                  <a:moveTo>
                    <a:pt x="0" y="1328927"/>
                  </a:moveTo>
                  <a:lnTo>
                    <a:pt x="141553" y="858265"/>
                  </a:lnTo>
                  <a:lnTo>
                    <a:pt x="283107" y="664463"/>
                  </a:lnTo>
                  <a:lnTo>
                    <a:pt x="424661" y="387603"/>
                  </a:lnTo>
                  <a:lnTo>
                    <a:pt x="566215" y="387603"/>
                  </a:lnTo>
                  <a:lnTo>
                    <a:pt x="707769" y="304545"/>
                  </a:lnTo>
                  <a:lnTo>
                    <a:pt x="849323" y="193801"/>
                  </a:lnTo>
                  <a:lnTo>
                    <a:pt x="990877" y="110743"/>
                  </a:lnTo>
                  <a:lnTo>
                    <a:pt x="1132431" y="0"/>
                  </a:lnTo>
                  <a:lnTo>
                    <a:pt x="1273984" y="27685"/>
                  </a:lnTo>
                  <a:lnTo>
                    <a:pt x="1415538" y="55371"/>
                  </a:lnTo>
                  <a:lnTo>
                    <a:pt x="1557092" y="55371"/>
                  </a:lnTo>
                  <a:lnTo>
                    <a:pt x="1698646" y="83057"/>
                  </a:lnTo>
                  <a:lnTo>
                    <a:pt x="1840200" y="138429"/>
                  </a:lnTo>
                  <a:lnTo>
                    <a:pt x="1981754" y="55371"/>
                  </a:lnTo>
                  <a:lnTo>
                    <a:pt x="2123308" y="55371"/>
                  </a:lnTo>
                  <a:lnTo>
                    <a:pt x="2264862" y="55371"/>
                  </a:lnTo>
                  <a:lnTo>
                    <a:pt x="2406416" y="55371"/>
                  </a:lnTo>
                  <a:lnTo>
                    <a:pt x="2547969" y="55371"/>
                  </a:lnTo>
                  <a:lnTo>
                    <a:pt x="2689523" y="55371"/>
                  </a:lnTo>
                  <a:lnTo>
                    <a:pt x="2831077" y="55371"/>
                  </a:lnTo>
                  <a:lnTo>
                    <a:pt x="2972631" y="55371"/>
                  </a:lnTo>
                  <a:lnTo>
                    <a:pt x="3114185" y="5537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5618" y="482911"/>
              <a:ext cx="294798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Burkina Faso, 2000-2024</a:t>
              </a:r>
            </a:p>
          </p:txBody>
        </p:sp>
        <p:sp>
          <p:nvSpPr>
            <p:cNvPr id="63" name="pl63"/>
            <p:cNvSpPr/>
            <p:nvPr/>
          </p:nvSpPr>
          <p:spPr>
            <a:xfrm>
              <a:off x="5267799" y="37179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67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5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143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31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118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4673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61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649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37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462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9612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62254"/>
              <a:ext cx="3397293" cy="2405817"/>
            </a:xfrm>
            <a:custGeom>
              <a:avLst/>
              <a:pathLst>
                <a:path w="3397293" h="2405817">
                  <a:moveTo>
                    <a:pt x="0" y="2405817"/>
                  </a:moveTo>
                  <a:lnTo>
                    <a:pt x="141553" y="1553757"/>
                  </a:lnTo>
                  <a:lnTo>
                    <a:pt x="283107" y="1202908"/>
                  </a:lnTo>
                  <a:lnTo>
                    <a:pt x="424661" y="701696"/>
                  </a:lnTo>
                  <a:lnTo>
                    <a:pt x="566215" y="701696"/>
                  </a:lnTo>
                  <a:lnTo>
                    <a:pt x="707769" y="551333"/>
                  </a:lnTo>
                  <a:lnTo>
                    <a:pt x="849323" y="350848"/>
                  </a:lnTo>
                  <a:lnTo>
                    <a:pt x="990877" y="200484"/>
                  </a:lnTo>
                  <a:lnTo>
                    <a:pt x="1132431" y="0"/>
                  </a:lnTo>
                  <a:lnTo>
                    <a:pt x="1273984" y="50121"/>
                  </a:lnTo>
                  <a:lnTo>
                    <a:pt x="1415538" y="100242"/>
                  </a:lnTo>
                  <a:lnTo>
                    <a:pt x="1557092" y="100242"/>
                  </a:lnTo>
                  <a:lnTo>
                    <a:pt x="1698646" y="150363"/>
                  </a:lnTo>
                  <a:lnTo>
                    <a:pt x="1840200" y="250605"/>
                  </a:lnTo>
                  <a:lnTo>
                    <a:pt x="1981754" y="100242"/>
                  </a:lnTo>
                  <a:lnTo>
                    <a:pt x="2123308" y="100242"/>
                  </a:lnTo>
                  <a:lnTo>
                    <a:pt x="2264862" y="100242"/>
                  </a:lnTo>
                  <a:lnTo>
                    <a:pt x="2406416" y="100242"/>
                  </a:lnTo>
                  <a:lnTo>
                    <a:pt x="2547969" y="100242"/>
                  </a:lnTo>
                  <a:lnTo>
                    <a:pt x="2689523" y="100242"/>
                  </a:lnTo>
                  <a:lnTo>
                    <a:pt x="2831077" y="100242"/>
                  </a:lnTo>
                  <a:lnTo>
                    <a:pt x="2972631" y="100242"/>
                  </a:lnTo>
                  <a:lnTo>
                    <a:pt x="3114185" y="100242"/>
                  </a:lnTo>
                  <a:lnTo>
                    <a:pt x="3255739" y="100242"/>
                  </a:lnTo>
                  <a:lnTo>
                    <a:pt x="3397293" y="100242"/>
                  </a:lnTo>
                </a:path>
              </a:pathLst>
            </a:custGeom>
            <a:ln w="27101" cap="flat">
              <a:solidFill>
                <a:srgbClr val="0058AB">
                  <a:alpha val="100000"/>
                </a:srgbClr>
              </a:solidFill>
              <a:prstDash val="solid"/>
              <a:round/>
            </a:ln>
          </p:spPr>
          <p:txBody>
            <a:bodyPr/>
            <a:lstStyle/>
            <a:p/>
          </p:txBody>
        </p:sp>
        <p:sp>
          <p:nvSpPr>
            <p:cNvPr id="83" name="pl83"/>
            <p:cNvSpPr/>
            <p:nvPr/>
          </p:nvSpPr>
          <p:spPr>
            <a:xfrm>
              <a:off x="5437664" y="1462496"/>
              <a:ext cx="3397293" cy="701696"/>
            </a:xfrm>
            <a:custGeom>
              <a:avLst/>
              <a:pathLst>
                <a:path w="3397293" h="701696">
                  <a:moveTo>
                    <a:pt x="0" y="701696"/>
                  </a:moveTo>
                  <a:lnTo>
                    <a:pt x="141553" y="701696"/>
                  </a:lnTo>
                  <a:lnTo>
                    <a:pt x="283107" y="701696"/>
                  </a:lnTo>
                  <a:lnTo>
                    <a:pt x="424661" y="601454"/>
                  </a:lnTo>
                  <a:lnTo>
                    <a:pt x="566215" y="501211"/>
                  </a:lnTo>
                  <a:lnTo>
                    <a:pt x="707769" y="451090"/>
                  </a:lnTo>
                  <a:lnTo>
                    <a:pt x="849323" y="400969"/>
                  </a:lnTo>
                  <a:lnTo>
                    <a:pt x="990877" y="400969"/>
                  </a:lnTo>
                  <a:lnTo>
                    <a:pt x="1132431" y="250605"/>
                  </a:lnTo>
                  <a:lnTo>
                    <a:pt x="1273984" y="150363"/>
                  </a:lnTo>
                  <a:lnTo>
                    <a:pt x="1415538" y="150363"/>
                  </a:lnTo>
                  <a:lnTo>
                    <a:pt x="1557092" y="100242"/>
                  </a:lnTo>
                  <a:lnTo>
                    <a:pt x="1698646" y="100242"/>
                  </a:lnTo>
                  <a:lnTo>
                    <a:pt x="1840200" y="150363"/>
                  </a:lnTo>
                  <a:lnTo>
                    <a:pt x="1981754" y="100242"/>
                  </a:lnTo>
                  <a:lnTo>
                    <a:pt x="2123308" y="50121"/>
                  </a:lnTo>
                  <a:lnTo>
                    <a:pt x="2264862" y="0"/>
                  </a:lnTo>
                  <a:lnTo>
                    <a:pt x="2406416" y="0"/>
                  </a:lnTo>
                  <a:lnTo>
                    <a:pt x="2547969" y="0"/>
                  </a:lnTo>
                  <a:lnTo>
                    <a:pt x="2689523" y="0"/>
                  </a:lnTo>
                  <a:lnTo>
                    <a:pt x="2831077" y="150363"/>
                  </a:lnTo>
                  <a:lnTo>
                    <a:pt x="2972631" y="200484"/>
                  </a:lnTo>
                  <a:lnTo>
                    <a:pt x="3114185" y="50121"/>
                  </a:lnTo>
                  <a:lnTo>
                    <a:pt x="3255739" y="100242"/>
                  </a:lnTo>
                  <a:lnTo>
                    <a:pt x="3397293" y="50121"/>
                  </a:lnTo>
                </a:path>
              </a:pathLst>
            </a:custGeom>
            <a:ln w="27101" cap="flat">
              <a:solidFill>
                <a:srgbClr val="80BD41">
                  <a:alpha val="100000"/>
                </a:srgbClr>
              </a:solidFill>
              <a:prstDash val="solid"/>
              <a:round/>
            </a:ln>
          </p:spPr>
          <p:txBody>
            <a:bodyPr/>
            <a:lstStyle/>
            <a:p/>
          </p:txBody>
        </p:sp>
        <p:sp>
          <p:nvSpPr>
            <p:cNvPr id="84" name="pl84"/>
            <p:cNvSpPr/>
            <p:nvPr/>
          </p:nvSpPr>
          <p:spPr>
            <a:xfrm>
              <a:off x="5437664" y="1462496"/>
              <a:ext cx="3397293" cy="1603878"/>
            </a:xfrm>
            <a:custGeom>
              <a:avLst/>
              <a:pathLst>
                <a:path w="3397293" h="1603878">
                  <a:moveTo>
                    <a:pt x="0" y="1553757"/>
                  </a:moveTo>
                  <a:lnTo>
                    <a:pt x="141553" y="1603878"/>
                  </a:lnTo>
                  <a:lnTo>
                    <a:pt x="283107" y="1503635"/>
                  </a:lnTo>
                  <a:lnTo>
                    <a:pt x="424661" y="1303151"/>
                  </a:lnTo>
                  <a:lnTo>
                    <a:pt x="566215" y="1052545"/>
                  </a:lnTo>
                  <a:lnTo>
                    <a:pt x="707769" y="852060"/>
                  </a:lnTo>
                  <a:lnTo>
                    <a:pt x="849323" y="701696"/>
                  </a:lnTo>
                  <a:lnTo>
                    <a:pt x="990877" y="601454"/>
                  </a:lnTo>
                  <a:lnTo>
                    <a:pt x="1132431" y="350848"/>
                  </a:lnTo>
                  <a:lnTo>
                    <a:pt x="1273984" y="100242"/>
                  </a:lnTo>
                  <a:lnTo>
                    <a:pt x="1415538" y="300727"/>
                  </a:lnTo>
                  <a:lnTo>
                    <a:pt x="1557092" y="350848"/>
                  </a:lnTo>
                  <a:lnTo>
                    <a:pt x="1698646" y="601454"/>
                  </a:lnTo>
                  <a:lnTo>
                    <a:pt x="1840200" y="601454"/>
                  </a:lnTo>
                  <a:lnTo>
                    <a:pt x="1981754" y="451090"/>
                  </a:lnTo>
                  <a:lnTo>
                    <a:pt x="2123308" y="501211"/>
                  </a:lnTo>
                  <a:lnTo>
                    <a:pt x="2264862" y="250605"/>
                  </a:lnTo>
                  <a:lnTo>
                    <a:pt x="2406416" y="200484"/>
                  </a:lnTo>
                  <a:lnTo>
                    <a:pt x="2547969" y="100242"/>
                  </a:lnTo>
                  <a:lnTo>
                    <a:pt x="2689523" y="0"/>
                  </a:lnTo>
                  <a:lnTo>
                    <a:pt x="2831077" y="150363"/>
                  </a:lnTo>
                  <a:lnTo>
                    <a:pt x="2972631" y="150363"/>
                  </a:lnTo>
                  <a:lnTo>
                    <a:pt x="3114185" y="150363"/>
                  </a:lnTo>
                  <a:lnTo>
                    <a:pt x="3255739" y="50121"/>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146249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62254"/>
              <a:ext cx="3397293" cy="2405817"/>
            </a:xfrm>
            <a:custGeom>
              <a:avLst/>
              <a:pathLst>
                <a:path w="3397293" h="2405817">
                  <a:moveTo>
                    <a:pt x="0" y="2405817"/>
                  </a:moveTo>
                  <a:lnTo>
                    <a:pt x="141553" y="1553757"/>
                  </a:lnTo>
                  <a:lnTo>
                    <a:pt x="283107" y="1202908"/>
                  </a:lnTo>
                  <a:lnTo>
                    <a:pt x="424661" y="701696"/>
                  </a:lnTo>
                  <a:lnTo>
                    <a:pt x="566215" y="701696"/>
                  </a:lnTo>
                  <a:lnTo>
                    <a:pt x="707769" y="551333"/>
                  </a:lnTo>
                  <a:lnTo>
                    <a:pt x="849323" y="350848"/>
                  </a:lnTo>
                  <a:lnTo>
                    <a:pt x="990877" y="200484"/>
                  </a:lnTo>
                  <a:lnTo>
                    <a:pt x="1132431" y="0"/>
                  </a:lnTo>
                  <a:lnTo>
                    <a:pt x="1273984" y="50121"/>
                  </a:lnTo>
                  <a:lnTo>
                    <a:pt x="1415538" y="100242"/>
                  </a:lnTo>
                  <a:lnTo>
                    <a:pt x="1557092" y="100242"/>
                  </a:lnTo>
                  <a:lnTo>
                    <a:pt x="1698646" y="150363"/>
                  </a:lnTo>
                  <a:lnTo>
                    <a:pt x="1840200" y="250605"/>
                  </a:lnTo>
                  <a:lnTo>
                    <a:pt x="1981754" y="100242"/>
                  </a:lnTo>
                  <a:lnTo>
                    <a:pt x="2123308" y="100242"/>
                  </a:lnTo>
                  <a:lnTo>
                    <a:pt x="2264862" y="100242"/>
                  </a:lnTo>
                  <a:lnTo>
                    <a:pt x="2406416" y="100242"/>
                  </a:lnTo>
                  <a:lnTo>
                    <a:pt x="2547969" y="100242"/>
                  </a:lnTo>
                  <a:lnTo>
                    <a:pt x="2689523" y="100242"/>
                  </a:lnTo>
                  <a:lnTo>
                    <a:pt x="2831077" y="100242"/>
                  </a:lnTo>
                  <a:lnTo>
                    <a:pt x="2972631" y="100242"/>
                  </a:lnTo>
                  <a:lnTo>
                    <a:pt x="3114185" y="100242"/>
                  </a:lnTo>
                  <a:lnTo>
                    <a:pt x="3255739" y="100242"/>
                  </a:lnTo>
                  <a:lnTo>
                    <a:pt x="3397293" y="10024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081575"/>
              <a:ext cx="0" cy="2686496"/>
            </a:xfrm>
            <a:custGeom>
              <a:avLst/>
              <a:pathLst>
                <a:path w="0" h="2686496">
                  <a:moveTo>
                    <a:pt x="0" y="26864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081575"/>
              <a:ext cx="0" cy="832011"/>
            </a:xfrm>
            <a:custGeom>
              <a:avLst/>
              <a:pathLst>
                <a:path w="0" h="832011">
                  <a:moveTo>
                    <a:pt x="0" y="8320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081575"/>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081575"/>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081575"/>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081575"/>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081575"/>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362254"/>
              <a:ext cx="3397293" cy="2405817"/>
            </a:xfrm>
            <a:custGeom>
              <a:avLst/>
              <a:pathLst>
                <a:path w="3397293" h="2405817">
                  <a:moveTo>
                    <a:pt x="0" y="2405817"/>
                  </a:moveTo>
                  <a:lnTo>
                    <a:pt x="141553" y="1553757"/>
                  </a:lnTo>
                  <a:lnTo>
                    <a:pt x="283107" y="1202908"/>
                  </a:lnTo>
                  <a:lnTo>
                    <a:pt x="424661" y="701696"/>
                  </a:lnTo>
                  <a:lnTo>
                    <a:pt x="566215" y="701696"/>
                  </a:lnTo>
                  <a:lnTo>
                    <a:pt x="707769" y="551333"/>
                  </a:lnTo>
                  <a:lnTo>
                    <a:pt x="849323" y="350848"/>
                  </a:lnTo>
                  <a:lnTo>
                    <a:pt x="990877" y="200484"/>
                  </a:lnTo>
                  <a:lnTo>
                    <a:pt x="1132431" y="0"/>
                  </a:lnTo>
                  <a:lnTo>
                    <a:pt x="1273984" y="50121"/>
                  </a:lnTo>
                  <a:lnTo>
                    <a:pt x="1415538" y="100242"/>
                  </a:lnTo>
                  <a:lnTo>
                    <a:pt x="1557092" y="100242"/>
                  </a:lnTo>
                  <a:lnTo>
                    <a:pt x="1698646" y="150363"/>
                  </a:lnTo>
                  <a:lnTo>
                    <a:pt x="1840200" y="250605"/>
                  </a:lnTo>
                  <a:lnTo>
                    <a:pt x="1981754" y="100242"/>
                  </a:lnTo>
                  <a:lnTo>
                    <a:pt x="2123308" y="100242"/>
                  </a:lnTo>
                  <a:lnTo>
                    <a:pt x="2264862" y="100242"/>
                  </a:lnTo>
                  <a:lnTo>
                    <a:pt x="2406416" y="100242"/>
                  </a:lnTo>
                  <a:lnTo>
                    <a:pt x="2547969" y="100242"/>
                  </a:lnTo>
                  <a:lnTo>
                    <a:pt x="2689523" y="100242"/>
                  </a:lnTo>
                  <a:lnTo>
                    <a:pt x="2831077" y="100242"/>
                  </a:lnTo>
                  <a:lnTo>
                    <a:pt x="2972631" y="100242"/>
                  </a:lnTo>
                  <a:lnTo>
                    <a:pt x="3114185" y="100242"/>
                  </a:lnTo>
                  <a:lnTo>
                    <a:pt x="3255739" y="100242"/>
                  </a:lnTo>
                  <a:lnTo>
                    <a:pt x="3397293" y="100242"/>
                  </a:lnTo>
                </a:path>
              </a:pathLst>
            </a:custGeom>
            <a:ln w="27101" cap="flat">
              <a:solidFill>
                <a:srgbClr val="0058AB">
                  <a:alpha val="100000"/>
                </a:srgbClr>
              </a:solidFill>
              <a:prstDash val="solid"/>
              <a:round/>
            </a:ln>
          </p:spPr>
          <p:txBody>
            <a:bodyPr/>
            <a:lstStyle/>
            <a:p/>
          </p:txBody>
        </p:sp>
        <p:sp>
          <p:nvSpPr>
            <p:cNvPr id="95" name="tx95"/>
            <p:cNvSpPr/>
            <p:nvPr/>
          </p:nvSpPr>
          <p:spPr>
            <a:xfrm>
              <a:off x="5359324" y="10210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6" name="tx96"/>
            <p:cNvSpPr/>
            <p:nvPr/>
          </p:nvSpPr>
          <p:spPr>
            <a:xfrm>
              <a:off x="6097238" y="102108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823058" y="10210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0210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0210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0210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0210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1473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1422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4152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291394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4128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19115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4103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909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0994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7240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095356"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3" name="tx123"/>
            <p:cNvSpPr/>
            <p:nvPr/>
          </p:nvSpPr>
          <p:spPr>
            <a:xfrm>
              <a:off x="727704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3950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46970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747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798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222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2730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2323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7117682" cy="145351"/>
            </a:xfrm>
            <a:prstGeom prst="rect">
              <a:avLst/>
            </a:prstGeom>
            <a:solidFill>
              <a:srgbClr val="1CABE2">
                <a:alpha val="80000"/>
              </a:srgbClr>
            </a:solidFill>
          </p:spPr>
          <p:txBody>
            <a:bodyPr/>
            <a:lstStyle/>
            <a:p/>
          </p:txBody>
        </p:sp>
        <p:sp>
          <p:nvSpPr>
            <p:cNvPr id="137" name="rc137"/>
            <p:cNvSpPr/>
            <p:nvPr/>
          </p:nvSpPr>
          <p:spPr>
            <a:xfrm>
              <a:off x="1317178" y="5528559"/>
              <a:ext cx="7238582" cy="145351"/>
            </a:xfrm>
            <a:prstGeom prst="rect">
              <a:avLst/>
            </a:prstGeom>
            <a:solidFill>
              <a:srgbClr val="1CABE2">
                <a:alpha val="80000"/>
              </a:srgbClr>
            </a:solidFill>
          </p:spPr>
          <p:txBody>
            <a:bodyPr/>
            <a:lstStyle/>
            <a:p/>
          </p:txBody>
        </p:sp>
        <p:sp>
          <p:nvSpPr>
            <p:cNvPr id="138" name="rc138"/>
            <p:cNvSpPr/>
            <p:nvPr/>
          </p:nvSpPr>
          <p:spPr>
            <a:xfrm>
              <a:off x="1317178" y="5346869"/>
              <a:ext cx="7321564" cy="145351"/>
            </a:xfrm>
            <a:prstGeom prst="rect">
              <a:avLst/>
            </a:prstGeom>
            <a:solidFill>
              <a:srgbClr val="1CABE2">
                <a:alpha val="80000"/>
              </a:srgbClr>
            </a:solidFill>
          </p:spPr>
          <p:txBody>
            <a:bodyPr/>
            <a:lstStyle/>
            <a:p/>
          </p:txBody>
        </p:sp>
        <p:sp>
          <p:nvSpPr>
            <p:cNvPr id="139" name="tx139"/>
            <p:cNvSpPr/>
            <p:nvPr/>
          </p:nvSpPr>
          <p:spPr>
            <a:xfrm>
              <a:off x="8003824"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40" name="tx140"/>
            <p:cNvSpPr/>
            <p:nvPr/>
          </p:nvSpPr>
          <p:spPr>
            <a:xfrm>
              <a:off x="8124724"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41" name="tx141"/>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9495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50001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78050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0" name="tx150"/>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en DTC3 au Burkina Faso (91%) était supérieure de 6 points de pourcentage à la moyenne mondiale (85%) et de 19 points de pourcentage à la moyenne de l'ensemble des pays du site WCAR (72%).
La couverture nationale en DTC3 était la même qu'en 2019 (91%).
Cela équivaut à 64 000 enfants non vaccinés et sous-vaccinés en 2024, contre 62 000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Burkina Faso se classera au 20e rang sur 24 pays pour la plus faible couverture en DTC3 (sur la base d'un classement ex æquo).
Le Burkina Faso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356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934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513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645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22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02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474280"/>
              <a:ext cx="248247" cy="532405"/>
            </a:xfrm>
            <a:prstGeom prst="rect">
              <a:avLst/>
            </a:prstGeom>
            <a:solidFill>
              <a:srgbClr val="80BD41">
                <a:alpha val="100000"/>
              </a:srgbClr>
            </a:solidFill>
          </p:spPr>
          <p:txBody>
            <a:bodyPr/>
            <a:lstStyle/>
            <a:p/>
          </p:txBody>
        </p:sp>
        <p:sp>
          <p:nvSpPr>
            <p:cNvPr id="23" name="rc23"/>
            <p:cNvSpPr/>
            <p:nvPr/>
          </p:nvSpPr>
          <p:spPr>
            <a:xfrm>
              <a:off x="1333322" y="2823565"/>
              <a:ext cx="248247" cy="650714"/>
            </a:xfrm>
            <a:prstGeom prst="rect">
              <a:avLst/>
            </a:prstGeom>
            <a:solidFill>
              <a:srgbClr val="1CABE2">
                <a:alpha val="100000"/>
              </a:srgbClr>
            </a:solidFill>
          </p:spPr>
          <p:txBody>
            <a:bodyPr/>
            <a:lstStyle/>
            <a:p/>
          </p:txBody>
        </p:sp>
        <p:sp>
          <p:nvSpPr>
            <p:cNvPr id="24" name="rc24"/>
            <p:cNvSpPr/>
            <p:nvPr/>
          </p:nvSpPr>
          <p:spPr>
            <a:xfrm>
              <a:off x="1609153" y="3255019"/>
              <a:ext cx="248247" cy="751665"/>
            </a:xfrm>
            <a:prstGeom prst="rect">
              <a:avLst/>
            </a:prstGeom>
            <a:solidFill>
              <a:srgbClr val="80BD41">
                <a:alpha val="100000"/>
              </a:srgbClr>
            </a:solidFill>
          </p:spPr>
          <p:txBody>
            <a:bodyPr/>
            <a:lstStyle/>
            <a:p/>
          </p:txBody>
        </p:sp>
        <p:sp>
          <p:nvSpPr>
            <p:cNvPr id="25" name="rc25"/>
            <p:cNvSpPr/>
            <p:nvPr/>
          </p:nvSpPr>
          <p:spPr>
            <a:xfrm>
              <a:off x="1609153" y="2794312"/>
              <a:ext cx="248247" cy="460707"/>
            </a:xfrm>
            <a:prstGeom prst="rect">
              <a:avLst/>
            </a:prstGeom>
            <a:solidFill>
              <a:srgbClr val="1CABE2">
                <a:alpha val="100000"/>
              </a:srgbClr>
            </a:solidFill>
          </p:spPr>
          <p:txBody>
            <a:bodyPr/>
            <a:lstStyle/>
            <a:p/>
          </p:txBody>
        </p:sp>
        <p:sp>
          <p:nvSpPr>
            <p:cNvPr id="26" name="rc26"/>
            <p:cNvSpPr/>
            <p:nvPr/>
          </p:nvSpPr>
          <p:spPr>
            <a:xfrm>
              <a:off x="1884983" y="3151125"/>
              <a:ext cx="248247" cy="855560"/>
            </a:xfrm>
            <a:prstGeom prst="rect">
              <a:avLst/>
            </a:prstGeom>
            <a:solidFill>
              <a:srgbClr val="80BD41">
                <a:alpha val="100000"/>
              </a:srgbClr>
            </a:solidFill>
          </p:spPr>
          <p:txBody>
            <a:bodyPr/>
            <a:lstStyle/>
            <a:p/>
          </p:txBody>
        </p:sp>
        <p:sp>
          <p:nvSpPr>
            <p:cNvPr id="27" name="rc27"/>
            <p:cNvSpPr/>
            <p:nvPr/>
          </p:nvSpPr>
          <p:spPr>
            <a:xfrm>
              <a:off x="1884983" y="2766730"/>
              <a:ext cx="248247" cy="384394"/>
            </a:xfrm>
            <a:prstGeom prst="rect">
              <a:avLst/>
            </a:prstGeom>
            <a:solidFill>
              <a:srgbClr val="1CABE2">
                <a:alpha val="100000"/>
              </a:srgbClr>
            </a:solidFill>
          </p:spPr>
          <p:txBody>
            <a:bodyPr/>
            <a:lstStyle/>
            <a:p/>
          </p:txBody>
        </p:sp>
        <p:sp>
          <p:nvSpPr>
            <p:cNvPr id="28" name="rc28"/>
            <p:cNvSpPr/>
            <p:nvPr/>
          </p:nvSpPr>
          <p:spPr>
            <a:xfrm>
              <a:off x="2160814" y="2994917"/>
              <a:ext cx="248247" cy="1011767"/>
            </a:xfrm>
            <a:prstGeom prst="rect">
              <a:avLst/>
            </a:prstGeom>
            <a:solidFill>
              <a:srgbClr val="80BD41">
                <a:alpha val="100000"/>
              </a:srgbClr>
            </a:solidFill>
          </p:spPr>
          <p:txBody>
            <a:bodyPr/>
            <a:lstStyle/>
            <a:p/>
          </p:txBody>
        </p:sp>
        <p:sp>
          <p:nvSpPr>
            <p:cNvPr id="29" name="rc29"/>
            <p:cNvSpPr/>
            <p:nvPr/>
          </p:nvSpPr>
          <p:spPr>
            <a:xfrm>
              <a:off x="2160814" y="2725959"/>
              <a:ext cx="248247" cy="268958"/>
            </a:xfrm>
            <a:prstGeom prst="rect">
              <a:avLst/>
            </a:prstGeom>
            <a:solidFill>
              <a:srgbClr val="1CABE2">
                <a:alpha val="100000"/>
              </a:srgbClr>
            </a:solidFill>
          </p:spPr>
          <p:txBody>
            <a:bodyPr/>
            <a:lstStyle/>
            <a:p/>
          </p:txBody>
        </p:sp>
        <p:sp>
          <p:nvSpPr>
            <p:cNvPr id="30" name="rc30"/>
            <p:cNvSpPr/>
            <p:nvPr/>
          </p:nvSpPr>
          <p:spPr>
            <a:xfrm>
              <a:off x="2436645" y="2969998"/>
              <a:ext cx="248247" cy="1036687"/>
            </a:xfrm>
            <a:prstGeom prst="rect">
              <a:avLst/>
            </a:prstGeom>
            <a:solidFill>
              <a:srgbClr val="80BD41">
                <a:alpha val="100000"/>
              </a:srgbClr>
            </a:solidFill>
          </p:spPr>
          <p:txBody>
            <a:bodyPr/>
            <a:lstStyle/>
            <a:p/>
          </p:txBody>
        </p:sp>
        <p:sp>
          <p:nvSpPr>
            <p:cNvPr id="31" name="rc31"/>
            <p:cNvSpPr/>
            <p:nvPr/>
          </p:nvSpPr>
          <p:spPr>
            <a:xfrm>
              <a:off x="2436645" y="2694421"/>
              <a:ext cx="248247" cy="275576"/>
            </a:xfrm>
            <a:prstGeom prst="rect">
              <a:avLst/>
            </a:prstGeom>
            <a:solidFill>
              <a:srgbClr val="1CABE2">
                <a:alpha val="100000"/>
              </a:srgbClr>
            </a:solidFill>
          </p:spPr>
          <p:txBody>
            <a:bodyPr/>
            <a:lstStyle/>
            <a:p/>
          </p:txBody>
        </p:sp>
        <p:sp>
          <p:nvSpPr>
            <p:cNvPr id="32" name="rc32"/>
            <p:cNvSpPr/>
            <p:nvPr/>
          </p:nvSpPr>
          <p:spPr>
            <a:xfrm>
              <a:off x="2712475" y="2896463"/>
              <a:ext cx="248247" cy="1110221"/>
            </a:xfrm>
            <a:prstGeom prst="rect">
              <a:avLst/>
            </a:prstGeom>
            <a:solidFill>
              <a:srgbClr val="80BD41">
                <a:alpha val="100000"/>
              </a:srgbClr>
            </a:solidFill>
          </p:spPr>
          <p:txBody>
            <a:bodyPr/>
            <a:lstStyle/>
            <a:p/>
          </p:txBody>
        </p:sp>
        <p:sp>
          <p:nvSpPr>
            <p:cNvPr id="33" name="rc33"/>
            <p:cNvSpPr/>
            <p:nvPr/>
          </p:nvSpPr>
          <p:spPr>
            <a:xfrm>
              <a:off x="2712475" y="2652755"/>
              <a:ext cx="248247" cy="243708"/>
            </a:xfrm>
            <a:prstGeom prst="rect">
              <a:avLst/>
            </a:prstGeom>
            <a:solidFill>
              <a:srgbClr val="1CABE2">
                <a:alpha val="100000"/>
              </a:srgbClr>
            </a:solidFill>
          </p:spPr>
          <p:txBody>
            <a:bodyPr/>
            <a:lstStyle/>
            <a:p/>
          </p:txBody>
        </p:sp>
        <p:sp>
          <p:nvSpPr>
            <p:cNvPr id="34" name="rc34"/>
            <p:cNvSpPr/>
            <p:nvPr/>
          </p:nvSpPr>
          <p:spPr>
            <a:xfrm>
              <a:off x="2988306" y="2795018"/>
              <a:ext cx="248247" cy="1211666"/>
            </a:xfrm>
            <a:prstGeom prst="rect">
              <a:avLst/>
            </a:prstGeom>
            <a:solidFill>
              <a:srgbClr val="80BD41">
                <a:alpha val="100000"/>
              </a:srgbClr>
            </a:solidFill>
          </p:spPr>
          <p:txBody>
            <a:bodyPr/>
            <a:lstStyle/>
            <a:p/>
          </p:txBody>
        </p:sp>
        <p:sp>
          <p:nvSpPr>
            <p:cNvPr id="35" name="rc35"/>
            <p:cNvSpPr/>
            <p:nvPr/>
          </p:nvSpPr>
          <p:spPr>
            <a:xfrm>
              <a:off x="2988306" y="2597757"/>
              <a:ext cx="248247" cy="197261"/>
            </a:xfrm>
            <a:prstGeom prst="rect">
              <a:avLst/>
            </a:prstGeom>
            <a:solidFill>
              <a:srgbClr val="1CABE2">
                <a:alpha val="100000"/>
              </a:srgbClr>
            </a:solidFill>
          </p:spPr>
          <p:txBody>
            <a:bodyPr/>
            <a:lstStyle/>
            <a:p/>
          </p:txBody>
        </p:sp>
        <p:sp>
          <p:nvSpPr>
            <p:cNvPr id="36" name="rc36"/>
            <p:cNvSpPr/>
            <p:nvPr/>
          </p:nvSpPr>
          <p:spPr>
            <a:xfrm>
              <a:off x="3264137" y="2717904"/>
              <a:ext cx="248247" cy="1288781"/>
            </a:xfrm>
            <a:prstGeom prst="rect">
              <a:avLst/>
            </a:prstGeom>
            <a:solidFill>
              <a:srgbClr val="80BD41">
                <a:alpha val="100000"/>
              </a:srgbClr>
            </a:solidFill>
          </p:spPr>
          <p:txBody>
            <a:bodyPr/>
            <a:lstStyle/>
            <a:p/>
          </p:txBody>
        </p:sp>
        <p:sp>
          <p:nvSpPr>
            <p:cNvPr id="37" name="rc37"/>
            <p:cNvSpPr/>
            <p:nvPr/>
          </p:nvSpPr>
          <p:spPr>
            <a:xfrm>
              <a:off x="3264137" y="2558611"/>
              <a:ext cx="248247" cy="159292"/>
            </a:xfrm>
            <a:prstGeom prst="rect">
              <a:avLst/>
            </a:prstGeom>
            <a:solidFill>
              <a:srgbClr val="1CABE2">
                <a:alpha val="100000"/>
              </a:srgbClr>
            </a:solidFill>
          </p:spPr>
          <p:txBody>
            <a:bodyPr/>
            <a:lstStyle/>
            <a:p/>
          </p:txBody>
        </p:sp>
        <p:sp>
          <p:nvSpPr>
            <p:cNvPr id="38" name="rc38"/>
            <p:cNvSpPr/>
            <p:nvPr/>
          </p:nvSpPr>
          <p:spPr>
            <a:xfrm>
              <a:off x="3539967" y="2626021"/>
              <a:ext cx="248247" cy="1380663"/>
            </a:xfrm>
            <a:prstGeom prst="rect">
              <a:avLst/>
            </a:prstGeom>
            <a:solidFill>
              <a:srgbClr val="80BD41">
                <a:alpha val="100000"/>
              </a:srgbClr>
            </a:solidFill>
          </p:spPr>
          <p:txBody>
            <a:bodyPr/>
            <a:lstStyle/>
            <a:p/>
          </p:txBody>
        </p:sp>
        <p:sp>
          <p:nvSpPr>
            <p:cNvPr id="39" name="rc39"/>
            <p:cNvSpPr/>
            <p:nvPr/>
          </p:nvSpPr>
          <p:spPr>
            <a:xfrm>
              <a:off x="3539967" y="2522103"/>
              <a:ext cx="248247" cy="103918"/>
            </a:xfrm>
            <a:prstGeom prst="rect">
              <a:avLst/>
            </a:prstGeom>
            <a:solidFill>
              <a:srgbClr val="1CABE2">
                <a:alpha val="100000"/>
              </a:srgbClr>
            </a:solidFill>
          </p:spPr>
          <p:txBody>
            <a:bodyPr/>
            <a:lstStyle/>
            <a:p/>
          </p:txBody>
        </p:sp>
        <p:sp>
          <p:nvSpPr>
            <p:cNvPr id="40" name="rc40"/>
            <p:cNvSpPr/>
            <p:nvPr/>
          </p:nvSpPr>
          <p:spPr>
            <a:xfrm>
              <a:off x="3815798" y="2611559"/>
              <a:ext cx="248247" cy="1395125"/>
            </a:xfrm>
            <a:prstGeom prst="rect">
              <a:avLst/>
            </a:prstGeom>
            <a:solidFill>
              <a:srgbClr val="80BD41">
                <a:alpha val="100000"/>
              </a:srgbClr>
            </a:solidFill>
          </p:spPr>
          <p:txBody>
            <a:bodyPr/>
            <a:lstStyle/>
            <a:p/>
          </p:txBody>
        </p:sp>
        <p:sp>
          <p:nvSpPr>
            <p:cNvPr id="41" name="rc41"/>
            <p:cNvSpPr/>
            <p:nvPr/>
          </p:nvSpPr>
          <p:spPr>
            <a:xfrm>
              <a:off x="3815798" y="2490235"/>
              <a:ext cx="248247" cy="121324"/>
            </a:xfrm>
            <a:prstGeom prst="rect">
              <a:avLst/>
            </a:prstGeom>
            <a:solidFill>
              <a:srgbClr val="1CABE2">
                <a:alpha val="100000"/>
              </a:srgbClr>
            </a:solidFill>
          </p:spPr>
          <p:txBody>
            <a:bodyPr/>
            <a:lstStyle/>
            <a:p/>
          </p:txBody>
        </p:sp>
        <p:sp>
          <p:nvSpPr>
            <p:cNvPr id="42" name="rc42"/>
            <p:cNvSpPr/>
            <p:nvPr/>
          </p:nvSpPr>
          <p:spPr>
            <a:xfrm>
              <a:off x="4091628" y="2593941"/>
              <a:ext cx="248247" cy="1412743"/>
            </a:xfrm>
            <a:prstGeom prst="rect">
              <a:avLst/>
            </a:prstGeom>
            <a:solidFill>
              <a:srgbClr val="80BD41">
                <a:alpha val="100000"/>
              </a:srgbClr>
            </a:solidFill>
          </p:spPr>
          <p:txBody>
            <a:bodyPr/>
            <a:lstStyle/>
            <a:p/>
          </p:txBody>
        </p:sp>
        <p:sp>
          <p:nvSpPr>
            <p:cNvPr id="43" name="rc43"/>
            <p:cNvSpPr/>
            <p:nvPr/>
          </p:nvSpPr>
          <p:spPr>
            <a:xfrm>
              <a:off x="4091628" y="2454221"/>
              <a:ext cx="248247" cy="139719"/>
            </a:xfrm>
            <a:prstGeom prst="rect">
              <a:avLst/>
            </a:prstGeom>
            <a:solidFill>
              <a:srgbClr val="1CABE2">
                <a:alpha val="100000"/>
              </a:srgbClr>
            </a:solidFill>
          </p:spPr>
          <p:txBody>
            <a:bodyPr/>
            <a:lstStyle/>
            <a:p/>
          </p:txBody>
        </p:sp>
        <p:sp>
          <p:nvSpPr>
            <p:cNvPr id="44" name="rc44"/>
            <p:cNvSpPr/>
            <p:nvPr/>
          </p:nvSpPr>
          <p:spPr>
            <a:xfrm>
              <a:off x="4367459" y="2564311"/>
              <a:ext cx="248247" cy="1442373"/>
            </a:xfrm>
            <a:prstGeom prst="rect">
              <a:avLst/>
            </a:prstGeom>
            <a:solidFill>
              <a:srgbClr val="80BD41">
                <a:alpha val="100000"/>
              </a:srgbClr>
            </a:solidFill>
          </p:spPr>
          <p:txBody>
            <a:bodyPr/>
            <a:lstStyle/>
            <a:p/>
          </p:txBody>
        </p:sp>
        <p:sp>
          <p:nvSpPr>
            <p:cNvPr id="45" name="rc45"/>
            <p:cNvSpPr/>
            <p:nvPr/>
          </p:nvSpPr>
          <p:spPr>
            <a:xfrm>
              <a:off x="4367459" y="2421670"/>
              <a:ext cx="248247" cy="142640"/>
            </a:xfrm>
            <a:prstGeom prst="rect">
              <a:avLst/>
            </a:prstGeom>
            <a:solidFill>
              <a:srgbClr val="1CABE2">
                <a:alpha val="100000"/>
              </a:srgbClr>
            </a:solidFill>
          </p:spPr>
          <p:txBody>
            <a:bodyPr/>
            <a:lstStyle/>
            <a:p/>
          </p:txBody>
        </p:sp>
        <p:sp>
          <p:nvSpPr>
            <p:cNvPr id="46" name="rc46"/>
            <p:cNvSpPr/>
            <p:nvPr/>
          </p:nvSpPr>
          <p:spPr>
            <a:xfrm>
              <a:off x="4643290" y="2551074"/>
              <a:ext cx="248247" cy="1455611"/>
            </a:xfrm>
            <a:prstGeom prst="rect">
              <a:avLst/>
            </a:prstGeom>
            <a:solidFill>
              <a:srgbClr val="80BD41">
                <a:alpha val="100000"/>
              </a:srgbClr>
            </a:solidFill>
          </p:spPr>
          <p:txBody>
            <a:bodyPr/>
            <a:lstStyle/>
            <a:p/>
          </p:txBody>
        </p:sp>
        <p:sp>
          <p:nvSpPr>
            <p:cNvPr id="47" name="rc47"/>
            <p:cNvSpPr/>
            <p:nvPr/>
          </p:nvSpPr>
          <p:spPr>
            <a:xfrm>
              <a:off x="4643290" y="2389331"/>
              <a:ext cx="248247" cy="161742"/>
            </a:xfrm>
            <a:prstGeom prst="rect">
              <a:avLst/>
            </a:prstGeom>
            <a:solidFill>
              <a:srgbClr val="1CABE2">
                <a:alpha val="100000"/>
              </a:srgbClr>
            </a:solidFill>
          </p:spPr>
          <p:txBody>
            <a:bodyPr/>
            <a:lstStyle/>
            <a:p/>
          </p:txBody>
        </p:sp>
        <p:sp>
          <p:nvSpPr>
            <p:cNvPr id="48" name="rc48"/>
            <p:cNvSpPr/>
            <p:nvPr/>
          </p:nvSpPr>
          <p:spPr>
            <a:xfrm>
              <a:off x="4919120" y="2558210"/>
              <a:ext cx="248247" cy="1448474"/>
            </a:xfrm>
            <a:prstGeom prst="rect">
              <a:avLst/>
            </a:prstGeom>
            <a:solidFill>
              <a:srgbClr val="80BD41">
                <a:alpha val="100000"/>
              </a:srgbClr>
            </a:solidFill>
          </p:spPr>
          <p:txBody>
            <a:bodyPr/>
            <a:lstStyle/>
            <a:p/>
          </p:txBody>
        </p:sp>
        <p:sp>
          <p:nvSpPr>
            <p:cNvPr id="49" name="rc49"/>
            <p:cNvSpPr/>
            <p:nvPr/>
          </p:nvSpPr>
          <p:spPr>
            <a:xfrm>
              <a:off x="4919120" y="2360690"/>
              <a:ext cx="248247" cy="197520"/>
            </a:xfrm>
            <a:prstGeom prst="rect">
              <a:avLst/>
            </a:prstGeom>
            <a:solidFill>
              <a:srgbClr val="1CABE2">
                <a:alpha val="100000"/>
              </a:srgbClr>
            </a:solidFill>
          </p:spPr>
          <p:txBody>
            <a:bodyPr/>
            <a:lstStyle/>
            <a:p/>
          </p:txBody>
        </p:sp>
        <p:sp>
          <p:nvSpPr>
            <p:cNvPr id="50" name="rc50"/>
            <p:cNvSpPr/>
            <p:nvPr/>
          </p:nvSpPr>
          <p:spPr>
            <a:xfrm>
              <a:off x="5194951" y="2492896"/>
              <a:ext cx="248247" cy="1513788"/>
            </a:xfrm>
            <a:prstGeom prst="rect">
              <a:avLst/>
            </a:prstGeom>
            <a:solidFill>
              <a:srgbClr val="80BD41">
                <a:alpha val="100000"/>
              </a:srgbClr>
            </a:solidFill>
          </p:spPr>
          <p:txBody>
            <a:bodyPr/>
            <a:lstStyle/>
            <a:p/>
          </p:txBody>
        </p:sp>
        <p:sp>
          <p:nvSpPr>
            <p:cNvPr id="51" name="rc51"/>
            <p:cNvSpPr/>
            <p:nvPr/>
          </p:nvSpPr>
          <p:spPr>
            <a:xfrm>
              <a:off x="5194951" y="2343190"/>
              <a:ext cx="248247" cy="149706"/>
            </a:xfrm>
            <a:prstGeom prst="rect">
              <a:avLst/>
            </a:prstGeom>
            <a:solidFill>
              <a:srgbClr val="1CABE2">
                <a:alpha val="100000"/>
              </a:srgbClr>
            </a:solidFill>
          </p:spPr>
          <p:txBody>
            <a:bodyPr/>
            <a:lstStyle/>
            <a:p/>
          </p:txBody>
        </p:sp>
        <p:sp>
          <p:nvSpPr>
            <p:cNvPr id="52" name="rc52"/>
            <p:cNvSpPr/>
            <p:nvPr/>
          </p:nvSpPr>
          <p:spPr>
            <a:xfrm>
              <a:off x="5470781" y="2476762"/>
              <a:ext cx="248247" cy="1529922"/>
            </a:xfrm>
            <a:prstGeom prst="rect">
              <a:avLst/>
            </a:prstGeom>
            <a:solidFill>
              <a:srgbClr val="80BD41">
                <a:alpha val="100000"/>
              </a:srgbClr>
            </a:solidFill>
          </p:spPr>
          <p:txBody>
            <a:bodyPr/>
            <a:lstStyle/>
            <a:p/>
          </p:txBody>
        </p:sp>
        <p:sp>
          <p:nvSpPr>
            <p:cNvPr id="53" name="rc53"/>
            <p:cNvSpPr/>
            <p:nvPr/>
          </p:nvSpPr>
          <p:spPr>
            <a:xfrm>
              <a:off x="5470781" y="2325454"/>
              <a:ext cx="248247" cy="151308"/>
            </a:xfrm>
            <a:prstGeom prst="rect">
              <a:avLst/>
            </a:prstGeom>
            <a:solidFill>
              <a:srgbClr val="1CABE2">
                <a:alpha val="100000"/>
              </a:srgbClr>
            </a:solidFill>
          </p:spPr>
          <p:txBody>
            <a:bodyPr/>
            <a:lstStyle/>
            <a:p/>
          </p:txBody>
        </p:sp>
        <p:sp>
          <p:nvSpPr>
            <p:cNvPr id="54" name="rc54"/>
            <p:cNvSpPr/>
            <p:nvPr/>
          </p:nvSpPr>
          <p:spPr>
            <a:xfrm>
              <a:off x="5746612" y="2473512"/>
              <a:ext cx="248247" cy="1533173"/>
            </a:xfrm>
            <a:prstGeom prst="rect">
              <a:avLst/>
            </a:prstGeom>
            <a:solidFill>
              <a:srgbClr val="80BD41">
                <a:alpha val="100000"/>
              </a:srgbClr>
            </a:solidFill>
          </p:spPr>
          <p:txBody>
            <a:bodyPr/>
            <a:lstStyle/>
            <a:p/>
          </p:txBody>
        </p:sp>
        <p:sp>
          <p:nvSpPr>
            <p:cNvPr id="55" name="rc55"/>
            <p:cNvSpPr/>
            <p:nvPr/>
          </p:nvSpPr>
          <p:spPr>
            <a:xfrm>
              <a:off x="5746612" y="2321874"/>
              <a:ext cx="248247" cy="151637"/>
            </a:xfrm>
            <a:prstGeom prst="rect">
              <a:avLst/>
            </a:prstGeom>
            <a:solidFill>
              <a:srgbClr val="1CABE2">
                <a:alpha val="100000"/>
              </a:srgbClr>
            </a:solidFill>
          </p:spPr>
          <p:txBody>
            <a:bodyPr/>
            <a:lstStyle/>
            <a:p/>
          </p:txBody>
        </p:sp>
        <p:sp>
          <p:nvSpPr>
            <p:cNvPr id="56" name="rc56"/>
            <p:cNvSpPr/>
            <p:nvPr/>
          </p:nvSpPr>
          <p:spPr>
            <a:xfrm>
              <a:off x="6022443" y="2475891"/>
              <a:ext cx="248247" cy="1530794"/>
            </a:xfrm>
            <a:prstGeom prst="rect">
              <a:avLst/>
            </a:prstGeom>
            <a:solidFill>
              <a:srgbClr val="80BD41">
                <a:alpha val="100000"/>
              </a:srgbClr>
            </a:solidFill>
          </p:spPr>
          <p:txBody>
            <a:bodyPr/>
            <a:lstStyle/>
            <a:p/>
          </p:txBody>
        </p:sp>
        <p:sp>
          <p:nvSpPr>
            <p:cNvPr id="57" name="rc57"/>
            <p:cNvSpPr/>
            <p:nvPr/>
          </p:nvSpPr>
          <p:spPr>
            <a:xfrm>
              <a:off x="6022443" y="2324488"/>
              <a:ext cx="248247" cy="151402"/>
            </a:xfrm>
            <a:prstGeom prst="rect">
              <a:avLst/>
            </a:prstGeom>
            <a:solidFill>
              <a:srgbClr val="1CABE2">
                <a:alpha val="100000"/>
              </a:srgbClr>
            </a:solidFill>
          </p:spPr>
          <p:txBody>
            <a:bodyPr/>
            <a:lstStyle/>
            <a:p/>
          </p:txBody>
        </p:sp>
        <p:sp>
          <p:nvSpPr>
            <p:cNvPr id="58" name="rc58"/>
            <p:cNvSpPr/>
            <p:nvPr/>
          </p:nvSpPr>
          <p:spPr>
            <a:xfrm>
              <a:off x="6298273" y="2504014"/>
              <a:ext cx="248247" cy="1502671"/>
            </a:xfrm>
            <a:prstGeom prst="rect">
              <a:avLst/>
            </a:prstGeom>
            <a:solidFill>
              <a:srgbClr val="80BD41">
                <a:alpha val="100000"/>
              </a:srgbClr>
            </a:solidFill>
          </p:spPr>
          <p:txBody>
            <a:bodyPr/>
            <a:lstStyle/>
            <a:p/>
          </p:txBody>
        </p:sp>
        <p:sp>
          <p:nvSpPr>
            <p:cNvPr id="59" name="rc59"/>
            <p:cNvSpPr/>
            <p:nvPr/>
          </p:nvSpPr>
          <p:spPr>
            <a:xfrm>
              <a:off x="6298273" y="2355391"/>
              <a:ext cx="248247" cy="148623"/>
            </a:xfrm>
            <a:prstGeom prst="rect">
              <a:avLst/>
            </a:prstGeom>
            <a:solidFill>
              <a:srgbClr val="1CABE2">
                <a:alpha val="100000"/>
              </a:srgbClr>
            </a:solidFill>
          </p:spPr>
          <p:txBody>
            <a:bodyPr/>
            <a:lstStyle/>
            <a:p/>
          </p:txBody>
        </p:sp>
        <p:sp>
          <p:nvSpPr>
            <p:cNvPr id="60" name="rc60"/>
            <p:cNvSpPr/>
            <p:nvPr/>
          </p:nvSpPr>
          <p:spPr>
            <a:xfrm>
              <a:off x="6574104" y="2535929"/>
              <a:ext cx="248247" cy="1470756"/>
            </a:xfrm>
            <a:prstGeom prst="rect">
              <a:avLst/>
            </a:prstGeom>
            <a:solidFill>
              <a:srgbClr val="80BD41">
                <a:alpha val="100000"/>
              </a:srgbClr>
            </a:solidFill>
          </p:spPr>
          <p:txBody>
            <a:bodyPr/>
            <a:lstStyle/>
            <a:p/>
          </p:txBody>
        </p:sp>
        <p:sp>
          <p:nvSpPr>
            <p:cNvPr id="61" name="rc61"/>
            <p:cNvSpPr/>
            <p:nvPr/>
          </p:nvSpPr>
          <p:spPr>
            <a:xfrm>
              <a:off x="6574104" y="2390462"/>
              <a:ext cx="248247" cy="145466"/>
            </a:xfrm>
            <a:prstGeom prst="rect">
              <a:avLst/>
            </a:prstGeom>
            <a:solidFill>
              <a:srgbClr val="1CABE2">
                <a:alpha val="100000"/>
              </a:srgbClr>
            </a:solidFill>
          </p:spPr>
          <p:txBody>
            <a:bodyPr/>
            <a:lstStyle/>
            <a:p/>
          </p:txBody>
        </p:sp>
        <p:sp>
          <p:nvSpPr>
            <p:cNvPr id="62" name="rc62"/>
            <p:cNvSpPr/>
            <p:nvPr/>
          </p:nvSpPr>
          <p:spPr>
            <a:xfrm>
              <a:off x="6849934" y="2567679"/>
              <a:ext cx="248247" cy="1439005"/>
            </a:xfrm>
            <a:prstGeom prst="rect">
              <a:avLst/>
            </a:prstGeom>
            <a:solidFill>
              <a:srgbClr val="80BD41">
                <a:alpha val="100000"/>
              </a:srgbClr>
            </a:solidFill>
          </p:spPr>
          <p:txBody>
            <a:bodyPr/>
            <a:lstStyle/>
            <a:p/>
          </p:txBody>
        </p:sp>
        <p:sp>
          <p:nvSpPr>
            <p:cNvPr id="63" name="rc63"/>
            <p:cNvSpPr/>
            <p:nvPr/>
          </p:nvSpPr>
          <p:spPr>
            <a:xfrm>
              <a:off x="6849934" y="2425368"/>
              <a:ext cx="248247" cy="142310"/>
            </a:xfrm>
            <a:prstGeom prst="rect">
              <a:avLst/>
            </a:prstGeom>
            <a:solidFill>
              <a:srgbClr val="1CABE2">
                <a:alpha val="100000"/>
              </a:srgbClr>
            </a:solidFill>
          </p:spPr>
          <p:txBody>
            <a:bodyPr/>
            <a:lstStyle/>
            <a:p/>
          </p:txBody>
        </p:sp>
        <p:sp>
          <p:nvSpPr>
            <p:cNvPr id="64" name="rc64"/>
            <p:cNvSpPr/>
            <p:nvPr/>
          </p:nvSpPr>
          <p:spPr>
            <a:xfrm>
              <a:off x="7125765" y="2545892"/>
              <a:ext cx="248247" cy="1460792"/>
            </a:xfrm>
            <a:prstGeom prst="rect">
              <a:avLst/>
            </a:prstGeom>
            <a:solidFill>
              <a:srgbClr val="80BD41">
                <a:alpha val="100000"/>
              </a:srgbClr>
            </a:solidFill>
          </p:spPr>
          <p:txBody>
            <a:bodyPr/>
            <a:lstStyle/>
            <a:p/>
          </p:txBody>
        </p:sp>
        <p:sp>
          <p:nvSpPr>
            <p:cNvPr id="65" name="rc65"/>
            <p:cNvSpPr/>
            <p:nvPr/>
          </p:nvSpPr>
          <p:spPr>
            <a:xfrm>
              <a:off x="7125765" y="2401414"/>
              <a:ext cx="248247" cy="144477"/>
            </a:xfrm>
            <a:prstGeom prst="rect">
              <a:avLst/>
            </a:prstGeom>
            <a:solidFill>
              <a:srgbClr val="1CABE2">
                <a:alpha val="100000"/>
              </a:srgbClr>
            </a:solidFill>
          </p:spPr>
          <p:txBody>
            <a:bodyPr/>
            <a:lstStyle/>
            <a:p/>
          </p:txBody>
        </p:sp>
        <p:sp>
          <p:nvSpPr>
            <p:cNvPr id="66" name="rc66"/>
            <p:cNvSpPr/>
            <p:nvPr/>
          </p:nvSpPr>
          <p:spPr>
            <a:xfrm>
              <a:off x="7401596" y="2527473"/>
              <a:ext cx="248247" cy="1479211"/>
            </a:xfrm>
            <a:prstGeom prst="rect">
              <a:avLst/>
            </a:prstGeom>
            <a:solidFill>
              <a:srgbClr val="80BD41">
                <a:alpha val="100000"/>
              </a:srgbClr>
            </a:solidFill>
          </p:spPr>
          <p:txBody>
            <a:bodyPr/>
            <a:lstStyle/>
            <a:p/>
          </p:txBody>
        </p:sp>
        <p:sp>
          <p:nvSpPr>
            <p:cNvPr id="67" name="rc67"/>
            <p:cNvSpPr/>
            <p:nvPr/>
          </p:nvSpPr>
          <p:spPr>
            <a:xfrm>
              <a:off x="7401596" y="2381182"/>
              <a:ext cx="248247" cy="146291"/>
            </a:xfrm>
            <a:prstGeom prst="rect">
              <a:avLst/>
            </a:prstGeom>
            <a:solidFill>
              <a:srgbClr val="1CABE2">
                <a:alpha val="100000"/>
              </a:srgbClr>
            </a:solidFill>
          </p:spPr>
          <p:txBody>
            <a:bodyPr/>
            <a:lstStyle/>
            <a:p/>
          </p:txBody>
        </p:sp>
        <p:sp>
          <p:nvSpPr>
            <p:cNvPr id="68" name="rc68"/>
            <p:cNvSpPr/>
            <p:nvPr/>
          </p:nvSpPr>
          <p:spPr>
            <a:xfrm>
              <a:off x="7677426" y="2510938"/>
              <a:ext cx="248247" cy="1495746"/>
            </a:xfrm>
            <a:prstGeom prst="rect">
              <a:avLst/>
            </a:prstGeom>
            <a:solidFill>
              <a:srgbClr val="80BD41">
                <a:alpha val="100000"/>
              </a:srgbClr>
            </a:solidFill>
          </p:spPr>
          <p:txBody>
            <a:bodyPr/>
            <a:lstStyle/>
            <a:p/>
          </p:txBody>
        </p:sp>
        <p:sp>
          <p:nvSpPr>
            <p:cNvPr id="69" name="rc69"/>
            <p:cNvSpPr/>
            <p:nvPr/>
          </p:nvSpPr>
          <p:spPr>
            <a:xfrm>
              <a:off x="7677426" y="2362998"/>
              <a:ext cx="248247" cy="147940"/>
            </a:xfrm>
            <a:prstGeom prst="rect">
              <a:avLst/>
            </a:prstGeom>
            <a:solidFill>
              <a:srgbClr val="1CABE2">
                <a:alpha val="100000"/>
              </a:srgbClr>
            </a:solidFill>
          </p:spPr>
          <p:txBody>
            <a:bodyPr/>
            <a:lstStyle/>
            <a:p/>
          </p:txBody>
        </p:sp>
        <p:sp>
          <p:nvSpPr>
            <p:cNvPr id="70" name="rc70"/>
            <p:cNvSpPr/>
            <p:nvPr/>
          </p:nvSpPr>
          <p:spPr>
            <a:xfrm>
              <a:off x="7953257" y="2493791"/>
              <a:ext cx="248247" cy="1512893"/>
            </a:xfrm>
            <a:prstGeom prst="rect">
              <a:avLst/>
            </a:prstGeom>
            <a:solidFill>
              <a:srgbClr val="80BD41">
                <a:alpha val="100000"/>
              </a:srgbClr>
            </a:solidFill>
          </p:spPr>
          <p:txBody>
            <a:bodyPr/>
            <a:lstStyle/>
            <a:p/>
          </p:txBody>
        </p:sp>
        <p:sp>
          <p:nvSpPr>
            <p:cNvPr id="71" name="rc71"/>
            <p:cNvSpPr/>
            <p:nvPr/>
          </p:nvSpPr>
          <p:spPr>
            <a:xfrm>
              <a:off x="7953257" y="2344156"/>
              <a:ext cx="248247" cy="149635"/>
            </a:xfrm>
            <a:prstGeom prst="rect">
              <a:avLst/>
            </a:prstGeom>
            <a:solidFill>
              <a:srgbClr val="1CABE2">
                <a:alpha val="100000"/>
              </a:srgbClr>
            </a:solidFill>
          </p:spPr>
          <p:txBody>
            <a:bodyPr/>
            <a:lstStyle/>
            <a:p/>
          </p:txBody>
        </p:sp>
        <p:sp>
          <p:nvSpPr>
            <p:cNvPr id="72" name="pl72"/>
            <p:cNvSpPr/>
            <p:nvPr/>
          </p:nvSpPr>
          <p:spPr>
            <a:xfrm>
              <a:off x="1457446" y="1395239"/>
              <a:ext cx="6619934" cy="1347843"/>
            </a:xfrm>
            <a:custGeom>
              <a:avLst/>
              <a:pathLst>
                <a:path w="6619934" h="1347843">
                  <a:moveTo>
                    <a:pt x="0" y="1347843"/>
                  </a:moveTo>
                  <a:lnTo>
                    <a:pt x="275830" y="870482"/>
                  </a:lnTo>
                  <a:lnTo>
                    <a:pt x="551661" y="673921"/>
                  </a:lnTo>
                  <a:lnTo>
                    <a:pt x="827491" y="393120"/>
                  </a:lnTo>
                  <a:lnTo>
                    <a:pt x="1103322" y="393120"/>
                  </a:lnTo>
                  <a:lnTo>
                    <a:pt x="1379153" y="308880"/>
                  </a:lnTo>
                  <a:lnTo>
                    <a:pt x="1654983" y="196560"/>
                  </a:lnTo>
                  <a:lnTo>
                    <a:pt x="1930814" y="112320"/>
                  </a:lnTo>
                  <a:lnTo>
                    <a:pt x="2206644" y="0"/>
                  </a:lnTo>
                  <a:lnTo>
                    <a:pt x="2482475" y="28080"/>
                  </a:lnTo>
                  <a:lnTo>
                    <a:pt x="2758306" y="56160"/>
                  </a:lnTo>
                  <a:lnTo>
                    <a:pt x="3034136" y="56160"/>
                  </a:lnTo>
                  <a:lnTo>
                    <a:pt x="3309967" y="84240"/>
                  </a:lnTo>
                  <a:lnTo>
                    <a:pt x="3585797" y="140400"/>
                  </a:lnTo>
                  <a:lnTo>
                    <a:pt x="3861628" y="56160"/>
                  </a:lnTo>
                  <a:lnTo>
                    <a:pt x="4137459" y="56160"/>
                  </a:lnTo>
                  <a:lnTo>
                    <a:pt x="4413289" y="56160"/>
                  </a:lnTo>
                  <a:lnTo>
                    <a:pt x="4689120" y="56160"/>
                  </a:lnTo>
                  <a:lnTo>
                    <a:pt x="4964950" y="56160"/>
                  </a:lnTo>
                  <a:lnTo>
                    <a:pt x="5240781" y="56160"/>
                  </a:lnTo>
                  <a:lnTo>
                    <a:pt x="5516612" y="56160"/>
                  </a:lnTo>
                  <a:lnTo>
                    <a:pt x="5792442" y="56160"/>
                  </a:lnTo>
                  <a:lnTo>
                    <a:pt x="6068273" y="56160"/>
                  </a:lnTo>
                  <a:lnTo>
                    <a:pt x="6344103" y="56160"/>
                  </a:lnTo>
                  <a:lnTo>
                    <a:pt x="6619934" y="5616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1339893" y="26875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16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18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1894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254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289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265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4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27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08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7054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4" name="tx104"/>
            <p:cNvSpPr/>
            <p:nvPr/>
          </p:nvSpPr>
          <p:spPr>
            <a:xfrm>
              <a:off x="1339893" y="3113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276.3</a:t>
              </a:r>
            </a:p>
          </p:txBody>
        </p:sp>
        <p:sp>
          <p:nvSpPr>
            <p:cNvPr id="105" name="tx105"/>
            <p:cNvSpPr/>
            <p:nvPr/>
          </p:nvSpPr>
          <p:spPr>
            <a:xfrm>
              <a:off x="2719046" y="34176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471.4</a:t>
              </a:r>
            </a:p>
          </p:txBody>
        </p:sp>
        <p:sp>
          <p:nvSpPr>
            <p:cNvPr id="106" name="tx106"/>
            <p:cNvSpPr/>
            <p:nvPr/>
          </p:nvSpPr>
          <p:spPr>
            <a:xfrm>
              <a:off x="2719046" y="27395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07" name="tx107"/>
            <p:cNvSpPr/>
            <p:nvPr/>
          </p:nvSpPr>
          <p:spPr>
            <a:xfrm>
              <a:off x="4098199" y="3265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08" name="tx108"/>
            <p:cNvSpPr/>
            <p:nvPr/>
          </p:nvSpPr>
          <p:spPr>
            <a:xfrm>
              <a:off x="4124324" y="2488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09" name="tx109"/>
            <p:cNvSpPr/>
            <p:nvPr/>
          </p:nvSpPr>
          <p:spPr>
            <a:xfrm>
              <a:off x="5477352" y="32066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649.5</a:t>
              </a:r>
            </a:p>
          </p:txBody>
        </p:sp>
        <p:sp>
          <p:nvSpPr>
            <p:cNvPr id="110" name="tx110"/>
            <p:cNvSpPr/>
            <p:nvPr/>
          </p:nvSpPr>
          <p:spPr>
            <a:xfrm>
              <a:off x="5503477" y="2366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a:t>
              </a:r>
            </a:p>
          </p:txBody>
        </p:sp>
        <p:sp>
          <p:nvSpPr>
            <p:cNvPr id="111" name="tx111"/>
            <p:cNvSpPr/>
            <p:nvPr/>
          </p:nvSpPr>
          <p:spPr>
            <a:xfrm>
              <a:off x="6580674" y="3236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624.4</a:t>
              </a:r>
            </a:p>
          </p:txBody>
        </p:sp>
        <p:sp>
          <p:nvSpPr>
            <p:cNvPr id="112" name="tx112"/>
            <p:cNvSpPr/>
            <p:nvPr/>
          </p:nvSpPr>
          <p:spPr>
            <a:xfrm>
              <a:off x="6606800" y="2428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3" name="tx113"/>
            <p:cNvSpPr/>
            <p:nvPr/>
          </p:nvSpPr>
          <p:spPr>
            <a:xfrm>
              <a:off x="6895682" y="32521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14" name="tx114"/>
            <p:cNvSpPr/>
            <p:nvPr/>
          </p:nvSpPr>
          <p:spPr>
            <a:xfrm>
              <a:off x="6882630" y="2461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5" name="tx115"/>
            <p:cNvSpPr/>
            <p:nvPr/>
          </p:nvSpPr>
          <p:spPr>
            <a:xfrm>
              <a:off x="7132335" y="3241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620.2</a:t>
              </a:r>
            </a:p>
          </p:txBody>
        </p:sp>
        <p:sp>
          <p:nvSpPr>
            <p:cNvPr id="116" name="tx116"/>
            <p:cNvSpPr/>
            <p:nvPr/>
          </p:nvSpPr>
          <p:spPr>
            <a:xfrm>
              <a:off x="7158461" y="24385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7" name="tx117"/>
            <p:cNvSpPr/>
            <p:nvPr/>
          </p:nvSpPr>
          <p:spPr>
            <a:xfrm>
              <a:off x="7447343" y="32320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18" name="tx118"/>
            <p:cNvSpPr/>
            <p:nvPr/>
          </p:nvSpPr>
          <p:spPr>
            <a:xfrm>
              <a:off x="7434291" y="2419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9" name="tx119"/>
            <p:cNvSpPr/>
            <p:nvPr/>
          </p:nvSpPr>
          <p:spPr>
            <a:xfrm>
              <a:off x="7723173" y="322371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0" name="tx120"/>
            <p:cNvSpPr/>
            <p:nvPr/>
          </p:nvSpPr>
          <p:spPr>
            <a:xfrm>
              <a:off x="7710122" y="2401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1" name="tx121"/>
            <p:cNvSpPr/>
            <p:nvPr/>
          </p:nvSpPr>
          <p:spPr>
            <a:xfrm>
              <a:off x="7959827" y="32151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642.3</a:t>
              </a:r>
            </a:p>
          </p:txBody>
        </p:sp>
        <p:sp>
          <p:nvSpPr>
            <p:cNvPr id="122" name="tx122"/>
            <p:cNvSpPr/>
            <p:nvPr/>
          </p:nvSpPr>
          <p:spPr>
            <a:xfrm>
              <a:off x="7985953" y="2383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12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0702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00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3945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206557"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6" name="rc146"/>
            <p:cNvSpPr/>
            <p:nvPr/>
          </p:nvSpPr>
          <p:spPr>
            <a:xfrm>
              <a:off x="4549849" y="4909475"/>
              <a:ext cx="201456" cy="201456"/>
            </a:xfrm>
            <a:prstGeom prst="rect">
              <a:avLst/>
            </a:prstGeom>
            <a:solidFill>
              <a:srgbClr val="1CABE2">
                <a:alpha val="100000"/>
              </a:srgbClr>
            </a:solidFill>
          </p:spPr>
          <p:txBody>
            <a:bodyPr/>
            <a:lstStyle/>
            <a:p/>
          </p:txBody>
        </p:sp>
        <p:sp>
          <p:nvSpPr>
            <p:cNvPr id="147" name="rc147"/>
            <p:cNvSpPr/>
            <p:nvPr/>
          </p:nvSpPr>
          <p:spPr>
            <a:xfrm>
              <a:off x="5770421" y="4909475"/>
              <a:ext cx="201456" cy="201456"/>
            </a:xfrm>
            <a:prstGeom prst="rect">
              <a:avLst/>
            </a:prstGeom>
            <a:solidFill>
              <a:srgbClr val="80BD41">
                <a:alpha val="100000"/>
              </a:srgbClr>
            </a:solidFill>
          </p:spPr>
          <p:txBody>
            <a:bodyPr/>
            <a:lstStyle/>
            <a:p/>
          </p:txBody>
        </p:sp>
        <p:sp>
          <p:nvSpPr>
            <p:cNvPr id="148" name="tx148"/>
            <p:cNvSpPr/>
            <p:nvPr/>
          </p:nvSpPr>
          <p:spPr>
            <a:xfrm>
              <a:off x="4829894"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50466"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5786605" cy="162162"/>
            </a:xfrm>
            <a:prstGeom prst="rect">
              <a:avLst/>
            </a:prstGeom>
            <a:solidFill>
              <a:srgbClr val="80BD41">
                <a:alpha val="100000"/>
              </a:srgbClr>
            </a:solidFill>
          </p:spPr>
          <p:txBody>
            <a:bodyPr/>
            <a:lstStyle/>
            <a:p/>
          </p:txBody>
        </p:sp>
        <p:sp>
          <p:nvSpPr>
            <p:cNvPr id="164" name="rc164"/>
            <p:cNvSpPr/>
            <p:nvPr/>
          </p:nvSpPr>
          <p:spPr>
            <a:xfrm>
              <a:off x="7119927" y="5774644"/>
              <a:ext cx="572331" cy="162162"/>
            </a:xfrm>
            <a:prstGeom prst="rect">
              <a:avLst/>
            </a:prstGeom>
            <a:solidFill>
              <a:srgbClr val="1CABE2">
                <a:alpha val="100000"/>
              </a:srgbClr>
            </a:solidFill>
          </p:spPr>
          <p:txBody>
            <a:bodyPr/>
            <a:lstStyle/>
            <a:p/>
          </p:txBody>
        </p:sp>
        <p:sp>
          <p:nvSpPr>
            <p:cNvPr id="165" name="rc165"/>
            <p:cNvSpPr/>
            <p:nvPr/>
          </p:nvSpPr>
          <p:spPr>
            <a:xfrm>
              <a:off x="1333322" y="5571941"/>
              <a:ext cx="5884928" cy="162162"/>
            </a:xfrm>
            <a:prstGeom prst="rect">
              <a:avLst/>
            </a:prstGeom>
            <a:solidFill>
              <a:srgbClr val="80BD41">
                <a:alpha val="100000"/>
              </a:srgbClr>
            </a:solidFill>
          </p:spPr>
          <p:txBody>
            <a:bodyPr/>
            <a:lstStyle/>
            <a:p/>
          </p:txBody>
        </p:sp>
        <p:sp>
          <p:nvSpPr>
            <p:cNvPr id="166" name="rc166"/>
            <p:cNvSpPr/>
            <p:nvPr/>
          </p:nvSpPr>
          <p:spPr>
            <a:xfrm>
              <a:off x="7218250" y="5571941"/>
              <a:ext cx="582061" cy="162162"/>
            </a:xfrm>
            <a:prstGeom prst="rect">
              <a:avLst/>
            </a:prstGeom>
            <a:solidFill>
              <a:srgbClr val="1CABE2">
                <a:alpha val="100000"/>
              </a:srgbClr>
            </a:solidFill>
          </p:spPr>
          <p:txBody>
            <a:bodyPr/>
            <a:lstStyle/>
            <a:p/>
          </p:txBody>
        </p:sp>
        <p:sp>
          <p:nvSpPr>
            <p:cNvPr id="167" name="rc167"/>
            <p:cNvSpPr/>
            <p:nvPr/>
          </p:nvSpPr>
          <p:spPr>
            <a:xfrm>
              <a:off x="1333322" y="5369238"/>
              <a:ext cx="5952392" cy="162162"/>
            </a:xfrm>
            <a:prstGeom prst="rect">
              <a:avLst/>
            </a:prstGeom>
            <a:solidFill>
              <a:srgbClr val="80BD41">
                <a:alpha val="100000"/>
              </a:srgbClr>
            </a:solidFill>
          </p:spPr>
          <p:txBody>
            <a:bodyPr/>
            <a:lstStyle/>
            <a:p/>
          </p:txBody>
        </p:sp>
        <p:sp>
          <p:nvSpPr>
            <p:cNvPr id="168" name="rc168"/>
            <p:cNvSpPr/>
            <p:nvPr/>
          </p:nvSpPr>
          <p:spPr>
            <a:xfrm>
              <a:off x="7285714" y="5369238"/>
              <a:ext cx="588733" cy="162162"/>
            </a:xfrm>
            <a:prstGeom prst="rect">
              <a:avLst/>
            </a:prstGeom>
            <a:solidFill>
              <a:srgbClr val="1CABE2">
                <a:alpha val="100000"/>
              </a:srgbClr>
            </a:solidFill>
          </p:spPr>
          <p:txBody>
            <a:bodyPr/>
            <a:lstStyle/>
            <a:p/>
          </p:txBody>
        </p:sp>
        <p:sp>
          <p:nvSpPr>
            <p:cNvPr id="169" name="tx169"/>
            <p:cNvSpPr/>
            <p:nvPr/>
          </p:nvSpPr>
          <p:spPr>
            <a:xfrm>
              <a:off x="786542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4090986"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624.4</a:t>
              </a:r>
            </a:p>
          </p:txBody>
        </p:sp>
        <p:sp>
          <p:nvSpPr>
            <p:cNvPr id="173" name="tx173"/>
            <p:cNvSpPr/>
            <p:nvPr/>
          </p:nvSpPr>
          <p:spPr>
            <a:xfrm>
              <a:off x="730059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74" name="tx174"/>
            <p:cNvSpPr/>
            <p:nvPr/>
          </p:nvSpPr>
          <p:spPr>
            <a:xfrm>
              <a:off x="4185352" y="56125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75" name="tx175"/>
            <p:cNvSpPr/>
            <p:nvPr/>
          </p:nvSpPr>
          <p:spPr>
            <a:xfrm>
              <a:off x="740378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a:t>
              </a:r>
            </a:p>
          </p:txBody>
        </p:sp>
        <p:sp>
          <p:nvSpPr>
            <p:cNvPr id="176" name="tx176"/>
            <p:cNvSpPr/>
            <p:nvPr/>
          </p:nvSpPr>
          <p:spPr>
            <a:xfrm>
              <a:off x="4173880"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642.3</a:t>
              </a:r>
            </a:p>
          </p:txBody>
        </p:sp>
        <p:sp>
          <p:nvSpPr>
            <p:cNvPr id="177" name="tx177"/>
            <p:cNvSpPr/>
            <p:nvPr/>
          </p:nvSpPr>
          <p:spPr>
            <a:xfrm>
              <a:off x="7474587"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25973"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6" name="tx186"/>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7" name="tx187"/>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(91 %) était la même qu'en 2019 (91 %).
Le nombre d'enfants vaccinés avec le DTP3 a augmenté de 3% par rapport à 2019.
Le nombre de nourrissons survivants a augmenté d'environ 3 %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177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398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619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841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288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509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730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93962"/>
              <a:ext cx="249014" cy="812722"/>
            </a:xfrm>
            <a:prstGeom prst="rect">
              <a:avLst/>
            </a:prstGeom>
            <a:solidFill>
              <a:srgbClr val="E2231A">
                <a:alpha val="100000"/>
              </a:srgbClr>
            </a:solidFill>
          </p:spPr>
          <p:txBody>
            <a:bodyPr/>
            <a:lstStyle/>
            <a:p/>
          </p:txBody>
        </p:sp>
        <p:sp>
          <p:nvSpPr>
            <p:cNvPr id="24" name="rc24"/>
            <p:cNvSpPr/>
            <p:nvPr/>
          </p:nvSpPr>
          <p:spPr>
            <a:xfrm>
              <a:off x="1587736" y="3414098"/>
              <a:ext cx="249014" cy="592586"/>
            </a:xfrm>
            <a:prstGeom prst="rect">
              <a:avLst/>
            </a:prstGeom>
            <a:solidFill>
              <a:srgbClr val="E2231A">
                <a:alpha val="100000"/>
              </a:srgbClr>
            </a:solidFill>
          </p:spPr>
          <p:txBody>
            <a:bodyPr/>
            <a:lstStyle/>
            <a:p/>
          </p:txBody>
        </p:sp>
        <p:sp>
          <p:nvSpPr>
            <p:cNvPr id="25" name="rc25"/>
            <p:cNvSpPr/>
            <p:nvPr/>
          </p:nvSpPr>
          <p:spPr>
            <a:xfrm>
              <a:off x="1864419" y="3416995"/>
              <a:ext cx="249014" cy="589689"/>
            </a:xfrm>
            <a:prstGeom prst="rect">
              <a:avLst/>
            </a:prstGeom>
            <a:solidFill>
              <a:srgbClr val="E2231A">
                <a:alpha val="100000"/>
              </a:srgbClr>
            </a:solidFill>
          </p:spPr>
          <p:txBody>
            <a:bodyPr/>
            <a:lstStyle/>
            <a:p/>
          </p:txBody>
        </p:sp>
        <p:sp>
          <p:nvSpPr>
            <p:cNvPr id="26" name="rc26"/>
            <p:cNvSpPr/>
            <p:nvPr/>
          </p:nvSpPr>
          <p:spPr>
            <a:xfrm>
              <a:off x="2141101" y="3600636"/>
              <a:ext cx="249014" cy="406048"/>
            </a:xfrm>
            <a:prstGeom prst="rect">
              <a:avLst/>
            </a:prstGeom>
            <a:solidFill>
              <a:srgbClr val="E2231A">
                <a:alpha val="100000"/>
              </a:srgbClr>
            </a:solidFill>
          </p:spPr>
          <p:txBody>
            <a:bodyPr/>
            <a:lstStyle/>
            <a:p/>
          </p:txBody>
        </p:sp>
        <p:sp>
          <p:nvSpPr>
            <p:cNvPr id="27" name="rc27"/>
            <p:cNvSpPr/>
            <p:nvPr/>
          </p:nvSpPr>
          <p:spPr>
            <a:xfrm>
              <a:off x="2417783" y="3625301"/>
              <a:ext cx="249014" cy="381383"/>
            </a:xfrm>
            <a:prstGeom prst="rect">
              <a:avLst/>
            </a:prstGeom>
            <a:solidFill>
              <a:srgbClr val="E2231A">
                <a:alpha val="100000"/>
              </a:srgbClr>
            </a:solidFill>
          </p:spPr>
          <p:txBody>
            <a:bodyPr/>
            <a:lstStyle/>
            <a:p/>
          </p:txBody>
        </p:sp>
        <p:sp>
          <p:nvSpPr>
            <p:cNvPr id="28" name="rc28"/>
            <p:cNvSpPr/>
            <p:nvPr/>
          </p:nvSpPr>
          <p:spPr>
            <a:xfrm>
              <a:off x="2694466" y="3720510"/>
              <a:ext cx="249014" cy="286174"/>
            </a:xfrm>
            <a:prstGeom prst="rect">
              <a:avLst/>
            </a:prstGeom>
            <a:solidFill>
              <a:srgbClr val="E2231A">
                <a:alpha val="100000"/>
              </a:srgbClr>
            </a:solidFill>
          </p:spPr>
          <p:txBody>
            <a:bodyPr/>
            <a:lstStyle/>
            <a:p/>
          </p:txBody>
        </p:sp>
        <p:sp>
          <p:nvSpPr>
            <p:cNvPr id="29" name="rc29"/>
            <p:cNvSpPr/>
            <p:nvPr/>
          </p:nvSpPr>
          <p:spPr>
            <a:xfrm>
              <a:off x="2971148" y="3783338"/>
              <a:ext cx="249014" cy="223347"/>
            </a:xfrm>
            <a:prstGeom prst="rect">
              <a:avLst/>
            </a:prstGeom>
            <a:solidFill>
              <a:srgbClr val="E2231A">
                <a:alpha val="100000"/>
              </a:srgbClr>
            </a:solidFill>
          </p:spPr>
          <p:txBody>
            <a:bodyPr/>
            <a:lstStyle/>
            <a:p/>
          </p:txBody>
        </p:sp>
        <p:sp>
          <p:nvSpPr>
            <p:cNvPr id="30" name="rc30"/>
            <p:cNvSpPr/>
            <p:nvPr/>
          </p:nvSpPr>
          <p:spPr>
            <a:xfrm>
              <a:off x="3247830" y="3891907"/>
              <a:ext cx="249014" cy="114777"/>
            </a:xfrm>
            <a:prstGeom prst="rect">
              <a:avLst/>
            </a:prstGeom>
            <a:solidFill>
              <a:srgbClr val="E2231A">
                <a:alpha val="100000"/>
              </a:srgbClr>
            </a:solidFill>
          </p:spPr>
          <p:txBody>
            <a:bodyPr/>
            <a:lstStyle/>
            <a:p/>
          </p:txBody>
        </p:sp>
        <p:sp>
          <p:nvSpPr>
            <p:cNvPr id="31" name="rc31"/>
            <p:cNvSpPr/>
            <p:nvPr/>
          </p:nvSpPr>
          <p:spPr>
            <a:xfrm>
              <a:off x="3524513" y="3889014"/>
              <a:ext cx="249014" cy="117671"/>
            </a:xfrm>
            <a:prstGeom prst="rect">
              <a:avLst/>
            </a:prstGeom>
            <a:solidFill>
              <a:srgbClr val="E2231A">
                <a:alpha val="100000"/>
              </a:srgbClr>
            </a:solidFill>
          </p:spPr>
          <p:txBody>
            <a:bodyPr/>
            <a:lstStyle/>
            <a:p/>
          </p:txBody>
        </p:sp>
        <p:sp>
          <p:nvSpPr>
            <p:cNvPr id="32" name="rc32"/>
            <p:cNvSpPr/>
            <p:nvPr/>
          </p:nvSpPr>
          <p:spPr>
            <a:xfrm>
              <a:off x="3801195" y="3886490"/>
              <a:ext cx="249014" cy="120194"/>
            </a:xfrm>
            <a:prstGeom prst="rect">
              <a:avLst/>
            </a:prstGeom>
            <a:solidFill>
              <a:srgbClr val="E2231A">
                <a:alpha val="100000"/>
              </a:srgbClr>
            </a:solidFill>
          </p:spPr>
          <p:txBody>
            <a:bodyPr/>
            <a:lstStyle/>
            <a:p/>
          </p:txBody>
        </p:sp>
        <p:sp>
          <p:nvSpPr>
            <p:cNvPr id="33" name="rc33"/>
            <p:cNvSpPr/>
            <p:nvPr/>
          </p:nvSpPr>
          <p:spPr>
            <a:xfrm>
              <a:off x="4077877" y="3842618"/>
              <a:ext cx="249014" cy="164066"/>
            </a:xfrm>
            <a:prstGeom prst="rect">
              <a:avLst/>
            </a:prstGeom>
            <a:solidFill>
              <a:srgbClr val="E2231A">
                <a:alpha val="100000"/>
              </a:srgbClr>
            </a:solidFill>
          </p:spPr>
          <p:txBody>
            <a:bodyPr/>
            <a:lstStyle/>
            <a:p/>
          </p:txBody>
        </p:sp>
        <p:sp>
          <p:nvSpPr>
            <p:cNvPr id="34" name="rc34"/>
            <p:cNvSpPr/>
            <p:nvPr/>
          </p:nvSpPr>
          <p:spPr>
            <a:xfrm>
              <a:off x="4354560" y="3776359"/>
              <a:ext cx="249014" cy="230326"/>
            </a:xfrm>
            <a:prstGeom prst="rect">
              <a:avLst/>
            </a:prstGeom>
            <a:solidFill>
              <a:srgbClr val="E2231A">
                <a:alpha val="100000"/>
              </a:srgbClr>
            </a:solidFill>
          </p:spPr>
          <p:txBody>
            <a:bodyPr/>
            <a:lstStyle/>
            <a:p/>
          </p:txBody>
        </p:sp>
        <p:sp>
          <p:nvSpPr>
            <p:cNvPr id="35" name="rc35"/>
            <p:cNvSpPr/>
            <p:nvPr/>
          </p:nvSpPr>
          <p:spPr>
            <a:xfrm>
              <a:off x="4631242" y="3728930"/>
              <a:ext cx="249014" cy="277755"/>
            </a:xfrm>
            <a:prstGeom prst="rect">
              <a:avLst/>
            </a:prstGeom>
            <a:solidFill>
              <a:srgbClr val="E2231A">
                <a:alpha val="100000"/>
              </a:srgbClr>
            </a:solidFill>
          </p:spPr>
          <p:txBody>
            <a:bodyPr/>
            <a:lstStyle/>
            <a:p/>
          </p:txBody>
        </p:sp>
        <p:sp>
          <p:nvSpPr>
            <p:cNvPr id="36" name="rc36"/>
            <p:cNvSpPr/>
            <p:nvPr/>
          </p:nvSpPr>
          <p:spPr>
            <a:xfrm>
              <a:off x="4907924" y="3615291"/>
              <a:ext cx="249014" cy="391393"/>
            </a:xfrm>
            <a:prstGeom prst="rect">
              <a:avLst/>
            </a:prstGeom>
            <a:solidFill>
              <a:srgbClr val="E2231A">
                <a:alpha val="100000"/>
              </a:srgbClr>
            </a:solidFill>
          </p:spPr>
          <p:txBody>
            <a:bodyPr/>
            <a:lstStyle/>
            <a:p/>
          </p:txBody>
        </p:sp>
        <p:sp>
          <p:nvSpPr>
            <p:cNvPr id="37" name="rc37"/>
            <p:cNvSpPr/>
            <p:nvPr/>
          </p:nvSpPr>
          <p:spPr>
            <a:xfrm>
              <a:off x="5184607" y="3742981"/>
              <a:ext cx="249014" cy="263703"/>
            </a:xfrm>
            <a:prstGeom prst="rect">
              <a:avLst/>
            </a:prstGeom>
            <a:solidFill>
              <a:srgbClr val="E2231A">
                <a:alpha val="100000"/>
              </a:srgbClr>
            </a:solidFill>
          </p:spPr>
          <p:txBody>
            <a:bodyPr/>
            <a:lstStyle/>
            <a:p/>
          </p:txBody>
        </p:sp>
        <p:sp>
          <p:nvSpPr>
            <p:cNvPr id="38" name="rc38"/>
            <p:cNvSpPr/>
            <p:nvPr/>
          </p:nvSpPr>
          <p:spPr>
            <a:xfrm>
              <a:off x="5461289" y="3740169"/>
              <a:ext cx="249014" cy="266516"/>
            </a:xfrm>
            <a:prstGeom prst="rect">
              <a:avLst/>
            </a:prstGeom>
            <a:solidFill>
              <a:srgbClr val="E2231A">
                <a:alpha val="100000"/>
              </a:srgbClr>
            </a:solidFill>
          </p:spPr>
          <p:txBody>
            <a:bodyPr/>
            <a:lstStyle/>
            <a:p/>
          </p:txBody>
        </p:sp>
        <p:sp>
          <p:nvSpPr>
            <p:cNvPr id="39" name="rc39"/>
            <p:cNvSpPr/>
            <p:nvPr/>
          </p:nvSpPr>
          <p:spPr>
            <a:xfrm>
              <a:off x="5737971" y="3739602"/>
              <a:ext cx="249014" cy="267082"/>
            </a:xfrm>
            <a:prstGeom prst="rect">
              <a:avLst/>
            </a:prstGeom>
            <a:solidFill>
              <a:srgbClr val="E2231A">
                <a:alpha val="100000"/>
              </a:srgbClr>
            </a:solidFill>
          </p:spPr>
          <p:txBody>
            <a:bodyPr/>
            <a:lstStyle/>
            <a:p/>
          </p:txBody>
        </p:sp>
        <p:sp>
          <p:nvSpPr>
            <p:cNvPr id="40" name="rc40"/>
            <p:cNvSpPr/>
            <p:nvPr/>
          </p:nvSpPr>
          <p:spPr>
            <a:xfrm>
              <a:off x="6014654" y="3740016"/>
              <a:ext cx="249014" cy="266668"/>
            </a:xfrm>
            <a:prstGeom prst="rect">
              <a:avLst/>
            </a:prstGeom>
            <a:solidFill>
              <a:srgbClr val="E2231A">
                <a:alpha val="100000"/>
              </a:srgbClr>
            </a:solidFill>
          </p:spPr>
          <p:txBody>
            <a:bodyPr/>
            <a:lstStyle/>
            <a:p/>
          </p:txBody>
        </p:sp>
        <p:sp>
          <p:nvSpPr>
            <p:cNvPr id="41" name="rc41"/>
            <p:cNvSpPr/>
            <p:nvPr/>
          </p:nvSpPr>
          <p:spPr>
            <a:xfrm>
              <a:off x="6291336" y="3744914"/>
              <a:ext cx="249014" cy="261771"/>
            </a:xfrm>
            <a:prstGeom prst="rect">
              <a:avLst/>
            </a:prstGeom>
            <a:solidFill>
              <a:srgbClr val="E2231A">
                <a:alpha val="100000"/>
              </a:srgbClr>
            </a:solidFill>
          </p:spPr>
          <p:txBody>
            <a:bodyPr/>
            <a:lstStyle/>
            <a:p/>
          </p:txBody>
        </p:sp>
        <p:sp>
          <p:nvSpPr>
            <p:cNvPr id="42" name="rc42"/>
            <p:cNvSpPr/>
            <p:nvPr/>
          </p:nvSpPr>
          <p:spPr>
            <a:xfrm>
              <a:off x="6568018" y="3750477"/>
              <a:ext cx="249014" cy="256207"/>
            </a:xfrm>
            <a:prstGeom prst="rect">
              <a:avLst/>
            </a:prstGeom>
            <a:solidFill>
              <a:srgbClr val="E2231A">
                <a:alpha val="100000"/>
              </a:srgbClr>
            </a:solidFill>
          </p:spPr>
          <p:txBody>
            <a:bodyPr/>
            <a:lstStyle/>
            <a:p/>
          </p:txBody>
        </p:sp>
        <p:sp>
          <p:nvSpPr>
            <p:cNvPr id="43" name="rc43"/>
            <p:cNvSpPr/>
            <p:nvPr/>
          </p:nvSpPr>
          <p:spPr>
            <a:xfrm>
              <a:off x="6844701" y="3756006"/>
              <a:ext cx="249014" cy="250678"/>
            </a:xfrm>
            <a:prstGeom prst="rect">
              <a:avLst/>
            </a:prstGeom>
            <a:solidFill>
              <a:srgbClr val="E2231A">
                <a:alpha val="100000"/>
              </a:srgbClr>
            </a:solidFill>
          </p:spPr>
          <p:txBody>
            <a:bodyPr/>
            <a:lstStyle/>
            <a:p/>
          </p:txBody>
        </p:sp>
        <p:sp>
          <p:nvSpPr>
            <p:cNvPr id="44" name="rc44"/>
            <p:cNvSpPr/>
            <p:nvPr/>
          </p:nvSpPr>
          <p:spPr>
            <a:xfrm>
              <a:off x="7121383" y="3752210"/>
              <a:ext cx="249014" cy="254474"/>
            </a:xfrm>
            <a:prstGeom prst="rect">
              <a:avLst/>
            </a:prstGeom>
            <a:solidFill>
              <a:srgbClr val="E2231A">
                <a:alpha val="100000"/>
              </a:srgbClr>
            </a:solidFill>
          </p:spPr>
          <p:txBody>
            <a:bodyPr/>
            <a:lstStyle/>
            <a:p/>
          </p:txBody>
        </p:sp>
        <p:sp>
          <p:nvSpPr>
            <p:cNvPr id="45" name="rc45"/>
            <p:cNvSpPr/>
            <p:nvPr/>
          </p:nvSpPr>
          <p:spPr>
            <a:xfrm>
              <a:off x="7398065" y="3749005"/>
              <a:ext cx="249014" cy="257679"/>
            </a:xfrm>
            <a:prstGeom prst="rect">
              <a:avLst/>
            </a:prstGeom>
            <a:solidFill>
              <a:srgbClr val="E2231A">
                <a:alpha val="100000"/>
              </a:srgbClr>
            </a:solidFill>
          </p:spPr>
          <p:txBody>
            <a:bodyPr/>
            <a:lstStyle/>
            <a:p/>
          </p:txBody>
        </p:sp>
        <p:sp>
          <p:nvSpPr>
            <p:cNvPr id="46" name="rc46"/>
            <p:cNvSpPr/>
            <p:nvPr/>
          </p:nvSpPr>
          <p:spPr>
            <a:xfrm>
              <a:off x="7674748" y="3746124"/>
              <a:ext cx="249014" cy="260560"/>
            </a:xfrm>
            <a:prstGeom prst="rect">
              <a:avLst/>
            </a:prstGeom>
            <a:solidFill>
              <a:srgbClr val="E2231A">
                <a:alpha val="100000"/>
              </a:srgbClr>
            </a:solidFill>
          </p:spPr>
          <p:txBody>
            <a:bodyPr/>
            <a:lstStyle/>
            <a:p/>
          </p:txBody>
        </p:sp>
        <p:sp>
          <p:nvSpPr>
            <p:cNvPr id="47" name="rc47"/>
            <p:cNvSpPr/>
            <p:nvPr/>
          </p:nvSpPr>
          <p:spPr>
            <a:xfrm>
              <a:off x="7951430" y="3743134"/>
              <a:ext cx="249014" cy="263550"/>
            </a:xfrm>
            <a:prstGeom prst="rect">
              <a:avLst/>
            </a:prstGeom>
            <a:solidFill>
              <a:srgbClr val="E2231A">
                <a:alpha val="100000"/>
              </a:srgbClr>
            </a:solidFill>
          </p:spPr>
          <p:txBody>
            <a:bodyPr/>
            <a:lstStyle/>
            <a:p/>
          </p:txBody>
        </p:sp>
        <p:sp>
          <p:nvSpPr>
            <p:cNvPr id="48" name="rc48"/>
            <p:cNvSpPr/>
            <p:nvPr/>
          </p:nvSpPr>
          <p:spPr>
            <a:xfrm>
              <a:off x="5184607" y="2321881"/>
              <a:ext cx="249014" cy="1421100"/>
            </a:xfrm>
            <a:prstGeom prst="rect">
              <a:avLst/>
            </a:prstGeom>
            <a:solidFill>
              <a:srgbClr val="B3B3B3">
                <a:alpha val="100000"/>
              </a:srgbClr>
            </a:solidFill>
          </p:spPr>
          <p:txBody>
            <a:bodyPr/>
            <a:lstStyle/>
            <a:p/>
          </p:txBody>
        </p:sp>
        <p:sp>
          <p:nvSpPr>
            <p:cNvPr id="49" name="rc49"/>
            <p:cNvSpPr/>
            <p:nvPr/>
          </p:nvSpPr>
          <p:spPr>
            <a:xfrm>
              <a:off x="5461289" y="2969924"/>
              <a:ext cx="249014" cy="770244"/>
            </a:xfrm>
            <a:prstGeom prst="rect">
              <a:avLst/>
            </a:prstGeom>
            <a:solidFill>
              <a:srgbClr val="B3B3B3">
                <a:alpha val="100000"/>
              </a:srgbClr>
            </a:solidFill>
          </p:spPr>
          <p:txBody>
            <a:bodyPr/>
            <a:lstStyle/>
            <a:p/>
          </p:txBody>
        </p:sp>
        <p:sp>
          <p:nvSpPr>
            <p:cNvPr id="50" name="rc50"/>
            <p:cNvSpPr/>
            <p:nvPr/>
          </p:nvSpPr>
          <p:spPr>
            <a:xfrm>
              <a:off x="5737971" y="3142535"/>
              <a:ext cx="249014" cy="597067"/>
            </a:xfrm>
            <a:prstGeom prst="rect">
              <a:avLst/>
            </a:prstGeom>
            <a:solidFill>
              <a:srgbClr val="B3B3B3">
                <a:alpha val="100000"/>
              </a:srgbClr>
            </a:solidFill>
          </p:spPr>
          <p:txBody>
            <a:bodyPr/>
            <a:lstStyle/>
            <a:p/>
          </p:txBody>
        </p:sp>
        <p:sp>
          <p:nvSpPr>
            <p:cNvPr id="51" name="rc51"/>
            <p:cNvSpPr/>
            <p:nvPr/>
          </p:nvSpPr>
          <p:spPr>
            <a:xfrm>
              <a:off x="6014654" y="3259531"/>
              <a:ext cx="249014" cy="480485"/>
            </a:xfrm>
            <a:prstGeom prst="rect">
              <a:avLst/>
            </a:prstGeom>
            <a:solidFill>
              <a:srgbClr val="B3B3B3">
                <a:alpha val="100000"/>
              </a:srgbClr>
            </a:solidFill>
          </p:spPr>
          <p:txBody>
            <a:bodyPr/>
            <a:lstStyle/>
            <a:p/>
          </p:txBody>
        </p:sp>
        <p:sp>
          <p:nvSpPr>
            <p:cNvPr id="52" name="rc52"/>
            <p:cNvSpPr/>
            <p:nvPr/>
          </p:nvSpPr>
          <p:spPr>
            <a:xfrm>
              <a:off x="6291336" y="3382519"/>
              <a:ext cx="249014" cy="362394"/>
            </a:xfrm>
            <a:prstGeom prst="rect">
              <a:avLst/>
            </a:prstGeom>
            <a:solidFill>
              <a:srgbClr val="B3B3B3">
                <a:alpha val="100000"/>
              </a:srgbClr>
            </a:solidFill>
          </p:spPr>
          <p:txBody>
            <a:bodyPr/>
            <a:lstStyle/>
            <a:p/>
          </p:txBody>
        </p:sp>
        <p:sp>
          <p:nvSpPr>
            <p:cNvPr id="53" name="rc53"/>
            <p:cNvSpPr/>
            <p:nvPr/>
          </p:nvSpPr>
          <p:spPr>
            <a:xfrm>
              <a:off x="6568018" y="3381381"/>
              <a:ext cx="249014" cy="369096"/>
            </a:xfrm>
            <a:prstGeom prst="rect">
              <a:avLst/>
            </a:prstGeom>
            <a:solidFill>
              <a:srgbClr val="B3B3B3">
                <a:alpha val="100000"/>
              </a:srgbClr>
            </a:solidFill>
          </p:spPr>
          <p:txBody>
            <a:bodyPr/>
            <a:lstStyle/>
            <a:p/>
          </p:txBody>
        </p:sp>
        <p:sp>
          <p:nvSpPr>
            <p:cNvPr id="54" name="rc54"/>
            <p:cNvSpPr/>
            <p:nvPr/>
          </p:nvSpPr>
          <p:spPr>
            <a:xfrm>
              <a:off x="6844701" y="3386732"/>
              <a:ext cx="249014" cy="369273"/>
            </a:xfrm>
            <a:prstGeom prst="rect">
              <a:avLst/>
            </a:prstGeom>
            <a:solidFill>
              <a:srgbClr val="B3B3B3">
                <a:alpha val="100000"/>
              </a:srgbClr>
            </a:solidFill>
          </p:spPr>
          <p:txBody>
            <a:bodyPr/>
            <a:lstStyle/>
            <a:p/>
          </p:txBody>
        </p:sp>
        <p:sp>
          <p:nvSpPr>
            <p:cNvPr id="55" name="rc55"/>
            <p:cNvSpPr/>
            <p:nvPr/>
          </p:nvSpPr>
          <p:spPr>
            <a:xfrm>
              <a:off x="7121383" y="3398049"/>
              <a:ext cx="249014" cy="354161"/>
            </a:xfrm>
            <a:prstGeom prst="rect">
              <a:avLst/>
            </a:prstGeom>
            <a:solidFill>
              <a:srgbClr val="B3B3B3">
                <a:alpha val="100000"/>
              </a:srgbClr>
            </a:solidFill>
          </p:spPr>
          <p:txBody>
            <a:bodyPr/>
            <a:lstStyle/>
            <a:p/>
          </p:txBody>
        </p:sp>
        <p:sp>
          <p:nvSpPr>
            <p:cNvPr id="56" name="rc56"/>
            <p:cNvSpPr/>
            <p:nvPr/>
          </p:nvSpPr>
          <p:spPr>
            <a:xfrm>
              <a:off x="7398065" y="3307336"/>
              <a:ext cx="249014" cy="441669"/>
            </a:xfrm>
            <a:prstGeom prst="rect">
              <a:avLst/>
            </a:prstGeom>
            <a:solidFill>
              <a:srgbClr val="B3B3B3">
                <a:alpha val="100000"/>
              </a:srgbClr>
            </a:solidFill>
          </p:spPr>
          <p:txBody>
            <a:bodyPr/>
            <a:lstStyle/>
            <a:p/>
          </p:txBody>
        </p:sp>
        <p:sp>
          <p:nvSpPr>
            <p:cNvPr id="57" name="rc57"/>
            <p:cNvSpPr/>
            <p:nvPr/>
          </p:nvSpPr>
          <p:spPr>
            <a:xfrm>
              <a:off x="7674748" y="3288608"/>
              <a:ext cx="249014" cy="457516"/>
            </a:xfrm>
            <a:prstGeom prst="rect">
              <a:avLst/>
            </a:prstGeom>
            <a:solidFill>
              <a:srgbClr val="B3B3B3">
                <a:alpha val="100000"/>
              </a:srgbClr>
            </a:solidFill>
          </p:spPr>
          <p:txBody>
            <a:bodyPr/>
            <a:lstStyle/>
            <a:p/>
          </p:txBody>
        </p:sp>
        <p:sp>
          <p:nvSpPr>
            <p:cNvPr id="58" name="rc58"/>
            <p:cNvSpPr/>
            <p:nvPr/>
          </p:nvSpPr>
          <p:spPr>
            <a:xfrm>
              <a:off x="7951430" y="3278542"/>
              <a:ext cx="249014" cy="464591"/>
            </a:xfrm>
            <a:prstGeom prst="rect">
              <a:avLst/>
            </a:prstGeom>
            <a:solidFill>
              <a:srgbClr val="B3B3B3">
                <a:alpha val="100000"/>
              </a:srgbClr>
            </a:solidFill>
          </p:spPr>
          <p:txBody>
            <a:bodyPr/>
            <a:lstStyle/>
            <a:p/>
          </p:txBody>
        </p:sp>
        <p:sp>
          <p:nvSpPr>
            <p:cNvPr id="59" name="pl59"/>
            <p:cNvSpPr/>
            <p:nvPr/>
          </p:nvSpPr>
          <p:spPr>
            <a:xfrm>
              <a:off x="1435561" y="1367159"/>
              <a:ext cx="6640376" cy="1291682"/>
            </a:xfrm>
            <a:custGeom>
              <a:avLst/>
              <a:pathLst>
                <a:path w="6640376" h="1291682">
                  <a:moveTo>
                    <a:pt x="0" y="1291682"/>
                  </a:moveTo>
                  <a:lnTo>
                    <a:pt x="276682" y="870482"/>
                  </a:lnTo>
                  <a:lnTo>
                    <a:pt x="553364" y="842401"/>
                  </a:lnTo>
                  <a:lnTo>
                    <a:pt x="830047" y="505441"/>
                  </a:lnTo>
                  <a:lnTo>
                    <a:pt x="1106729" y="449281"/>
                  </a:lnTo>
                  <a:lnTo>
                    <a:pt x="1383411" y="280800"/>
                  </a:lnTo>
                  <a:lnTo>
                    <a:pt x="1660094" y="168480"/>
                  </a:lnTo>
                  <a:lnTo>
                    <a:pt x="1936776" y="0"/>
                  </a:lnTo>
                  <a:lnTo>
                    <a:pt x="2213458" y="0"/>
                  </a:lnTo>
                  <a:lnTo>
                    <a:pt x="2490141" y="0"/>
                  </a:lnTo>
                  <a:lnTo>
                    <a:pt x="2766823" y="56160"/>
                  </a:lnTo>
                  <a:lnTo>
                    <a:pt x="3043505" y="140400"/>
                  </a:lnTo>
                  <a:lnTo>
                    <a:pt x="3320188" y="196560"/>
                  </a:lnTo>
                  <a:lnTo>
                    <a:pt x="3596870" y="336960"/>
                  </a:lnTo>
                  <a:lnTo>
                    <a:pt x="3873552" y="168480"/>
                  </a:lnTo>
                  <a:lnTo>
                    <a:pt x="4150235" y="168480"/>
                  </a:lnTo>
                  <a:lnTo>
                    <a:pt x="4426917" y="168480"/>
                  </a:lnTo>
                  <a:lnTo>
                    <a:pt x="4703599" y="168480"/>
                  </a:lnTo>
                  <a:lnTo>
                    <a:pt x="4980282" y="168480"/>
                  </a:lnTo>
                  <a:lnTo>
                    <a:pt x="5256964" y="168480"/>
                  </a:lnTo>
                  <a:lnTo>
                    <a:pt x="5533646" y="168480"/>
                  </a:lnTo>
                  <a:lnTo>
                    <a:pt x="5810329" y="168480"/>
                  </a:lnTo>
                  <a:lnTo>
                    <a:pt x="6087011" y="168480"/>
                  </a:lnTo>
                  <a:lnTo>
                    <a:pt x="6363693" y="168480"/>
                  </a:lnTo>
                  <a:lnTo>
                    <a:pt x="6640376" y="168480"/>
                  </a:lnTo>
                </a:path>
              </a:pathLst>
            </a:custGeom>
            <a:ln w="27101" cap="flat">
              <a:solidFill>
                <a:srgbClr val="0058AB">
                  <a:alpha val="100000"/>
                </a:srgbClr>
              </a:solidFill>
              <a:prstDash val="solid"/>
              <a:round/>
            </a:ln>
          </p:spPr>
          <p:txBody>
            <a:bodyPr/>
            <a:lstStyle/>
            <a:p/>
          </p:txBody>
        </p:sp>
        <p:sp>
          <p:nvSpPr>
            <p:cNvPr id="60" name="pl60"/>
            <p:cNvSpPr/>
            <p:nvPr/>
          </p:nvSpPr>
          <p:spPr>
            <a:xfrm>
              <a:off x="5309114" y="2013000"/>
              <a:ext cx="2766823" cy="1516323"/>
            </a:xfrm>
            <a:custGeom>
              <a:avLst/>
              <a:pathLst>
                <a:path w="2766823" h="1516323">
                  <a:moveTo>
                    <a:pt x="0" y="1516323"/>
                  </a:moveTo>
                  <a:lnTo>
                    <a:pt x="276682" y="589681"/>
                  </a:lnTo>
                  <a:lnTo>
                    <a:pt x="553364" y="336960"/>
                  </a:lnTo>
                  <a:lnTo>
                    <a:pt x="830047" y="168480"/>
                  </a:lnTo>
                  <a:lnTo>
                    <a:pt x="1106729" y="0"/>
                  </a:lnTo>
                  <a:lnTo>
                    <a:pt x="1383411" y="0"/>
                  </a:lnTo>
                  <a:lnTo>
                    <a:pt x="1660094" y="0"/>
                  </a:lnTo>
                  <a:lnTo>
                    <a:pt x="1936776" y="0"/>
                  </a:lnTo>
                  <a:lnTo>
                    <a:pt x="2213458" y="140400"/>
                  </a:lnTo>
                  <a:lnTo>
                    <a:pt x="2490141" y="168480"/>
                  </a:lnTo>
                  <a:lnTo>
                    <a:pt x="2766823" y="16848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2" name="tx62"/>
            <p:cNvSpPr/>
            <p:nvPr/>
          </p:nvSpPr>
          <p:spPr>
            <a:xfrm>
              <a:off x="6898870"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3" name="tx63"/>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452234"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772891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6" name="tx66"/>
            <p:cNvSpPr/>
            <p:nvPr/>
          </p:nvSpPr>
          <p:spPr>
            <a:xfrm>
              <a:off x="8005599"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7" name="tx67"/>
            <p:cNvSpPr/>
            <p:nvPr/>
          </p:nvSpPr>
          <p:spPr>
            <a:xfrm>
              <a:off x="6622187"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8" name="tx68"/>
            <p:cNvSpPr/>
            <p:nvPr/>
          </p:nvSpPr>
          <p:spPr>
            <a:xfrm>
              <a:off x="689887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9" name="tx69"/>
            <p:cNvSpPr/>
            <p:nvPr/>
          </p:nvSpPr>
          <p:spPr>
            <a:xfrm>
              <a:off x="7175552"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0" name="tx70"/>
            <p:cNvSpPr/>
            <p:nvPr/>
          </p:nvSpPr>
          <p:spPr>
            <a:xfrm>
              <a:off x="7452234"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1" name="tx71"/>
            <p:cNvSpPr/>
            <p:nvPr/>
          </p:nvSpPr>
          <p:spPr>
            <a:xfrm>
              <a:off x="7728917"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2" name="tx72"/>
            <p:cNvSpPr/>
            <p:nvPr/>
          </p:nvSpPr>
          <p:spPr>
            <a:xfrm>
              <a:off x="8005599"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3" name="tx73"/>
            <p:cNvSpPr/>
            <p:nvPr/>
          </p:nvSpPr>
          <p:spPr>
            <a:xfrm>
              <a:off x="1345126" y="35598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74" name="tx74"/>
            <p:cNvSpPr/>
            <p:nvPr/>
          </p:nvSpPr>
          <p:spPr>
            <a:xfrm>
              <a:off x="2758683" y="38231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75" name="tx75"/>
            <p:cNvSpPr/>
            <p:nvPr/>
          </p:nvSpPr>
          <p:spPr>
            <a:xfrm>
              <a:off x="4142095" y="3884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6" name="tx76"/>
            <p:cNvSpPr/>
            <p:nvPr/>
          </p:nvSpPr>
          <p:spPr>
            <a:xfrm>
              <a:off x="5525506" y="3832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7" name="tx77"/>
            <p:cNvSpPr/>
            <p:nvPr/>
          </p:nvSpPr>
          <p:spPr>
            <a:xfrm>
              <a:off x="6632236" y="3838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8" name="tx78"/>
            <p:cNvSpPr/>
            <p:nvPr/>
          </p:nvSpPr>
          <p:spPr>
            <a:xfrm>
              <a:off x="6908918" y="38409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9" name="tx79"/>
            <p:cNvSpPr/>
            <p:nvPr/>
          </p:nvSpPr>
          <p:spPr>
            <a:xfrm>
              <a:off x="7185600" y="3839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0" name="tx80"/>
            <p:cNvSpPr/>
            <p:nvPr/>
          </p:nvSpPr>
          <p:spPr>
            <a:xfrm>
              <a:off x="7462283" y="38373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1" name="tx81"/>
            <p:cNvSpPr/>
            <p:nvPr/>
          </p:nvSpPr>
          <p:spPr>
            <a:xfrm>
              <a:off x="7738965" y="3835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2" name="tx82"/>
            <p:cNvSpPr/>
            <p:nvPr/>
          </p:nvSpPr>
          <p:spPr>
            <a:xfrm>
              <a:off x="8015647" y="383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3" name="tx83"/>
            <p:cNvSpPr/>
            <p:nvPr/>
          </p:nvSpPr>
          <p:spPr>
            <a:xfrm>
              <a:off x="5495361" y="33146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84" name="tx84"/>
            <p:cNvSpPr/>
            <p:nvPr/>
          </p:nvSpPr>
          <p:spPr>
            <a:xfrm>
              <a:off x="6602091" y="35254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5" name="tx85"/>
            <p:cNvSpPr/>
            <p:nvPr/>
          </p:nvSpPr>
          <p:spPr>
            <a:xfrm>
              <a:off x="6878773" y="35309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6" name="tx86"/>
            <p:cNvSpPr/>
            <p:nvPr/>
          </p:nvSpPr>
          <p:spPr>
            <a:xfrm>
              <a:off x="7155455" y="353601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7" name="tx87"/>
            <p:cNvSpPr/>
            <p:nvPr/>
          </p:nvSpPr>
          <p:spPr>
            <a:xfrm>
              <a:off x="7432138" y="34890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8" name="tx88"/>
            <p:cNvSpPr/>
            <p:nvPr/>
          </p:nvSpPr>
          <p:spPr>
            <a:xfrm>
              <a:off x="7708820" y="347824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9" name="tx89"/>
            <p:cNvSpPr/>
            <p:nvPr/>
          </p:nvSpPr>
          <p:spPr>
            <a:xfrm>
              <a:off x="7985502" y="34703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0" name="tx90"/>
            <p:cNvSpPr/>
            <p:nvPr/>
          </p:nvSpPr>
          <p:spPr>
            <a:xfrm>
              <a:off x="5504405" y="286364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333</a:t>
              </a:r>
            </a:p>
          </p:txBody>
        </p:sp>
        <p:sp>
          <p:nvSpPr>
            <p:cNvPr id="91" name="tx91"/>
            <p:cNvSpPr/>
            <p:nvPr/>
          </p:nvSpPr>
          <p:spPr>
            <a:xfrm>
              <a:off x="6611134" y="32751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92" name="tx92"/>
            <p:cNvSpPr/>
            <p:nvPr/>
          </p:nvSpPr>
          <p:spPr>
            <a:xfrm>
              <a:off x="6887816" y="32804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93" name="tx93"/>
            <p:cNvSpPr/>
            <p:nvPr/>
          </p:nvSpPr>
          <p:spPr>
            <a:xfrm>
              <a:off x="7164499" y="32918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196</a:t>
              </a:r>
            </a:p>
          </p:txBody>
        </p:sp>
        <p:sp>
          <p:nvSpPr>
            <p:cNvPr id="94" name="tx94"/>
            <p:cNvSpPr/>
            <p:nvPr/>
          </p:nvSpPr>
          <p:spPr>
            <a:xfrm>
              <a:off x="7441181" y="320110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95" name="tx95"/>
            <p:cNvSpPr/>
            <p:nvPr/>
          </p:nvSpPr>
          <p:spPr>
            <a:xfrm>
              <a:off x="7717863" y="318232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96" name="tx96"/>
            <p:cNvSpPr/>
            <p:nvPr/>
          </p:nvSpPr>
          <p:spPr>
            <a:xfrm>
              <a:off x="7994546" y="31722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234</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577692" y="31766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99" name="tx99"/>
            <p:cNvSpPr/>
            <p:nvPr/>
          </p:nvSpPr>
          <p:spPr>
            <a:xfrm>
              <a:off x="577692" y="23988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0" name="tx100"/>
            <p:cNvSpPr/>
            <p:nvPr/>
          </p:nvSpPr>
          <p:spPr>
            <a:xfrm>
              <a:off x="577692" y="16209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7" name="tx117"/>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8" name="pl11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86533" y="4909475"/>
              <a:ext cx="201456" cy="201456"/>
            </a:xfrm>
            <a:prstGeom prst="rect">
              <a:avLst/>
            </a:prstGeom>
            <a:solidFill>
              <a:srgbClr val="E2231A">
                <a:alpha val="100000"/>
              </a:srgbClr>
            </a:solidFill>
          </p:spPr>
          <p:txBody>
            <a:bodyPr/>
            <a:lstStyle/>
            <a:p/>
          </p:txBody>
        </p:sp>
        <p:sp>
          <p:nvSpPr>
            <p:cNvPr id="123" name="rc123"/>
            <p:cNvSpPr/>
            <p:nvPr/>
          </p:nvSpPr>
          <p:spPr>
            <a:xfrm>
              <a:off x="5650692" y="4909475"/>
              <a:ext cx="201456" cy="201456"/>
            </a:xfrm>
            <a:prstGeom prst="rect">
              <a:avLst/>
            </a:prstGeom>
            <a:solidFill>
              <a:srgbClr val="B3B3B3">
                <a:alpha val="100000"/>
              </a:srgbClr>
            </a:solidFill>
          </p:spPr>
          <p:txBody>
            <a:bodyPr/>
            <a:lstStyle/>
            <a:p/>
          </p:txBody>
        </p:sp>
        <p:sp>
          <p:nvSpPr>
            <p:cNvPr id="124" name="tx12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7" name="tx127"/>
            <p:cNvSpPr/>
            <p:nvPr/>
          </p:nvSpPr>
          <p:spPr>
            <a:xfrm>
              <a:off x="966584"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28" name="pl128"/>
            <p:cNvSpPr/>
            <p:nvPr/>
          </p:nvSpPr>
          <p:spPr>
            <a:xfrm>
              <a:off x="2047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5190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9910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4630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9350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27830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550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727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1990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774644"/>
              <a:ext cx="2424134" cy="162162"/>
            </a:xfrm>
            <a:prstGeom prst="rect">
              <a:avLst/>
            </a:prstGeom>
            <a:solidFill>
              <a:srgbClr val="E2231A">
                <a:alpha val="100000"/>
              </a:srgbClr>
            </a:solidFill>
          </p:spPr>
          <p:txBody>
            <a:bodyPr/>
            <a:lstStyle/>
            <a:p/>
          </p:txBody>
        </p:sp>
        <p:sp>
          <p:nvSpPr>
            <p:cNvPr id="142" name="rc142"/>
            <p:cNvSpPr/>
            <p:nvPr/>
          </p:nvSpPr>
          <p:spPr>
            <a:xfrm>
              <a:off x="1311054" y="5571941"/>
              <a:ext cx="2465320" cy="162162"/>
            </a:xfrm>
            <a:prstGeom prst="rect">
              <a:avLst/>
            </a:prstGeom>
            <a:solidFill>
              <a:srgbClr val="E2231A">
                <a:alpha val="100000"/>
              </a:srgbClr>
            </a:solidFill>
          </p:spPr>
          <p:txBody>
            <a:bodyPr/>
            <a:lstStyle/>
            <a:p/>
          </p:txBody>
        </p:sp>
        <p:sp>
          <p:nvSpPr>
            <p:cNvPr id="143" name="rc143"/>
            <p:cNvSpPr/>
            <p:nvPr/>
          </p:nvSpPr>
          <p:spPr>
            <a:xfrm>
              <a:off x="1311054" y="5369238"/>
              <a:ext cx="2493612" cy="162162"/>
            </a:xfrm>
            <a:prstGeom prst="rect">
              <a:avLst/>
            </a:prstGeom>
            <a:solidFill>
              <a:srgbClr val="E2231A">
                <a:alpha val="100000"/>
              </a:srgbClr>
            </a:solidFill>
          </p:spPr>
          <p:txBody>
            <a:bodyPr/>
            <a:lstStyle/>
            <a:p/>
          </p:txBody>
        </p:sp>
        <p:sp>
          <p:nvSpPr>
            <p:cNvPr id="144" name="rc144"/>
            <p:cNvSpPr/>
            <p:nvPr/>
          </p:nvSpPr>
          <p:spPr>
            <a:xfrm>
              <a:off x="3735188" y="5774644"/>
              <a:ext cx="3492240" cy="162162"/>
            </a:xfrm>
            <a:prstGeom prst="rect">
              <a:avLst/>
            </a:prstGeom>
            <a:solidFill>
              <a:srgbClr val="B3B3B3">
                <a:alpha val="100000"/>
              </a:srgbClr>
            </a:solidFill>
          </p:spPr>
          <p:txBody>
            <a:bodyPr/>
            <a:lstStyle/>
            <a:p/>
          </p:txBody>
        </p:sp>
        <p:sp>
          <p:nvSpPr>
            <p:cNvPr id="145" name="rc145"/>
            <p:cNvSpPr/>
            <p:nvPr/>
          </p:nvSpPr>
          <p:spPr>
            <a:xfrm>
              <a:off x="3776374" y="5571941"/>
              <a:ext cx="4328831" cy="162162"/>
            </a:xfrm>
            <a:prstGeom prst="rect">
              <a:avLst/>
            </a:prstGeom>
            <a:solidFill>
              <a:srgbClr val="B3B3B3">
                <a:alpha val="100000"/>
              </a:srgbClr>
            </a:solidFill>
          </p:spPr>
          <p:txBody>
            <a:bodyPr/>
            <a:lstStyle/>
            <a:p/>
          </p:txBody>
        </p:sp>
        <p:sp>
          <p:nvSpPr>
            <p:cNvPr id="146" name="rc146"/>
            <p:cNvSpPr/>
            <p:nvPr/>
          </p:nvSpPr>
          <p:spPr>
            <a:xfrm>
              <a:off x="3804666" y="5369238"/>
              <a:ext cx="4395778" cy="162162"/>
            </a:xfrm>
            <a:prstGeom prst="rect">
              <a:avLst/>
            </a:prstGeom>
            <a:solidFill>
              <a:srgbClr val="B3B3B3">
                <a:alpha val="100000"/>
              </a:srgbClr>
            </a:solidFill>
          </p:spPr>
          <p:txBody>
            <a:bodyPr/>
            <a:lstStyle/>
            <a:p/>
          </p:txBody>
        </p:sp>
        <p:sp>
          <p:nvSpPr>
            <p:cNvPr id="147" name="tx147"/>
            <p:cNvSpPr/>
            <p:nvPr/>
          </p:nvSpPr>
          <p:spPr>
            <a:xfrm>
              <a:off x="7323892"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48" name="tx148"/>
            <p:cNvSpPr/>
            <p:nvPr/>
          </p:nvSpPr>
          <p:spPr>
            <a:xfrm>
              <a:off x="824988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230.8</a:t>
              </a:r>
            </a:p>
          </p:txBody>
        </p:sp>
        <p:sp>
          <p:nvSpPr>
            <p:cNvPr id="149" name="tx149"/>
            <p:cNvSpPr/>
            <p:nvPr/>
          </p:nvSpPr>
          <p:spPr>
            <a:xfrm>
              <a:off x="8296907"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50" name="tx150"/>
            <p:cNvSpPr/>
            <p:nvPr/>
          </p:nvSpPr>
          <p:spPr>
            <a:xfrm>
              <a:off x="241059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82.3</a:t>
              </a:r>
            </a:p>
          </p:txBody>
        </p:sp>
        <p:sp>
          <p:nvSpPr>
            <p:cNvPr id="151" name="tx151"/>
            <p:cNvSpPr/>
            <p:nvPr/>
          </p:nvSpPr>
          <p:spPr>
            <a:xfrm>
              <a:off x="243118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83.7</a:t>
              </a:r>
            </a:p>
          </p:txBody>
        </p:sp>
        <p:sp>
          <p:nvSpPr>
            <p:cNvPr id="152" name="tx152"/>
            <p:cNvSpPr/>
            <p:nvPr/>
          </p:nvSpPr>
          <p:spPr>
            <a:xfrm>
              <a:off x="24453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84.7</a:t>
              </a:r>
            </a:p>
          </p:txBody>
        </p:sp>
        <p:sp>
          <p:nvSpPr>
            <p:cNvPr id="153" name="tx153"/>
            <p:cNvSpPr/>
            <p:nvPr/>
          </p:nvSpPr>
          <p:spPr>
            <a:xfrm>
              <a:off x="533662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118.6</a:t>
              </a:r>
            </a:p>
          </p:txBody>
        </p:sp>
        <p:sp>
          <p:nvSpPr>
            <p:cNvPr id="154" name="tx154"/>
            <p:cNvSpPr/>
            <p:nvPr/>
          </p:nvSpPr>
          <p:spPr>
            <a:xfrm>
              <a:off x="5844327"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a:t>
              </a:r>
            </a:p>
          </p:txBody>
        </p:sp>
        <p:sp>
          <p:nvSpPr>
            <p:cNvPr id="155" name="tx155"/>
            <p:cNvSpPr/>
            <p:nvPr/>
          </p:nvSpPr>
          <p:spPr>
            <a:xfrm>
              <a:off x="585787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149.3</a:t>
              </a:r>
            </a:p>
          </p:txBody>
        </p:sp>
        <p:sp>
          <p:nvSpPr>
            <p:cNvPr id="156" name="tx15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26587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409190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556389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3" name="tx163"/>
            <p:cNvSpPr/>
            <p:nvPr/>
          </p:nvSpPr>
          <p:spPr>
            <a:xfrm>
              <a:off x="703588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4" name="tx164"/>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5" name="tx165"/>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6" name="tx166"/>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88%. Ce chiffre est similaire à celui de 2019, où la couverture était de 88 %.
85 000 enfants ont manqué leur première dose systématique de vaccin contre la rougeole.
Le MCV2 est généralement administré aux enfants âgés de 18 mois à cinq ans. La couverture par le MCV2 est restée constante à 65 %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65588"/>
              <a:ext cx="3397293" cy="1273555"/>
            </a:xfrm>
            <a:custGeom>
              <a:avLst/>
              <a:pathLst>
                <a:path w="3397293" h="1273555">
                  <a:moveTo>
                    <a:pt x="0" y="1273555"/>
                  </a:moveTo>
                  <a:lnTo>
                    <a:pt x="141553" y="858265"/>
                  </a:lnTo>
                  <a:lnTo>
                    <a:pt x="283107" y="830579"/>
                  </a:lnTo>
                  <a:lnTo>
                    <a:pt x="424661" y="498347"/>
                  </a:lnTo>
                  <a:lnTo>
                    <a:pt x="566215" y="442975"/>
                  </a:lnTo>
                  <a:lnTo>
                    <a:pt x="707769" y="276859"/>
                  </a:lnTo>
                  <a:lnTo>
                    <a:pt x="849323" y="166115"/>
                  </a:lnTo>
                  <a:lnTo>
                    <a:pt x="990877" y="0"/>
                  </a:lnTo>
                  <a:lnTo>
                    <a:pt x="1132431" y="0"/>
                  </a:lnTo>
                  <a:lnTo>
                    <a:pt x="1273984" y="0"/>
                  </a:lnTo>
                  <a:lnTo>
                    <a:pt x="1415538" y="55371"/>
                  </a:lnTo>
                  <a:lnTo>
                    <a:pt x="1557092" y="138429"/>
                  </a:lnTo>
                  <a:lnTo>
                    <a:pt x="1698646" y="193801"/>
                  </a:lnTo>
                  <a:lnTo>
                    <a:pt x="1840200" y="332231"/>
                  </a:lnTo>
                  <a:lnTo>
                    <a:pt x="1981754" y="166115"/>
                  </a:lnTo>
                  <a:lnTo>
                    <a:pt x="2123308" y="166115"/>
                  </a:lnTo>
                  <a:lnTo>
                    <a:pt x="2264862" y="166115"/>
                  </a:lnTo>
                  <a:lnTo>
                    <a:pt x="2406416" y="166115"/>
                  </a:lnTo>
                  <a:lnTo>
                    <a:pt x="2547969" y="166115"/>
                  </a:lnTo>
                  <a:lnTo>
                    <a:pt x="2689523" y="166115"/>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65588"/>
              <a:ext cx="3397293" cy="1273555"/>
            </a:xfrm>
            <a:custGeom>
              <a:avLst/>
              <a:pathLst>
                <a:path w="3397293" h="1273555">
                  <a:moveTo>
                    <a:pt x="0" y="1273555"/>
                  </a:moveTo>
                  <a:lnTo>
                    <a:pt x="141553" y="858265"/>
                  </a:lnTo>
                  <a:lnTo>
                    <a:pt x="283107" y="830579"/>
                  </a:lnTo>
                  <a:lnTo>
                    <a:pt x="424661" y="498347"/>
                  </a:lnTo>
                  <a:lnTo>
                    <a:pt x="566215" y="442975"/>
                  </a:lnTo>
                  <a:lnTo>
                    <a:pt x="707769" y="276859"/>
                  </a:lnTo>
                  <a:lnTo>
                    <a:pt x="849323" y="166115"/>
                  </a:lnTo>
                  <a:lnTo>
                    <a:pt x="990877" y="0"/>
                  </a:lnTo>
                  <a:lnTo>
                    <a:pt x="1132431" y="0"/>
                  </a:lnTo>
                  <a:lnTo>
                    <a:pt x="1273984" y="0"/>
                  </a:lnTo>
                  <a:lnTo>
                    <a:pt x="1415538" y="55371"/>
                  </a:lnTo>
                  <a:lnTo>
                    <a:pt x="1557092" y="138429"/>
                  </a:lnTo>
                  <a:lnTo>
                    <a:pt x="1698646" y="193801"/>
                  </a:lnTo>
                  <a:lnTo>
                    <a:pt x="1840200" y="332231"/>
                  </a:lnTo>
                  <a:lnTo>
                    <a:pt x="1981754" y="166115"/>
                  </a:lnTo>
                  <a:lnTo>
                    <a:pt x="2123308" y="166115"/>
                  </a:lnTo>
                  <a:lnTo>
                    <a:pt x="2264862" y="166115"/>
                  </a:lnTo>
                  <a:lnTo>
                    <a:pt x="2406416" y="166115"/>
                  </a:lnTo>
                  <a:lnTo>
                    <a:pt x="2547969" y="166115"/>
                  </a:lnTo>
                  <a:lnTo>
                    <a:pt x="2689523" y="166115"/>
                  </a:lnTo>
                  <a:lnTo>
                    <a:pt x="2831077" y="166115"/>
                  </a:lnTo>
                  <a:lnTo>
                    <a:pt x="2972631" y="166115"/>
                  </a:lnTo>
                  <a:lnTo>
                    <a:pt x="3114185" y="166115"/>
                  </a:lnTo>
                  <a:lnTo>
                    <a:pt x="3255739" y="166115"/>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495043"/>
            </a:xfrm>
            <a:custGeom>
              <a:avLst/>
              <a:pathLst>
                <a:path w="0" h="1495043">
                  <a:moveTo>
                    <a:pt x="0" y="0"/>
                  </a:moveTo>
                  <a:lnTo>
                    <a:pt x="0" y="14950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2" name="pl32"/>
            <p:cNvSpPr/>
            <p:nvPr/>
          </p:nvSpPr>
          <p:spPr>
            <a:xfrm>
              <a:off x="1120965" y="1165588"/>
              <a:ext cx="3397293" cy="1273555"/>
            </a:xfrm>
            <a:custGeom>
              <a:avLst/>
              <a:pathLst>
                <a:path w="3397293" h="1273555">
                  <a:moveTo>
                    <a:pt x="0" y="1273555"/>
                  </a:moveTo>
                  <a:lnTo>
                    <a:pt x="141553" y="858265"/>
                  </a:lnTo>
                  <a:lnTo>
                    <a:pt x="283107" y="830579"/>
                  </a:lnTo>
                  <a:lnTo>
                    <a:pt x="424661" y="498347"/>
                  </a:lnTo>
                  <a:lnTo>
                    <a:pt x="566215" y="442975"/>
                  </a:lnTo>
                  <a:lnTo>
                    <a:pt x="707769" y="276859"/>
                  </a:lnTo>
                  <a:lnTo>
                    <a:pt x="849323" y="166115"/>
                  </a:lnTo>
                  <a:lnTo>
                    <a:pt x="990877" y="0"/>
                  </a:lnTo>
                  <a:lnTo>
                    <a:pt x="1132431" y="0"/>
                  </a:lnTo>
                  <a:lnTo>
                    <a:pt x="1273984" y="0"/>
                  </a:lnTo>
                  <a:lnTo>
                    <a:pt x="1415538" y="55371"/>
                  </a:lnTo>
                  <a:lnTo>
                    <a:pt x="1557092" y="138429"/>
                  </a:lnTo>
                  <a:lnTo>
                    <a:pt x="1698646" y="193801"/>
                  </a:lnTo>
                  <a:lnTo>
                    <a:pt x="1840200" y="332231"/>
                  </a:lnTo>
                  <a:lnTo>
                    <a:pt x="1981754" y="166115"/>
                  </a:lnTo>
                  <a:lnTo>
                    <a:pt x="2123308" y="166115"/>
                  </a:lnTo>
                  <a:lnTo>
                    <a:pt x="2264862" y="166115"/>
                  </a:lnTo>
                  <a:lnTo>
                    <a:pt x="2406416" y="166115"/>
                  </a:lnTo>
                  <a:lnTo>
                    <a:pt x="2547969" y="166115"/>
                  </a:lnTo>
                  <a:lnTo>
                    <a:pt x="2689523" y="166115"/>
                  </a:lnTo>
                  <a:lnTo>
                    <a:pt x="2831077" y="166115"/>
                  </a:lnTo>
                  <a:lnTo>
                    <a:pt x="2972631" y="166115"/>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28688" y="481497"/>
              <a:ext cx="29818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Burkina Faso, 2000-2024</a:t>
              </a:r>
            </a:p>
          </p:txBody>
        </p:sp>
        <p:sp>
          <p:nvSpPr>
            <p:cNvPr id="63" name="pl63"/>
            <p:cNvSpPr/>
            <p:nvPr/>
          </p:nvSpPr>
          <p:spPr>
            <a:xfrm>
              <a:off x="5267799" y="32489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107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725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298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80154"/>
              <a:ext cx="3397293" cy="2387917"/>
            </a:xfrm>
            <a:custGeom>
              <a:avLst/>
              <a:pathLst>
                <a:path w="3397293" h="2387917">
                  <a:moveTo>
                    <a:pt x="0" y="2387917"/>
                  </a:moveTo>
                  <a:lnTo>
                    <a:pt x="141553" y="1609248"/>
                  </a:lnTo>
                  <a:lnTo>
                    <a:pt x="283107" y="1557337"/>
                  </a:lnTo>
                  <a:lnTo>
                    <a:pt x="424661" y="934402"/>
                  </a:lnTo>
                  <a:lnTo>
                    <a:pt x="566215" y="830579"/>
                  </a:lnTo>
                  <a:lnTo>
                    <a:pt x="707769" y="519112"/>
                  </a:lnTo>
                  <a:lnTo>
                    <a:pt x="849323" y="311467"/>
                  </a:lnTo>
                  <a:lnTo>
                    <a:pt x="990877" y="0"/>
                  </a:lnTo>
                  <a:lnTo>
                    <a:pt x="1132431" y="0"/>
                  </a:lnTo>
                  <a:lnTo>
                    <a:pt x="1273984" y="0"/>
                  </a:lnTo>
                  <a:lnTo>
                    <a:pt x="1415538" y="103822"/>
                  </a:lnTo>
                  <a:lnTo>
                    <a:pt x="1557092" y="259556"/>
                  </a:lnTo>
                  <a:lnTo>
                    <a:pt x="1698646" y="363378"/>
                  </a:lnTo>
                  <a:lnTo>
                    <a:pt x="1840200" y="622934"/>
                  </a:lnTo>
                  <a:lnTo>
                    <a:pt x="1981754" y="311467"/>
                  </a:lnTo>
                  <a:lnTo>
                    <a:pt x="2123308" y="311467"/>
                  </a:lnTo>
                  <a:lnTo>
                    <a:pt x="2264862" y="311467"/>
                  </a:lnTo>
                  <a:lnTo>
                    <a:pt x="2406416" y="311467"/>
                  </a:lnTo>
                  <a:lnTo>
                    <a:pt x="2547969" y="311467"/>
                  </a:lnTo>
                  <a:lnTo>
                    <a:pt x="2689523" y="311467"/>
                  </a:lnTo>
                  <a:lnTo>
                    <a:pt x="2831077" y="311467"/>
                  </a:lnTo>
                  <a:lnTo>
                    <a:pt x="2972631" y="311467"/>
                  </a:lnTo>
                  <a:lnTo>
                    <a:pt x="3114185" y="311467"/>
                  </a:lnTo>
                  <a:lnTo>
                    <a:pt x="3255739" y="311467"/>
                  </a:lnTo>
                  <a:lnTo>
                    <a:pt x="3397293" y="311467"/>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91621"/>
              <a:ext cx="3397293" cy="778668"/>
            </a:xfrm>
            <a:custGeom>
              <a:avLst/>
              <a:pathLst>
                <a:path w="3397293" h="778668">
                  <a:moveTo>
                    <a:pt x="0" y="778668"/>
                  </a:moveTo>
                  <a:lnTo>
                    <a:pt x="141553" y="726757"/>
                  </a:lnTo>
                  <a:lnTo>
                    <a:pt x="283107" y="726757"/>
                  </a:lnTo>
                  <a:lnTo>
                    <a:pt x="424661" y="674846"/>
                  </a:lnTo>
                  <a:lnTo>
                    <a:pt x="566215" y="571023"/>
                  </a:lnTo>
                  <a:lnTo>
                    <a:pt x="707769" y="467201"/>
                  </a:lnTo>
                  <a:lnTo>
                    <a:pt x="849323" y="363378"/>
                  </a:lnTo>
                  <a:lnTo>
                    <a:pt x="990877" y="363378"/>
                  </a:lnTo>
                  <a:lnTo>
                    <a:pt x="1132431" y="259556"/>
                  </a:lnTo>
                  <a:lnTo>
                    <a:pt x="1273984" y="155733"/>
                  </a:lnTo>
                  <a:lnTo>
                    <a:pt x="1415538" y="103822"/>
                  </a:lnTo>
                  <a:lnTo>
                    <a:pt x="1557092" y="103822"/>
                  </a:lnTo>
                  <a:lnTo>
                    <a:pt x="1698646" y="103822"/>
                  </a:lnTo>
                  <a:lnTo>
                    <a:pt x="1840200" y="103822"/>
                  </a:lnTo>
                  <a:lnTo>
                    <a:pt x="1981754" y="103822"/>
                  </a:lnTo>
                  <a:lnTo>
                    <a:pt x="2123308" y="103822"/>
                  </a:lnTo>
                  <a:lnTo>
                    <a:pt x="2264862" y="51911"/>
                  </a:lnTo>
                  <a:lnTo>
                    <a:pt x="2406416" y="51911"/>
                  </a:lnTo>
                  <a:lnTo>
                    <a:pt x="2547969" y="0"/>
                  </a:lnTo>
                  <a:lnTo>
                    <a:pt x="2689523" y="0"/>
                  </a:lnTo>
                  <a:lnTo>
                    <a:pt x="2831077" y="155733"/>
                  </a:lnTo>
                  <a:lnTo>
                    <a:pt x="2972631" y="259556"/>
                  </a:lnTo>
                  <a:lnTo>
                    <a:pt x="3114185" y="155733"/>
                  </a:lnTo>
                  <a:lnTo>
                    <a:pt x="3255739" y="155733"/>
                  </a:lnTo>
                  <a:lnTo>
                    <a:pt x="3397293" y="103822"/>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35888"/>
              <a:ext cx="3397293" cy="1401603"/>
            </a:xfrm>
            <a:custGeom>
              <a:avLst/>
              <a:pathLst>
                <a:path w="3397293" h="1401603">
                  <a:moveTo>
                    <a:pt x="0" y="1401603"/>
                  </a:moveTo>
                  <a:lnTo>
                    <a:pt x="141553" y="1297781"/>
                  </a:lnTo>
                  <a:lnTo>
                    <a:pt x="283107" y="1245869"/>
                  </a:lnTo>
                  <a:lnTo>
                    <a:pt x="424661" y="1038224"/>
                  </a:lnTo>
                  <a:lnTo>
                    <a:pt x="566215" y="830579"/>
                  </a:lnTo>
                  <a:lnTo>
                    <a:pt x="707769" y="622934"/>
                  </a:lnTo>
                  <a:lnTo>
                    <a:pt x="849323" y="519112"/>
                  </a:lnTo>
                  <a:lnTo>
                    <a:pt x="990877" y="519112"/>
                  </a:lnTo>
                  <a:lnTo>
                    <a:pt x="1132431" y="311467"/>
                  </a:lnTo>
                  <a:lnTo>
                    <a:pt x="1273984" y="0"/>
                  </a:lnTo>
                  <a:lnTo>
                    <a:pt x="1415538" y="155733"/>
                  </a:lnTo>
                  <a:lnTo>
                    <a:pt x="1557092" y="207644"/>
                  </a:lnTo>
                  <a:lnTo>
                    <a:pt x="1698646" y="363378"/>
                  </a:lnTo>
                  <a:lnTo>
                    <a:pt x="1840200" y="415289"/>
                  </a:lnTo>
                  <a:lnTo>
                    <a:pt x="1981754" y="415289"/>
                  </a:lnTo>
                  <a:lnTo>
                    <a:pt x="2123308" y="415289"/>
                  </a:lnTo>
                  <a:lnTo>
                    <a:pt x="2264862" y="311467"/>
                  </a:lnTo>
                  <a:lnTo>
                    <a:pt x="2406416" y="207644"/>
                  </a:lnTo>
                  <a:lnTo>
                    <a:pt x="2547969" y="207644"/>
                  </a:lnTo>
                  <a:lnTo>
                    <a:pt x="2689523" y="155733"/>
                  </a:lnTo>
                  <a:lnTo>
                    <a:pt x="2831077" y="207644"/>
                  </a:lnTo>
                  <a:lnTo>
                    <a:pt x="2972631" y="259556"/>
                  </a:lnTo>
                  <a:lnTo>
                    <a:pt x="3114185" y="415289"/>
                  </a:lnTo>
                  <a:lnTo>
                    <a:pt x="3255739" y="311467"/>
                  </a:lnTo>
                  <a:lnTo>
                    <a:pt x="3397293" y="155733"/>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9162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80154"/>
              <a:ext cx="3397293" cy="2387917"/>
            </a:xfrm>
            <a:custGeom>
              <a:avLst/>
              <a:pathLst>
                <a:path w="3397293" h="2387917">
                  <a:moveTo>
                    <a:pt x="0" y="2387917"/>
                  </a:moveTo>
                  <a:lnTo>
                    <a:pt x="141553" y="1609248"/>
                  </a:lnTo>
                  <a:lnTo>
                    <a:pt x="283107" y="1557337"/>
                  </a:lnTo>
                  <a:lnTo>
                    <a:pt x="424661" y="934402"/>
                  </a:lnTo>
                  <a:lnTo>
                    <a:pt x="566215" y="830579"/>
                  </a:lnTo>
                  <a:lnTo>
                    <a:pt x="707769" y="519112"/>
                  </a:lnTo>
                  <a:lnTo>
                    <a:pt x="849323" y="311467"/>
                  </a:lnTo>
                  <a:lnTo>
                    <a:pt x="990877" y="0"/>
                  </a:lnTo>
                  <a:lnTo>
                    <a:pt x="1132431" y="0"/>
                  </a:lnTo>
                  <a:lnTo>
                    <a:pt x="1273984" y="0"/>
                  </a:lnTo>
                  <a:lnTo>
                    <a:pt x="1415538" y="103822"/>
                  </a:lnTo>
                  <a:lnTo>
                    <a:pt x="1557092" y="259556"/>
                  </a:lnTo>
                  <a:lnTo>
                    <a:pt x="1698646" y="363378"/>
                  </a:lnTo>
                  <a:lnTo>
                    <a:pt x="1840200" y="622934"/>
                  </a:lnTo>
                  <a:lnTo>
                    <a:pt x="1981754" y="311467"/>
                  </a:lnTo>
                  <a:lnTo>
                    <a:pt x="2123308" y="311467"/>
                  </a:lnTo>
                  <a:lnTo>
                    <a:pt x="2264862" y="311467"/>
                  </a:lnTo>
                  <a:lnTo>
                    <a:pt x="2406416" y="311467"/>
                  </a:lnTo>
                  <a:lnTo>
                    <a:pt x="2547969" y="311467"/>
                  </a:lnTo>
                  <a:lnTo>
                    <a:pt x="2689523" y="311467"/>
                  </a:lnTo>
                  <a:lnTo>
                    <a:pt x="2831077" y="311467"/>
                  </a:lnTo>
                  <a:lnTo>
                    <a:pt x="2972631" y="311467"/>
                  </a:lnTo>
                  <a:lnTo>
                    <a:pt x="3114185" y="311467"/>
                  </a:lnTo>
                  <a:lnTo>
                    <a:pt x="3255739" y="311467"/>
                  </a:lnTo>
                  <a:lnTo>
                    <a:pt x="3397293" y="31146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97096"/>
              <a:ext cx="0" cy="2470975"/>
            </a:xfrm>
            <a:custGeom>
              <a:avLst/>
              <a:pathLst>
                <a:path w="0" h="2470975">
                  <a:moveTo>
                    <a:pt x="0" y="247097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97096"/>
              <a:ext cx="0" cy="602170"/>
            </a:xfrm>
            <a:custGeom>
              <a:avLst/>
              <a:pathLst>
                <a:path w="0" h="602170">
                  <a:moveTo>
                    <a:pt x="0" y="60217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97096"/>
              <a:ext cx="0" cy="186880"/>
            </a:xfrm>
            <a:custGeom>
              <a:avLst/>
              <a:pathLst>
                <a:path w="0" h="186880">
                  <a:moveTo>
                    <a:pt x="0" y="18688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97096"/>
              <a:ext cx="0" cy="394525"/>
            </a:xfrm>
            <a:custGeom>
              <a:avLst/>
              <a:pathLst>
                <a:path w="0" h="394525">
                  <a:moveTo>
                    <a:pt x="0" y="3945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97096"/>
              <a:ext cx="0" cy="394525"/>
            </a:xfrm>
            <a:custGeom>
              <a:avLst/>
              <a:pathLst>
                <a:path w="0" h="394525">
                  <a:moveTo>
                    <a:pt x="0" y="3945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97096"/>
              <a:ext cx="0" cy="394525"/>
            </a:xfrm>
            <a:custGeom>
              <a:avLst/>
              <a:pathLst>
                <a:path w="0" h="394525">
                  <a:moveTo>
                    <a:pt x="0" y="3945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97096"/>
              <a:ext cx="0" cy="394525"/>
            </a:xfrm>
            <a:custGeom>
              <a:avLst/>
              <a:pathLst>
                <a:path w="0" h="394525">
                  <a:moveTo>
                    <a:pt x="0" y="3945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80154"/>
              <a:ext cx="3397293" cy="2387917"/>
            </a:xfrm>
            <a:custGeom>
              <a:avLst/>
              <a:pathLst>
                <a:path w="3397293" h="2387917">
                  <a:moveTo>
                    <a:pt x="0" y="2387917"/>
                  </a:moveTo>
                  <a:lnTo>
                    <a:pt x="141553" y="1609248"/>
                  </a:lnTo>
                  <a:lnTo>
                    <a:pt x="283107" y="1557337"/>
                  </a:lnTo>
                  <a:lnTo>
                    <a:pt x="424661" y="934402"/>
                  </a:lnTo>
                  <a:lnTo>
                    <a:pt x="566215" y="830579"/>
                  </a:lnTo>
                  <a:lnTo>
                    <a:pt x="707769" y="519112"/>
                  </a:lnTo>
                  <a:lnTo>
                    <a:pt x="849323" y="311467"/>
                  </a:lnTo>
                  <a:lnTo>
                    <a:pt x="990877" y="0"/>
                  </a:lnTo>
                  <a:lnTo>
                    <a:pt x="1132431" y="0"/>
                  </a:lnTo>
                  <a:lnTo>
                    <a:pt x="1273984" y="0"/>
                  </a:lnTo>
                  <a:lnTo>
                    <a:pt x="1415538" y="103822"/>
                  </a:lnTo>
                  <a:lnTo>
                    <a:pt x="1557092" y="259556"/>
                  </a:lnTo>
                  <a:lnTo>
                    <a:pt x="1698646" y="363378"/>
                  </a:lnTo>
                  <a:lnTo>
                    <a:pt x="1840200" y="622934"/>
                  </a:lnTo>
                  <a:lnTo>
                    <a:pt x="1981754" y="311467"/>
                  </a:lnTo>
                  <a:lnTo>
                    <a:pt x="2123308" y="311467"/>
                  </a:lnTo>
                  <a:lnTo>
                    <a:pt x="2264862" y="311467"/>
                  </a:lnTo>
                  <a:lnTo>
                    <a:pt x="2406416" y="311467"/>
                  </a:lnTo>
                  <a:lnTo>
                    <a:pt x="2547969" y="311467"/>
                  </a:lnTo>
                  <a:lnTo>
                    <a:pt x="2689523" y="311467"/>
                  </a:lnTo>
                  <a:lnTo>
                    <a:pt x="2831077" y="311467"/>
                  </a:lnTo>
                  <a:lnTo>
                    <a:pt x="2972631" y="311467"/>
                  </a:lnTo>
                  <a:lnTo>
                    <a:pt x="3114185" y="311467"/>
                  </a:lnTo>
                  <a:lnTo>
                    <a:pt x="3255739" y="311467"/>
                  </a:lnTo>
                  <a:lnTo>
                    <a:pt x="3397293" y="31146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3589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0" name="tx90"/>
            <p:cNvSpPr/>
            <p:nvPr/>
          </p:nvSpPr>
          <p:spPr>
            <a:xfrm>
              <a:off x="6097238" y="123753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375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7530827" y="1235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235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35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235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17563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6511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777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39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2825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00994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7240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095356" y="472964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4" name="tx114"/>
            <p:cNvSpPr/>
            <p:nvPr/>
          </p:nvSpPr>
          <p:spPr>
            <a:xfrm>
              <a:off x="727704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3950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1815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103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3913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6791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4596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7474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035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3230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7117568" cy="145351"/>
            </a:xfrm>
            <a:prstGeom prst="rect">
              <a:avLst/>
            </a:prstGeom>
            <a:solidFill>
              <a:srgbClr val="E2231A">
                <a:alpha val="80000"/>
              </a:srgbClr>
            </a:solidFill>
          </p:spPr>
          <p:txBody>
            <a:bodyPr/>
            <a:lstStyle/>
            <a:p/>
          </p:txBody>
        </p:sp>
        <p:sp>
          <p:nvSpPr>
            <p:cNvPr id="130" name="rc130"/>
            <p:cNvSpPr/>
            <p:nvPr/>
          </p:nvSpPr>
          <p:spPr>
            <a:xfrm>
              <a:off x="1317178" y="5528559"/>
              <a:ext cx="7238496" cy="145351"/>
            </a:xfrm>
            <a:prstGeom prst="rect">
              <a:avLst/>
            </a:prstGeom>
            <a:solidFill>
              <a:srgbClr val="E2231A">
                <a:alpha val="80000"/>
              </a:srgbClr>
            </a:solidFill>
          </p:spPr>
          <p:txBody>
            <a:bodyPr/>
            <a:lstStyle/>
            <a:p/>
          </p:txBody>
        </p:sp>
        <p:sp>
          <p:nvSpPr>
            <p:cNvPr id="131" name="rc131"/>
            <p:cNvSpPr/>
            <p:nvPr/>
          </p:nvSpPr>
          <p:spPr>
            <a:xfrm>
              <a:off x="1317178" y="5346869"/>
              <a:ext cx="7321564" cy="145351"/>
            </a:xfrm>
            <a:prstGeom prst="rect">
              <a:avLst/>
            </a:prstGeom>
            <a:solidFill>
              <a:srgbClr val="E2231A">
                <a:alpha val="80000"/>
              </a:srgbClr>
            </a:solidFill>
          </p:spPr>
          <p:txBody>
            <a:bodyPr/>
            <a:lstStyle/>
            <a:p/>
          </p:txBody>
        </p:sp>
        <p:sp>
          <p:nvSpPr>
            <p:cNvPr id="132" name="tx132"/>
            <p:cNvSpPr/>
            <p:nvPr/>
          </p:nvSpPr>
          <p:spPr>
            <a:xfrm>
              <a:off x="8003710"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82,000</a:t>
              </a:r>
            </a:p>
          </p:txBody>
        </p:sp>
        <p:sp>
          <p:nvSpPr>
            <p:cNvPr id="133" name="tx133"/>
            <p:cNvSpPr/>
            <p:nvPr/>
          </p:nvSpPr>
          <p:spPr>
            <a:xfrm>
              <a:off x="8124638"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4" name="tx134"/>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186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34745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07623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780502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Burkina Faso (88%) était supérieure de 4 points de pourcentage à la moyenne mondiale (84%) et de 23 points de pourcentage à la moyenne de l'ensemble des pays du site WCAR (65%).
La couverture nationale en MCV1 était la même qu'en 2019 (88%).
Cela équivaut à 85 000 enfants non vaccinés en 2024, contre 82 000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Burkina Faso se classera au 20e rang sur 24 pays pour la plus faible couverture en MCV1 (sur la base des rangs ex æquo).
Le Burkina Faso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70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456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742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313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9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86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517184"/>
              <a:ext cx="248247" cy="585512"/>
            </a:xfrm>
            <a:prstGeom prst="rect">
              <a:avLst/>
            </a:prstGeom>
            <a:solidFill>
              <a:srgbClr val="80BD41">
                <a:alpha val="100000"/>
              </a:srgbClr>
            </a:solidFill>
          </p:spPr>
          <p:txBody>
            <a:bodyPr/>
            <a:lstStyle/>
            <a:p/>
          </p:txBody>
        </p:sp>
        <p:sp>
          <p:nvSpPr>
            <p:cNvPr id="23" name="rc23"/>
            <p:cNvSpPr/>
            <p:nvPr/>
          </p:nvSpPr>
          <p:spPr>
            <a:xfrm>
              <a:off x="1333322" y="2882885"/>
              <a:ext cx="248247" cy="634299"/>
            </a:xfrm>
            <a:prstGeom prst="rect">
              <a:avLst/>
            </a:prstGeom>
            <a:solidFill>
              <a:srgbClr val="E2231A">
                <a:alpha val="100000"/>
              </a:srgbClr>
            </a:solidFill>
          </p:spPr>
          <p:txBody>
            <a:bodyPr/>
            <a:lstStyle/>
            <a:p/>
          </p:txBody>
        </p:sp>
        <p:sp>
          <p:nvSpPr>
            <p:cNvPr id="24" name="rc24"/>
            <p:cNvSpPr/>
            <p:nvPr/>
          </p:nvSpPr>
          <p:spPr>
            <a:xfrm>
              <a:off x="1609153" y="3315214"/>
              <a:ext cx="248247" cy="787483"/>
            </a:xfrm>
            <a:prstGeom prst="rect">
              <a:avLst/>
            </a:prstGeom>
            <a:solidFill>
              <a:srgbClr val="80BD41">
                <a:alpha val="100000"/>
              </a:srgbClr>
            </a:solidFill>
          </p:spPr>
          <p:txBody>
            <a:bodyPr/>
            <a:lstStyle/>
            <a:p/>
          </p:txBody>
        </p:sp>
        <p:sp>
          <p:nvSpPr>
            <p:cNvPr id="25" name="rc25"/>
            <p:cNvSpPr/>
            <p:nvPr/>
          </p:nvSpPr>
          <p:spPr>
            <a:xfrm>
              <a:off x="1609153" y="2852724"/>
              <a:ext cx="248247" cy="462489"/>
            </a:xfrm>
            <a:prstGeom prst="rect">
              <a:avLst/>
            </a:prstGeom>
            <a:solidFill>
              <a:srgbClr val="E2231A">
                <a:alpha val="100000"/>
              </a:srgbClr>
            </a:solidFill>
          </p:spPr>
          <p:txBody>
            <a:bodyPr/>
            <a:lstStyle/>
            <a:p/>
          </p:txBody>
        </p:sp>
        <p:sp>
          <p:nvSpPr>
            <p:cNvPr id="26" name="rc26"/>
            <p:cNvSpPr/>
            <p:nvPr/>
          </p:nvSpPr>
          <p:spPr>
            <a:xfrm>
              <a:off x="1884983" y="3284518"/>
              <a:ext cx="248247" cy="818178"/>
            </a:xfrm>
            <a:prstGeom prst="rect">
              <a:avLst/>
            </a:prstGeom>
            <a:solidFill>
              <a:srgbClr val="80BD41">
                <a:alpha val="100000"/>
              </a:srgbClr>
            </a:solidFill>
          </p:spPr>
          <p:txBody>
            <a:bodyPr/>
            <a:lstStyle/>
            <a:p/>
          </p:txBody>
        </p:sp>
        <p:sp>
          <p:nvSpPr>
            <p:cNvPr id="27" name="rc27"/>
            <p:cNvSpPr/>
            <p:nvPr/>
          </p:nvSpPr>
          <p:spPr>
            <a:xfrm>
              <a:off x="1884983" y="2824287"/>
              <a:ext cx="248247" cy="460231"/>
            </a:xfrm>
            <a:prstGeom prst="rect">
              <a:avLst/>
            </a:prstGeom>
            <a:solidFill>
              <a:srgbClr val="E2231A">
                <a:alpha val="100000"/>
              </a:srgbClr>
            </a:solidFill>
          </p:spPr>
          <p:txBody>
            <a:bodyPr/>
            <a:lstStyle/>
            <a:p/>
          </p:txBody>
        </p:sp>
        <p:sp>
          <p:nvSpPr>
            <p:cNvPr id="28" name="rc28"/>
            <p:cNvSpPr/>
            <p:nvPr/>
          </p:nvSpPr>
          <p:spPr>
            <a:xfrm>
              <a:off x="2160814" y="3099158"/>
              <a:ext cx="248247" cy="1003538"/>
            </a:xfrm>
            <a:prstGeom prst="rect">
              <a:avLst/>
            </a:prstGeom>
            <a:solidFill>
              <a:srgbClr val="80BD41">
                <a:alpha val="100000"/>
              </a:srgbClr>
            </a:solidFill>
          </p:spPr>
          <p:txBody>
            <a:bodyPr/>
            <a:lstStyle/>
            <a:p/>
          </p:txBody>
        </p:sp>
        <p:sp>
          <p:nvSpPr>
            <p:cNvPr id="29" name="rc29"/>
            <p:cNvSpPr/>
            <p:nvPr/>
          </p:nvSpPr>
          <p:spPr>
            <a:xfrm>
              <a:off x="2160814" y="2782251"/>
              <a:ext cx="248247" cy="316906"/>
            </a:xfrm>
            <a:prstGeom prst="rect">
              <a:avLst/>
            </a:prstGeom>
            <a:solidFill>
              <a:srgbClr val="E2231A">
                <a:alpha val="100000"/>
              </a:srgbClr>
            </a:solidFill>
          </p:spPr>
          <p:txBody>
            <a:bodyPr/>
            <a:lstStyle/>
            <a:p/>
          </p:txBody>
        </p:sp>
        <p:sp>
          <p:nvSpPr>
            <p:cNvPr id="30" name="rc30"/>
            <p:cNvSpPr/>
            <p:nvPr/>
          </p:nvSpPr>
          <p:spPr>
            <a:xfrm>
              <a:off x="2436645" y="3047385"/>
              <a:ext cx="248247" cy="1055312"/>
            </a:xfrm>
            <a:prstGeom prst="rect">
              <a:avLst/>
            </a:prstGeom>
            <a:solidFill>
              <a:srgbClr val="80BD41">
                <a:alpha val="100000"/>
              </a:srgbClr>
            </a:solidFill>
          </p:spPr>
          <p:txBody>
            <a:bodyPr/>
            <a:lstStyle/>
            <a:p/>
          </p:txBody>
        </p:sp>
        <p:sp>
          <p:nvSpPr>
            <p:cNvPr id="31" name="rc31"/>
            <p:cNvSpPr/>
            <p:nvPr/>
          </p:nvSpPr>
          <p:spPr>
            <a:xfrm>
              <a:off x="2436645" y="2749735"/>
              <a:ext cx="248247" cy="297649"/>
            </a:xfrm>
            <a:prstGeom prst="rect">
              <a:avLst/>
            </a:prstGeom>
            <a:solidFill>
              <a:srgbClr val="E2231A">
                <a:alpha val="100000"/>
              </a:srgbClr>
            </a:solidFill>
          </p:spPr>
          <p:txBody>
            <a:bodyPr/>
            <a:lstStyle/>
            <a:p/>
          </p:txBody>
        </p:sp>
        <p:sp>
          <p:nvSpPr>
            <p:cNvPr id="32" name="rc32"/>
            <p:cNvSpPr/>
            <p:nvPr/>
          </p:nvSpPr>
          <p:spPr>
            <a:xfrm>
              <a:off x="2712475" y="2930117"/>
              <a:ext cx="248247" cy="1172579"/>
            </a:xfrm>
            <a:prstGeom prst="rect">
              <a:avLst/>
            </a:prstGeom>
            <a:solidFill>
              <a:srgbClr val="80BD41">
                <a:alpha val="100000"/>
              </a:srgbClr>
            </a:solidFill>
          </p:spPr>
          <p:txBody>
            <a:bodyPr/>
            <a:lstStyle/>
            <a:p/>
          </p:txBody>
        </p:sp>
        <p:sp>
          <p:nvSpPr>
            <p:cNvPr id="33" name="rc33"/>
            <p:cNvSpPr/>
            <p:nvPr/>
          </p:nvSpPr>
          <p:spPr>
            <a:xfrm>
              <a:off x="2712475" y="2706777"/>
              <a:ext cx="248247" cy="223340"/>
            </a:xfrm>
            <a:prstGeom prst="rect">
              <a:avLst/>
            </a:prstGeom>
            <a:solidFill>
              <a:srgbClr val="E2231A">
                <a:alpha val="100000"/>
              </a:srgbClr>
            </a:solidFill>
          </p:spPr>
          <p:txBody>
            <a:bodyPr/>
            <a:lstStyle/>
            <a:p/>
          </p:txBody>
        </p:sp>
        <p:sp>
          <p:nvSpPr>
            <p:cNvPr id="34" name="rc34"/>
            <p:cNvSpPr/>
            <p:nvPr/>
          </p:nvSpPr>
          <p:spPr>
            <a:xfrm>
              <a:off x="2988306" y="2824384"/>
              <a:ext cx="248247" cy="1278312"/>
            </a:xfrm>
            <a:prstGeom prst="rect">
              <a:avLst/>
            </a:prstGeom>
            <a:solidFill>
              <a:srgbClr val="80BD41">
                <a:alpha val="100000"/>
              </a:srgbClr>
            </a:solidFill>
          </p:spPr>
          <p:txBody>
            <a:bodyPr/>
            <a:lstStyle/>
            <a:p/>
          </p:txBody>
        </p:sp>
        <p:sp>
          <p:nvSpPr>
            <p:cNvPr id="35" name="rc35"/>
            <p:cNvSpPr/>
            <p:nvPr/>
          </p:nvSpPr>
          <p:spPr>
            <a:xfrm>
              <a:off x="2988306" y="2650073"/>
              <a:ext cx="248247" cy="174310"/>
            </a:xfrm>
            <a:prstGeom prst="rect">
              <a:avLst/>
            </a:prstGeom>
            <a:solidFill>
              <a:srgbClr val="E2231A">
                <a:alpha val="100000"/>
              </a:srgbClr>
            </a:solidFill>
          </p:spPr>
          <p:txBody>
            <a:bodyPr/>
            <a:lstStyle/>
            <a:p/>
          </p:txBody>
        </p:sp>
        <p:sp>
          <p:nvSpPr>
            <p:cNvPr id="36" name="rc36"/>
            <p:cNvSpPr/>
            <p:nvPr/>
          </p:nvSpPr>
          <p:spPr>
            <a:xfrm>
              <a:off x="3264137" y="2699297"/>
              <a:ext cx="248247" cy="1403399"/>
            </a:xfrm>
            <a:prstGeom prst="rect">
              <a:avLst/>
            </a:prstGeom>
            <a:solidFill>
              <a:srgbClr val="80BD41">
                <a:alpha val="100000"/>
              </a:srgbClr>
            </a:solidFill>
          </p:spPr>
          <p:txBody>
            <a:bodyPr/>
            <a:lstStyle/>
            <a:p/>
          </p:txBody>
        </p:sp>
        <p:sp>
          <p:nvSpPr>
            <p:cNvPr id="37" name="rc37"/>
            <p:cNvSpPr/>
            <p:nvPr/>
          </p:nvSpPr>
          <p:spPr>
            <a:xfrm>
              <a:off x="3264137" y="2609713"/>
              <a:ext cx="248247" cy="89583"/>
            </a:xfrm>
            <a:prstGeom prst="rect">
              <a:avLst/>
            </a:prstGeom>
            <a:solidFill>
              <a:srgbClr val="E2231A">
                <a:alpha val="100000"/>
              </a:srgbClr>
            </a:solidFill>
          </p:spPr>
          <p:txBody>
            <a:bodyPr/>
            <a:lstStyle/>
            <a:p/>
          </p:txBody>
        </p:sp>
        <p:sp>
          <p:nvSpPr>
            <p:cNvPr id="38" name="rc38"/>
            <p:cNvSpPr/>
            <p:nvPr/>
          </p:nvSpPr>
          <p:spPr>
            <a:xfrm>
              <a:off x="3539967" y="2663891"/>
              <a:ext cx="248247" cy="1438805"/>
            </a:xfrm>
            <a:prstGeom prst="rect">
              <a:avLst/>
            </a:prstGeom>
            <a:solidFill>
              <a:srgbClr val="80BD41">
                <a:alpha val="100000"/>
              </a:srgbClr>
            </a:solidFill>
          </p:spPr>
          <p:txBody>
            <a:bodyPr/>
            <a:lstStyle/>
            <a:p/>
          </p:txBody>
        </p:sp>
        <p:sp>
          <p:nvSpPr>
            <p:cNvPr id="39" name="rc39"/>
            <p:cNvSpPr/>
            <p:nvPr/>
          </p:nvSpPr>
          <p:spPr>
            <a:xfrm>
              <a:off x="3539967" y="2572049"/>
              <a:ext cx="248247" cy="91842"/>
            </a:xfrm>
            <a:prstGeom prst="rect">
              <a:avLst/>
            </a:prstGeom>
            <a:solidFill>
              <a:srgbClr val="E2231A">
                <a:alpha val="100000"/>
              </a:srgbClr>
            </a:solidFill>
          </p:spPr>
          <p:txBody>
            <a:bodyPr/>
            <a:lstStyle/>
            <a:p/>
          </p:txBody>
        </p:sp>
        <p:sp>
          <p:nvSpPr>
            <p:cNvPr id="40" name="rc40"/>
            <p:cNvSpPr/>
            <p:nvPr/>
          </p:nvSpPr>
          <p:spPr>
            <a:xfrm>
              <a:off x="3815798" y="2633050"/>
              <a:ext cx="248247" cy="1469646"/>
            </a:xfrm>
            <a:prstGeom prst="rect">
              <a:avLst/>
            </a:prstGeom>
            <a:solidFill>
              <a:srgbClr val="80BD41">
                <a:alpha val="100000"/>
              </a:srgbClr>
            </a:solidFill>
          </p:spPr>
          <p:txBody>
            <a:bodyPr/>
            <a:lstStyle/>
            <a:p/>
          </p:txBody>
        </p:sp>
        <p:sp>
          <p:nvSpPr>
            <p:cNvPr id="41" name="rc41"/>
            <p:cNvSpPr/>
            <p:nvPr/>
          </p:nvSpPr>
          <p:spPr>
            <a:xfrm>
              <a:off x="3815798" y="2539241"/>
              <a:ext cx="248247" cy="93809"/>
            </a:xfrm>
            <a:prstGeom prst="rect">
              <a:avLst/>
            </a:prstGeom>
            <a:solidFill>
              <a:srgbClr val="E2231A">
                <a:alpha val="100000"/>
              </a:srgbClr>
            </a:solidFill>
          </p:spPr>
          <p:txBody>
            <a:bodyPr/>
            <a:lstStyle/>
            <a:p/>
          </p:txBody>
        </p:sp>
        <p:sp>
          <p:nvSpPr>
            <p:cNvPr id="42" name="rc42"/>
            <p:cNvSpPr/>
            <p:nvPr/>
          </p:nvSpPr>
          <p:spPr>
            <a:xfrm>
              <a:off x="4091628" y="2630136"/>
              <a:ext cx="248247" cy="1472560"/>
            </a:xfrm>
            <a:prstGeom prst="rect">
              <a:avLst/>
            </a:prstGeom>
            <a:solidFill>
              <a:srgbClr val="80BD41">
                <a:alpha val="100000"/>
              </a:srgbClr>
            </a:solidFill>
          </p:spPr>
          <p:txBody>
            <a:bodyPr/>
            <a:lstStyle/>
            <a:p/>
          </p:txBody>
        </p:sp>
        <p:sp>
          <p:nvSpPr>
            <p:cNvPr id="43" name="rc43"/>
            <p:cNvSpPr/>
            <p:nvPr/>
          </p:nvSpPr>
          <p:spPr>
            <a:xfrm>
              <a:off x="4091628" y="2502086"/>
              <a:ext cx="248247" cy="128049"/>
            </a:xfrm>
            <a:prstGeom prst="rect">
              <a:avLst/>
            </a:prstGeom>
            <a:solidFill>
              <a:srgbClr val="E2231A">
                <a:alpha val="100000"/>
              </a:srgbClr>
            </a:solidFill>
          </p:spPr>
          <p:txBody>
            <a:bodyPr/>
            <a:lstStyle/>
            <a:p/>
          </p:txBody>
        </p:sp>
        <p:sp>
          <p:nvSpPr>
            <p:cNvPr id="44" name="rc44"/>
            <p:cNvSpPr/>
            <p:nvPr/>
          </p:nvSpPr>
          <p:spPr>
            <a:xfrm>
              <a:off x="4367459" y="2648276"/>
              <a:ext cx="248247" cy="1454420"/>
            </a:xfrm>
            <a:prstGeom prst="rect">
              <a:avLst/>
            </a:prstGeom>
            <a:solidFill>
              <a:srgbClr val="80BD41">
                <a:alpha val="100000"/>
              </a:srgbClr>
            </a:solidFill>
          </p:spPr>
          <p:txBody>
            <a:bodyPr/>
            <a:lstStyle/>
            <a:p/>
          </p:txBody>
        </p:sp>
        <p:sp>
          <p:nvSpPr>
            <p:cNvPr id="45" name="rc45"/>
            <p:cNvSpPr/>
            <p:nvPr/>
          </p:nvSpPr>
          <p:spPr>
            <a:xfrm>
              <a:off x="4367459" y="2468526"/>
              <a:ext cx="248247" cy="179750"/>
            </a:xfrm>
            <a:prstGeom prst="rect">
              <a:avLst/>
            </a:prstGeom>
            <a:solidFill>
              <a:srgbClr val="E2231A">
                <a:alpha val="100000"/>
              </a:srgbClr>
            </a:solidFill>
          </p:spPr>
          <p:txBody>
            <a:bodyPr/>
            <a:lstStyle/>
            <a:p/>
          </p:txBody>
        </p:sp>
        <p:sp>
          <p:nvSpPr>
            <p:cNvPr id="46" name="rc46"/>
            <p:cNvSpPr/>
            <p:nvPr/>
          </p:nvSpPr>
          <p:spPr>
            <a:xfrm>
              <a:off x="4643290" y="2651967"/>
              <a:ext cx="248247" cy="1450729"/>
            </a:xfrm>
            <a:prstGeom prst="rect">
              <a:avLst/>
            </a:prstGeom>
            <a:solidFill>
              <a:srgbClr val="80BD41">
                <a:alpha val="100000"/>
              </a:srgbClr>
            </a:solidFill>
          </p:spPr>
          <p:txBody>
            <a:bodyPr/>
            <a:lstStyle/>
            <a:p/>
          </p:txBody>
        </p:sp>
        <p:sp>
          <p:nvSpPr>
            <p:cNvPr id="47" name="rc47"/>
            <p:cNvSpPr/>
            <p:nvPr/>
          </p:nvSpPr>
          <p:spPr>
            <a:xfrm>
              <a:off x="4643290" y="2435184"/>
              <a:ext cx="248247" cy="216783"/>
            </a:xfrm>
            <a:prstGeom prst="rect">
              <a:avLst/>
            </a:prstGeom>
            <a:solidFill>
              <a:srgbClr val="E2231A">
                <a:alpha val="100000"/>
              </a:srgbClr>
            </a:solidFill>
          </p:spPr>
          <p:txBody>
            <a:bodyPr/>
            <a:lstStyle/>
            <a:p/>
          </p:txBody>
        </p:sp>
        <p:sp>
          <p:nvSpPr>
            <p:cNvPr id="48" name="rc48"/>
            <p:cNvSpPr/>
            <p:nvPr/>
          </p:nvSpPr>
          <p:spPr>
            <a:xfrm>
              <a:off x="4919120" y="2711123"/>
              <a:ext cx="248247" cy="1391573"/>
            </a:xfrm>
            <a:prstGeom prst="rect">
              <a:avLst/>
            </a:prstGeom>
            <a:solidFill>
              <a:srgbClr val="80BD41">
                <a:alpha val="100000"/>
              </a:srgbClr>
            </a:solidFill>
          </p:spPr>
          <p:txBody>
            <a:bodyPr/>
            <a:lstStyle/>
            <a:p/>
          </p:txBody>
        </p:sp>
        <p:sp>
          <p:nvSpPr>
            <p:cNvPr id="49" name="rc49"/>
            <p:cNvSpPr/>
            <p:nvPr/>
          </p:nvSpPr>
          <p:spPr>
            <a:xfrm>
              <a:off x="4919120" y="2405654"/>
              <a:ext cx="248247" cy="305469"/>
            </a:xfrm>
            <a:prstGeom prst="rect">
              <a:avLst/>
            </a:prstGeom>
            <a:solidFill>
              <a:srgbClr val="E2231A">
                <a:alpha val="100000"/>
              </a:srgbClr>
            </a:solidFill>
          </p:spPr>
          <p:txBody>
            <a:bodyPr/>
            <a:lstStyle/>
            <a:p/>
          </p:txBody>
        </p:sp>
        <p:sp>
          <p:nvSpPr>
            <p:cNvPr id="50" name="rc50"/>
            <p:cNvSpPr/>
            <p:nvPr/>
          </p:nvSpPr>
          <p:spPr>
            <a:xfrm>
              <a:off x="5194951" y="2593419"/>
              <a:ext cx="248247" cy="1509278"/>
            </a:xfrm>
            <a:prstGeom prst="rect">
              <a:avLst/>
            </a:prstGeom>
            <a:solidFill>
              <a:srgbClr val="80BD41">
                <a:alpha val="100000"/>
              </a:srgbClr>
            </a:solidFill>
          </p:spPr>
          <p:txBody>
            <a:bodyPr/>
            <a:lstStyle/>
            <a:p/>
          </p:txBody>
        </p:sp>
        <p:sp>
          <p:nvSpPr>
            <p:cNvPr id="51" name="rc51"/>
            <p:cNvSpPr/>
            <p:nvPr/>
          </p:nvSpPr>
          <p:spPr>
            <a:xfrm>
              <a:off x="5194951" y="2387611"/>
              <a:ext cx="248247" cy="205807"/>
            </a:xfrm>
            <a:prstGeom prst="rect">
              <a:avLst/>
            </a:prstGeom>
            <a:solidFill>
              <a:srgbClr val="E2231A">
                <a:alpha val="100000"/>
              </a:srgbClr>
            </a:solidFill>
          </p:spPr>
          <p:txBody>
            <a:bodyPr/>
            <a:lstStyle/>
            <a:p/>
          </p:txBody>
        </p:sp>
        <p:sp>
          <p:nvSpPr>
            <p:cNvPr id="52" name="rc52"/>
            <p:cNvSpPr/>
            <p:nvPr/>
          </p:nvSpPr>
          <p:spPr>
            <a:xfrm>
              <a:off x="5470781" y="2577318"/>
              <a:ext cx="248247" cy="1525378"/>
            </a:xfrm>
            <a:prstGeom prst="rect">
              <a:avLst/>
            </a:prstGeom>
            <a:solidFill>
              <a:srgbClr val="80BD41">
                <a:alpha val="100000"/>
              </a:srgbClr>
            </a:solidFill>
          </p:spPr>
          <p:txBody>
            <a:bodyPr/>
            <a:lstStyle/>
            <a:p/>
          </p:txBody>
        </p:sp>
        <p:sp>
          <p:nvSpPr>
            <p:cNvPr id="53" name="rc53"/>
            <p:cNvSpPr/>
            <p:nvPr/>
          </p:nvSpPr>
          <p:spPr>
            <a:xfrm>
              <a:off x="5470781" y="2369301"/>
              <a:ext cx="248247" cy="208017"/>
            </a:xfrm>
            <a:prstGeom prst="rect">
              <a:avLst/>
            </a:prstGeom>
            <a:solidFill>
              <a:srgbClr val="E2231A">
                <a:alpha val="100000"/>
              </a:srgbClr>
            </a:solidFill>
          </p:spPr>
          <p:txBody>
            <a:bodyPr/>
            <a:lstStyle/>
            <a:p/>
          </p:txBody>
        </p:sp>
        <p:sp>
          <p:nvSpPr>
            <p:cNvPr id="54" name="rc54"/>
            <p:cNvSpPr/>
            <p:nvPr/>
          </p:nvSpPr>
          <p:spPr>
            <a:xfrm>
              <a:off x="5746612" y="2574089"/>
              <a:ext cx="248247" cy="1528608"/>
            </a:xfrm>
            <a:prstGeom prst="rect">
              <a:avLst/>
            </a:prstGeom>
            <a:solidFill>
              <a:srgbClr val="80BD41">
                <a:alpha val="100000"/>
              </a:srgbClr>
            </a:solidFill>
          </p:spPr>
          <p:txBody>
            <a:bodyPr/>
            <a:lstStyle/>
            <a:p/>
          </p:txBody>
        </p:sp>
        <p:sp>
          <p:nvSpPr>
            <p:cNvPr id="55" name="rc55"/>
            <p:cNvSpPr/>
            <p:nvPr/>
          </p:nvSpPr>
          <p:spPr>
            <a:xfrm>
              <a:off x="5746612" y="2365634"/>
              <a:ext cx="248247" cy="208454"/>
            </a:xfrm>
            <a:prstGeom prst="rect">
              <a:avLst/>
            </a:prstGeom>
            <a:solidFill>
              <a:srgbClr val="E2231A">
                <a:alpha val="100000"/>
              </a:srgbClr>
            </a:solidFill>
          </p:spPr>
          <p:txBody>
            <a:bodyPr/>
            <a:lstStyle/>
            <a:p/>
          </p:txBody>
        </p:sp>
        <p:sp>
          <p:nvSpPr>
            <p:cNvPr id="56" name="rc56"/>
            <p:cNvSpPr/>
            <p:nvPr/>
          </p:nvSpPr>
          <p:spPr>
            <a:xfrm>
              <a:off x="6022443" y="2576468"/>
              <a:ext cx="248247" cy="1526228"/>
            </a:xfrm>
            <a:prstGeom prst="rect">
              <a:avLst/>
            </a:prstGeom>
            <a:solidFill>
              <a:srgbClr val="80BD41">
                <a:alpha val="100000"/>
              </a:srgbClr>
            </a:solidFill>
          </p:spPr>
          <p:txBody>
            <a:bodyPr/>
            <a:lstStyle/>
            <a:p/>
          </p:txBody>
        </p:sp>
        <p:sp>
          <p:nvSpPr>
            <p:cNvPr id="57" name="rc57"/>
            <p:cNvSpPr/>
            <p:nvPr/>
          </p:nvSpPr>
          <p:spPr>
            <a:xfrm>
              <a:off x="6022443" y="2368354"/>
              <a:ext cx="248247" cy="208114"/>
            </a:xfrm>
            <a:prstGeom prst="rect">
              <a:avLst/>
            </a:prstGeom>
            <a:solidFill>
              <a:srgbClr val="E2231A">
                <a:alpha val="100000"/>
              </a:srgbClr>
            </a:solidFill>
          </p:spPr>
          <p:txBody>
            <a:bodyPr/>
            <a:lstStyle/>
            <a:p/>
          </p:txBody>
        </p:sp>
        <p:sp>
          <p:nvSpPr>
            <p:cNvPr id="58" name="rc58"/>
            <p:cNvSpPr/>
            <p:nvPr/>
          </p:nvSpPr>
          <p:spPr>
            <a:xfrm>
              <a:off x="6298273" y="2604492"/>
              <a:ext cx="248247" cy="1498204"/>
            </a:xfrm>
            <a:prstGeom prst="rect">
              <a:avLst/>
            </a:prstGeom>
            <a:solidFill>
              <a:srgbClr val="80BD41">
                <a:alpha val="100000"/>
              </a:srgbClr>
            </a:solidFill>
          </p:spPr>
          <p:txBody>
            <a:bodyPr/>
            <a:lstStyle/>
            <a:p/>
          </p:txBody>
        </p:sp>
        <p:sp>
          <p:nvSpPr>
            <p:cNvPr id="59" name="rc59"/>
            <p:cNvSpPr/>
            <p:nvPr/>
          </p:nvSpPr>
          <p:spPr>
            <a:xfrm>
              <a:off x="6298273" y="2400190"/>
              <a:ext cx="248247" cy="204301"/>
            </a:xfrm>
            <a:prstGeom prst="rect">
              <a:avLst/>
            </a:prstGeom>
            <a:solidFill>
              <a:srgbClr val="E2231A">
                <a:alpha val="100000"/>
              </a:srgbClr>
            </a:solidFill>
          </p:spPr>
          <p:txBody>
            <a:bodyPr/>
            <a:lstStyle/>
            <a:p/>
          </p:txBody>
        </p:sp>
        <p:sp>
          <p:nvSpPr>
            <p:cNvPr id="60" name="rc60"/>
            <p:cNvSpPr/>
            <p:nvPr/>
          </p:nvSpPr>
          <p:spPr>
            <a:xfrm>
              <a:off x="6574104" y="2636329"/>
              <a:ext cx="248247" cy="1466368"/>
            </a:xfrm>
            <a:prstGeom prst="rect">
              <a:avLst/>
            </a:prstGeom>
            <a:solidFill>
              <a:srgbClr val="80BD41">
                <a:alpha val="100000"/>
              </a:srgbClr>
            </a:solidFill>
          </p:spPr>
          <p:txBody>
            <a:bodyPr/>
            <a:lstStyle/>
            <a:p/>
          </p:txBody>
        </p:sp>
        <p:sp>
          <p:nvSpPr>
            <p:cNvPr id="61" name="rc61"/>
            <p:cNvSpPr/>
            <p:nvPr/>
          </p:nvSpPr>
          <p:spPr>
            <a:xfrm>
              <a:off x="6574104" y="2436374"/>
              <a:ext cx="248247" cy="199954"/>
            </a:xfrm>
            <a:prstGeom prst="rect">
              <a:avLst/>
            </a:prstGeom>
            <a:solidFill>
              <a:srgbClr val="E2231A">
                <a:alpha val="100000"/>
              </a:srgbClr>
            </a:solidFill>
          </p:spPr>
          <p:txBody>
            <a:bodyPr/>
            <a:lstStyle/>
            <a:p/>
          </p:txBody>
        </p:sp>
        <p:sp>
          <p:nvSpPr>
            <p:cNvPr id="62" name="rc62"/>
            <p:cNvSpPr/>
            <p:nvPr/>
          </p:nvSpPr>
          <p:spPr>
            <a:xfrm>
              <a:off x="6849934" y="2667971"/>
              <a:ext cx="248247" cy="1434726"/>
            </a:xfrm>
            <a:prstGeom prst="rect">
              <a:avLst/>
            </a:prstGeom>
            <a:solidFill>
              <a:srgbClr val="80BD41">
                <a:alpha val="100000"/>
              </a:srgbClr>
            </a:solidFill>
          </p:spPr>
          <p:txBody>
            <a:bodyPr/>
            <a:lstStyle/>
            <a:p/>
          </p:txBody>
        </p:sp>
        <p:sp>
          <p:nvSpPr>
            <p:cNvPr id="63" name="rc63"/>
            <p:cNvSpPr/>
            <p:nvPr/>
          </p:nvSpPr>
          <p:spPr>
            <a:xfrm>
              <a:off x="6849934" y="2472338"/>
              <a:ext cx="248247" cy="195632"/>
            </a:xfrm>
            <a:prstGeom prst="rect">
              <a:avLst/>
            </a:prstGeom>
            <a:solidFill>
              <a:srgbClr val="E2231A">
                <a:alpha val="100000"/>
              </a:srgbClr>
            </a:solidFill>
          </p:spPr>
          <p:txBody>
            <a:bodyPr/>
            <a:lstStyle/>
            <a:p/>
          </p:txBody>
        </p:sp>
        <p:sp>
          <p:nvSpPr>
            <p:cNvPr id="64" name="rc64"/>
            <p:cNvSpPr/>
            <p:nvPr/>
          </p:nvSpPr>
          <p:spPr>
            <a:xfrm>
              <a:off x="7125765" y="2646261"/>
              <a:ext cx="248247" cy="1456436"/>
            </a:xfrm>
            <a:prstGeom prst="rect">
              <a:avLst/>
            </a:prstGeom>
            <a:solidFill>
              <a:srgbClr val="80BD41">
                <a:alpha val="100000"/>
              </a:srgbClr>
            </a:solidFill>
          </p:spPr>
          <p:txBody>
            <a:bodyPr/>
            <a:lstStyle/>
            <a:p/>
          </p:txBody>
        </p:sp>
        <p:sp>
          <p:nvSpPr>
            <p:cNvPr id="65" name="rc65"/>
            <p:cNvSpPr/>
            <p:nvPr/>
          </p:nvSpPr>
          <p:spPr>
            <a:xfrm>
              <a:off x="7125765" y="2447666"/>
              <a:ext cx="248247" cy="198594"/>
            </a:xfrm>
            <a:prstGeom prst="rect">
              <a:avLst/>
            </a:prstGeom>
            <a:solidFill>
              <a:srgbClr val="E2231A">
                <a:alpha val="100000"/>
              </a:srgbClr>
            </a:solidFill>
          </p:spPr>
          <p:txBody>
            <a:bodyPr/>
            <a:lstStyle/>
            <a:p/>
          </p:txBody>
        </p:sp>
        <p:sp>
          <p:nvSpPr>
            <p:cNvPr id="66" name="rc66"/>
            <p:cNvSpPr/>
            <p:nvPr/>
          </p:nvSpPr>
          <p:spPr>
            <a:xfrm>
              <a:off x="7401596" y="2627902"/>
              <a:ext cx="248247" cy="1474794"/>
            </a:xfrm>
            <a:prstGeom prst="rect">
              <a:avLst/>
            </a:prstGeom>
            <a:solidFill>
              <a:srgbClr val="80BD41">
                <a:alpha val="100000"/>
              </a:srgbClr>
            </a:solidFill>
          </p:spPr>
          <p:txBody>
            <a:bodyPr/>
            <a:lstStyle/>
            <a:p/>
          </p:txBody>
        </p:sp>
        <p:sp>
          <p:nvSpPr>
            <p:cNvPr id="67" name="rc67"/>
            <p:cNvSpPr/>
            <p:nvPr/>
          </p:nvSpPr>
          <p:spPr>
            <a:xfrm>
              <a:off x="7401596" y="2426781"/>
              <a:ext cx="248247" cy="201120"/>
            </a:xfrm>
            <a:prstGeom prst="rect">
              <a:avLst/>
            </a:prstGeom>
            <a:solidFill>
              <a:srgbClr val="E2231A">
                <a:alpha val="100000"/>
              </a:srgbClr>
            </a:solidFill>
          </p:spPr>
          <p:txBody>
            <a:bodyPr/>
            <a:lstStyle/>
            <a:p/>
          </p:txBody>
        </p:sp>
        <p:sp>
          <p:nvSpPr>
            <p:cNvPr id="68" name="rc68"/>
            <p:cNvSpPr/>
            <p:nvPr/>
          </p:nvSpPr>
          <p:spPr>
            <a:xfrm>
              <a:off x="7677426" y="2611413"/>
              <a:ext cx="248247" cy="1491283"/>
            </a:xfrm>
            <a:prstGeom prst="rect">
              <a:avLst/>
            </a:prstGeom>
            <a:solidFill>
              <a:srgbClr val="80BD41">
                <a:alpha val="100000"/>
              </a:srgbClr>
            </a:solidFill>
          </p:spPr>
          <p:txBody>
            <a:bodyPr/>
            <a:lstStyle/>
            <a:p/>
          </p:txBody>
        </p:sp>
        <p:sp>
          <p:nvSpPr>
            <p:cNvPr id="69" name="rc69"/>
            <p:cNvSpPr/>
            <p:nvPr/>
          </p:nvSpPr>
          <p:spPr>
            <a:xfrm>
              <a:off x="7677426" y="2408058"/>
              <a:ext cx="248247" cy="203354"/>
            </a:xfrm>
            <a:prstGeom prst="rect">
              <a:avLst/>
            </a:prstGeom>
            <a:solidFill>
              <a:srgbClr val="E2231A">
                <a:alpha val="100000"/>
              </a:srgbClr>
            </a:solidFill>
          </p:spPr>
          <p:txBody>
            <a:bodyPr/>
            <a:lstStyle/>
            <a:p/>
          </p:txBody>
        </p:sp>
        <p:sp>
          <p:nvSpPr>
            <p:cNvPr id="70" name="rc70"/>
            <p:cNvSpPr/>
            <p:nvPr/>
          </p:nvSpPr>
          <p:spPr>
            <a:xfrm>
              <a:off x="7953257" y="2594293"/>
              <a:ext cx="248247" cy="1508403"/>
            </a:xfrm>
            <a:prstGeom prst="rect">
              <a:avLst/>
            </a:prstGeom>
            <a:solidFill>
              <a:srgbClr val="80BD41">
                <a:alpha val="100000"/>
              </a:srgbClr>
            </a:solidFill>
          </p:spPr>
          <p:txBody>
            <a:bodyPr/>
            <a:lstStyle/>
            <a:p/>
          </p:txBody>
        </p:sp>
        <p:sp>
          <p:nvSpPr>
            <p:cNvPr id="71" name="rc71"/>
            <p:cNvSpPr/>
            <p:nvPr/>
          </p:nvSpPr>
          <p:spPr>
            <a:xfrm>
              <a:off x="7953257" y="2388607"/>
              <a:ext cx="248247" cy="205685"/>
            </a:xfrm>
            <a:prstGeom prst="rect">
              <a:avLst/>
            </a:prstGeom>
            <a:solidFill>
              <a:srgbClr val="E2231A">
                <a:alpha val="100000"/>
              </a:srgbClr>
            </a:solidFill>
          </p:spPr>
          <p:txBody>
            <a:bodyPr/>
            <a:lstStyle/>
            <a:p/>
          </p:txBody>
        </p:sp>
        <p:sp>
          <p:nvSpPr>
            <p:cNvPr id="72" name="pl72"/>
            <p:cNvSpPr/>
            <p:nvPr/>
          </p:nvSpPr>
          <p:spPr>
            <a:xfrm>
              <a:off x="1457446" y="1381310"/>
              <a:ext cx="6619934" cy="1331742"/>
            </a:xfrm>
            <a:custGeom>
              <a:avLst/>
              <a:pathLst>
                <a:path w="6619934" h="1331742">
                  <a:moveTo>
                    <a:pt x="0" y="1331742"/>
                  </a:moveTo>
                  <a:lnTo>
                    <a:pt x="275830" y="897478"/>
                  </a:lnTo>
                  <a:lnTo>
                    <a:pt x="551661" y="868527"/>
                  </a:lnTo>
                  <a:lnTo>
                    <a:pt x="827491" y="521116"/>
                  </a:lnTo>
                  <a:lnTo>
                    <a:pt x="1103322" y="463214"/>
                  </a:lnTo>
                  <a:lnTo>
                    <a:pt x="1379153" y="289509"/>
                  </a:lnTo>
                  <a:lnTo>
                    <a:pt x="1654983" y="173705"/>
                  </a:lnTo>
                  <a:lnTo>
                    <a:pt x="1930814" y="0"/>
                  </a:lnTo>
                  <a:lnTo>
                    <a:pt x="2206644" y="0"/>
                  </a:lnTo>
                  <a:lnTo>
                    <a:pt x="2482475" y="0"/>
                  </a:lnTo>
                  <a:lnTo>
                    <a:pt x="2758306" y="57901"/>
                  </a:lnTo>
                  <a:lnTo>
                    <a:pt x="3034136" y="144754"/>
                  </a:lnTo>
                  <a:lnTo>
                    <a:pt x="3309967" y="202656"/>
                  </a:lnTo>
                  <a:lnTo>
                    <a:pt x="3585797" y="347411"/>
                  </a:lnTo>
                  <a:lnTo>
                    <a:pt x="3861628" y="173705"/>
                  </a:lnTo>
                  <a:lnTo>
                    <a:pt x="4137459" y="173705"/>
                  </a:lnTo>
                  <a:lnTo>
                    <a:pt x="4413289" y="173705"/>
                  </a:lnTo>
                  <a:lnTo>
                    <a:pt x="4689120" y="173705"/>
                  </a:lnTo>
                  <a:lnTo>
                    <a:pt x="4964950" y="173705"/>
                  </a:lnTo>
                  <a:lnTo>
                    <a:pt x="5240781" y="173705"/>
                  </a:lnTo>
                  <a:lnTo>
                    <a:pt x="5516612" y="173705"/>
                  </a:lnTo>
                  <a:lnTo>
                    <a:pt x="5792442" y="173705"/>
                  </a:lnTo>
                  <a:lnTo>
                    <a:pt x="6068273" y="173705"/>
                  </a:lnTo>
                  <a:lnTo>
                    <a:pt x="6344103" y="173705"/>
                  </a:lnTo>
                  <a:lnTo>
                    <a:pt x="6619934" y="173705"/>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1339893" y="2746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70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66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233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300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33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3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90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7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52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77603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241.1</a:t>
              </a:r>
            </a:p>
          </p:txBody>
        </p:sp>
        <p:sp>
          <p:nvSpPr>
            <p:cNvPr id="104" name="tx104"/>
            <p:cNvSpPr/>
            <p:nvPr/>
          </p:nvSpPr>
          <p:spPr>
            <a:xfrm>
              <a:off x="1339893" y="3164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261.2</a:t>
              </a:r>
            </a:p>
          </p:txBody>
        </p:sp>
        <p:sp>
          <p:nvSpPr>
            <p:cNvPr id="105" name="tx105"/>
            <p:cNvSpPr/>
            <p:nvPr/>
          </p:nvSpPr>
          <p:spPr>
            <a:xfrm>
              <a:off x="2719046" y="3481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482.9</a:t>
              </a:r>
            </a:p>
          </p:txBody>
        </p:sp>
        <p:sp>
          <p:nvSpPr>
            <p:cNvPr id="106" name="tx106"/>
            <p:cNvSpPr/>
            <p:nvPr/>
          </p:nvSpPr>
          <p:spPr>
            <a:xfrm>
              <a:off x="2784348" y="27833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7" name="tx107"/>
            <p:cNvSpPr/>
            <p:nvPr/>
          </p:nvSpPr>
          <p:spPr>
            <a:xfrm>
              <a:off x="4098199" y="3331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606.4</a:t>
              </a:r>
            </a:p>
          </p:txBody>
        </p:sp>
        <p:sp>
          <p:nvSpPr>
            <p:cNvPr id="108" name="tx108"/>
            <p:cNvSpPr/>
            <p:nvPr/>
          </p:nvSpPr>
          <p:spPr>
            <a:xfrm>
              <a:off x="4124324" y="2531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09" name="tx109"/>
            <p:cNvSpPr/>
            <p:nvPr/>
          </p:nvSpPr>
          <p:spPr>
            <a:xfrm>
              <a:off x="5477352" y="3304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628.1</a:t>
              </a:r>
            </a:p>
          </p:txBody>
        </p:sp>
        <p:sp>
          <p:nvSpPr>
            <p:cNvPr id="110" name="tx110"/>
            <p:cNvSpPr/>
            <p:nvPr/>
          </p:nvSpPr>
          <p:spPr>
            <a:xfrm>
              <a:off x="5503477" y="2438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1" name="tx111"/>
            <p:cNvSpPr/>
            <p:nvPr/>
          </p:nvSpPr>
          <p:spPr>
            <a:xfrm>
              <a:off x="6580674" y="3334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603.8</a:t>
              </a:r>
            </a:p>
          </p:txBody>
        </p:sp>
        <p:sp>
          <p:nvSpPr>
            <p:cNvPr id="112" name="tx112"/>
            <p:cNvSpPr/>
            <p:nvPr/>
          </p:nvSpPr>
          <p:spPr>
            <a:xfrm>
              <a:off x="6606800" y="2501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13" name="tx113"/>
            <p:cNvSpPr/>
            <p:nvPr/>
          </p:nvSpPr>
          <p:spPr>
            <a:xfrm>
              <a:off x="6856505" y="3350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590.8</a:t>
              </a:r>
            </a:p>
          </p:txBody>
        </p:sp>
        <p:sp>
          <p:nvSpPr>
            <p:cNvPr id="114" name="tx114"/>
            <p:cNvSpPr/>
            <p:nvPr/>
          </p:nvSpPr>
          <p:spPr>
            <a:xfrm>
              <a:off x="6882630" y="2535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15" name="tx115"/>
            <p:cNvSpPr/>
            <p:nvPr/>
          </p:nvSpPr>
          <p:spPr>
            <a:xfrm>
              <a:off x="7132335" y="3339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16" name="tx116"/>
            <p:cNvSpPr/>
            <p:nvPr/>
          </p:nvSpPr>
          <p:spPr>
            <a:xfrm>
              <a:off x="7158461" y="2511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7" name="tx117"/>
            <p:cNvSpPr/>
            <p:nvPr/>
          </p:nvSpPr>
          <p:spPr>
            <a:xfrm>
              <a:off x="7408166" y="3330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607.3</a:t>
              </a:r>
            </a:p>
          </p:txBody>
        </p:sp>
        <p:sp>
          <p:nvSpPr>
            <p:cNvPr id="118" name="tx118"/>
            <p:cNvSpPr/>
            <p:nvPr/>
          </p:nvSpPr>
          <p:spPr>
            <a:xfrm>
              <a:off x="7434291" y="2492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119" name="tx119"/>
            <p:cNvSpPr/>
            <p:nvPr/>
          </p:nvSpPr>
          <p:spPr>
            <a:xfrm>
              <a:off x="7683997" y="33220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614.1</a:t>
              </a:r>
            </a:p>
          </p:txBody>
        </p:sp>
        <p:sp>
          <p:nvSpPr>
            <p:cNvPr id="120" name="tx120"/>
            <p:cNvSpPr/>
            <p:nvPr/>
          </p:nvSpPr>
          <p:spPr>
            <a:xfrm>
              <a:off x="7710122" y="247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21" name="tx121"/>
            <p:cNvSpPr/>
            <p:nvPr/>
          </p:nvSpPr>
          <p:spPr>
            <a:xfrm>
              <a:off x="7959827" y="3313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621.1</a:t>
              </a:r>
            </a:p>
          </p:txBody>
        </p:sp>
        <p:sp>
          <p:nvSpPr>
            <p:cNvPr id="122" name="tx122"/>
            <p:cNvSpPr/>
            <p:nvPr/>
          </p:nvSpPr>
          <p:spPr>
            <a:xfrm>
              <a:off x="7985953" y="2456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92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78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84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2393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1038"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6" name="rc146"/>
            <p:cNvSpPr/>
            <p:nvPr/>
          </p:nvSpPr>
          <p:spPr>
            <a:xfrm>
              <a:off x="4565367" y="5010059"/>
              <a:ext cx="201456" cy="201456"/>
            </a:xfrm>
            <a:prstGeom prst="rect">
              <a:avLst/>
            </a:prstGeom>
            <a:solidFill>
              <a:srgbClr val="E2231A">
                <a:alpha val="100000"/>
              </a:srgbClr>
            </a:solidFill>
          </p:spPr>
          <p:txBody>
            <a:bodyPr/>
            <a:lstStyle/>
            <a:p/>
          </p:txBody>
        </p:sp>
        <p:sp>
          <p:nvSpPr>
            <p:cNvPr id="147" name="rc147"/>
            <p:cNvSpPr/>
            <p:nvPr/>
          </p:nvSpPr>
          <p:spPr>
            <a:xfrm>
              <a:off x="5785939" y="5010059"/>
              <a:ext cx="201456" cy="201456"/>
            </a:xfrm>
            <a:prstGeom prst="rect">
              <a:avLst/>
            </a:prstGeom>
            <a:solidFill>
              <a:srgbClr val="80BD41">
                <a:alpha val="100000"/>
              </a:srgbClr>
            </a:solidFill>
          </p:spPr>
          <p:txBody>
            <a:bodyPr/>
            <a:lstStyle/>
            <a:p/>
          </p:txBody>
        </p:sp>
        <p:sp>
          <p:nvSpPr>
            <p:cNvPr id="148" name="tx148"/>
            <p:cNvSpPr/>
            <p:nvPr/>
          </p:nvSpPr>
          <p:spPr>
            <a:xfrm>
              <a:off x="4845412"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65984"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89913"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5595797" cy="167191"/>
            </a:xfrm>
            <a:prstGeom prst="rect">
              <a:avLst/>
            </a:prstGeom>
            <a:solidFill>
              <a:srgbClr val="80BD41">
                <a:alpha val="100000"/>
              </a:srgbClr>
            </a:solidFill>
          </p:spPr>
          <p:txBody>
            <a:bodyPr/>
            <a:lstStyle/>
            <a:p/>
          </p:txBody>
        </p:sp>
        <p:sp>
          <p:nvSpPr>
            <p:cNvPr id="164" name="rc164"/>
            <p:cNvSpPr/>
            <p:nvPr/>
          </p:nvSpPr>
          <p:spPr>
            <a:xfrm>
              <a:off x="6929119" y="5889059"/>
              <a:ext cx="763046" cy="167191"/>
            </a:xfrm>
            <a:prstGeom prst="rect">
              <a:avLst/>
            </a:prstGeom>
            <a:solidFill>
              <a:srgbClr val="E2231A">
                <a:alpha val="100000"/>
              </a:srgbClr>
            </a:solidFill>
          </p:spPr>
          <p:txBody>
            <a:bodyPr/>
            <a:lstStyle/>
            <a:p/>
          </p:txBody>
        </p:sp>
        <p:sp>
          <p:nvSpPr>
            <p:cNvPr id="165" name="rc165"/>
            <p:cNvSpPr/>
            <p:nvPr/>
          </p:nvSpPr>
          <p:spPr>
            <a:xfrm>
              <a:off x="1333322" y="5680069"/>
              <a:ext cx="5690876" cy="167191"/>
            </a:xfrm>
            <a:prstGeom prst="rect">
              <a:avLst/>
            </a:prstGeom>
            <a:solidFill>
              <a:srgbClr val="80BD41">
                <a:alpha val="100000"/>
              </a:srgbClr>
            </a:solidFill>
          </p:spPr>
          <p:txBody>
            <a:bodyPr/>
            <a:lstStyle/>
            <a:p/>
          </p:txBody>
        </p:sp>
        <p:sp>
          <p:nvSpPr>
            <p:cNvPr id="166" name="rc166"/>
            <p:cNvSpPr/>
            <p:nvPr/>
          </p:nvSpPr>
          <p:spPr>
            <a:xfrm>
              <a:off x="7024199" y="5680069"/>
              <a:ext cx="776020" cy="167191"/>
            </a:xfrm>
            <a:prstGeom prst="rect">
              <a:avLst/>
            </a:prstGeom>
            <a:solidFill>
              <a:srgbClr val="E2231A">
                <a:alpha val="100000"/>
              </a:srgbClr>
            </a:solidFill>
          </p:spPr>
          <p:txBody>
            <a:bodyPr/>
            <a:lstStyle/>
            <a:p/>
          </p:txBody>
        </p:sp>
        <p:sp>
          <p:nvSpPr>
            <p:cNvPr id="167" name="rc167"/>
            <p:cNvSpPr/>
            <p:nvPr/>
          </p:nvSpPr>
          <p:spPr>
            <a:xfrm>
              <a:off x="1333322" y="5471080"/>
              <a:ext cx="5756209" cy="167191"/>
            </a:xfrm>
            <a:prstGeom prst="rect">
              <a:avLst/>
            </a:prstGeom>
            <a:solidFill>
              <a:srgbClr val="80BD41">
                <a:alpha val="100000"/>
              </a:srgbClr>
            </a:solidFill>
          </p:spPr>
          <p:txBody>
            <a:bodyPr/>
            <a:lstStyle/>
            <a:p/>
          </p:txBody>
        </p:sp>
        <p:sp>
          <p:nvSpPr>
            <p:cNvPr id="168" name="rc168"/>
            <p:cNvSpPr/>
            <p:nvPr/>
          </p:nvSpPr>
          <p:spPr>
            <a:xfrm>
              <a:off x="7089532" y="5471080"/>
              <a:ext cx="784916" cy="167191"/>
            </a:xfrm>
            <a:prstGeom prst="rect">
              <a:avLst/>
            </a:prstGeom>
            <a:solidFill>
              <a:srgbClr val="E2231A">
                <a:alpha val="100000"/>
              </a:srgbClr>
            </a:solidFill>
          </p:spPr>
          <p:txBody>
            <a:bodyPr/>
            <a:lstStyle/>
            <a:p/>
          </p:txBody>
        </p:sp>
        <p:sp>
          <p:nvSpPr>
            <p:cNvPr id="169" name="tx169"/>
            <p:cNvSpPr/>
            <p:nvPr/>
          </p:nvSpPr>
          <p:spPr>
            <a:xfrm>
              <a:off x="7865427"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399558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603.8</a:t>
              </a:r>
            </a:p>
          </p:txBody>
        </p:sp>
        <p:sp>
          <p:nvSpPr>
            <p:cNvPr id="173" name="tx173"/>
            <p:cNvSpPr/>
            <p:nvPr/>
          </p:nvSpPr>
          <p:spPr>
            <a:xfrm>
              <a:off x="720514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82.3</a:t>
              </a:r>
            </a:p>
          </p:txBody>
        </p:sp>
        <p:sp>
          <p:nvSpPr>
            <p:cNvPr id="174" name="tx174"/>
            <p:cNvSpPr/>
            <p:nvPr/>
          </p:nvSpPr>
          <p:spPr>
            <a:xfrm>
              <a:off x="404312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614.1</a:t>
              </a:r>
            </a:p>
          </p:txBody>
        </p:sp>
        <p:sp>
          <p:nvSpPr>
            <p:cNvPr id="175" name="tx175"/>
            <p:cNvSpPr/>
            <p:nvPr/>
          </p:nvSpPr>
          <p:spPr>
            <a:xfrm>
              <a:off x="730671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83.7</a:t>
              </a:r>
            </a:p>
          </p:txBody>
        </p:sp>
        <p:sp>
          <p:nvSpPr>
            <p:cNvPr id="176" name="tx176"/>
            <p:cNvSpPr/>
            <p:nvPr/>
          </p:nvSpPr>
          <p:spPr>
            <a:xfrm>
              <a:off x="407578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621.1</a:t>
              </a:r>
            </a:p>
          </p:txBody>
        </p:sp>
        <p:sp>
          <p:nvSpPr>
            <p:cNvPr id="177" name="tx177"/>
            <p:cNvSpPr/>
            <p:nvPr/>
          </p:nvSpPr>
          <p:spPr>
            <a:xfrm>
              <a:off x="737649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6" name="tx186"/>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(88 %) était la même qu'en 2019 (88 %).
Le nombre d'enfants vaccinés avec le MCV1 a augmenté de 3 % par rapport à 2019.
Le nombre de nourrissons survivants a augmenté d'environ 3 %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7184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90437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03691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694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3019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520557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33810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47064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60318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173571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959174" y="8682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5" name="pl15"/>
            <p:cNvSpPr/>
            <p:nvPr/>
          </p:nvSpPr>
          <p:spPr>
            <a:xfrm>
              <a:off x="128126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808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4905"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9172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2854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5363"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02183"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39002"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75821"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12641"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49460"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86280"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23099"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039697" y="5066259"/>
              <a:ext cx="483137" cy="139314"/>
            </a:xfrm>
            <a:prstGeom prst="rect">
              <a:avLst/>
            </a:prstGeom>
            <a:solidFill>
              <a:srgbClr val="1CABE2">
                <a:alpha val="100000"/>
              </a:srgbClr>
            </a:solidFill>
          </p:spPr>
          <p:txBody>
            <a:bodyPr/>
            <a:lstStyle/>
            <a:p/>
          </p:txBody>
        </p:sp>
        <p:sp>
          <p:nvSpPr>
            <p:cNvPr id="29" name="rc29"/>
            <p:cNvSpPr/>
            <p:nvPr/>
          </p:nvSpPr>
          <p:spPr>
            <a:xfrm>
              <a:off x="1576517" y="5129931"/>
              <a:ext cx="483137" cy="75642"/>
            </a:xfrm>
            <a:prstGeom prst="rect">
              <a:avLst/>
            </a:prstGeom>
            <a:solidFill>
              <a:srgbClr val="1CABE2">
                <a:alpha val="100000"/>
              </a:srgbClr>
            </a:solidFill>
          </p:spPr>
          <p:txBody>
            <a:bodyPr/>
            <a:lstStyle/>
            <a:p/>
          </p:txBody>
        </p:sp>
        <p:sp>
          <p:nvSpPr>
            <p:cNvPr id="30" name="rc30"/>
            <p:cNvSpPr/>
            <p:nvPr/>
          </p:nvSpPr>
          <p:spPr>
            <a:xfrm>
              <a:off x="2113336" y="5130972"/>
              <a:ext cx="483137" cy="74601"/>
            </a:xfrm>
            <a:prstGeom prst="rect">
              <a:avLst/>
            </a:prstGeom>
            <a:solidFill>
              <a:srgbClr val="1CABE2">
                <a:alpha val="100000"/>
              </a:srgbClr>
            </a:solidFill>
          </p:spPr>
          <p:txBody>
            <a:bodyPr/>
            <a:lstStyle/>
            <a:p/>
          </p:txBody>
        </p:sp>
        <p:sp>
          <p:nvSpPr>
            <p:cNvPr id="31" name="rc31"/>
            <p:cNvSpPr/>
            <p:nvPr/>
          </p:nvSpPr>
          <p:spPr>
            <a:xfrm>
              <a:off x="2650156" y="5188398"/>
              <a:ext cx="483137" cy="17175"/>
            </a:xfrm>
            <a:prstGeom prst="rect">
              <a:avLst/>
            </a:prstGeom>
            <a:solidFill>
              <a:srgbClr val="1CABE2">
                <a:alpha val="100000"/>
              </a:srgbClr>
            </a:solidFill>
          </p:spPr>
          <p:txBody>
            <a:bodyPr/>
            <a:lstStyle/>
            <a:p/>
          </p:txBody>
        </p:sp>
        <p:sp>
          <p:nvSpPr>
            <p:cNvPr id="32" name="rc32"/>
            <p:cNvSpPr/>
            <p:nvPr/>
          </p:nvSpPr>
          <p:spPr>
            <a:xfrm>
              <a:off x="3186975" y="5166885"/>
              <a:ext cx="483137" cy="38688"/>
            </a:xfrm>
            <a:prstGeom prst="rect">
              <a:avLst/>
            </a:prstGeom>
            <a:solidFill>
              <a:srgbClr val="1CABE2">
                <a:alpha val="100000"/>
              </a:srgbClr>
            </a:solidFill>
          </p:spPr>
          <p:txBody>
            <a:bodyPr/>
            <a:lstStyle/>
            <a:p/>
          </p:txBody>
        </p:sp>
        <p:sp>
          <p:nvSpPr>
            <p:cNvPr id="33" name="rc33"/>
            <p:cNvSpPr/>
            <p:nvPr/>
          </p:nvSpPr>
          <p:spPr>
            <a:xfrm>
              <a:off x="3723794" y="5197767"/>
              <a:ext cx="483137" cy="7807"/>
            </a:xfrm>
            <a:prstGeom prst="rect">
              <a:avLst/>
            </a:prstGeom>
            <a:solidFill>
              <a:srgbClr val="1CABE2">
                <a:alpha val="100000"/>
              </a:srgbClr>
            </a:solidFill>
          </p:spPr>
          <p:txBody>
            <a:bodyPr/>
            <a:lstStyle/>
            <a:p/>
          </p:txBody>
        </p:sp>
        <p:sp>
          <p:nvSpPr>
            <p:cNvPr id="34" name="rc34"/>
            <p:cNvSpPr/>
            <p:nvPr/>
          </p:nvSpPr>
          <p:spPr>
            <a:xfrm>
              <a:off x="4260614" y="4920178"/>
              <a:ext cx="483137" cy="285395"/>
            </a:xfrm>
            <a:prstGeom prst="rect">
              <a:avLst/>
            </a:prstGeom>
            <a:solidFill>
              <a:srgbClr val="1CABE2">
                <a:alpha val="100000"/>
              </a:srgbClr>
            </a:solidFill>
          </p:spPr>
          <p:txBody>
            <a:bodyPr/>
            <a:lstStyle/>
            <a:p/>
          </p:txBody>
        </p:sp>
        <p:sp>
          <p:nvSpPr>
            <p:cNvPr id="35" name="rc35"/>
            <p:cNvSpPr/>
            <p:nvPr/>
          </p:nvSpPr>
          <p:spPr>
            <a:xfrm>
              <a:off x="4797433" y="5085690"/>
              <a:ext cx="483137" cy="119883"/>
            </a:xfrm>
            <a:prstGeom prst="rect">
              <a:avLst/>
            </a:prstGeom>
            <a:solidFill>
              <a:srgbClr val="1CABE2">
                <a:alpha val="100000"/>
              </a:srgbClr>
            </a:solidFill>
          </p:spPr>
          <p:txBody>
            <a:bodyPr/>
            <a:lstStyle/>
            <a:p/>
          </p:txBody>
        </p:sp>
        <p:sp>
          <p:nvSpPr>
            <p:cNvPr id="36" name="rc36"/>
            <p:cNvSpPr/>
            <p:nvPr/>
          </p:nvSpPr>
          <p:spPr>
            <a:xfrm>
              <a:off x="5334253" y="4939956"/>
              <a:ext cx="483137" cy="265617"/>
            </a:xfrm>
            <a:prstGeom prst="rect">
              <a:avLst/>
            </a:prstGeom>
            <a:solidFill>
              <a:srgbClr val="1CABE2">
                <a:alpha val="100000"/>
              </a:srgbClr>
            </a:solidFill>
          </p:spPr>
          <p:txBody>
            <a:bodyPr/>
            <a:lstStyle/>
            <a:p/>
          </p:txBody>
        </p:sp>
        <p:sp>
          <p:nvSpPr>
            <p:cNvPr id="37" name="rc37"/>
            <p:cNvSpPr/>
            <p:nvPr/>
          </p:nvSpPr>
          <p:spPr>
            <a:xfrm>
              <a:off x="5871072" y="5126461"/>
              <a:ext cx="483137" cy="79112"/>
            </a:xfrm>
            <a:prstGeom prst="rect">
              <a:avLst/>
            </a:prstGeom>
            <a:solidFill>
              <a:srgbClr val="1CABE2">
                <a:alpha val="100000"/>
              </a:srgbClr>
            </a:solidFill>
          </p:spPr>
          <p:txBody>
            <a:bodyPr/>
            <a:lstStyle/>
            <a:p/>
          </p:txBody>
        </p:sp>
        <p:sp>
          <p:nvSpPr>
            <p:cNvPr id="38" name="rc38"/>
            <p:cNvSpPr/>
            <p:nvPr/>
          </p:nvSpPr>
          <p:spPr>
            <a:xfrm>
              <a:off x="6407891" y="5028785"/>
              <a:ext cx="483137" cy="176789"/>
            </a:xfrm>
            <a:prstGeom prst="rect">
              <a:avLst/>
            </a:prstGeom>
            <a:solidFill>
              <a:srgbClr val="1CABE2">
                <a:alpha val="100000"/>
              </a:srgbClr>
            </a:solidFill>
          </p:spPr>
          <p:txBody>
            <a:bodyPr/>
            <a:lstStyle/>
            <a:p/>
          </p:txBody>
        </p:sp>
        <p:sp>
          <p:nvSpPr>
            <p:cNvPr id="39" name="rc39"/>
            <p:cNvSpPr/>
            <p:nvPr/>
          </p:nvSpPr>
          <p:spPr>
            <a:xfrm>
              <a:off x="6944711" y="4931802"/>
              <a:ext cx="483137" cy="273771"/>
            </a:xfrm>
            <a:prstGeom prst="rect">
              <a:avLst/>
            </a:prstGeom>
            <a:solidFill>
              <a:srgbClr val="1CABE2">
                <a:alpha val="100000"/>
              </a:srgbClr>
            </a:solidFill>
          </p:spPr>
          <p:txBody>
            <a:bodyPr/>
            <a:lstStyle/>
            <a:p/>
          </p:txBody>
        </p:sp>
        <p:sp>
          <p:nvSpPr>
            <p:cNvPr id="40" name="rc40"/>
            <p:cNvSpPr/>
            <p:nvPr/>
          </p:nvSpPr>
          <p:spPr>
            <a:xfrm>
              <a:off x="7481530" y="3940810"/>
              <a:ext cx="483137" cy="1264763"/>
            </a:xfrm>
            <a:prstGeom prst="rect">
              <a:avLst/>
            </a:prstGeom>
            <a:solidFill>
              <a:srgbClr val="1CABE2">
                <a:alpha val="100000"/>
              </a:srgbClr>
            </a:solidFill>
          </p:spPr>
          <p:txBody>
            <a:bodyPr/>
            <a:lstStyle/>
            <a:p/>
          </p:txBody>
        </p:sp>
        <p:sp>
          <p:nvSpPr>
            <p:cNvPr id="41" name="pl41"/>
            <p:cNvSpPr/>
            <p:nvPr/>
          </p:nvSpPr>
          <p:spPr>
            <a:xfrm>
              <a:off x="1281266" y="1495601"/>
              <a:ext cx="6441832" cy="252952"/>
            </a:xfrm>
            <a:custGeom>
              <a:avLst/>
              <a:pathLst>
                <a:path w="6441832" h="252952">
                  <a:moveTo>
                    <a:pt x="0" y="42158"/>
                  </a:moveTo>
                  <a:lnTo>
                    <a:pt x="536819" y="252952"/>
                  </a:lnTo>
                  <a:lnTo>
                    <a:pt x="1073638" y="0"/>
                  </a:lnTo>
                  <a:lnTo>
                    <a:pt x="1610458" y="0"/>
                  </a:lnTo>
                  <a:lnTo>
                    <a:pt x="2147277" y="0"/>
                  </a:lnTo>
                  <a:lnTo>
                    <a:pt x="2684097" y="0"/>
                  </a:lnTo>
                  <a:lnTo>
                    <a:pt x="3220916" y="0"/>
                  </a:lnTo>
                  <a:lnTo>
                    <a:pt x="3757735" y="0"/>
                  </a:lnTo>
                  <a:lnTo>
                    <a:pt x="4294555" y="0"/>
                  </a:lnTo>
                  <a:lnTo>
                    <a:pt x="4831374" y="0"/>
                  </a:lnTo>
                  <a:lnTo>
                    <a:pt x="5368194" y="0"/>
                  </a:lnTo>
                  <a:lnTo>
                    <a:pt x="5905013" y="0"/>
                  </a:lnTo>
                  <a:lnTo>
                    <a:pt x="6441832" y="0"/>
                  </a:lnTo>
                </a:path>
              </a:pathLst>
            </a:custGeom>
            <a:ln w="27101" cap="flat">
              <a:solidFill>
                <a:srgbClr val="00833D">
                  <a:alpha val="100000"/>
                </a:srgbClr>
              </a:solidFill>
              <a:prstDash val="solid"/>
              <a:round/>
            </a:ln>
          </p:spPr>
          <p:txBody>
            <a:bodyPr/>
            <a:lstStyle/>
            <a:p/>
          </p:txBody>
        </p:sp>
        <p:sp>
          <p:nvSpPr>
            <p:cNvPr id="42" name="pl42"/>
            <p:cNvSpPr/>
            <p:nvPr/>
          </p:nvSpPr>
          <p:spPr>
            <a:xfrm>
              <a:off x="2354905" y="2212300"/>
              <a:ext cx="5368194" cy="2276574"/>
            </a:xfrm>
            <a:custGeom>
              <a:avLst/>
              <a:pathLst>
                <a:path w="5368194" h="2276574">
                  <a:moveTo>
                    <a:pt x="0" y="2276574"/>
                  </a:moveTo>
                  <a:lnTo>
                    <a:pt x="536819" y="885334"/>
                  </a:lnTo>
                  <a:lnTo>
                    <a:pt x="1073638" y="505905"/>
                  </a:lnTo>
                  <a:lnTo>
                    <a:pt x="1610458" y="252952"/>
                  </a:lnTo>
                  <a:lnTo>
                    <a:pt x="2147277" y="0"/>
                  </a:lnTo>
                  <a:lnTo>
                    <a:pt x="2684097" y="0"/>
                  </a:lnTo>
                  <a:lnTo>
                    <a:pt x="3220916" y="0"/>
                  </a:lnTo>
                  <a:lnTo>
                    <a:pt x="3757735" y="0"/>
                  </a:lnTo>
                  <a:lnTo>
                    <a:pt x="4294555" y="210793"/>
                  </a:lnTo>
                  <a:lnTo>
                    <a:pt x="4831374" y="252952"/>
                  </a:lnTo>
                  <a:lnTo>
                    <a:pt x="5368194" y="252952"/>
                  </a:lnTo>
                </a:path>
              </a:pathLst>
            </a:custGeom>
            <a:ln w="27101" cap="flat">
              <a:solidFill>
                <a:srgbClr val="002759">
                  <a:alpha val="100000"/>
                </a:srgbClr>
              </a:solidFill>
              <a:prstDash val="solid"/>
              <a:round/>
            </a:ln>
          </p:spPr>
          <p:txBody>
            <a:bodyPr/>
            <a:lstStyle/>
            <a:p/>
          </p:txBody>
        </p:sp>
        <p:sp>
          <p:nvSpPr>
            <p:cNvPr id="43" name="pt43"/>
            <p:cNvSpPr/>
            <p:nvPr/>
          </p:nvSpPr>
          <p:spPr>
            <a:xfrm>
              <a:off x="1249665" y="1506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86484" y="17169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323304"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60123"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96942"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3762"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70581"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007401"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44220"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81039"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617859"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54678"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91498" y="1463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323304" y="4457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60123" y="30660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96942" y="26866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3762" y="2433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70581" y="2180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07401" y="2180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44220" y="2180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1039" y="21806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17859" y="23914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54678" y="2433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1498" y="2433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81788" y="49363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803</a:t>
              </a:r>
            </a:p>
          </p:txBody>
        </p:sp>
        <p:sp>
          <p:nvSpPr>
            <p:cNvPr id="68" name="tx68"/>
            <p:cNvSpPr/>
            <p:nvPr/>
          </p:nvSpPr>
          <p:spPr>
            <a:xfrm>
              <a:off x="1718608" y="50000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a:t>
              </a:r>
            </a:p>
          </p:txBody>
        </p:sp>
        <p:sp>
          <p:nvSpPr>
            <p:cNvPr id="69" name="tx69"/>
            <p:cNvSpPr/>
            <p:nvPr/>
          </p:nvSpPr>
          <p:spPr>
            <a:xfrm>
              <a:off x="2255427" y="50010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430</a:t>
              </a:r>
            </a:p>
          </p:txBody>
        </p:sp>
        <p:sp>
          <p:nvSpPr>
            <p:cNvPr id="70" name="tx70"/>
            <p:cNvSpPr/>
            <p:nvPr/>
          </p:nvSpPr>
          <p:spPr>
            <a:xfrm>
              <a:off x="2825406" y="50585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1" name="tx71"/>
            <p:cNvSpPr/>
            <p:nvPr/>
          </p:nvSpPr>
          <p:spPr>
            <a:xfrm>
              <a:off x="3329066" y="503698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72" name="tx72"/>
            <p:cNvSpPr/>
            <p:nvPr/>
          </p:nvSpPr>
          <p:spPr>
            <a:xfrm>
              <a:off x="3899044" y="5068274"/>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3" name="tx73"/>
            <p:cNvSpPr/>
            <p:nvPr/>
          </p:nvSpPr>
          <p:spPr>
            <a:xfrm>
              <a:off x="4352980" y="477490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1,645</a:t>
              </a:r>
            </a:p>
          </p:txBody>
        </p:sp>
        <p:sp>
          <p:nvSpPr>
            <p:cNvPr id="74" name="tx74"/>
            <p:cNvSpPr/>
            <p:nvPr/>
          </p:nvSpPr>
          <p:spPr>
            <a:xfrm>
              <a:off x="4939524" y="49558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691</a:t>
              </a:r>
            </a:p>
          </p:txBody>
        </p:sp>
        <p:sp>
          <p:nvSpPr>
            <p:cNvPr id="75" name="tx75"/>
            <p:cNvSpPr/>
            <p:nvPr/>
          </p:nvSpPr>
          <p:spPr>
            <a:xfrm>
              <a:off x="5426619" y="47946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1,531</a:t>
              </a:r>
            </a:p>
          </p:txBody>
        </p:sp>
        <p:sp>
          <p:nvSpPr>
            <p:cNvPr id="76" name="tx76"/>
            <p:cNvSpPr/>
            <p:nvPr/>
          </p:nvSpPr>
          <p:spPr>
            <a:xfrm>
              <a:off x="6013163" y="49966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a:t>
              </a:r>
            </a:p>
          </p:txBody>
        </p:sp>
        <p:sp>
          <p:nvSpPr>
            <p:cNvPr id="77" name="tx77"/>
            <p:cNvSpPr/>
            <p:nvPr/>
          </p:nvSpPr>
          <p:spPr>
            <a:xfrm>
              <a:off x="6500258" y="48835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1,019</a:t>
              </a:r>
            </a:p>
          </p:txBody>
        </p:sp>
        <p:sp>
          <p:nvSpPr>
            <p:cNvPr id="78" name="tx78"/>
            <p:cNvSpPr/>
            <p:nvPr/>
          </p:nvSpPr>
          <p:spPr>
            <a:xfrm>
              <a:off x="7037077" y="478653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1,578</a:t>
              </a:r>
            </a:p>
          </p:txBody>
        </p:sp>
        <p:sp>
          <p:nvSpPr>
            <p:cNvPr id="79" name="tx79"/>
            <p:cNvSpPr/>
            <p:nvPr/>
          </p:nvSpPr>
          <p:spPr>
            <a:xfrm>
              <a:off x="7573896" y="37955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7,290</a:t>
              </a:r>
            </a:p>
          </p:txBody>
        </p:sp>
        <p:sp>
          <p:nvSpPr>
            <p:cNvPr id="80" name="pl80"/>
            <p:cNvSpPr/>
            <p:nvPr/>
          </p:nvSpPr>
          <p:spPr>
            <a:xfrm>
              <a:off x="7741284" y="1495646"/>
              <a:ext cx="121019" cy="302"/>
            </a:xfrm>
            <a:custGeom>
              <a:avLst/>
              <a:pathLst>
                <a:path w="121019" h="302">
                  <a:moveTo>
                    <a:pt x="121019" y="302"/>
                  </a:moveTo>
                  <a:lnTo>
                    <a:pt x="0" y="0"/>
                  </a:lnTo>
                </a:path>
              </a:pathLst>
            </a:custGeom>
          </p:spPr>
          <p:txBody>
            <a:bodyPr/>
            <a:lstStyle/>
            <a:p/>
          </p:txBody>
        </p:sp>
        <p:sp>
          <p:nvSpPr>
            <p:cNvPr id="81" name="pl81"/>
            <p:cNvSpPr/>
            <p:nvPr/>
          </p:nvSpPr>
          <p:spPr>
            <a:xfrm>
              <a:off x="7741284" y="2465318"/>
              <a:ext cx="121020" cy="435"/>
            </a:xfrm>
            <a:custGeom>
              <a:avLst/>
              <a:pathLst>
                <a:path w="121020" h="435">
                  <a:moveTo>
                    <a:pt x="121020" y="435"/>
                  </a:moveTo>
                  <a:lnTo>
                    <a:pt x="0" y="0"/>
                  </a:lnTo>
                </a:path>
              </a:pathLst>
            </a:custGeom>
          </p:spPr>
          <p:txBody>
            <a:bodyPr/>
            <a:lstStyle/>
            <a:p/>
          </p:txBody>
        </p:sp>
        <p:sp>
          <p:nvSpPr>
            <p:cNvPr id="82" name="pg82"/>
            <p:cNvSpPr/>
            <p:nvPr/>
          </p:nvSpPr>
          <p:spPr>
            <a:xfrm>
              <a:off x="7793724" y="14075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4486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4" name="pg84"/>
            <p:cNvSpPr/>
            <p:nvPr/>
          </p:nvSpPr>
          <p:spPr>
            <a:xfrm>
              <a:off x="7793724" y="23773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4184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65%</a:t>
              </a:r>
            </a:p>
          </p:txBody>
        </p:sp>
        <p:sp>
          <p:nvSpPr>
            <p:cNvPr id="86" name="rc86"/>
            <p:cNvSpPr/>
            <p:nvPr/>
          </p:nvSpPr>
          <p:spPr>
            <a:xfrm>
              <a:off x="959174" y="646101"/>
              <a:ext cx="7676517" cy="4776590"/>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2742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340683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0" name="tx90"/>
            <p:cNvSpPr/>
            <p:nvPr/>
          </p:nvSpPr>
          <p:spPr>
            <a:xfrm>
              <a:off x="508103" y="253937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1" name="tx91"/>
            <p:cNvSpPr/>
            <p:nvPr/>
          </p:nvSpPr>
          <p:spPr>
            <a:xfrm>
              <a:off x="508103" y="167190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80444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3" name="tx93"/>
            <p:cNvSpPr/>
            <p:nvPr/>
          </p:nvSpPr>
          <p:spPr>
            <a:xfrm>
              <a:off x="8698322"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7366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315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89337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4718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0502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6286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070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785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639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423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139042"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75831" y="55801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212681"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749500"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86320"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823139"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59959"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96778"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33597"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70417"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507236"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44025" y="55801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25778" y="5634088"/>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82797" y="2969697"/>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8" name="tx118"/>
            <p:cNvSpPr/>
            <p:nvPr/>
          </p:nvSpPr>
          <p:spPr>
            <a:xfrm rot="5400000">
              <a:off x="8255788" y="2968844"/>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9" name="tx119"/>
            <p:cNvSpPr/>
            <p:nvPr/>
          </p:nvSpPr>
          <p:spPr>
            <a:xfrm>
              <a:off x="1285908" y="401416"/>
              <a:ext cx="70230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Burkina Faso, 2012-2024</a:t>
              </a:r>
            </a:p>
          </p:txBody>
        </p:sp>
        <p:sp>
          <p:nvSpPr>
            <p:cNvPr id="120" name="tx120"/>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1" name="tx121"/>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22" name="tx122"/>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23" name="tx123"/>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4" name="tx124"/>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7 290 cas confirmés de rougeole au Burkina Faso. La même année, la couverture par le MCV1 était de 88% et celle par le MCV2 de 65%.
Le nombre de cas en 2024 était 4,6 fois plus élevé qu'en 2023 (n=1 578).
Le nombre le plus élevé de cas de rougeole a été signalé en 2024 (n=7 290). Cette année-là, la couverture par le MCV1 était de 88 %.
Le Burkina Faso a signalé des ruptures de stock de vaccins antirougeoleux en 2006, 2010, 2011 et 2024.
Des activités/campagnes de vaccination supplémentaires avec des vaccins contenant la rougeole ont eu lieu en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27101" cap="flat">
              <a:solidFill>
                <a:srgbClr val="0058AB">
                  <a:alpha val="80000"/>
                </a:srgbClr>
              </a:solidFill>
              <a:prstDash val="solid"/>
              <a:round/>
            </a:ln>
          </p:spPr>
          <p:txBody>
            <a:bodyPr/>
            <a:lstStyle/>
            <a:p/>
          </p:txBody>
        </p:sp>
        <p:sp>
          <p:nvSpPr>
            <p:cNvPr id="19" name="pl19"/>
            <p:cNvSpPr/>
            <p:nvPr/>
          </p:nvSpPr>
          <p:spPr>
            <a:xfrm>
              <a:off x="943464" y="3999681"/>
              <a:ext cx="3520101" cy="586881"/>
            </a:xfrm>
            <a:custGeom>
              <a:avLst/>
              <a:pathLst>
                <a:path w="3520101" h="586881">
                  <a:moveTo>
                    <a:pt x="0" y="0"/>
                  </a:moveTo>
                  <a:lnTo>
                    <a:pt x="146670" y="73360"/>
                  </a:lnTo>
                  <a:lnTo>
                    <a:pt x="293341" y="0"/>
                  </a:lnTo>
                  <a:lnTo>
                    <a:pt x="440012" y="146720"/>
                  </a:lnTo>
                  <a:lnTo>
                    <a:pt x="586683" y="220080"/>
                  </a:lnTo>
                  <a:lnTo>
                    <a:pt x="733354" y="146720"/>
                  </a:lnTo>
                  <a:lnTo>
                    <a:pt x="880025" y="220080"/>
                  </a:lnTo>
                  <a:lnTo>
                    <a:pt x="1026696" y="220080"/>
                  </a:lnTo>
                  <a:lnTo>
                    <a:pt x="1173367" y="366801"/>
                  </a:lnTo>
                  <a:lnTo>
                    <a:pt x="1320038" y="440161"/>
                  </a:lnTo>
                  <a:lnTo>
                    <a:pt x="1466709" y="513521"/>
                  </a:lnTo>
                  <a:lnTo>
                    <a:pt x="1613379" y="513521"/>
                  </a:lnTo>
                  <a:lnTo>
                    <a:pt x="1760050" y="513521"/>
                  </a:lnTo>
                  <a:lnTo>
                    <a:pt x="1906721" y="513521"/>
                  </a:lnTo>
                  <a:lnTo>
                    <a:pt x="2053392" y="586881"/>
                  </a:lnTo>
                  <a:lnTo>
                    <a:pt x="2200063" y="586881"/>
                  </a:lnTo>
                  <a:lnTo>
                    <a:pt x="2346734" y="586881"/>
                  </a:lnTo>
                  <a:lnTo>
                    <a:pt x="2493405" y="586881"/>
                  </a:lnTo>
                  <a:lnTo>
                    <a:pt x="2640076" y="586881"/>
                  </a:lnTo>
                  <a:lnTo>
                    <a:pt x="2786747" y="586881"/>
                  </a:lnTo>
                  <a:lnTo>
                    <a:pt x="2933418" y="586881"/>
                  </a:lnTo>
                  <a:lnTo>
                    <a:pt x="3080089" y="513521"/>
                  </a:lnTo>
                  <a:lnTo>
                    <a:pt x="3226759" y="586881"/>
                  </a:lnTo>
                  <a:lnTo>
                    <a:pt x="3373430" y="586881"/>
                  </a:lnTo>
                  <a:lnTo>
                    <a:pt x="3520101" y="586881"/>
                  </a:lnTo>
                </a:path>
              </a:pathLst>
            </a:custGeom>
            <a:ln w="27101" cap="flat">
              <a:solidFill>
                <a:srgbClr val="1CABE2">
                  <a:alpha val="80000"/>
                </a:srgbClr>
              </a:solidFill>
              <a:prstDash val="solid"/>
              <a:round/>
            </a:ln>
          </p:spPr>
          <p:txBody>
            <a:bodyPr/>
            <a:lstStyle/>
            <a:p/>
          </p:txBody>
        </p:sp>
        <p:sp>
          <p:nvSpPr>
            <p:cNvPr id="20" name="pl20"/>
            <p:cNvSpPr/>
            <p:nvPr/>
          </p:nvSpPr>
          <p:spPr>
            <a:xfrm>
              <a:off x="943464" y="2825917"/>
              <a:ext cx="3520101" cy="1540564"/>
            </a:xfrm>
            <a:custGeom>
              <a:avLst/>
              <a:pathLst>
                <a:path w="3520101" h="1540564">
                  <a:moveTo>
                    <a:pt x="0" y="73360"/>
                  </a:moveTo>
                  <a:lnTo>
                    <a:pt x="146670" y="0"/>
                  </a:lnTo>
                  <a:lnTo>
                    <a:pt x="293341" y="220080"/>
                  </a:lnTo>
                  <a:lnTo>
                    <a:pt x="440012" y="440161"/>
                  </a:lnTo>
                  <a:lnTo>
                    <a:pt x="586683" y="660242"/>
                  </a:lnTo>
                  <a:lnTo>
                    <a:pt x="733354" y="953683"/>
                  </a:lnTo>
                  <a:lnTo>
                    <a:pt x="880025" y="1027043"/>
                  </a:lnTo>
                  <a:lnTo>
                    <a:pt x="1026696" y="1100403"/>
                  </a:lnTo>
                  <a:lnTo>
                    <a:pt x="1173367" y="1173763"/>
                  </a:lnTo>
                  <a:lnTo>
                    <a:pt x="1320038" y="1247124"/>
                  </a:lnTo>
                  <a:lnTo>
                    <a:pt x="1466709" y="1393844"/>
                  </a:lnTo>
                  <a:lnTo>
                    <a:pt x="1613379" y="1540564"/>
                  </a:lnTo>
                  <a:lnTo>
                    <a:pt x="1760050" y="1393844"/>
                  </a:lnTo>
                  <a:lnTo>
                    <a:pt x="1906721" y="1467204"/>
                  </a:lnTo>
                  <a:lnTo>
                    <a:pt x="2053392" y="1393844"/>
                  </a:lnTo>
                  <a:lnTo>
                    <a:pt x="2200063" y="1173763"/>
                  </a:lnTo>
                  <a:lnTo>
                    <a:pt x="2346734" y="1247124"/>
                  </a:lnTo>
                  <a:lnTo>
                    <a:pt x="2493405" y="1247124"/>
                  </a:lnTo>
                  <a:lnTo>
                    <a:pt x="2640076" y="1320484"/>
                  </a:lnTo>
                  <a:lnTo>
                    <a:pt x="2786747" y="1467204"/>
                  </a:lnTo>
                  <a:lnTo>
                    <a:pt x="2933418" y="1320484"/>
                  </a:lnTo>
                  <a:lnTo>
                    <a:pt x="3080089" y="1320484"/>
                  </a:lnTo>
                  <a:lnTo>
                    <a:pt x="3226759" y="1393844"/>
                  </a:lnTo>
                  <a:lnTo>
                    <a:pt x="3373430" y="1320484"/>
                  </a:lnTo>
                  <a:lnTo>
                    <a:pt x="3520101" y="1393844"/>
                  </a:lnTo>
                </a:path>
              </a:pathLst>
            </a:custGeom>
            <a:ln w="27101" cap="flat">
              <a:solidFill>
                <a:srgbClr val="00833D">
                  <a:alpha val="80000"/>
                </a:srgbClr>
              </a:solidFill>
              <a:prstDash val="solid"/>
              <a:round/>
            </a:ln>
          </p:spPr>
          <p:txBody>
            <a:bodyPr/>
            <a:lstStyle/>
            <a:p/>
          </p:txBody>
        </p:sp>
        <p:sp>
          <p:nvSpPr>
            <p:cNvPr id="21" name="pl21"/>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43362" cap="flat">
              <a:solidFill>
                <a:srgbClr val="000000">
                  <a:alpha val="100000"/>
                </a:srgbClr>
              </a:solidFill>
              <a:prstDash val="solid"/>
              <a:round/>
            </a:ln>
          </p:spPr>
          <p:txBody>
            <a:bodyPr/>
            <a:lstStyle/>
            <a:p/>
          </p:txBody>
        </p:sp>
        <p:sp>
          <p:nvSpPr>
            <p:cNvPr id="22" name="pl22"/>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128535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99968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58656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21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249139"/>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33" name="pg33"/>
            <p:cNvSpPr/>
            <p:nvPr/>
          </p:nvSpPr>
          <p:spPr>
            <a:xfrm>
              <a:off x="1590194" y="39331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39619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2351684" y="4519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550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671722"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547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179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641260"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3954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954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771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396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62560" y="610261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3" name="tx63"/>
            <p:cNvSpPr/>
            <p:nvPr/>
          </p:nvSpPr>
          <p:spPr>
            <a:xfrm>
              <a:off x="28442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0670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27101" cap="flat">
              <a:solidFill>
                <a:srgbClr val="0058AB">
                  <a:alpha val="80000"/>
                </a:srgbClr>
              </a:solidFill>
              <a:prstDash val="solid"/>
              <a:round/>
            </a:ln>
          </p:spPr>
          <p:txBody>
            <a:bodyPr/>
            <a:lstStyle/>
            <a:p/>
          </p:txBody>
        </p:sp>
        <p:sp>
          <p:nvSpPr>
            <p:cNvPr id="80" name="pl80"/>
            <p:cNvSpPr/>
            <p:nvPr/>
          </p:nvSpPr>
          <p:spPr>
            <a:xfrm>
              <a:off x="5308715" y="3926321"/>
              <a:ext cx="3520101" cy="660242"/>
            </a:xfrm>
            <a:custGeom>
              <a:avLst/>
              <a:pathLst>
                <a:path w="3520101" h="660242">
                  <a:moveTo>
                    <a:pt x="0" y="0"/>
                  </a:moveTo>
                  <a:lnTo>
                    <a:pt x="146670" y="73360"/>
                  </a:lnTo>
                  <a:lnTo>
                    <a:pt x="293341" y="73360"/>
                  </a:lnTo>
                  <a:lnTo>
                    <a:pt x="440012" y="146720"/>
                  </a:lnTo>
                  <a:lnTo>
                    <a:pt x="586683" y="220080"/>
                  </a:lnTo>
                  <a:lnTo>
                    <a:pt x="733354" y="220080"/>
                  </a:lnTo>
                  <a:lnTo>
                    <a:pt x="880025" y="293440"/>
                  </a:lnTo>
                  <a:lnTo>
                    <a:pt x="1026696" y="366801"/>
                  </a:lnTo>
                  <a:lnTo>
                    <a:pt x="1173367" y="440161"/>
                  </a:lnTo>
                  <a:lnTo>
                    <a:pt x="1320038" y="513521"/>
                  </a:lnTo>
                  <a:lnTo>
                    <a:pt x="1466709" y="586881"/>
                  </a:lnTo>
                  <a:lnTo>
                    <a:pt x="1613379" y="586881"/>
                  </a:lnTo>
                  <a:lnTo>
                    <a:pt x="1760050" y="586881"/>
                  </a:lnTo>
                  <a:lnTo>
                    <a:pt x="1906721" y="660242"/>
                  </a:lnTo>
                  <a:lnTo>
                    <a:pt x="2053392" y="586881"/>
                  </a:lnTo>
                  <a:lnTo>
                    <a:pt x="2200063" y="660242"/>
                  </a:lnTo>
                  <a:lnTo>
                    <a:pt x="2346734" y="586881"/>
                  </a:lnTo>
                  <a:lnTo>
                    <a:pt x="2493405" y="586881"/>
                  </a:lnTo>
                  <a:lnTo>
                    <a:pt x="2640076" y="660242"/>
                  </a:lnTo>
                  <a:lnTo>
                    <a:pt x="2786747" y="660242"/>
                  </a:lnTo>
                  <a:lnTo>
                    <a:pt x="2933418" y="660242"/>
                  </a:lnTo>
                  <a:lnTo>
                    <a:pt x="3080089" y="586881"/>
                  </a:lnTo>
                  <a:lnTo>
                    <a:pt x="3226759" y="513521"/>
                  </a:lnTo>
                  <a:lnTo>
                    <a:pt x="3373430" y="513521"/>
                  </a:lnTo>
                  <a:lnTo>
                    <a:pt x="3520101" y="586881"/>
                  </a:lnTo>
                </a:path>
              </a:pathLst>
            </a:custGeom>
            <a:ln w="27101" cap="flat">
              <a:solidFill>
                <a:srgbClr val="1CABE2">
                  <a:alpha val="80000"/>
                </a:srgbClr>
              </a:solidFill>
              <a:prstDash val="solid"/>
              <a:round/>
            </a:ln>
          </p:spPr>
          <p:txBody>
            <a:bodyPr/>
            <a:lstStyle/>
            <a:p/>
          </p:txBody>
        </p:sp>
        <p:sp>
          <p:nvSpPr>
            <p:cNvPr id="81" name="pl81"/>
            <p:cNvSpPr/>
            <p:nvPr/>
          </p:nvSpPr>
          <p:spPr>
            <a:xfrm>
              <a:off x="5308715" y="2972638"/>
              <a:ext cx="3520101" cy="1393844"/>
            </a:xfrm>
            <a:custGeom>
              <a:avLst/>
              <a:pathLst>
                <a:path w="3520101" h="1393844">
                  <a:moveTo>
                    <a:pt x="0" y="0"/>
                  </a:moveTo>
                  <a:lnTo>
                    <a:pt x="146670" y="146720"/>
                  </a:lnTo>
                  <a:lnTo>
                    <a:pt x="293341" y="220080"/>
                  </a:lnTo>
                  <a:lnTo>
                    <a:pt x="440012" y="513521"/>
                  </a:lnTo>
                  <a:lnTo>
                    <a:pt x="586683" y="660242"/>
                  </a:lnTo>
                  <a:lnTo>
                    <a:pt x="733354" y="880322"/>
                  </a:lnTo>
                  <a:lnTo>
                    <a:pt x="880025" y="953683"/>
                  </a:lnTo>
                  <a:lnTo>
                    <a:pt x="1026696" y="660242"/>
                  </a:lnTo>
                  <a:lnTo>
                    <a:pt x="1173367" y="733602"/>
                  </a:lnTo>
                  <a:lnTo>
                    <a:pt x="1320038" y="880322"/>
                  </a:lnTo>
                  <a:lnTo>
                    <a:pt x="1466709" y="1173763"/>
                  </a:lnTo>
                  <a:lnTo>
                    <a:pt x="1613379" y="1247124"/>
                  </a:lnTo>
                  <a:lnTo>
                    <a:pt x="1760050" y="1393844"/>
                  </a:lnTo>
                  <a:lnTo>
                    <a:pt x="1906721" y="1320484"/>
                  </a:lnTo>
                  <a:lnTo>
                    <a:pt x="2053392" y="880322"/>
                  </a:lnTo>
                  <a:lnTo>
                    <a:pt x="2200063" y="806962"/>
                  </a:lnTo>
                  <a:lnTo>
                    <a:pt x="2346734" y="586881"/>
                  </a:lnTo>
                  <a:lnTo>
                    <a:pt x="2493405" y="733602"/>
                  </a:lnTo>
                  <a:lnTo>
                    <a:pt x="2640076" y="660242"/>
                  </a:lnTo>
                  <a:lnTo>
                    <a:pt x="2786747" y="660242"/>
                  </a:lnTo>
                  <a:lnTo>
                    <a:pt x="2933418" y="660242"/>
                  </a:lnTo>
                  <a:lnTo>
                    <a:pt x="3080089" y="586881"/>
                  </a:lnTo>
                  <a:lnTo>
                    <a:pt x="3226759" y="440161"/>
                  </a:lnTo>
                  <a:lnTo>
                    <a:pt x="3373430" y="366801"/>
                  </a:lnTo>
                  <a:lnTo>
                    <a:pt x="3520101" y="513521"/>
                  </a:lnTo>
                </a:path>
              </a:pathLst>
            </a:custGeom>
            <a:ln w="27101" cap="flat">
              <a:solidFill>
                <a:srgbClr val="00833D">
                  <a:alpha val="80000"/>
                </a:srgbClr>
              </a:solidFill>
              <a:prstDash val="solid"/>
              <a:round/>
            </a:ln>
          </p:spPr>
          <p:txBody>
            <a:bodyPr/>
            <a:lstStyle/>
            <a:p/>
          </p:txBody>
        </p:sp>
        <p:sp>
          <p:nvSpPr>
            <p:cNvPr id="82" name="pl82"/>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43362" cap="flat">
              <a:solidFill>
                <a:srgbClr val="000000">
                  <a:alpha val="100000"/>
                </a:srgbClr>
              </a:solidFill>
              <a:prstDash val="solid"/>
              <a:round/>
            </a:ln>
          </p:spPr>
          <p:txBody>
            <a:bodyPr/>
            <a:lstStyle/>
            <a:p/>
          </p:txBody>
        </p:sp>
        <p:sp>
          <p:nvSpPr>
            <p:cNvPr id="83" name="pl83"/>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50543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414640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65992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4388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469220"/>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83581" y="40798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41086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716935"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462341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450290"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0" name="pg100"/>
            <p:cNvSpPr/>
            <p:nvPr/>
          </p:nvSpPr>
          <p:spPr>
            <a:xfrm>
              <a:off x="8036973"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365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4" name="pg104"/>
            <p:cNvSpPr/>
            <p:nvPr/>
          </p:nvSpPr>
          <p:spPr>
            <a:xfrm>
              <a:off x="8770328"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6" name="tx106"/>
            <p:cNvSpPr/>
            <p:nvPr/>
          </p:nvSpPr>
          <p:spPr>
            <a:xfrm>
              <a:off x="8889106" y="4472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445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5006511"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76071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6071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424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048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27811" y="610261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4" name="tx124"/>
            <p:cNvSpPr/>
            <p:nvPr/>
          </p:nvSpPr>
          <p:spPr>
            <a:xfrm>
              <a:off x="72095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7195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738039" y="411119"/>
              <a:ext cx="394224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Burkina Faso,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4 % des enfants ayant reçu le DTC1 n'ont pas reçu le DTC3 (à gauche) et 7 % des enfants ayant reçu le DTC1 n'ont pas reçu le MCV1 (à droite).
Les faibles taux d'abandon du DTC impliquent une bonne capacité à fournir une série complète de vaccins au début de la vie. Les taux d'abandon moyens pour le DTC et le MCV impliquent une rétention modérée dans les programmes de vaccination et une capacité à fournir une série complète de vaccins au cours de la petite enfance (jusqu'à l'âge d'un an).
En 2024, les taux d'abandon du DTC et du DTC-MCV au Burkina Faso étaient respectivement inférieurs aux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35129"/>
            </a:xfrm>
            <a:custGeom>
              <a:avLst/>
              <a:pathLst>
                <a:path w="1578741" h="235129">
                  <a:moveTo>
                    <a:pt x="0" y="222754"/>
                  </a:moveTo>
                  <a:lnTo>
                    <a:pt x="65780" y="235129"/>
                  </a:lnTo>
                  <a:lnTo>
                    <a:pt x="131561" y="111377"/>
                  </a:lnTo>
                  <a:lnTo>
                    <a:pt x="197342" y="198003"/>
                  </a:lnTo>
                  <a:lnTo>
                    <a:pt x="263123" y="0"/>
                  </a:lnTo>
                  <a:lnTo>
                    <a:pt x="328904" y="0"/>
                  </a:lnTo>
                  <a:lnTo>
                    <a:pt x="394685" y="0"/>
                  </a:lnTo>
                  <a:lnTo>
                    <a:pt x="460466" y="0"/>
                  </a:lnTo>
                  <a:lnTo>
                    <a:pt x="526247" y="0"/>
                  </a:lnTo>
                  <a:lnTo>
                    <a:pt x="592028" y="0"/>
                  </a:lnTo>
                  <a:lnTo>
                    <a:pt x="657808" y="0"/>
                  </a:lnTo>
                  <a:lnTo>
                    <a:pt x="723589" y="0"/>
                  </a:lnTo>
                  <a:lnTo>
                    <a:pt x="789370" y="24750"/>
                  </a:lnTo>
                  <a:lnTo>
                    <a:pt x="855151" y="37125"/>
                  </a:lnTo>
                  <a:lnTo>
                    <a:pt x="920932" y="12375"/>
                  </a:lnTo>
                  <a:lnTo>
                    <a:pt x="986713" y="12375"/>
                  </a:lnTo>
                  <a:lnTo>
                    <a:pt x="1052494" y="12375"/>
                  </a:lnTo>
                  <a:lnTo>
                    <a:pt x="1118275" y="12375"/>
                  </a:lnTo>
                  <a:lnTo>
                    <a:pt x="1184056" y="12375"/>
                  </a:lnTo>
                  <a:lnTo>
                    <a:pt x="1249836" y="12375"/>
                  </a:lnTo>
                  <a:lnTo>
                    <a:pt x="1315617" y="12375"/>
                  </a:lnTo>
                  <a:lnTo>
                    <a:pt x="1381398" y="12375"/>
                  </a:lnTo>
                  <a:lnTo>
                    <a:pt x="1447179" y="12375"/>
                  </a:lnTo>
                  <a:lnTo>
                    <a:pt x="1512960" y="12375"/>
                  </a:lnTo>
                  <a:lnTo>
                    <a:pt x="1578741" y="12375"/>
                  </a:lnTo>
                </a:path>
              </a:pathLst>
            </a:custGeom>
            <a:ln w="27101" cap="flat">
              <a:solidFill>
                <a:srgbClr val="1CABE2">
                  <a:alpha val="100000"/>
                </a:srgbClr>
              </a:solidFill>
              <a:prstDash val="solid"/>
              <a:round/>
            </a:ln>
          </p:spPr>
          <p:txBody>
            <a:bodyPr/>
            <a:lstStyle/>
            <a:p/>
          </p:txBody>
        </p:sp>
        <p:sp>
          <p:nvSpPr>
            <p:cNvPr id="24" name="tx24"/>
            <p:cNvSpPr/>
            <p:nvPr/>
          </p:nvSpPr>
          <p:spPr>
            <a:xfrm>
              <a:off x="833163"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2596391"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180669"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2443792"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23001"/>
              <a:ext cx="1578741" cy="569260"/>
            </a:xfrm>
            <a:custGeom>
              <a:avLst/>
              <a:pathLst>
                <a:path w="1578741" h="569260">
                  <a:moveTo>
                    <a:pt x="0" y="569260"/>
                  </a:moveTo>
                  <a:lnTo>
                    <a:pt x="65780" y="383632"/>
                  </a:lnTo>
                  <a:lnTo>
                    <a:pt x="131561" y="371256"/>
                  </a:lnTo>
                  <a:lnTo>
                    <a:pt x="197342" y="222754"/>
                  </a:lnTo>
                  <a:lnTo>
                    <a:pt x="263123" y="198003"/>
                  </a:lnTo>
                  <a:lnTo>
                    <a:pt x="328904" y="123752"/>
                  </a:lnTo>
                  <a:lnTo>
                    <a:pt x="394685" y="74251"/>
                  </a:lnTo>
                  <a:lnTo>
                    <a:pt x="460466" y="0"/>
                  </a:lnTo>
                  <a:lnTo>
                    <a:pt x="526247" y="0"/>
                  </a:lnTo>
                  <a:lnTo>
                    <a:pt x="592028" y="0"/>
                  </a:lnTo>
                  <a:lnTo>
                    <a:pt x="657808" y="24750"/>
                  </a:lnTo>
                  <a:lnTo>
                    <a:pt x="723589" y="61876"/>
                  </a:lnTo>
                  <a:lnTo>
                    <a:pt x="789370" y="86626"/>
                  </a:lnTo>
                  <a:lnTo>
                    <a:pt x="855151" y="148502"/>
                  </a:lnTo>
                  <a:lnTo>
                    <a:pt x="920932" y="74251"/>
                  </a:lnTo>
                  <a:lnTo>
                    <a:pt x="986713" y="74251"/>
                  </a:lnTo>
                  <a:lnTo>
                    <a:pt x="1052494" y="74251"/>
                  </a:lnTo>
                  <a:lnTo>
                    <a:pt x="1118275" y="74251"/>
                  </a:lnTo>
                  <a:lnTo>
                    <a:pt x="1184056" y="74251"/>
                  </a:lnTo>
                  <a:lnTo>
                    <a:pt x="1249836" y="74251"/>
                  </a:lnTo>
                  <a:lnTo>
                    <a:pt x="1315617" y="74251"/>
                  </a:lnTo>
                  <a:lnTo>
                    <a:pt x="1381398" y="74251"/>
                  </a:lnTo>
                  <a:lnTo>
                    <a:pt x="1447179" y="74251"/>
                  </a:lnTo>
                  <a:lnTo>
                    <a:pt x="1512960" y="74251"/>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2596391"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180669"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2443792"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40244" y="4741980"/>
              <a:ext cx="723589" cy="1014768"/>
            </a:xfrm>
            <a:custGeom>
              <a:avLst/>
              <a:pathLst>
                <a:path w="723589" h="1014768">
                  <a:moveTo>
                    <a:pt x="0" y="1014768"/>
                  </a:moveTo>
                  <a:lnTo>
                    <a:pt x="65780" y="0"/>
                  </a:lnTo>
                  <a:lnTo>
                    <a:pt x="131561" y="0"/>
                  </a:lnTo>
                  <a:lnTo>
                    <a:pt x="197342" y="0"/>
                  </a:lnTo>
                  <a:lnTo>
                    <a:pt x="263123" y="0"/>
                  </a:lnTo>
                  <a:lnTo>
                    <a:pt x="328904" y="0"/>
                  </a:lnTo>
                  <a:lnTo>
                    <a:pt x="394685" y="0"/>
                  </a:lnTo>
                  <a:lnTo>
                    <a:pt x="460466" y="37125"/>
                  </a:lnTo>
                  <a:lnTo>
                    <a:pt x="526247" y="0"/>
                  </a:lnTo>
                  <a:lnTo>
                    <a:pt x="592028" y="111377"/>
                  </a:lnTo>
                  <a:lnTo>
                    <a:pt x="657808" y="99001"/>
                  </a:lnTo>
                  <a:lnTo>
                    <a:pt x="723589" y="49500"/>
                  </a:lnTo>
                </a:path>
              </a:pathLst>
            </a:custGeom>
            <a:ln w="27101" cap="flat">
              <a:solidFill>
                <a:srgbClr val="1CABE2">
                  <a:alpha val="100000"/>
                </a:srgbClr>
              </a:solidFill>
              <a:prstDash val="solid"/>
              <a:round/>
            </a:ln>
          </p:spPr>
          <p:txBody>
            <a:bodyPr/>
            <a:lstStyle/>
            <a:p/>
          </p:txBody>
        </p:sp>
        <p:sp>
          <p:nvSpPr>
            <p:cNvPr id="72" name="tx72"/>
            <p:cNvSpPr/>
            <p:nvPr/>
          </p:nvSpPr>
          <p:spPr>
            <a:xfrm>
              <a:off x="1764279" y="566448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73" name="tx73"/>
            <p:cNvSpPr/>
            <p:nvPr/>
          </p:nvSpPr>
          <p:spPr>
            <a:xfrm>
              <a:off x="25963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2443792"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28772"/>
              <a:ext cx="1578741" cy="123752"/>
            </a:xfrm>
            <a:custGeom>
              <a:avLst/>
              <a:pathLst>
                <a:path w="1578741" h="123752">
                  <a:moveTo>
                    <a:pt x="0" y="123752"/>
                  </a:moveTo>
                  <a:lnTo>
                    <a:pt x="65780" y="99001"/>
                  </a:lnTo>
                  <a:lnTo>
                    <a:pt x="131561" y="74251"/>
                  </a:lnTo>
                  <a:lnTo>
                    <a:pt x="197342" y="61876"/>
                  </a:lnTo>
                  <a:lnTo>
                    <a:pt x="263123" y="61876"/>
                  </a:lnTo>
                  <a:lnTo>
                    <a:pt x="328904" y="49500"/>
                  </a:lnTo>
                  <a:lnTo>
                    <a:pt x="394685" y="49500"/>
                  </a:lnTo>
                  <a:lnTo>
                    <a:pt x="460466" y="37125"/>
                  </a:lnTo>
                  <a:lnTo>
                    <a:pt x="526247" y="24750"/>
                  </a:lnTo>
                  <a:lnTo>
                    <a:pt x="592028" y="24750"/>
                  </a:lnTo>
                  <a:lnTo>
                    <a:pt x="657808" y="24750"/>
                  </a:lnTo>
                  <a:lnTo>
                    <a:pt x="723589" y="24750"/>
                  </a:lnTo>
                  <a:lnTo>
                    <a:pt x="789370" y="12375"/>
                  </a:lnTo>
                  <a:lnTo>
                    <a:pt x="855151" y="12375"/>
                  </a:lnTo>
                  <a:lnTo>
                    <a:pt x="920932" y="0"/>
                  </a:lnTo>
                  <a:lnTo>
                    <a:pt x="986713" y="0"/>
                  </a:lnTo>
                  <a:lnTo>
                    <a:pt x="1052494" y="0"/>
                  </a:lnTo>
                  <a:lnTo>
                    <a:pt x="1118275" y="0"/>
                  </a:lnTo>
                  <a:lnTo>
                    <a:pt x="1184056" y="0"/>
                  </a:lnTo>
                  <a:lnTo>
                    <a:pt x="1249836" y="0"/>
                  </a:lnTo>
                  <a:lnTo>
                    <a:pt x="1315617" y="0"/>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453943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207631"/>
              <a:ext cx="657808" cy="668262"/>
            </a:xfrm>
            <a:custGeom>
              <a:avLst/>
              <a:pathLst>
                <a:path w="657808" h="668262">
                  <a:moveTo>
                    <a:pt x="0" y="668262"/>
                  </a:moveTo>
                  <a:lnTo>
                    <a:pt x="65780" y="259879"/>
                  </a:lnTo>
                  <a:lnTo>
                    <a:pt x="131561" y="148502"/>
                  </a:lnTo>
                  <a:lnTo>
                    <a:pt x="197342" y="74251"/>
                  </a:lnTo>
                  <a:lnTo>
                    <a:pt x="263123" y="0"/>
                  </a:lnTo>
                  <a:lnTo>
                    <a:pt x="328904" y="0"/>
                  </a:lnTo>
                  <a:lnTo>
                    <a:pt x="394685" y="0"/>
                  </a:lnTo>
                  <a:lnTo>
                    <a:pt x="460466" y="0"/>
                  </a:lnTo>
                  <a:lnTo>
                    <a:pt x="526247" y="61876"/>
                  </a:lnTo>
                  <a:lnTo>
                    <a:pt x="592028" y="74251"/>
                  </a:lnTo>
                  <a:lnTo>
                    <a:pt x="657808" y="74251"/>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1" name="tx121"/>
            <p:cNvSpPr/>
            <p:nvPr/>
          </p:nvSpPr>
          <p:spPr>
            <a:xfrm>
              <a:off x="4692031"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2" name="tx122"/>
            <p:cNvSpPr/>
            <p:nvPr/>
          </p:nvSpPr>
          <p:spPr>
            <a:xfrm>
              <a:off x="4276309"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3" name="tx123"/>
            <p:cNvSpPr/>
            <p:nvPr/>
          </p:nvSpPr>
          <p:spPr>
            <a:xfrm>
              <a:off x="4539433"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17230"/>
              <a:ext cx="1578741" cy="680637"/>
            </a:xfrm>
            <a:custGeom>
              <a:avLst/>
              <a:pathLst>
                <a:path w="1578741" h="680637">
                  <a:moveTo>
                    <a:pt x="0" y="680637"/>
                  </a:moveTo>
                  <a:lnTo>
                    <a:pt x="65780" y="643511"/>
                  </a:lnTo>
                  <a:lnTo>
                    <a:pt x="131561" y="594010"/>
                  </a:lnTo>
                  <a:lnTo>
                    <a:pt x="197342" y="408382"/>
                  </a:lnTo>
                  <a:lnTo>
                    <a:pt x="263123" y="272254"/>
                  </a:lnTo>
                  <a:lnTo>
                    <a:pt x="328904" y="111377"/>
                  </a:lnTo>
                  <a:lnTo>
                    <a:pt x="394685" y="61876"/>
                  </a:lnTo>
                  <a:lnTo>
                    <a:pt x="460466" y="49500"/>
                  </a:lnTo>
                  <a:lnTo>
                    <a:pt x="526247" y="24750"/>
                  </a:lnTo>
                  <a:lnTo>
                    <a:pt x="592028" y="0"/>
                  </a:lnTo>
                  <a:lnTo>
                    <a:pt x="657808" y="136127"/>
                  </a:lnTo>
                  <a:lnTo>
                    <a:pt x="723589" y="136127"/>
                  </a:lnTo>
                  <a:lnTo>
                    <a:pt x="789370" y="74251"/>
                  </a:lnTo>
                  <a:lnTo>
                    <a:pt x="855151" y="61876"/>
                  </a:lnTo>
                  <a:lnTo>
                    <a:pt x="920932" y="61876"/>
                  </a:lnTo>
                  <a:lnTo>
                    <a:pt x="986713" y="61876"/>
                  </a:lnTo>
                  <a:lnTo>
                    <a:pt x="1052494" y="544509"/>
                  </a:lnTo>
                  <a:lnTo>
                    <a:pt x="1118275" y="569260"/>
                  </a:lnTo>
                  <a:lnTo>
                    <a:pt x="1184056" y="99001"/>
                  </a:lnTo>
                  <a:lnTo>
                    <a:pt x="1249836" y="99001"/>
                  </a:lnTo>
                  <a:lnTo>
                    <a:pt x="1315617" y="99001"/>
                  </a:lnTo>
                  <a:lnTo>
                    <a:pt x="1381398" y="99001"/>
                  </a:lnTo>
                  <a:lnTo>
                    <a:pt x="1447179" y="99001"/>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45" name="tx145"/>
            <p:cNvSpPr/>
            <p:nvPr/>
          </p:nvSpPr>
          <p:spPr>
            <a:xfrm>
              <a:off x="4692031"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4276309"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453943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53522"/>
              <a:ext cx="1578741" cy="594010"/>
            </a:xfrm>
            <a:custGeom>
              <a:avLst/>
              <a:pathLst>
                <a:path w="1578741" h="594010">
                  <a:moveTo>
                    <a:pt x="0" y="594010"/>
                  </a:moveTo>
                  <a:lnTo>
                    <a:pt x="65780" y="383632"/>
                  </a:lnTo>
                  <a:lnTo>
                    <a:pt x="131561" y="297005"/>
                  </a:lnTo>
                  <a:lnTo>
                    <a:pt x="197342" y="173253"/>
                  </a:lnTo>
                  <a:lnTo>
                    <a:pt x="263123" y="173253"/>
                  </a:lnTo>
                  <a:lnTo>
                    <a:pt x="328904" y="136127"/>
                  </a:lnTo>
                  <a:lnTo>
                    <a:pt x="394685" y="86626"/>
                  </a:lnTo>
                  <a:lnTo>
                    <a:pt x="460466" y="49500"/>
                  </a:lnTo>
                  <a:lnTo>
                    <a:pt x="526247" y="0"/>
                  </a:lnTo>
                  <a:lnTo>
                    <a:pt x="592028" y="12375"/>
                  </a:lnTo>
                  <a:lnTo>
                    <a:pt x="657808" y="24750"/>
                  </a:lnTo>
                  <a:lnTo>
                    <a:pt x="723589" y="24750"/>
                  </a:lnTo>
                  <a:lnTo>
                    <a:pt x="789370" y="37125"/>
                  </a:lnTo>
                  <a:lnTo>
                    <a:pt x="855151" y="61876"/>
                  </a:lnTo>
                  <a:lnTo>
                    <a:pt x="920932" y="24750"/>
                  </a:lnTo>
                  <a:lnTo>
                    <a:pt x="986713" y="24750"/>
                  </a:lnTo>
                  <a:lnTo>
                    <a:pt x="1052494" y="24750"/>
                  </a:lnTo>
                  <a:lnTo>
                    <a:pt x="1118275" y="24750"/>
                  </a:lnTo>
                  <a:lnTo>
                    <a:pt x="1184056" y="24750"/>
                  </a:lnTo>
                  <a:lnTo>
                    <a:pt x="1249836" y="24750"/>
                  </a:lnTo>
                  <a:lnTo>
                    <a:pt x="1315617" y="24750"/>
                  </a:lnTo>
                  <a:lnTo>
                    <a:pt x="1381398" y="24750"/>
                  </a:lnTo>
                  <a:lnTo>
                    <a:pt x="1447179" y="2475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663507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60127"/>
              <a:ext cx="657808" cy="309380"/>
            </a:xfrm>
            <a:custGeom>
              <a:avLst/>
              <a:pathLst>
                <a:path w="657808" h="309380">
                  <a:moveTo>
                    <a:pt x="0" y="0"/>
                  </a:moveTo>
                  <a:lnTo>
                    <a:pt x="65780" y="0"/>
                  </a:lnTo>
                  <a:lnTo>
                    <a:pt x="131561" y="0"/>
                  </a:lnTo>
                  <a:lnTo>
                    <a:pt x="197342" y="0"/>
                  </a:lnTo>
                  <a:lnTo>
                    <a:pt x="263123" y="0"/>
                  </a:lnTo>
                  <a:lnTo>
                    <a:pt x="328904" y="0"/>
                  </a:lnTo>
                  <a:lnTo>
                    <a:pt x="394685" y="0"/>
                  </a:lnTo>
                  <a:lnTo>
                    <a:pt x="460466" y="309380"/>
                  </a:lnTo>
                  <a:lnTo>
                    <a:pt x="526247" y="0"/>
                  </a:lnTo>
                  <a:lnTo>
                    <a:pt x="592028" y="0"/>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663507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178273"/>
              <a:ext cx="394685" cy="569260"/>
            </a:xfrm>
            <a:custGeom>
              <a:avLst/>
              <a:pathLst>
                <a:path w="394685" h="569260">
                  <a:moveTo>
                    <a:pt x="0" y="569260"/>
                  </a:moveTo>
                  <a:lnTo>
                    <a:pt x="65780" y="0"/>
                  </a:lnTo>
                  <a:lnTo>
                    <a:pt x="131561" y="0"/>
                  </a:lnTo>
                  <a:lnTo>
                    <a:pt x="197342" y="0"/>
                  </a:lnTo>
                  <a:lnTo>
                    <a:pt x="263123" y="0"/>
                  </a:lnTo>
                  <a:lnTo>
                    <a:pt x="328904" y="0"/>
                  </a:lnTo>
                  <a:lnTo>
                    <a:pt x="394685" y="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23001"/>
              <a:ext cx="1578741" cy="606386"/>
            </a:xfrm>
            <a:custGeom>
              <a:avLst/>
              <a:pathLst>
                <a:path w="1578741" h="606386">
                  <a:moveTo>
                    <a:pt x="0" y="606386"/>
                  </a:moveTo>
                  <a:lnTo>
                    <a:pt x="65780" y="396007"/>
                  </a:lnTo>
                  <a:lnTo>
                    <a:pt x="131561" y="309380"/>
                  </a:lnTo>
                  <a:lnTo>
                    <a:pt x="197342" y="136127"/>
                  </a:lnTo>
                  <a:lnTo>
                    <a:pt x="263123" y="136127"/>
                  </a:lnTo>
                  <a:lnTo>
                    <a:pt x="328904" y="0"/>
                  </a:lnTo>
                  <a:lnTo>
                    <a:pt x="394685" y="0"/>
                  </a:lnTo>
                  <a:lnTo>
                    <a:pt x="460466" y="12375"/>
                  </a:lnTo>
                  <a:lnTo>
                    <a:pt x="526247" y="24750"/>
                  </a:lnTo>
                  <a:lnTo>
                    <a:pt x="592028" y="37125"/>
                  </a:lnTo>
                  <a:lnTo>
                    <a:pt x="657808" y="49500"/>
                  </a:lnTo>
                  <a:lnTo>
                    <a:pt x="723589" y="49500"/>
                  </a:lnTo>
                  <a:lnTo>
                    <a:pt x="789370" y="49500"/>
                  </a:lnTo>
                  <a:lnTo>
                    <a:pt x="855151" y="61876"/>
                  </a:lnTo>
                  <a:lnTo>
                    <a:pt x="920932" y="37125"/>
                  </a:lnTo>
                  <a:lnTo>
                    <a:pt x="986713" y="37125"/>
                  </a:lnTo>
                  <a:lnTo>
                    <a:pt x="1052494" y="37125"/>
                  </a:lnTo>
                  <a:lnTo>
                    <a:pt x="1118275" y="37125"/>
                  </a:lnTo>
                  <a:lnTo>
                    <a:pt x="1184056" y="37125"/>
                  </a:lnTo>
                  <a:lnTo>
                    <a:pt x="1249836" y="37125"/>
                  </a:lnTo>
                  <a:lnTo>
                    <a:pt x="1315617" y="37125"/>
                  </a:lnTo>
                  <a:lnTo>
                    <a:pt x="1381398" y="37125"/>
                  </a:lnTo>
                  <a:lnTo>
                    <a:pt x="1447179" y="37125"/>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3" name="tx243"/>
            <p:cNvSpPr/>
            <p:nvPr/>
          </p:nvSpPr>
          <p:spPr>
            <a:xfrm>
              <a:off x="873071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1963924" y="399987"/>
              <a:ext cx="590800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Burkina Faso,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(65%), suivi par le YFV (85%).
Par rapport à 2019, la couverture de 8 vaccins est restée constante (BCG, DTP1, DTP3, IPV1, MCV1, PCV3, POL3 et YFV) et 2 vaccins ont diminué (MCV2 et ROTAC).
Par rapport à 2023, la couverture de 9 vaccins est restée constante (BCG, DTC1, DTC3, VPI1, MCV1, MCV2, PCV3, POL3 et YFV) et celle d'un vaccin a augmenté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215496"/>
              <a:ext cx="6480943" cy="2277581"/>
            </a:xfrm>
            <a:custGeom>
              <a:avLst/>
              <a:pathLst>
                <a:path w="6480943" h="2277581">
                  <a:moveTo>
                    <a:pt x="0" y="2277581"/>
                  </a:moveTo>
                  <a:lnTo>
                    <a:pt x="270039" y="1470937"/>
                  </a:lnTo>
                  <a:lnTo>
                    <a:pt x="540078" y="1138790"/>
                  </a:lnTo>
                  <a:lnTo>
                    <a:pt x="810117" y="664294"/>
                  </a:lnTo>
                  <a:lnTo>
                    <a:pt x="1080157" y="664294"/>
                  </a:lnTo>
                  <a:lnTo>
                    <a:pt x="1350196" y="521945"/>
                  </a:lnTo>
                  <a:lnTo>
                    <a:pt x="1620235" y="332147"/>
                  </a:lnTo>
                  <a:lnTo>
                    <a:pt x="1890275" y="189798"/>
                  </a:lnTo>
                  <a:lnTo>
                    <a:pt x="2160314" y="0"/>
                  </a:lnTo>
                  <a:lnTo>
                    <a:pt x="2430353" y="47449"/>
                  </a:lnTo>
                  <a:lnTo>
                    <a:pt x="2700393" y="94899"/>
                  </a:lnTo>
                  <a:lnTo>
                    <a:pt x="2970432" y="94899"/>
                  </a:lnTo>
                  <a:lnTo>
                    <a:pt x="3240471" y="142348"/>
                  </a:lnTo>
                  <a:lnTo>
                    <a:pt x="3510510" y="237248"/>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2755491" y="1215496"/>
              <a:ext cx="4860707" cy="806643"/>
            </a:xfrm>
            <a:custGeom>
              <a:avLst/>
              <a:pathLst>
                <a:path w="4860707" h="806643">
                  <a:moveTo>
                    <a:pt x="0" y="806643"/>
                  </a:moveTo>
                  <a:lnTo>
                    <a:pt x="270039" y="189798"/>
                  </a:lnTo>
                  <a:lnTo>
                    <a:pt x="540078" y="0"/>
                  </a:lnTo>
                  <a:lnTo>
                    <a:pt x="810117" y="47449"/>
                  </a:lnTo>
                  <a:lnTo>
                    <a:pt x="1080157" y="94899"/>
                  </a:lnTo>
                  <a:lnTo>
                    <a:pt x="1350196" y="94899"/>
                  </a:lnTo>
                  <a:lnTo>
                    <a:pt x="1620235" y="142348"/>
                  </a:lnTo>
                  <a:lnTo>
                    <a:pt x="1890275" y="237248"/>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94899"/>
                  </a:lnTo>
                </a:path>
              </a:pathLst>
            </a:custGeom>
            <a:ln w="27101" cap="flat">
              <a:solidFill>
                <a:srgbClr val="80BD41">
                  <a:alpha val="100000"/>
                </a:srgbClr>
              </a:solidFill>
              <a:prstDash val="solid"/>
              <a:round/>
            </a:ln>
          </p:spPr>
          <p:txBody>
            <a:bodyPr/>
            <a:lstStyle/>
            <a:p/>
          </p:txBody>
        </p:sp>
        <p:sp>
          <p:nvSpPr>
            <p:cNvPr id="39" name="pl39"/>
            <p:cNvSpPr/>
            <p:nvPr/>
          </p:nvSpPr>
          <p:spPr>
            <a:xfrm>
              <a:off x="2755491" y="1215496"/>
              <a:ext cx="4860707" cy="806643"/>
            </a:xfrm>
            <a:custGeom>
              <a:avLst/>
              <a:pathLst>
                <a:path w="4860707" h="806643">
                  <a:moveTo>
                    <a:pt x="0" y="806643"/>
                  </a:moveTo>
                  <a:lnTo>
                    <a:pt x="270039" y="189798"/>
                  </a:lnTo>
                  <a:lnTo>
                    <a:pt x="540078" y="0"/>
                  </a:lnTo>
                  <a:lnTo>
                    <a:pt x="810117" y="47449"/>
                  </a:lnTo>
                  <a:lnTo>
                    <a:pt x="1080157" y="94899"/>
                  </a:lnTo>
                  <a:lnTo>
                    <a:pt x="1350196" y="94899"/>
                  </a:lnTo>
                  <a:lnTo>
                    <a:pt x="1620235" y="142348"/>
                  </a:lnTo>
                  <a:lnTo>
                    <a:pt x="1890275" y="237248"/>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94899"/>
                  </a:lnTo>
                </a:path>
              </a:pathLst>
            </a:custGeom>
            <a:ln w="27101" cap="flat">
              <a:solidFill>
                <a:srgbClr val="EE00EE">
                  <a:alpha val="100000"/>
                </a:srgbClr>
              </a:solidFill>
              <a:prstDash val="solid"/>
              <a:round/>
            </a:ln>
          </p:spPr>
          <p:txBody>
            <a:bodyPr/>
            <a:lstStyle/>
            <a:p/>
          </p:txBody>
        </p:sp>
        <p:sp>
          <p:nvSpPr>
            <p:cNvPr id="40" name="pl40"/>
            <p:cNvSpPr/>
            <p:nvPr/>
          </p:nvSpPr>
          <p:spPr>
            <a:xfrm>
              <a:off x="7076120" y="930799"/>
              <a:ext cx="540078" cy="3938317"/>
            </a:xfrm>
            <a:custGeom>
              <a:avLst/>
              <a:pathLst>
                <a:path w="540078" h="3938317">
                  <a:moveTo>
                    <a:pt x="0" y="3938317"/>
                  </a:moveTo>
                  <a:lnTo>
                    <a:pt x="270039" y="142348"/>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1310396"/>
              <a:ext cx="1620235" cy="2182682"/>
            </a:xfrm>
            <a:custGeom>
              <a:avLst/>
              <a:pathLst>
                <a:path w="1620235" h="2182682">
                  <a:moveTo>
                    <a:pt x="0" y="2182682"/>
                  </a:moveTo>
                  <a:lnTo>
                    <a:pt x="270039" y="0"/>
                  </a:lnTo>
                  <a:lnTo>
                    <a:pt x="540078" y="0"/>
                  </a:lnTo>
                  <a:lnTo>
                    <a:pt x="810117" y="0"/>
                  </a:lnTo>
                  <a:lnTo>
                    <a:pt x="1080157" y="0"/>
                  </a:lnTo>
                  <a:lnTo>
                    <a:pt x="1350196" y="0"/>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68047"/>
              <a:ext cx="6480943" cy="2182682"/>
            </a:xfrm>
            <a:custGeom>
              <a:avLst/>
              <a:pathLst>
                <a:path w="6480943" h="2182682">
                  <a:moveTo>
                    <a:pt x="0" y="2182682"/>
                  </a:moveTo>
                  <a:lnTo>
                    <a:pt x="270039" y="1470937"/>
                  </a:lnTo>
                  <a:lnTo>
                    <a:pt x="540078" y="1423488"/>
                  </a:lnTo>
                  <a:lnTo>
                    <a:pt x="810117" y="854093"/>
                  </a:lnTo>
                  <a:lnTo>
                    <a:pt x="1080157" y="759193"/>
                  </a:lnTo>
                  <a:lnTo>
                    <a:pt x="1350196" y="474496"/>
                  </a:lnTo>
                  <a:lnTo>
                    <a:pt x="1620235" y="284697"/>
                  </a:lnTo>
                  <a:lnTo>
                    <a:pt x="1890275" y="0"/>
                  </a:lnTo>
                  <a:lnTo>
                    <a:pt x="2160314" y="0"/>
                  </a:lnTo>
                  <a:lnTo>
                    <a:pt x="2430353" y="0"/>
                  </a:lnTo>
                  <a:lnTo>
                    <a:pt x="2700393" y="94899"/>
                  </a:lnTo>
                  <a:lnTo>
                    <a:pt x="2970432" y="237248"/>
                  </a:lnTo>
                  <a:lnTo>
                    <a:pt x="3240471" y="332147"/>
                  </a:lnTo>
                  <a:lnTo>
                    <a:pt x="3510510" y="569395"/>
                  </a:lnTo>
                  <a:lnTo>
                    <a:pt x="3780550" y="284697"/>
                  </a:lnTo>
                  <a:lnTo>
                    <a:pt x="4050589" y="284697"/>
                  </a:lnTo>
                  <a:lnTo>
                    <a:pt x="4320628" y="284697"/>
                  </a:lnTo>
                  <a:lnTo>
                    <a:pt x="4590668" y="284697"/>
                  </a:lnTo>
                  <a:lnTo>
                    <a:pt x="4860707" y="284697"/>
                  </a:lnTo>
                  <a:lnTo>
                    <a:pt x="5130746" y="284697"/>
                  </a:lnTo>
                  <a:lnTo>
                    <a:pt x="5400786" y="284697"/>
                  </a:lnTo>
                  <a:lnTo>
                    <a:pt x="5670825" y="284697"/>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4915805" y="2259388"/>
              <a:ext cx="2700393" cy="2562279"/>
            </a:xfrm>
            <a:custGeom>
              <a:avLst/>
              <a:pathLst>
                <a:path w="2700393" h="2562279">
                  <a:moveTo>
                    <a:pt x="0" y="2562279"/>
                  </a:moveTo>
                  <a:lnTo>
                    <a:pt x="270039" y="996441"/>
                  </a:lnTo>
                  <a:lnTo>
                    <a:pt x="540078" y="569395"/>
                  </a:lnTo>
                  <a:lnTo>
                    <a:pt x="810117" y="284697"/>
                  </a:lnTo>
                  <a:lnTo>
                    <a:pt x="1080157" y="0"/>
                  </a:lnTo>
                  <a:lnTo>
                    <a:pt x="1350196" y="0"/>
                  </a:lnTo>
                  <a:lnTo>
                    <a:pt x="1620235" y="0"/>
                  </a:lnTo>
                  <a:lnTo>
                    <a:pt x="1890275" y="0"/>
                  </a:lnTo>
                  <a:lnTo>
                    <a:pt x="2160314" y="237248"/>
                  </a:lnTo>
                  <a:lnTo>
                    <a:pt x="2430353" y="284697"/>
                  </a:lnTo>
                  <a:lnTo>
                    <a:pt x="2700393" y="284697"/>
                  </a:lnTo>
                </a:path>
              </a:pathLst>
            </a:custGeom>
            <a:ln w="27101" cap="flat">
              <a:solidFill>
                <a:srgbClr val="FFC20E">
                  <a:alpha val="100000"/>
                </a:srgbClr>
              </a:solidFill>
              <a:prstDash val="solid"/>
              <a:round/>
            </a:ln>
          </p:spPr>
          <p:txBody>
            <a:bodyPr/>
            <a:lstStyle/>
            <a:p/>
          </p:txBody>
        </p:sp>
        <p:sp>
          <p:nvSpPr>
            <p:cNvPr id="44" name="pl44"/>
            <p:cNvSpPr/>
            <p:nvPr/>
          </p:nvSpPr>
          <p:spPr>
            <a:xfrm>
              <a:off x="4915805" y="1310396"/>
              <a:ext cx="2700393" cy="1186240"/>
            </a:xfrm>
            <a:custGeom>
              <a:avLst/>
              <a:pathLst>
                <a:path w="2700393" h="1186240">
                  <a:moveTo>
                    <a:pt x="0" y="0"/>
                  </a:moveTo>
                  <a:lnTo>
                    <a:pt x="270039" y="0"/>
                  </a:lnTo>
                  <a:lnTo>
                    <a:pt x="540078" y="0"/>
                  </a:lnTo>
                  <a:lnTo>
                    <a:pt x="810117" y="0"/>
                  </a:lnTo>
                  <a:lnTo>
                    <a:pt x="1080157" y="0"/>
                  </a:lnTo>
                  <a:lnTo>
                    <a:pt x="1350196" y="0"/>
                  </a:lnTo>
                  <a:lnTo>
                    <a:pt x="1620235" y="0"/>
                  </a:lnTo>
                  <a:lnTo>
                    <a:pt x="1890275" y="1186240"/>
                  </a:lnTo>
                  <a:lnTo>
                    <a:pt x="2160314" y="0"/>
                  </a:lnTo>
                  <a:lnTo>
                    <a:pt x="2430353" y="0"/>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2325030"/>
            </a:xfrm>
            <a:custGeom>
              <a:avLst/>
              <a:pathLst>
                <a:path w="6480943" h="2325030">
                  <a:moveTo>
                    <a:pt x="0" y="2325030"/>
                  </a:moveTo>
                  <a:lnTo>
                    <a:pt x="270039" y="1518387"/>
                  </a:lnTo>
                  <a:lnTo>
                    <a:pt x="540078" y="1186240"/>
                  </a:lnTo>
                  <a:lnTo>
                    <a:pt x="810117" y="521945"/>
                  </a:lnTo>
                  <a:lnTo>
                    <a:pt x="1080157" y="521945"/>
                  </a:lnTo>
                  <a:lnTo>
                    <a:pt x="1350196" y="0"/>
                  </a:lnTo>
                  <a:lnTo>
                    <a:pt x="1620235" y="0"/>
                  </a:lnTo>
                  <a:lnTo>
                    <a:pt x="1890275" y="47449"/>
                  </a:lnTo>
                  <a:lnTo>
                    <a:pt x="2160314" y="94899"/>
                  </a:lnTo>
                  <a:lnTo>
                    <a:pt x="2430353" y="142348"/>
                  </a:lnTo>
                  <a:lnTo>
                    <a:pt x="2700393" y="189798"/>
                  </a:lnTo>
                  <a:lnTo>
                    <a:pt x="2970432" y="189798"/>
                  </a:lnTo>
                  <a:lnTo>
                    <a:pt x="3240471" y="189798"/>
                  </a:lnTo>
                  <a:lnTo>
                    <a:pt x="3510510" y="237248"/>
                  </a:lnTo>
                  <a:lnTo>
                    <a:pt x="3780550" y="142348"/>
                  </a:lnTo>
                  <a:lnTo>
                    <a:pt x="4050589" y="142348"/>
                  </a:lnTo>
                  <a:lnTo>
                    <a:pt x="4320628" y="142348"/>
                  </a:lnTo>
                  <a:lnTo>
                    <a:pt x="4590668" y="142348"/>
                  </a:lnTo>
                  <a:lnTo>
                    <a:pt x="4860707" y="142348"/>
                  </a:lnTo>
                  <a:lnTo>
                    <a:pt x="5130746" y="142348"/>
                  </a:lnTo>
                  <a:lnTo>
                    <a:pt x="5400786" y="142348"/>
                  </a:lnTo>
                  <a:lnTo>
                    <a:pt x="5670825" y="142348"/>
                  </a:lnTo>
                  <a:lnTo>
                    <a:pt x="5940864" y="142348"/>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4645766" y="1310396"/>
              <a:ext cx="2970432" cy="3890868"/>
            </a:xfrm>
            <a:custGeom>
              <a:avLst/>
              <a:pathLst>
                <a:path w="2970432" h="3890868">
                  <a:moveTo>
                    <a:pt x="0" y="3890868"/>
                  </a:moveTo>
                  <a:lnTo>
                    <a:pt x="270039" y="0"/>
                  </a:lnTo>
                  <a:lnTo>
                    <a:pt x="540078" y="0"/>
                  </a:lnTo>
                  <a:lnTo>
                    <a:pt x="810117" y="0"/>
                  </a:lnTo>
                  <a:lnTo>
                    <a:pt x="1080157" y="0"/>
                  </a:lnTo>
                  <a:lnTo>
                    <a:pt x="1350196" y="0"/>
                  </a:lnTo>
                  <a:lnTo>
                    <a:pt x="1620235" y="0"/>
                  </a:lnTo>
                  <a:lnTo>
                    <a:pt x="1890275" y="142348"/>
                  </a:lnTo>
                  <a:lnTo>
                    <a:pt x="2160314" y="0"/>
                  </a:lnTo>
                  <a:lnTo>
                    <a:pt x="2430353" y="427046"/>
                  </a:lnTo>
                  <a:lnTo>
                    <a:pt x="2700393" y="379596"/>
                  </a:lnTo>
                  <a:lnTo>
                    <a:pt x="2970432" y="189798"/>
                  </a:lnTo>
                </a:path>
              </a:pathLst>
            </a:custGeom>
            <a:ln w="27101" cap="flat">
              <a:solidFill>
                <a:srgbClr val="836FFF">
                  <a:alpha val="100000"/>
                </a:srgbClr>
              </a:solidFill>
              <a:prstDash val="solid"/>
              <a:round/>
            </a:ln>
          </p:spPr>
          <p:txBody>
            <a:bodyPr/>
            <a:lstStyle/>
            <a:p/>
          </p:txBody>
        </p:sp>
        <p:sp>
          <p:nvSpPr>
            <p:cNvPr id="47" name="pl47"/>
            <p:cNvSpPr/>
            <p:nvPr/>
          </p:nvSpPr>
          <p:spPr>
            <a:xfrm>
              <a:off x="5185844" y="1452744"/>
              <a:ext cx="2430353" cy="948992"/>
            </a:xfrm>
            <a:custGeom>
              <a:avLst/>
              <a:pathLst>
                <a:path w="2430353" h="948992">
                  <a:moveTo>
                    <a:pt x="0" y="948992"/>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FB9A99">
                  <a:alpha val="100000"/>
                </a:srgbClr>
              </a:solidFill>
              <a:prstDash val="solid"/>
              <a:round/>
            </a:ln>
          </p:spPr>
          <p:txBody>
            <a:bodyPr/>
            <a:lstStyle/>
            <a:p/>
          </p:txBody>
        </p:sp>
        <p:sp>
          <p:nvSpPr>
            <p:cNvPr id="48" name="pl48"/>
            <p:cNvSpPr/>
            <p:nvPr/>
          </p:nvSpPr>
          <p:spPr>
            <a:xfrm>
              <a:off x="7633504" y="779539"/>
              <a:ext cx="749441" cy="147845"/>
            </a:xfrm>
            <a:custGeom>
              <a:avLst/>
              <a:pathLst>
                <a:path w="749441" h="147845">
                  <a:moveTo>
                    <a:pt x="749441" y="0"/>
                  </a:moveTo>
                  <a:lnTo>
                    <a:pt x="0" y="147845"/>
                  </a:lnTo>
                </a:path>
              </a:pathLst>
            </a:custGeom>
          </p:spPr>
          <p:txBody>
            <a:bodyPr/>
            <a:lstStyle/>
            <a:p/>
          </p:txBody>
        </p:sp>
        <p:sp>
          <p:nvSpPr>
            <p:cNvPr id="49" name="pl49"/>
            <p:cNvSpPr/>
            <p:nvPr/>
          </p:nvSpPr>
          <p:spPr>
            <a:xfrm>
              <a:off x="7632025" y="1040857"/>
              <a:ext cx="750920" cy="263975"/>
            </a:xfrm>
            <a:custGeom>
              <a:avLst/>
              <a:pathLst>
                <a:path w="750920" h="263975">
                  <a:moveTo>
                    <a:pt x="750920" y="0"/>
                  </a:moveTo>
                  <a:lnTo>
                    <a:pt x="0" y="263975"/>
                  </a:lnTo>
                </a:path>
              </a:pathLst>
            </a:custGeom>
          </p:spPr>
          <p:txBody>
            <a:bodyPr/>
            <a:lstStyle/>
            <a:p/>
          </p:txBody>
        </p:sp>
        <p:sp>
          <p:nvSpPr>
            <p:cNvPr id="50" name="pl50"/>
            <p:cNvSpPr/>
            <p:nvPr/>
          </p:nvSpPr>
          <p:spPr>
            <a:xfrm>
              <a:off x="7623523" y="1320810"/>
              <a:ext cx="705060" cy="1002483"/>
            </a:xfrm>
            <a:custGeom>
              <a:avLst/>
              <a:pathLst>
                <a:path w="705060" h="1002483">
                  <a:moveTo>
                    <a:pt x="705060" y="1002483"/>
                  </a:moveTo>
                  <a:lnTo>
                    <a:pt x="0" y="0"/>
                  </a:lnTo>
                </a:path>
              </a:pathLst>
            </a:custGeom>
          </p:spPr>
          <p:txBody>
            <a:bodyPr/>
            <a:lstStyle/>
            <a:p/>
          </p:txBody>
        </p:sp>
        <p:sp>
          <p:nvSpPr>
            <p:cNvPr id="51" name="pl51"/>
            <p:cNvSpPr/>
            <p:nvPr/>
          </p:nvSpPr>
          <p:spPr>
            <a:xfrm>
              <a:off x="7634329" y="1293262"/>
              <a:ext cx="802766" cy="16754"/>
            </a:xfrm>
            <a:custGeom>
              <a:avLst/>
              <a:pathLst>
                <a:path w="802766" h="16754">
                  <a:moveTo>
                    <a:pt x="802766" y="0"/>
                  </a:moveTo>
                  <a:lnTo>
                    <a:pt x="0" y="16754"/>
                  </a:lnTo>
                </a:path>
              </a:pathLst>
            </a:custGeom>
          </p:spPr>
          <p:txBody>
            <a:bodyPr/>
            <a:lstStyle/>
            <a:p/>
          </p:txBody>
        </p:sp>
        <p:sp>
          <p:nvSpPr>
            <p:cNvPr id="52" name="pl52"/>
            <p:cNvSpPr/>
            <p:nvPr/>
          </p:nvSpPr>
          <p:spPr>
            <a:xfrm>
              <a:off x="7632618" y="1315235"/>
              <a:ext cx="792408" cy="233542"/>
            </a:xfrm>
            <a:custGeom>
              <a:avLst/>
              <a:pathLst>
                <a:path w="792408" h="233542">
                  <a:moveTo>
                    <a:pt x="792408" y="233542"/>
                  </a:moveTo>
                  <a:lnTo>
                    <a:pt x="0" y="0"/>
                  </a:lnTo>
                </a:path>
              </a:pathLst>
            </a:custGeom>
          </p:spPr>
          <p:txBody>
            <a:bodyPr/>
            <a:lstStyle/>
            <a:p/>
          </p:txBody>
        </p:sp>
        <p:sp>
          <p:nvSpPr>
            <p:cNvPr id="53" name="pl53"/>
            <p:cNvSpPr/>
            <p:nvPr/>
          </p:nvSpPr>
          <p:spPr>
            <a:xfrm>
              <a:off x="7626112" y="1319929"/>
              <a:ext cx="774830" cy="745117"/>
            </a:xfrm>
            <a:custGeom>
              <a:avLst/>
              <a:pathLst>
                <a:path w="774830" h="745117">
                  <a:moveTo>
                    <a:pt x="774830" y="745117"/>
                  </a:moveTo>
                  <a:lnTo>
                    <a:pt x="0" y="0"/>
                  </a:lnTo>
                </a:path>
              </a:pathLst>
            </a:custGeom>
          </p:spPr>
          <p:txBody>
            <a:bodyPr/>
            <a:lstStyle/>
            <a:p/>
          </p:txBody>
        </p:sp>
        <p:sp>
          <p:nvSpPr>
            <p:cNvPr id="54" name="pl54"/>
            <p:cNvSpPr/>
            <p:nvPr/>
          </p:nvSpPr>
          <p:spPr>
            <a:xfrm>
              <a:off x="7628649" y="1318675"/>
              <a:ext cx="730053" cy="485462"/>
            </a:xfrm>
            <a:custGeom>
              <a:avLst/>
              <a:pathLst>
                <a:path w="730053" h="485462">
                  <a:moveTo>
                    <a:pt x="730053" y="485462"/>
                  </a:moveTo>
                  <a:lnTo>
                    <a:pt x="0" y="0"/>
                  </a:lnTo>
                </a:path>
              </a:pathLst>
            </a:custGeom>
          </p:spPr>
          <p:txBody>
            <a:bodyPr/>
            <a:lstStyle/>
            <a:p/>
          </p:txBody>
        </p:sp>
        <p:sp>
          <p:nvSpPr>
            <p:cNvPr id="55" name="pl55"/>
            <p:cNvSpPr/>
            <p:nvPr/>
          </p:nvSpPr>
          <p:spPr>
            <a:xfrm>
              <a:off x="7621960" y="1463539"/>
              <a:ext cx="736901" cy="1380536"/>
            </a:xfrm>
            <a:custGeom>
              <a:avLst/>
              <a:pathLst>
                <a:path w="736901" h="1380536">
                  <a:moveTo>
                    <a:pt x="736901" y="1380536"/>
                  </a:moveTo>
                  <a:lnTo>
                    <a:pt x="0" y="0"/>
                  </a:lnTo>
                </a:path>
              </a:pathLst>
            </a:custGeom>
          </p:spPr>
          <p:txBody>
            <a:bodyPr/>
            <a:lstStyle/>
            <a:p/>
          </p:txBody>
        </p:sp>
        <p:sp>
          <p:nvSpPr>
            <p:cNvPr id="56" name="pl56"/>
            <p:cNvSpPr/>
            <p:nvPr/>
          </p:nvSpPr>
          <p:spPr>
            <a:xfrm>
              <a:off x="7622568" y="1463403"/>
              <a:ext cx="669862" cy="1120854"/>
            </a:xfrm>
            <a:custGeom>
              <a:avLst/>
              <a:pathLst>
                <a:path w="669862" h="1120854">
                  <a:moveTo>
                    <a:pt x="669862" y="1120854"/>
                  </a:moveTo>
                  <a:lnTo>
                    <a:pt x="0" y="0"/>
                  </a:lnTo>
                </a:path>
              </a:pathLst>
            </a:custGeom>
          </p:spPr>
          <p:txBody>
            <a:bodyPr/>
            <a:lstStyle/>
            <a:p/>
          </p:txBody>
        </p:sp>
        <p:sp>
          <p:nvSpPr>
            <p:cNvPr id="57" name="pl57"/>
            <p:cNvSpPr/>
            <p:nvPr/>
          </p:nvSpPr>
          <p:spPr>
            <a:xfrm>
              <a:off x="7623444" y="1510631"/>
              <a:ext cx="1052327" cy="1515798"/>
            </a:xfrm>
            <a:custGeom>
              <a:avLst/>
              <a:pathLst>
                <a:path w="1052327" h="1515798">
                  <a:moveTo>
                    <a:pt x="1052327" y="1515798"/>
                  </a:moveTo>
                  <a:lnTo>
                    <a:pt x="0" y="0"/>
                  </a:lnTo>
                </a:path>
              </a:pathLst>
            </a:custGeom>
          </p:spPr>
          <p:txBody>
            <a:bodyPr/>
            <a:lstStyle/>
            <a:p/>
          </p:txBody>
        </p:sp>
        <p:sp>
          <p:nvSpPr>
            <p:cNvPr id="58" name="pl58"/>
            <p:cNvSpPr/>
            <p:nvPr/>
          </p:nvSpPr>
          <p:spPr>
            <a:xfrm>
              <a:off x="7625138" y="2553991"/>
              <a:ext cx="733723" cy="812993"/>
            </a:xfrm>
            <a:custGeom>
              <a:avLst/>
              <a:pathLst>
                <a:path w="733723" h="812993">
                  <a:moveTo>
                    <a:pt x="733723" y="812993"/>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1" name="pg61"/>
            <p:cNvSpPr/>
            <p:nvPr/>
          </p:nvSpPr>
          <p:spPr>
            <a:xfrm>
              <a:off x="8314365" y="9507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22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224461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26746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12087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02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14689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5104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9" name="pg69"/>
            <p:cNvSpPr/>
            <p:nvPr/>
          </p:nvSpPr>
          <p:spPr>
            <a:xfrm>
              <a:off x="8332362" y="198702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02856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1" name="pg71"/>
            <p:cNvSpPr/>
            <p:nvPr/>
          </p:nvSpPr>
          <p:spPr>
            <a:xfrm>
              <a:off x="8290122" y="172693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6847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3" name="pg73"/>
            <p:cNvSpPr/>
            <p:nvPr/>
          </p:nvSpPr>
          <p:spPr>
            <a:xfrm>
              <a:off x="8290281" y="27641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056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5" name="pg75"/>
            <p:cNvSpPr/>
            <p:nvPr/>
          </p:nvSpPr>
          <p:spPr>
            <a:xfrm>
              <a:off x="8223851" y="250522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4676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7" name="pg77"/>
            <p:cNvSpPr/>
            <p:nvPr/>
          </p:nvSpPr>
          <p:spPr>
            <a:xfrm>
              <a:off x="8284194" y="302642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6796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9" name="pg79"/>
            <p:cNvSpPr/>
            <p:nvPr/>
          </p:nvSpPr>
          <p:spPr>
            <a:xfrm>
              <a:off x="8290281" y="32889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304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162312" y="401416"/>
              <a:ext cx="35069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Burkina Faso,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(65%), suivi par le YFV (85%).
La couverture de 8 vaccins est restée la même (DTC3, HepB3, Hib3, VPI1, MCV1, PcV3, Polio3 et Rubéole) et 2 vaccins ont diminué (MCV2 et RotaC) par rapport à leur couverture respective en 2019.
La couverture de 9 vaccins est restée la même (DTC3, HepB3, Hib3, VPI1, MCV1, MCV2, PcV3, Polio3 et Rubéole) et 2 vaccins ont augmenté (HPVc et RotaC)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568896" y="8555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118122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50686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183249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21581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248375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280939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3135023"/>
              <a:ext cx="433298" cy="0"/>
            </a:xfrm>
            <a:custGeom>
              <a:avLst/>
              <a:pathLst>
                <a:path w="433298" h="0">
                  <a:moveTo>
                    <a:pt x="0" y="0"/>
                  </a:moveTo>
                  <a:lnTo>
                    <a:pt x="0" y="0"/>
                  </a:lnTo>
                  <a:lnTo>
                    <a:pt x="72216"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3460655"/>
              <a:ext cx="361082" cy="0"/>
            </a:xfrm>
            <a:custGeom>
              <a:avLst/>
              <a:pathLst>
                <a:path w="361082" h="0">
                  <a:moveTo>
                    <a:pt x="0" y="0"/>
                  </a:moveTo>
                  <a:lnTo>
                    <a:pt x="144432"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6257971" y="3786287"/>
              <a:ext cx="1805410" cy="0"/>
            </a:xfrm>
            <a:custGeom>
              <a:avLst/>
              <a:pathLst>
                <a:path w="1805410" h="0">
                  <a:moveTo>
                    <a:pt x="0" y="0"/>
                  </a:moveTo>
                  <a:lnTo>
                    <a:pt x="1805410" y="0"/>
                  </a:lnTo>
                  <a:lnTo>
                    <a:pt x="1805410" y="0"/>
                  </a:lnTo>
                  <a:lnTo>
                    <a:pt x="1805410" y="0"/>
                  </a:lnTo>
                  <a:lnTo>
                    <a:pt x="1805410" y="0"/>
                  </a:lnTo>
                  <a:lnTo>
                    <a:pt x="1805410" y="0"/>
                  </a:lnTo>
                </a:path>
              </a:pathLst>
            </a:custGeom>
            <a:ln w="116535" cap="flat">
              <a:solidFill>
                <a:srgbClr val="E8E8E8">
                  <a:alpha val="100000"/>
                </a:srgbClr>
              </a:solidFill>
              <a:prstDash val="solid"/>
              <a:round/>
            </a:ln>
          </p:spPr>
          <p:txBody>
            <a:bodyPr/>
            <a:lstStyle/>
            <a:p/>
          </p:txBody>
        </p:sp>
        <p:sp>
          <p:nvSpPr>
            <p:cNvPr id="33" name="pl33"/>
            <p:cNvSpPr/>
            <p:nvPr/>
          </p:nvSpPr>
          <p:spPr>
            <a:xfrm>
              <a:off x="8063381" y="411191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4" name="pl34"/>
            <p:cNvSpPr/>
            <p:nvPr/>
          </p:nvSpPr>
          <p:spPr>
            <a:xfrm>
              <a:off x="7846732" y="443755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5" name="pl35"/>
            <p:cNvSpPr/>
            <p:nvPr/>
          </p:nvSpPr>
          <p:spPr>
            <a:xfrm>
              <a:off x="7413433" y="4763184"/>
              <a:ext cx="649947" cy="0"/>
            </a:xfrm>
            <a:custGeom>
              <a:avLst/>
              <a:pathLst>
                <a:path w="649947" h="0">
                  <a:moveTo>
                    <a:pt x="0" y="0"/>
                  </a:moveTo>
                  <a:lnTo>
                    <a:pt x="72216" y="0"/>
                  </a:lnTo>
                  <a:lnTo>
                    <a:pt x="361082"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36" name="pl36"/>
            <p:cNvSpPr/>
            <p:nvPr/>
          </p:nvSpPr>
          <p:spPr>
            <a:xfrm>
              <a:off x="7630082" y="50888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7" name="pt37"/>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5347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1455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84223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06128"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06128"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06128"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89479"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89479"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00613"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00613"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00613"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000613"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00061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00061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00061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8000613"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00613"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000613"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783964"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783964"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783964"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655628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12298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122987"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556285"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917367"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91736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00061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00061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000613"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000613"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00061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783964"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8396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783964"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000613"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22882"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11747"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56731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567315"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56731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272889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71" name="tx171"/>
            <p:cNvSpPr/>
            <p:nvPr/>
          </p:nvSpPr>
          <p:spPr>
            <a:xfrm>
              <a:off x="710044" y="2406811"/>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2" name="tx172"/>
            <p:cNvSpPr/>
            <p:nvPr/>
          </p:nvSpPr>
          <p:spPr>
            <a:xfrm>
              <a:off x="728424" y="207908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8576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Burkina Faso, 2019-2024</a:t>
              </a:r>
            </a:p>
          </p:txBody>
        </p:sp>
        <p:sp>
          <p:nvSpPr>
            <p:cNvPr id="190" name="tx190"/>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1" name="tx191"/>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92" name="tx192"/>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93" name="tx193"/>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En 2023, 2 vaccins ont une couverture plus faible qu'en 2019.
En 2024, 2 vaccins avaient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483505"/>
              <a:ext cx="3780550" cy="993753"/>
            </a:xfrm>
            <a:custGeom>
              <a:avLst/>
              <a:pathLst>
                <a:path w="3780550" h="993753">
                  <a:moveTo>
                    <a:pt x="0" y="993753"/>
                  </a:moveTo>
                  <a:lnTo>
                    <a:pt x="1890275" y="102802"/>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1483505"/>
              <a:ext cx="3780550" cy="2844190"/>
            </a:xfrm>
            <a:custGeom>
              <a:avLst/>
              <a:pathLst>
                <a:path w="3780550" h="2844190">
                  <a:moveTo>
                    <a:pt x="0" y="2844190"/>
                  </a:moveTo>
                  <a:lnTo>
                    <a:pt x="1890275" y="102802"/>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29" name="tx29"/>
            <p:cNvSpPr/>
            <p:nvPr/>
          </p:nvSpPr>
          <p:spPr>
            <a:xfrm>
              <a:off x="4915805"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30" name="tx30"/>
            <p:cNvSpPr/>
            <p:nvPr/>
          </p:nvSpPr>
          <p:spPr>
            <a:xfrm>
              <a:off x="6806080"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1" name="tx31"/>
            <p:cNvSpPr/>
            <p:nvPr/>
          </p:nvSpPr>
          <p:spPr>
            <a:xfrm>
              <a:off x="302553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2" name="tx32"/>
            <p:cNvSpPr/>
            <p:nvPr/>
          </p:nvSpPr>
          <p:spPr>
            <a:xfrm>
              <a:off x="4915805"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3" name="tx33"/>
            <p:cNvSpPr/>
            <p:nvPr/>
          </p:nvSpPr>
          <p:spPr>
            <a:xfrm>
              <a:off x="6806080"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4379470" y="966476"/>
              <a:ext cx="1072669"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37" name="tx37"/>
            <p:cNvSpPr/>
            <p:nvPr/>
          </p:nvSpPr>
          <p:spPr>
            <a:xfrm>
              <a:off x="4400458" y="1122579"/>
              <a:ext cx="1030694"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67646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Burkina Faso, 2022-2024</a:t>
              </a:r>
            </a:p>
          </p:txBody>
        </p:sp>
        <p:sp>
          <p:nvSpPr>
            <p:cNvPr id="55" name="tx55"/>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56" name="tx56"/>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VPH au Burkina Faso est 2022.
En 2024, la couverture du programme de première dose (HPV1) chez les filles était de 99% et la couverture du programme de dernière dose (HPVc) était de 99%.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321899"/>
              <a:ext cx="6444618" cy="1922520"/>
            </a:xfrm>
            <a:custGeom>
              <a:avLst/>
              <a:pathLst>
                <a:path w="6444618" h="1922520">
                  <a:moveTo>
                    <a:pt x="0" y="1922520"/>
                  </a:moveTo>
                  <a:lnTo>
                    <a:pt x="268525" y="1241627"/>
                  </a:lnTo>
                  <a:lnTo>
                    <a:pt x="537051" y="961260"/>
                  </a:lnTo>
                  <a:lnTo>
                    <a:pt x="805577" y="560735"/>
                  </a:lnTo>
                  <a:lnTo>
                    <a:pt x="1074103" y="560735"/>
                  </a:lnTo>
                  <a:lnTo>
                    <a:pt x="1342628" y="440577"/>
                  </a:lnTo>
                  <a:lnTo>
                    <a:pt x="1611154" y="280367"/>
                  </a:lnTo>
                  <a:lnTo>
                    <a:pt x="1879680" y="160210"/>
                  </a:lnTo>
                  <a:lnTo>
                    <a:pt x="2148206" y="0"/>
                  </a:lnTo>
                  <a:lnTo>
                    <a:pt x="2416732" y="40052"/>
                  </a:lnTo>
                  <a:lnTo>
                    <a:pt x="2685257" y="80105"/>
                  </a:lnTo>
                  <a:lnTo>
                    <a:pt x="2953783" y="80105"/>
                  </a:lnTo>
                  <a:lnTo>
                    <a:pt x="3222309" y="120157"/>
                  </a:lnTo>
                  <a:lnTo>
                    <a:pt x="3490835" y="200262"/>
                  </a:lnTo>
                  <a:lnTo>
                    <a:pt x="3759360" y="80105"/>
                  </a:lnTo>
                  <a:lnTo>
                    <a:pt x="4027886" y="80105"/>
                  </a:lnTo>
                  <a:lnTo>
                    <a:pt x="4296412" y="80105"/>
                  </a:lnTo>
                  <a:lnTo>
                    <a:pt x="4564938" y="80105"/>
                  </a:lnTo>
                  <a:lnTo>
                    <a:pt x="4833464" y="80105"/>
                  </a:lnTo>
                  <a:lnTo>
                    <a:pt x="5101989" y="80105"/>
                  </a:lnTo>
                  <a:lnTo>
                    <a:pt x="5370515" y="80105"/>
                  </a:lnTo>
                  <a:lnTo>
                    <a:pt x="5639041" y="80105"/>
                  </a:lnTo>
                  <a:lnTo>
                    <a:pt x="5907567" y="80105"/>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5207639" y="2203054"/>
              <a:ext cx="2685257" cy="2162835"/>
            </a:xfrm>
            <a:custGeom>
              <a:avLst/>
              <a:pathLst>
                <a:path w="2685257" h="2162835">
                  <a:moveTo>
                    <a:pt x="0" y="2162835"/>
                  </a:moveTo>
                  <a:lnTo>
                    <a:pt x="268525" y="841102"/>
                  </a:lnTo>
                  <a:lnTo>
                    <a:pt x="537051" y="480630"/>
                  </a:lnTo>
                  <a:lnTo>
                    <a:pt x="805577" y="240315"/>
                  </a:lnTo>
                  <a:lnTo>
                    <a:pt x="1074103" y="0"/>
                  </a:lnTo>
                  <a:lnTo>
                    <a:pt x="1342628" y="0"/>
                  </a:lnTo>
                  <a:lnTo>
                    <a:pt x="1611154" y="0"/>
                  </a:lnTo>
                  <a:lnTo>
                    <a:pt x="1879680" y="0"/>
                  </a:lnTo>
                  <a:lnTo>
                    <a:pt x="2148206" y="200262"/>
                  </a:lnTo>
                  <a:lnTo>
                    <a:pt x="2416732" y="240315"/>
                  </a:lnTo>
                  <a:lnTo>
                    <a:pt x="2685257" y="240315"/>
                  </a:lnTo>
                </a:path>
              </a:pathLst>
            </a:custGeom>
            <a:ln w="27101" cap="flat">
              <a:solidFill>
                <a:srgbClr val="7CAE00">
                  <a:alpha val="100000"/>
                </a:srgbClr>
              </a:solidFill>
              <a:prstDash val="solid"/>
              <a:round/>
            </a:ln>
          </p:spPr>
          <p:txBody>
            <a:bodyPr/>
            <a:lstStyle/>
            <a:p/>
          </p:txBody>
        </p:sp>
        <p:sp>
          <p:nvSpPr>
            <p:cNvPr id="28" name="pl28"/>
            <p:cNvSpPr/>
            <p:nvPr/>
          </p:nvSpPr>
          <p:spPr>
            <a:xfrm>
              <a:off x="5207639" y="1402004"/>
              <a:ext cx="2685257" cy="1001312"/>
            </a:xfrm>
            <a:custGeom>
              <a:avLst/>
              <a:pathLst>
                <a:path w="2685257" h="1001312">
                  <a:moveTo>
                    <a:pt x="0" y="0"/>
                  </a:moveTo>
                  <a:lnTo>
                    <a:pt x="268525" y="0"/>
                  </a:lnTo>
                  <a:lnTo>
                    <a:pt x="537051" y="0"/>
                  </a:lnTo>
                  <a:lnTo>
                    <a:pt x="805577" y="0"/>
                  </a:lnTo>
                  <a:lnTo>
                    <a:pt x="1074103" y="0"/>
                  </a:lnTo>
                  <a:lnTo>
                    <a:pt x="1342628" y="0"/>
                  </a:lnTo>
                  <a:lnTo>
                    <a:pt x="1611154" y="0"/>
                  </a:lnTo>
                  <a:lnTo>
                    <a:pt x="1879680" y="1001312"/>
                  </a:lnTo>
                  <a:lnTo>
                    <a:pt x="2148206" y="0"/>
                  </a:lnTo>
                  <a:lnTo>
                    <a:pt x="2416732" y="0"/>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7355845" y="1081584"/>
              <a:ext cx="537051" cy="3324358"/>
            </a:xfrm>
            <a:custGeom>
              <a:avLst/>
              <a:pathLst>
                <a:path w="537051" h="3324358">
                  <a:moveTo>
                    <a:pt x="0" y="3324358"/>
                  </a:moveTo>
                  <a:lnTo>
                    <a:pt x="268525" y="120157"/>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4049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20604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43275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367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161" y="1019219"/>
              <a:ext cx="251262" cy="58354"/>
            </a:xfrm>
            <a:custGeom>
              <a:avLst/>
              <a:pathLst>
                <a:path w="251262" h="58354">
                  <a:moveTo>
                    <a:pt x="251262" y="0"/>
                  </a:moveTo>
                  <a:lnTo>
                    <a:pt x="0" y="58354"/>
                  </a:lnTo>
                </a:path>
              </a:pathLst>
            </a:custGeom>
          </p:spPr>
          <p:txBody>
            <a:bodyPr/>
            <a:lstStyle/>
            <a:p/>
          </p:txBody>
        </p:sp>
        <p:sp>
          <p:nvSpPr>
            <p:cNvPr id="40" name="pl40"/>
            <p:cNvSpPr/>
            <p:nvPr/>
          </p:nvSpPr>
          <p:spPr>
            <a:xfrm>
              <a:off x="7908613" y="1307549"/>
              <a:ext cx="252809" cy="88926"/>
            </a:xfrm>
            <a:custGeom>
              <a:avLst/>
              <a:pathLst>
                <a:path w="252809" h="88926">
                  <a:moveTo>
                    <a:pt x="252809" y="0"/>
                  </a:moveTo>
                  <a:lnTo>
                    <a:pt x="0" y="88926"/>
                  </a:lnTo>
                </a:path>
              </a:pathLst>
            </a:custGeom>
          </p:spPr>
          <p:txBody>
            <a:bodyPr/>
            <a:lstStyle/>
            <a:p/>
          </p:txBody>
        </p:sp>
        <p:sp>
          <p:nvSpPr>
            <p:cNvPr id="41" name="pl41"/>
            <p:cNvSpPr/>
            <p:nvPr/>
          </p:nvSpPr>
          <p:spPr>
            <a:xfrm>
              <a:off x="7906565" y="1408906"/>
              <a:ext cx="254857" cy="128701"/>
            </a:xfrm>
            <a:custGeom>
              <a:avLst/>
              <a:pathLst>
                <a:path w="254857" h="128701">
                  <a:moveTo>
                    <a:pt x="254857" y="128701"/>
                  </a:moveTo>
                  <a:lnTo>
                    <a:pt x="0" y="0"/>
                  </a:lnTo>
                </a:path>
              </a:pathLst>
            </a:custGeom>
          </p:spPr>
          <p:txBody>
            <a:bodyPr/>
            <a:lstStyle/>
            <a:p/>
          </p:txBody>
        </p:sp>
        <p:sp>
          <p:nvSpPr>
            <p:cNvPr id="42" name="pl42"/>
            <p:cNvSpPr/>
            <p:nvPr/>
          </p:nvSpPr>
          <p:spPr>
            <a:xfrm>
              <a:off x="7911730" y="2443369"/>
              <a:ext cx="249692" cy="0"/>
            </a:xfrm>
            <a:custGeom>
              <a:avLst/>
              <a:pathLst>
                <a:path w="249692" h="0">
                  <a:moveTo>
                    <a:pt x="249692" y="0"/>
                  </a:moveTo>
                  <a:lnTo>
                    <a:pt x="0" y="0"/>
                  </a:lnTo>
                </a:path>
              </a:pathLst>
            </a:custGeom>
          </p:spPr>
          <p:txBody>
            <a:bodyPr/>
            <a:lstStyle/>
            <a:p/>
          </p:txBody>
        </p:sp>
        <p:sp>
          <p:nvSpPr>
            <p:cNvPr id="43" name="pg43"/>
            <p:cNvSpPr/>
            <p:nvPr/>
          </p:nvSpPr>
          <p:spPr>
            <a:xfrm>
              <a:off x="8092843" y="9213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9621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5" name="pg45"/>
            <p:cNvSpPr/>
            <p:nvPr/>
          </p:nvSpPr>
          <p:spPr>
            <a:xfrm>
              <a:off x="8092843" y="11977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386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14702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1107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23523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3932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65%</a:t>
              </a:r>
            </a:p>
          </p:txBody>
        </p:sp>
        <p:sp>
          <p:nvSpPr>
            <p:cNvPr id="51" name="pg51"/>
            <p:cNvSpPr/>
            <p:nvPr/>
          </p:nvSpPr>
          <p:spPr>
            <a:xfrm>
              <a:off x="1512046" y="30583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766" y="31025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53" name="pg53"/>
            <p:cNvSpPr/>
            <p:nvPr/>
          </p:nvSpPr>
          <p:spPr>
            <a:xfrm>
              <a:off x="5272494" y="417852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318214" y="422387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17</a:t>
              </a:r>
            </a:p>
          </p:txBody>
        </p:sp>
        <p:sp>
          <p:nvSpPr>
            <p:cNvPr id="55" name="pg55"/>
            <p:cNvSpPr/>
            <p:nvPr/>
          </p:nvSpPr>
          <p:spPr>
            <a:xfrm>
              <a:off x="4912327" y="140652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8047" y="14503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7" name="pg57"/>
            <p:cNvSpPr/>
            <p:nvPr/>
          </p:nvSpPr>
          <p:spPr>
            <a:xfrm>
              <a:off x="7059722" y="44108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5442" y="44547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2837720" y="580629"/>
              <a:ext cx="42027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Burkina Faso, 2000-2024</a:t>
              </a:r>
            </a:p>
          </p:txBody>
        </p:sp>
        <p:sp>
          <p:nvSpPr>
            <p:cNvPr id="87" name="tx8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Burkina Faso dispose des 4 vaccins des ODD.
En 2024, le Burkina Faso aura atteint une couverture d'au moins 90 % pour 3 des 4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95 % entre 2023 et 2024.
- La couverture par le DTC3 est restée constante à 91% entre 2023 et 2024.
- Il y avait à peu près le même nombre d'enfants n'ayant reçu aucune dose en 2024. Il reste donc 35 000 enfants non vaccinés, vulnérables aux maladies évitables par la vaccination, et 28 000 autres avec une protection incomplète.
- Le Burkina Faso représentait 0,9 % des enfants n'ayant reçu aucune dose de vaccin en Afrique occidentale et centrale (WCAR) et 0,2 % des enfants n'ayant reçu aucune dose de vaccin dans le monde.
- La couverture par le MCV1 est restée constante à 88 % entre 2023 et 2024. Quatre-vingt-cinq mille enfants n'ont pas pu bénéficier de la première vaccination contre la rougeole.
- La couverture par le MCV2 est restée constante à 65 % entre 2023 et 2024.
- La couverture de la dernière dose de la vaccination contre le papillomavirus (HPVc) chez les filles est passée de 96% à 99% en 2024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Burkina Faso,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Burkina Faso.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(69m)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DAPMHHIV-502652578-1607584</_dlc_DocId>
    <_dlc_DocIdUrl xmlns="9e17fbd9-fb4c-4d20-9ec4-18aa77a91b0d">
      <Url>https://unicef.sharepoint.com/teams/DAPM-Health-HIV/_layouts/15/DocIdRedir.aspx?ID=DAPMHHIV-502652578-1607584</Url>
      <Description>DAPMHHIV-502652578-1607584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3aa0c3ce-3948-44e8-957a-b5beb0cada74</vt:lpwstr>
  </property>
  <property fmtid="{D5CDD505-2E9C-101B-9397-08002B2CF9AE}" pid="4" name="MediaServiceImageTags">
    <vt:lpwstr/>
  </property>
</Properties>
</file>