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b3ca1e2e3b9fa2a5609cfd7e08091af39690f7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9 out of 17 (53%) vaccines in the schedule achieved coverage of 90% or more. Vaccine coverage ranged from 65% to 98%.
Since 2006, estimates have been made for 11 new vaccines. HepBB, IPV2, and HPVc is the newest vaccine reported (2022), which achieved 75%, 85%, and 99% coverage in 2024.
In 2024, Burkina Faso reported stockouts of vaccines/supplies (HepB, Measles-Rubella (MR),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399027"/>
            </a:xfrm>
            <a:custGeom>
              <a:avLst/>
              <a:pathLst>
                <a:path w="6444618" h="399027">
                  <a:moveTo>
                    <a:pt x="0" y="399027"/>
                  </a:moveTo>
                  <a:lnTo>
                    <a:pt x="268525" y="319221"/>
                  </a:lnTo>
                  <a:lnTo>
                    <a:pt x="537051" y="239416"/>
                  </a:lnTo>
                  <a:lnTo>
                    <a:pt x="805577" y="199513"/>
                  </a:lnTo>
                  <a:lnTo>
                    <a:pt x="1074103" y="199513"/>
                  </a:lnTo>
                  <a:lnTo>
                    <a:pt x="1342628" y="159610"/>
                  </a:lnTo>
                  <a:lnTo>
                    <a:pt x="1611154" y="159610"/>
                  </a:lnTo>
                  <a:lnTo>
                    <a:pt x="1879680" y="119708"/>
                  </a:lnTo>
                  <a:lnTo>
                    <a:pt x="2148206" y="79805"/>
                  </a:lnTo>
                  <a:lnTo>
                    <a:pt x="2416732" y="79805"/>
                  </a:lnTo>
                  <a:lnTo>
                    <a:pt x="2685257" y="79805"/>
                  </a:lnTo>
                  <a:lnTo>
                    <a:pt x="2953783" y="79805"/>
                  </a:lnTo>
                  <a:lnTo>
                    <a:pt x="3222309" y="39902"/>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58029"/>
              <a:ext cx="6444618" cy="1915330"/>
            </a:xfrm>
            <a:custGeom>
              <a:avLst/>
              <a:pathLst>
                <a:path w="6444618" h="1915330">
                  <a:moveTo>
                    <a:pt x="0" y="1915330"/>
                  </a:moveTo>
                  <a:lnTo>
                    <a:pt x="268525" y="1236984"/>
                  </a:lnTo>
                  <a:lnTo>
                    <a:pt x="537051" y="957665"/>
                  </a:lnTo>
                  <a:lnTo>
                    <a:pt x="805577" y="558638"/>
                  </a:lnTo>
                  <a:lnTo>
                    <a:pt x="1074103" y="558638"/>
                  </a:lnTo>
                  <a:lnTo>
                    <a:pt x="1342628" y="438929"/>
                  </a:lnTo>
                  <a:lnTo>
                    <a:pt x="1611154" y="279319"/>
                  </a:lnTo>
                  <a:lnTo>
                    <a:pt x="1879680" y="159610"/>
                  </a:lnTo>
                  <a:lnTo>
                    <a:pt x="2148206" y="0"/>
                  </a:lnTo>
                  <a:lnTo>
                    <a:pt x="2416732" y="39902"/>
                  </a:lnTo>
                  <a:lnTo>
                    <a:pt x="2685257" y="79805"/>
                  </a:lnTo>
                  <a:lnTo>
                    <a:pt x="2953783" y="79805"/>
                  </a:lnTo>
                  <a:lnTo>
                    <a:pt x="3222309" y="119708"/>
                  </a:lnTo>
                  <a:lnTo>
                    <a:pt x="3490835" y="199513"/>
                  </a:lnTo>
                  <a:lnTo>
                    <a:pt x="3759360" y="79805"/>
                  </a:lnTo>
                  <a:lnTo>
                    <a:pt x="4027886" y="79805"/>
                  </a:lnTo>
                  <a:lnTo>
                    <a:pt x="4296412" y="79805"/>
                  </a:lnTo>
                  <a:lnTo>
                    <a:pt x="4564938" y="79805"/>
                  </a:lnTo>
                  <a:lnTo>
                    <a:pt x="4833464" y="79805"/>
                  </a:lnTo>
                  <a:lnTo>
                    <a:pt x="5101989" y="79805"/>
                  </a:lnTo>
                  <a:lnTo>
                    <a:pt x="5370515" y="79805"/>
                  </a:lnTo>
                  <a:lnTo>
                    <a:pt x="5639041" y="79805"/>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18126"/>
              <a:ext cx="6444618" cy="1835525"/>
            </a:xfrm>
            <a:custGeom>
              <a:avLst/>
              <a:pathLst>
                <a:path w="6444618" h="1835525">
                  <a:moveTo>
                    <a:pt x="0" y="1835525"/>
                  </a:moveTo>
                  <a:lnTo>
                    <a:pt x="268525" y="1236984"/>
                  </a:lnTo>
                  <a:lnTo>
                    <a:pt x="537051" y="1197081"/>
                  </a:lnTo>
                  <a:lnTo>
                    <a:pt x="805577" y="718249"/>
                  </a:lnTo>
                  <a:lnTo>
                    <a:pt x="1074103" y="638443"/>
                  </a:lnTo>
                  <a:lnTo>
                    <a:pt x="1342628" y="399027"/>
                  </a:lnTo>
                  <a:lnTo>
                    <a:pt x="1611154" y="239416"/>
                  </a:lnTo>
                  <a:lnTo>
                    <a:pt x="1879680" y="0"/>
                  </a:lnTo>
                  <a:lnTo>
                    <a:pt x="2148206" y="0"/>
                  </a:lnTo>
                  <a:lnTo>
                    <a:pt x="2416732" y="0"/>
                  </a:lnTo>
                  <a:lnTo>
                    <a:pt x="2685257" y="79805"/>
                  </a:lnTo>
                  <a:lnTo>
                    <a:pt x="2953783" y="199513"/>
                  </a:lnTo>
                  <a:lnTo>
                    <a:pt x="3222309" y="279319"/>
                  </a:lnTo>
                  <a:lnTo>
                    <a:pt x="3490835" y="478832"/>
                  </a:lnTo>
                  <a:lnTo>
                    <a:pt x="3759360" y="239416"/>
                  </a:lnTo>
                  <a:lnTo>
                    <a:pt x="4027886" y="239416"/>
                  </a:lnTo>
                  <a:lnTo>
                    <a:pt x="4296412" y="239416"/>
                  </a:lnTo>
                  <a:lnTo>
                    <a:pt x="4564938" y="239416"/>
                  </a:lnTo>
                  <a:lnTo>
                    <a:pt x="4833464" y="239416"/>
                  </a:lnTo>
                  <a:lnTo>
                    <a:pt x="5101989" y="239416"/>
                  </a:lnTo>
                  <a:lnTo>
                    <a:pt x="5370515" y="239416"/>
                  </a:lnTo>
                  <a:lnTo>
                    <a:pt x="5639041" y="239416"/>
                  </a:lnTo>
                  <a:lnTo>
                    <a:pt x="5907567" y="239416"/>
                  </a:lnTo>
                  <a:lnTo>
                    <a:pt x="6176092" y="239416"/>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5207639" y="2435889"/>
              <a:ext cx="2685257" cy="2154747"/>
            </a:xfrm>
            <a:custGeom>
              <a:avLst/>
              <a:pathLst>
                <a:path w="2685257" h="2154747">
                  <a:moveTo>
                    <a:pt x="0" y="2154747"/>
                  </a:moveTo>
                  <a:lnTo>
                    <a:pt x="268525" y="837957"/>
                  </a:lnTo>
                  <a:lnTo>
                    <a:pt x="537051" y="478832"/>
                  </a:lnTo>
                  <a:lnTo>
                    <a:pt x="805577" y="239416"/>
                  </a:lnTo>
                  <a:lnTo>
                    <a:pt x="1074103" y="0"/>
                  </a:lnTo>
                  <a:lnTo>
                    <a:pt x="1342628" y="0"/>
                  </a:lnTo>
                  <a:lnTo>
                    <a:pt x="1611154" y="0"/>
                  </a:lnTo>
                  <a:lnTo>
                    <a:pt x="1879680" y="0"/>
                  </a:lnTo>
                  <a:lnTo>
                    <a:pt x="2148206" y="199513"/>
                  </a:lnTo>
                  <a:lnTo>
                    <a:pt x="2416732" y="239416"/>
                  </a:lnTo>
                  <a:lnTo>
                    <a:pt x="2685257"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4349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919" y="1365754"/>
              <a:ext cx="253504" cy="106177"/>
            </a:xfrm>
            <a:custGeom>
              <a:avLst/>
              <a:pathLst>
                <a:path w="253504" h="106177">
                  <a:moveTo>
                    <a:pt x="253504" y="0"/>
                  </a:moveTo>
                  <a:lnTo>
                    <a:pt x="0" y="106177"/>
                  </a:lnTo>
                </a:path>
              </a:pathLst>
            </a:custGeom>
          </p:spPr>
          <p:txBody>
            <a:bodyPr/>
            <a:lstStyle/>
            <a:p/>
          </p:txBody>
        </p:sp>
        <p:sp>
          <p:nvSpPr>
            <p:cNvPr id="41" name="pl41"/>
            <p:cNvSpPr/>
            <p:nvPr/>
          </p:nvSpPr>
          <p:spPr>
            <a:xfrm>
              <a:off x="7911288" y="1621706"/>
              <a:ext cx="250135" cy="15023"/>
            </a:xfrm>
            <a:custGeom>
              <a:avLst/>
              <a:pathLst>
                <a:path w="250135" h="15023">
                  <a:moveTo>
                    <a:pt x="250135" y="0"/>
                  </a:moveTo>
                  <a:lnTo>
                    <a:pt x="0" y="15023"/>
                  </a:lnTo>
                </a:path>
              </a:pathLst>
            </a:custGeom>
          </p:spPr>
          <p:txBody>
            <a:bodyPr/>
            <a:lstStyle/>
            <a:p/>
          </p:txBody>
        </p:sp>
        <p:sp>
          <p:nvSpPr>
            <p:cNvPr id="42" name="pl42"/>
            <p:cNvSpPr/>
            <p:nvPr/>
          </p:nvSpPr>
          <p:spPr>
            <a:xfrm>
              <a:off x="7907704" y="1764005"/>
              <a:ext cx="253718" cy="110741"/>
            </a:xfrm>
            <a:custGeom>
              <a:avLst/>
              <a:pathLst>
                <a:path w="253718" h="110741">
                  <a:moveTo>
                    <a:pt x="253718" y="110741"/>
                  </a:moveTo>
                  <a:lnTo>
                    <a:pt x="0" y="0"/>
                  </a:lnTo>
                </a:path>
              </a:pathLst>
            </a:custGeom>
          </p:spPr>
          <p:txBody>
            <a:bodyPr/>
            <a:lstStyle/>
            <a:p/>
          </p:txBody>
        </p:sp>
        <p:sp>
          <p:nvSpPr>
            <p:cNvPr id="43" name="pl43"/>
            <p:cNvSpPr/>
            <p:nvPr/>
          </p:nvSpPr>
          <p:spPr>
            <a:xfrm>
              <a:off x="7911385" y="2675294"/>
              <a:ext cx="250038" cy="9"/>
            </a:xfrm>
            <a:custGeom>
              <a:avLst/>
              <a:pathLst>
                <a:path w="250038" h="9">
                  <a:moveTo>
                    <a:pt x="250038" y="0"/>
                  </a:moveTo>
                  <a:lnTo>
                    <a:pt x="0" y="9"/>
                  </a:lnTo>
                </a:path>
              </a:pathLst>
            </a:custGeom>
          </p:spPr>
          <p:txBody>
            <a:bodyPr/>
            <a:lstStyle/>
            <a:p/>
          </p:txBody>
        </p:sp>
        <p:sp>
          <p:nvSpPr>
            <p:cNvPr id="44" name="pg44"/>
            <p:cNvSpPr/>
            <p:nvPr/>
          </p:nvSpPr>
          <p:spPr>
            <a:xfrm>
              <a:off x="8092843" y="125578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662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5306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714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033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41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25843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6251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667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Burkina Faso,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639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446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253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060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867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543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350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157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964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7771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407021"/>
              <a:ext cx="249014" cy="466618"/>
            </a:xfrm>
            <a:prstGeom prst="rect">
              <a:avLst/>
            </a:prstGeom>
            <a:solidFill>
              <a:srgbClr val="1CABE2">
                <a:alpha val="100000"/>
              </a:srgbClr>
            </a:solidFill>
          </p:spPr>
          <p:txBody>
            <a:bodyPr/>
            <a:lstStyle/>
            <a:p/>
          </p:txBody>
        </p:sp>
        <p:sp>
          <p:nvSpPr>
            <p:cNvPr id="27" name="rc27"/>
            <p:cNvSpPr/>
            <p:nvPr/>
          </p:nvSpPr>
          <p:spPr>
            <a:xfrm>
              <a:off x="1587736" y="3459235"/>
              <a:ext cx="249014" cy="414405"/>
            </a:xfrm>
            <a:prstGeom prst="rect">
              <a:avLst/>
            </a:prstGeom>
            <a:solidFill>
              <a:srgbClr val="1CABE2">
                <a:alpha val="100000"/>
              </a:srgbClr>
            </a:solidFill>
          </p:spPr>
          <p:txBody>
            <a:bodyPr/>
            <a:lstStyle/>
            <a:p/>
          </p:txBody>
        </p:sp>
        <p:sp>
          <p:nvSpPr>
            <p:cNvPr id="28" name="rc28"/>
            <p:cNvSpPr/>
            <p:nvPr/>
          </p:nvSpPr>
          <p:spPr>
            <a:xfrm>
              <a:off x="1864419" y="3515009"/>
              <a:ext cx="249014" cy="358630"/>
            </a:xfrm>
            <a:prstGeom prst="rect">
              <a:avLst/>
            </a:prstGeom>
            <a:solidFill>
              <a:srgbClr val="1CABE2">
                <a:alpha val="100000"/>
              </a:srgbClr>
            </a:solidFill>
          </p:spPr>
          <p:txBody>
            <a:bodyPr/>
            <a:lstStyle/>
            <a:p/>
          </p:txBody>
        </p:sp>
        <p:sp>
          <p:nvSpPr>
            <p:cNvPr id="29" name="rc29"/>
            <p:cNvSpPr/>
            <p:nvPr/>
          </p:nvSpPr>
          <p:spPr>
            <a:xfrm>
              <a:off x="2141101" y="3536895"/>
              <a:ext cx="249014" cy="336744"/>
            </a:xfrm>
            <a:prstGeom prst="rect">
              <a:avLst/>
            </a:prstGeom>
            <a:solidFill>
              <a:srgbClr val="1CABE2">
                <a:alpha val="100000"/>
              </a:srgbClr>
            </a:solidFill>
          </p:spPr>
          <p:txBody>
            <a:bodyPr/>
            <a:lstStyle/>
            <a:p/>
          </p:txBody>
        </p:sp>
        <p:sp>
          <p:nvSpPr>
            <p:cNvPr id="30" name="rc30"/>
            <p:cNvSpPr/>
            <p:nvPr/>
          </p:nvSpPr>
          <p:spPr>
            <a:xfrm>
              <a:off x="2417783" y="3528596"/>
              <a:ext cx="249014" cy="345043"/>
            </a:xfrm>
            <a:prstGeom prst="rect">
              <a:avLst/>
            </a:prstGeom>
            <a:solidFill>
              <a:srgbClr val="1CABE2">
                <a:alpha val="100000"/>
              </a:srgbClr>
            </a:solidFill>
          </p:spPr>
          <p:txBody>
            <a:bodyPr/>
            <a:lstStyle/>
            <a:p/>
          </p:txBody>
        </p:sp>
        <p:sp>
          <p:nvSpPr>
            <p:cNvPr id="31" name="rc31"/>
            <p:cNvSpPr/>
            <p:nvPr/>
          </p:nvSpPr>
          <p:spPr>
            <a:xfrm>
              <a:off x="2694466" y="3553244"/>
              <a:ext cx="249014" cy="320395"/>
            </a:xfrm>
            <a:prstGeom prst="rect">
              <a:avLst/>
            </a:prstGeom>
            <a:solidFill>
              <a:srgbClr val="1CABE2">
                <a:alpha val="100000"/>
              </a:srgbClr>
            </a:solidFill>
          </p:spPr>
          <p:txBody>
            <a:bodyPr/>
            <a:lstStyle/>
            <a:p/>
          </p:txBody>
        </p:sp>
        <p:sp>
          <p:nvSpPr>
            <p:cNvPr id="32" name="rc32"/>
            <p:cNvSpPr/>
            <p:nvPr/>
          </p:nvSpPr>
          <p:spPr>
            <a:xfrm>
              <a:off x="2971148" y="3540233"/>
              <a:ext cx="249014" cy="333406"/>
            </a:xfrm>
            <a:prstGeom prst="rect">
              <a:avLst/>
            </a:prstGeom>
            <a:solidFill>
              <a:srgbClr val="1CABE2">
                <a:alpha val="100000"/>
              </a:srgbClr>
            </a:solidFill>
          </p:spPr>
          <p:txBody>
            <a:bodyPr/>
            <a:lstStyle/>
            <a:p/>
          </p:txBody>
        </p:sp>
        <p:sp>
          <p:nvSpPr>
            <p:cNvPr id="33" name="rc33"/>
            <p:cNvSpPr/>
            <p:nvPr/>
          </p:nvSpPr>
          <p:spPr>
            <a:xfrm>
              <a:off x="3247830" y="3569043"/>
              <a:ext cx="249014" cy="304596"/>
            </a:xfrm>
            <a:prstGeom prst="rect">
              <a:avLst/>
            </a:prstGeom>
            <a:solidFill>
              <a:srgbClr val="1CABE2">
                <a:alpha val="100000"/>
              </a:srgbClr>
            </a:solidFill>
          </p:spPr>
          <p:txBody>
            <a:bodyPr/>
            <a:lstStyle/>
            <a:p/>
          </p:txBody>
        </p:sp>
        <p:sp>
          <p:nvSpPr>
            <p:cNvPr id="34" name="rc34"/>
            <p:cNvSpPr/>
            <p:nvPr/>
          </p:nvSpPr>
          <p:spPr>
            <a:xfrm>
              <a:off x="3524513" y="3600398"/>
              <a:ext cx="249014" cy="273241"/>
            </a:xfrm>
            <a:prstGeom prst="rect">
              <a:avLst/>
            </a:prstGeom>
            <a:solidFill>
              <a:srgbClr val="1CABE2">
                <a:alpha val="100000"/>
              </a:srgbClr>
            </a:solidFill>
          </p:spPr>
          <p:txBody>
            <a:bodyPr/>
            <a:lstStyle/>
            <a:p/>
          </p:txBody>
        </p:sp>
        <p:sp>
          <p:nvSpPr>
            <p:cNvPr id="35" name="rc35"/>
            <p:cNvSpPr/>
            <p:nvPr/>
          </p:nvSpPr>
          <p:spPr>
            <a:xfrm>
              <a:off x="3801195" y="3594533"/>
              <a:ext cx="249014" cy="279106"/>
            </a:xfrm>
            <a:prstGeom prst="rect">
              <a:avLst/>
            </a:prstGeom>
            <a:solidFill>
              <a:srgbClr val="1CABE2">
                <a:alpha val="100000"/>
              </a:srgbClr>
            </a:solidFill>
          </p:spPr>
          <p:txBody>
            <a:bodyPr/>
            <a:lstStyle/>
            <a:p/>
          </p:txBody>
        </p:sp>
        <p:sp>
          <p:nvSpPr>
            <p:cNvPr id="36" name="rc36"/>
            <p:cNvSpPr/>
            <p:nvPr/>
          </p:nvSpPr>
          <p:spPr>
            <a:xfrm>
              <a:off x="4077877" y="3587907"/>
              <a:ext cx="249014" cy="285732"/>
            </a:xfrm>
            <a:prstGeom prst="rect">
              <a:avLst/>
            </a:prstGeom>
            <a:solidFill>
              <a:srgbClr val="1CABE2">
                <a:alpha val="100000"/>
              </a:srgbClr>
            </a:solidFill>
          </p:spPr>
          <p:txBody>
            <a:bodyPr/>
            <a:lstStyle/>
            <a:p/>
          </p:txBody>
        </p:sp>
        <p:sp>
          <p:nvSpPr>
            <p:cNvPr id="37" name="rc37"/>
            <p:cNvSpPr/>
            <p:nvPr/>
          </p:nvSpPr>
          <p:spPr>
            <a:xfrm>
              <a:off x="4354560" y="3581912"/>
              <a:ext cx="249014" cy="291727"/>
            </a:xfrm>
            <a:prstGeom prst="rect">
              <a:avLst/>
            </a:prstGeom>
            <a:solidFill>
              <a:srgbClr val="1CABE2">
                <a:alpha val="100000"/>
              </a:srgbClr>
            </a:solidFill>
          </p:spPr>
          <p:txBody>
            <a:bodyPr/>
            <a:lstStyle/>
            <a:p/>
          </p:txBody>
        </p:sp>
        <p:sp>
          <p:nvSpPr>
            <p:cNvPr id="38" name="rc38"/>
            <p:cNvSpPr/>
            <p:nvPr/>
          </p:nvSpPr>
          <p:spPr>
            <a:xfrm>
              <a:off x="4631242" y="3618488"/>
              <a:ext cx="249014" cy="255151"/>
            </a:xfrm>
            <a:prstGeom prst="rect">
              <a:avLst/>
            </a:prstGeom>
            <a:solidFill>
              <a:srgbClr val="1CABE2">
                <a:alpha val="100000"/>
              </a:srgbClr>
            </a:solidFill>
          </p:spPr>
          <p:txBody>
            <a:bodyPr/>
            <a:lstStyle/>
            <a:p/>
          </p:txBody>
        </p:sp>
        <p:sp>
          <p:nvSpPr>
            <p:cNvPr id="39" name="rc39"/>
            <p:cNvSpPr/>
            <p:nvPr/>
          </p:nvSpPr>
          <p:spPr>
            <a:xfrm>
              <a:off x="4907924" y="3613967"/>
              <a:ext cx="249014" cy="259672"/>
            </a:xfrm>
            <a:prstGeom prst="rect">
              <a:avLst/>
            </a:prstGeom>
            <a:solidFill>
              <a:srgbClr val="1CABE2">
                <a:alpha val="100000"/>
              </a:srgbClr>
            </a:solidFill>
          </p:spPr>
          <p:txBody>
            <a:bodyPr/>
            <a:lstStyle/>
            <a:p/>
          </p:txBody>
        </p:sp>
        <p:sp>
          <p:nvSpPr>
            <p:cNvPr id="40" name="rc40"/>
            <p:cNvSpPr/>
            <p:nvPr/>
          </p:nvSpPr>
          <p:spPr>
            <a:xfrm>
              <a:off x="5184607" y="3654946"/>
              <a:ext cx="249014" cy="218693"/>
            </a:xfrm>
            <a:prstGeom prst="rect">
              <a:avLst/>
            </a:prstGeom>
            <a:solidFill>
              <a:srgbClr val="1CABE2">
                <a:alpha val="100000"/>
              </a:srgbClr>
            </a:solidFill>
          </p:spPr>
          <p:txBody>
            <a:bodyPr/>
            <a:lstStyle/>
            <a:p/>
          </p:txBody>
        </p:sp>
        <p:sp>
          <p:nvSpPr>
            <p:cNvPr id="41" name="rc41"/>
            <p:cNvSpPr/>
            <p:nvPr/>
          </p:nvSpPr>
          <p:spPr>
            <a:xfrm>
              <a:off x="5461289" y="3652617"/>
              <a:ext cx="249014" cy="221022"/>
            </a:xfrm>
            <a:prstGeom prst="rect">
              <a:avLst/>
            </a:prstGeom>
            <a:solidFill>
              <a:srgbClr val="1CABE2">
                <a:alpha val="100000"/>
              </a:srgbClr>
            </a:solidFill>
          </p:spPr>
          <p:txBody>
            <a:bodyPr/>
            <a:lstStyle/>
            <a:p/>
          </p:txBody>
        </p:sp>
        <p:sp>
          <p:nvSpPr>
            <p:cNvPr id="42" name="rc42"/>
            <p:cNvSpPr/>
            <p:nvPr/>
          </p:nvSpPr>
          <p:spPr>
            <a:xfrm>
              <a:off x="5737971" y="3652147"/>
              <a:ext cx="249014" cy="221492"/>
            </a:xfrm>
            <a:prstGeom prst="rect">
              <a:avLst/>
            </a:prstGeom>
            <a:solidFill>
              <a:srgbClr val="1CABE2">
                <a:alpha val="100000"/>
              </a:srgbClr>
            </a:solidFill>
          </p:spPr>
          <p:txBody>
            <a:bodyPr/>
            <a:lstStyle/>
            <a:p/>
          </p:txBody>
        </p:sp>
        <p:sp>
          <p:nvSpPr>
            <p:cNvPr id="43" name="rc43"/>
            <p:cNvSpPr/>
            <p:nvPr/>
          </p:nvSpPr>
          <p:spPr>
            <a:xfrm>
              <a:off x="6014654" y="3652487"/>
              <a:ext cx="249014" cy="221152"/>
            </a:xfrm>
            <a:prstGeom prst="rect">
              <a:avLst/>
            </a:prstGeom>
            <a:solidFill>
              <a:srgbClr val="1CABE2">
                <a:alpha val="100000"/>
              </a:srgbClr>
            </a:solidFill>
          </p:spPr>
          <p:txBody>
            <a:bodyPr/>
            <a:lstStyle/>
            <a:p/>
          </p:txBody>
        </p:sp>
        <p:sp>
          <p:nvSpPr>
            <p:cNvPr id="44" name="rc44"/>
            <p:cNvSpPr/>
            <p:nvPr/>
          </p:nvSpPr>
          <p:spPr>
            <a:xfrm>
              <a:off x="6291336" y="3656550"/>
              <a:ext cx="249014" cy="217089"/>
            </a:xfrm>
            <a:prstGeom prst="rect">
              <a:avLst/>
            </a:prstGeom>
            <a:solidFill>
              <a:srgbClr val="1CABE2">
                <a:alpha val="100000"/>
              </a:srgbClr>
            </a:solidFill>
          </p:spPr>
          <p:txBody>
            <a:bodyPr/>
            <a:lstStyle/>
            <a:p/>
          </p:txBody>
        </p:sp>
        <p:sp>
          <p:nvSpPr>
            <p:cNvPr id="45" name="rc45"/>
            <p:cNvSpPr/>
            <p:nvPr/>
          </p:nvSpPr>
          <p:spPr>
            <a:xfrm>
              <a:off x="6568018" y="3661164"/>
              <a:ext cx="249014" cy="212475"/>
            </a:xfrm>
            <a:prstGeom prst="rect">
              <a:avLst/>
            </a:prstGeom>
            <a:solidFill>
              <a:srgbClr val="1CABE2">
                <a:alpha val="100000"/>
              </a:srgbClr>
            </a:solidFill>
          </p:spPr>
          <p:txBody>
            <a:bodyPr/>
            <a:lstStyle/>
            <a:p/>
          </p:txBody>
        </p:sp>
        <p:sp>
          <p:nvSpPr>
            <p:cNvPr id="46" name="rc46"/>
            <p:cNvSpPr/>
            <p:nvPr/>
          </p:nvSpPr>
          <p:spPr>
            <a:xfrm>
              <a:off x="6844701" y="3665747"/>
              <a:ext cx="249014" cy="207893"/>
            </a:xfrm>
            <a:prstGeom prst="rect">
              <a:avLst/>
            </a:prstGeom>
            <a:solidFill>
              <a:srgbClr val="1CABE2">
                <a:alpha val="100000"/>
              </a:srgbClr>
            </a:solidFill>
          </p:spPr>
          <p:txBody>
            <a:bodyPr/>
            <a:lstStyle/>
            <a:p/>
          </p:txBody>
        </p:sp>
        <p:sp>
          <p:nvSpPr>
            <p:cNvPr id="47" name="rc47"/>
            <p:cNvSpPr/>
            <p:nvPr/>
          </p:nvSpPr>
          <p:spPr>
            <a:xfrm>
              <a:off x="7121383" y="3662601"/>
              <a:ext cx="249014" cy="211039"/>
            </a:xfrm>
            <a:prstGeom prst="rect">
              <a:avLst/>
            </a:prstGeom>
            <a:solidFill>
              <a:srgbClr val="1CABE2">
                <a:alpha val="100000"/>
              </a:srgbClr>
            </a:solidFill>
          </p:spPr>
          <p:txBody>
            <a:bodyPr/>
            <a:lstStyle/>
            <a:p/>
          </p:txBody>
        </p:sp>
        <p:sp>
          <p:nvSpPr>
            <p:cNvPr id="48" name="rc48"/>
            <p:cNvSpPr/>
            <p:nvPr/>
          </p:nvSpPr>
          <p:spPr>
            <a:xfrm>
              <a:off x="7398065" y="3659944"/>
              <a:ext cx="249014" cy="213695"/>
            </a:xfrm>
            <a:prstGeom prst="rect">
              <a:avLst/>
            </a:prstGeom>
            <a:solidFill>
              <a:srgbClr val="1CABE2">
                <a:alpha val="100000"/>
              </a:srgbClr>
            </a:solidFill>
          </p:spPr>
          <p:txBody>
            <a:bodyPr/>
            <a:lstStyle/>
            <a:p/>
          </p:txBody>
        </p:sp>
        <p:sp>
          <p:nvSpPr>
            <p:cNvPr id="49" name="rc49"/>
            <p:cNvSpPr/>
            <p:nvPr/>
          </p:nvSpPr>
          <p:spPr>
            <a:xfrm>
              <a:off x="7674748" y="3657553"/>
              <a:ext cx="249014" cy="216086"/>
            </a:xfrm>
            <a:prstGeom prst="rect">
              <a:avLst/>
            </a:prstGeom>
            <a:solidFill>
              <a:srgbClr val="1CABE2">
                <a:alpha val="100000"/>
              </a:srgbClr>
            </a:solidFill>
          </p:spPr>
          <p:txBody>
            <a:bodyPr/>
            <a:lstStyle/>
            <a:p/>
          </p:txBody>
        </p:sp>
        <p:sp>
          <p:nvSpPr>
            <p:cNvPr id="50" name="rc50"/>
            <p:cNvSpPr/>
            <p:nvPr/>
          </p:nvSpPr>
          <p:spPr>
            <a:xfrm>
              <a:off x="7951430" y="3655076"/>
              <a:ext cx="249014" cy="218563"/>
            </a:xfrm>
            <a:prstGeom prst="rect">
              <a:avLst/>
            </a:prstGeom>
            <a:solidFill>
              <a:srgbClr val="1CABE2">
                <a:alpha val="100000"/>
              </a:srgbClr>
            </a:solidFill>
          </p:spPr>
          <p:txBody>
            <a:bodyPr/>
            <a:lstStyle/>
            <a:p/>
          </p:txBody>
        </p:sp>
        <p:sp>
          <p:nvSpPr>
            <p:cNvPr id="51" name="rc51"/>
            <p:cNvSpPr/>
            <p:nvPr/>
          </p:nvSpPr>
          <p:spPr>
            <a:xfrm>
              <a:off x="1311054" y="2162710"/>
              <a:ext cx="249014" cy="1244311"/>
            </a:xfrm>
            <a:prstGeom prst="rect">
              <a:avLst/>
            </a:prstGeom>
            <a:solidFill>
              <a:srgbClr val="B3B3B3">
                <a:alpha val="100000"/>
              </a:srgbClr>
            </a:solidFill>
          </p:spPr>
          <p:txBody>
            <a:bodyPr/>
            <a:lstStyle/>
            <a:p/>
          </p:txBody>
        </p:sp>
        <p:sp>
          <p:nvSpPr>
            <p:cNvPr id="52" name="rc52"/>
            <p:cNvSpPr/>
            <p:nvPr/>
          </p:nvSpPr>
          <p:spPr>
            <a:xfrm>
              <a:off x="1587736" y="2662306"/>
              <a:ext cx="249014" cy="796928"/>
            </a:xfrm>
            <a:prstGeom prst="rect">
              <a:avLst/>
            </a:prstGeom>
            <a:solidFill>
              <a:srgbClr val="B3B3B3">
                <a:alpha val="100000"/>
              </a:srgbClr>
            </a:solidFill>
          </p:spPr>
          <p:txBody>
            <a:bodyPr/>
            <a:lstStyle/>
            <a:p/>
          </p:txBody>
        </p:sp>
        <p:sp>
          <p:nvSpPr>
            <p:cNvPr id="53" name="rc53"/>
            <p:cNvSpPr/>
            <p:nvPr/>
          </p:nvSpPr>
          <p:spPr>
            <a:xfrm>
              <a:off x="1864419" y="2862959"/>
              <a:ext cx="249014" cy="652049"/>
            </a:xfrm>
            <a:prstGeom prst="rect">
              <a:avLst/>
            </a:prstGeom>
            <a:solidFill>
              <a:srgbClr val="B3B3B3">
                <a:alpha val="100000"/>
              </a:srgbClr>
            </a:solidFill>
          </p:spPr>
          <p:txBody>
            <a:bodyPr/>
            <a:lstStyle/>
            <a:p/>
          </p:txBody>
        </p:sp>
        <p:sp>
          <p:nvSpPr>
            <p:cNvPr id="54" name="rc54"/>
            <p:cNvSpPr/>
            <p:nvPr/>
          </p:nvSpPr>
          <p:spPr>
            <a:xfrm>
              <a:off x="2141101" y="3166479"/>
              <a:ext cx="249014" cy="370416"/>
            </a:xfrm>
            <a:prstGeom prst="rect">
              <a:avLst/>
            </a:prstGeom>
            <a:solidFill>
              <a:srgbClr val="B3B3B3">
                <a:alpha val="100000"/>
              </a:srgbClr>
            </a:solidFill>
          </p:spPr>
          <p:txBody>
            <a:bodyPr/>
            <a:lstStyle/>
            <a:p/>
          </p:txBody>
        </p:sp>
        <p:sp>
          <p:nvSpPr>
            <p:cNvPr id="55" name="rc55"/>
            <p:cNvSpPr/>
            <p:nvPr/>
          </p:nvSpPr>
          <p:spPr>
            <a:xfrm>
              <a:off x="2417783" y="3149052"/>
              <a:ext cx="249014" cy="379544"/>
            </a:xfrm>
            <a:prstGeom prst="rect">
              <a:avLst/>
            </a:prstGeom>
            <a:solidFill>
              <a:srgbClr val="B3B3B3">
                <a:alpha val="100000"/>
              </a:srgbClr>
            </a:solidFill>
          </p:spPr>
          <p:txBody>
            <a:bodyPr/>
            <a:lstStyle/>
            <a:p/>
          </p:txBody>
        </p:sp>
        <p:sp>
          <p:nvSpPr>
            <p:cNvPr id="56" name="rc56"/>
            <p:cNvSpPr/>
            <p:nvPr/>
          </p:nvSpPr>
          <p:spPr>
            <a:xfrm>
              <a:off x="2694466" y="3232849"/>
              <a:ext cx="249014" cy="320395"/>
            </a:xfrm>
            <a:prstGeom prst="rect">
              <a:avLst/>
            </a:prstGeom>
            <a:solidFill>
              <a:srgbClr val="B3B3B3">
                <a:alpha val="100000"/>
              </a:srgbClr>
            </a:solidFill>
          </p:spPr>
          <p:txBody>
            <a:bodyPr/>
            <a:lstStyle/>
            <a:p/>
          </p:txBody>
        </p:sp>
        <p:sp>
          <p:nvSpPr>
            <p:cNvPr id="57" name="rc57"/>
            <p:cNvSpPr/>
            <p:nvPr/>
          </p:nvSpPr>
          <p:spPr>
            <a:xfrm>
              <a:off x="2971148" y="3355006"/>
              <a:ext cx="249014" cy="185226"/>
            </a:xfrm>
            <a:prstGeom prst="rect">
              <a:avLst/>
            </a:prstGeom>
            <a:solidFill>
              <a:srgbClr val="B3B3B3">
                <a:alpha val="100000"/>
              </a:srgbClr>
            </a:solidFill>
          </p:spPr>
          <p:txBody>
            <a:bodyPr/>
            <a:lstStyle/>
            <a:p/>
          </p:txBody>
        </p:sp>
        <p:sp>
          <p:nvSpPr>
            <p:cNvPr id="58" name="rc58"/>
            <p:cNvSpPr/>
            <p:nvPr/>
          </p:nvSpPr>
          <p:spPr>
            <a:xfrm>
              <a:off x="3247830" y="3454819"/>
              <a:ext cx="249014" cy="114223"/>
            </a:xfrm>
            <a:prstGeom prst="rect">
              <a:avLst/>
            </a:prstGeom>
            <a:solidFill>
              <a:srgbClr val="B3B3B3">
                <a:alpha val="100000"/>
              </a:srgbClr>
            </a:solidFill>
          </p:spPr>
          <p:txBody>
            <a:bodyPr/>
            <a:lstStyle/>
            <a:p/>
          </p:txBody>
        </p:sp>
        <p:sp>
          <p:nvSpPr>
            <p:cNvPr id="59" name="rc59"/>
            <p:cNvSpPr/>
            <p:nvPr/>
          </p:nvSpPr>
          <p:spPr>
            <a:xfrm>
              <a:off x="3524513" y="3600398"/>
              <a:ext cx="249014" cy="0"/>
            </a:xfrm>
            <a:prstGeom prst="rect">
              <a:avLst/>
            </a:prstGeom>
            <a:solidFill>
              <a:srgbClr val="B3B3B3">
                <a:alpha val="100000"/>
              </a:srgbClr>
            </a:solidFill>
          </p:spPr>
          <p:txBody>
            <a:bodyPr/>
            <a:lstStyle/>
            <a:p/>
          </p:txBody>
        </p:sp>
        <p:sp>
          <p:nvSpPr>
            <p:cNvPr id="60" name="rc60"/>
            <p:cNvSpPr/>
            <p:nvPr/>
          </p:nvSpPr>
          <p:spPr>
            <a:xfrm>
              <a:off x="3801195" y="3554663"/>
              <a:ext cx="249014" cy="39870"/>
            </a:xfrm>
            <a:prstGeom prst="rect">
              <a:avLst/>
            </a:prstGeom>
            <a:solidFill>
              <a:srgbClr val="B3B3B3">
                <a:alpha val="100000"/>
              </a:srgbClr>
            </a:solidFill>
          </p:spPr>
          <p:txBody>
            <a:bodyPr/>
            <a:lstStyle/>
            <a:p/>
          </p:txBody>
        </p:sp>
        <p:sp>
          <p:nvSpPr>
            <p:cNvPr id="61" name="rc61"/>
            <p:cNvSpPr/>
            <p:nvPr/>
          </p:nvSpPr>
          <p:spPr>
            <a:xfrm>
              <a:off x="4077877" y="3506270"/>
              <a:ext cx="249014" cy="81636"/>
            </a:xfrm>
            <a:prstGeom prst="rect">
              <a:avLst/>
            </a:prstGeom>
            <a:solidFill>
              <a:srgbClr val="B3B3B3">
                <a:alpha val="100000"/>
              </a:srgbClr>
            </a:solidFill>
          </p:spPr>
          <p:txBody>
            <a:bodyPr/>
            <a:lstStyle/>
            <a:p/>
          </p:txBody>
        </p:sp>
        <p:sp>
          <p:nvSpPr>
            <p:cNvPr id="62" name="rc62"/>
            <p:cNvSpPr/>
            <p:nvPr/>
          </p:nvSpPr>
          <p:spPr>
            <a:xfrm>
              <a:off x="4354560" y="3498560"/>
              <a:ext cx="249014" cy="83351"/>
            </a:xfrm>
            <a:prstGeom prst="rect">
              <a:avLst/>
            </a:prstGeom>
            <a:solidFill>
              <a:srgbClr val="B3B3B3">
                <a:alpha val="100000"/>
              </a:srgbClr>
            </a:solidFill>
          </p:spPr>
          <p:txBody>
            <a:bodyPr/>
            <a:lstStyle/>
            <a:p/>
          </p:txBody>
        </p:sp>
        <p:sp>
          <p:nvSpPr>
            <p:cNvPr id="63" name="rc63"/>
            <p:cNvSpPr/>
            <p:nvPr/>
          </p:nvSpPr>
          <p:spPr>
            <a:xfrm>
              <a:off x="4631242" y="3448384"/>
              <a:ext cx="249014" cy="170103"/>
            </a:xfrm>
            <a:prstGeom prst="rect">
              <a:avLst/>
            </a:prstGeom>
            <a:solidFill>
              <a:srgbClr val="B3B3B3">
                <a:alpha val="100000"/>
              </a:srgbClr>
            </a:solidFill>
          </p:spPr>
          <p:txBody>
            <a:bodyPr/>
            <a:lstStyle/>
            <a:p/>
          </p:txBody>
        </p:sp>
        <p:sp>
          <p:nvSpPr>
            <p:cNvPr id="64" name="rc64"/>
            <p:cNvSpPr/>
            <p:nvPr/>
          </p:nvSpPr>
          <p:spPr>
            <a:xfrm>
              <a:off x="4907924" y="3354300"/>
              <a:ext cx="249014" cy="259666"/>
            </a:xfrm>
            <a:prstGeom prst="rect">
              <a:avLst/>
            </a:prstGeom>
            <a:solidFill>
              <a:srgbClr val="B3B3B3">
                <a:alpha val="100000"/>
              </a:srgbClr>
            </a:solidFill>
          </p:spPr>
          <p:txBody>
            <a:bodyPr/>
            <a:lstStyle/>
            <a:p/>
          </p:txBody>
        </p:sp>
        <p:sp>
          <p:nvSpPr>
            <p:cNvPr id="65" name="rc65"/>
            <p:cNvSpPr/>
            <p:nvPr/>
          </p:nvSpPr>
          <p:spPr>
            <a:xfrm>
              <a:off x="5184607" y="3479987"/>
              <a:ext cx="249014" cy="174958"/>
            </a:xfrm>
            <a:prstGeom prst="rect">
              <a:avLst/>
            </a:prstGeom>
            <a:solidFill>
              <a:srgbClr val="B3B3B3">
                <a:alpha val="100000"/>
              </a:srgbClr>
            </a:solidFill>
          </p:spPr>
          <p:txBody>
            <a:bodyPr/>
            <a:lstStyle/>
            <a:p/>
          </p:txBody>
        </p:sp>
        <p:sp>
          <p:nvSpPr>
            <p:cNvPr id="66" name="rc66"/>
            <p:cNvSpPr/>
            <p:nvPr/>
          </p:nvSpPr>
          <p:spPr>
            <a:xfrm>
              <a:off x="5461289" y="3475795"/>
              <a:ext cx="249014" cy="176822"/>
            </a:xfrm>
            <a:prstGeom prst="rect">
              <a:avLst/>
            </a:prstGeom>
            <a:solidFill>
              <a:srgbClr val="B3B3B3">
                <a:alpha val="100000"/>
              </a:srgbClr>
            </a:solidFill>
          </p:spPr>
          <p:txBody>
            <a:bodyPr/>
            <a:lstStyle/>
            <a:p/>
          </p:txBody>
        </p:sp>
        <p:sp>
          <p:nvSpPr>
            <p:cNvPr id="67" name="rc67"/>
            <p:cNvSpPr/>
            <p:nvPr/>
          </p:nvSpPr>
          <p:spPr>
            <a:xfrm>
              <a:off x="5737971" y="3474946"/>
              <a:ext cx="249014" cy="177200"/>
            </a:xfrm>
            <a:prstGeom prst="rect">
              <a:avLst/>
            </a:prstGeom>
            <a:solidFill>
              <a:srgbClr val="B3B3B3">
                <a:alpha val="100000"/>
              </a:srgbClr>
            </a:solidFill>
          </p:spPr>
          <p:txBody>
            <a:bodyPr/>
            <a:lstStyle/>
            <a:p/>
          </p:txBody>
        </p:sp>
        <p:sp>
          <p:nvSpPr>
            <p:cNvPr id="68" name="rc68"/>
            <p:cNvSpPr/>
            <p:nvPr/>
          </p:nvSpPr>
          <p:spPr>
            <a:xfrm>
              <a:off x="6014654" y="3475566"/>
              <a:ext cx="249014" cy="176921"/>
            </a:xfrm>
            <a:prstGeom prst="rect">
              <a:avLst/>
            </a:prstGeom>
            <a:solidFill>
              <a:srgbClr val="B3B3B3">
                <a:alpha val="100000"/>
              </a:srgbClr>
            </a:solidFill>
          </p:spPr>
          <p:txBody>
            <a:bodyPr/>
            <a:lstStyle/>
            <a:p/>
          </p:txBody>
        </p:sp>
        <p:sp>
          <p:nvSpPr>
            <p:cNvPr id="69" name="rc69"/>
            <p:cNvSpPr/>
            <p:nvPr/>
          </p:nvSpPr>
          <p:spPr>
            <a:xfrm>
              <a:off x="6291336" y="3482879"/>
              <a:ext cx="249014" cy="173670"/>
            </a:xfrm>
            <a:prstGeom prst="rect">
              <a:avLst/>
            </a:prstGeom>
            <a:solidFill>
              <a:srgbClr val="B3B3B3">
                <a:alpha val="100000"/>
              </a:srgbClr>
            </a:solidFill>
          </p:spPr>
          <p:txBody>
            <a:bodyPr/>
            <a:lstStyle/>
            <a:p/>
          </p:txBody>
        </p:sp>
        <p:sp>
          <p:nvSpPr>
            <p:cNvPr id="70" name="rc70"/>
            <p:cNvSpPr/>
            <p:nvPr/>
          </p:nvSpPr>
          <p:spPr>
            <a:xfrm>
              <a:off x="6568018" y="3491178"/>
              <a:ext cx="249014" cy="169985"/>
            </a:xfrm>
            <a:prstGeom prst="rect">
              <a:avLst/>
            </a:prstGeom>
            <a:solidFill>
              <a:srgbClr val="B3B3B3">
                <a:alpha val="100000"/>
              </a:srgbClr>
            </a:solidFill>
          </p:spPr>
          <p:txBody>
            <a:bodyPr/>
            <a:lstStyle/>
            <a:p/>
          </p:txBody>
        </p:sp>
        <p:sp>
          <p:nvSpPr>
            <p:cNvPr id="71" name="rc71"/>
            <p:cNvSpPr/>
            <p:nvPr/>
          </p:nvSpPr>
          <p:spPr>
            <a:xfrm>
              <a:off x="6844701" y="3499440"/>
              <a:ext cx="249014" cy="166307"/>
            </a:xfrm>
            <a:prstGeom prst="rect">
              <a:avLst/>
            </a:prstGeom>
            <a:solidFill>
              <a:srgbClr val="B3B3B3">
                <a:alpha val="100000"/>
              </a:srgbClr>
            </a:solidFill>
          </p:spPr>
          <p:txBody>
            <a:bodyPr/>
            <a:lstStyle/>
            <a:p/>
          </p:txBody>
        </p:sp>
        <p:sp>
          <p:nvSpPr>
            <p:cNvPr id="72" name="rc72"/>
            <p:cNvSpPr/>
            <p:nvPr/>
          </p:nvSpPr>
          <p:spPr>
            <a:xfrm>
              <a:off x="7121383" y="3493773"/>
              <a:ext cx="249014" cy="168827"/>
            </a:xfrm>
            <a:prstGeom prst="rect">
              <a:avLst/>
            </a:prstGeom>
            <a:solidFill>
              <a:srgbClr val="B3B3B3">
                <a:alpha val="100000"/>
              </a:srgbClr>
            </a:solidFill>
          </p:spPr>
          <p:txBody>
            <a:bodyPr/>
            <a:lstStyle/>
            <a:p/>
          </p:txBody>
        </p:sp>
        <p:sp>
          <p:nvSpPr>
            <p:cNvPr id="73" name="rc73"/>
            <p:cNvSpPr/>
            <p:nvPr/>
          </p:nvSpPr>
          <p:spPr>
            <a:xfrm>
              <a:off x="7398065" y="3488986"/>
              <a:ext cx="249014" cy="170957"/>
            </a:xfrm>
            <a:prstGeom prst="rect">
              <a:avLst/>
            </a:prstGeom>
            <a:solidFill>
              <a:srgbClr val="B3B3B3">
                <a:alpha val="100000"/>
              </a:srgbClr>
            </a:solidFill>
          </p:spPr>
          <p:txBody>
            <a:bodyPr/>
            <a:lstStyle/>
            <a:p/>
          </p:txBody>
        </p:sp>
        <p:sp>
          <p:nvSpPr>
            <p:cNvPr id="74" name="rc74"/>
            <p:cNvSpPr/>
            <p:nvPr/>
          </p:nvSpPr>
          <p:spPr>
            <a:xfrm>
              <a:off x="7674748" y="3484682"/>
              <a:ext cx="249014" cy="172871"/>
            </a:xfrm>
            <a:prstGeom prst="rect">
              <a:avLst/>
            </a:prstGeom>
            <a:solidFill>
              <a:srgbClr val="B3B3B3">
                <a:alpha val="100000"/>
              </a:srgbClr>
            </a:solidFill>
          </p:spPr>
          <p:txBody>
            <a:bodyPr/>
            <a:lstStyle/>
            <a:p/>
          </p:txBody>
        </p:sp>
        <p:sp>
          <p:nvSpPr>
            <p:cNvPr id="75" name="rc75"/>
            <p:cNvSpPr/>
            <p:nvPr/>
          </p:nvSpPr>
          <p:spPr>
            <a:xfrm>
              <a:off x="7951430" y="3480223"/>
              <a:ext cx="249014" cy="174853"/>
            </a:xfrm>
            <a:prstGeom prst="rect">
              <a:avLst/>
            </a:prstGeom>
            <a:solidFill>
              <a:srgbClr val="B3B3B3">
                <a:alpha val="100000"/>
              </a:srgbClr>
            </a:solidFill>
          </p:spPr>
          <p:txBody>
            <a:bodyPr/>
            <a:lstStyle/>
            <a:p/>
          </p:txBody>
        </p:sp>
        <p:sp>
          <p:nvSpPr>
            <p:cNvPr id="76" name="pl76"/>
            <p:cNvSpPr/>
            <p:nvPr/>
          </p:nvSpPr>
          <p:spPr>
            <a:xfrm>
              <a:off x="1435561" y="1164668"/>
              <a:ext cx="6640376" cy="285154"/>
            </a:xfrm>
            <a:custGeom>
              <a:avLst/>
              <a:pathLst>
                <a:path w="6640376" h="285154">
                  <a:moveTo>
                    <a:pt x="0" y="285154"/>
                  </a:moveTo>
                  <a:lnTo>
                    <a:pt x="276682" y="228123"/>
                  </a:lnTo>
                  <a:lnTo>
                    <a:pt x="553364" y="171092"/>
                  </a:lnTo>
                  <a:lnTo>
                    <a:pt x="830047" y="142577"/>
                  </a:lnTo>
                  <a:lnTo>
                    <a:pt x="1106729" y="142577"/>
                  </a:lnTo>
                  <a:lnTo>
                    <a:pt x="1383411" y="114061"/>
                  </a:lnTo>
                  <a:lnTo>
                    <a:pt x="1660094" y="114061"/>
                  </a:lnTo>
                  <a:lnTo>
                    <a:pt x="1936776" y="85546"/>
                  </a:lnTo>
                  <a:lnTo>
                    <a:pt x="2213458" y="57030"/>
                  </a:lnTo>
                  <a:lnTo>
                    <a:pt x="2490141" y="57030"/>
                  </a:lnTo>
                  <a:lnTo>
                    <a:pt x="2766823" y="57030"/>
                  </a:lnTo>
                  <a:lnTo>
                    <a:pt x="3043505" y="57030"/>
                  </a:lnTo>
                  <a:lnTo>
                    <a:pt x="3320188" y="28515"/>
                  </a:lnTo>
                  <a:lnTo>
                    <a:pt x="3596870" y="28515"/>
                  </a:lnTo>
                  <a:lnTo>
                    <a:pt x="3873552" y="0"/>
                  </a:lnTo>
                  <a:lnTo>
                    <a:pt x="4150235" y="0"/>
                  </a:lnTo>
                  <a:lnTo>
                    <a:pt x="4426917" y="0"/>
                  </a:lnTo>
                  <a:lnTo>
                    <a:pt x="4703599" y="0"/>
                  </a:lnTo>
                  <a:lnTo>
                    <a:pt x="4980282" y="0"/>
                  </a:lnTo>
                  <a:lnTo>
                    <a:pt x="5256964" y="0"/>
                  </a:lnTo>
                  <a:lnTo>
                    <a:pt x="5533646" y="0"/>
                  </a:lnTo>
                  <a:lnTo>
                    <a:pt x="5810329" y="0"/>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7" name="pl77"/>
            <p:cNvSpPr/>
            <p:nvPr/>
          </p:nvSpPr>
          <p:spPr>
            <a:xfrm>
              <a:off x="1435561" y="1221699"/>
              <a:ext cx="6640376" cy="1368743"/>
            </a:xfrm>
            <a:custGeom>
              <a:avLst/>
              <a:pathLst>
                <a:path w="6640376" h="1368743">
                  <a:moveTo>
                    <a:pt x="0" y="1368743"/>
                  </a:moveTo>
                  <a:lnTo>
                    <a:pt x="276682" y="883980"/>
                  </a:lnTo>
                  <a:lnTo>
                    <a:pt x="553364" y="684371"/>
                  </a:lnTo>
                  <a:lnTo>
                    <a:pt x="830047" y="399216"/>
                  </a:lnTo>
                  <a:lnTo>
                    <a:pt x="1106729" y="399216"/>
                  </a:lnTo>
                  <a:lnTo>
                    <a:pt x="1383411" y="313670"/>
                  </a:lnTo>
                  <a:lnTo>
                    <a:pt x="1660094" y="199608"/>
                  </a:lnTo>
                  <a:lnTo>
                    <a:pt x="1936776" y="114061"/>
                  </a:lnTo>
                  <a:lnTo>
                    <a:pt x="2213458" y="0"/>
                  </a:lnTo>
                  <a:lnTo>
                    <a:pt x="2490141" y="28515"/>
                  </a:lnTo>
                  <a:lnTo>
                    <a:pt x="2766823" y="57030"/>
                  </a:lnTo>
                  <a:lnTo>
                    <a:pt x="3043505" y="57030"/>
                  </a:lnTo>
                  <a:lnTo>
                    <a:pt x="3320188" y="85546"/>
                  </a:lnTo>
                  <a:lnTo>
                    <a:pt x="3596870" y="142577"/>
                  </a:lnTo>
                  <a:lnTo>
                    <a:pt x="3873552" y="57030"/>
                  </a:lnTo>
                  <a:lnTo>
                    <a:pt x="4150235" y="57030"/>
                  </a:lnTo>
                  <a:lnTo>
                    <a:pt x="4426917" y="57030"/>
                  </a:lnTo>
                  <a:lnTo>
                    <a:pt x="4703599" y="57030"/>
                  </a:lnTo>
                  <a:lnTo>
                    <a:pt x="4980282" y="57030"/>
                  </a:lnTo>
                  <a:lnTo>
                    <a:pt x="5256964" y="57030"/>
                  </a:lnTo>
                  <a:lnTo>
                    <a:pt x="5533646" y="57030"/>
                  </a:lnTo>
                  <a:lnTo>
                    <a:pt x="5810329" y="57030"/>
                  </a:lnTo>
                  <a:lnTo>
                    <a:pt x="6087011" y="57030"/>
                  </a:lnTo>
                  <a:lnTo>
                    <a:pt x="6363693" y="57030"/>
                  </a:lnTo>
                  <a:lnTo>
                    <a:pt x="6640376" y="57030"/>
                  </a:lnTo>
                </a:path>
              </a:pathLst>
            </a:custGeom>
            <a:ln w="27101" cap="flat">
              <a:solidFill>
                <a:srgbClr val="333333">
                  <a:alpha val="50196"/>
                </a:srgbClr>
              </a:solidFill>
              <a:prstDash val="solid"/>
              <a:round/>
            </a:ln>
          </p:spPr>
          <p:txBody>
            <a:bodyPr/>
            <a:lstStyle/>
            <a:p/>
          </p:txBody>
        </p:sp>
        <p:sp>
          <p:nvSpPr>
            <p:cNvPr id="78" name="tx78"/>
            <p:cNvSpPr/>
            <p:nvPr/>
          </p:nvSpPr>
          <p:spPr>
            <a:xfrm>
              <a:off x="663223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891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5600"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2283"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8965"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5647"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3223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690891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7185600"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7" name="tx87"/>
            <p:cNvSpPr/>
            <p:nvPr/>
          </p:nvSpPr>
          <p:spPr>
            <a:xfrm>
              <a:off x="7462283"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8" name="tx88"/>
            <p:cNvSpPr/>
            <p:nvPr/>
          </p:nvSpPr>
          <p:spPr>
            <a:xfrm>
              <a:off x="7738965"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9" name="tx89"/>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90" name="tx90"/>
            <p:cNvSpPr/>
            <p:nvPr/>
          </p:nvSpPr>
          <p:spPr>
            <a:xfrm>
              <a:off x="1375271" y="36012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1" name="tx91"/>
            <p:cNvSpPr/>
            <p:nvPr/>
          </p:nvSpPr>
          <p:spPr>
            <a:xfrm>
              <a:off x="2758683" y="3673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2" name="tx92"/>
            <p:cNvSpPr/>
            <p:nvPr/>
          </p:nvSpPr>
          <p:spPr>
            <a:xfrm>
              <a:off x="4142095" y="3690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3" name="tx93"/>
            <p:cNvSpPr/>
            <p:nvPr/>
          </p:nvSpPr>
          <p:spPr>
            <a:xfrm>
              <a:off x="5525506" y="37226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6632236" y="37269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5" name="tx95"/>
            <p:cNvSpPr/>
            <p:nvPr/>
          </p:nvSpPr>
          <p:spPr>
            <a:xfrm>
              <a:off x="6908918" y="37292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 name="tx96"/>
            <p:cNvSpPr/>
            <p:nvPr/>
          </p:nvSpPr>
          <p:spPr>
            <a:xfrm>
              <a:off x="7185600" y="37276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7" name="tx97"/>
            <p:cNvSpPr/>
            <p:nvPr/>
          </p:nvSpPr>
          <p:spPr>
            <a:xfrm>
              <a:off x="7462283" y="37262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 name="tx98"/>
            <p:cNvSpPr/>
            <p:nvPr/>
          </p:nvSpPr>
          <p:spPr>
            <a:xfrm>
              <a:off x="7738965" y="37251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9" name="tx99"/>
            <p:cNvSpPr/>
            <p:nvPr/>
          </p:nvSpPr>
          <p:spPr>
            <a:xfrm>
              <a:off x="8015647" y="3723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0" name="tx100"/>
            <p:cNvSpPr/>
            <p:nvPr/>
          </p:nvSpPr>
          <p:spPr>
            <a:xfrm>
              <a:off x="1345126" y="27444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01" name="tx101"/>
            <p:cNvSpPr/>
            <p:nvPr/>
          </p:nvSpPr>
          <p:spPr>
            <a:xfrm>
              <a:off x="2758683" y="33526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2" name="tx102"/>
            <p:cNvSpPr/>
            <p:nvPr/>
          </p:nvSpPr>
          <p:spPr>
            <a:xfrm>
              <a:off x="4142095" y="35065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5525506" y="35237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6632236" y="35370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5" name="tx105"/>
            <p:cNvSpPr/>
            <p:nvPr/>
          </p:nvSpPr>
          <p:spPr>
            <a:xfrm>
              <a:off x="6908918" y="3543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6" name="tx106"/>
            <p:cNvSpPr/>
            <p:nvPr/>
          </p:nvSpPr>
          <p:spPr>
            <a:xfrm>
              <a:off x="7185600" y="35390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7462283" y="35340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8" name="tx108"/>
            <p:cNvSpPr/>
            <p:nvPr/>
          </p:nvSpPr>
          <p:spPr>
            <a:xfrm>
              <a:off x="7738965" y="35306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9" name="tx109"/>
            <p:cNvSpPr/>
            <p:nvPr/>
          </p:nvSpPr>
          <p:spPr>
            <a:xfrm>
              <a:off x="8015647" y="3527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0" name="tx110"/>
            <p:cNvSpPr/>
            <p:nvPr/>
          </p:nvSpPr>
          <p:spPr>
            <a:xfrm>
              <a:off x="1345126"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11" name="tx111"/>
            <p:cNvSpPr/>
            <p:nvPr/>
          </p:nvSpPr>
          <p:spPr>
            <a:xfrm>
              <a:off x="2728538" y="31147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4142095" y="3388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3" name="tx113"/>
            <p:cNvSpPr/>
            <p:nvPr/>
          </p:nvSpPr>
          <p:spPr>
            <a:xfrm>
              <a:off x="5525506" y="3357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4" name="tx114"/>
            <p:cNvSpPr/>
            <p:nvPr/>
          </p:nvSpPr>
          <p:spPr>
            <a:xfrm>
              <a:off x="6632236" y="33731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5" name="tx115"/>
            <p:cNvSpPr/>
            <p:nvPr/>
          </p:nvSpPr>
          <p:spPr>
            <a:xfrm>
              <a:off x="6908918" y="3381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16" name="tx116"/>
            <p:cNvSpPr/>
            <p:nvPr/>
          </p:nvSpPr>
          <p:spPr>
            <a:xfrm>
              <a:off x="7185600" y="33757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17" name="tx117"/>
            <p:cNvSpPr/>
            <p:nvPr/>
          </p:nvSpPr>
          <p:spPr>
            <a:xfrm>
              <a:off x="7462283" y="3370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8" name="tx118"/>
            <p:cNvSpPr/>
            <p:nvPr/>
          </p:nvSpPr>
          <p:spPr>
            <a:xfrm>
              <a:off x="7738965" y="3366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9" name="tx119"/>
            <p:cNvSpPr/>
            <p:nvPr/>
          </p:nvSpPr>
          <p:spPr>
            <a:xfrm>
              <a:off x="8015647" y="33621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0" name="tx120"/>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577692" y="32022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25829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3" name="tx123"/>
            <p:cNvSpPr/>
            <p:nvPr/>
          </p:nvSpPr>
          <p:spPr>
            <a:xfrm>
              <a:off x="577692" y="196355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4" name="tx124"/>
            <p:cNvSpPr/>
            <p:nvPr/>
          </p:nvSpPr>
          <p:spPr>
            <a:xfrm>
              <a:off x="577692" y="13443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5" name="tx125"/>
            <p:cNvSpPr/>
            <p:nvPr/>
          </p:nvSpPr>
          <p:spPr>
            <a:xfrm>
              <a:off x="577692" y="7250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6" name="tx12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70912" y="4778716"/>
              <a:ext cx="201456" cy="201456"/>
            </a:xfrm>
            <a:prstGeom prst="rect">
              <a:avLst/>
            </a:prstGeom>
            <a:solidFill>
              <a:srgbClr val="B3B3B3">
                <a:alpha val="100000"/>
              </a:srgbClr>
            </a:solidFill>
          </p:spPr>
          <p:txBody>
            <a:bodyPr/>
            <a:lstStyle/>
            <a:p/>
          </p:txBody>
        </p:sp>
        <p:sp>
          <p:nvSpPr>
            <p:cNvPr id="148" name="rc148"/>
            <p:cNvSpPr/>
            <p:nvPr/>
          </p:nvSpPr>
          <p:spPr>
            <a:xfrm>
              <a:off x="5573066" y="4778716"/>
              <a:ext cx="201456" cy="201456"/>
            </a:xfrm>
            <a:prstGeom prst="rect">
              <a:avLst/>
            </a:prstGeom>
            <a:solidFill>
              <a:srgbClr val="1CABE2">
                <a:alpha val="100000"/>
              </a:srgbClr>
            </a:solidFill>
          </p:spPr>
          <p:txBody>
            <a:bodyPr/>
            <a:lstStyle/>
            <a:p/>
          </p:txBody>
        </p:sp>
        <p:sp>
          <p:nvSpPr>
            <p:cNvPr id="149" name="tx14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66584" y="467611"/>
              <a:ext cx="77903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Burkina Faso, 2000-2024</a:t>
              </a:r>
            </a:p>
          </p:txBody>
        </p:sp>
        <p:sp>
          <p:nvSpPr>
            <p:cNvPr id="152" name="pl152"/>
            <p:cNvSpPr/>
            <p:nvPr/>
          </p:nvSpPr>
          <p:spPr>
            <a:xfrm>
              <a:off x="23955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56455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7335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4800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6490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180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50800"/>
              <a:ext cx="3720808" cy="164676"/>
            </a:xfrm>
            <a:prstGeom prst="rect">
              <a:avLst/>
            </a:prstGeom>
            <a:solidFill>
              <a:srgbClr val="1CABE2">
                <a:alpha val="100000"/>
              </a:srgbClr>
            </a:solidFill>
          </p:spPr>
          <p:txBody>
            <a:bodyPr/>
            <a:lstStyle/>
            <a:p/>
          </p:txBody>
        </p:sp>
        <p:sp>
          <p:nvSpPr>
            <p:cNvPr id="163" name="rc163"/>
            <p:cNvSpPr/>
            <p:nvPr/>
          </p:nvSpPr>
          <p:spPr>
            <a:xfrm>
              <a:off x="1311054" y="5444954"/>
              <a:ext cx="3784034" cy="164676"/>
            </a:xfrm>
            <a:prstGeom prst="rect">
              <a:avLst/>
            </a:prstGeom>
            <a:solidFill>
              <a:srgbClr val="1CABE2">
                <a:alpha val="100000"/>
              </a:srgbClr>
            </a:solidFill>
          </p:spPr>
          <p:txBody>
            <a:bodyPr/>
            <a:lstStyle/>
            <a:p/>
          </p:txBody>
        </p:sp>
        <p:sp>
          <p:nvSpPr>
            <p:cNvPr id="164" name="rc164"/>
            <p:cNvSpPr/>
            <p:nvPr/>
          </p:nvSpPr>
          <p:spPr>
            <a:xfrm>
              <a:off x="1311054" y="5239108"/>
              <a:ext cx="3827414" cy="164676"/>
            </a:xfrm>
            <a:prstGeom prst="rect">
              <a:avLst/>
            </a:prstGeom>
            <a:solidFill>
              <a:srgbClr val="1CABE2">
                <a:alpha val="100000"/>
              </a:srgbClr>
            </a:solidFill>
          </p:spPr>
          <p:txBody>
            <a:bodyPr/>
            <a:lstStyle/>
            <a:p/>
          </p:txBody>
        </p:sp>
        <p:sp>
          <p:nvSpPr>
            <p:cNvPr id="165" name="rc165"/>
            <p:cNvSpPr/>
            <p:nvPr/>
          </p:nvSpPr>
          <p:spPr>
            <a:xfrm>
              <a:off x="5031862" y="5650800"/>
              <a:ext cx="2976733" cy="164676"/>
            </a:xfrm>
            <a:prstGeom prst="rect">
              <a:avLst/>
            </a:prstGeom>
            <a:solidFill>
              <a:srgbClr val="B3B3B3">
                <a:alpha val="100000"/>
              </a:srgbClr>
            </a:solidFill>
          </p:spPr>
          <p:txBody>
            <a:bodyPr/>
            <a:lstStyle/>
            <a:p/>
          </p:txBody>
        </p:sp>
        <p:sp>
          <p:nvSpPr>
            <p:cNvPr id="166" name="rc166"/>
            <p:cNvSpPr/>
            <p:nvPr/>
          </p:nvSpPr>
          <p:spPr>
            <a:xfrm>
              <a:off x="5095089" y="5444954"/>
              <a:ext cx="3027271" cy="164676"/>
            </a:xfrm>
            <a:prstGeom prst="rect">
              <a:avLst/>
            </a:prstGeom>
            <a:solidFill>
              <a:srgbClr val="B3B3B3">
                <a:alpha val="100000"/>
              </a:srgbClr>
            </a:solidFill>
          </p:spPr>
          <p:txBody>
            <a:bodyPr/>
            <a:lstStyle/>
            <a:p/>
          </p:txBody>
        </p:sp>
        <p:sp>
          <p:nvSpPr>
            <p:cNvPr id="167" name="rc167"/>
            <p:cNvSpPr/>
            <p:nvPr/>
          </p:nvSpPr>
          <p:spPr>
            <a:xfrm>
              <a:off x="5138469" y="5239108"/>
              <a:ext cx="3061975" cy="164676"/>
            </a:xfrm>
            <a:prstGeom prst="rect">
              <a:avLst/>
            </a:prstGeom>
            <a:solidFill>
              <a:srgbClr val="B3B3B3">
                <a:alpha val="100000"/>
              </a:srgbClr>
            </a:solidFill>
          </p:spPr>
          <p:txBody>
            <a:bodyPr/>
            <a:lstStyle/>
            <a:p/>
          </p:txBody>
        </p:sp>
        <p:sp>
          <p:nvSpPr>
            <p:cNvPr id="168" name="tx168"/>
            <p:cNvSpPr/>
            <p:nvPr/>
          </p:nvSpPr>
          <p:spPr>
            <a:xfrm>
              <a:off x="8121123"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61.8</a:t>
              </a:r>
            </a:p>
          </p:txBody>
        </p:sp>
        <p:sp>
          <p:nvSpPr>
            <p:cNvPr id="169" name="tx169"/>
            <p:cNvSpPr/>
            <p:nvPr/>
          </p:nvSpPr>
          <p:spPr>
            <a:xfrm>
              <a:off x="823488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62.8</a:t>
              </a:r>
            </a:p>
          </p:txBody>
        </p:sp>
        <p:sp>
          <p:nvSpPr>
            <p:cNvPr id="170" name="tx170"/>
            <p:cNvSpPr/>
            <p:nvPr/>
          </p:nvSpPr>
          <p:spPr>
            <a:xfrm>
              <a:off x="8312971"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71" name="tx171"/>
            <p:cNvSpPr/>
            <p:nvPr/>
          </p:nvSpPr>
          <p:spPr>
            <a:xfrm>
              <a:off x="305893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34.3</a:t>
              </a:r>
            </a:p>
          </p:txBody>
        </p:sp>
        <p:sp>
          <p:nvSpPr>
            <p:cNvPr id="172" name="tx172"/>
            <p:cNvSpPr/>
            <p:nvPr/>
          </p:nvSpPr>
          <p:spPr>
            <a:xfrm>
              <a:off x="309054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34.9</a:t>
              </a:r>
            </a:p>
          </p:txBody>
        </p:sp>
        <p:sp>
          <p:nvSpPr>
            <p:cNvPr id="173" name="tx173"/>
            <p:cNvSpPr/>
            <p:nvPr/>
          </p:nvSpPr>
          <p:spPr>
            <a:xfrm>
              <a:off x="3112235"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74" name="tx174"/>
            <p:cNvSpPr/>
            <p:nvPr/>
          </p:nvSpPr>
          <p:spPr>
            <a:xfrm>
              <a:off x="6407703"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27.4</a:t>
              </a:r>
            </a:p>
          </p:txBody>
        </p:sp>
        <p:sp>
          <p:nvSpPr>
            <p:cNvPr id="175" name="tx175"/>
            <p:cNvSpPr/>
            <p:nvPr/>
          </p:nvSpPr>
          <p:spPr>
            <a:xfrm>
              <a:off x="649619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27.9</a:t>
              </a:r>
            </a:p>
          </p:txBody>
        </p:sp>
        <p:sp>
          <p:nvSpPr>
            <p:cNvPr id="176" name="tx176"/>
            <p:cNvSpPr/>
            <p:nvPr/>
          </p:nvSpPr>
          <p:spPr>
            <a:xfrm>
              <a:off x="6556930"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28.2</a:t>
              </a:r>
            </a:p>
          </p:txBody>
        </p:sp>
        <p:sp>
          <p:nvSpPr>
            <p:cNvPr id="177" name="tx177"/>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35576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2" name="tx182"/>
            <p:cNvSpPr/>
            <p:nvPr/>
          </p:nvSpPr>
          <p:spPr>
            <a:xfrm>
              <a:off x="552476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3" name="tx183"/>
            <p:cNvSpPr/>
            <p:nvPr/>
          </p:nvSpPr>
          <p:spPr>
            <a:xfrm>
              <a:off x="769376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4" name="tx184"/>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Burkina Faso.
In 2024, DTP1 coverage in Burkina Faso remained constant 95%. The number of children missing out on any DTP vaccination (zero-dose children) remained constant at from 35,000 in 2023 to 35,000 in 2024.
DTP3 coverage remained constant 91% in 2024, leaving 64,000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285702"/>
            </a:xfrm>
            <a:custGeom>
              <a:avLst/>
              <a:pathLst>
                <a:path w="3397293" h="285702">
                  <a:moveTo>
                    <a:pt x="0" y="285702"/>
                  </a:moveTo>
                  <a:lnTo>
                    <a:pt x="141553" y="228562"/>
                  </a:lnTo>
                  <a:lnTo>
                    <a:pt x="283107" y="171421"/>
                  </a:lnTo>
                  <a:lnTo>
                    <a:pt x="424661" y="142851"/>
                  </a:lnTo>
                  <a:lnTo>
                    <a:pt x="566215" y="142851"/>
                  </a:lnTo>
                  <a:lnTo>
                    <a:pt x="707769" y="114281"/>
                  </a:lnTo>
                  <a:lnTo>
                    <a:pt x="849323" y="114281"/>
                  </a:lnTo>
                  <a:lnTo>
                    <a:pt x="990877" y="85710"/>
                  </a:lnTo>
                  <a:lnTo>
                    <a:pt x="1132431" y="57140"/>
                  </a:lnTo>
                  <a:lnTo>
                    <a:pt x="1273984" y="57140"/>
                  </a:lnTo>
                  <a:lnTo>
                    <a:pt x="1415538" y="57140"/>
                  </a:lnTo>
                  <a:lnTo>
                    <a:pt x="1557092" y="5714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285702"/>
            </a:xfrm>
            <a:custGeom>
              <a:avLst/>
              <a:pathLst>
                <a:path w="3397293" h="285702">
                  <a:moveTo>
                    <a:pt x="0" y="285702"/>
                  </a:moveTo>
                  <a:lnTo>
                    <a:pt x="141553" y="228562"/>
                  </a:lnTo>
                  <a:lnTo>
                    <a:pt x="283107" y="171421"/>
                  </a:lnTo>
                  <a:lnTo>
                    <a:pt x="424661" y="142851"/>
                  </a:lnTo>
                  <a:lnTo>
                    <a:pt x="566215" y="142851"/>
                  </a:lnTo>
                  <a:lnTo>
                    <a:pt x="707769" y="114281"/>
                  </a:lnTo>
                  <a:lnTo>
                    <a:pt x="849323" y="114281"/>
                  </a:lnTo>
                  <a:lnTo>
                    <a:pt x="990877" y="85710"/>
                  </a:lnTo>
                  <a:lnTo>
                    <a:pt x="1132431" y="57140"/>
                  </a:lnTo>
                  <a:lnTo>
                    <a:pt x="1273984" y="57140"/>
                  </a:lnTo>
                  <a:lnTo>
                    <a:pt x="1415538" y="57140"/>
                  </a:lnTo>
                  <a:lnTo>
                    <a:pt x="1557092" y="5714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285702"/>
            </a:xfrm>
            <a:custGeom>
              <a:avLst/>
              <a:pathLst>
                <a:path w="3397293" h="285702">
                  <a:moveTo>
                    <a:pt x="0" y="285702"/>
                  </a:moveTo>
                  <a:lnTo>
                    <a:pt x="141553" y="228562"/>
                  </a:lnTo>
                  <a:lnTo>
                    <a:pt x="283107" y="171421"/>
                  </a:lnTo>
                  <a:lnTo>
                    <a:pt x="424661" y="142851"/>
                  </a:lnTo>
                  <a:lnTo>
                    <a:pt x="566215" y="142851"/>
                  </a:lnTo>
                  <a:lnTo>
                    <a:pt x="707769" y="114281"/>
                  </a:lnTo>
                  <a:lnTo>
                    <a:pt x="849323" y="114281"/>
                  </a:lnTo>
                  <a:lnTo>
                    <a:pt x="990877" y="85710"/>
                  </a:lnTo>
                  <a:lnTo>
                    <a:pt x="1132431" y="57140"/>
                  </a:lnTo>
                  <a:lnTo>
                    <a:pt x="1273984" y="57140"/>
                  </a:lnTo>
                  <a:lnTo>
                    <a:pt x="1415538" y="57140"/>
                  </a:lnTo>
                  <a:lnTo>
                    <a:pt x="1557092" y="5714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83177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92164" y="472419"/>
              <a:ext cx="28548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Burkina Faso, 2000-2024</a:t>
              </a:r>
            </a:p>
          </p:txBody>
        </p:sp>
        <p:sp>
          <p:nvSpPr>
            <p:cNvPr id="63" name="pl63"/>
            <p:cNvSpPr/>
            <p:nvPr/>
          </p:nvSpPr>
          <p:spPr>
            <a:xfrm>
              <a:off x="5267799" y="31597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773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95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008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18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36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3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6232"/>
              <a:ext cx="3397293" cy="882316"/>
            </a:xfrm>
            <a:custGeom>
              <a:avLst/>
              <a:pathLst>
                <a:path w="3397293" h="882316">
                  <a:moveTo>
                    <a:pt x="0" y="882316"/>
                  </a:moveTo>
                  <a:lnTo>
                    <a:pt x="141553" y="705853"/>
                  </a:lnTo>
                  <a:lnTo>
                    <a:pt x="283107" y="529389"/>
                  </a:lnTo>
                  <a:lnTo>
                    <a:pt x="424661" y="441158"/>
                  </a:lnTo>
                  <a:lnTo>
                    <a:pt x="566215" y="441158"/>
                  </a:lnTo>
                  <a:lnTo>
                    <a:pt x="707769" y="352926"/>
                  </a:lnTo>
                  <a:lnTo>
                    <a:pt x="849323" y="352926"/>
                  </a:lnTo>
                  <a:lnTo>
                    <a:pt x="990877" y="264694"/>
                  </a:lnTo>
                  <a:lnTo>
                    <a:pt x="1132431" y="176463"/>
                  </a:lnTo>
                  <a:lnTo>
                    <a:pt x="1273984" y="176463"/>
                  </a:lnTo>
                  <a:lnTo>
                    <a:pt x="1415538" y="176463"/>
                  </a:lnTo>
                  <a:lnTo>
                    <a:pt x="1557092" y="176463"/>
                  </a:lnTo>
                  <a:lnTo>
                    <a:pt x="1698646" y="88231"/>
                  </a:lnTo>
                  <a:lnTo>
                    <a:pt x="1840200" y="88231"/>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36232"/>
              <a:ext cx="3397293" cy="705853"/>
            </a:xfrm>
            <a:custGeom>
              <a:avLst/>
              <a:pathLst>
                <a:path w="3397293" h="705853">
                  <a:moveTo>
                    <a:pt x="0" y="705853"/>
                  </a:moveTo>
                  <a:lnTo>
                    <a:pt x="141553" y="617621"/>
                  </a:lnTo>
                  <a:lnTo>
                    <a:pt x="283107" y="617621"/>
                  </a:lnTo>
                  <a:lnTo>
                    <a:pt x="424661" y="529389"/>
                  </a:lnTo>
                  <a:lnTo>
                    <a:pt x="566215" y="441158"/>
                  </a:lnTo>
                  <a:lnTo>
                    <a:pt x="707769" y="352926"/>
                  </a:lnTo>
                  <a:lnTo>
                    <a:pt x="849323" y="264694"/>
                  </a:lnTo>
                  <a:lnTo>
                    <a:pt x="990877" y="264694"/>
                  </a:lnTo>
                  <a:lnTo>
                    <a:pt x="1132431" y="176463"/>
                  </a:lnTo>
                  <a:lnTo>
                    <a:pt x="1273984" y="88231"/>
                  </a:lnTo>
                  <a:lnTo>
                    <a:pt x="1415538" y="88231"/>
                  </a:lnTo>
                  <a:lnTo>
                    <a:pt x="1557092" y="88231"/>
                  </a:lnTo>
                  <a:lnTo>
                    <a:pt x="1698646" y="88231"/>
                  </a:lnTo>
                  <a:lnTo>
                    <a:pt x="1840200" y="88231"/>
                  </a:lnTo>
                  <a:lnTo>
                    <a:pt x="1981754" y="88231"/>
                  </a:lnTo>
                  <a:lnTo>
                    <a:pt x="2123308" y="88231"/>
                  </a:lnTo>
                  <a:lnTo>
                    <a:pt x="2264862" y="0"/>
                  </a:lnTo>
                  <a:lnTo>
                    <a:pt x="2406416" y="0"/>
                  </a:lnTo>
                  <a:lnTo>
                    <a:pt x="2547969" y="0"/>
                  </a:lnTo>
                  <a:lnTo>
                    <a:pt x="2689523" y="0"/>
                  </a:lnTo>
                  <a:lnTo>
                    <a:pt x="2831077" y="176463"/>
                  </a:lnTo>
                  <a:lnTo>
                    <a:pt x="2972631" y="264694"/>
                  </a:lnTo>
                  <a:lnTo>
                    <a:pt x="3114185" y="88231"/>
                  </a:lnTo>
                  <a:lnTo>
                    <a:pt x="3255739" y="88231"/>
                  </a:lnTo>
                  <a:lnTo>
                    <a:pt x="3397293" y="8823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48000"/>
              <a:ext cx="3397293" cy="2117559"/>
            </a:xfrm>
            <a:custGeom>
              <a:avLst/>
              <a:pathLst>
                <a:path w="3397293" h="2117559">
                  <a:moveTo>
                    <a:pt x="0" y="2117559"/>
                  </a:moveTo>
                  <a:lnTo>
                    <a:pt x="141553" y="2117559"/>
                  </a:lnTo>
                  <a:lnTo>
                    <a:pt x="283107" y="2029328"/>
                  </a:lnTo>
                  <a:lnTo>
                    <a:pt x="424661" y="1852864"/>
                  </a:lnTo>
                  <a:lnTo>
                    <a:pt x="566215" y="1588169"/>
                  </a:lnTo>
                  <a:lnTo>
                    <a:pt x="707769" y="1323474"/>
                  </a:lnTo>
                  <a:lnTo>
                    <a:pt x="849323" y="1147011"/>
                  </a:lnTo>
                  <a:lnTo>
                    <a:pt x="990877" y="970548"/>
                  </a:lnTo>
                  <a:lnTo>
                    <a:pt x="1132431" y="529389"/>
                  </a:lnTo>
                  <a:lnTo>
                    <a:pt x="1273984" y="176463"/>
                  </a:lnTo>
                  <a:lnTo>
                    <a:pt x="1415538" y="705853"/>
                  </a:lnTo>
                  <a:lnTo>
                    <a:pt x="1557092" y="882316"/>
                  </a:lnTo>
                  <a:lnTo>
                    <a:pt x="1698646" y="1235243"/>
                  </a:lnTo>
                  <a:lnTo>
                    <a:pt x="1840200" y="1323474"/>
                  </a:lnTo>
                  <a:lnTo>
                    <a:pt x="1981754" y="970548"/>
                  </a:lnTo>
                  <a:lnTo>
                    <a:pt x="2123308" y="882316"/>
                  </a:lnTo>
                  <a:lnTo>
                    <a:pt x="2264862" y="441158"/>
                  </a:lnTo>
                  <a:lnTo>
                    <a:pt x="2406416" y="352926"/>
                  </a:lnTo>
                  <a:lnTo>
                    <a:pt x="2547969" y="264694"/>
                  </a:lnTo>
                  <a:lnTo>
                    <a:pt x="2689523" y="88231"/>
                  </a:lnTo>
                  <a:lnTo>
                    <a:pt x="2831077" y="264694"/>
                  </a:lnTo>
                  <a:lnTo>
                    <a:pt x="2972631" y="352926"/>
                  </a:lnTo>
                  <a:lnTo>
                    <a:pt x="3114185" y="352926"/>
                  </a:lnTo>
                  <a:lnTo>
                    <a:pt x="3255739" y="88231"/>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362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6232"/>
              <a:ext cx="3397293" cy="882316"/>
            </a:xfrm>
            <a:custGeom>
              <a:avLst/>
              <a:pathLst>
                <a:path w="3397293" h="882316">
                  <a:moveTo>
                    <a:pt x="0" y="882316"/>
                  </a:moveTo>
                  <a:lnTo>
                    <a:pt x="141553" y="705853"/>
                  </a:lnTo>
                  <a:lnTo>
                    <a:pt x="283107" y="529389"/>
                  </a:lnTo>
                  <a:lnTo>
                    <a:pt x="424661" y="441158"/>
                  </a:lnTo>
                  <a:lnTo>
                    <a:pt x="566215" y="441158"/>
                  </a:lnTo>
                  <a:lnTo>
                    <a:pt x="707769" y="352926"/>
                  </a:lnTo>
                  <a:lnTo>
                    <a:pt x="849323" y="352926"/>
                  </a:lnTo>
                  <a:lnTo>
                    <a:pt x="990877" y="264694"/>
                  </a:lnTo>
                  <a:lnTo>
                    <a:pt x="1132431" y="176463"/>
                  </a:lnTo>
                  <a:lnTo>
                    <a:pt x="1273984" y="176463"/>
                  </a:lnTo>
                  <a:lnTo>
                    <a:pt x="1415538" y="176463"/>
                  </a:lnTo>
                  <a:lnTo>
                    <a:pt x="1557092" y="176463"/>
                  </a:lnTo>
                  <a:lnTo>
                    <a:pt x="1698646" y="88231"/>
                  </a:lnTo>
                  <a:lnTo>
                    <a:pt x="1840200" y="88231"/>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165672"/>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165672"/>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165672"/>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165672"/>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165672"/>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165672"/>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165672"/>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6232"/>
              <a:ext cx="3397293" cy="882316"/>
            </a:xfrm>
            <a:custGeom>
              <a:avLst/>
              <a:pathLst>
                <a:path w="3397293" h="882316">
                  <a:moveTo>
                    <a:pt x="0" y="882316"/>
                  </a:moveTo>
                  <a:lnTo>
                    <a:pt x="141553" y="705853"/>
                  </a:lnTo>
                  <a:lnTo>
                    <a:pt x="283107" y="529389"/>
                  </a:lnTo>
                  <a:lnTo>
                    <a:pt x="424661" y="441158"/>
                  </a:lnTo>
                  <a:lnTo>
                    <a:pt x="566215" y="441158"/>
                  </a:lnTo>
                  <a:lnTo>
                    <a:pt x="707769" y="352926"/>
                  </a:lnTo>
                  <a:lnTo>
                    <a:pt x="849323" y="352926"/>
                  </a:lnTo>
                  <a:lnTo>
                    <a:pt x="990877" y="264694"/>
                  </a:lnTo>
                  <a:lnTo>
                    <a:pt x="1132431" y="176463"/>
                  </a:lnTo>
                  <a:lnTo>
                    <a:pt x="1273984" y="176463"/>
                  </a:lnTo>
                  <a:lnTo>
                    <a:pt x="1415538" y="176463"/>
                  </a:lnTo>
                  <a:lnTo>
                    <a:pt x="1557092" y="176463"/>
                  </a:lnTo>
                  <a:lnTo>
                    <a:pt x="1698646" y="88231"/>
                  </a:lnTo>
                  <a:lnTo>
                    <a:pt x="1840200" y="88231"/>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08993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97238" y="10915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05008" y="1091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0899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0899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0899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0899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8853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7088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487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664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7841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18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282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282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099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724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95356" y="483177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16" name="tx116"/>
            <p:cNvSpPr/>
            <p:nvPr/>
          </p:nvSpPr>
          <p:spPr>
            <a:xfrm>
              <a:off x="72770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3950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544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290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035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781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917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663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5408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117634" cy="149993"/>
            </a:xfrm>
            <a:prstGeom prst="rect">
              <a:avLst/>
            </a:prstGeom>
            <a:solidFill>
              <a:srgbClr val="1CABE2">
                <a:alpha val="80000"/>
              </a:srgbClr>
            </a:solidFill>
          </p:spPr>
          <p:txBody>
            <a:bodyPr/>
            <a:lstStyle/>
            <a:p/>
          </p:txBody>
        </p:sp>
        <p:sp>
          <p:nvSpPr>
            <p:cNvPr id="131" name="rc131"/>
            <p:cNvSpPr/>
            <p:nvPr/>
          </p:nvSpPr>
          <p:spPr>
            <a:xfrm>
              <a:off x="1317178" y="5637654"/>
              <a:ext cx="7238582"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644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0390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71135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Burkina Faso (95%) was 6 percentage points higher than the global average (89%) and 14 percentage points higher than the average across all WCAR countries (81%).
National DTP1 coverage was the same as in 2019 (95%).
This equates to 35,000 zero-dose children in 2024 compared to 34,000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Burkina Faso ranked number 19 out of 24 countries for lowest DTP1 coverage (based on tied ranks).
Burkina Faso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F26A21">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Burkina Faso ranked number 13 out of 24 countries with 34,000 zero-dose children.
In 2024, Burkina Faso ranked number 11 out of 24 countries with 35,000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323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459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5963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3917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5281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664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089210"/>
              <a:ext cx="200644" cy="536324"/>
            </a:xfrm>
            <a:prstGeom prst="rect">
              <a:avLst/>
            </a:prstGeom>
            <a:solidFill>
              <a:srgbClr val="80BD41">
                <a:alpha val="100000"/>
              </a:srgbClr>
            </a:solidFill>
          </p:spPr>
          <p:txBody>
            <a:bodyPr/>
            <a:lstStyle/>
            <a:p/>
          </p:txBody>
        </p:sp>
        <p:sp>
          <p:nvSpPr>
            <p:cNvPr id="25" name="rc25"/>
            <p:cNvSpPr/>
            <p:nvPr/>
          </p:nvSpPr>
          <p:spPr>
            <a:xfrm>
              <a:off x="1423662" y="3433703"/>
              <a:ext cx="200644" cy="178774"/>
            </a:xfrm>
            <a:prstGeom prst="rect">
              <a:avLst/>
            </a:prstGeom>
            <a:solidFill>
              <a:srgbClr val="0058AB">
                <a:alpha val="100000"/>
              </a:srgbClr>
            </a:solidFill>
          </p:spPr>
          <p:txBody>
            <a:bodyPr/>
            <a:lstStyle/>
            <a:p/>
          </p:txBody>
        </p:sp>
        <p:sp>
          <p:nvSpPr>
            <p:cNvPr id="26" name="rc26"/>
            <p:cNvSpPr/>
            <p:nvPr/>
          </p:nvSpPr>
          <p:spPr>
            <a:xfrm>
              <a:off x="1423662" y="3612478"/>
              <a:ext cx="200644" cy="476731"/>
            </a:xfrm>
            <a:prstGeom prst="rect">
              <a:avLst/>
            </a:prstGeom>
            <a:solidFill>
              <a:srgbClr val="1CABE2">
                <a:alpha val="100000"/>
              </a:srgbClr>
            </a:solidFill>
          </p:spPr>
          <p:txBody>
            <a:bodyPr/>
            <a:lstStyle/>
            <a:p/>
          </p:txBody>
        </p:sp>
        <p:sp>
          <p:nvSpPr>
            <p:cNvPr id="27" name="rc27"/>
            <p:cNvSpPr/>
            <p:nvPr/>
          </p:nvSpPr>
          <p:spPr>
            <a:xfrm>
              <a:off x="1646600" y="3868322"/>
              <a:ext cx="200644" cy="757213"/>
            </a:xfrm>
            <a:prstGeom prst="rect">
              <a:avLst/>
            </a:prstGeom>
            <a:solidFill>
              <a:srgbClr val="80BD41">
                <a:alpha val="100000"/>
              </a:srgbClr>
            </a:solidFill>
          </p:spPr>
          <p:txBody>
            <a:bodyPr/>
            <a:lstStyle/>
            <a:p/>
          </p:txBody>
        </p:sp>
        <p:sp>
          <p:nvSpPr>
            <p:cNvPr id="28" name="rc28"/>
            <p:cNvSpPr/>
            <p:nvPr/>
          </p:nvSpPr>
          <p:spPr>
            <a:xfrm>
              <a:off x="1646600" y="3404225"/>
              <a:ext cx="200644" cy="158770"/>
            </a:xfrm>
            <a:prstGeom prst="rect">
              <a:avLst/>
            </a:prstGeom>
            <a:solidFill>
              <a:srgbClr val="0058AB">
                <a:alpha val="100000"/>
              </a:srgbClr>
            </a:solidFill>
          </p:spPr>
          <p:txBody>
            <a:bodyPr/>
            <a:lstStyle/>
            <a:p/>
          </p:txBody>
        </p:sp>
        <p:sp>
          <p:nvSpPr>
            <p:cNvPr id="29" name="rc29"/>
            <p:cNvSpPr/>
            <p:nvPr/>
          </p:nvSpPr>
          <p:spPr>
            <a:xfrm>
              <a:off x="1646600" y="3562995"/>
              <a:ext cx="200644" cy="305326"/>
            </a:xfrm>
            <a:prstGeom prst="rect">
              <a:avLst/>
            </a:prstGeom>
            <a:solidFill>
              <a:srgbClr val="1CABE2">
                <a:alpha val="100000"/>
              </a:srgbClr>
            </a:solidFill>
          </p:spPr>
          <p:txBody>
            <a:bodyPr/>
            <a:lstStyle/>
            <a:p/>
          </p:txBody>
        </p:sp>
        <p:sp>
          <p:nvSpPr>
            <p:cNvPr id="30" name="rc30"/>
            <p:cNvSpPr/>
            <p:nvPr/>
          </p:nvSpPr>
          <p:spPr>
            <a:xfrm>
              <a:off x="1869538" y="3763659"/>
              <a:ext cx="200644" cy="861876"/>
            </a:xfrm>
            <a:prstGeom prst="rect">
              <a:avLst/>
            </a:prstGeom>
            <a:solidFill>
              <a:srgbClr val="80BD41">
                <a:alpha val="100000"/>
              </a:srgbClr>
            </a:solidFill>
          </p:spPr>
          <p:txBody>
            <a:bodyPr/>
            <a:lstStyle/>
            <a:p/>
          </p:txBody>
        </p:sp>
        <p:sp>
          <p:nvSpPr>
            <p:cNvPr id="31" name="rc31"/>
            <p:cNvSpPr/>
            <p:nvPr/>
          </p:nvSpPr>
          <p:spPr>
            <a:xfrm>
              <a:off x="1869538" y="3376438"/>
              <a:ext cx="200644" cy="137401"/>
            </a:xfrm>
            <a:prstGeom prst="rect">
              <a:avLst/>
            </a:prstGeom>
            <a:solidFill>
              <a:srgbClr val="0058AB">
                <a:alpha val="100000"/>
              </a:srgbClr>
            </a:solidFill>
          </p:spPr>
          <p:txBody>
            <a:bodyPr/>
            <a:lstStyle/>
            <a:p/>
          </p:txBody>
        </p:sp>
        <p:sp>
          <p:nvSpPr>
            <p:cNvPr id="32" name="rc32"/>
            <p:cNvSpPr/>
            <p:nvPr/>
          </p:nvSpPr>
          <p:spPr>
            <a:xfrm>
              <a:off x="1869538" y="3513840"/>
              <a:ext cx="200644" cy="249818"/>
            </a:xfrm>
            <a:prstGeom prst="rect">
              <a:avLst/>
            </a:prstGeom>
            <a:solidFill>
              <a:srgbClr val="1CABE2">
                <a:alpha val="100000"/>
              </a:srgbClr>
            </a:solidFill>
          </p:spPr>
          <p:txBody>
            <a:bodyPr/>
            <a:lstStyle/>
            <a:p/>
          </p:txBody>
        </p:sp>
        <p:sp>
          <p:nvSpPr>
            <p:cNvPr id="33" name="rc33"/>
            <p:cNvSpPr/>
            <p:nvPr/>
          </p:nvSpPr>
          <p:spPr>
            <a:xfrm>
              <a:off x="2092476" y="3606309"/>
              <a:ext cx="200644" cy="1019225"/>
            </a:xfrm>
            <a:prstGeom prst="rect">
              <a:avLst/>
            </a:prstGeom>
            <a:solidFill>
              <a:srgbClr val="80BD41">
                <a:alpha val="100000"/>
              </a:srgbClr>
            </a:solidFill>
          </p:spPr>
          <p:txBody>
            <a:bodyPr/>
            <a:lstStyle/>
            <a:p/>
          </p:txBody>
        </p:sp>
        <p:sp>
          <p:nvSpPr>
            <p:cNvPr id="34" name="rc34"/>
            <p:cNvSpPr/>
            <p:nvPr/>
          </p:nvSpPr>
          <p:spPr>
            <a:xfrm>
              <a:off x="2092476" y="3335376"/>
              <a:ext cx="200644" cy="129016"/>
            </a:xfrm>
            <a:prstGeom prst="rect">
              <a:avLst/>
            </a:prstGeom>
            <a:solidFill>
              <a:srgbClr val="0058AB">
                <a:alpha val="100000"/>
              </a:srgbClr>
            </a:solidFill>
          </p:spPr>
          <p:txBody>
            <a:bodyPr/>
            <a:lstStyle/>
            <a:p/>
          </p:txBody>
        </p:sp>
        <p:sp>
          <p:nvSpPr>
            <p:cNvPr id="35" name="rc35"/>
            <p:cNvSpPr/>
            <p:nvPr/>
          </p:nvSpPr>
          <p:spPr>
            <a:xfrm>
              <a:off x="2092476" y="3464392"/>
              <a:ext cx="200644" cy="141917"/>
            </a:xfrm>
            <a:prstGeom prst="rect">
              <a:avLst/>
            </a:prstGeom>
            <a:solidFill>
              <a:srgbClr val="1CABE2">
                <a:alpha val="100000"/>
              </a:srgbClr>
            </a:solidFill>
          </p:spPr>
          <p:txBody>
            <a:bodyPr/>
            <a:lstStyle/>
            <a:p/>
          </p:txBody>
        </p:sp>
        <p:sp>
          <p:nvSpPr>
            <p:cNvPr id="36" name="rc36"/>
            <p:cNvSpPr/>
            <p:nvPr/>
          </p:nvSpPr>
          <p:spPr>
            <a:xfrm>
              <a:off x="2315413" y="3581194"/>
              <a:ext cx="200644" cy="1044340"/>
            </a:xfrm>
            <a:prstGeom prst="rect">
              <a:avLst/>
            </a:prstGeom>
            <a:solidFill>
              <a:srgbClr val="80BD41">
                <a:alpha val="100000"/>
              </a:srgbClr>
            </a:solidFill>
          </p:spPr>
          <p:txBody>
            <a:bodyPr/>
            <a:lstStyle/>
            <a:p/>
          </p:txBody>
        </p:sp>
        <p:sp>
          <p:nvSpPr>
            <p:cNvPr id="37" name="rc37"/>
            <p:cNvSpPr/>
            <p:nvPr/>
          </p:nvSpPr>
          <p:spPr>
            <a:xfrm>
              <a:off x="2315413" y="3303583"/>
              <a:ext cx="200644" cy="132196"/>
            </a:xfrm>
            <a:prstGeom prst="rect">
              <a:avLst/>
            </a:prstGeom>
            <a:solidFill>
              <a:srgbClr val="0058AB">
                <a:alpha val="100000"/>
              </a:srgbClr>
            </a:solidFill>
          </p:spPr>
          <p:txBody>
            <a:bodyPr/>
            <a:lstStyle/>
            <a:p/>
          </p:txBody>
        </p:sp>
        <p:sp>
          <p:nvSpPr>
            <p:cNvPr id="38" name="rc38"/>
            <p:cNvSpPr/>
            <p:nvPr/>
          </p:nvSpPr>
          <p:spPr>
            <a:xfrm>
              <a:off x="2315413" y="3435780"/>
              <a:ext cx="200644" cy="145414"/>
            </a:xfrm>
            <a:prstGeom prst="rect">
              <a:avLst/>
            </a:prstGeom>
            <a:solidFill>
              <a:srgbClr val="1CABE2">
                <a:alpha val="100000"/>
              </a:srgbClr>
            </a:solidFill>
          </p:spPr>
          <p:txBody>
            <a:bodyPr/>
            <a:lstStyle/>
            <a:p/>
          </p:txBody>
        </p:sp>
        <p:sp>
          <p:nvSpPr>
            <p:cNvPr id="39" name="rc39"/>
            <p:cNvSpPr/>
            <p:nvPr/>
          </p:nvSpPr>
          <p:spPr>
            <a:xfrm>
              <a:off x="2538351" y="3507125"/>
              <a:ext cx="200644" cy="1118410"/>
            </a:xfrm>
            <a:prstGeom prst="rect">
              <a:avLst/>
            </a:prstGeom>
            <a:solidFill>
              <a:srgbClr val="80BD41">
                <a:alpha val="100000"/>
              </a:srgbClr>
            </a:solidFill>
          </p:spPr>
          <p:txBody>
            <a:bodyPr/>
            <a:lstStyle/>
            <a:p/>
          </p:txBody>
        </p:sp>
        <p:sp>
          <p:nvSpPr>
            <p:cNvPr id="40" name="rc40"/>
            <p:cNvSpPr/>
            <p:nvPr/>
          </p:nvSpPr>
          <p:spPr>
            <a:xfrm>
              <a:off x="2538351" y="3261620"/>
              <a:ext cx="200644" cy="122752"/>
            </a:xfrm>
            <a:prstGeom prst="rect">
              <a:avLst/>
            </a:prstGeom>
            <a:solidFill>
              <a:srgbClr val="0058AB">
                <a:alpha val="100000"/>
              </a:srgbClr>
            </a:solidFill>
          </p:spPr>
          <p:txBody>
            <a:bodyPr/>
            <a:lstStyle/>
            <a:p/>
          </p:txBody>
        </p:sp>
        <p:sp>
          <p:nvSpPr>
            <p:cNvPr id="41" name="rc41"/>
            <p:cNvSpPr/>
            <p:nvPr/>
          </p:nvSpPr>
          <p:spPr>
            <a:xfrm>
              <a:off x="2538351" y="3384372"/>
              <a:ext cx="200644" cy="122752"/>
            </a:xfrm>
            <a:prstGeom prst="rect">
              <a:avLst/>
            </a:prstGeom>
            <a:solidFill>
              <a:srgbClr val="1CABE2">
                <a:alpha val="100000"/>
              </a:srgbClr>
            </a:solidFill>
          </p:spPr>
          <p:txBody>
            <a:bodyPr/>
            <a:lstStyle/>
            <a:p/>
          </p:txBody>
        </p:sp>
        <p:sp>
          <p:nvSpPr>
            <p:cNvPr id="42" name="rc42"/>
            <p:cNvSpPr/>
            <p:nvPr/>
          </p:nvSpPr>
          <p:spPr>
            <a:xfrm>
              <a:off x="2761289" y="3404932"/>
              <a:ext cx="200644" cy="1220603"/>
            </a:xfrm>
            <a:prstGeom prst="rect">
              <a:avLst/>
            </a:prstGeom>
            <a:solidFill>
              <a:srgbClr val="80BD41">
                <a:alpha val="100000"/>
              </a:srgbClr>
            </a:solidFill>
          </p:spPr>
          <p:txBody>
            <a:bodyPr/>
            <a:lstStyle/>
            <a:p/>
          </p:txBody>
        </p:sp>
        <p:sp>
          <p:nvSpPr>
            <p:cNvPr id="43" name="rc43"/>
            <p:cNvSpPr/>
            <p:nvPr/>
          </p:nvSpPr>
          <p:spPr>
            <a:xfrm>
              <a:off x="2761289" y="3206228"/>
              <a:ext cx="200644" cy="127737"/>
            </a:xfrm>
            <a:prstGeom prst="rect">
              <a:avLst/>
            </a:prstGeom>
            <a:solidFill>
              <a:srgbClr val="0058AB">
                <a:alpha val="100000"/>
              </a:srgbClr>
            </a:solidFill>
          </p:spPr>
          <p:txBody>
            <a:bodyPr/>
            <a:lstStyle/>
            <a:p/>
          </p:txBody>
        </p:sp>
        <p:sp>
          <p:nvSpPr>
            <p:cNvPr id="44" name="rc44"/>
            <p:cNvSpPr/>
            <p:nvPr/>
          </p:nvSpPr>
          <p:spPr>
            <a:xfrm>
              <a:off x="2761289" y="3333966"/>
              <a:ext cx="200644" cy="70965"/>
            </a:xfrm>
            <a:prstGeom prst="rect">
              <a:avLst/>
            </a:prstGeom>
            <a:solidFill>
              <a:srgbClr val="1CABE2">
                <a:alpha val="100000"/>
              </a:srgbClr>
            </a:solidFill>
          </p:spPr>
          <p:txBody>
            <a:bodyPr/>
            <a:lstStyle/>
            <a:p/>
          </p:txBody>
        </p:sp>
        <p:sp>
          <p:nvSpPr>
            <p:cNvPr id="45" name="rc45"/>
            <p:cNvSpPr/>
            <p:nvPr/>
          </p:nvSpPr>
          <p:spPr>
            <a:xfrm>
              <a:off x="2984227" y="3327244"/>
              <a:ext cx="200644" cy="1298290"/>
            </a:xfrm>
            <a:prstGeom prst="rect">
              <a:avLst/>
            </a:prstGeom>
            <a:solidFill>
              <a:srgbClr val="80BD41">
                <a:alpha val="100000"/>
              </a:srgbClr>
            </a:solidFill>
          </p:spPr>
          <p:txBody>
            <a:bodyPr/>
            <a:lstStyle/>
            <a:p/>
          </p:txBody>
        </p:sp>
        <p:sp>
          <p:nvSpPr>
            <p:cNvPr id="46" name="rc46"/>
            <p:cNvSpPr/>
            <p:nvPr/>
          </p:nvSpPr>
          <p:spPr>
            <a:xfrm>
              <a:off x="2984227" y="3166782"/>
              <a:ext cx="200644" cy="116699"/>
            </a:xfrm>
            <a:prstGeom prst="rect">
              <a:avLst/>
            </a:prstGeom>
            <a:solidFill>
              <a:srgbClr val="0058AB">
                <a:alpha val="100000"/>
              </a:srgbClr>
            </a:solidFill>
          </p:spPr>
          <p:txBody>
            <a:bodyPr/>
            <a:lstStyle/>
            <a:p/>
          </p:txBody>
        </p:sp>
        <p:sp>
          <p:nvSpPr>
            <p:cNvPr id="47" name="rc47"/>
            <p:cNvSpPr/>
            <p:nvPr/>
          </p:nvSpPr>
          <p:spPr>
            <a:xfrm>
              <a:off x="2984227" y="3283482"/>
              <a:ext cx="200644" cy="43762"/>
            </a:xfrm>
            <a:prstGeom prst="rect">
              <a:avLst/>
            </a:prstGeom>
            <a:solidFill>
              <a:srgbClr val="1CABE2">
                <a:alpha val="100000"/>
              </a:srgbClr>
            </a:solidFill>
          </p:spPr>
          <p:txBody>
            <a:bodyPr/>
            <a:lstStyle/>
            <a:p/>
          </p:txBody>
        </p:sp>
        <p:sp>
          <p:nvSpPr>
            <p:cNvPr id="48" name="rc48"/>
            <p:cNvSpPr/>
            <p:nvPr/>
          </p:nvSpPr>
          <p:spPr>
            <a:xfrm>
              <a:off x="3207165" y="3234682"/>
              <a:ext cx="200644" cy="1390853"/>
            </a:xfrm>
            <a:prstGeom prst="rect">
              <a:avLst/>
            </a:prstGeom>
            <a:solidFill>
              <a:srgbClr val="80BD41">
                <a:alpha val="100000"/>
              </a:srgbClr>
            </a:solidFill>
          </p:spPr>
          <p:txBody>
            <a:bodyPr/>
            <a:lstStyle/>
            <a:p/>
          </p:txBody>
        </p:sp>
        <p:sp>
          <p:nvSpPr>
            <p:cNvPr id="49" name="rc49"/>
            <p:cNvSpPr/>
            <p:nvPr/>
          </p:nvSpPr>
          <p:spPr>
            <a:xfrm>
              <a:off x="3207165" y="3129995"/>
              <a:ext cx="200644" cy="104686"/>
            </a:xfrm>
            <a:prstGeom prst="rect">
              <a:avLst/>
            </a:prstGeom>
            <a:solidFill>
              <a:srgbClr val="0058AB">
                <a:alpha val="100000"/>
              </a:srgbClr>
            </a:solidFill>
          </p:spPr>
          <p:txBody>
            <a:bodyPr/>
            <a:lstStyle/>
            <a:p/>
          </p:txBody>
        </p:sp>
        <p:sp>
          <p:nvSpPr>
            <p:cNvPr id="50" name="rc50"/>
            <p:cNvSpPr/>
            <p:nvPr/>
          </p:nvSpPr>
          <p:spPr>
            <a:xfrm>
              <a:off x="3207165" y="3234682"/>
              <a:ext cx="200644" cy="0"/>
            </a:xfrm>
            <a:prstGeom prst="rect">
              <a:avLst/>
            </a:prstGeom>
            <a:solidFill>
              <a:srgbClr val="1CABE2">
                <a:alpha val="100000"/>
              </a:srgbClr>
            </a:solidFill>
          </p:spPr>
          <p:txBody>
            <a:bodyPr/>
            <a:lstStyle/>
            <a:p/>
          </p:txBody>
        </p:sp>
        <p:sp>
          <p:nvSpPr>
            <p:cNvPr id="51" name="rc51"/>
            <p:cNvSpPr/>
            <p:nvPr/>
          </p:nvSpPr>
          <p:spPr>
            <a:xfrm>
              <a:off x="3430103" y="3220133"/>
              <a:ext cx="200644" cy="1405402"/>
            </a:xfrm>
            <a:prstGeom prst="rect">
              <a:avLst/>
            </a:prstGeom>
            <a:solidFill>
              <a:srgbClr val="80BD41">
                <a:alpha val="100000"/>
              </a:srgbClr>
            </a:solidFill>
          </p:spPr>
          <p:txBody>
            <a:bodyPr/>
            <a:lstStyle/>
            <a:p/>
          </p:txBody>
        </p:sp>
        <p:sp>
          <p:nvSpPr>
            <p:cNvPr id="52" name="rc52"/>
            <p:cNvSpPr/>
            <p:nvPr/>
          </p:nvSpPr>
          <p:spPr>
            <a:xfrm>
              <a:off x="3430103" y="3097923"/>
              <a:ext cx="200644" cy="106933"/>
            </a:xfrm>
            <a:prstGeom prst="rect">
              <a:avLst/>
            </a:prstGeom>
            <a:solidFill>
              <a:srgbClr val="0058AB">
                <a:alpha val="100000"/>
              </a:srgbClr>
            </a:solidFill>
          </p:spPr>
          <p:txBody>
            <a:bodyPr/>
            <a:lstStyle/>
            <a:p/>
          </p:txBody>
        </p:sp>
        <p:sp>
          <p:nvSpPr>
            <p:cNvPr id="53" name="rc53"/>
            <p:cNvSpPr/>
            <p:nvPr/>
          </p:nvSpPr>
          <p:spPr>
            <a:xfrm>
              <a:off x="3430103" y="3204857"/>
              <a:ext cx="200644" cy="15275"/>
            </a:xfrm>
            <a:prstGeom prst="rect">
              <a:avLst/>
            </a:prstGeom>
            <a:solidFill>
              <a:srgbClr val="1CABE2">
                <a:alpha val="100000"/>
              </a:srgbClr>
            </a:solidFill>
          </p:spPr>
          <p:txBody>
            <a:bodyPr/>
            <a:lstStyle/>
            <a:p/>
          </p:txBody>
        </p:sp>
        <p:sp>
          <p:nvSpPr>
            <p:cNvPr id="54" name="rc54"/>
            <p:cNvSpPr/>
            <p:nvPr/>
          </p:nvSpPr>
          <p:spPr>
            <a:xfrm>
              <a:off x="3653041" y="3202389"/>
              <a:ext cx="200644" cy="1423145"/>
            </a:xfrm>
            <a:prstGeom prst="rect">
              <a:avLst/>
            </a:prstGeom>
            <a:solidFill>
              <a:srgbClr val="80BD41">
                <a:alpha val="100000"/>
              </a:srgbClr>
            </a:solidFill>
          </p:spPr>
          <p:txBody>
            <a:bodyPr/>
            <a:lstStyle/>
            <a:p/>
          </p:txBody>
        </p:sp>
        <p:sp>
          <p:nvSpPr>
            <p:cNvPr id="55" name="rc55"/>
            <p:cNvSpPr/>
            <p:nvPr/>
          </p:nvSpPr>
          <p:spPr>
            <a:xfrm>
              <a:off x="3653041" y="3061640"/>
              <a:ext cx="200644" cy="109472"/>
            </a:xfrm>
            <a:prstGeom prst="rect">
              <a:avLst/>
            </a:prstGeom>
            <a:solidFill>
              <a:srgbClr val="0058AB">
                <a:alpha val="100000"/>
              </a:srgbClr>
            </a:solidFill>
          </p:spPr>
          <p:txBody>
            <a:bodyPr/>
            <a:lstStyle/>
            <a:p/>
          </p:txBody>
        </p:sp>
        <p:sp>
          <p:nvSpPr>
            <p:cNvPr id="56" name="rc56"/>
            <p:cNvSpPr/>
            <p:nvPr/>
          </p:nvSpPr>
          <p:spPr>
            <a:xfrm>
              <a:off x="3653041" y="3171112"/>
              <a:ext cx="200644" cy="31277"/>
            </a:xfrm>
            <a:prstGeom prst="rect">
              <a:avLst/>
            </a:prstGeom>
            <a:solidFill>
              <a:srgbClr val="1CABE2">
                <a:alpha val="100000"/>
              </a:srgbClr>
            </a:solidFill>
          </p:spPr>
          <p:txBody>
            <a:bodyPr/>
            <a:lstStyle/>
            <a:p/>
          </p:txBody>
        </p:sp>
        <p:sp>
          <p:nvSpPr>
            <p:cNvPr id="57" name="rc57"/>
            <p:cNvSpPr/>
            <p:nvPr/>
          </p:nvSpPr>
          <p:spPr>
            <a:xfrm>
              <a:off x="3875979" y="3172522"/>
              <a:ext cx="200644" cy="1453013"/>
            </a:xfrm>
            <a:prstGeom prst="rect">
              <a:avLst/>
            </a:prstGeom>
            <a:solidFill>
              <a:srgbClr val="80BD41">
                <a:alpha val="100000"/>
              </a:srgbClr>
            </a:solidFill>
          </p:spPr>
          <p:txBody>
            <a:bodyPr/>
            <a:lstStyle/>
            <a:p/>
          </p:txBody>
        </p:sp>
        <p:sp>
          <p:nvSpPr>
            <p:cNvPr id="58" name="rc58"/>
            <p:cNvSpPr/>
            <p:nvPr/>
          </p:nvSpPr>
          <p:spPr>
            <a:xfrm>
              <a:off x="3875979" y="3028818"/>
              <a:ext cx="200644" cy="111769"/>
            </a:xfrm>
            <a:prstGeom prst="rect">
              <a:avLst/>
            </a:prstGeom>
            <a:solidFill>
              <a:srgbClr val="0058AB">
                <a:alpha val="100000"/>
              </a:srgbClr>
            </a:solidFill>
          </p:spPr>
          <p:txBody>
            <a:bodyPr/>
            <a:lstStyle/>
            <a:p/>
          </p:txBody>
        </p:sp>
        <p:sp>
          <p:nvSpPr>
            <p:cNvPr id="59" name="rc59"/>
            <p:cNvSpPr/>
            <p:nvPr/>
          </p:nvSpPr>
          <p:spPr>
            <a:xfrm>
              <a:off x="3875979" y="3140587"/>
              <a:ext cx="200644" cy="31934"/>
            </a:xfrm>
            <a:prstGeom prst="rect">
              <a:avLst/>
            </a:prstGeom>
            <a:solidFill>
              <a:srgbClr val="1CABE2">
                <a:alpha val="100000"/>
              </a:srgbClr>
            </a:solidFill>
          </p:spPr>
          <p:txBody>
            <a:bodyPr/>
            <a:lstStyle/>
            <a:p/>
          </p:txBody>
        </p:sp>
        <p:sp>
          <p:nvSpPr>
            <p:cNvPr id="60" name="rc60"/>
            <p:cNvSpPr/>
            <p:nvPr/>
          </p:nvSpPr>
          <p:spPr>
            <a:xfrm>
              <a:off x="4098916" y="3159187"/>
              <a:ext cx="200644" cy="1466348"/>
            </a:xfrm>
            <a:prstGeom prst="rect">
              <a:avLst/>
            </a:prstGeom>
            <a:solidFill>
              <a:srgbClr val="80BD41">
                <a:alpha val="100000"/>
              </a:srgbClr>
            </a:solidFill>
          </p:spPr>
          <p:txBody>
            <a:bodyPr/>
            <a:lstStyle/>
            <a:p/>
          </p:txBody>
        </p:sp>
        <p:sp>
          <p:nvSpPr>
            <p:cNvPr id="61" name="rc61"/>
            <p:cNvSpPr/>
            <p:nvPr/>
          </p:nvSpPr>
          <p:spPr>
            <a:xfrm>
              <a:off x="4098916" y="2996259"/>
              <a:ext cx="200644" cy="97756"/>
            </a:xfrm>
            <a:prstGeom prst="rect">
              <a:avLst/>
            </a:prstGeom>
            <a:solidFill>
              <a:srgbClr val="0058AB">
                <a:alpha val="100000"/>
              </a:srgbClr>
            </a:solidFill>
          </p:spPr>
          <p:txBody>
            <a:bodyPr/>
            <a:lstStyle/>
            <a:p/>
          </p:txBody>
        </p:sp>
        <p:sp>
          <p:nvSpPr>
            <p:cNvPr id="62" name="rc62"/>
            <p:cNvSpPr/>
            <p:nvPr/>
          </p:nvSpPr>
          <p:spPr>
            <a:xfrm>
              <a:off x="4098916" y="3094015"/>
              <a:ext cx="200644" cy="65171"/>
            </a:xfrm>
            <a:prstGeom prst="rect">
              <a:avLst/>
            </a:prstGeom>
            <a:solidFill>
              <a:srgbClr val="1CABE2">
                <a:alpha val="100000"/>
              </a:srgbClr>
            </a:solidFill>
          </p:spPr>
          <p:txBody>
            <a:bodyPr/>
            <a:lstStyle/>
            <a:p/>
          </p:txBody>
        </p:sp>
        <p:sp>
          <p:nvSpPr>
            <p:cNvPr id="63" name="rc63"/>
            <p:cNvSpPr/>
            <p:nvPr/>
          </p:nvSpPr>
          <p:spPr>
            <a:xfrm>
              <a:off x="4321854" y="3166390"/>
              <a:ext cx="200644" cy="1459144"/>
            </a:xfrm>
            <a:prstGeom prst="rect">
              <a:avLst/>
            </a:prstGeom>
            <a:solidFill>
              <a:srgbClr val="80BD41">
                <a:alpha val="100000"/>
              </a:srgbClr>
            </a:solidFill>
          </p:spPr>
          <p:txBody>
            <a:bodyPr/>
            <a:lstStyle/>
            <a:p/>
          </p:txBody>
        </p:sp>
        <p:sp>
          <p:nvSpPr>
            <p:cNvPr id="64" name="rc64"/>
            <p:cNvSpPr/>
            <p:nvPr/>
          </p:nvSpPr>
          <p:spPr>
            <a:xfrm>
              <a:off x="4321854" y="2967416"/>
              <a:ext cx="200644" cy="99488"/>
            </a:xfrm>
            <a:prstGeom prst="rect">
              <a:avLst/>
            </a:prstGeom>
            <a:solidFill>
              <a:srgbClr val="0058AB">
                <a:alpha val="100000"/>
              </a:srgbClr>
            </a:solidFill>
          </p:spPr>
          <p:txBody>
            <a:bodyPr/>
            <a:lstStyle/>
            <a:p/>
          </p:txBody>
        </p:sp>
        <p:sp>
          <p:nvSpPr>
            <p:cNvPr id="65" name="rc65"/>
            <p:cNvSpPr/>
            <p:nvPr/>
          </p:nvSpPr>
          <p:spPr>
            <a:xfrm>
              <a:off x="4321854" y="3066905"/>
              <a:ext cx="200644" cy="99485"/>
            </a:xfrm>
            <a:prstGeom prst="rect">
              <a:avLst/>
            </a:prstGeom>
            <a:solidFill>
              <a:srgbClr val="1CABE2">
                <a:alpha val="100000"/>
              </a:srgbClr>
            </a:solidFill>
          </p:spPr>
          <p:txBody>
            <a:bodyPr/>
            <a:lstStyle/>
            <a:p/>
          </p:txBody>
        </p:sp>
        <p:sp>
          <p:nvSpPr>
            <p:cNvPr id="66" name="rc66"/>
            <p:cNvSpPr/>
            <p:nvPr/>
          </p:nvSpPr>
          <p:spPr>
            <a:xfrm>
              <a:off x="4544792" y="3100592"/>
              <a:ext cx="200644" cy="1524942"/>
            </a:xfrm>
            <a:prstGeom prst="rect">
              <a:avLst/>
            </a:prstGeom>
            <a:solidFill>
              <a:srgbClr val="80BD41">
                <a:alpha val="100000"/>
              </a:srgbClr>
            </a:solidFill>
          </p:spPr>
          <p:txBody>
            <a:bodyPr/>
            <a:lstStyle/>
            <a:p/>
          </p:txBody>
        </p:sp>
        <p:sp>
          <p:nvSpPr>
            <p:cNvPr id="67" name="rc67"/>
            <p:cNvSpPr/>
            <p:nvPr/>
          </p:nvSpPr>
          <p:spPr>
            <a:xfrm>
              <a:off x="4544792" y="2949773"/>
              <a:ext cx="200644" cy="83787"/>
            </a:xfrm>
            <a:prstGeom prst="rect">
              <a:avLst/>
            </a:prstGeom>
            <a:solidFill>
              <a:srgbClr val="0058AB">
                <a:alpha val="100000"/>
              </a:srgbClr>
            </a:solidFill>
          </p:spPr>
          <p:txBody>
            <a:bodyPr/>
            <a:lstStyle/>
            <a:p/>
          </p:txBody>
        </p:sp>
        <p:sp>
          <p:nvSpPr>
            <p:cNvPr id="68" name="rc68"/>
            <p:cNvSpPr/>
            <p:nvPr/>
          </p:nvSpPr>
          <p:spPr>
            <a:xfrm>
              <a:off x="4544792" y="3033561"/>
              <a:ext cx="200644" cy="67031"/>
            </a:xfrm>
            <a:prstGeom prst="rect">
              <a:avLst/>
            </a:prstGeom>
            <a:solidFill>
              <a:srgbClr val="1CABE2">
                <a:alpha val="100000"/>
              </a:srgbClr>
            </a:solidFill>
          </p:spPr>
          <p:txBody>
            <a:bodyPr/>
            <a:lstStyle/>
            <a:p/>
          </p:txBody>
        </p:sp>
        <p:sp>
          <p:nvSpPr>
            <p:cNvPr id="69" name="rc69"/>
            <p:cNvSpPr/>
            <p:nvPr/>
          </p:nvSpPr>
          <p:spPr>
            <a:xfrm>
              <a:off x="4767730" y="3084337"/>
              <a:ext cx="200644" cy="1541198"/>
            </a:xfrm>
            <a:prstGeom prst="rect">
              <a:avLst/>
            </a:prstGeom>
            <a:solidFill>
              <a:srgbClr val="80BD41">
                <a:alpha val="100000"/>
              </a:srgbClr>
            </a:solidFill>
          </p:spPr>
          <p:txBody>
            <a:bodyPr/>
            <a:lstStyle/>
            <a:p/>
          </p:txBody>
        </p:sp>
        <p:sp>
          <p:nvSpPr>
            <p:cNvPr id="70" name="rc70"/>
            <p:cNvSpPr/>
            <p:nvPr/>
          </p:nvSpPr>
          <p:spPr>
            <a:xfrm>
              <a:off x="4767730" y="2931911"/>
              <a:ext cx="200644" cy="84680"/>
            </a:xfrm>
            <a:prstGeom prst="rect">
              <a:avLst/>
            </a:prstGeom>
            <a:solidFill>
              <a:srgbClr val="0058AB">
                <a:alpha val="100000"/>
              </a:srgbClr>
            </a:solidFill>
          </p:spPr>
          <p:txBody>
            <a:bodyPr/>
            <a:lstStyle/>
            <a:p/>
          </p:txBody>
        </p:sp>
        <p:sp>
          <p:nvSpPr>
            <p:cNvPr id="71" name="rc71"/>
            <p:cNvSpPr/>
            <p:nvPr/>
          </p:nvSpPr>
          <p:spPr>
            <a:xfrm>
              <a:off x="4767730" y="3016591"/>
              <a:ext cx="200644" cy="67745"/>
            </a:xfrm>
            <a:prstGeom prst="rect">
              <a:avLst/>
            </a:prstGeom>
            <a:solidFill>
              <a:srgbClr val="1CABE2">
                <a:alpha val="100000"/>
              </a:srgbClr>
            </a:solidFill>
          </p:spPr>
          <p:txBody>
            <a:bodyPr/>
            <a:lstStyle/>
            <a:p/>
          </p:txBody>
        </p:sp>
        <p:sp>
          <p:nvSpPr>
            <p:cNvPr id="72" name="rc72"/>
            <p:cNvSpPr/>
            <p:nvPr/>
          </p:nvSpPr>
          <p:spPr>
            <a:xfrm>
              <a:off x="4990668" y="3081063"/>
              <a:ext cx="200644" cy="1544472"/>
            </a:xfrm>
            <a:prstGeom prst="rect">
              <a:avLst/>
            </a:prstGeom>
            <a:solidFill>
              <a:srgbClr val="80BD41">
                <a:alpha val="100000"/>
              </a:srgbClr>
            </a:solidFill>
          </p:spPr>
          <p:txBody>
            <a:bodyPr/>
            <a:lstStyle/>
            <a:p/>
          </p:txBody>
        </p:sp>
        <p:sp>
          <p:nvSpPr>
            <p:cNvPr id="73" name="rc73"/>
            <p:cNvSpPr/>
            <p:nvPr/>
          </p:nvSpPr>
          <p:spPr>
            <a:xfrm>
              <a:off x="4990668" y="2928312"/>
              <a:ext cx="200644" cy="84860"/>
            </a:xfrm>
            <a:prstGeom prst="rect">
              <a:avLst/>
            </a:prstGeom>
            <a:solidFill>
              <a:srgbClr val="0058AB">
                <a:alpha val="100000"/>
              </a:srgbClr>
            </a:solidFill>
          </p:spPr>
          <p:txBody>
            <a:bodyPr/>
            <a:lstStyle/>
            <a:p/>
          </p:txBody>
        </p:sp>
        <p:sp>
          <p:nvSpPr>
            <p:cNvPr id="74" name="rc74"/>
            <p:cNvSpPr/>
            <p:nvPr/>
          </p:nvSpPr>
          <p:spPr>
            <a:xfrm>
              <a:off x="4990668" y="3013172"/>
              <a:ext cx="200644" cy="67890"/>
            </a:xfrm>
            <a:prstGeom prst="rect">
              <a:avLst/>
            </a:prstGeom>
            <a:solidFill>
              <a:srgbClr val="1CABE2">
                <a:alpha val="100000"/>
              </a:srgbClr>
            </a:solidFill>
          </p:spPr>
          <p:txBody>
            <a:bodyPr/>
            <a:lstStyle/>
            <a:p/>
          </p:txBody>
        </p:sp>
        <p:sp>
          <p:nvSpPr>
            <p:cNvPr id="75" name="rc75"/>
            <p:cNvSpPr/>
            <p:nvPr/>
          </p:nvSpPr>
          <p:spPr>
            <a:xfrm>
              <a:off x="5213606" y="3083457"/>
              <a:ext cx="200644" cy="1542078"/>
            </a:xfrm>
            <a:prstGeom prst="rect">
              <a:avLst/>
            </a:prstGeom>
            <a:solidFill>
              <a:srgbClr val="80BD41">
                <a:alpha val="100000"/>
              </a:srgbClr>
            </a:solidFill>
          </p:spPr>
          <p:txBody>
            <a:bodyPr/>
            <a:lstStyle/>
            <a:p/>
          </p:txBody>
        </p:sp>
        <p:sp>
          <p:nvSpPr>
            <p:cNvPr id="76" name="rc76"/>
            <p:cNvSpPr/>
            <p:nvPr/>
          </p:nvSpPr>
          <p:spPr>
            <a:xfrm>
              <a:off x="5213606" y="2930943"/>
              <a:ext cx="200644" cy="84729"/>
            </a:xfrm>
            <a:prstGeom prst="rect">
              <a:avLst/>
            </a:prstGeom>
            <a:solidFill>
              <a:srgbClr val="0058AB">
                <a:alpha val="100000"/>
              </a:srgbClr>
            </a:solidFill>
          </p:spPr>
          <p:txBody>
            <a:bodyPr/>
            <a:lstStyle/>
            <a:p/>
          </p:txBody>
        </p:sp>
        <p:sp>
          <p:nvSpPr>
            <p:cNvPr id="77" name="rc77"/>
            <p:cNvSpPr/>
            <p:nvPr/>
          </p:nvSpPr>
          <p:spPr>
            <a:xfrm>
              <a:off x="5213606" y="3015673"/>
              <a:ext cx="200644" cy="67783"/>
            </a:xfrm>
            <a:prstGeom prst="rect">
              <a:avLst/>
            </a:prstGeom>
            <a:solidFill>
              <a:srgbClr val="1CABE2">
                <a:alpha val="100000"/>
              </a:srgbClr>
            </a:solidFill>
          </p:spPr>
          <p:txBody>
            <a:bodyPr/>
            <a:lstStyle/>
            <a:p/>
          </p:txBody>
        </p:sp>
        <p:sp>
          <p:nvSpPr>
            <p:cNvPr id="78" name="rc78"/>
            <p:cNvSpPr/>
            <p:nvPr/>
          </p:nvSpPr>
          <p:spPr>
            <a:xfrm>
              <a:off x="5436544" y="3111777"/>
              <a:ext cx="200644" cy="1513757"/>
            </a:xfrm>
            <a:prstGeom prst="rect">
              <a:avLst/>
            </a:prstGeom>
            <a:solidFill>
              <a:srgbClr val="80BD41">
                <a:alpha val="100000"/>
              </a:srgbClr>
            </a:solidFill>
          </p:spPr>
          <p:txBody>
            <a:bodyPr/>
            <a:lstStyle/>
            <a:p/>
          </p:txBody>
        </p:sp>
        <p:sp>
          <p:nvSpPr>
            <p:cNvPr id="79" name="rc79"/>
            <p:cNvSpPr/>
            <p:nvPr/>
          </p:nvSpPr>
          <p:spPr>
            <a:xfrm>
              <a:off x="5436544" y="2962066"/>
              <a:ext cx="200644" cy="83173"/>
            </a:xfrm>
            <a:prstGeom prst="rect">
              <a:avLst/>
            </a:prstGeom>
            <a:solidFill>
              <a:srgbClr val="0058AB">
                <a:alpha val="100000"/>
              </a:srgbClr>
            </a:solidFill>
          </p:spPr>
          <p:txBody>
            <a:bodyPr/>
            <a:lstStyle/>
            <a:p/>
          </p:txBody>
        </p:sp>
        <p:sp>
          <p:nvSpPr>
            <p:cNvPr id="80" name="rc80"/>
            <p:cNvSpPr/>
            <p:nvPr/>
          </p:nvSpPr>
          <p:spPr>
            <a:xfrm>
              <a:off x="5436544" y="3045239"/>
              <a:ext cx="200644" cy="66538"/>
            </a:xfrm>
            <a:prstGeom prst="rect">
              <a:avLst/>
            </a:prstGeom>
            <a:solidFill>
              <a:srgbClr val="1CABE2">
                <a:alpha val="100000"/>
              </a:srgbClr>
            </a:solidFill>
          </p:spPr>
          <p:txBody>
            <a:bodyPr/>
            <a:lstStyle/>
            <a:p/>
          </p:txBody>
        </p:sp>
        <p:sp>
          <p:nvSpPr>
            <p:cNvPr id="81" name="rc81"/>
            <p:cNvSpPr/>
            <p:nvPr/>
          </p:nvSpPr>
          <p:spPr>
            <a:xfrm>
              <a:off x="5659482" y="3143942"/>
              <a:ext cx="200644" cy="1481592"/>
            </a:xfrm>
            <a:prstGeom prst="rect">
              <a:avLst/>
            </a:prstGeom>
            <a:solidFill>
              <a:srgbClr val="80BD41">
                <a:alpha val="100000"/>
              </a:srgbClr>
            </a:solidFill>
          </p:spPr>
          <p:txBody>
            <a:bodyPr/>
            <a:lstStyle/>
            <a:p/>
          </p:txBody>
        </p:sp>
        <p:sp>
          <p:nvSpPr>
            <p:cNvPr id="82" name="rc82"/>
            <p:cNvSpPr/>
            <p:nvPr/>
          </p:nvSpPr>
          <p:spPr>
            <a:xfrm>
              <a:off x="5659482" y="2997410"/>
              <a:ext cx="200644" cy="81405"/>
            </a:xfrm>
            <a:prstGeom prst="rect">
              <a:avLst/>
            </a:prstGeom>
            <a:solidFill>
              <a:srgbClr val="0058AB">
                <a:alpha val="100000"/>
              </a:srgbClr>
            </a:solidFill>
          </p:spPr>
          <p:txBody>
            <a:bodyPr/>
            <a:lstStyle/>
            <a:p/>
          </p:txBody>
        </p:sp>
        <p:sp>
          <p:nvSpPr>
            <p:cNvPr id="83" name="rc83"/>
            <p:cNvSpPr/>
            <p:nvPr/>
          </p:nvSpPr>
          <p:spPr>
            <a:xfrm>
              <a:off x="5659482" y="3078816"/>
              <a:ext cx="200644" cy="65126"/>
            </a:xfrm>
            <a:prstGeom prst="rect">
              <a:avLst/>
            </a:prstGeom>
            <a:solidFill>
              <a:srgbClr val="1CABE2">
                <a:alpha val="100000"/>
              </a:srgbClr>
            </a:solidFill>
          </p:spPr>
          <p:txBody>
            <a:bodyPr/>
            <a:lstStyle/>
            <a:p/>
          </p:txBody>
        </p:sp>
        <p:sp>
          <p:nvSpPr>
            <p:cNvPr id="84" name="rc84"/>
            <p:cNvSpPr/>
            <p:nvPr/>
          </p:nvSpPr>
          <p:spPr>
            <a:xfrm>
              <a:off x="5882419" y="3175926"/>
              <a:ext cx="200644" cy="1449608"/>
            </a:xfrm>
            <a:prstGeom prst="rect">
              <a:avLst/>
            </a:prstGeom>
            <a:solidFill>
              <a:srgbClr val="80BD41">
                <a:alpha val="100000"/>
              </a:srgbClr>
            </a:solidFill>
          </p:spPr>
          <p:txBody>
            <a:bodyPr/>
            <a:lstStyle/>
            <a:p/>
          </p:txBody>
        </p:sp>
        <p:sp>
          <p:nvSpPr>
            <p:cNvPr id="85" name="rc85"/>
            <p:cNvSpPr/>
            <p:nvPr/>
          </p:nvSpPr>
          <p:spPr>
            <a:xfrm>
              <a:off x="5882419" y="3032559"/>
              <a:ext cx="200644" cy="79649"/>
            </a:xfrm>
            <a:prstGeom prst="rect">
              <a:avLst/>
            </a:prstGeom>
            <a:solidFill>
              <a:srgbClr val="0058AB">
                <a:alpha val="100000"/>
              </a:srgbClr>
            </a:solidFill>
          </p:spPr>
          <p:txBody>
            <a:bodyPr/>
            <a:lstStyle/>
            <a:p/>
          </p:txBody>
        </p:sp>
        <p:sp>
          <p:nvSpPr>
            <p:cNvPr id="86" name="rc86"/>
            <p:cNvSpPr/>
            <p:nvPr/>
          </p:nvSpPr>
          <p:spPr>
            <a:xfrm>
              <a:off x="5882419" y="3112209"/>
              <a:ext cx="200644" cy="63717"/>
            </a:xfrm>
            <a:prstGeom prst="rect">
              <a:avLst/>
            </a:prstGeom>
            <a:solidFill>
              <a:srgbClr val="1CABE2">
                <a:alpha val="100000"/>
              </a:srgbClr>
            </a:solidFill>
          </p:spPr>
          <p:txBody>
            <a:bodyPr/>
            <a:lstStyle/>
            <a:p/>
          </p:txBody>
        </p:sp>
        <p:sp>
          <p:nvSpPr>
            <p:cNvPr id="87" name="rc87"/>
            <p:cNvSpPr/>
            <p:nvPr/>
          </p:nvSpPr>
          <p:spPr>
            <a:xfrm>
              <a:off x="6105357" y="3153974"/>
              <a:ext cx="200644" cy="1471561"/>
            </a:xfrm>
            <a:prstGeom prst="rect">
              <a:avLst/>
            </a:prstGeom>
            <a:solidFill>
              <a:srgbClr val="80BD41">
                <a:alpha val="100000"/>
              </a:srgbClr>
            </a:solidFill>
          </p:spPr>
          <p:txBody>
            <a:bodyPr/>
            <a:lstStyle/>
            <a:p/>
          </p:txBody>
        </p:sp>
        <p:sp>
          <p:nvSpPr>
            <p:cNvPr id="88" name="rc88"/>
            <p:cNvSpPr/>
            <p:nvPr/>
          </p:nvSpPr>
          <p:spPr>
            <a:xfrm>
              <a:off x="6105357" y="3008436"/>
              <a:ext cx="200644" cy="80855"/>
            </a:xfrm>
            <a:prstGeom prst="rect">
              <a:avLst/>
            </a:prstGeom>
            <a:solidFill>
              <a:srgbClr val="0058AB">
                <a:alpha val="100000"/>
              </a:srgbClr>
            </a:solidFill>
          </p:spPr>
          <p:txBody>
            <a:bodyPr/>
            <a:lstStyle/>
            <a:p/>
          </p:txBody>
        </p:sp>
        <p:sp>
          <p:nvSpPr>
            <p:cNvPr id="89" name="rc89"/>
            <p:cNvSpPr/>
            <p:nvPr/>
          </p:nvSpPr>
          <p:spPr>
            <a:xfrm>
              <a:off x="6105357" y="3089291"/>
              <a:ext cx="200644" cy="64682"/>
            </a:xfrm>
            <a:prstGeom prst="rect">
              <a:avLst/>
            </a:prstGeom>
            <a:solidFill>
              <a:srgbClr val="1CABE2">
                <a:alpha val="100000"/>
              </a:srgbClr>
            </a:solidFill>
          </p:spPr>
          <p:txBody>
            <a:bodyPr/>
            <a:lstStyle/>
            <a:p/>
          </p:txBody>
        </p:sp>
        <p:sp>
          <p:nvSpPr>
            <p:cNvPr id="90" name="rc90"/>
            <p:cNvSpPr/>
            <p:nvPr/>
          </p:nvSpPr>
          <p:spPr>
            <a:xfrm>
              <a:off x="6328295" y="3135431"/>
              <a:ext cx="200644" cy="1490103"/>
            </a:xfrm>
            <a:prstGeom prst="rect">
              <a:avLst/>
            </a:prstGeom>
            <a:solidFill>
              <a:srgbClr val="80BD41">
                <a:alpha val="100000"/>
              </a:srgbClr>
            </a:solidFill>
          </p:spPr>
          <p:txBody>
            <a:bodyPr/>
            <a:lstStyle/>
            <a:p/>
          </p:txBody>
        </p:sp>
        <p:sp>
          <p:nvSpPr>
            <p:cNvPr id="91" name="rc91"/>
            <p:cNvSpPr/>
            <p:nvPr/>
          </p:nvSpPr>
          <p:spPr>
            <a:xfrm>
              <a:off x="6328295" y="2988059"/>
              <a:ext cx="200644" cy="81873"/>
            </a:xfrm>
            <a:prstGeom prst="rect">
              <a:avLst/>
            </a:prstGeom>
            <a:solidFill>
              <a:srgbClr val="0058AB">
                <a:alpha val="100000"/>
              </a:srgbClr>
            </a:solidFill>
          </p:spPr>
          <p:txBody>
            <a:bodyPr/>
            <a:lstStyle/>
            <a:p/>
          </p:txBody>
        </p:sp>
        <p:sp>
          <p:nvSpPr>
            <p:cNvPr id="92" name="rc92"/>
            <p:cNvSpPr/>
            <p:nvPr/>
          </p:nvSpPr>
          <p:spPr>
            <a:xfrm>
              <a:off x="6328295" y="3069932"/>
              <a:ext cx="200644" cy="65498"/>
            </a:xfrm>
            <a:prstGeom prst="rect">
              <a:avLst/>
            </a:prstGeom>
            <a:solidFill>
              <a:srgbClr val="1CABE2">
                <a:alpha val="100000"/>
              </a:srgbClr>
            </a:solidFill>
          </p:spPr>
          <p:txBody>
            <a:bodyPr/>
            <a:lstStyle/>
            <a:p/>
          </p:txBody>
        </p:sp>
        <p:sp>
          <p:nvSpPr>
            <p:cNvPr id="93" name="rc93"/>
            <p:cNvSpPr/>
            <p:nvPr/>
          </p:nvSpPr>
          <p:spPr>
            <a:xfrm>
              <a:off x="6551233" y="3118772"/>
              <a:ext cx="200644" cy="1506762"/>
            </a:xfrm>
            <a:prstGeom prst="rect">
              <a:avLst/>
            </a:prstGeom>
            <a:solidFill>
              <a:srgbClr val="80BD41">
                <a:alpha val="100000"/>
              </a:srgbClr>
            </a:solidFill>
          </p:spPr>
          <p:txBody>
            <a:bodyPr/>
            <a:lstStyle/>
            <a:p/>
          </p:txBody>
        </p:sp>
        <p:sp>
          <p:nvSpPr>
            <p:cNvPr id="94" name="rc94"/>
            <p:cNvSpPr/>
            <p:nvPr/>
          </p:nvSpPr>
          <p:spPr>
            <a:xfrm>
              <a:off x="6551233" y="2969751"/>
              <a:ext cx="200644" cy="82788"/>
            </a:xfrm>
            <a:prstGeom prst="rect">
              <a:avLst/>
            </a:prstGeom>
            <a:solidFill>
              <a:srgbClr val="0058AB">
                <a:alpha val="100000"/>
              </a:srgbClr>
            </a:solidFill>
          </p:spPr>
          <p:txBody>
            <a:bodyPr/>
            <a:lstStyle/>
            <a:p/>
          </p:txBody>
        </p:sp>
        <p:sp>
          <p:nvSpPr>
            <p:cNvPr id="95" name="rc95"/>
            <p:cNvSpPr/>
            <p:nvPr/>
          </p:nvSpPr>
          <p:spPr>
            <a:xfrm>
              <a:off x="6551233" y="3052540"/>
              <a:ext cx="200644" cy="66232"/>
            </a:xfrm>
            <a:prstGeom prst="rect">
              <a:avLst/>
            </a:prstGeom>
            <a:solidFill>
              <a:srgbClr val="1CABE2">
                <a:alpha val="100000"/>
              </a:srgbClr>
            </a:solidFill>
          </p:spPr>
          <p:txBody>
            <a:bodyPr/>
            <a:lstStyle/>
            <a:p/>
          </p:txBody>
        </p:sp>
        <p:sp>
          <p:nvSpPr>
            <p:cNvPr id="96" name="rc96"/>
            <p:cNvSpPr/>
            <p:nvPr/>
          </p:nvSpPr>
          <p:spPr>
            <a:xfrm>
              <a:off x="6774171" y="3101480"/>
              <a:ext cx="200644" cy="1524055"/>
            </a:xfrm>
            <a:prstGeom prst="rect">
              <a:avLst/>
            </a:prstGeom>
            <a:solidFill>
              <a:srgbClr val="80BD41">
                <a:alpha val="100000"/>
              </a:srgbClr>
            </a:solidFill>
          </p:spPr>
          <p:txBody>
            <a:bodyPr/>
            <a:lstStyle/>
            <a:p/>
          </p:txBody>
        </p:sp>
        <p:sp>
          <p:nvSpPr>
            <p:cNvPr id="97" name="rc97"/>
            <p:cNvSpPr/>
            <p:nvPr/>
          </p:nvSpPr>
          <p:spPr>
            <a:xfrm>
              <a:off x="6774171" y="2950750"/>
              <a:ext cx="200644" cy="83738"/>
            </a:xfrm>
            <a:prstGeom prst="rect">
              <a:avLst/>
            </a:prstGeom>
            <a:solidFill>
              <a:srgbClr val="0058AB">
                <a:alpha val="100000"/>
              </a:srgbClr>
            </a:solidFill>
          </p:spPr>
          <p:txBody>
            <a:bodyPr/>
            <a:lstStyle/>
            <a:p/>
          </p:txBody>
        </p:sp>
        <p:sp>
          <p:nvSpPr>
            <p:cNvPr id="98" name="rc98"/>
            <p:cNvSpPr/>
            <p:nvPr/>
          </p:nvSpPr>
          <p:spPr>
            <a:xfrm>
              <a:off x="6774171" y="3034489"/>
              <a:ext cx="200644" cy="66991"/>
            </a:xfrm>
            <a:prstGeom prst="rect">
              <a:avLst/>
            </a:prstGeom>
            <a:solidFill>
              <a:srgbClr val="1CABE2">
                <a:alpha val="100000"/>
              </a:srgbClr>
            </a:solidFill>
          </p:spPr>
          <p:txBody>
            <a:bodyPr/>
            <a:lstStyle/>
            <a:p/>
          </p:txBody>
        </p:sp>
        <p:sp>
          <p:nvSpPr>
            <p:cNvPr id="99" name="rc99"/>
            <p:cNvSpPr/>
            <p:nvPr/>
          </p:nvSpPr>
          <p:spPr>
            <a:xfrm>
              <a:off x="6997109" y="2941269"/>
              <a:ext cx="200644" cy="74251"/>
            </a:xfrm>
            <a:prstGeom prst="rect">
              <a:avLst/>
            </a:prstGeom>
            <a:solidFill>
              <a:srgbClr val="F26A21">
                <a:alpha val="100000"/>
              </a:srgbClr>
            </a:solidFill>
          </p:spPr>
          <p:txBody>
            <a:bodyPr/>
            <a:lstStyle/>
            <a:p/>
          </p:txBody>
        </p:sp>
        <p:sp>
          <p:nvSpPr>
            <p:cNvPr id="100" name="rc100"/>
            <p:cNvSpPr/>
            <p:nvPr/>
          </p:nvSpPr>
          <p:spPr>
            <a:xfrm>
              <a:off x="6997109" y="3015521"/>
              <a:ext cx="200644" cy="1610014"/>
            </a:xfrm>
            <a:prstGeom prst="rect">
              <a:avLst/>
            </a:prstGeom>
            <a:solidFill>
              <a:srgbClr val="FFC20E">
                <a:alpha val="100000"/>
              </a:srgbClr>
            </a:solidFill>
          </p:spPr>
          <p:txBody>
            <a:bodyPr/>
            <a:lstStyle/>
            <a:p/>
          </p:txBody>
        </p:sp>
        <p:sp>
          <p:nvSpPr>
            <p:cNvPr id="101" name="rc101"/>
            <p:cNvSpPr/>
            <p:nvPr/>
          </p:nvSpPr>
          <p:spPr>
            <a:xfrm>
              <a:off x="7220047" y="2926285"/>
              <a:ext cx="200644" cy="65840"/>
            </a:xfrm>
            <a:prstGeom prst="rect">
              <a:avLst/>
            </a:prstGeom>
            <a:solidFill>
              <a:srgbClr val="F26A21">
                <a:alpha val="100000"/>
              </a:srgbClr>
            </a:solidFill>
          </p:spPr>
          <p:txBody>
            <a:bodyPr/>
            <a:lstStyle/>
            <a:p/>
          </p:txBody>
        </p:sp>
        <p:sp>
          <p:nvSpPr>
            <p:cNvPr id="102" name="rc102"/>
            <p:cNvSpPr/>
            <p:nvPr/>
          </p:nvSpPr>
          <p:spPr>
            <a:xfrm>
              <a:off x="7220047" y="2992125"/>
              <a:ext cx="200644" cy="1633409"/>
            </a:xfrm>
            <a:prstGeom prst="rect">
              <a:avLst/>
            </a:prstGeom>
            <a:solidFill>
              <a:srgbClr val="FFC20E">
                <a:alpha val="100000"/>
              </a:srgbClr>
            </a:solidFill>
          </p:spPr>
          <p:txBody>
            <a:bodyPr/>
            <a:lstStyle/>
            <a:p/>
          </p:txBody>
        </p:sp>
        <p:sp>
          <p:nvSpPr>
            <p:cNvPr id="103" name="rc103"/>
            <p:cNvSpPr/>
            <p:nvPr/>
          </p:nvSpPr>
          <p:spPr>
            <a:xfrm>
              <a:off x="7442985" y="2914604"/>
              <a:ext cx="200644" cy="58381"/>
            </a:xfrm>
            <a:prstGeom prst="rect">
              <a:avLst/>
            </a:prstGeom>
            <a:solidFill>
              <a:srgbClr val="F26A21">
                <a:alpha val="100000"/>
              </a:srgbClr>
            </a:solidFill>
          </p:spPr>
          <p:txBody>
            <a:bodyPr/>
            <a:lstStyle/>
            <a:p/>
          </p:txBody>
        </p:sp>
        <p:sp>
          <p:nvSpPr>
            <p:cNvPr id="104" name="rc104"/>
            <p:cNvSpPr/>
            <p:nvPr/>
          </p:nvSpPr>
          <p:spPr>
            <a:xfrm>
              <a:off x="7442985" y="2972986"/>
              <a:ext cx="200644" cy="1652549"/>
            </a:xfrm>
            <a:prstGeom prst="rect">
              <a:avLst/>
            </a:prstGeom>
            <a:solidFill>
              <a:srgbClr val="FFC20E">
                <a:alpha val="100000"/>
              </a:srgbClr>
            </a:solidFill>
          </p:spPr>
          <p:txBody>
            <a:bodyPr/>
            <a:lstStyle/>
            <a:p/>
          </p:txBody>
        </p:sp>
        <p:sp>
          <p:nvSpPr>
            <p:cNvPr id="105" name="rc105"/>
            <p:cNvSpPr/>
            <p:nvPr/>
          </p:nvSpPr>
          <p:spPr>
            <a:xfrm>
              <a:off x="7665922" y="2899111"/>
              <a:ext cx="200644" cy="51767"/>
            </a:xfrm>
            <a:prstGeom prst="rect">
              <a:avLst/>
            </a:prstGeom>
            <a:solidFill>
              <a:srgbClr val="F26A21">
                <a:alpha val="100000"/>
              </a:srgbClr>
            </a:solidFill>
          </p:spPr>
          <p:txBody>
            <a:bodyPr/>
            <a:lstStyle/>
            <a:p/>
          </p:txBody>
        </p:sp>
        <p:sp>
          <p:nvSpPr>
            <p:cNvPr id="106" name="rc106"/>
            <p:cNvSpPr/>
            <p:nvPr/>
          </p:nvSpPr>
          <p:spPr>
            <a:xfrm>
              <a:off x="7665922" y="2950878"/>
              <a:ext cx="200644" cy="1674656"/>
            </a:xfrm>
            <a:prstGeom prst="rect">
              <a:avLst/>
            </a:prstGeom>
            <a:solidFill>
              <a:srgbClr val="FFC20E">
                <a:alpha val="100000"/>
              </a:srgbClr>
            </a:solidFill>
          </p:spPr>
          <p:txBody>
            <a:bodyPr/>
            <a:lstStyle/>
            <a:p/>
          </p:txBody>
        </p:sp>
        <p:sp>
          <p:nvSpPr>
            <p:cNvPr id="107" name="rc107"/>
            <p:cNvSpPr/>
            <p:nvPr/>
          </p:nvSpPr>
          <p:spPr>
            <a:xfrm>
              <a:off x="7888860" y="2887356"/>
              <a:ext cx="200644" cy="45902"/>
            </a:xfrm>
            <a:prstGeom prst="rect">
              <a:avLst/>
            </a:prstGeom>
            <a:solidFill>
              <a:srgbClr val="F26A21">
                <a:alpha val="100000"/>
              </a:srgbClr>
            </a:solidFill>
          </p:spPr>
          <p:txBody>
            <a:bodyPr/>
            <a:lstStyle/>
            <a:p/>
          </p:txBody>
        </p:sp>
        <p:sp>
          <p:nvSpPr>
            <p:cNvPr id="108" name="rc108"/>
            <p:cNvSpPr/>
            <p:nvPr/>
          </p:nvSpPr>
          <p:spPr>
            <a:xfrm>
              <a:off x="7888860" y="2933259"/>
              <a:ext cx="200644" cy="1692275"/>
            </a:xfrm>
            <a:prstGeom prst="rect">
              <a:avLst/>
            </a:prstGeom>
            <a:solidFill>
              <a:srgbClr val="FFC20E">
                <a:alpha val="100000"/>
              </a:srgbClr>
            </a:solidFill>
          </p:spPr>
          <p:txBody>
            <a:bodyPr/>
            <a:lstStyle/>
            <a:p/>
          </p:txBody>
        </p:sp>
        <p:sp>
          <p:nvSpPr>
            <p:cNvPr id="109" name="rc109"/>
            <p:cNvSpPr/>
            <p:nvPr/>
          </p:nvSpPr>
          <p:spPr>
            <a:xfrm>
              <a:off x="8111798" y="2868612"/>
              <a:ext cx="200644" cy="40702"/>
            </a:xfrm>
            <a:prstGeom prst="rect">
              <a:avLst/>
            </a:prstGeom>
            <a:solidFill>
              <a:srgbClr val="F26A21">
                <a:alpha val="100000"/>
              </a:srgbClr>
            </a:solidFill>
          </p:spPr>
          <p:txBody>
            <a:bodyPr/>
            <a:lstStyle/>
            <a:p/>
          </p:txBody>
        </p:sp>
        <p:sp>
          <p:nvSpPr>
            <p:cNvPr id="110" name="rc110"/>
            <p:cNvSpPr/>
            <p:nvPr/>
          </p:nvSpPr>
          <p:spPr>
            <a:xfrm>
              <a:off x="8111798" y="2909314"/>
              <a:ext cx="200644" cy="1716220"/>
            </a:xfrm>
            <a:prstGeom prst="rect">
              <a:avLst/>
            </a:prstGeom>
            <a:solidFill>
              <a:srgbClr val="FFC20E">
                <a:alpha val="100000"/>
              </a:srgbClr>
            </a:solidFill>
          </p:spPr>
          <p:txBody>
            <a:bodyPr/>
            <a:lstStyle/>
            <a:p/>
          </p:txBody>
        </p:sp>
        <p:sp>
          <p:nvSpPr>
            <p:cNvPr id="111" name="pl111"/>
            <p:cNvSpPr/>
            <p:nvPr/>
          </p:nvSpPr>
          <p:spPr>
            <a:xfrm>
              <a:off x="1523984" y="1364716"/>
              <a:ext cx="5350508" cy="343244"/>
            </a:xfrm>
            <a:custGeom>
              <a:avLst/>
              <a:pathLst>
                <a:path w="5350508" h="343244">
                  <a:moveTo>
                    <a:pt x="0" y="343244"/>
                  </a:moveTo>
                  <a:lnTo>
                    <a:pt x="222937" y="274595"/>
                  </a:lnTo>
                  <a:lnTo>
                    <a:pt x="445875" y="205946"/>
                  </a:lnTo>
                  <a:lnTo>
                    <a:pt x="668813" y="171622"/>
                  </a:lnTo>
                  <a:lnTo>
                    <a:pt x="891751" y="171622"/>
                  </a:lnTo>
                  <a:lnTo>
                    <a:pt x="1114689" y="137297"/>
                  </a:lnTo>
                  <a:lnTo>
                    <a:pt x="1337627" y="137297"/>
                  </a:lnTo>
                  <a:lnTo>
                    <a:pt x="1560565" y="102973"/>
                  </a:lnTo>
                  <a:lnTo>
                    <a:pt x="1783502" y="68648"/>
                  </a:lnTo>
                  <a:lnTo>
                    <a:pt x="2006440" y="68648"/>
                  </a:lnTo>
                  <a:lnTo>
                    <a:pt x="2229378" y="68648"/>
                  </a:lnTo>
                  <a:lnTo>
                    <a:pt x="2452316" y="68648"/>
                  </a:lnTo>
                  <a:lnTo>
                    <a:pt x="2675254" y="34324"/>
                  </a:lnTo>
                  <a:lnTo>
                    <a:pt x="2898192" y="34324"/>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433365"/>
              <a:ext cx="5350508" cy="1647571"/>
            </a:xfrm>
            <a:custGeom>
              <a:avLst/>
              <a:pathLst>
                <a:path w="5350508" h="1647571">
                  <a:moveTo>
                    <a:pt x="0" y="1647571"/>
                  </a:moveTo>
                  <a:lnTo>
                    <a:pt x="222937" y="1064056"/>
                  </a:lnTo>
                  <a:lnTo>
                    <a:pt x="445875" y="823785"/>
                  </a:lnTo>
                  <a:lnTo>
                    <a:pt x="668813" y="480541"/>
                  </a:lnTo>
                  <a:lnTo>
                    <a:pt x="891751" y="480541"/>
                  </a:lnTo>
                  <a:lnTo>
                    <a:pt x="1114689" y="377568"/>
                  </a:lnTo>
                  <a:lnTo>
                    <a:pt x="1337627" y="240270"/>
                  </a:lnTo>
                  <a:lnTo>
                    <a:pt x="1560565" y="137297"/>
                  </a:lnTo>
                  <a:lnTo>
                    <a:pt x="1783502" y="0"/>
                  </a:lnTo>
                  <a:lnTo>
                    <a:pt x="2006440" y="34324"/>
                  </a:lnTo>
                  <a:lnTo>
                    <a:pt x="2229378" y="68648"/>
                  </a:lnTo>
                  <a:lnTo>
                    <a:pt x="2452316" y="68648"/>
                  </a:lnTo>
                  <a:lnTo>
                    <a:pt x="2675254" y="102973"/>
                  </a:lnTo>
                  <a:lnTo>
                    <a:pt x="2898192" y="171622"/>
                  </a:lnTo>
                  <a:lnTo>
                    <a:pt x="3121130" y="68648"/>
                  </a:lnTo>
                  <a:lnTo>
                    <a:pt x="3344068" y="68648"/>
                  </a:lnTo>
                  <a:lnTo>
                    <a:pt x="3567005" y="68648"/>
                  </a:lnTo>
                  <a:lnTo>
                    <a:pt x="3789943" y="68648"/>
                  </a:lnTo>
                  <a:lnTo>
                    <a:pt x="4012881" y="68648"/>
                  </a:lnTo>
                  <a:lnTo>
                    <a:pt x="4235819" y="68648"/>
                  </a:lnTo>
                  <a:lnTo>
                    <a:pt x="4458757" y="68648"/>
                  </a:lnTo>
                  <a:lnTo>
                    <a:pt x="4681695" y="68648"/>
                  </a:lnTo>
                  <a:lnTo>
                    <a:pt x="4904633" y="68648"/>
                  </a:lnTo>
                  <a:lnTo>
                    <a:pt x="5127571" y="68648"/>
                  </a:lnTo>
                  <a:lnTo>
                    <a:pt x="5350508" y="68648"/>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4" name="tx114"/>
            <p:cNvSpPr/>
            <p:nvPr/>
          </p:nvSpPr>
          <p:spPr>
            <a:xfrm>
              <a:off x="257034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368503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4799724"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569147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91441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613735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360289"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583227"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80616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1455656" y="314979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4" name="tx124"/>
            <p:cNvSpPr/>
            <p:nvPr/>
          </p:nvSpPr>
          <p:spPr>
            <a:xfrm>
              <a:off x="2570345"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5" name="tx125"/>
            <p:cNvSpPr/>
            <p:nvPr/>
          </p:nvSpPr>
          <p:spPr>
            <a:xfrm>
              <a:off x="3685034"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6" name="tx126"/>
            <p:cNvSpPr/>
            <p:nvPr/>
          </p:nvSpPr>
          <p:spPr>
            <a:xfrm>
              <a:off x="4799724"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569147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91441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613735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36028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6583227"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8174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9538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0090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6597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Burkina Faso</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Burkina Faso is projected to have a  moderate increase (10,000-50,000) in the number of surviving infants by 2030. Therefore, maintaining current coverage requires vaccinating an increasing number of children.
To achieve the IA2030 ZD target, more (~1.27%)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433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486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5383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590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9599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0122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70645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866434"/>
              <a:ext cx="215906" cy="4124325"/>
            </a:xfrm>
            <a:prstGeom prst="rect">
              <a:avLst/>
            </a:prstGeom>
            <a:solidFill>
              <a:srgbClr val="0058AB">
                <a:alpha val="100000"/>
              </a:srgbClr>
            </a:solidFill>
          </p:spPr>
          <p:txBody>
            <a:bodyPr/>
            <a:lstStyle/>
            <a:p/>
          </p:txBody>
        </p:sp>
        <p:sp>
          <p:nvSpPr>
            <p:cNvPr id="40" name="rc40"/>
            <p:cNvSpPr/>
            <p:nvPr/>
          </p:nvSpPr>
          <p:spPr>
            <a:xfrm>
              <a:off x="1530867" y="1327934"/>
              <a:ext cx="215906" cy="3662825"/>
            </a:xfrm>
            <a:prstGeom prst="rect">
              <a:avLst/>
            </a:prstGeom>
            <a:solidFill>
              <a:srgbClr val="0058AB">
                <a:alpha val="100000"/>
              </a:srgbClr>
            </a:solidFill>
          </p:spPr>
          <p:txBody>
            <a:bodyPr/>
            <a:lstStyle/>
            <a:p/>
          </p:txBody>
        </p:sp>
        <p:sp>
          <p:nvSpPr>
            <p:cNvPr id="41" name="rc41"/>
            <p:cNvSpPr/>
            <p:nvPr/>
          </p:nvSpPr>
          <p:spPr>
            <a:xfrm>
              <a:off x="1770763" y="1820909"/>
              <a:ext cx="215906" cy="3169850"/>
            </a:xfrm>
            <a:prstGeom prst="rect">
              <a:avLst/>
            </a:prstGeom>
            <a:solidFill>
              <a:srgbClr val="0058AB">
                <a:alpha val="100000"/>
              </a:srgbClr>
            </a:solidFill>
          </p:spPr>
          <p:txBody>
            <a:bodyPr/>
            <a:lstStyle/>
            <a:p/>
          </p:txBody>
        </p:sp>
        <p:sp>
          <p:nvSpPr>
            <p:cNvPr id="42" name="rc42"/>
            <p:cNvSpPr/>
            <p:nvPr/>
          </p:nvSpPr>
          <p:spPr>
            <a:xfrm>
              <a:off x="2010660" y="2014354"/>
              <a:ext cx="215906" cy="2976405"/>
            </a:xfrm>
            <a:prstGeom prst="rect">
              <a:avLst/>
            </a:prstGeom>
            <a:solidFill>
              <a:srgbClr val="0058AB">
                <a:alpha val="100000"/>
              </a:srgbClr>
            </a:solidFill>
          </p:spPr>
          <p:txBody>
            <a:bodyPr/>
            <a:lstStyle/>
            <a:p/>
          </p:txBody>
        </p:sp>
        <p:sp>
          <p:nvSpPr>
            <p:cNvPr id="43" name="rc43"/>
            <p:cNvSpPr/>
            <p:nvPr/>
          </p:nvSpPr>
          <p:spPr>
            <a:xfrm>
              <a:off x="2250556" y="1941005"/>
              <a:ext cx="215906" cy="3049754"/>
            </a:xfrm>
            <a:prstGeom prst="rect">
              <a:avLst/>
            </a:prstGeom>
            <a:solidFill>
              <a:srgbClr val="0058AB">
                <a:alpha val="100000"/>
              </a:srgbClr>
            </a:solidFill>
          </p:spPr>
          <p:txBody>
            <a:bodyPr/>
            <a:lstStyle/>
            <a:p/>
          </p:txBody>
        </p:sp>
        <p:sp>
          <p:nvSpPr>
            <p:cNvPr id="44" name="rc44"/>
            <p:cNvSpPr/>
            <p:nvPr/>
          </p:nvSpPr>
          <p:spPr>
            <a:xfrm>
              <a:off x="2490453" y="2158864"/>
              <a:ext cx="215906" cy="2831895"/>
            </a:xfrm>
            <a:prstGeom prst="rect">
              <a:avLst/>
            </a:prstGeom>
            <a:solidFill>
              <a:srgbClr val="0058AB">
                <a:alpha val="100000"/>
              </a:srgbClr>
            </a:solidFill>
          </p:spPr>
          <p:txBody>
            <a:bodyPr/>
            <a:lstStyle/>
            <a:p/>
          </p:txBody>
        </p:sp>
        <p:sp>
          <p:nvSpPr>
            <p:cNvPr id="45" name="rc45"/>
            <p:cNvSpPr/>
            <p:nvPr/>
          </p:nvSpPr>
          <p:spPr>
            <a:xfrm>
              <a:off x="2730349" y="2043859"/>
              <a:ext cx="215906" cy="2946901"/>
            </a:xfrm>
            <a:prstGeom prst="rect">
              <a:avLst/>
            </a:prstGeom>
            <a:solidFill>
              <a:srgbClr val="0058AB">
                <a:alpha val="100000"/>
              </a:srgbClr>
            </a:solidFill>
          </p:spPr>
          <p:txBody>
            <a:bodyPr/>
            <a:lstStyle/>
            <a:p/>
          </p:txBody>
        </p:sp>
        <p:sp>
          <p:nvSpPr>
            <p:cNvPr id="46" name="rc46"/>
            <p:cNvSpPr/>
            <p:nvPr/>
          </p:nvSpPr>
          <p:spPr>
            <a:xfrm>
              <a:off x="2970245" y="2298502"/>
              <a:ext cx="215906" cy="2692257"/>
            </a:xfrm>
            <a:prstGeom prst="rect">
              <a:avLst/>
            </a:prstGeom>
            <a:solidFill>
              <a:srgbClr val="0058AB">
                <a:alpha val="100000"/>
              </a:srgbClr>
            </a:solidFill>
          </p:spPr>
          <p:txBody>
            <a:bodyPr/>
            <a:lstStyle/>
            <a:p/>
          </p:txBody>
        </p:sp>
        <p:sp>
          <p:nvSpPr>
            <p:cNvPr id="47" name="rc47"/>
            <p:cNvSpPr/>
            <p:nvPr/>
          </p:nvSpPr>
          <p:spPr>
            <a:xfrm>
              <a:off x="3210142" y="2575643"/>
              <a:ext cx="215906" cy="2415116"/>
            </a:xfrm>
            <a:prstGeom prst="rect">
              <a:avLst/>
            </a:prstGeom>
            <a:solidFill>
              <a:srgbClr val="0058AB">
                <a:alpha val="100000"/>
              </a:srgbClr>
            </a:solidFill>
          </p:spPr>
          <p:txBody>
            <a:bodyPr/>
            <a:lstStyle/>
            <a:p/>
          </p:txBody>
        </p:sp>
        <p:sp>
          <p:nvSpPr>
            <p:cNvPr id="48" name="rc48"/>
            <p:cNvSpPr/>
            <p:nvPr/>
          </p:nvSpPr>
          <p:spPr>
            <a:xfrm>
              <a:off x="3450038" y="2523806"/>
              <a:ext cx="215906" cy="2466954"/>
            </a:xfrm>
            <a:prstGeom prst="rect">
              <a:avLst/>
            </a:prstGeom>
            <a:solidFill>
              <a:srgbClr val="0058AB">
                <a:alpha val="100000"/>
              </a:srgbClr>
            </a:solidFill>
          </p:spPr>
          <p:txBody>
            <a:bodyPr/>
            <a:lstStyle/>
            <a:p/>
          </p:txBody>
        </p:sp>
        <p:sp>
          <p:nvSpPr>
            <p:cNvPr id="49" name="rc49"/>
            <p:cNvSpPr/>
            <p:nvPr/>
          </p:nvSpPr>
          <p:spPr>
            <a:xfrm>
              <a:off x="3689935" y="2465235"/>
              <a:ext cx="215906" cy="2525524"/>
            </a:xfrm>
            <a:prstGeom prst="rect">
              <a:avLst/>
            </a:prstGeom>
            <a:solidFill>
              <a:srgbClr val="0058AB">
                <a:alpha val="100000"/>
              </a:srgbClr>
            </a:solidFill>
          </p:spPr>
          <p:txBody>
            <a:bodyPr/>
            <a:lstStyle/>
            <a:p/>
          </p:txBody>
        </p:sp>
        <p:sp>
          <p:nvSpPr>
            <p:cNvPr id="50" name="rc50"/>
            <p:cNvSpPr/>
            <p:nvPr/>
          </p:nvSpPr>
          <p:spPr>
            <a:xfrm>
              <a:off x="3929831" y="2412249"/>
              <a:ext cx="215906" cy="2578511"/>
            </a:xfrm>
            <a:prstGeom prst="rect">
              <a:avLst/>
            </a:prstGeom>
            <a:solidFill>
              <a:srgbClr val="0058AB">
                <a:alpha val="100000"/>
              </a:srgbClr>
            </a:solidFill>
          </p:spPr>
          <p:txBody>
            <a:bodyPr/>
            <a:lstStyle/>
            <a:p/>
          </p:txBody>
        </p:sp>
        <p:sp>
          <p:nvSpPr>
            <p:cNvPr id="51" name="rc51"/>
            <p:cNvSpPr/>
            <p:nvPr/>
          </p:nvSpPr>
          <p:spPr>
            <a:xfrm>
              <a:off x="4169728" y="2735534"/>
              <a:ext cx="215906" cy="2255225"/>
            </a:xfrm>
            <a:prstGeom prst="rect">
              <a:avLst/>
            </a:prstGeom>
            <a:solidFill>
              <a:srgbClr val="0058AB">
                <a:alpha val="100000"/>
              </a:srgbClr>
            </a:solidFill>
          </p:spPr>
          <p:txBody>
            <a:bodyPr/>
            <a:lstStyle/>
            <a:p/>
          </p:txBody>
        </p:sp>
        <p:sp>
          <p:nvSpPr>
            <p:cNvPr id="52" name="rc52"/>
            <p:cNvSpPr/>
            <p:nvPr/>
          </p:nvSpPr>
          <p:spPr>
            <a:xfrm>
              <a:off x="4409624" y="2695575"/>
              <a:ext cx="215906" cy="2295184"/>
            </a:xfrm>
            <a:prstGeom prst="rect">
              <a:avLst/>
            </a:prstGeom>
            <a:solidFill>
              <a:srgbClr val="0058AB">
                <a:alpha val="100000"/>
              </a:srgbClr>
            </a:solidFill>
          </p:spPr>
          <p:txBody>
            <a:bodyPr/>
            <a:lstStyle/>
            <a:p/>
          </p:txBody>
        </p:sp>
        <p:sp>
          <p:nvSpPr>
            <p:cNvPr id="53" name="rc53"/>
            <p:cNvSpPr/>
            <p:nvPr/>
          </p:nvSpPr>
          <p:spPr>
            <a:xfrm>
              <a:off x="4649521" y="3057779"/>
              <a:ext cx="215906" cy="1932980"/>
            </a:xfrm>
            <a:prstGeom prst="rect">
              <a:avLst/>
            </a:prstGeom>
            <a:solidFill>
              <a:srgbClr val="0058AB">
                <a:alpha val="100000"/>
              </a:srgbClr>
            </a:solidFill>
          </p:spPr>
          <p:txBody>
            <a:bodyPr/>
            <a:lstStyle/>
            <a:p/>
          </p:txBody>
        </p:sp>
        <p:sp>
          <p:nvSpPr>
            <p:cNvPr id="54" name="rc54"/>
            <p:cNvSpPr/>
            <p:nvPr/>
          </p:nvSpPr>
          <p:spPr>
            <a:xfrm>
              <a:off x="4889417" y="3037198"/>
              <a:ext cx="215906" cy="1953561"/>
            </a:xfrm>
            <a:prstGeom prst="rect">
              <a:avLst/>
            </a:prstGeom>
            <a:solidFill>
              <a:srgbClr val="0058AB">
                <a:alpha val="100000"/>
              </a:srgbClr>
            </a:solidFill>
          </p:spPr>
          <p:txBody>
            <a:bodyPr/>
            <a:lstStyle/>
            <a:p/>
          </p:txBody>
        </p:sp>
        <p:sp>
          <p:nvSpPr>
            <p:cNvPr id="55" name="rc55"/>
            <p:cNvSpPr/>
            <p:nvPr/>
          </p:nvSpPr>
          <p:spPr>
            <a:xfrm>
              <a:off x="5129313" y="3033038"/>
              <a:ext cx="215906" cy="1957721"/>
            </a:xfrm>
            <a:prstGeom prst="rect">
              <a:avLst/>
            </a:prstGeom>
            <a:solidFill>
              <a:srgbClr val="0058AB">
                <a:alpha val="100000"/>
              </a:srgbClr>
            </a:solidFill>
          </p:spPr>
          <p:txBody>
            <a:bodyPr/>
            <a:lstStyle/>
            <a:p/>
          </p:txBody>
        </p:sp>
        <p:sp>
          <p:nvSpPr>
            <p:cNvPr id="56" name="rc56"/>
            <p:cNvSpPr/>
            <p:nvPr/>
          </p:nvSpPr>
          <p:spPr>
            <a:xfrm>
              <a:off x="5369210" y="3036048"/>
              <a:ext cx="215906" cy="1954711"/>
            </a:xfrm>
            <a:prstGeom prst="rect">
              <a:avLst/>
            </a:prstGeom>
            <a:solidFill>
              <a:srgbClr val="0058AB">
                <a:alpha val="100000"/>
              </a:srgbClr>
            </a:solidFill>
          </p:spPr>
          <p:txBody>
            <a:bodyPr/>
            <a:lstStyle/>
            <a:p/>
          </p:txBody>
        </p:sp>
        <p:sp>
          <p:nvSpPr>
            <p:cNvPr id="57" name="rc57"/>
            <p:cNvSpPr/>
            <p:nvPr/>
          </p:nvSpPr>
          <p:spPr>
            <a:xfrm>
              <a:off x="5609106" y="3071957"/>
              <a:ext cx="215906" cy="1918802"/>
            </a:xfrm>
            <a:prstGeom prst="rect">
              <a:avLst/>
            </a:prstGeom>
            <a:solidFill>
              <a:srgbClr val="0058AB">
                <a:alpha val="100000"/>
              </a:srgbClr>
            </a:solidFill>
          </p:spPr>
          <p:txBody>
            <a:bodyPr/>
            <a:lstStyle/>
            <a:p/>
          </p:txBody>
        </p:sp>
        <p:sp>
          <p:nvSpPr>
            <p:cNvPr id="58" name="rc58"/>
            <p:cNvSpPr/>
            <p:nvPr/>
          </p:nvSpPr>
          <p:spPr>
            <a:xfrm>
              <a:off x="5849003" y="3112737"/>
              <a:ext cx="215906" cy="1878022"/>
            </a:xfrm>
            <a:prstGeom prst="rect">
              <a:avLst/>
            </a:prstGeom>
            <a:solidFill>
              <a:srgbClr val="0058AB">
                <a:alpha val="100000"/>
              </a:srgbClr>
            </a:solidFill>
          </p:spPr>
          <p:txBody>
            <a:bodyPr/>
            <a:lstStyle/>
            <a:p/>
          </p:txBody>
        </p:sp>
        <p:sp>
          <p:nvSpPr>
            <p:cNvPr id="59" name="rc59"/>
            <p:cNvSpPr/>
            <p:nvPr/>
          </p:nvSpPr>
          <p:spPr>
            <a:xfrm>
              <a:off x="6088899" y="3153243"/>
              <a:ext cx="215906" cy="1837516"/>
            </a:xfrm>
            <a:prstGeom prst="rect">
              <a:avLst/>
            </a:prstGeom>
            <a:solidFill>
              <a:srgbClr val="0058AB">
                <a:alpha val="100000"/>
              </a:srgbClr>
            </a:solidFill>
          </p:spPr>
          <p:txBody>
            <a:bodyPr/>
            <a:lstStyle/>
            <a:p/>
          </p:txBody>
        </p:sp>
        <p:sp>
          <p:nvSpPr>
            <p:cNvPr id="60" name="rc60"/>
            <p:cNvSpPr/>
            <p:nvPr/>
          </p:nvSpPr>
          <p:spPr>
            <a:xfrm>
              <a:off x="6328796" y="3125436"/>
              <a:ext cx="215906" cy="1865323"/>
            </a:xfrm>
            <a:prstGeom prst="rect">
              <a:avLst/>
            </a:prstGeom>
            <a:solidFill>
              <a:srgbClr val="0058AB">
                <a:alpha val="100000"/>
              </a:srgbClr>
            </a:solidFill>
          </p:spPr>
          <p:txBody>
            <a:bodyPr/>
            <a:lstStyle/>
            <a:p/>
          </p:txBody>
        </p:sp>
        <p:sp>
          <p:nvSpPr>
            <p:cNvPr id="61" name="rc61"/>
            <p:cNvSpPr/>
            <p:nvPr/>
          </p:nvSpPr>
          <p:spPr>
            <a:xfrm>
              <a:off x="6568692" y="3101953"/>
              <a:ext cx="215906" cy="1888806"/>
            </a:xfrm>
            <a:prstGeom prst="rect">
              <a:avLst/>
            </a:prstGeom>
            <a:solidFill>
              <a:srgbClr val="0058AB">
                <a:alpha val="100000"/>
              </a:srgbClr>
            </a:solidFill>
          </p:spPr>
          <p:txBody>
            <a:bodyPr/>
            <a:lstStyle/>
            <a:p/>
          </p:txBody>
        </p:sp>
        <p:sp>
          <p:nvSpPr>
            <p:cNvPr id="62" name="rc62"/>
            <p:cNvSpPr/>
            <p:nvPr/>
          </p:nvSpPr>
          <p:spPr>
            <a:xfrm>
              <a:off x="6808589" y="3080824"/>
              <a:ext cx="215906" cy="1909935"/>
            </a:xfrm>
            <a:prstGeom prst="rect">
              <a:avLst/>
            </a:prstGeom>
            <a:solidFill>
              <a:srgbClr val="0058AB">
                <a:alpha val="100000"/>
              </a:srgbClr>
            </a:solidFill>
          </p:spPr>
          <p:txBody>
            <a:bodyPr/>
            <a:lstStyle/>
            <a:p/>
          </p:txBody>
        </p:sp>
        <p:sp>
          <p:nvSpPr>
            <p:cNvPr id="63" name="rc63"/>
            <p:cNvSpPr/>
            <p:nvPr/>
          </p:nvSpPr>
          <p:spPr>
            <a:xfrm>
              <a:off x="7048485" y="3058929"/>
              <a:ext cx="215906" cy="1931830"/>
            </a:xfrm>
            <a:prstGeom prst="rect">
              <a:avLst/>
            </a:prstGeom>
            <a:solidFill>
              <a:srgbClr val="0058AB">
                <a:alpha val="100000"/>
              </a:srgbClr>
            </a:solidFill>
          </p:spPr>
          <p:txBody>
            <a:bodyPr/>
            <a:lstStyle/>
            <a:p/>
          </p:txBody>
        </p:sp>
        <p:sp>
          <p:nvSpPr>
            <p:cNvPr id="64" name="rc64"/>
            <p:cNvSpPr/>
            <p:nvPr/>
          </p:nvSpPr>
          <p:spPr>
            <a:xfrm>
              <a:off x="8487864" y="4051776"/>
              <a:ext cx="215906" cy="938983"/>
            </a:xfrm>
            <a:prstGeom prst="rect">
              <a:avLst/>
            </a:prstGeom>
            <a:solidFill>
              <a:srgbClr val="69DBFF">
                <a:alpha val="100000"/>
              </a:srgbClr>
            </a:solidFill>
          </p:spPr>
          <p:txBody>
            <a:bodyPr/>
            <a:lstStyle/>
            <a:p/>
          </p:txBody>
        </p:sp>
        <p:sp>
          <p:nvSpPr>
            <p:cNvPr id="65" name="pl65"/>
            <p:cNvSpPr/>
            <p:nvPr/>
          </p:nvSpPr>
          <p:spPr>
            <a:xfrm>
              <a:off x="6196853" y="3112737"/>
              <a:ext cx="2398964" cy="939011"/>
            </a:xfrm>
            <a:custGeom>
              <a:avLst/>
              <a:pathLst>
                <a:path w="2398964" h="939011">
                  <a:moveTo>
                    <a:pt x="0" y="0"/>
                  </a:moveTo>
                  <a:lnTo>
                    <a:pt x="239896" y="93901"/>
                  </a:lnTo>
                  <a:lnTo>
                    <a:pt x="479792" y="187802"/>
                  </a:lnTo>
                  <a:lnTo>
                    <a:pt x="719689" y="281703"/>
                  </a:lnTo>
                  <a:lnTo>
                    <a:pt x="959585" y="375604"/>
                  </a:lnTo>
                  <a:lnTo>
                    <a:pt x="1199482" y="469505"/>
                  </a:lnTo>
                  <a:lnTo>
                    <a:pt x="1439378" y="563406"/>
                  </a:lnTo>
                  <a:lnTo>
                    <a:pt x="1679275" y="657307"/>
                  </a:lnTo>
                  <a:lnTo>
                    <a:pt x="1919171" y="751209"/>
                  </a:lnTo>
                  <a:lnTo>
                    <a:pt x="2159067" y="845110"/>
                  </a:lnTo>
                  <a:lnTo>
                    <a:pt x="2398964" y="939011"/>
                  </a:lnTo>
                </a:path>
              </a:pathLst>
            </a:custGeom>
            <a:ln w="13550" cap="flat">
              <a:solidFill>
                <a:srgbClr val="000000">
                  <a:alpha val="100000"/>
                </a:srgbClr>
              </a:solidFill>
              <a:prstDash val="solid"/>
              <a:round/>
            </a:ln>
          </p:spPr>
          <p:txBody>
            <a:bodyPr/>
            <a:lstStyle/>
            <a:p/>
          </p:txBody>
        </p:sp>
        <p:sp>
          <p:nvSpPr>
            <p:cNvPr id="66" name="pt66"/>
            <p:cNvSpPr/>
            <p:nvPr/>
          </p:nvSpPr>
          <p:spPr>
            <a:xfrm>
              <a:off x="6172027" y="3087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181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2757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3696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4635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557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651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745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8391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9330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026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385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7437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6490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00996" y="398022"/>
              <a:ext cx="63927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Burkina Faso</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70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456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742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313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99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886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065865"/>
              <a:ext cx="248247" cy="1036831"/>
            </a:xfrm>
            <a:prstGeom prst="rect">
              <a:avLst/>
            </a:prstGeom>
            <a:solidFill>
              <a:srgbClr val="80BD41">
                <a:alpha val="100000"/>
              </a:srgbClr>
            </a:solidFill>
          </p:spPr>
          <p:txBody>
            <a:bodyPr/>
            <a:lstStyle/>
            <a:p/>
          </p:txBody>
        </p:sp>
        <p:sp>
          <p:nvSpPr>
            <p:cNvPr id="23" name="rc23"/>
            <p:cNvSpPr/>
            <p:nvPr/>
          </p:nvSpPr>
          <p:spPr>
            <a:xfrm>
              <a:off x="1333322" y="2882885"/>
              <a:ext cx="248247" cy="182980"/>
            </a:xfrm>
            <a:prstGeom prst="rect">
              <a:avLst/>
            </a:prstGeom>
            <a:solidFill>
              <a:srgbClr val="1CABE2">
                <a:alpha val="100000"/>
              </a:srgbClr>
            </a:solidFill>
          </p:spPr>
          <p:txBody>
            <a:bodyPr/>
            <a:lstStyle/>
            <a:p/>
          </p:txBody>
        </p:sp>
        <p:sp>
          <p:nvSpPr>
            <p:cNvPr id="24" name="rc24"/>
            <p:cNvSpPr/>
            <p:nvPr/>
          </p:nvSpPr>
          <p:spPr>
            <a:xfrm>
              <a:off x="1609153" y="3015208"/>
              <a:ext cx="248247" cy="1087488"/>
            </a:xfrm>
            <a:prstGeom prst="rect">
              <a:avLst/>
            </a:prstGeom>
            <a:solidFill>
              <a:srgbClr val="80BD41">
                <a:alpha val="100000"/>
              </a:srgbClr>
            </a:solidFill>
          </p:spPr>
          <p:txBody>
            <a:bodyPr/>
            <a:lstStyle/>
            <a:p/>
          </p:txBody>
        </p:sp>
        <p:sp>
          <p:nvSpPr>
            <p:cNvPr id="25" name="rc25"/>
            <p:cNvSpPr/>
            <p:nvPr/>
          </p:nvSpPr>
          <p:spPr>
            <a:xfrm>
              <a:off x="1609153" y="2852699"/>
              <a:ext cx="248247" cy="162508"/>
            </a:xfrm>
            <a:prstGeom prst="rect">
              <a:avLst/>
            </a:prstGeom>
            <a:solidFill>
              <a:srgbClr val="1CABE2">
                <a:alpha val="100000"/>
              </a:srgbClr>
            </a:solidFill>
          </p:spPr>
          <p:txBody>
            <a:bodyPr/>
            <a:lstStyle/>
            <a:p/>
          </p:txBody>
        </p:sp>
        <p:sp>
          <p:nvSpPr>
            <p:cNvPr id="26" name="rc26"/>
            <p:cNvSpPr/>
            <p:nvPr/>
          </p:nvSpPr>
          <p:spPr>
            <a:xfrm>
              <a:off x="1884983" y="2964916"/>
              <a:ext cx="248247" cy="1137780"/>
            </a:xfrm>
            <a:prstGeom prst="rect">
              <a:avLst/>
            </a:prstGeom>
            <a:solidFill>
              <a:srgbClr val="80BD41">
                <a:alpha val="100000"/>
              </a:srgbClr>
            </a:solidFill>
          </p:spPr>
          <p:txBody>
            <a:bodyPr/>
            <a:lstStyle/>
            <a:p/>
          </p:txBody>
        </p:sp>
        <p:sp>
          <p:nvSpPr>
            <p:cNvPr id="27" name="rc27"/>
            <p:cNvSpPr/>
            <p:nvPr/>
          </p:nvSpPr>
          <p:spPr>
            <a:xfrm>
              <a:off x="1884983" y="2824287"/>
              <a:ext cx="248247" cy="140628"/>
            </a:xfrm>
            <a:prstGeom prst="rect">
              <a:avLst/>
            </a:prstGeom>
            <a:solidFill>
              <a:srgbClr val="1CABE2">
                <a:alpha val="100000"/>
              </a:srgbClr>
            </a:solidFill>
          </p:spPr>
          <p:txBody>
            <a:bodyPr/>
            <a:lstStyle/>
            <a:p/>
          </p:txBody>
        </p:sp>
        <p:sp>
          <p:nvSpPr>
            <p:cNvPr id="28" name="rc28"/>
            <p:cNvSpPr/>
            <p:nvPr/>
          </p:nvSpPr>
          <p:spPr>
            <a:xfrm>
              <a:off x="2160814" y="2914308"/>
              <a:ext cx="248247" cy="1188388"/>
            </a:xfrm>
            <a:prstGeom prst="rect">
              <a:avLst/>
            </a:prstGeom>
            <a:solidFill>
              <a:srgbClr val="80BD41">
                <a:alpha val="100000"/>
              </a:srgbClr>
            </a:solidFill>
          </p:spPr>
          <p:txBody>
            <a:bodyPr/>
            <a:lstStyle/>
            <a:p/>
          </p:txBody>
        </p:sp>
        <p:sp>
          <p:nvSpPr>
            <p:cNvPr id="29" name="rc29"/>
            <p:cNvSpPr/>
            <p:nvPr/>
          </p:nvSpPr>
          <p:spPr>
            <a:xfrm>
              <a:off x="2160814" y="2782251"/>
              <a:ext cx="248247" cy="132056"/>
            </a:xfrm>
            <a:prstGeom prst="rect">
              <a:avLst/>
            </a:prstGeom>
            <a:solidFill>
              <a:srgbClr val="1CABE2">
                <a:alpha val="100000"/>
              </a:srgbClr>
            </a:solidFill>
          </p:spPr>
          <p:txBody>
            <a:bodyPr/>
            <a:lstStyle/>
            <a:p/>
          </p:txBody>
        </p:sp>
        <p:sp>
          <p:nvSpPr>
            <p:cNvPr id="30" name="rc30"/>
            <p:cNvSpPr/>
            <p:nvPr/>
          </p:nvSpPr>
          <p:spPr>
            <a:xfrm>
              <a:off x="2436645" y="2885022"/>
              <a:ext cx="248247" cy="1217675"/>
            </a:xfrm>
            <a:prstGeom prst="rect">
              <a:avLst/>
            </a:prstGeom>
            <a:solidFill>
              <a:srgbClr val="80BD41">
                <a:alpha val="100000"/>
              </a:srgbClr>
            </a:solidFill>
          </p:spPr>
          <p:txBody>
            <a:bodyPr/>
            <a:lstStyle/>
            <a:p/>
          </p:txBody>
        </p:sp>
        <p:sp>
          <p:nvSpPr>
            <p:cNvPr id="31" name="rc31"/>
            <p:cNvSpPr/>
            <p:nvPr/>
          </p:nvSpPr>
          <p:spPr>
            <a:xfrm>
              <a:off x="2436645" y="2749711"/>
              <a:ext cx="248247" cy="135310"/>
            </a:xfrm>
            <a:prstGeom prst="rect">
              <a:avLst/>
            </a:prstGeom>
            <a:solidFill>
              <a:srgbClr val="1CABE2">
                <a:alpha val="100000"/>
              </a:srgbClr>
            </a:solidFill>
          </p:spPr>
          <p:txBody>
            <a:bodyPr/>
            <a:lstStyle/>
            <a:p/>
          </p:txBody>
        </p:sp>
        <p:sp>
          <p:nvSpPr>
            <p:cNvPr id="32" name="rc32"/>
            <p:cNvSpPr/>
            <p:nvPr/>
          </p:nvSpPr>
          <p:spPr>
            <a:xfrm>
              <a:off x="2712475" y="2832398"/>
              <a:ext cx="248247" cy="1270298"/>
            </a:xfrm>
            <a:prstGeom prst="rect">
              <a:avLst/>
            </a:prstGeom>
            <a:solidFill>
              <a:srgbClr val="80BD41">
                <a:alpha val="100000"/>
              </a:srgbClr>
            </a:solidFill>
          </p:spPr>
          <p:txBody>
            <a:bodyPr/>
            <a:lstStyle/>
            <a:p/>
          </p:txBody>
        </p:sp>
        <p:sp>
          <p:nvSpPr>
            <p:cNvPr id="33" name="rc33"/>
            <p:cNvSpPr/>
            <p:nvPr/>
          </p:nvSpPr>
          <p:spPr>
            <a:xfrm>
              <a:off x="2712475" y="2706752"/>
              <a:ext cx="248247" cy="125645"/>
            </a:xfrm>
            <a:prstGeom prst="rect">
              <a:avLst/>
            </a:prstGeom>
            <a:solidFill>
              <a:srgbClr val="1CABE2">
                <a:alpha val="100000"/>
              </a:srgbClr>
            </a:solidFill>
          </p:spPr>
          <p:txBody>
            <a:bodyPr/>
            <a:lstStyle/>
            <a:p/>
          </p:txBody>
        </p:sp>
        <p:sp>
          <p:nvSpPr>
            <p:cNvPr id="34" name="rc34"/>
            <p:cNvSpPr/>
            <p:nvPr/>
          </p:nvSpPr>
          <p:spPr>
            <a:xfrm>
              <a:off x="2988306" y="2780819"/>
              <a:ext cx="248247" cy="1321878"/>
            </a:xfrm>
            <a:prstGeom prst="rect">
              <a:avLst/>
            </a:prstGeom>
            <a:solidFill>
              <a:srgbClr val="80BD41">
                <a:alpha val="100000"/>
              </a:srgbClr>
            </a:solidFill>
          </p:spPr>
          <p:txBody>
            <a:bodyPr/>
            <a:lstStyle/>
            <a:p/>
          </p:txBody>
        </p:sp>
        <p:sp>
          <p:nvSpPr>
            <p:cNvPr id="35" name="rc35"/>
            <p:cNvSpPr/>
            <p:nvPr/>
          </p:nvSpPr>
          <p:spPr>
            <a:xfrm>
              <a:off x="2988306" y="2650073"/>
              <a:ext cx="248247" cy="130745"/>
            </a:xfrm>
            <a:prstGeom prst="rect">
              <a:avLst/>
            </a:prstGeom>
            <a:solidFill>
              <a:srgbClr val="1CABE2">
                <a:alpha val="100000"/>
              </a:srgbClr>
            </a:solidFill>
          </p:spPr>
          <p:txBody>
            <a:bodyPr/>
            <a:lstStyle/>
            <a:p/>
          </p:txBody>
        </p:sp>
        <p:sp>
          <p:nvSpPr>
            <p:cNvPr id="36" name="rc36"/>
            <p:cNvSpPr/>
            <p:nvPr/>
          </p:nvSpPr>
          <p:spPr>
            <a:xfrm>
              <a:off x="3264137" y="2729142"/>
              <a:ext cx="248247" cy="1373554"/>
            </a:xfrm>
            <a:prstGeom prst="rect">
              <a:avLst/>
            </a:prstGeom>
            <a:solidFill>
              <a:srgbClr val="80BD41">
                <a:alpha val="100000"/>
              </a:srgbClr>
            </a:solidFill>
          </p:spPr>
          <p:txBody>
            <a:bodyPr/>
            <a:lstStyle/>
            <a:p/>
          </p:txBody>
        </p:sp>
        <p:sp>
          <p:nvSpPr>
            <p:cNvPr id="37" name="rc37"/>
            <p:cNvSpPr/>
            <p:nvPr/>
          </p:nvSpPr>
          <p:spPr>
            <a:xfrm>
              <a:off x="3264137" y="2609713"/>
              <a:ext cx="248247" cy="119428"/>
            </a:xfrm>
            <a:prstGeom prst="rect">
              <a:avLst/>
            </a:prstGeom>
            <a:solidFill>
              <a:srgbClr val="1CABE2">
                <a:alpha val="100000"/>
              </a:srgbClr>
            </a:solidFill>
          </p:spPr>
          <p:txBody>
            <a:bodyPr/>
            <a:lstStyle/>
            <a:p/>
          </p:txBody>
        </p:sp>
        <p:sp>
          <p:nvSpPr>
            <p:cNvPr id="38" name="rc38"/>
            <p:cNvSpPr/>
            <p:nvPr/>
          </p:nvSpPr>
          <p:spPr>
            <a:xfrm>
              <a:off x="3539967" y="2679214"/>
              <a:ext cx="248247" cy="1423482"/>
            </a:xfrm>
            <a:prstGeom prst="rect">
              <a:avLst/>
            </a:prstGeom>
            <a:solidFill>
              <a:srgbClr val="80BD41">
                <a:alpha val="100000"/>
              </a:srgbClr>
            </a:solidFill>
          </p:spPr>
          <p:txBody>
            <a:bodyPr/>
            <a:lstStyle/>
            <a:p/>
          </p:txBody>
        </p:sp>
        <p:sp>
          <p:nvSpPr>
            <p:cNvPr id="39" name="rc39"/>
            <p:cNvSpPr/>
            <p:nvPr/>
          </p:nvSpPr>
          <p:spPr>
            <a:xfrm>
              <a:off x="3539967" y="2572073"/>
              <a:ext cx="248247" cy="107141"/>
            </a:xfrm>
            <a:prstGeom prst="rect">
              <a:avLst/>
            </a:prstGeom>
            <a:solidFill>
              <a:srgbClr val="1CABE2">
                <a:alpha val="100000"/>
              </a:srgbClr>
            </a:solidFill>
          </p:spPr>
          <p:txBody>
            <a:bodyPr/>
            <a:lstStyle/>
            <a:p/>
          </p:txBody>
        </p:sp>
        <p:sp>
          <p:nvSpPr>
            <p:cNvPr id="40" name="rc40"/>
            <p:cNvSpPr/>
            <p:nvPr/>
          </p:nvSpPr>
          <p:spPr>
            <a:xfrm>
              <a:off x="3815798" y="2648665"/>
              <a:ext cx="248247" cy="1454031"/>
            </a:xfrm>
            <a:prstGeom prst="rect">
              <a:avLst/>
            </a:prstGeom>
            <a:solidFill>
              <a:srgbClr val="80BD41">
                <a:alpha val="100000"/>
              </a:srgbClr>
            </a:solidFill>
          </p:spPr>
          <p:txBody>
            <a:bodyPr/>
            <a:lstStyle/>
            <a:p/>
          </p:txBody>
        </p:sp>
        <p:sp>
          <p:nvSpPr>
            <p:cNvPr id="41" name="rc41"/>
            <p:cNvSpPr/>
            <p:nvPr/>
          </p:nvSpPr>
          <p:spPr>
            <a:xfrm>
              <a:off x="3815798" y="2539217"/>
              <a:ext cx="248247" cy="109448"/>
            </a:xfrm>
            <a:prstGeom prst="rect">
              <a:avLst/>
            </a:prstGeom>
            <a:solidFill>
              <a:srgbClr val="1CABE2">
                <a:alpha val="100000"/>
              </a:srgbClr>
            </a:solidFill>
          </p:spPr>
          <p:txBody>
            <a:bodyPr/>
            <a:lstStyle/>
            <a:p/>
          </p:txBody>
        </p:sp>
        <p:sp>
          <p:nvSpPr>
            <p:cNvPr id="42" name="rc42"/>
            <p:cNvSpPr/>
            <p:nvPr/>
          </p:nvSpPr>
          <p:spPr>
            <a:xfrm>
              <a:off x="4091628" y="2614133"/>
              <a:ext cx="248247" cy="1488563"/>
            </a:xfrm>
            <a:prstGeom prst="rect">
              <a:avLst/>
            </a:prstGeom>
            <a:solidFill>
              <a:srgbClr val="80BD41">
                <a:alpha val="100000"/>
              </a:srgbClr>
            </a:solidFill>
          </p:spPr>
          <p:txBody>
            <a:bodyPr/>
            <a:lstStyle/>
            <a:p/>
          </p:txBody>
        </p:sp>
        <p:sp>
          <p:nvSpPr>
            <p:cNvPr id="43" name="rc43"/>
            <p:cNvSpPr/>
            <p:nvPr/>
          </p:nvSpPr>
          <p:spPr>
            <a:xfrm>
              <a:off x="4091628" y="2502086"/>
              <a:ext cx="248247" cy="112046"/>
            </a:xfrm>
            <a:prstGeom prst="rect">
              <a:avLst/>
            </a:prstGeom>
            <a:solidFill>
              <a:srgbClr val="1CABE2">
                <a:alpha val="100000"/>
              </a:srgbClr>
            </a:solidFill>
          </p:spPr>
          <p:txBody>
            <a:bodyPr/>
            <a:lstStyle/>
            <a:p/>
          </p:txBody>
        </p:sp>
        <p:sp>
          <p:nvSpPr>
            <p:cNvPr id="44" name="rc44"/>
            <p:cNvSpPr/>
            <p:nvPr/>
          </p:nvSpPr>
          <p:spPr>
            <a:xfrm>
              <a:off x="4367459" y="2582904"/>
              <a:ext cx="248247" cy="1519793"/>
            </a:xfrm>
            <a:prstGeom prst="rect">
              <a:avLst/>
            </a:prstGeom>
            <a:solidFill>
              <a:srgbClr val="80BD41">
                <a:alpha val="100000"/>
              </a:srgbClr>
            </a:solidFill>
          </p:spPr>
          <p:txBody>
            <a:bodyPr/>
            <a:lstStyle/>
            <a:p/>
          </p:txBody>
        </p:sp>
        <p:sp>
          <p:nvSpPr>
            <p:cNvPr id="45" name="rc45"/>
            <p:cNvSpPr/>
            <p:nvPr/>
          </p:nvSpPr>
          <p:spPr>
            <a:xfrm>
              <a:off x="4367459" y="2468501"/>
              <a:ext cx="248247" cy="114402"/>
            </a:xfrm>
            <a:prstGeom prst="rect">
              <a:avLst/>
            </a:prstGeom>
            <a:solidFill>
              <a:srgbClr val="1CABE2">
                <a:alpha val="100000"/>
              </a:srgbClr>
            </a:solidFill>
          </p:spPr>
          <p:txBody>
            <a:bodyPr/>
            <a:lstStyle/>
            <a:p/>
          </p:txBody>
        </p:sp>
        <p:sp>
          <p:nvSpPr>
            <p:cNvPr id="46" name="rc46"/>
            <p:cNvSpPr/>
            <p:nvPr/>
          </p:nvSpPr>
          <p:spPr>
            <a:xfrm>
              <a:off x="4643290" y="2535234"/>
              <a:ext cx="248247" cy="1567462"/>
            </a:xfrm>
            <a:prstGeom prst="rect">
              <a:avLst/>
            </a:prstGeom>
            <a:solidFill>
              <a:srgbClr val="80BD41">
                <a:alpha val="100000"/>
              </a:srgbClr>
            </a:solidFill>
          </p:spPr>
          <p:txBody>
            <a:bodyPr/>
            <a:lstStyle/>
            <a:p/>
          </p:txBody>
        </p:sp>
        <p:sp>
          <p:nvSpPr>
            <p:cNvPr id="47" name="rc47"/>
            <p:cNvSpPr/>
            <p:nvPr/>
          </p:nvSpPr>
          <p:spPr>
            <a:xfrm>
              <a:off x="4643290" y="2435184"/>
              <a:ext cx="248247" cy="100050"/>
            </a:xfrm>
            <a:prstGeom prst="rect">
              <a:avLst/>
            </a:prstGeom>
            <a:solidFill>
              <a:srgbClr val="1CABE2">
                <a:alpha val="100000"/>
              </a:srgbClr>
            </a:solidFill>
          </p:spPr>
          <p:txBody>
            <a:bodyPr/>
            <a:lstStyle/>
            <a:p/>
          </p:txBody>
        </p:sp>
        <p:sp>
          <p:nvSpPr>
            <p:cNvPr id="48" name="rc48"/>
            <p:cNvSpPr/>
            <p:nvPr/>
          </p:nvSpPr>
          <p:spPr>
            <a:xfrm>
              <a:off x="4919120" y="2507477"/>
              <a:ext cx="248247" cy="1595219"/>
            </a:xfrm>
            <a:prstGeom prst="rect">
              <a:avLst/>
            </a:prstGeom>
            <a:solidFill>
              <a:srgbClr val="80BD41">
                <a:alpha val="100000"/>
              </a:srgbClr>
            </a:solidFill>
          </p:spPr>
          <p:txBody>
            <a:bodyPr/>
            <a:lstStyle/>
            <a:p/>
          </p:txBody>
        </p:sp>
        <p:sp>
          <p:nvSpPr>
            <p:cNvPr id="49" name="rc49"/>
            <p:cNvSpPr/>
            <p:nvPr/>
          </p:nvSpPr>
          <p:spPr>
            <a:xfrm>
              <a:off x="4919120" y="2405654"/>
              <a:ext cx="248247" cy="101823"/>
            </a:xfrm>
            <a:prstGeom prst="rect">
              <a:avLst/>
            </a:prstGeom>
            <a:solidFill>
              <a:srgbClr val="1CABE2">
                <a:alpha val="100000"/>
              </a:srgbClr>
            </a:solidFill>
          </p:spPr>
          <p:txBody>
            <a:bodyPr/>
            <a:lstStyle/>
            <a:p/>
          </p:txBody>
        </p:sp>
        <p:sp>
          <p:nvSpPr>
            <p:cNvPr id="50" name="rc50"/>
            <p:cNvSpPr/>
            <p:nvPr/>
          </p:nvSpPr>
          <p:spPr>
            <a:xfrm>
              <a:off x="5194951" y="2473358"/>
              <a:ext cx="248247" cy="1629338"/>
            </a:xfrm>
            <a:prstGeom prst="rect">
              <a:avLst/>
            </a:prstGeom>
            <a:solidFill>
              <a:srgbClr val="80BD41">
                <a:alpha val="100000"/>
              </a:srgbClr>
            </a:solidFill>
          </p:spPr>
          <p:txBody>
            <a:bodyPr/>
            <a:lstStyle/>
            <a:p/>
          </p:txBody>
        </p:sp>
        <p:sp>
          <p:nvSpPr>
            <p:cNvPr id="51" name="rc51"/>
            <p:cNvSpPr/>
            <p:nvPr/>
          </p:nvSpPr>
          <p:spPr>
            <a:xfrm>
              <a:off x="5194951" y="2387611"/>
              <a:ext cx="248247" cy="85746"/>
            </a:xfrm>
            <a:prstGeom prst="rect">
              <a:avLst/>
            </a:prstGeom>
            <a:solidFill>
              <a:srgbClr val="1CABE2">
                <a:alpha val="100000"/>
              </a:srgbClr>
            </a:solidFill>
          </p:spPr>
          <p:txBody>
            <a:bodyPr/>
            <a:lstStyle/>
            <a:p/>
          </p:txBody>
        </p:sp>
        <p:sp>
          <p:nvSpPr>
            <p:cNvPr id="52" name="rc52"/>
            <p:cNvSpPr/>
            <p:nvPr/>
          </p:nvSpPr>
          <p:spPr>
            <a:xfrm>
              <a:off x="5470781" y="2455995"/>
              <a:ext cx="248247" cy="1646701"/>
            </a:xfrm>
            <a:prstGeom prst="rect">
              <a:avLst/>
            </a:prstGeom>
            <a:solidFill>
              <a:srgbClr val="80BD41">
                <a:alpha val="100000"/>
              </a:srgbClr>
            </a:solidFill>
          </p:spPr>
          <p:txBody>
            <a:bodyPr/>
            <a:lstStyle/>
            <a:p/>
          </p:txBody>
        </p:sp>
        <p:sp>
          <p:nvSpPr>
            <p:cNvPr id="53" name="rc53"/>
            <p:cNvSpPr/>
            <p:nvPr/>
          </p:nvSpPr>
          <p:spPr>
            <a:xfrm>
              <a:off x="5470781" y="2369325"/>
              <a:ext cx="248247" cy="86669"/>
            </a:xfrm>
            <a:prstGeom prst="rect">
              <a:avLst/>
            </a:prstGeom>
            <a:solidFill>
              <a:srgbClr val="1CABE2">
                <a:alpha val="100000"/>
              </a:srgbClr>
            </a:solidFill>
          </p:spPr>
          <p:txBody>
            <a:bodyPr/>
            <a:lstStyle/>
            <a:p/>
          </p:txBody>
        </p:sp>
        <p:sp>
          <p:nvSpPr>
            <p:cNvPr id="54" name="rc54"/>
            <p:cNvSpPr/>
            <p:nvPr/>
          </p:nvSpPr>
          <p:spPr>
            <a:xfrm>
              <a:off x="5746612" y="2452498"/>
              <a:ext cx="248247" cy="1650198"/>
            </a:xfrm>
            <a:prstGeom prst="rect">
              <a:avLst/>
            </a:prstGeom>
            <a:solidFill>
              <a:srgbClr val="80BD41">
                <a:alpha val="100000"/>
              </a:srgbClr>
            </a:solidFill>
          </p:spPr>
          <p:txBody>
            <a:bodyPr/>
            <a:lstStyle/>
            <a:p/>
          </p:txBody>
        </p:sp>
        <p:sp>
          <p:nvSpPr>
            <p:cNvPr id="55" name="rc55"/>
            <p:cNvSpPr/>
            <p:nvPr/>
          </p:nvSpPr>
          <p:spPr>
            <a:xfrm>
              <a:off x="5746612" y="2365658"/>
              <a:ext cx="248247" cy="86839"/>
            </a:xfrm>
            <a:prstGeom prst="rect">
              <a:avLst/>
            </a:prstGeom>
            <a:solidFill>
              <a:srgbClr val="1CABE2">
                <a:alpha val="100000"/>
              </a:srgbClr>
            </a:solidFill>
          </p:spPr>
          <p:txBody>
            <a:bodyPr/>
            <a:lstStyle/>
            <a:p/>
          </p:txBody>
        </p:sp>
        <p:sp>
          <p:nvSpPr>
            <p:cNvPr id="56" name="rc56"/>
            <p:cNvSpPr/>
            <p:nvPr/>
          </p:nvSpPr>
          <p:spPr>
            <a:xfrm>
              <a:off x="6022443" y="2455048"/>
              <a:ext cx="248247" cy="1647648"/>
            </a:xfrm>
            <a:prstGeom prst="rect">
              <a:avLst/>
            </a:prstGeom>
            <a:solidFill>
              <a:srgbClr val="80BD41">
                <a:alpha val="100000"/>
              </a:srgbClr>
            </a:solidFill>
          </p:spPr>
          <p:txBody>
            <a:bodyPr/>
            <a:lstStyle/>
            <a:p/>
          </p:txBody>
        </p:sp>
        <p:sp>
          <p:nvSpPr>
            <p:cNvPr id="57" name="rc57"/>
            <p:cNvSpPr/>
            <p:nvPr/>
          </p:nvSpPr>
          <p:spPr>
            <a:xfrm>
              <a:off x="6022443" y="2368330"/>
              <a:ext cx="248247" cy="86718"/>
            </a:xfrm>
            <a:prstGeom prst="rect">
              <a:avLst/>
            </a:prstGeom>
            <a:solidFill>
              <a:srgbClr val="1CABE2">
                <a:alpha val="100000"/>
              </a:srgbClr>
            </a:solidFill>
          </p:spPr>
          <p:txBody>
            <a:bodyPr/>
            <a:lstStyle/>
            <a:p/>
          </p:txBody>
        </p:sp>
        <p:sp>
          <p:nvSpPr>
            <p:cNvPr id="58" name="rc58"/>
            <p:cNvSpPr/>
            <p:nvPr/>
          </p:nvSpPr>
          <p:spPr>
            <a:xfrm>
              <a:off x="6298273" y="2485306"/>
              <a:ext cx="248247" cy="1617390"/>
            </a:xfrm>
            <a:prstGeom prst="rect">
              <a:avLst/>
            </a:prstGeom>
            <a:solidFill>
              <a:srgbClr val="80BD41">
                <a:alpha val="100000"/>
              </a:srgbClr>
            </a:solidFill>
          </p:spPr>
          <p:txBody>
            <a:bodyPr/>
            <a:lstStyle/>
            <a:p/>
          </p:txBody>
        </p:sp>
        <p:sp>
          <p:nvSpPr>
            <p:cNvPr id="59" name="rc59"/>
            <p:cNvSpPr/>
            <p:nvPr/>
          </p:nvSpPr>
          <p:spPr>
            <a:xfrm>
              <a:off x="6298273" y="2400190"/>
              <a:ext cx="248247" cy="85115"/>
            </a:xfrm>
            <a:prstGeom prst="rect">
              <a:avLst/>
            </a:prstGeom>
            <a:solidFill>
              <a:srgbClr val="1CABE2">
                <a:alpha val="100000"/>
              </a:srgbClr>
            </a:solidFill>
          </p:spPr>
          <p:txBody>
            <a:bodyPr/>
            <a:lstStyle/>
            <a:p/>
          </p:txBody>
        </p:sp>
        <p:sp>
          <p:nvSpPr>
            <p:cNvPr id="60" name="rc60"/>
            <p:cNvSpPr/>
            <p:nvPr/>
          </p:nvSpPr>
          <p:spPr>
            <a:xfrm>
              <a:off x="6574104" y="2519668"/>
              <a:ext cx="248247" cy="1583028"/>
            </a:xfrm>
            <a:prstGeom prst="rect">
              <a:avLst/>
            </a:prstGeom>
            <a:solidFill>
              <a:srgbClr val="80BD41">
                <a:alpha val="100000"/>
              </a:srgbClr>
            </a:solidFill>
          </p:spPr>
          <p:txBody>
            <a:bodyPr/>
            <a:lstStyle/>
            <a:p/>
          </p:txBody>
        </p:sp>
        <p:sp>
          <p:nvSpPr>
            <p:cNvPr id="61" name="rc61"/>
            <p:cNvSpPr/>
            <p:nvPr/>
          </p:nvSpPr>
          <p:spPr>
            <a:xfrm>
              <a:off x="6574104" y="2436349"/>
              <a:ext cx="248247" cy="83318"/>
            </a:xfrm>
            <a:prstGeom prst="rect">
              <a:avLst/>
            </a:prstGeom>
            <a:solidFill>
              <a:srgbClr val="1CABE2">
                <a:alpha val="100000"/>
              </a:srgbClr>
            </a:solidFill>
          </p:spPr>
          <p:txBody>
            <a:bodyPr/>
            <a:lstStyle/>
            <a:p/>
          </p:txBody>
        </p:sp>
        <p:sp>
          <p:nvSpPr>
            <p:cNvPr id="62" name="rc62"/>
            <p:cNvSpPr/>
            <p:nvPr/>
          </p:nvSpPr>
          <p:spPr>
            <a:xfrm>
              <a:off x="6849934" y="2553860"/>
              <a:ext cx="248247" cy="1548836"/>
            </a:xfrm>
            <a:prstGeom prst="rect">
              <a:avLst/>
            </a:prstGeom>
            <a:solidFill>
              <a:srgbClr val="80BD41">
                <a:alpha val="100000"/>
              </a:srgbClr>
            </a:solidFill>
          </p:spPr>
          <p:txBody>
            <a:bodyPr/>
            <a:lstStyle/>
            <a:p/>
          </p:txBody>
        </p:sp>
        <p:sp>
          <p:nvSpPr>
            <p:cNvPr id="63" name="rc63"/>
            <p:cNvSpPr/>
            <p:nvPr/>
          </p:nvSpPr>
          <p:spPr>
            <a:xfrm>
              <a:off x="6849934" y="2472338"/>
              <a:ext cx="248247" cy="81521"/>
            </a:xfrm>
            <a:prstGeom prst="rect">
              <a:avLst/>
            </a:prstGeom>
            <a:solidFill>
              <a:srgbClr val="1CABE2">
                <a:alpha val="100000"/>
              </a:srgbClr>
            </a:solidFill>
          </p:spPr>
          <p:txBody>
            <a:bodyPr/>
            <a:lstStyle/>
            <a:p/>
          </p:txBody>
        </p:sp>
        <p:sp>
          <p:nvSpPr>
            <p:cNvPr id="64" name="rc64"/>
            <p:cNvSpPr/>
            <p:nvPr/>
          </p:nvSpPr>
          <p:spPr>
            <a:xfrm>
              <a:off x="7125765" y="2530401"/>
              <a:ext cx="248247" cy="1572295"/>
            </a:xfrm>
            <a:prstGeom prst="rect">
              <a:avLst/>
            </a:prstGeom>
            <a:solidFill>
              <a:srgbClr val="80BD41">
                <a:alpha val="100000"/>
              </a:srgbClr>
            </a:solidFill>
          </p:spPr>
          <p:txBody>
            <a:bodyPr/>
            <a:lstStyle/>
            <a:p/>
          </p:txBody>
        </p:sp>
        <p:sp>
          <p:nvSpPr>
            <p:cNvPr id="65" name="rc65"/>
            <p:cNvSpPr/>
            <p:nvPr/>
          </p:nvSpPr>
          <p:spPr>
            <a:xfrm>
              <a:off x="7125765" y="2447641"/>
              <a:ext cx="248247" cy="82760"/>
            </a:xfrm>
            <a:prstGeom prst="rect">
              <a:avLst/>
            </a:prstGeom>
            <a:solidFill>
              <a:srgbClr val="1CABE2">
                <a:alpha val="100000"/>
              </a:srgbClr>
            </a:solidFill>
          </p:spPr>
          <p:txBody>
            <a:bodyPr/>
            <a:lstStyle/>
            <a:p/>
          </p:txBody>
        </p:sp>
        <p:sp>
          <p:nvSpPr>
            <p:cNvPr id="66" name="rc66"/>
            <p:cNvSpPr/>
            <p:nvPr/>
          </p:nvSpPr>
          <p:spPr>
            <a:xfrm>
              <a:off x="7401596" y="2510586"/>
              <a:ext cx="248247" cy="1592111"/>
            </a:xfrm>
            <a:prstGeom prst="rect">
              <a:avLst/>
            </a:prstGeom>
            <a:solidFill>
              <a:srgbClr val="80BD41">
                <a:alpha val="100000"/>
              </a:srgbClr>
            </a:solidFill>
          </p:spPr>
          <p:txBody>
            <a:bodyPr/>
            <a:lstStyle/>
            <a:p/>
          </p:txBody>
        </p:sp>
        <p:sp>
          <p:nvSpPr>
            <p:cNvPr id="67" name="rc67"/>
            <p:cNvSpPr/>
            <p:nvPr/>
          </p:nvSpPr>
          <p:spPr>
            <a:xfrm>
              <a:off x="7401596" y="2426781"/>
              <a:ext cx="248247" cy="83804"/>
            </a:xfrm>
            <a:prstGeom prst="rect">
              <a:avLst/>
            </a:prstGeom>
            <a:solidFill>
              <a:srgbClr val="1CABE2">
                <a:alpha val="100000"/>
              </a:srgbClr>
            </a:solidFill>
          </p:spPr>
          <p:txBody>
            <a:bodyPr/>
            <a:lstStyle/>
            <a:p/>
          </p:txBody>
        </p:sp>
        <p:sp>
          <p:nvSpPr>
            <p:cNvPr id="68" name="rc68"/>
            <p:cNvSpPr/>
            <p:nvPr/>
          </p:nvSpPr>
          <p:spPr>
            <a:xfrm>
              <a:off x="7677426" y="2492785"/>
              <a:ext cx="248247" cy="1609911"/>
            </a:xfrm>
            <a:prstGeom prst="rect">
              <a:avLst/>
            </a:prstGeom>
            <a:solidFill>
              <a:srgbClr val="80BD41">
                <a:alpha val="100000"/>
              </a:srgbClr>
            </a:solidFill>
          </p:spPr>
          <p:txBody>
            <a:bodyPr/>
            <a:lstStyle/>
            <a:p/>
          </p:txBody>
        </p:sp>
        <p:sp>
          <p:nvSpPr>
            <p:cNvPr id="69" name="rc69"/>
            <p:cNvSpPr/>
            <p:nvPr/>
          </p:nvSpPr>
          <p:spPr>
            <a:xfrm>
              <a:off x="7677426" y="2408058"/>
              <a:ext cx="248247" cy="84727"/>
            </a:xfrm>
            <a:prstGeom prst="rect">
              <a:avLst/>
            </a:prstGeom>
            <a:solidFill>
              <a:srgbClr val="1CABE2">
                <a:alpha val="100000"/>
              </a:srgbClr>
            </a:solidFill>
          </p:spPr>
          <p:txBody>
            <a:bodyPr/>
            <a:lstStyle/>
            <a:p/>
          </p:txBody>
        </p:sp>
        <p:sp>
          <p:nvSpPr>
            <p:cNvPr id="70" name="rc70"/>
            <p:cNvSpPr/>
            <p:nvPr/>
          </p:nvSpPr>
          <p:spPr>
            <a:xfrm>
              <a:off x="7953257" y="2474305"/>
              <a:ext cx="248247" cy="1628391"/>
            </a:xfrm>
            <a:prstGeom prst="rect">
              <a:avLst/>
            </a:prstGeom>
            <a:solidFill>
              <a:srgbClr val="80BD41">
                <a:alpha val="100000"/>
              </a:srgbClr>
            </a:solidFill>
          </p:spPr>
          <p:txBody>
            <a:bodyPr/>
            <a:lstStyle/>
            <a:p/>
          </p:txBody>
        </p:sp>
        <p:sp>
          <p:nvSpPr>
            <p:cNvPr id="71" name="rc71"/>
            <p:cNvSpPr/>
            <p:nvPr/>
          </p:nvSpPr>
          <p:spPr>
            <a:xfrm>
              <a:off x="7953257" y="2388607"/>
              <a:ext cx="248247" cy="85698"/>
            </a:xfrm>
            <a:prstGeom prst="rect">
              <a:avLst/>
            </a:prstGeom>
            <a:solidFill>
              <a:srgbClr val="1CABE2">
                <a:alpha val="100000"/>
              </a:srgbClr>
            </a:solidFill>
          </p:spPr>
          <p:txBody>
            <a:bodyPr/>
            <a:lstStyle/>
            <a:p/>
          </p:txBody>
        </p:sp>
        <p:sp>
          <p:nvSpPr>
            <p:cNvPr id="72" name="pl72"/>
            <p:cNvSpPr/>
            <p:nvPr/>
          </p:nvSpPr>
          <p:spPr>
            <a:xfrm>
              <a:off x="1457446" y="1352359"/>
              <a:ext cx="6619934" cy="289509"/>
            </a:xfrm>
            <a:custGeom>
              <a:avLst/>
              <a:pathLst>
                <a:path w="6619934" h="289509">
                  <a:moveTo>
                    <a:pt x="0" y="289509"/>
                  </a:moveTo>
                  <a:lnTo>
                    <a:pt x="275830" y="231607"/>
                  </a:lnTo>
                  <a:lnTo>
                    <a:pt x="551661" y="173705"/>
                  </a:lnTo>
                  <a:lnTo>
                    <a:pt x="827491" y="144754"/>
                  </a:lnTo>
                  <a:lnTo>
                    <a:pt x="1103322" y="144754"/>
                  </a:lnTo>
                  <a:lnTo>
                    <a:pt x="1379153" y="115803"/>
                  </a:lnTo>
                  <a:lnTo>
                    <a:pt x="1654983" y="115803"/>
                  </a:lnTo>
                  <a:lnTo>
                    <a:pt x="1930814" y="86852"/>
                  </a:lnTo>
                  <a:lnTo>
                    <a:pt x="2206644" y="57901"/>
                  </a:lnTo>
                  <a:lnTo>
                    <a:pt x="2482475" y="57901"/>
                  </a:lnTo>
                  <a:lnTo>
                    <a:pt x="2758306" y="57901"/>
                  </a:lnTo>
                  <a:lnTo>
                    <a:pt x="3034136" y="57901"/>
                  </a:lnTo>
                  <a:lnTo>
                    <a:pt x="3309967" y="28950"/>
                  </a:lnTo>
                  <a:lnTo>
                    <a:pt x="3585797" y="2895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415546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1339893" y="2746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4" name="tx84"/>
            <p:cNvSpPr/>
            <p:nvPr/>
          </p:nvSpPr>
          <p:spPr>
            <a:xfrm>
              <a:off x="2719046" y="2570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5" name="tx85"/>
            <p:cNvSpPr/>
            <p:nvPr/>
          </p:nvSpPr>
          <p:spPr>
            <a:xfrm>
              <a:off x="4098199" y="2366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86" name="tx86"/>
            <p:cNvSpPr/>
            <p:nvPr/>
          </p:nvSpPr>
          <p:spPr>
            <a:xfrm>
              <a:off x="5477352" y="22333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87" name="tx87"/>
            <p:cNvSpPr/>
            <p:nvPr/>
          </p:nvSpPr>
          <p:spPr>
            <a:xfrm>
              <a:off x="6580674" y="2300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88" name="tx88"/>
            <p:cNvSpPr/>
            <p:nvPr/>
          </p:nvSpPr>
          <p:spPr>
            <a:xfrm>
              <a:off x="6856505" y="23364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89" name="tx89"/>
            <p:cNvSpPr/>
            <p:nvPr/>
          </p:nvSpPr>
          <p:spPr>
            <a:xfrm>
              <a:off x="7132335" y="2311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0" name="tx90"/>
            <p:cNvSpPr/>
            <p:nvPr/>
          </p:nvSpPr>
          <p:spPr>
            <a:xfrm>
              <a:off x="7408166" y="2290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1" name="tx91"/>
            <p:cNvSpPr/>
            <p:nvPr/>
          </p:nvSpPr>
          <p:spPr>
            <a:xfrm>
              <a:off x="7683997" y="227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2" name="tx92"/>
            <p:cNvSpPr/>
            <p:nvPr/>
          </p:nvSpPr>
          <p:spPr>
            <a:xfrm>
              <a:off x="7959827" y="2252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3" name="pl93"/>
            <p:cNvSpPr/>
            <p:nvPr/>
          </p:nvSpPr>
          <p:spPr>
            <a:xfrm>
              <a:off x="145744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55038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04" name="tx104"/>
            <p:cNvSpPr/>
            <p:nvPr/>
          </p:nvSpPr>
          <p:spPr>
            <a:xfrm>
              <a:off x="1366018" y="2939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75.3</a:t>
              </a:r>
            </a:p>
          </p:txBody>
        </p:sp>
        <p:sp>
          <p:nvSpPr>
            <p:cNvPr id="105" name="tx105"/>
            <p:cNvSpPr/>
            <p:nvPr/>
          </p:nvSpPr>
          <p:spPr>
            <a:xfrm>
              <a:off x="2719046" y="34324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523.1</a:t>
              </a:r>
            </a:p>
          </p:txBody>
        </p:sp>
        <p:sp>
          <p:nvSpPr>
            <p:cNvPr id="106" name="tx106"/>
            <p:cNvSpPr/>
            <p:nvPr/>
          </p:nvSpPr>
          <p:spPr>
            <a:xfrm>
              <a:off x="2745171" y="2734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07" name="tx107"/>
            <p:cNvSpPr/>
            <p:nvPr/>
          </p:nvSpPr>
          <p:spPr>
            <a:xfrm>
              <a:off x="4137375" y="332332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08" name="tx108"/>
            <p:cNvSpPr/>
            <p:nvPr/>
          </p:nvSpPr>
          <p:spPr>
            <a:xfrm>
              <a:off x="4124324" y="2523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09" name="tx109"/>
            <p:cNvSpPr/>
            <p:nvPr/>
          </p:nvSpPr>
          <p:spPr>
            <a:xfrm>
              <a:off x="5477352" y="3244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678.1</a:t>
              </a:r>
            </a:p>
          </p:txBody>
        </p:sp>
        <p:sp>
          <p:nvSpPr>
            <p:cNvPr id="110" name="tx110"/>
            <p:cNvSpPr/>
            <p:nvPr/>
          </p:nvSpPr>
          <p:spPr>
            <a:xfrm>
              <a:off x="5503477" y="23775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1" name="tx111"/>
            <p:cNvSpPr/>
            <p:nvPr/>
          </p:nvSpPr>
          <p:spPr>
            <a:xfrm>
              <a:off x="6580674" y="3276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651.9</a:t>
              </a:r>
            </a:p>
          </p:txBody>
        </p:sp>
        <p:sp>
          <p:nvSpPr>
            <p:cNvPr id="112" name="tx112"/>
            <p:cNvSpPr/>
            <p:nvPr/>
          </p:nvSpPr>
          <p:spPr>
            <a:xfrm>
              <a:off x="6606800" y="2442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3" name="tx113"/>
            <p:cNvSpPr/>
            <p:nvPr/>
          </p:nvSpPr>
          <p:spPr>
            <a:xfrm>
              <a:off x="6856505" y="3293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637.8</a:t>
              </a:r>
            </a:p>
          </p:txBody>
        </p:sp>
        <p:sp>
          <p:nvSpPr>
            <p:cNvPr id="114" name="tx114"/>
            <p:cNvSpPr/>
            <p:nvPr/>
          </p:nvSpPr>
          <p:spPr>
            <a:xfrm>
              <a:off x="6882630" y="2478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5" name="tx115"/>
            <p:cNvSpPr/>
            <p:nvPr/>
          </p:nvSpPr>
          <p:spPr>
            <a:xfrm>
              <a:off x="7132335" y="3281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647.5</a:t>
              </a:r>
            </a:p>
          </p:txBody>
        </p:sp>
        <p:sp>
          <p:nvSpPr>
            <p:cNvPr id="116" name="tx116"/>
            <p:cNvSpPr/>
            <p:nvPr/>
          </p:nvSpPr>
          <p:spPr>
            <a:xfrm>
              <a:off x="7158461" y="2453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17" name="tx117"/>
            <p:cNvSpPr/>
            <p:nvPr/>
          </p:nvSpPr>
          <p:spPr>
            <a:xfrm>
              <a:off x="7408166" y="3271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655.6</a:t>
              </a:r>
            </a:p>
          </p:txBody>
        </p:sp>
        <p:sp>
          <p:nvSpPr>
            <p:cNvPr id="118" name="tx118"/>
            <p:cNvSpPr/>
            <p:nvPr/>
          </p:nvSpPr>
          <p:spPr>
            <a:xfrm>
              <a:off x="7434291" y="24335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9" name="tx119"/>
            <p:cNvSpPr/>
            <p:nvPr/>
          </p:nvSpPr>
          <p:spPr>
            <a:xfrm>
              <a:off x="7723173" y="326264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20" name="tx120"/>
            <p:cNvSpPr/>
            <p:nvPr/>
          </p:nvSpPr>
          <p:spPr>
            <a:xfrm>
              <a:off x="7710122" y="24153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1" name="tx121"/>
            <p:cNvSpPr/>
            <p:nvPr/>
          </p:nvSpPr>
          <p:spPr>
            <a:xfrm>
              <a:off x="7959827" y="32534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670.6</a:t>
              </a:r>
            </a:p>
          </p:txBody>
        </p:sp>
        <p:sp>
          <p:nvSpPr>
            <p:cNvPr id="122" name="tx122"/>
            <p:cNvSpPr/>
            <p:nvPr/>
          </p:nvSpPr>
          <p:spPr>
            <a:xfrm>
              <a:off x="7985953" y="23963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92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78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184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2" name="pl152"/>
            <p:cNvSpPr/>
            <p:nvPr/>
          </p:nvSpPr>
          <p:spPr>
            <a:xfrm>
              <a:off x="22600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13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68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202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67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40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935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040984" cy="167191"/>
            </a:xfrm>
            <a:prstGeom prst="rect">
              <a:avLst/>
            </a:prstGeom>
            <a:solidFill>
              <a:srgbClr val="80BD41">
                <a:alpha val="100000"/>
              </a:srgbClr>
            </a:solidFill>
          </p:spPr>
          <p:txBody>
            <a:bodyPr/>
            <a:lstStyle/>
            <a:p/>
          </p:txBody>
        </p:sp>
        <p:sp>
          <p:nvSpPr>
            <p:cNvPr id="164" name="rc164"/>
            <p:cNvSpPr/>
            <p:nvPr/>
          </p:nvSpPr>
          <p:spPr>
            <a:xfrm>
              <a:off x="7374307" y="5889059"/>
              <a:ext cx="317951" cy="167191"/>
            </a:xfrm>
            <a:prstGeom prst="rect">
              <a:avLst/>
            </a:prstGeom>
            <a:solidFill>
              <a:srgbClr val="1CABE2">
                <a:alpha val="100000"/>
              </a:srgbClr>
            </a:solidFill>
          </p:spPr>
          <p:txBody>
            <a:bodyPr/>
            <a:lstStyle/>
            <a:p/>
          </p:txBody>
        </p:sp>
        <p:sp>
          <p:nvSpPr>
            <p:cNvPr id="165" name="rc165"/>
            <p:cNvSpPr/>
            <p:nvPr/>
          </p:nvSpPr>
          <p:spPr>
            <a:xfrm>
              <a:off x="1333322" y="5680069"/>
              <a:ext cx="6143570" cy="167191"/>
            </a:xfrm>
            <a:prstGeom prst="rect">
              <a:avLst/>
            </a:prstGeom>
            <a:solidFill>
              <a:srgbClr val="80BD41">
                <a:alpha val="100000"/>
              </a:srgbClr>
            </a:solidFill>
          </p:spPr>
          <p:txBody>
            <a:bodyPr/>
            <a:lstStyle/>
            <a:p/>
          </p:txBody>
        </p:sp>
        <p:sp>
          <p:nvSpPr>
            <p:cNvPr id="166" name="rc166"/>
            <p:cNvSpPr/>
            <p:nvPr/>
          </p:nvSpPr>
          <p:spPr>
            <a:xfrm>
              <a:off x="7476893" y="5680069"/>
              <a:ext cx="323326" cy="167191"/>
            </a:xfrm>
            <a:prstGeom prst="rect">
              <a:avLst/>
            </a:prstGeom>
            <a:solidFill>
              <a:srgbClr val="1CABE2">
                <a:alpha val="100000"/>
              </a:srgbClr>
            </a:solidFill>
          </p:spPr>
          <p:txBody>
            <a:bodyPr/>
            <a:lstStyle/>
            <a:p/>
          </p:txBody>
        </p:sp>
        <p:sp>
          <p:nvSpPr>
            <p:cNvPr id="167" name="rc167"/>
            <p:cNvSpPr/>
            <p:nvPr/>
          </p:nvSpPr>
          <p:spPr>
            <a:xfrm>
              <a:off x="1333322" y="5471080"/>
              <a:ext cx="6214092" cy="167191"/>
            </a:xfrm>
            <a:prstGeom prst="rect">
              <a:avLst/>
            </a:prstGeom>
            <a:solidFill>
              <a:srgbClr val="80BD41">
                <a:alpha val="100000"/>
              </a:srgbClr>
            </a:solidFill>
          </p:spPr>
          <p:txBody>
            <a:bodyPr/>
            <a:lstStyle/>
            <a:p/>
          </p:txBody>
        </p:sp>
        <p:sp>
          <p:nvSpPr>
            <p:cNvPr id="168" name="rc168"/>
            <p:cNvSpPr/>
            <p:nvPr/>
          </p:nvSpPr>
          <p:spPr>
            <a:xfrm>
              <a:off x="7547415" y="5471080"/>
              <a:ext cx="327033" cy="167191"/>
            </a:xfrm>
            <a:prstGeom prst="rect">
              <a:avLst/>
            </a:prstGeom>
            <a:solidFill>
              <a:srgbClr val="1CABE2">
                <a:alpha val="100000"/>
              </a:srgbClr>
            </a:solidFill>
          </p:spPr>
          <p:txBody>
            <a:bodyPr/>
            <a:lstStyle/>
            <a:p/>
          </p:txBody>
        </p:sp>
        <p:sp>
          <p:nvSpPr>
            <p:cNvPr id="169" name="tx169"/>
            <p:cNvSpPr/>
            <p:nvPr/>
          </p:nvSpPr>
          <p:spPr>
            <a:xfrm>
              <a:off x="7865427"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0" name="tx170"/>
            <p:cNvSpPr/>
            <p:nvPr/>
          </p:nvSpPr>
          <p:spPr>
            <a:xfrm>
              <a:off x="797888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697.8</a:t>
              </a:r>
            </a:p>
          </p:txBody>
        </p:sp>
        <p:sp>
          <p:nvSpPr>
            <p:cNvPr id="171" name="tx171"/>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72" name="tx172"/>
            <p:cNvSpPr/>
            <p:nvPr/>
          </p:nvSpPr>
          <p:spPr>
            <a:xfrm>
              <a:off x="421817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651.9</a:t>
              </a:r>
            </a:p>
          </p:txBody>
        </p:sp>
        <p:sp>
          <p:nvSpPr>
            <p:cNvPr id="173" name="tx173"/>
            <p:cNvSpPr/>
            <p:nvPr/>
          </p:nvSpPr>
          <p:spPr>
            <a:xfrm>
              <a:off x="742778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74" name="tx174"/>
            <p:cNvSpPr/>
            <p:nvPr/>
          </p:nvSpPr>
          <p:spPr>
            <a:xfrm>
              <a:off x="4314673"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a:t>
              </a:r>
            </a:p>
          </p:txBody>
        </p:sp>
        <p:sp>
          <p:nvSpPr>
            <p:cNvPr id="175" name="tx175"/>
            <p:cNvSpPr/>
            <p:nvPr/>
          </p:nvSpPr>
          <p:spPr>
            <a:xfrm>
              <a:off x="753306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76" name="tx176"/>
            <p:cNvSpPr/>
            <p:nvPr/>
          </p:nvSpPr>
          <p:spPr>
            <a:xfrm>
              <a:off x="430473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670.6</a:t>
              </a:r>
            </a:p>
          </p:txBody>
        </p:sp>
        <p:sp>
          <p:nvSpPr>
            <p:cNvPr id="177" name="tx177"/>
            <p:cNvSpPr/>
            <p:nvPr/>
          </p:nvSpPr>
          <p:spPr>
            <a:xfrm>
              <a:off x="760543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01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235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7769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the same as in 2019 (95%).
The number of children vaccinated with DTP1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Burkina Faso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371372"/>
            </a:xfrm>
            <a:custGeom>
              <a:avLst/>
              <a:pathLst>
                <a:path w="3397293" h="1371372">
                  <a:moveTo>
                    <a:pt x="0" y="1371372"/>
                  </a:moveTo>
                  <a:lnTo>
                    <a:pt x="141553" y="885677"/>
                  </a:lnTo>
                  <a:lnTo>
                    <a:pt x="283107" y="685686"/>
                  </a:lnTo>
                  <a:lnTo>
                    <a:pt x="424661" y="399983"/>
                  </a:lnTo>
                  <a:lnTo>
                    <a:pt x="566215" y="399983"/>
                  </a:lnTo>
                  <a:lnTo>
                    <a:pt x="707769" y="314272"/>
                  </a:lnTo>
                  <a:lnTo>
                    <a:pt x="849323" y="199991"/>
                  </a:lnTo>
                  <a:lnTo>
                    <a:pt x="990877" y="114281"/>
                  </a:lnTo>
                  <a:lnTo>
                    <a:pt x="1132431" y="0"/>
                  </a:lnTo>
                  <a:lnTo>
                    <a:pt x="1273984" y="28570"/>
                  </a:lnTo>
                  <a:lnTo>
                    <a:pt x="1415538" y="57140"/>
                  </a:lnTo>
                  <a:lnTo>
                    <a:pt x="1557092" y="57140"/>
                  </a:lnTo>
                  <a:lnTo>
                    <a:pt x="1698646" y="85710"/>
                  </a:lnTo>
                  <a:lnTo>
                    <a:pt x="1840200" y="142851"/>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371372"/>
            </a:xfrm>
            <a:custGeom>
              <a:avLst/>
              <a:pathLst>
                <a:path w="3397293" h="1371372">
                  <a:moveTo>
                    <a:pt x="0" y="1371372"/>
                  </a:moveTo>
                  <a:lnTo>
                    <a:pt x="141553" y="885677"/>
                  </a:lnTo>
                  <a:lnTo>
                    <a:pt x="283107" y="685686"/>
                  </a:lnTo>
                  <a:lnTo>
                    <a:pt x="424661" y="399983"/>
                  </a:lnTo>
                  <a:lnTo>
                    <a:pt x="566215" y="399983"/>
                  </a:lnTo>
                  <a:lnTo>
                    <a:pt x="707769" y="314272"/>
                  </a:lnTo>
                  <a:lnTo>
                    <a:pt x="849323" y="199991"/>
                  </a:lnTo>
                  <a:lnTo>
                    <a:pt x="990877" y="114281"/>
                  </a:lnTo>
                  <a:lnTo>
                    <a:pt x="1132431" y="0"/>
                  </a:lnTo>
                  <a:lnTo>
                    <a:pt x="1273984" y="28570"/>
                  </a:lnTo>
                  <a:lnTo>
                    <a:pt x="1415538" y="57140"/>
                  </a:lnTo>
                  <a:lnTo>
                    <a:pt x="1557092" y="57140"/>
                  </a:lnTo>
                  <a:lnTo>
                    <a:pt x="1698646" y="85710"/>
                  </a:lnTo>
                  <a:lnTo>
                    <a:pt x="1840200" y="142851"/>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371372"/>
            </a:xfrm>
            <a:custGeom>
              <a:avLst/>
              <a:pathLst>
                <a:path w="3397293" h="1371372">
                  <a:moveTo>
                    <a:pt x="0" y="1371372"/>
                  </a:moveTo>
                  <a:lnTo>
                    <a:pt x="141553" y="885677"/>
                  </a:lnTo>
                  <a:lnTo>
                    <a:pt x="283107" y="685686"/>
                  </a:lnTo>
                  <a:lnTo>
                    <a:pt x="424661" y="399983"/>
                  </a:lnTo>
                  <a:lnTo>
                    <a:pt x="566215" y="399983"/>
                  </a:lnTo>
                  <a:lnTo>
                    <a:pt x="707769" y="314272"/>
                  </a:lnTo>
                  <a:lnTo>
                    <a:pt x="849323" y="199991"/>
                  </a:lnTo>
                  <a:lnTo>
                    <a:pt x="990877" y="114281"/>
                  </a:lnTo>
                  <a:lnTo>
                    <a:pt x="1132431" y="0"/>
                  </a:lnTo>
                  <a:lnTo>
                    <a:pt x="1273984" y="28570"/>
                  </a:lnTo>
                  <a:lnTo>
                    <a:pt x="1415538" y="57140"/>
                  </a:lnTo>
                  <a:lnTo>
                    <a:pt x="1557092" y="57140"/>
                  </a:lnTo>
                  <a:lnTo>
                    <a:pt x="1698646" y="85710"/>
                  </a:lnTo>
                  <a:lnTo>
                    <a:pt x="1840200" y="142851"/>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83177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92164" y="472419"/>
              <a:ext cx="28548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Burkina Faso, 2000-2024</a:t>
              </a:r>
            </a:p>
          </p:txBody>
        </p:sp>
        <p:sp>
          <p:nvSpPr>
            <p:cNvPr id="63" name="pl63"/>
            <p:cNvSpPr/>
            <p:nvPr/>
          </p:nvSpPr>
          <p:spPr>
            <a:xfrm>
              <a:off x="5267799" y="381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6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93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21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449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2277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55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380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0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035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486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969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382904"/>
              <a:ext cx="3397293" cy="2482656"/>
            </a:xfrm>
            <a:custGeom>
              <a:avLst/>
              <a:pathLst>
                <a:path w="3397293" h="2482656">
                  <a:moveTo>
                    <a:pt x="0" y="2482656"/>
                  </a:moveTo>
                  <a:lnTo>
                    <a:pt x="141553" y="1603382"/>
                  </a:lnTo>
                  <a:lnTo>
                    <a:pt x="283107" y="1241328"/>
                  </a:lnTo>
                  <a:lnTo>
                    <a:pt x="424661" y="724108"/>
                  </a:lnTo>
                  <a:lnTo>
                    <a:pt x="566215" y="724108"/>
                  </a:lnTo>
                  <a:lnTo>
                    <a:pt x="707769" y="568942"/>
                  </a:lnTo>
                  <a:lnTo>
                    <a:pt x="849323" y="362054"/>
                  </a:lnTo>
                  <a:lnTo>
                    <a:pt x="990877" y="206888"/>
                  </a:lnTo>
                  <a:lnTo>
                    <a:pt x="1132431" y="0"/>
                  </a:lnTo>
                  <a:lnTo>
                    <a:pt x="1273984" y="51722"/>
                  </a:lnTo>
                  <a:lnTo>
                    <a:pt x="1415538" y="103444"/>
                  </a:lnTo>
                  <a:lnTo>
                    <a:pt x="1557092" y="103444"/>
                  </a:lnTo>
                  <a:lnTo>
                    <a:pt x="1698646" y="155166"/>
                  </a:lnTo>
                  <a:lnTo>
                    <a:pt x="1840200" y="258610"/>
                  </a:lnTo>
                  <a:lnTo>
                    <a:pt x="1981754" y="103444"/>
                  </a:lnTo>
                  <a:lnTo>
                    <a:pt x="2123308" y="103444"/>
                  </a:lnTo>
                  <a:lnTo>
                    <a:pt x="2264862" y="103444"/>
                  </a:lnTo>
                  <a:lnTo>
                    <a:pt x="2406416" y="103444"/>
                  </a:lnTo>
                  <a:lnTo>
                    <a:pt x="2547969" y="103444"/>
                  </a:lnTo>
                  <a:lnTo>
                    <a:pt x="2689523" y="103444"/>
                  </a:lnTo>
                  <a:lnTo>
                    <a:pt x="2831077" y="103444"/>
                  </a:lnTo>
                  <a:lnTo>
                    <a:pt x="2972631" y="103444"/>
                  </a:lnTo>
                  <a:lnTo>
                    <a:pt x="3114185" y="103444"/>
                  </a:lnTo>
                  <a:lnTo>
                    <a:pt x="3255739" y="103444"/>
                  </a:lnTo>
                  <a:lnTo>
                    <a:pt x="3397293" y="103444"/>
                  </a:lnTo>
                </a:path>
              </a:pathLst>
            </a:custGeom>
            <a:ln w="27101" cap="flat">
              <a:solidFill>
                <a:srgbClr val="0058AB">
                  <a:alpha val="100000"/>
                </a:srgbClr>
              </a:solidFill>
              <a:prstDash val="solid"/>
              <a:round/>
            </a:ln>
          </p:spPr>
          <p:txBody>
            <a:bodyPr/>
            <a:lstStyle/>
            <a:p/>
          </p:txBody>
        </p:sp>
        <p:sp>
          <p:nvSpPr>
            <p:cNvPr id="83" name="pl83"/>
            <p:cNvSpPr/>
            <p:nvPr/>
          </p:nvSpPr>
          <p:spPr>
            <a:xfrm>
              <a:off x="5437664" y="1486348"/>
              <a:ext cx="3397293" cy="724108"/>
            </a:xfrm>
            <a:custGeom>
              <a:avLst/>
              <a:pathLst>
                <a:path w="3397293" h="724108">
                  <a:moveTo>
                    <a:pt x="0" y="724108"/>
                  </a:moveTo>
                  <a:lnTo>
                    <a:pt x="141553" y="724108"/>
                  </a:lnTo>
                  <a:lnTo>
                    <a:pt x="283107" y="724108"/>
                  </a:lnTo>
                  <a:lnTo>
                    <a:pt x="424661" y="620664"/>
                  </a:lnTo>
                  <a:lnTo>
                    <a:pt x="566215" y="517220"/>
                  </a:lnTo>
                  <a:lnTo>
                    <a:pt x="707769" y="465498"/>
                  </a:lnTo>
                  <a:lnTo>
                    <a:pt x="849323" y="413776"/>
                  </a:lnTo>
                  <a:lnTo>
                    <a:pt x="990877" y="413776"/>
                  </a:lnTo>
                  <a:lnTo>
                    <a:pt x="1132431" y="258610"/>
                  </a:lnTo>
                  <a:lnTo>
                    <a:pt x="1273984" y="155166"/>
                  </a:lnTo>
                  <a:lnTo>
                    <a:pt x="1415538" y="155166"/>
                  </a:lnTo>
                  <a:lnTo>
                    <a:pt x="1557092" y="103444"/>
                  </a:lnTo>
                  <a:lnTo>
                    <a:pt x="1698646" y="103444"/>
                  </a:lnTo>
                  <a:lnTo>
                    <a:pt x="1840200" y="155166"/>
                  </a:lnTo>
                  <a:lnTo>
                    <a:pt x="1981754" y="103444"/>
                  </a:lnTo>
                  <a:lnTo>
                    <a:pt x="2123308" y="51722"/>
                  </a:lnTo>
                  <a:lnTo>
                    <a:pt x="2264862" y="0"/>
                  </a:lnTo>
                  <a:lnTo>
                    <a:pt x="2406416" y="0"/>
                  </a:lnTo>
                  <a:lnTo>
                    <a:pt x="2547969" y="0"/>
                  </a:lnTo>
                  <a:lnTo>
                    <a:pt x="2689523" y="0"/>
                  </a:lnTo>
                  <a:lnTo>
                    <a:pt x="2831077" y="155166"/>
                  </a:lnTo>
                  <a:lnTo>
                    <a:pt x="2972631" y="206888"/>
                  </a:lnTo>
                  <a:lnTo>
                    <a:pt x="3114185" y="51722"/>
                  </a:lnTo>
                  <a:lnTo>
                    <a:pt x="3255739" y="103444"/>
                  </a:lnTo>
                  <a:lnTo>
                    <a:pt x="3397293" y="51722"/>
                  </a:lnTo>
                </a:path>
              </a:pathLst>
            </a:custGeom>
            <a:ln w="27101" cap="flat">
              <a:solidFill>
                <a:srgbClr val="80BD41">
                  <a:alpha val="100000"/>
                </a:srgbClr>
              </a:solidFill>
              <a:prstDash val="solid"/>
              <a:round/>
            </a:ln>
          </p:spPr>
          <p:txBody>
            <a:bodyPr/>
            <a:lstStyle/>
            <a:p/>
          </p:txBody>
        </p:sp>
        <p:sp>
          <p:nvSpPr>
            <p:cNvPr id="84" name="pl84"/>
            <p:cNvSpPr/>
            <p:nvPr/>
          </p:nvSpPr>
          <p:spPr>
            <a:xfrm>
              <a:off x="5437664" y="1486348"/>
              <a:ext cx="3397293" cy="1655104"/>
            </a:xfrm>
            <a:custGeom>
              <a:avLst/>
              <a:pathLst>
                <a:path w="3397293" h="1655104">
                  <a:moveTo>
                    <a:pt x="0" y="1603382"/>
                  </a:moveTo>
                  <a:lnTo>
                    <a:pt x="141553" y="1655104"/>
                  </a:lnTo>
                  <a:lnTo>
                    <a:pt x="283107" y="1551660"/>
                  </a:lnTo>
                  <a:lnTo>
                    <a:pt x="424661" y="1344772"/>
                  </a:lnTo>
                  <a:lnTo>
                    <a:pt x="566215" y="1086162"/>
                  </a:lnTo>
                  <a:lnTo>
                    <a:pt x="707769" y="879274"/>
                  </a:lnTo>
                  <a:lnTo>
                    <a:pt x="849323" y="724108"/>
                  </a:lnTo>
                  <a:lnTo>
                    <a:pt x="990877" y="620664"/>
                  </a:lnTo>
                  <a:lnTo>
                    <a:pt x="1132431" y="362054"/>
                  </a:lnTo>
                  <a:lnTo>
                    <a:pt x="1273984" y="103444"/>
                  </a:lnTo>
                  <a:lnTo>
                    <a:pt x="1415538" y="310332"/>
                  </a:lnTo>
                  <a:lnTo>
                    <a:pt x="1557092" y="362054"/>
                  </a:lnTo>
                  <a:lnTo>
                    <a:pt x="1698646" y="620664"/>
                  </a:lnTo>
                  <a:lnTo>
                    <a:pt x="1840200" y="620664"/>
                  </a:lnTo>
                  <a:lnTo>
                    <a:pt x="1981754" y="465498"/>
                  </a:lnTo>
                  <a:lnTo>
                    <a:pt x="2123308" y="517220"/>
                  </a:lnTo>
                  <a:lnTo>
                    <a:pt x="2264862" y="258610"/>
                  </a:lnTo>
                  <a:lnTo>
                    <a:pt x="2406416" y="206888"/>
                  </a:lnTo>
                  <a:lnTo>
                    <a:pt x="2547969" y="103444"/>
                  </a:lnTo>
                  <a:lnTo>
                    <a:pt x="2689523" y="0"/>
                  </a:lnTo>
                  <a:lnTo>
                    <a:pt x="2831077" y="155166"/>
                  </a:lnTo>
                  <a:lnTo>
                    <a:pt x="2972631" y="155166"/>
                  </a:lnTo>
                  <a:lnTo>
                    <a:pt x="3114185" y="155166"/>
                  </a:lnTo>
                  <a:lnTo>
                    <a:pt x="3255739" y="51722"/>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14863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382904"/>
              <a:ext cx="3397293" cy="2482656"/>
            </a:xfrm>
            <a:custGeom>
              <a:avLst/>
              <a:pathLst>
                <a:path w="3397293" h="2482656">
                  <a:moveTo>
                    <a:pt x="0" y="2482656"/>
                  </a:moveTo>
                  <a:lnTo>
                    <a:pt x="141553" y="1603382"/>
                  </a:lnTo>
                  <a:lnTo>
                    <a:pt x="283107" y="1241328"/>
                  </a:lnTo>
                  <a:lnTo>
                    <a:pt x="424661" y="724108"/>
                  </a:lnTo>
                  <a:lnTo>
                    <a:pt x="566215" y="724108"/>
                  </a:lnTo>
                  <a:lnTo>
                    <a:pt x="707769" y="568942"/>
                  </a:lnTo>
                  <a:lnTo>
                    <a:pt x="849323" y="362054"/>
                  </a:lnTo>
                  <a:lnTo>
                    <a:pt x="990877" y="206888"/>
                  </a:lnTo>
                  <a:lnTo>
                    <a:pt x="1132431" y="0"/>
                  </a:lnTo>
                  <a:lnTo>
                    <a:pt x="1273984" y="51722"/>
                  </a:lnTo>
                  <a:lnTo>
                    <a:pt x="1415538" y="103444"/>
                  </a:lnTo>
                  <a:lnTo>
                    <a:pt x="1557092" y="103444"/>
                  </a:lnTo>
                  <a:lnTo>
                    <a:pt x="1698646" y="155166"/>
                  </a:lnTo>
                  <a:lnTo>
                    <a:pt x="1840200" y="258610"/>
                  </a:lnTo>
                  <a:lnTo>
                    <a:pt x="1981754" y="103444"/>
                  </a:lnTo>
                  <a:lnTo>
                    <a:pt x="2123308" y="103444"/>
                  </a:lnTo>
                  <a:lnTo>
                    <a:pt x="2264862" y="103444"/>
                  </a:lnTo>
                  <a:lnTo>
                    <a:pt x="2406416" y="103444"/>
                  </a:lnTo>
                  <a:lnTo>
                    <a:pt x="2547969" y="103444"/>
                  </a:lnTo>
                  <a:lnTo>
                    <a:pt x="2689523" y="103444"/>
                  </a:lnTo>
                  <a:lnTo>
                    <a:pt x="2831077" y="103444"/>
                  </a:lnTo>
                  <a:lnTo>
                    <a:pt x="2972631" y="103444"/>
                  </a:lnTo>
                  <a:lnTo>
                    <a:pt x="3114185" y="103444"/>
                  </a:lnTo>
                  <a:lnTo>
                    <a:pt x="3255739" y="103444"/>
                  </a:lnTo>
                  <a:lnTo>
                    <a:pt x="3397293" y="103444"/>
                  </a:lnTo>
                </a:path>
              </a:pathLst>
            </a:custGeom>
            <a:ln w="43362" cap="flat">
              <a:solidFill>
                <a:srgbClr val="000000">
                  <a:alpha val="100000"/>
                </a:srgbClr>
              </a:solidFill>
              <a:prstDash val="solid"/>
              <a:round/>
            </a:ln>
          </p:spPr>
          <p:txBody>
            <a:bodyPr/>
            <a:lstStyle/>
            <a:p/>
          </p:txBody>
        </p:sp>
        <p:sp>
          <p:nvSpPr>
            <p:cNvPr id="87" name="pl87"/>
            <p:cNvSpPr/>
            <p:nvPr/>
          </p:nvSpPr>
          <p:spPr>
            <a:xfrm>
              <a:off x="5437664" y="1093261"/>
              <a:ext cx="0" cy="2772299"/>
            </a:xfrm>
            <a:custGeom>
              <a:avLst/>
              <a:pathLst>
                <a:path w="0" h="2772299">
                  <a:moveTo>
                    <a:pt x="0" y="27722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093261"/>
              <a:ext cx="0" cy="858585"/>
            </a:xfrm>
            <a:custGeom>
              <a:avLst/>
              <a:pathLst>
                <a:path w="0" h="858585">
                  <a:moveTo>
                    <a:pt x="0" y="8585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093261"/>
              <a:ext cx="0" cy="393087"/>
            </a:xfrm>
            <a:custGeom>
              <a:avLst/>
              <a:pathLst>
                <a:path w="0" h="393087">
                  <a:moveTo>
                    <a:pt x="0" y="3930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093261"/>
              <a:ext cx="0" cy="393087"/>
            </a:xfrm>
            <a:custGeom>
              <a:avLst/>
              <a:pathLst>
                <a:path w="0" h="393087">
                  <a:moveTo>
                    <a:pt x="0" y="3930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093261"/>
              <a:ext cx="0" cy="393087"/>
            </a:xfrm>
            <a:custGeom>
              <a:avLst/>
              <a:pathLst>
                <a:path w="0" h="393087">
                  <a:moveTo>
                    <a:pt x="0" y="3930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093261"/>
              <a:ext cx="0" cy="393087"/>
            </a:xfrm>
            <a:custGeom>
              <a:avLst/>
              <a:pathLst>
                <a:path w="0" h="393087">
                  <a:moveTo>
                    <a:pt x="0" y="3930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093261"/>
              <a:ext cx="0" cy="393087"/>
            </a:xfrm>
            <a:custGeom>
              <a:avLst/>
              <a:pathLst>
                <a:path w="0" h="393087">
                  <a:moveTo>
                    <a:pt x="0" y="39308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382904"/>
              <a:ext cx="3397293" cy="2482656"/>
            </a:xfrm>
            <a:custGeom>
              <a:avLst/>
              <a:pathLst>
                <a:path w="3397293" h="2482656">
                  <a:moveTo>
                    <a:pt x="0" y="2482656"/>
                  </a:moveTo>
                  <a:lnTo>
                    <a:pt x="141553" y="1603382"/>
                  </a:lnTo>
                  <a:lnTo>
                    <a:pt x="283107" y="1241328"/>
                  </a:lnTo>
                  <a:lnTo>
                    <a:pt x="424661" y="724108"/>
                  </a:lnTo>
                  <a:lnTo>
                    <a:pt x="566215" y="724108"/>
                  </a:lnTo>
                  <a:lnTo>
                    <a:pt x="707769" y="568942"/>
                  </a:lnTo>
                  <a:lnTo>
                    <a:pt x="849323" y="362054"/>
                  </a:lnTo>
                  <a:lnTo>
                    <a:pt x="990877" y="206888"/>
                  </a:lnTo>
                  <a:lnTo>
                    <a:pt x="1132431" y="0"/>
                  </a:lnTo>
                  <a:lnTo>
                    <a:pt x="1273984" y="51722"/>
                  </a:lnTo>
                  <a:lnTo>
                    <a:pt x="1415538" y="103444"/>
                  </a:lnTo>
                  <a:lnTo>
                    <a:pt x="1557092" y="103444"/>
                  </a:lnTo>
                  <a:lnTo>
                    <a:pt x="1698646" y="155166"/>
                  </a:lnTo>
                  <a:lnTo>
                    <a:pt x="1840200" y="258610"/>
                  </a:lnTo>
                  <a:lnTo>
                    <a:pt x="1981754" y="103444"/>
                  </a:lnTo>
                  <a:lnTo>
                    <a:pt x="2123308" y="103444"/>
                  </a:lnTo>
                  <a:lnTo>
                    <a:pt x="2264862" y="103444"/>
                  </a:lnTo>
                  <a:lnTo>
                    <a:pt x="2406416" y="103444"/>
                  </a:lnTo>
                  <a:lnTo>
                    <a:pt x="2547969" y="103444"/>
                  </a:lnTo>
                  <a:lnTo>
                    <a:pt x="2689523" y="103444"/>
                  </a:lnTo>
                  <a:lnTo>
                    <a:pt x="2831077" y="103444"/>
                  </a:lnTo>
                  <a:lnTo>
                    <a:pt x="2972631" y="103444"/>
                  </a:lnTo>
                  <a:lnTo>
                    <a:pt x="3114185" y="103444"/>
                  </a:lnTo>
                  <a:lnTo>
                    <a:pt x="3255739" y="103444"/>
                  </a:lnTo>
                  <a:lnTo>
                    <a:pt x="3397293" y="103444"/>
                  </a:lnTo>
                </a:path>
              </a:pathLst>
            </a:custGeom>
            <a:ln w="27101" cap="flat">
              <a:solidFill>
                <a:srgbClr val="0058AB">
                  <a:alpha val="100000"/>
                </a:srgbClr>
              </a:solidFill>
              <a:prstDash val="solid"/>
              <a:round/>
            </a:ln>
          </p:spPr>
          <p:txBody>
            <a:bodyPr/>
            <a:lstStyle/>
            <a:p/>
          </p:txBody>
        </p:sp>
        <p:sp>
          <p:nvSpPr>
            <p:cNvPr id="95" name="tx95"/>
            <p:cNvSpPr/>
            <p:nvPr/>
          </p:nvSpPr>
          <p:spPr>
            <a:xfrm>
              <a:off x="5359324" y="10321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6" name="tx96"/>
            <p:cNvSpPr/>
            <p:nvPr/>
          </p:nvSpPr>
          <p:spPr>
            <a:xfrm>
              <a:off x="6097238" y="103213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6823058" y="10321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0321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0321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0321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0321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14989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1445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5031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298582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4686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19514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4342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8282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8282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0099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724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095356" y="483177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23" name="tx123"/>
            <p:cNvSpPr/>
            <p:nvPr/>
          </p:nvSpPr>
          <p:spPr>
            <a:xfrm>
              <a:off x="72770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03950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697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747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79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222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273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2323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117682" cy="149993"/>
            </a:xfrm>
            <a:prstGeom prst="rect">
              <a:avLst/>
            </a:prstGeom>
            <a:solidFill>
              <a:srgbClr val="1CABE2">
                <a:alpha val="80000"/>
              </a:srgbClr>
            </a:solidFill>
          </p:spPr>
          <p:txBody>
            <a:bodyPr/>
            <a:lstStyle/>
            <a:p/>
          </p:txBody>
        </p:sp>
        <p:sp>
          <p:nvSpPr>
            <p:cNvPr id="137" name="rc137"/>
            <p:cNvSpPr/>
            <p:nvPr/>
          </p:nvSpPr>
          <p:spPr>
            <a:xfrm>
              <a:off x="1317178" y="5637654"/>
              <a:ext cx="7238582"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8003824"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40" name="tx140"/>
            <p:cNvSpPr/>
            <p:nvPr/>
          </p:nvSpPr>
          <p:spPr>
            <a:xfrm>
              <a:off x="8124724"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41" name="tx141"/>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1949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5000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78050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Burkina Faso (91%) was 6 percentage points higher than the global average (85%) and 19 percentage points higher than the average across all WCAR countries (72%).
National DTP3 coverage was the same as in 2019 (91%).
This equates to 64,000 un- and undervaccinated children in 2024 compared to 62,000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Burkina Faso ranked number 20 out of 24 countries for lowest DTP3 coverage (based on tied ranks).
Burkina Faso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356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934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513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645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223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802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474280"/>
              <a:ext cx="248247" cy="532405"/>
            </a:xfrm>
            <a:prstGeom prst="rect">
              <a:avLst/>
            </a:prstGeom>
            <a:solidFill>
              <a:srgbClr val="80BD41">
                <a:alpha val="100000"/>
              </a:srgbClr>
            </a:solidFill>
          </p:spPr>
          <p:txBody>
            <a:bodyPr/>
            <a:lstStyle/>
            <a:p/>
          </p:txBody>
        </p:sp>
        <p:sp>
          <p:nvSpPr>
            <p:cNvPr id="23" name="rc23"/>
            <p:cNvSpPr/>
            <p:nvPr/>
          </p:nvSpPr>
          <p:spPr>
            <a:xfrm>
              <a:off x="1333322" y="2823565"/>
              <a:ext cx="248247" cy="650714"/>
            </a:xfrm>
            <a:prstGeom prst="rect">
              <a:avLst/>
            </a:prstGeom>
            <a:solidFill>
              <a:srgbClr val="1CABE2">
                <a:alpha val="100000"/>
              </a:srgbClr>
            </a:solidFill>
          </p:spPr>
          <p:txBody>
            <a:bodyPr/>
            <a:lstStyle/>
            <a:p/>
          </p:txBody>
        </p:sp>
        <p:sp>
          <p:nvSpPr>
            <p:cNvPr id="24" name="rc24"/>
            <p:cNvSpPr/>
            <p:nvPr/>
          </p:nvSpPr>
          <p:spPr>
            <a:xfrm>
              <a:off x="1609153" y="3255019"/>
              <a:ext cx="248247" cy="751665"/>
            </a:xfrm>
            <a:prstGeom prst="rect">
              <a:avLst/>
            </a:prstGeom>
            <a:solidFill>
              <a:srgbClr val="80BD41">
                <a:alpha val="100000"/>
              </a:srgbClr>
            </a:solidFill>
          </p:spPr>
          <p:txBody>
            <a:bodyPr/>
            <a:lstStyle/>
            <a:p/>
          </p:txBody>
        </p:sp>
        <p:sp>
          <p:nvSpPr>
            <p:cNvPr id="25" name="rc25"/>
            <p:cNvSpPr/>
            <p:nvPr/>
          </p:nvSpPr>
          <p:spPr>
            <a:xfrm>
              <a:off x="1609153" y="2794312"/>
              <a:ext cx="248247" cy="460707"/>
            </a:xfrm>
            <a:prstGeom prst="rect">
              <a:avLst/>
            </a:prstGeom>
            <a:solidFill>
              <a:srgbClr val="1CABE2">
                <a:alpha val="100000"/>
              </a:srgbClr>
            </a:solidFill>
          </p:spPr>
          <p:txBody>
            <a:bodyPr/>
            <a:lstStyle/>
            <a:p/>
          </p:txBody>
        </p:sp>
        <p:sp>
          <p:nvSpPr>
            <p:cNvPr id="26" name="rc26"/>
            <p:cNvSpPr/>
            <p:nvPr/>
          </p:nvSpPr>
          <p:spPr>
            <a:xfrm>
              <a:off x="1884983" y="3151125"/>
              <a:ext cx="248247" cy="855560"/>
            </a:xfrm>
            <a:prstGeom prst="rect">
              <a:avLst/>
            </a:prstGeom>
            <a:solidFill>
              <a:srgbClr val="80BD41">
                <a:alpha val="100000"/>
              </a:srgbClr>
            </a:solidFill>
          </p:spPr>
          <p:txBody>
            <a:bodyPr/>
            <a:lstStyle/>
            <a:p/>
          </p:txBody>
        </p:sp>
        <p:sp>
          <p:nvSpPr>
            <p:cNvPr id="27" name="rc27"/>
            <p:cNvSpPr/>
            <p:nvPr/>
          </p:nvSpPr>
          <p:spPr>
            <a:xfrm>
              <a:off x="1884983" y="2766730"/>
              <a:ext cx="248247" cy="384394"/>
            </a:xfrm>
            <a:prstGeom prst="rect">
              <a:avLst/>
            </a:prstGeom>
            <a:solidFill>
              <a:srgbClr val="1CABE2">
                <a:alpha val="100000"/>
              </a:srgbClr>
            </a:solidFill>
          </p:spPr>
          <p:txBody>
            <a:bodyPr/>
            <a:lstStyle/>
            <a:p/>
          </p:txBody>
        </p:sp>
        <p:sp>
          <p:nvSpPr>
            <p:cNvPr id="28" name="rc28"/>
            <p:cNvSpPr/>
            <p:nvPr/>
          </p:nvSpPr>
          <p:spPr>
            <a:xfrm>
              <a:off x="2160814" y="2994917"/>
              <a:ext cx="248247" cy="1011767"/>
            </a:xfrm>
            <a:prstGeom prst="rect">
              <a:avLst/>
            </a:prstGeom>
            <a:solidFill>
              <a:srgbClr val="80BD41">
                <a:alpha val="100000"/>
              </a:srgbClr>
            </a:solidFill>
          </p:spPr>
          <p:txBody>
            <a:bodyPr/>
            <a:lstStyle/>
            <a:p/>
          </p:txBody>
        </p:sp>
        <p:sp>
          <p:nvSpPr>
            <p:cNvPr id="29" name="rc29"/>
            <p:cNvSpPr/>
            <p:nvPr/>
          </p:nvSpPr>
          <p:spPr>
            <a:xfrm>
              <a:off x="2160814" y="2725959"/>
              <a:ext cx="248247" cy="268958"/>
            </a:xfrm>
            <a:prstGeom prst="rect">
              <a:avLst/>
            </a:prstGeom>
            <a:solidFill>
              <a:srgbClr val="1CABE2">
                <a:alpha val="100000"/>
              </a:srgbClr>
            </a:solidFill>
          </p:spPr>
          <p:txBody>
            <a:bodyPr/>
            <a:lstStyle/>
            <a:p/>
          </p:txBody>
        </p:sp>
        <p:sp>
          <p:nvSpPr>
            <p:cNvPr id="30" name="rc30"/>
            <p:cNvSpPr/>
            <p:nvPr/>
          </p:nvSpPr>
          <p:spPr>
            <a:xfrm>
              <a:off x="2436645" y="2969998"/>
              <a:ext cx="248247" cy="1036687"/>
            </a:xfrm>
            <a:prstGeom prst="rect">
              <a:avLst/>
            </a:prstGeom>
            <a:solidFill>
              <a:srgbClr val="80BD41">
                <a:alpha val="100000"/>
              </a:srgbClr>
            </a:solidFill>
          </p:spPr>
          <p:txBody>
            <a:bodyPr/>
            <a:lstStyle/>
            <a:p/>
          </p:txBody>
        </p:sp>
        <p:sp>
          <p:nvSpPr>
            <p:cNvPr id="31" name="rc31"/>
            <p:cNvSpPr/>
            <p:nvPr/>
          </p:nvSpPr>
          <p:spPr>
            <a:xfrm>
              <a:off x="2436645" y="2694421"/>
              <a:ext cx="248247" cy="275576"/>
            </a:xfrm>
            <a:prstGeom prst="rect">
              <a:avLst/>
            </a:prstGeom>
            <a:solidFill>
              <a:srgbClr val="1CABE2">
                <a:alpha val="100000"/>
              </a:srgbClr>
            </a:solidFill>
          </p:spPr>
          <p:txBody>
            <a:bodyPr/>
            <a:lstStyle/>
            <a:p/>
          </p:txBody>
        </p:sp>
        <p:sp>
          <p:nvSpPr>
            <p:cNvPr id="32" name="rc32"/>
            <p:cNvSpPr/>
            <p:nvPr/>
          </p:nvSpPr>
          <p:spPr>
            <a:xfrm>
              <a:off x="2712475" y="2896463"/>
              <a:ext cx="248247" cy="1110221"/>
            </a:xfrm>
            <a:prstGeom prst="rect">
              <a:avLst/>
            </a:prstGeom>
            <a:solidFill>
              <a:srgbClr val="80BD41">
                <a:alpha val="100000"/>
              </a:srgbClr>
            </a:solidFill>
          </p:spPr>
          <p:txBody>
            <a:bodyPr/>
            <a:lstStyle/>
            <a:p/>
          </p:txBody>
        </p:sp>
        <p:sp>
          <p:nvSpPr>
            <p:cNvPr id="33" name="rc33"/>
            <p:cNvSpPr/>
            <p:nvPr/>
          </p:nvSpPr>
          <p:spPr>
            <a:xfrm>
              <a:off x="2712475" y="2652755"/>
              <a:ext cx="248247" cy="243708"/>
            </a:xfrm>
            <a:prstGeom prst="rect">
              <a:avLst/>
            </a:prstGeom>
            <a:solidFill>
              <a:srgbClr val="1CABE2">
                <a:alpha val="100000"/>
              </a:srgbClr>
            </a:solidFill>
          </p:spPr>
          <p:txBody>
            <a:bodyPr/>
            <a:lstStyle/>
            <a:p/>
          </p:txBody>
        </p:sp>
        <p:sp>
          <p:nvSpPr>
            <p:cNvPr id="34" name="rc34"/>
            <p:cNvSpPr/>
            <p:nvPr/>
          </p:nvSpPr>
          <p:spPr>
            <a:xfrm>
              <a:off x="2988306" y="2795018"/>
              <a:ext cx="248247" cy="1211666"/>
            </a:xfrm>
            <a:prstGeom prst="rect">
              <a:avLst/>
            </a:prstGeom>
            <a:solidFill>
              <a:srgbClr val="80BD41">
                <a:alpha val="100000"/>
              </a:srgbClr>
            </a:solidFill>
          </p:spPr>
          <p:txBody>
            <a:bodyPr/>
            <a:lstStyle/>
            <a:p/>
          </p:txBody>
        </p:sp>
        <p:sp>
          <p:nvSpPr>
            <p:cNvPr id="35" name="rc35"/>
            <p:cNvSpPr/>
            <p:nvPr/>
          </p:nvSpPr>
          <p:spPr>
            <a:xfrm>
              <a:off x="2988306" y="2597757"/>
              <a:ext cx="248247" cy="197261"/>
            </a:xfrm>
            <a:prstGeom prst="rect">
              <a:avLst/>
            </a:prstGeom>
            <a:solidFill>
              <a:srgbClr val="1CABE2">
                <a:alpha val="100000"/>
              </a:srgbClr>
            </a:solidFill>
          </p:spPr>
          <p:txBody>
            <a:bodyPr/>
            <a:lstStyle/>
            <a:p/>
          </p:txBody>
        </p:sp>
        <p:sp>
          <p:nvSpPr>
            <p:cNvPr id="36" name="rc36"/>
            <p:cNvSpPr/>
            <p:nvPr/>
          </p:nvSpPr>
          <p:spPr>
            <a:xfrm>
              <a:off x="3264137" y="2717904"/>
              <a:ext cx="248247" cy="1288781"/>
            </a:xfrm>
            <a:prstGeom prst="rect">
              <a:avLst/>
            </a:prstGeom>
            <a:solidFill>
              <a:srgbClr val="80BD41">
                <a:alpha val="100000"/>
              </a:srgbClr>
            </a:solidFill>
          </p:spPr>
          <p:txBody>
            <a:bodyPr/>
            <a:lstStyle/>
            <a:p/>
          </p:txBody>
        </p:sp>
        <p:sp>
          <p:nvSpPr>
            <p:cNvPr id="37" name="rc37"/>
            <p:cNvSpPr/>
            <p:nvPr/>
          </p:nvSpPr>
          <p:spPr>
            <a:xfrm>
              <a:off x="3264137" y="2558611"/>
              <a:ext cx="248247" cy="159292"/>
            </a:xfrm>
            <a:prstGeom prst="rect">
              <a:avLst/>
            </a:prstGeom>
            <a:solidFill>
              <a:srgbClr val="1CABE2">
                <a:alpha val="100000"/>
              </a:srgbClr>
            </a:solidFill>
          </p:spPr>
          <p:txBody>
            <a:bodyPr/>
            <a:lstStyle/>
            <a:p/>
          </p:txBody>
        </p:sp>
        <p:sp>
          <p:nvSpPr>
            <p:cNvPr id="38" name="rc38"/>
            <p:cNvSpPr/>
            <p:nvPr/>
          </p:nvSpPr>
          <p:spPr>
            <a:xfrm>
              <a:off x="3539967" y="2626021"/>
              <a:ext cx="248247" cy="1380663"/>
            </a:xfrm>
            <a:prstGeom prst="rect">
              <a:avLst/>
            </a:prstGeom>
            <a:solidFill>
              <a:srgbClr val="80BD41">
                <a:alpha val="100000"/>
              </a:srgbClr>
            </a:solidFill>
          </p:spPr>
          <p:txBody>
            <a:bodyPr/>
            <a:lstStyle/>
            <a:p/>
          </p:txBody>
        </p:sp>
        <p:sp>
          <p:nvSpPr>
            <p:cNvPr id="39" name="rc39"/>
            <p:cNvSpPr/>
            <p:nvPr/>
          </p:nvSpPr>
          <p:spPr>
            <a:xfrm>
              <a:off x="3539967" y="2522103"/>
              <a:ext cx="248247" cy="103918"/>
            </a:xfrm>
            <a:prstGeom prst="rect">
              <a:avLst/>
            </a:prstGeom>
            <a:solidFill>
              <a:srgbClr val="1CABE2">
                <a:alpha val="100000"/>
              </a:srgbClr>
            </a:solidFill>
          </p:spPr>
          <p:txBody>
            <a:bodyPr/>
            <a:lstStyle/>
            <a:p/>
          </p:txBody>
        </p:sp>
        <p:sp>
          <p:nvSpPr>
            <p:cNvPr id="40" name="rc40"/>
            <p:cNvSpPr/>
            <p:nvPr/>
          </p:nvSpPr>
          <p:spPr>
            <a:xfrm>
              <a:off x="3815798" y="2611559"/>
              <a:ext cx="248247" cy="1395125"/>
            </a:xfrm>
            <a:prstGeom prst="rect">
              <a:avLst/>
            </a:prstGeom>
            <a:solidFill>
              <a:srgbClr val="80BD41">
                <a:alpha val="100000"/>
              </a:srgbClr>
            </a:solidFill>
          </p:spPr>
          <p:txBody>
            <a:bodyPr/>
            <a:lstStyle/>
            <a:p/>
          </p:txBody>
        </p:sp>
        <p:sp>
          <p:nvSpPr>
            <p:cNvPr id="41" name="rc41"/>
            <p:cNvSpPr/>
            <p:nvPr/>
          </p:nvSpPr>
          <p:spPr>
            <a:xfrm>
              <a:off x="3815798" y="2490235"/>
              <a:ext cx="248247" cy="121324"/>
            </a:xfrm>
            <a:prstGeom prst="rect">
              <a:avLst/>
            </a:prstGeom>
            <a:solidFill>
              <a:srgbClr val="1CABE2">
                <a:alpha val="100000"/>
              </a:srgbClr>
            </a:solidFill>
          </p:spPr>
          <p:txBody>
            <a:bodyPr/>
            <a:lstStyle/>
            <a:p/>
          </p:txBody>
        </p:sp>
        <p:sp>
          <p:nvSpPr>
            <p:cNvPr id="42" name="rc42"/>
            <p:cNvSpPr/>
            <p:nvPr/>
          </p:nvSpPr>
          <p:spPr>
            <a:xfrm>
              <a:off x="4091628" y="2593941"/>
              <a:ext cx="248247" cy="1412743"/>
            </a:xfrm>
            <a:prstGeom prst="rect">
              <a:avLst/>
            </a:prstGeom>
            <a:solidFill>
              <a:srgbClr val="80BD41">
                <a:alpha val="100000"/>
              </a:srgbClr>
            </a:solidFill>
          </p:spPr>
          <p:txBody>
            <a:bodyPr/>
            <a:lstStyle/>
            <a:p/>
          </p:txBody>
        </p:sp>
        <p:sp>
          <p:nvSpPr>
            <p:cNvPr id="43" name="rc43"/>
            <p:cNvSpPr/>
            <p:nvPr/>
          </p:nvSpPr>
          <p:spPr>
            <a:xfrm>
              <a:off x="4091628" y="2454221"/>
              <a:ext cx="248247" cy="139719"/>
            </a:xfrm>
            <a:prstGeom prst="rect">
              <a:avLst/>
            </a:prstGeom>
            <a:solidFill>
              <a:srgbClr val="1CABE2">
                <a:alpha val="100000"/>
              </a:srgbClr>
            </a:solidFill>
          </p:spPr>
          <p:txBody>
            <a:bodyPr/>
            <a:lstStyle/>
            <a:p/>
          </p:txBody>
        </p:sp>
        <p:sp>
          <p:nvSpPr>
            <p:cNvPr id="44" name="rc44"/>
            <p:cNvSpPr/>
            <p:nvPr/>
          </p:nvSpPr>
          <p:spPr>
            <a:xfrm>
              <a:off x="4367459" y="2564311"/>
              <a:ext cx="248247" cy="1442373"/>
            </a:xfrm>
            <a:prstGeom prst="rect">
              <a:avLst/>
            </a:prstGeom>
            <a:solidFill>
              <a:srgbClr val="80BD41">
                <a:alpha val="100000"/>
              </a:srgbClr>
            </a:solidFill>
          </p:spPr>
          <p:txBody>
            <a:bodyPr/>
            <a:lstStyle/>
            <a:p/>
          </p:txBody>
        </p:sp>
        <p:sp>
          <p:nvSpPr>
            <p:cNvPr id="45" name="rc45"/>
            <p:cNvSpPr/>
            <p:nvPr/>
          </p:nvSpPr>
          <p:spPr>
            <a:xfrm>
              <a:off x="4367459" y="2421670"/>
              <a:ext cx="248247" cy="142640"/>
            </a:xfrm>
            <a:prstGeom prst="rect">
              <a:avLst/>
            </a:prstGeom>
            <a:solidFill>
              <a:srgbClr val="1CABE2">
                <a:alpha val="100000"/>
              </a:srgbClr>
            </a:solidFill>
          </p:spPr>
          <p:txBody>
            <a:bodyPr/>
            <a:lstStyle/>
            <a:p/>
          </p:txBody>
        </p:sp>
        <p:sp>
          <p:nvSpPr>
            <p:cNvPr id="46" name="rc46"/>
            <p:cNvSpPr/>
            <p:nvPr/>
          </p:nvSpPr>
          <p:spPr>
            <a:xfrm>
              <a:off x="4643290" y="2551074"/>
              <a:ext cx="248247" cy="1455611"/>
            </a:xfrm>
            <a:prstGeom prst="rect">
              <a:avLst/>
            </a:prstGeom>
            <a:solidFill>
              <a:srgbClr val="80BD41">
                <a:alpha val="100000"/>
              </a:srgbClr>
            </a:solidFill>
          </p:spPr>
          <p:txBody>
            <a:bodyPr/>
            <a:lstStyle/>
            <a:p/>
          </p:txBody>
        </p:sp>
        <p:sp>
          <p:nvSpPr>
            <p:cNvPr id="47" name="rc47"/>
            <p:cNvSpPr/>
            <p:nvPr/>
          </p:nvSpPr>
          <p:spPr>
            <a:xfrm>
              <a:off x="4643290" y="2389331"/>
              <a:ext cx="248247" cy="161742"/>
            </a:xfrm>
            <a:prstGeom prst="rect">
              <a:avLst/>
            </a:prstGeom>
            <a:solidFill>
              <a:srgbClr val="1CABE2">
                <a:alpha val="100000"/>
              </a:srgbClr>
            </a:solidFill>
          </p:spPr>
          <p:txBody>
            <a:bodyPr/>
            <a:lstStyle/>
            <a:p/>
          </p:txBody>
        </p:sp>
        <p:sp>
          <p:nvSpPr>
            <p:cNvPr id="48" name="rc48"/>
            <p:cNvSpPr/>
            <p:nvPr/>
          </p:nvSpPr>
          <p:spPr>
            <a:xfrm>
              <a:off x="4919120" y="2558210"/>
              <a:ext cx="248247" cy="1448474"/>
            </a:xfrm>
            <a:prstGeom prst="rect">
              <a:avLst/>
            </a:prstGeom>
            <a:solidFill>
              <a:srgbClr val="80BD41">
                <a:alpha val="100000"/>
              </a:srgbClr>
            </a:solidFill>
          </p:spPr>
          <p:txBody>
            <a:bodyPr/>
            <a:lstStyle/>
            <a:p/>
          </p:txBody>
        </p:sp>
        <p:sp>
          <p:nvSpPr>
            <p:cNvPr id="49" name="rc49"/>
            <p:cNvSpPr/>
            <p:nvPr/>
          </p:nvSpPr>
          <p:spPr>
            <a:xfrm>
              <a:off x="4919120" y="2360690"/>
              <a:ext cx="248247" cy="197520"/>
            </a:xfrm>
            <a:prstGeom prst="rect">
              <a:avLst/>
            </a:prstGeom>
            <a:solidFill>
              <a:srgbClr val="1CABE2">
                <a:alpha val="100000"/>
              </a:srgbClr>
            </a:solidFill>
          </p:spPr>
          <p:txBody>
            <a:bodyPr/>
            <a:lstStyle/>
            <a:p/>
          </p:txBody>
        </p:sp>
        <p:sp>
          <p:nvSpPr>
            <p:cNvPr id="50" name="rc50"/>
            <p:cNvSpPr/>
            <p:nvPr/>
          </p:nvSpPr>
          <p:spPr>
            <a:xfrm>
              <a:off x="5194951" y="2492896"/>
              <a:ext cx="248247" cy="1513788"/>
            </a:xfrm>
            <a:prstGeom prst="rect">
              <a:avLst/>
            </a:prstGeom>
            <a:solidFill>
              <a:srgbClr val="80BD41">
                <a:alpha val="100000"/>
              </a:srgbClr>
            </a:solidFill>
          </p:spPr>
          <p:txBody>
            <a:bodyPr/>
            <a:lstStyle/>
            <a:p/>
          </p:txBody>
        </p:sp>
        <p:sp>
          <p:nvSpPr>
            <p:cNvPr id="51" name="rc51"/>
            <p:cNvSpPr/>
            <p:nvPr/>
          </p:nvSpPr>
          <p:spPr>
            <a:xfrm>
              <a:off x="5194951" y="2343190"/>
              <a:ext cx="248247" cy="149706"/>
            </a:xfrm>
            <a:prstGeom prst="rect">
              <a:avLst/>
            </a:prstGeom>
            <a:solidFill>
              <a:srgbClr val="1CABE2">
                <a:alpha val="100000"/>
              </a:srgbClr>
            </a:solidFill>
          </p:spPr>
          <p:txBody>
            <a:bodyPr/>
            <a:lstStyle/>
            <a:p/>
          </p:txBody>
        </p:sp>
        <p:sp>
          <p:nvSpPr>
            <p:cNvPr id="52" name="rc52"/>
            <p:cNvSpPr/>
            <p:nvPr/>
          </p:nvSpPr>
          <p:spPr>
            <a:xfrm>
              <a:off x="5470781" y="2476762"/>
              <a:ext cx="248247" cy="1529922"/>
            </a:xfrm>
            <a:prstGeom prst="rect">
              <a:avLst/>
            </a:prstGeom>
            <a:solidFill>
              <a:srgbClr val="80BD41">
                <a:alpha val="100000"/>
              </a:srgbClr>
            </a:solidFill>
          </p:spPr>
          <p:txBody>
            <a:bodyPr/>
            <a:lstStyle/>
            <a:p/>
          </p:txBody>
        </p:sp>
        <p:sp>
          <p:nvSpPr>
            <p:cNvPr id="53" name="rc53"/>
            <p:cNvSpPr/>
            <p:nvPr/>
          </p:nvSpPr>
          <p:spPr>
            <a:xfrm>
              <a:off x="5470781" y="2325454"/>
              <a:ext cx="248247" cy="151308"/>
            </a:xfrm>
            <a:prstGeom prst="rect">
              <a:avLst/>
            </a:prstGeom>
            <a:solidFill>
              <a:srgbClr val="1CABE2">
                <a:alpha val="100000"/>
              </a:srgbClr>
            </a:solidFill>
          </p:spPr>
          <p:txBody>
            <a:bodyPr/>
            <a:lstStyle/>
            <a:p/>
          </p:txBody>
        </p:sp>
        <p:sp>
          <p:nvSpPr>
            <p:cNvPr id="54" name="rc54"/>
            <p:cNvSpPr/>
            <p:nvPr/>
          </p:nvSpPr>
          <p:spPr>
            <a:xfrm>
              <a:off x="5746612" y="2473512"/>
              <a:ext cx="248247" cy="1533173"/>
            </a:xfrm>
            <a:prstGeom prst="rect">
              <a:avLst/>
            </a:prstGeom>
            <a:solidFill>
              <a:srgbClr val="80BD41">
                <a:alpha val="100000"/>
              </a:srgbClr>
            </a:solidFill>
          </p:spPr>
          <p:txBody>
            <a:bodyPr/>
            <a:lstStyle/>
            <a:p/>
          </p:txBody>
        </p:sp>
        <p:sp>
          <p:nvSpPr>
            <p:cNvPr id="55" name="rc55"/>
            <p:cNvSpPr/>
            <p:nvPr/>
          </p:nvSpPr>
          <p:spPr>
            <a:xfrm>
              <a:off x="5746612" y="2321874"/>
              <a:ext cx="248247" cy="151637"/>
            </a:xfrm>
            <a:prstGeom prst="rect">
              <a:avLst/>
            </a:prstGeom>
            <a:solidFill>
              <a:srgbClr val="1CABE2">
                <a:alpha val="100000"/>
              </a:srgbClr>
            </a:solidFill>
          </p:spPr>
          <p:txBody>
            <a:bodyPr/>
            <a:lstStyle/>
            <a:p/>
          </p:txBody>
        </p:sp>
        <p:sp>
          <p:nvSpPr>
            <p:cNvPr id="56" name="rc56"/>
            <p:cNvSpPr/>
            <p:nvPr/>
          </p:nvSpPr>
          <p:spPr>
            <a:xfrm>
              <a:off x="6022443" y="2475891"/>
              <a:ext cx="248247" cy="1530794"/>
            </a:xfrm>
            <a:prstGeom prst="rect">
              <a:avLst/>
            </a:prstGeom>
            <a:solidFill>
              <a:srgbClr val="80BD41">
                <a:alpha val="100000"/>
              </a:srgbClr>
            </a:solidFill>
          </p:spPr>
          <p:txBody>
            <a:bodyPr/>
            <a:lstStyle/>
            <a:p/>
          </p:txBody>
        </p:sp>
        <p:sp>
          <p:nvSpPr>
            <p:cNvPr id="57" name="rc57"/>
            <p:cNvSpPr/>
            <p:nvPr/>
          </p:nvSpPr>
          <p:spPr>
            <a:xfrm>
              <a:off x="6022443" y="2324488"/>
              <a:ext cx="248247" cy="151402"/>
            </a:xfrm>
            <a:prstGeom prst="rect">
              <a:avLst/>
            </a:prstGeom>
            <a:solidFill>
              <a:srgbClr val="1CABE2">
                <a:alpha val="100000"/>
              </a:srgbClr>
            </a:solidFill>
          </p:spPr>
          <p:txBody>
            <a:bodyPr/>
            <a:lstStyle/>
            <a:p/>
          </p:txBody>
        </p:sp>
        <p:sp>
          <p:nvSpPr>
            <p:cNvPr id="58" name="rc58"/>
            <p:cNvSpPr/>
            <p:nvPr/>
          </p:nvSpPr>
          <p:spPr>
            <a:xfrm>
              <a:off x="6298273" y="2504014"/>
              <a:ext cx="248247" cy="1502671"/>
            </a:xfrm>
            <a:prstGeom prst="rect">
              <a:avLst/>
            </a:prstGeom>
            <a:solidFill>
              <a:srgbClr val="80BD41">
                <a:alpha val="100000"/>
              </a:srgbClr>
            </a:solidFill>
          </p:spPr>
          <p:txBody>
            <a:bodyPr/>
            <a:lstStyle/>
            <a:p/>
          </p:txBody>
        </p:sp>
        <p:sp>
          <p:nvSpPr>
            <p:cNvPr id="59" name="rc59"/>
            <p:cNvSpPr/>
            <p:nvPr/>
          </p:nvSpPr>
          <p:spPr>
            <a:xfrm>
              <a:off x="6298273" y="2355391"/>
              <a:ext cx="248247" cy="148623"/>
            </a:xfrm>
            <a:prstGeom prst="rect">
              <a:avLst/>
            </a:prstGeom>
            <a:solidFill>
              <a:srgbClr val="1CABE2">
                <a:alpha val="100000"/>
              </a:srgbClr>
            </a:solidFill>
          </p:spPr>
          <p:txBody>
            <a:bodyPr/>
            <a:lstStyle/>
            <a:p/>
          </p:txBody>
        </p:sp>
        <p:sp>
          <p:nvSpPr>
            <p:cNvPr id="60" name="rc60"/>
            <p:cNvSpPr/>
            <p:nvPr/>
          </p:nvSpPr>
          <p:spPr>
            <a:xfrm>
              <a:off x="6574104" y="2535929"/>
              <a:ext cx="248247" cy="1470756"/>
            </a:xfrm>
            <a:prstGeom prst="rect">
              <a:avLst/>
            </a:prstGeom>
            <a:solidFill>
              <a:srgbClr val="80BD41">
                <a:alpha val="100000"/>
              </a:srgbClr>
            </a:solidFill>
          </p:spPr>
          <p:txBody>
            <a:bodyPr/>
            <a:lstStyle/>
            <a:p/>
          </p:txBody>
        </p:sp>
        <p:sp>
          <p:nvSpPr>
            <p:cNvPr id="61" name="rc61"/>
            <p:cNvSpPr/>
            <p:nvPr/>
          </p:nvSpPr>
          <p:spPr>
            <a:xfrm>
              <a:off x="6574104" y="2390462"/>
              <a:ext cx="248247" cy="145466"/>
            </a:xfrm>
            <a:prstGeom prst="rect">
              <a:avLst/>
            </a:prstGeom>
            <a:solidFill>
              <a:srgbClr val="1CABE2">
                <a:alpha val="100000"/>
              </a:srgbClr>
            </a:solidFill>
          </p:spPr>
          <p:txBody>
            <a:bodyPr/>
            <a:lstStyle/>
            <a:p/>
          </p:txBody>
        </p:sp>
        <p:sp>
          <p:nvSpPr>
            <p:cNvPr id="62" name="rc62"/>
            <p:cNvSpPr/>
            <p:nvPr/>
          </p:nvSpPr>
          <p:spPr>
            <a:xfrm>
              <a:off x="6849934" y="2567679"/>
              <a:ext cx="248247" cy="1439005"/>
            </a:xfrm>
            <a:prstGeom prst="rect">
              <a:avLst/>
            </a:prstGeom>
            <a:solidFill>
              <a:srgbClr val="80BD41">
                <a:alpha val="100000"/>
              </a:srgbClr>
            </a:solidFill>
          </p:spPr>
          <p:txBody>
            <a:bodyPr/>
            <a:lstStyle/>
            <a:p/>
          </p:txBody>
        </p:sp>
        <p:sp>
          <p:nvSpPr>
            <p:cNvPr id="63" name="rc63"/>
            <p:cNvSpPr/>
            <p:nvPr/>
          </p:nvSpPr>
          <p:spPr>
            <a:xfrm>
              <a:off x="6849934" y="2425368"/>
              <a:ext cx="248247" cy="142310"/>
            </a:xfrm>
            <a:prstGeom prst="rect">
              <a:avLst/>
            </a:prstGeom>
            <a:solidFill>
              <a:srgbClr val="1CABE2">
                <a:alpha val="100000"/>
              </a:srgbClr>
            </a:solidFill>
          </p:spPr>
          <p:txBody>
            <a:bodyPr/>
            <a:lstStyle/>
            <a:p/>
          </p:txBody>
        </p:sp>
        <p:sp>
          <p:nvSpPr>
            <p:cNvPr id="64" name="rc64"/>
            <p:cNvSpPr/>
            <p:nvPr/>
          </p:nvSpPr>
          <p:spPr>
            <a:xfrm>
              <a:off x="7125765" y="2545892"/>
              <a:ext cx="248247" cy="1460792"/>
            </a:xfrm>
            <a:prstGeom prst="rect">
              <a:avLst/>
            </a:prstGeom>
            <a:solidFill>
              <a:srgbClr val="80BD41">
                <a:alpha val="100000"/>
              </a:srgbClr>
            </a:solidFill>
          </p:spPr>
          <p:txBody>
            <a:bodyPr/>
            <a:lstStyle/>
            <a:p/>
          </p:txBody>
        </p:sp>
        <p:sp>
          <p:nvSpPr>
            <p:cNvPr id="65" name="rc65"/>
            <p:cNvSpPr/>
            <p:nvPr/>
          </p:nvSpPr>
          <p:spPr>
            <a:xfrm>
              <a:off x="7125765" y="2401414"/>
              <a:ext cx="248247" cy="144477"/>
            </a:xfrm>
            <a:prstGeom prst="rect">
              <a:avLst/>
            </a:prstGeom>
            <a:solidFill>
              <a:srgbClr val="1CABE2">
                <a:alpha val="100000"/>
              </a:srgbClr>
            </a:solidFill>
          </p:spPr>
          <p:txBody>
            <a:bodyPr/>
            <a:lstStyle/>
            <a:p/>
          </p:txBody>
        </p:sp>
        <p:sp>
          <p:nvSpPr>
            <p:cNvPr id="66" name="rc66"/>
            <p:cNvSpPr/>
            <p:nvPr/>
          </p:nvSpPr>
          <p:spPr>
            <a:xfrm>
              <a:off x="7401596" y="2527473"/>
              <a:ext cx="248247" cy="1479211"/>
            </a:xfrm>
            <a:prstGeom prst="rect">
              <a:avLst/>
            </a:prstGeom>
            <a:solidFill>
              <a:srgbClr val="80BD41">
                <a:alpha val="100000"/>
              </a:srgbClr>
            </a:solidFill>
          </p:spPr>
          <p:txBody>
            <a:bodyPr/>
            <a:lstStyle/>
            <a:p/>
          </p:txBody>
        </p:sp>
        <p:sp>
          <p:nvSpPr>
            <p:cNvPr id="67" name="rc67"/>
            <p:cNvSpPr/>
            <p:nvPr/>
          </p:nvSpPr>
          <p:spPr>
            <a:xfrm>
              <a:off x="7401596" y="2381182"/>
              <a:ext cx="248247" cy="146291"/>
            </a:xfrm>
            <a:prstGeom prst="rect">
              <a:avLst/>
            </a:prstGeom>
            <a:solidFill>
              <a:srgbClr val="1CABE2">
                <a:alpha val="100000"/>
              </a:srgbClr>
            </a:solidFill>
          </p:spPr>
          <p:txBody>
            <a:bodyPr/>
            <a:lstStyle/>
            <a:p/>
          </p:txBody>
        </p:sp>
        <p:sp>
          <p:nvSpPr>
            <p:cNvPr id="68" name="rc68"/>
            <p:cNvSpPr/>
            <p:nvPr/>
          </p:nvSpPr>
          <p:spPr>
            <a:xfrm>
              <a:off x="7677426" y="2510938"/>
              <a:ext cx="248247" cy="1495746"/>
            </a:xfrm>
            <a:prstGeom prst="rect">
              <a:avLst/>
            </a:prstGeom>
            <a:solidFill>
              <a:srgbClr val="80BD41">
                <a:alpha val="100000"/>
              </a:srgbClr>
            </a:solidFill>
          </p:spPr>
          <p:txBody>
            <a:bodyPr/>
            <a:lstStyle/>
            <a:p/>
          </p:txBody>
        </p:sp>
        <p:sp>
          <p:nvSpPr>
            <p:cNvPr id="69" name="rc69"/>
            <p:cNvSpPr/>
            <p:nvPr/>
          </p:nvSpPr>
          <p:spPr>
            <a:xfrm>
              <a:off x="7677426" y="2362998"/>
              <a:ext cx="248247" cy="147940"/>
            </a:xfrm>
            <a:prstGeom prst="rect">
              <a:avLst/>
            </a:prstGeom>
            <a:solidFill>
              <a:srgbClr val="1CABE2">
                <a:alpha val="100000"/>
              </a:srgbClr>
            </a:solidFill>
          </p:spPr>
          <p:txBody>
            <a:bodyPr/>
            <a:lstStyle/>
            <a:p/>
          </p:txBody>
        </p:sp>
        <p:sp>
          <p:nvSpPr>
            <p:cNvPr id="70" name="rc70"/>
            <p:cNvSpPr/>
            <p:nvPr/>
          </p:nvSpPr>
          <p:spPr>
            <a:xfrm>
              <a:off x="7953257" y="2493791"/>
              <a:ext cx="248247" cy="1512893"/>
            </a:xfrm>
            <a:prstGeom prst="rect">
              <a:avLst/>
            </a:prstGeom>
            <a:solidFill>
              <a:srgbClr val="80BD41">
                <a:alpha val="100000"/>
              </a:srgbClr>
            </a:solidFill>
          </p:spPr>
          <p:txBody>
            <a:bodyPr/>
            <a:lstStyle/>
            <a:p/>
          </p:txBody>
        </p:sp>
        <p:sp>
          <p:nvSpPr>
            <p:cNvPr id="71" name="rc71"/>
            <p:cNvSpPr/>
            <p:nvPr/>
          </p:nvSpPr>
          <p:spPr>
            <a:xfrm>
              <a:off x="7953257" y="2344156"/>
              <a:ext cx="248247" cy="149635"/>
            </a:xfrm>
            <a:prstGeom prst="rect">
              <a:avLst/>
            </a:prstGeom>
            <a:solidFill>
              <a:srgbClr val="1CABE2">
                <a:alpha val="100000"/>
              </a:srgbClr>
            </a:solidFill>
          </p:spPr>
          <p:txBody>
            <a:bodyPr/>
            <a:lstStyle/>
            <a:p/>
          </p:txBody>
        </p:sp>
        <p:sp>
          <p:nvSpPr>
            <p:cNvPr id="72" name="pl72"/>
            <p:cNvSpPr/>
            <p:nvPr/>
          </p:nvSpPr>
          <p:spPr>
            <a:xfrm>
              <a:off x="1457446" y="1395239"/>
              <a:ext cx="6619934" cy="1347843"/>
            </a:xfrm>
            <a:custGeom>
              <a:avLst/>
              <a:pathLst>
                <a:path w="6619934" h="1347843">
                  <a:moveTo>
                    <a:pt x="0" y="1347843"/>
                  </a:moveTo>
                  <a:lnTo>
                    <a:pt x="275830" y="870482"/>
                  </a:lnTo>
                  <a:lnTo>
                    <a:pt x="551661" y="673921"/>
                  </a:lnTo>
                  <a:lnTo>
                    <a:pt x="827491" y="393120"/>
                  </a:lnTo>
                  <a:lnTo>
                    <a:pt x="1103322" y="393120"/>
                  </a:lnTo>
                  <a:lnTo>
                    <a:pt x="1379153" y="308880"/>
                  </a:lnTo>
                  <a:lnTo>
                    <a:pt x="1654983" y="196560"/>
                  </a:lnTo>
                  <a:lnTo>
                    <a:pt x="1930814" y="112320"/>
                  </a:lnTo>
                  <a:lnTo>
                    <a:pt x="2206644" y="0"/>
                  </a:lnTo>
                  <a:lnTo>
                    <a:pt x="2482475" y="28080"/>
                  </a:lnTo>
                  <a:lnTo>
                    <a:pt x="2758306" y="56160"/>
                  </a:lnTo>
                  <a:lnTo>
                    <a:pt x="3034136" y="56160"/>
                  </a:lnTo>
                  <a:lnTo>
                    <a:pt x="3309967" y="84240"/>
                  </a:lnTo>
                  <a:lnTo>
                    <a:pt x="3585797" y="140400"/>
                  </a:lnTo>
                  <a:lnTo>
                    <a:pt x="3861628" y="56160"/>
                  </a:lnTo>
                  <a:lnTo>
                    <a:pt x="4137459" y="56160"/>
                  </a:lnTo>
                  <a:lnTo>
                    <a:pt x="4413289" y="56160"/>
                  </a:lnTo>
                  <a:lnTo>
                    <a:pt x="4689120" y="56160"/>
                  </a:lnTo>
                  <a:lnTo>
                    <a:pt x="4964950" y="56160"/>
                  </a:lnTo>
                  <a:lnTo>
                    <a:pt x="5240781" y="56160"/>
                  </a:lnTo>
                  <a:lnTo>
                    <a:pt x="5516612" y="56160"/>
                  </a:lnTo>
                  <a:lnTo>
                    <a:pt x="5792442" y="56160"/>
                  </a:lnTo>
                  <a:lnTo>
                    <a:pt x="6068273" y="56160"/>
                  </a:lnTo>
                  <a:lnTo>
                    <a:pt x="6344103" y="56160"/>
                  </a:lnTo>
                  <a:lnTo>
                    <a:pt x="6619934" y="5616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1339893" y="26875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4" name="tx84"/>
            <p:cNvSpPr/>
            <p:nvPr/>
          </p:nvSpPr>
          <p:spPr>
            <a:xfrm>
              <a:off x="2719046" y="2516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5" name="tx85"/>
            <p:cNvSpPr/>
            <p:nvPr/>
          </p:nvSpPr>
          <p:spPr>
            <a:xfrm>
              <a:off x="4098199" y="2318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86" name="tx86"/>
            <p:cNvSpPr/>
            <p:nvPr/>
          </p:nvSpPr>
          <p:spPr>
            <a:xfrm>
              <a:off x="5477352" y="21894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87" name="tx87"/>
            <p:cNvSpPr/>
            <p:nvPr/>
          </p:nvSpPr>
          <p:spPr>
            <a:xfrm>
              <a:off x="6580674" y="2254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88" name="tx88"/>
            <p:cNvSpPr/>
            <p:nvPr/>
          </p:nvSpPr>
          <p:spPr>
            <a:xfrm>
              <a:off x="6856505" y="2289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89" name="tx89"/>
            <p:cNvSpPr/>
            <p:nvPr/>
          </p:nvSpPr>
          <p:spPr>
            <a:xfrm>
              <a:off x="7132335" y="2265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0" name="tx90"/>
            <p:cNvSpPr/>
            <p:nvPr/>
          </p:nvSpPr>
          <p:spPr>
            <a:xfrm>
              <a:off x="7408166" y="224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1" name="tx91"/>
            <p:cNvSpPr/>
            <p:nvPr/>
          </p:nvSpPr>
          <p:spPr>
            <a:xfrm>
              <a:off x="7683997" y="22270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2" name="tx92"/>
            <p:cNvSpPr/>
            <p:nvPr/>
          </p:nvSpPr>
          <p:spPr>
            <a:xfrm>
              <a:off x="7959827" y="2208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3" name="pl93"/>
            <p:cNvSpPr/>
            <p:nvPr/>
          </p:nvSpPr>
          <p:spPr>
            <a:xfrm>
              <a:off x="1457446"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7054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4" name="tx104"/>
            <p:cNvSpPr/>
            <p:nvPr/>
          </p:nvSpPr>
          <p:spPr>
            <a:xfrm>
              <a:off x="1339893" y="3113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276.3</a:t>
              </a:r>
            </a:p>
          </p:txBody>
        </p:sp>
        <p:sp>
          <p:nvSpPr>
            <p:cNvPr id="105" name="tx105"/>
            <p:cNvSpPr/>
            <p:nvPr/>
          </p:nvSpPr>
          <p:spPr>
            <a:xfrm>
              <a:off x="2719046" y="34176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471.4</a:t>
              </a:r>
            </a:p>
          </p:txBody>
        </p:sp>
        <p:sp>
          <p:nvSpPr>
            <p:cNvPr id="106" name="tx106"/>
            <p:cNvSpPr/>
            <p:nvPr/>
          </p:nvSpPr>
          <p:spPr>
            <a:xfrm>
              <a:off x="2719046" y="27395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07" name="tx107"/>
            <p:cNvSpPr/>
            <p:nvPr/>
          </p:nvSpPr>
          <p:spPr>
            <a:xfrm>
              <a:off x="4098199" y="3265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599.8</a:t>
              </a:r>
            </a:p>
          </p:txBody>
        </p:sp>
        <p:sp>
          <p:nvSpPr>
            <p:cNvPr id="108" name="tx108"/>
            <p:cNvSpPr/>
            <p:nvPr/>
          </p:nvSpPr>
          <p:spPr>
            <a:xfrm>
              <a:off x="4124324" y="24889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09" name="tx109"/>
            <p:cNvSpPr/>
            <p:nvPr/>
          </p:nvSpPr>
          <p:spPr>
            <a:xfrm>
              <a:off x="5477352" y="32066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649.5</a:t>
              </a:r>
            </a:p>
          </p:txBody>
        </p:sp>
        <p:sp>
          <p:nvSpPr>
            <p:cNvPr id="110" name="tx110"/>
            <p:cNvSpPr/>
            <p:nvPr/>
          </p:nvSpPr>
          <p:spPr>
            <a:xfrm>
              <a:off x="5503477" y="2366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a:t>
              </a:r>
            </a:p>
          </p:txBody>
        </p:sp>
        <p:sp>
          <p:nvSpPr>
            <p:cNvPr id="111" name="tx111"/>
            <p:cNvSpPr/>
            <p:nvPr/>
          </p:nvSpPr>
          <p:spPr>
            <a:xfrm>
              <a:off x="6580674" y="32362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624.4</a:t>
              </a:r>
            </a:p>
          </p:txBody>
        </p:sp>
        <p:sp>
          <p:nvSpPr>
            <p:cNvPr id="112" name="tx112"/>
            <p:cNvSpPr/>
            <p:nvPr/>
          </p:nvSpPr>
          <p:spPr>
            <a:xfrm>
              <a:off x="6606800" y="2428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13" name="tx113"/>
            <p:cNvSpPr/>
            <p:nvPr/>
          </p:nvSpPr>
          <p:spPr>
            <a:xfrm>
              <a:off x="6895682" y="32521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14" name="tx114"/>
            <p:cNvSpPr/>
            <p:nvPr/>
          </p:nvSpPr>
          <p:spPr>
            <a:xfrm>
              <a:off x="6882630" y="2461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5" name="tx115"/>
            <p:cNvSpPr/>
            <p:nvPr/>
          </p:nvSpPr>
          <p:spPr>
            <a:xfrm>
              <a:off x="7132335" y="3241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620.2</a:t>
              </a:r>
            </a:p>
          </p:txBody>
        </p:sp>
        <p:sp>
          <p:nvSpPr>
            <p:cNvPr id="116" name="tx116"/>
            <p:cNvSpPr/>
            <p:nvPr/>
          </p:nvSpPr>
          <p:spPr>
            <a:xfrm>
              <a:off x="7158461" y="24385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7" name="tx117"/>
            <p:cNvSpPr/>
            <p:nvPr/>
          </p:nvSpPr>
          <p:spPr>
            <a:xfrm>
              <a:off x="7447343" y="323203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18" name="tx118"/>
            <p:cNvSpPr/>
            <p:nvPr/>
          </p:nvSpPr>
          <p:spPr>
            <a:xfrm>
              <a:off x="7434291" y="2419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9" name="tx119"/>
            <p:cNvSpPr/>
            <p:nvPr/>
          </p:nvSpPr>
          <p:spPr>
            <a:xfrm>
              <a:off x="7723173" y="322371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0" name="tx120"/>
            <p:cNvSpPr/>
            <p:nvPr/>
          </p:nvSpPr>
          <p:spPr>
            <a:xfrm>
              <a:off x="7710122" y="2401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21" name="tx121"/>
            <p:cNvSpPr/>
            <p:nvPr/>
          </p:nvSpPr>
          <p:spPr>
            <a:xfrm>
              <a:off x="7959827" y="32151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642.3</a:t>
              </a:r>
            </a:p>
          </p:txBody>
        </p:sp>
        <p:sp>
          <p:nvSpPr>
            <p:cNvPr id="122" name="tx122"/>
            <p:cNvSpPr/>
            <p:nvPr/>
          </p:nvSpPr>
          <p:spPr>
            <a:xfrm>
              <a:off x="7985953" y="23838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12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0702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100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2" name="pl152"/>
            <p:cNvSpPr/>
            <p:nvPr/>
          </p:nvSpPr>
          <p:spPr>
            <a:xfrm>
              <a:off x="22600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13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68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202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67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401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935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5786605" cy="162162"/>
            </a:xfrm>
            <a:prstGeom prst="rect">
              <a:avLst/>
            </a:prstGeom>
            <a:solidFill>
              <a:srgbClr val="80BD41">
                <a:alpha val="100000"/>
              </a:srgbClr>
            </a:solidFill>
          </p:spPr>
          <p:txBody>
            <a:bodyPr/>
            <a:lstStyle/>
            <a:p/>
          </p:txBody>
        </p:sp>
        <p:sp>
          <p:nvSpPr>
            <p:cNvPr id="164" name="rc164"/>
            <p:cNvSpPr/>
            <p:nvPr/>
          </p:nvSpPr>
          <p:spPr>
            <a:xfrm>
              <a:off x="7119927" y="5774644"/>
              <a:ext cx="572331" cy="162162"/>
            </a:xfrm>
            <a:prstGeom prst="rect">
              <a:avLst/>
            </a:prstGeom>
            <a:solidFill>
              <a:srgbClr val="1CABE2">
                <a:alpha val="100000"/>
              </a:srgbClr>
            </a:solidFill>
          </p:spPr>
          <p:txBody>
            <a:bodyPr/>
            <a:lstStyle/>
            <a:p/>
          </p:txBody>
        </p:sp>
        <p:sp>
          <p:nvSpPr>
            <p:cNvPr id="165" name="rc165"/>
            <p:cNvSpPr/>
            <p:nvPr/>
          </p:nvSpPr>
          <p:spPr>
            <a:xfrm>
              <a:off x="1333322" y="5571941"/>
              <a:ext cx="5884928" cy="162162"/>
            </a:xfrm>
            <a:prstGeom prst="rect">
              <a:avLst/>
            </a:prstGeom>
            <a:solidFill>
              <a:srgbClr val="80BD41">
                <a:alpha val="100000"/>
              </a:srgbClr>
            </a:solidFill>
          </p:spPr>
          <p:txBody>
            <a:bodyPr/>
            <a:lstStyle/>
            <a:p/>
          </p:txBody>
        </p:sp>
        <p:sp>
          <p:nvSpPr>
            <p:cNvPr id="166" name="rc166"/>
            <p:cNvSpPr/>
            <p:nvPr/>
          </p:nvSpPr>
          <p:spPr>
            <a:xfrm>
              <a:off x="7218250" y="5571941"/>
              <a:ext cx="582061" cy="162162"/>
            </a:xfrm>
            <a:prstGeom prst="rect">
              <a:avLst/>
            </a:prstGeom>
            <a:solidFill>
              <a:srgbClr val="1CABE2">
                <a:alpha val="100000"/>
              </a:srgbClr>
            </a:solidFill>
          </p:spPr>
          <p:txBody>
            <a:bodyPr/>
            <a:lstStyle/>
            <a:p/>
          </p:txBody>
        </p:sp>
        <p:sp>
          <p:nvSpPr>
            <p:cNvPr id="167" name="rc167"/>
            <p:cNvSpPr/>
            <p:nvPr/>
          </p:nvSpPr>
          <p:spPr>
            <a:xfrm>
              <a:off x="1333322" y="5369238"/>
              <a:ext cx="5952392" cy="162162"/>
            </a:xfrm>
            <a:prstGeom prst="rect">
              <a:avLst/>
            </a:prstGeom>
            <a:solidFill>
              <a:srgbClr val="80BD41">
                <a:alpha val="100000"/>
              </a:srgbClr>
            </a:solidFill>
          </p:spPr>
          <p:txBody>
            <a:bodyPr/>
            <a:lstStyle/>
            <a:p/>
          </p:txBody>
        </p:sp>
        <p:sp>
          <p:nvSpPr>
            <p:cNvPr id="168" name="rc168"/>
            <p:cNvSpPr/>
            <p:nvPr/>
          </p:nvSpPr>
          <p:spPr>
            <a:xfrm>
              <a:off x="7285714" y="5369238"/>
              <a:ext cx="588733" cy="162162"/>
            </a:xfrm>
            <a:prstGeom prst="rect">
              <a:avLst/>
            </a:prstGeom>
            <a:solidFill>
              <a:srgbClr val="1CABE2">
                <a:alpha val="100000"/>
              </a:srgbClr>
            </a:solidFill>
          </p:spPr>
          <p:txBody>
            <a:bodyPr/>
            <a:lstStyle/>
            <a:p/>
          </p:txBody>
        </p:sp>
        <p:sp>
          <p:nvSpPr>
            <p:cNvPr id="169" name="tx169"/>
            <p:cNvSpPr/>
            <p:nvPr/>
          </p:nvSpPr>
          <p:spPr>
            <a:xfrm>
              <a:off x="7865427"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0" name="tx170"/>
            <p:cNvSpPr/>
            <p:nvPr/>
          </p:nvSpPr>
          <p:spPr>
            <a:xfrm>
              <a:off x="797888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697.8</a:t>
              </a:r>
            </a:p>
          </p:txBody>
        </p:sp>
        <p:sp>
          <p:nvSpPr>
            <p:cNvPr id="171" name="tx171"/>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72" name="tx172"/>
            <p:cNvSpPr/>
            <p:nvPr/>
          </p:nvSpPr>
          <p:spPr>
            <a:xfrm>
              <a:off x="4090986"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624.4</a:t>
              </a:r>
            </a:p>
          </p:txBody>
        </p:sp>
        <p:sp>
          <p:nvSpPr>
            <p:cNvPr id="173" name="tx173"/>
            <p:cNvSpPr/>
            <p:nvPr/>
          </p:nvSpPr>
          <p:spPr>
            <a:xfrm>
              <a:off x="7300599"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74" name="tx174"/>
            <p:cNvSpPr/>
            <p:nvPr/>
          </p:nvSpPr>
          <p:spPr>
            <a:xfrm>
              <a:off x="4185352" y="56125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75" name="tx175"/>
            <p:cNvSpPr/>
            <p:nvPr/>
          </p:nvSpPr>
          <p:spPr>
            <a:xfrm>
              <a:off x="740378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a:t>
              </a:r>
            </a:p>
          </p:txBody>
        </p:sp>
        <p:sp>
          <p:nvSpPr>
            <p:cNvPr id="176" name="tx176"/>
            <p:cNvSpPr/>
            <p:nvPr/>
          </p:nvSpPr>
          <p:spPr>
            <a:xfrm>
              <a:off x="4173880"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642.3</a:t>
              </a:r>
            </a:p>
          </p:txBody>
        </p:sp>
        <p:sp>
          <p:nvSpPr>
            <p:cNvPr id="177" name="tx177"/>
            <p:cNvSpPr/>
            <p:nvPr/>
          </p:nvSpPr>
          <p:spPr>
            <a:xfrm>
              <a:off x="7474587"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018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2358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77699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the same as in 2019 (91%).
The number of children vaccinated with DTP3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177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398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619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841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288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509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730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93962"/>
              <a:ext cx="249014" cy="812722"/>
            </a:xfrm>
            <a:prstGeom prst="rect">
              <a:avLst/>
            </a:prstGeom>
            <a:solidFill>
              <a:srgbClr val="E2231A">
                <a:alpha val="100000"/>
              </a:srgbClr>
            </a:solidFill>
          </p:spPr>
          <p:txBody>
            <a:bodyPr/>
            <a:lstStyle/>
            <a:p/>
          </p:txBody>
        </p:sp>
        <p:sp>
          <p:nvSpPr>
            <p:cNvPr id="24" name="rc24"/>
            <p:cNvSpPr/>
            <p:nvPr/>
          </p:nvSpPr>
          <p:spPr>
            <a:xfrm>
              <a:off x="1587736" y="3414098"/>
              <a:ext cx="249014" cy="592586"/>
            </a:xfrm>
            <a:prstGeom prst="rect">
              <a:avLst/>
            </a:prstGeom>
            <a:solidFill>
              <a:srgbClr val="E2231A">
                <a:alpha val="100000"/>
              </a:srgbClr>
            </a:solidFill>
          </p:spPr>
          <p:txBody>
            <a:bodyPr/>
            <a:lstStyle/>
            <a:p/>
          </p:txBody>
        </p:sp>
        <p:sp>
          <p:nvSpPr>
            <p:cNvPr id="25" name="rc25"/>
            <p:cNvSpPr/>
            <p:nvPr/>
          </p:nvSpPr>
          <p:spPr>
            <a:xfrm>
              <a:off x="1864419" y="3416995"/>
              <a:ext cx="249014" cy="589689"/>
            </a:xfrm>
            <a:prstGeom prst="rect">
              <a:avLst/>
            </a:prstGeom>
            <a:solidFill>
              <a:srgbClr val="E2231A">
                <a:alpha val="100000"/>
              </a:srgbClr>
            </a:solidFill>
          </p:spPr>
          <p:txBody>
            <a:bodyPr/>
            <a:lstStyle/>
            <a:p/>
          </p:txBody>
        </p:sp>
        <p:sp>
          <p:nvSpPr>
            <p:cNvPr id="26" name="rc26"/>
            <p:cNvSpPr/>
            <p:nvPr/>
          </p:nvSpPr>
          <p:spPr>
            <a:xfrm>
              <a:off x="2141101" y="3600636"/>
              <a:ext cx="249014" cy="406048"/>
            </a:xfrm>
            <a:prstGeom prst="rect">
              <a:avLst/>
            </a:prstGeom>
            <a:solidFill>
              <a:srgbClr val="E2231A">
                <a:alpha val="100000"/>
              </a:srgbClr>
            </a:solidFill>
          </p:spPr>
          <p:txBody>
            <a:bodyPr/>
            <a:lstStyle/>
            <a:p/>
          </p:txBody>
        </p:sp>
        <p:sp>
          <p:nvSpPr>
            <p:cNvPr id="27" name="rc27"/>
            <p:cNvSpPr/>
            <p:nvPr/>
          </p:nvSpPr>
          <p:spPr>
            <a:xfrm>
              <a:off x="2417783" y="3625301"/>
              <a:ext cx="249014" cy="381383"/>
            </a:xfrm>
            <a:prstGeom prst="rect">
              <a:avLst/>
            </a:prstGeom>
            <a:solidFill>
              <a:srgbClr val="E2231A">
                <a:alpha val="100000"/>
              </a:srgbClr>
            </a:solidFill>
          </p:spPr>
          <p:txBody>
            <a:bodyPr/>
            <a:lstStyle/>
            <a:p/>
          </p:txBody>
        </p:sp>
        <p:sp>
          <p:nvSpPr>
            <p:cNvPr id="28" name="rc28"/>
            <p:cNvSpPr/>
            <p:nvPr/>
          </p:nvSpPr>
          <p:spPr>
            <a:xfrm>
              <a:off x="2694466" y="3720510"/>
              <a:ext cx="249014" cy="286174"/>
            </a:xfrm>
            <a:prstGeom prst="rect">
              <a:avLst/>
            </a:prstGeom>
            <a:solidFill>
              <a:srgbClr val="E2231A">
                <a:alpha val="100000"/>
              </a:srgbClr>
            </a:solidFill>
          </p:spPr>
          <p:txBody>
            <a:bodyPr/>
            <a:lstStyle/>
            <a:p/>
          </p:txBody>
        </p:sp>
        <p:sp>
          <p:nvSpPr>
            <p:cNvPr id="29" name="rc29"/>
            <p:cNvSpPr/>
            <p:nvPr/>
          </p:nvSpPr>
          <p:spPr>
            <a:xfrm>
              <a:off x="2971148" y="3783338"/>
              <a:ext cx="249014" cy="223347"/>
            </a:xfrm>
            <a:prstGeom prst="rect">
              <a:avLst/>
            </a:prstGeom>
            <a:solidFill>
              <a:srgbClr val="E2231A">
                <a:alpha val="100000"/>
              </a:srgbClr>
            </a:solidFill>
          </p:spPr>
          <p:txBody>
            <a:bodyPr/>
            <a:lstStyle/>
            <a:p/>
          </p:txBody>
        </p:sp>
        <p:sp>
          <p:nvSpPr>
            <p:cNvPr id="30" name="rc30"/>
            <p:cNvSpPr/>
            <p:nvPr/>
          </p:nvSpPr>
          <p:spPr>
            <a:xfrm>
              <a:off x="3247830" y="3891907"/>
              <a:ext cx="249014" cy="114777"/>
            </a:xfrm>
            <a:prstGeom prst="rect">
              <a:avLst/>
            </a:prstGeom>
            <a:solidFill>
              <a:srgbClr val="E2231A">
                <a:alpha val="100000"/>
              </a:srgbClr>
            </a:solidFill>
          </p:spPr>
          <p:txBody>
            <a:bodyPr/>
            <a:lstStyle/>
            <a:p/>
          </p:txBody>
        </p:sp>
        <p:sp>
          <p:nvSpPr>
            <p:cNvPr id="31" name="rc31"/>
            <p:cNvSpPr/>
            <p:nvPr/>
          </p:nvSpPr>
          <p:spPr>
            <a:xfrm>
              <a:off x="3524513" y="3889014"/>
              <a:ext cx="249014" cy="117671"/>
            </a:xfrm>
            <a:prstGeom prst="rect">
              <a:avLst/>
            </a:prstGeom>
            <a:solidFill>
              <a:srgbClr val="E2231A">
                <a:alpha val="100000"/>
              </a:srgbClr>
            </a:solidFill>
          </p:spPr>
          <p:txBody>
            <a:bodyPr/>
            <a:lstStyle/>
            <a:p/>
          </p:txBody>
        </p:sp>
        <p:sp>
          <p:nvSpPr>
            <p:cNvPr id="32" name="rc32"/>
            <p:cNvSpPr/>
            <p:nvPr/>
          </p:nvSpPr>
          <p:spPr>
            <a:xfrm>
              <a:off x="3801195" y="3886490"/>
              <a:ext cx="249014" cy="120194"/>
            </a:xfrm>
            <a:prstGeom prst="rect">
              <a:avLst/>
            </a:prstGeom>
            <a:solidFill>
              <a:srgbClr val="E2231A">
                <a:alpha val="100000"/>
              </a:srgbClr>
            </a:solidFill>
          </p:spPr>
          <p:txBody>
            <a:bodyPr/>
            <a:lstStyle/>
            <a:p/>
          </p:txBody>
        </p:sp>
        <p:sp>
          <p:nvSpPr>
            <p:cNvPr id="33" name="rc33"/>
            <p:cNvSpPr/>
            <p:nvPr/>
          </p:nvSpPr>
          <p:spPr>
            <a:xfrm>
              <a:off x="4077877" y="3842618"/>
              <a:ext cx="249014" cy="164066"/>
            </a:xfrm>
            <a:prstGeom prst="rect">
              <a:avLst/>
            </a:prstGeom>
            <a:solidFill>
              <a:srgbClr val="E2231A">
                <a:alpha val="100000"/>
              </a:srgbClr>
            </a:solidFill>
          </p:spPr>
          <p:txBody>
            <a:bodyPr/>
            <a:lstStyle/>
            <a:p/>
          </p:txBody>
        </p:sp>
        <p:sp>
          <p:nvSpPr>
            <p:cNvPr id="34" name="rc34"/>
            <p:cNvSpPr/>
            <p:nvPr/>
          </p:nvSpPr>
          <p:spPr>
            <a:xfrm>
              <a:off x="4354560" y="3776359"/>
              <a:ext cx="249014" cy="230326"/>
            </a:xfrm>
            <a:prstGeom prst="rect">
              <a:avLst/>
            </a:prstGeom>
            <a:solidFill>
              <a:srgbClr val="E2231A">
                <a:alpha val="100000"/>
              </a:srgbClr>
            </a:solidFill>
          </p:spPr>
          <p:txBody>
            <a:bodyPr/>
            <a:lstStyle/>
            <a:p/>
          </p:txBody>
        </p:sp>
        <p:sp>
          <p:nvSpPr>
            <p:cNvPr id="35" name="rc35"/>
            <p:cNvSpPr/>
            <p:nvPr/>
          </p:nvSpPr>
          <p:spPr>
            <a:xfrm>
              <a:off x="4631242" y="3728930"/>
              <a:ext cx="249014" cy="277755"/>
            </a:xfrm>
            <a:prstGeom prst="rect">
              <a:avLst/>
            </a:prstGeom>
            <a:solidFill>
              <a:srgbClr val="E2231A">
                <a:alpha val="100000"/>
              </a:srgbClr>
            </a:solidFill>
          </p:spPr>
          <p:txBody>
            <a:bodyPr/>
            <a:lstStyle/>
            <a:p/>
          </p:txBody>
        </p:sp>
        <p:sp>
          <p:nvSpPr>
            <p:cNvPr id="36" name="rc36"/>
            <p:cNvSpPr/>
            <p:nvPr/>
          </p:nvSpPr>
          <p:spPr>
            <a:xfrm>
              <a:off x="4907924" y="3615291"/>
              <a:ext cx="249014" cy="391393"/>
            </a:xfrm>
            <a:prstGeom prst="rect">
              <a:avLst/>
            </a:prstGeom>
            <a:solidFill>
              <a:srgbClr val="E2231A">
                <a:alpha val="100000"/>
              </a:srgbClr>
            </a:solidFill>
          </p:spPr>
          <p:txBody>
            <a:bodyPr/>
            <a:lstStyle/>
            <a:p/>
          </p:txBody>
        </p:sp>
        <p:sp>
          <p:nvSpPr>
            <p:cNvPr id="37" name="rc37"/>
            <p:cNvSpPr/>
            <p:nvPr/>
          </p:nvSpPr>
          <p:spPr>
            <a:xfrm>
              <a:off x="5184607" y="3742981"/>
              <a:ext cx="249014" cy="263703"/>
            </a:xfrm>
            <a:prstGeom prst="rect">
              <a:avLst/>
            </a:prstGeom>
            <a:solidFill>
              <a:srgbClr val="E2231A">
                <a:alpha val="100000"/>
              </a:srgbClr>
            </a:solidFill>
          </p:spPr>
          <p:txBody>
            <a:bodyPr/>
            <a:lstStyle/>
            <a:p/>
          </p:txBody>
        </p:sp>
        <p:sp>
          <p:nvSpPr>
            <p:cNvPr id="38" name="rc38"/>
            <p:cNvSpPr/>
            <p:nvPr/>
          </p:nvSpPr>
          <p:spPr>
            <a:xfrm>
              <a:off x="5461289" y="3740169"/>
              <a:ext cx="249014" cy="266516"/>
            </a:xfrm>
            <a:prstGeom prst="rect">
              <a:avLst/>
            </a:prstGeom>
            <a:solidFill>
              <a:srgbClr val="E2231A">
                <a:alpha val="100000"/>
              </a:srgbClr>
            </a:solidFill>
          </p:spPr>
          <p:txBody>
            <a:bodyPr/>
            <a:lstStyle/>
            <a:p/>
          </p:txBody>
        </p:sp>
        <p:sp>
          <p:nvSpPr>
            <p:cNvPr id="39" name="rc39"/>
            <p:cNvSpPr/>
            <p:nvPr/>
          </p:nvSpPr>
          <p:spPr>
            <a:xfrm>
              <a:off x="5737971" y="3739602"/>
              <a:ext cx="249014" cy="267082"/>
            </a:xfrm>
            <a:prstGeom prst="rect">
              <a:avLst/>
            </a:prstGeom>
            <a:solidFill>
              <a:srgbClr val="E2231A">
                <a:alpha val="100000"/>
              </a:srgbClr>
            </a:solidFill>
          </p:spPr>
          <p:txBody>
            <a:bodyPr/>
            <a:lstStyle/>
            <a:p/>
          </p:txBody>
        </p:sp>
        <p:sp>
          <p:nvSpPr>
            <p:cNvPr id="40" name="rc40"/>
            <p:cNvSpPr/>
            <p:nvPr/>
          </p:nvSpPr>
          <p:spPr>
            <a:xfrm>
              <a:off x="6014654" y="3740016"/>
              <a:ext cx="249014" cy="266668"/>
            </a:xfrm>
            <a:prstGeom prst="rect">
              <a:avLst/>
            </a:prstGeom>
            <a:solidFill>
              <a:srgbClr val="E2231A">
                <a:alpha val="100000"/>
              </a:srgbClr>
            </a:solidFill>
          </p:spPr>
          <p:txBody>
            <a:bodyPr/>
            <a:lstStyle/>
            <a:p/>
          </p:txBody>
        </p:sp>
        <p:sp>
          <p:nvSpPr>
            <p:cNvPr id="41" name="rc41"/>
            <p:cNvSpPr/>
            <p:nvPr/>
          </p:nvSpPr>
          <p:spPr>
            <a:xfrm>
              <a:off x="6291336" y="3744914"/>
              <a:ext cx="249014" cy="261771"/>
            </a:xfrm>
            <a:prstGeom prst="rect">
              <a:avLst/>
            </a:prstGeom>
            <a:solidFill>
              <a:srgbClr val="E2231A">
                <a:alpha val="100000"/>
              </a:srgbClr>
            </a:solidFill>
          </p:spPr>
          <p:txBody>
            <a:bodyPr/>
            <a:lstStyle/>
            <a:p/>
          </p:txBody>
        </p:sp>
        <p:sp>
          <p:nvSpPr>
            <p:cNvPr id="42" name="rc42"/>
            <p:cNvSpPr/>
            <p:nvPr/>
          </p:nvSpPr>
          <p:spPr>
            <a:xfrm>
              <a:off x="6568018" y="3750477"/>
              <a:ext cx="249014" cy="256207"/>
            </a:xfrm>
            <a:prstGeom prst="rect">
              <a:avLst/>
            </a:prstGeom>
            <a:solidFill>
              <a:srgbClr val="E2231A">
                <a:alpha val="100000"/>
              </a:srgbClr>
            </a:solidFill>
          </p:spPr>
          <p:txBody>
            <a:bodyPr/>
            <a:lstStyle/>
            <a:p/>
          </p:txBody>
        </p:sp>
        <p:sp>
          <p:nvSpPr>
            <p:cNvPr id="43" name="rc43"/>
            <p:cNvSpPr/>
            <p:nvPr/>
          </p:nvSpPr>
          <p:spPr>
            <a:xfrm>
              <a:off x="6844701" y="3756006"/>
              <a:ext cx="249014" cy="250678"/>
            </a:xfrm>
            <a:prstGeom prst="rect">
              <a:avLst/>
            </a:prstGeom>
            <a:solidFill>
              <a:srgbClr val="E2231A">
                <a:alpha val="100000"/>
              </a:srgbClr>
            </a:solidFill>
          </p:spPr>
          <p:txBody>
            <a:bodyPr/>
            <a:lstStyle/>
            <a:p/>
          </p:txBody>
        </p:sp>
        <p:sp>
          <p:nvSpPr>
            <p:cNvPr id="44" name="rc44"/>
            <p:cNvSpPr/>
            <p:nvPr/>
          </p:nvSpPr>
          <p:spPr>
            <a:xfrm>
              <a:off x="7121383" y="3752210"/>
              <a:ext cx="249014" cy="254474"/>
            </a:xfrm>
            <a:prstGeom prst="rect">
              <a:avLst/>
            </a:prstGeom>
            <a:solidFill>
              <a:srgbClr val="E2231A">
                <a:alpha val="100000"/>
              </a:srgbClr>
            </a:solidFill>
          </p:spPr>
          <p:txBody>
            <a:bodyPr/>
            <a:lstStyle/>
            <a:p/>
          </p:txBody>
        </p:sp>
        <p:sp>
          <p:nvSpPr>
            <p:cNvPr id="45" name="rc45"/>
            <p:cNvSpPr/>
            <p:nvPr/>
          </p:nvSpPr>
          <p:spPr>
            <a:xfrm>
              <a:off x="7398065" y="3749005"/>
              <a:ext cx="249014" cy="257679"/>
            </a:xfrm>
            <a:prstGeom prst="rect">
              <a:avLst/>
            </a:prstGeom>
            <a:solidFill>
              <a:srgbClr val="E2231A">
                <a:alpha val="100000"/>
              </a:srgbClr>
            </a:solidFill>
          </p:spPr>
          <p:txBody>
            <a:bodyPr/>
            <a:lstStyle/>
            <a:p/>
          </p:txBody>
        </p:sp>
        <p:sp>
          <p:nvSpPr>
            <p:cNvPr id="46" name="rc46"/>
            <p:cNvSpPr/>
            <p:nvPr/>
          </p:nvSpPr>
          <p:spPr>
            <a:xfrm>
              <a:off x="7674748" y="3746124"/>
              <a:ext cx="249014" cy="260560"/>
            </a:xfrm>
            <a:prstGeom prst="rect">
              <a:avLst/>
            </a:prstGeom>
            <a:solidFill>
              <a:srgbClr val="E2231A">
                <a:alpha val="100000"/>
              </a:srgbClr>
            </a:solidFill>
          </p:spPr>
          <p:txBody>
            <a:bodyPr/>
            <a:lstStyle/>
            <a:p/>
          </p:txBody>
        </p:sp>
        <p:sp>
          <p:nvSpPr>
            <p:cNvPr id="47" name="rc47"/>
            <p:cNvSpPr/>
            <p:nvPr/>
          </p:nvSpPr>
          <p:spPr>
            <a:xfrm>
              <a:off x="7951430" y="3743134"/>
              <a:ext cx="249014" cy="263550"/>
            </a:xfrm>
            <a:prstGeom prst="rect">
              <a:avLst/>
            </a:prstGeom>
            <a:solidFill>
              <a:srgbClr val="E2231A">
                <a:alpha val="100000"/>
              </a:srgbClr>
            </a:solidFill>
          </p:spPr>
          <p:txBody>
            <a:bodyPr/>
            <a:lstStyle/>
            <a:p/>
          </p:txBody>
        </p:sp>
        <p:sp>
          <p:nvSpPr>
            <p:cNvPr id="48" name="rc48"/>
            <p:cNvSpPr/>
            <p:nvPr/>
          </p:nvSpPr>
          <p:spPr>
            <a:xfrm>
              <a:off x="5184607" y="2321881"/>
              <a:ext cx="249014" cy="1421100"/>
            </a:xfrm>
            <a:prstGeom prst="rect">
              <a:avLst/>
            </a:prstGeom>
            <a:solidFill>
              <a:srgbClr val="B3B3B3">
                <a:alpha val="100000"/>
              </a:srgbClr>
            </a:solidFill>
          </p:spPr>
          <p:txBody>
            <a:bodyPr/>
            <a:lstStyle/>
            <a:p/>
          </p:txBody>
        </p:sp>
        <p:sp>
          <p:nvSpPr>
            <p:cNvPr id="49" name="rc49"/>
            <p:cNvSpPr/>
            <p:nvPr/>
          </p:nvSpPr>
          <p:spPr>
            <a:xfrm>
              <a:off x="5461289" y="2969924"/>
              <a:ext cx="249014" cy="770244"/>
            </a:xfrm>
            <a:prstGeom prst="rect">
              <a:avLst/>
            </a:prstGeom>
            <a:solidFill>
              <a:srgbClr val="B3B3B3">
                <a:alpha val="100000"/>
              </a:srgbClr>
            </a:solidFill>
          </p:spPr>
          <p:txBody>
            <a:bodyPr/>
            <a:lstStyle/>
            <a:p/>
          </p:txBody>
        </p:sp>
        <p:sp>
          <p:nvSpPr>
            <p:cNvPr id="50" name="rc50"/>
            <p:cNvSpPr/>
            <p:nvPr/>
          </p:nvSpPr>
          <p:spPr>
            <a:xfrm>
              <a:off x="5737971" y="3142535"/>
              <a:ext cx="249014" cy="597067"/>
            </a:xfrm>
            <a:prstGeom prst="rect">
              <a:avLst/>
            </a:prstGeom>
            <a:solidFill>
              <a:srgbClr val="B3B3B3">
                <a:alpha val="100000"/>
              </a:srgbClr>
            </a:solidFill>
          </p:spPr>
          <p:txBody>
            <a:bodyPr/>
            <a:lstStyle/>
            <a:p/>
          </p:txBody>
        </p:sp>
        <p:sp>
          <p:nvSpPr>
            <p:cNvPr id="51" name="rc51"/>
            <p:cNvSpPr/>
            <p:nvPr/>
          </p:nvSpPr>
          <p:spPr>
            <a:xfrm>
              <a:off x="6014654" y="3259531"/>
              <a:ext cx="249014" cy="480485"/>
            </a:xfrm>
            <a:prstGeom prst="rect">
              <a:avLst/>
            </a:prstGeom>
            <a:solidFill>
              <a:srgbClr val="B3B3B3">
                <a:alpha val="100000"/>
              </a:srgbClr>
            </a:solidFill>
          </p:spPr>
          <p:txBody>
            <a:bodyPr/>
            <a:lstStyle/>
            <a:p/>
          </p:txBody>
        </p:sp>
        <p:sp>
          <p:nvSpPr>
            <p:cNvPr id="52" name="rc52"/>
            <p:cNvSpPr/>
            <p:nvPr/>
          </p:nvSpPr>
          <p:spPr>
            <a:xfrm>
              <a:off x="6291336" y="3382519"/>
              <a:ext cx="249014" cy="362394"/>
            </a:xfrm>
            <a:prstGeom prst="rect">
              <a:avLst/>
            </a:prstGeom>
            <a:solidFill>
              <a:srgbClr val="B3B3B3">
                <a:alpha val="100000"/>
              </a:srgbClr>
            </a:solidFill>
          </p:spPr>
          <p:txBody>
            <a:bodyPr/>
            <a:lstStyle/>
            <a:p/>
          </p:txBody>
        </p:sp>
        <p:sp>
          <p:nvSpPr>
            <p:cNvPr id="53" name="rc53"/>
            <p:cNvSpPr/>
            <p:nvPr/>
          </p:nvSpPr>
          <p:spPr>
            <a:xfrm>
              <a:off x="6568018" y="3381381"/>
              <a:ext cx="249014" cy="369096"/>
            </a:xfrm>
            <a:prstGeom prst="rect">
              <a:avLst/>
            </a:prstGeom>
            <a:solidFill>
              <a:srgbClr val="B3B3B3">
                <a:alpha val="100000"/>
              </a:srgbClr>
            </a:solidFill>
          </p:spPr>
          <p:txBody>
            <a:bodyPr/>
            <a:lstStyle/>
            <a:p/>
          </p:txBody>
        </p:sp>
        <p:sp>
          <p:nvSpPr>
            <p:cNvPr id="54" name="rc54"/>
            <p:cNvSpPr/>
            <p:nvPr/>
          </p:nvSpPr>
          <p:spPr>
            <a:xfrm>
              <a:off x="6844701" y="3386732"/>
              <a:ext cx="249014" cy="369273"/>
            </a:xfrm>
            <a:prstGeom prst="rect">
              <a:avLst/>
            </a:prstGeom>
            <a:solidFill>
              <a:srgbClr val="B3B3B3">
                <a:alpha val="100000"/>
              </a:srgbClr>
            </a:solidFill>
          </p:spPr>
          <p:txBody>
            <a:bodyPr/>
            <a:lstStyle/>
            <a:p/>
          </p:txBody>
        </p:sp>
        <p:sp>
          <p:nvSpPr>
            <p:cNvPr id="55" name="rc55"/>
            <p:cNvSpPr/>
            <p:nvPr/>
          </p:nvSpPr>
          <p:spPr>
            <a:xfrm>
              <a:off x="7121383" y="3398049"/>
              <a:ext cx="249014" cy="354161"/>
            </a:xfrm>
            <a:prstGeom prst="rect">
              <a:avLst/>
            </a:prstGeom>
            <a:solidFill>
              <a:srgbClr val="B3B3B3">
                <a:alpha val="100000"/>
              </a:srgbClr>
            </a:solidFill>
          </p:spPr>
          <p:txBody>
            <a:bodyPr/>
            <a:lstStyle/>
            <a:p/>
          </p:txBody>
        </p:sp>
        <p:sp>
          <p:nvSpPr>
            <p:cNvPr id="56" name="rc56"/>
            <p:cNvSpPr/>
            <p:nvPr/>
          </p:nvSpPr>
          <p:spPr>
            <a:xfrm>
              <a:off x="7398065" y="3307336"/>
              <a:ext cx="249014" cy="441669"/>
            </a:xfrm>
            <a:prstGeom prst="rect">
              <a:avLst/>
            </a:prstGeom>
            <a:solidFill>
              <a:srgbClr val="B3B3B3">
                <a:alpha val="100000"/>
              </a:srgbClr>
            </a:solidFill>
          </p:spPr>
          <p:txBody>
            <a:bodyPr/>
            <a:lstStyle/>
            <a:p/>
          </p:txBody>
        </p:sp>
        <p:sp>
          <p:nvSpPr>
            <p:cNvPr id="57" name="rc57"/>
            <p:cNvSpPr/>
            <p:nvPr/>
          </p:nvSpPr>
          <p:spPr>
            <a:xfrm>
              <a:off x="7674748" y="3288608"/>
              <a:ext cx="249014" cy="457516"/>
            </a:xfrm>
            <a:prstGeom prst="rect">
              <a:avLst/>
            </a:prstGeom>
            <a:solidFill>
              <a:srgbClr val="B3B3B3">
                <a:alpha val="100000"/>
              </a:srgbClr>
            </a:solidFill>
          </p:spPr>
          <p:txBody>
            <a:bodyPr/>
            <a:lstStyle/>
            <a:p/>
          </p:txBody>
        </p:sp>
        <p:sp>
          <p:nvSpPr>
            <p:cNvPr id="58" name="rc58"/>
            <p:cNvSpPr/>
            <p:nvPr/>
          </p:nvSpPr>
          <p:spPr>
            <a:xfrm>
              <a:off x="7951430" y="3278542"/>
              <a:ext cx="249014" cy="464591"/>
            </a:xfrm>
            <a:prstGeom prst="rect">
              <a:avLst/>
            </a:prstGeom>
            <a:solidFill>
              <a:srgbClr val="B3B3B3">
                <a:alpha val="100000"/>
              </a:srgbClr>
            </a:solidFill>
          </p:spPr>
          <p:txBody>
            <a:bodyPr/>
            <a:lstStyle/>
            <a:p/>
          </p:txBody>
        </p:sp>
        <p:sp>
          <p:nvSpPr>
            <p:cNvPr id="59" name="pl59"/>
            <p:cNvSpPr/>
            <p:nvPr/>
          </p:nvSpPr>
          <p:spPr>
            <a:xfrm>
              <a:off x="1435561" y="1367159"/>
              <a:ext cx="6640376" cy="1291682"/>
            </a:xfrm>
            <a:custGeom>
              <a:avLst/>
              <a:pathLst>
                <a:path w="6640376" h="1291682">
                  <a:moveTo>
                    <a:pt x="0" y="1291682"/>
                  </a:moveTo>
                  <a:lnTo>
                    <a:pt x="276682" y="870482"/>
                  </a:lnTo>
                  <a:lnTo>
                    <a:pt x="553364" y="842401"/>
                  </a:lnTo>
                  <a:lnTo>
                    <a:pt x="830047" y="505441"/>
                  </a:lnTo>
                  <a:lnTo>
                    <a:pt x="1106729" y="449281"/>
                  </a:lnTo>
                  <a:lnTo>
                    <a:pt x="1383411" y="280800"/>
                  </a:lnTo>
                  <a:lnTo>
                    <a:pt x="1660094" y="168480"/>
                  </a:lnTo>
                  <a:lnTo>
                    <a:pt x="1936776" y="0"/>
                  </a:lnTo>
                  <a:lnTo>
                    <a:pt x="2213458" y="0"/>
                  </a:lnTo>
                  <a:lnTo>
                    <a:pt x="2490141" y="0"/>
                  </a:lnTo>
                  <a:lnTo>
                    <a:pt x="2766823" y="56160"/>
                  </a:lnTo>
                  <a:lnTo>
                    <a:pt x="3043505" y="140400"/>
                  </a:lnTo>
                  <a:lnTo>
                    <a:pt x="3320188" y="196560"/>
                  </a:lnTo>
                  <a:lnTo>
                    <a:pt x="3596870" y="336960"/>
                  </a:lnTo>
                  <a:lnTo>
                    <a:pt x="3873552" y="168480"/>
                  </a:lnTo>
                  <a:lnTo>
                    <a:pt x="4150235" y="168480"/>
                  </a:lnTo>
                  <a:lnTo>
                    <a:pt x="4426917" y="168480"/>
                  </a:lnTo>
                  <a:lnTo>
                    <a:pt x="4703599" y="168480"/>
                  </a:lnTo>
                  <a:lnTo>
                    <a:pt x="4980282" y="168480"/>
                  </a:lnTo>
                  <a:lnTo>
                    <a:pt x="5256964" y="168480"/>
                  </a:lnTo>
                  <a:lnTo>
                    <a:pt x="5533646" y="168480"/>
                  </a:lnTo>
                  <a:lnTo>
                    <a:pt x="5810329" y="168480"/>
                  </a:lnTo>
                  <a:lnTo>
                    <a:pt x="6087011" y="168480"/>
                  </a:lnTo>
                  <a:lnTo>
                    <a:pt x="6363693" y="168480"/>
                  </a:lnTo>
                  <a:lnTo>
                    <a:pt x="6640376" y="168480"/>
                  </a:lnTo>
                </a:path>
              </a:pathLst>
            </a:custGeom>
            <a:ln w="27101" cap="flat">
              <a:solidFill>
                <a:srgbClr val="0058AB">
                  <a:alpha val="100000"/>
                </a:srgbClr>
              </a:solidFill>
              <a:prstDash val="solid"/>
              <a:round/>
            </a:ln>
          </p:spPr>
          <p:txBody>
            <a:bodyPr/>
            <a:lstStyle/>
            <a:p/>
          </p:txBody>
        </p:sp>
        <p:sp>
          <p:nvSpPr>
            <p:cNvPr id="60" name="pl60"/>
            <p:cNvSpPr/>
            <p:nvPr/>
          </p:nvSpPr>
          <p:spPr>
            <a:xfrm>
              <a:off x="5309114" y="2013000"/>
              <a:ext cx="2766823" cy="1516323"/>
            </a:xfrm>
            <a:custGeom>
              <a:avLst/>
              <a:pathLst>
                <a:path w="2766823" h="1516323">
                  <a:moveTo>
                    <a:pt x="0" y="1516323"/>
                  </a:moveTo>
                  <a:lnTo>
                    <a:pt x="276682" y="589681"/>
                  </a:lnTo>
                  <a:lnTo>
                    <a:pt x="553364" y="336960"/>
                  </a:lnTo>
                  <a:lnTo>
                    <a:pt x="830047" y="168480"/>
                  </a:lnTo>
                  <a:lnTo>
                    <a:pt x="1106729" y="0"/>
                  </a:lnTo>
                  <a:lnTo>
                    <a:pt x="1383411" y="0"/>
                  </a:lnTo>
                  <a:lnTo>
                    <a:pt x="1660094" y="0"/>
                  </a:lnTo>
                  <a:lnTo>
                    <a:pt x="1936776" y="0"/>
                  </a:lnTo>
                  <a:lnTo>
                    <a:pt x="2213458" y="140400"/>
                  </a:lnTo>
                  <a:lnTo>
                    <a:pt x="2490141" y="168480"/>
                  </a:lnTo>
                  <a:lnTo>
                    <a:pt x="2766823" y="16848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2" name="tx62"/>
            <p:cNvSpPr/>
            <p:nvPr/>
          </p:nvSpPr>
          <p:spPr>
            <a:xfrm>
              <a:off x="6898870"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3" name="tx63"/>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7452234"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5" name="tx65"/>
            <p:cNvSpPr/>
            <p:nvPr/>
          </p:nvSpPr>
          <p:spPr>
            <a:xfrm>
              <a:off x="7728917"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6" name="tx66"/>
            <p:cNvSpPr/>
            <p:nvPr/>
          </p:nvSpPr>
          <p:spPr>
            <a:xfrm>
              <a:off x="8005599"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7" name="tx67"/>
            <p:cNvSpPr/>
            <p:nvPr/>
          </p:nvSpPr>
          <p:spPr>
            <a:xfrm>
              <a:off x="6622187"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68" name="tx68"/>
            <p:cNvSpPr/>
            <p:nvPr/>
          </p:nvSpPr>
          <p:spPr>
            <a:xfrm>
              <a:off x="689887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69" name="tx69"/>
            <p:cNvSpPr/>
            <p:nvPr/>
          </p:nvSpPr>
          <p:spPr>
            <a:xfrm>
              <a:off x="7175552"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0" name="tx70"/>
            <p:cNvSpPr/>
            <p:nvPr/>
          </p:nvSpPr>
          <p:spPr>
            <a:xfrm>
              <a:off x="7452234"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1" name="tx71"/>
            <p:cNvSpPr/>
            <p:nvPr/>
          </p:nvSpPr>
          <p:spPr>
            <a:xfrm>
              <a:off x="7728917"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2" name="tx72"/>
            <p:cNvSpPr/>
            <p:nvPr/>
          </p:nvSpPr>
          <p:spPr>
            <a:xfrm>
              <a:off x="8005599"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3" name="tx73"/>
            <p:cNvSpPr/>
            <p:nvPr/>
          </p:nvSpPr>
          <p:spPr>
            <a:xfrm>
              <a:off x="1345126" y="35598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261</a:t>
              </a:r>
            </a:p>
          </p:txBody>
        </p:sp>
        <p:sp>
          <p:nvSpPr>
            <p:cNvPr id="74" name="tx74"/>
            <p:cNvSpPr/>
            <p:nvPr/>
          </p:nvSpPr>
          <p:spPr>
            <a:xfrm>
              <a:off x="2758683" y="38231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75" name="tx75"/>
            <p:cNvSpPr/>
            <p:nvPr/>
          </p:nvSpPr>
          <p:spPr>
            <a:xfrm>
              <a:off x="4142095" y="3884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6" name="tx76"/>
            <p:cNvSpPr/>
            <p:nvPr/>
          </p:nvSpPr>
          <p:spPr>
            <a:xfrm>
              <a:off x="5525506" y="3832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7" name="tx77"/>
            <p:cNvSpPr/>
            <p:nvPr/>
          </p:nvSpPr>
          <p:spPr>
            <a:xfrm>
              <a:off x="6632236" y="38381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78" name="tx78"/>
            <p:cNvSpPr/>
            <p:nvPr/>
          </p:nvSpPr>
          <p:spPr>
            <a:xfrm>
              <a:off x="6908918" y="38409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79" name="tx79"/>
            <p:cNvSpPr/>
            <p:nvPr/>
          </p:nvSpPr>
          <p:spPr>
            <a:xfrm>
              <a:off x="7185600" y="3839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0" name="tx80"/>
            <p:cNvSpPr/>
            <p:nvPr/>
          </p:nvSpPr>
          <p:spPr>
            <a:xfrm>
              <a:off x="7462283" y="38373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1" name="tx81"/>
            <p:cNvSpPr/>
            <p:nvPr/>
          </p:nvSpPr>
          <p:spPr>
            <a:xfrm>
              <a:off x="7738965" y="3835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2" name="tx82"/>
            <p:cNvSpPr/>
            <p:nvPr/>
          </p:nvSpPr>
          <p:spPr>
            <a:xfrm>
              <a:off x="8015647" y="383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3" name="tx83"/>
            <p:cNvSpPr/>
            <p:nvPr/>
          </p:nvSpPr>
          <p:spPr>
            <a:xfrm>
              <a:off x="5495361" y="33146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84" name="tx84"/>
            <p:cNvSpPr/>
            <p:nvPr/>
          </p:nvSpPr>
          <p:spPr>
            <a:xfrm>
              <a:off x="6602091" y="35254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5" name="tx85"/>
            <p:cNvSpPr/>
            <p:nvPr/>
          </p:nvSpPr>
          <p:spPr>
            <a:xfrm>
              <a:off x="6878773" y="35309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6" name="tx86"/>
            <p:cNvSpPr/>
            <p:nvPr/>
          </p:nvSpPr>
          <p:spPr>
            <a:xfrm>
              <a:off x="7155455" y="353601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7" name="tx87"/>
            <p:cNvSpPr/>
            <p:nvPr/>
          </p:nvSpPr>
          <p:spPr>
            <a:xfrm>
              <a:off x="7432138" y="34890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8" name="tx88"/>
            <p:cNvSpPr/>
            <p:nvPr/>
          </p:nvSpPr>
          <p:spPr>
            <a:xfrm>
              <a:off x="7708820" y="347824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9" name="tx89"/>
            <p:cNvSpPr/>
            <p:nvPr/>
          </p:nvSpPr>
          <p:spPr>
            <a:xfrm>
              <a:off x="7985502" y="34703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0" name="tx90"/>
            <p:cNvSpPr/>
            <p:nvPr/>
          </p:nvSpPr>
          <p:spPr>
            <a:xfrm>
              <a:off x="5504405" y="286364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333</a:t>
              </a:r>
            </a:p>
          </p:txBody>
        </p:sp>
        <p:sp>
          <p:nvSpPr>
            <p:cNvPr id="91" name="tx91"/>
            <p:cNvSpPr/>
            <p:nvPr/>
          </p:nvSpPr>
          <p:spPr>
            <a:xfrm>
              <a:off x="6611134" y="32751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92" name="tx92"/>
            <p:cNvSpPr/>
            <p:nvPr/>
          </p:nvSpPr>
          <p:spPr>
            <a:xfrm>
              <a:off x="6887816" y="32804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199</a:t>
              </a:r>
            </a:p>
          </p:txBody>
        </p:sp>
        <p:sp>
          <p:nvSpPr>
            <p:cNvPr id="93" name="tx93"/>
            <p:cNvSpPr/>
            <p:nvPr/>
          </p:nvSpPr>
          <p:spPr>
            <a:xfrm>
              <a:off x="7164499" y="32918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196</a:t>
              </a:r>
            </a:p>
          </p:txBody>
        </p:sp>
        <p:sp>
          <p:nvSpPr>
            <p:cNvPr id="94" name="tx94"/>
            <p:cNvSpPr/>
            <p:nvPr/>
          </p:nvSpPr>
          <p:spPr>
            <a:xfrm>
              <a:off x="7441181" y="320110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95" name="tx95"/>
            <p:cNvSpPr/>
            <p:nvPr/>
          </p:nvSpPr>
          <p:spPr>
            <a:xfrm>
              <a:off x="7717863" y="318232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96" name="tx96"/>
            <p:cNvSpPr/>
            <p:nvPr/>
          </p:nvSpPr>
          <p:spPr>
            <a:xfrm>
              <a:off x="7994546" y="317226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234</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577692" y="31766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99" name="tx99"/>
            <p:cNvSpPr/>
            <p:nvPr/>
          </p:nvSpPr>
          <p:spPr>
            <a:xfrm>
              <a:off x="577692" y="23988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0" name="tx100"/>
            <p:cNvSpPr/>
            <p:nvPr/>
          </p:nvSpPr>
          <p:spPr>
            <a:xfrm>
              <a:off x="577692" y="16209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86533" y="4909475"/>
              <a:ext cx="201456" cy="201456"/>
            </a:xfrm>
            <a:prstGeom prst="rect">
              <a:avLst/>
            </a:prstGeom>
            <a:solidFill>
              <a:srgbClr val="E2231A">
                <a:alpha val="100000"/>
              </a:srgbClr>
            </a:solidFill>
          </p:spPr>
          <p:txBody>
            <a:bodyPr/>
            <a:lstStyle/>
            <a:p/>
          </p:txBody>
        </p:sp>
        <p:sp>
          <p:nvSpPr>
            <p:cNvPr id="123" name="rc123"/>
            <p:cNvSpPr/>
            <p:nvPr/>
          </p:nvSpPr>
          <p:spPr>
            <a:xfrm>
              <a:off x="5650692" y="4909475"/>
              <a:ext cx="201456" cy="201456"/>
            </a:xfrm>
            <a:prstGeom prst="rect">
              <a:avLst/>
            </a:prstGeom>
            <a:solidFill>
              <a:srgbClr val="B3B3B3">
                <a:alpha val="100000"/>
              </a:srgbClr>
            </a:solidFill>
          </p:spPr>
          <p:txBody>
            <a:bodyPr/>
            <a:lstStyle/>
            <a:p/>
          </p:txBody>
        </p:sp>
        <p:sp>
          <p:nvSpPr>
            <p:cNvPr id="124" name="tx12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66584"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28" name="pl128"/>
            <p:cNvSpPr/>
            <p:nvPr/>
          </p:nvSpPr>
          <p:spPr>
            <a:xfrm>
              <a:off x="2047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5190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9910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4630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9350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27830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550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7270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1990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1054" y="5774644"/>
              <a:ext cx="2424134" cy="162162"/>
            </a:xfrm>
            <a:prstGeom prst="rect">
              <a:avLst/>
            </a:prstGeom>
            <a:solidFill>
              <a:srgbClr val="E2231A">
                <a:alpha val="100000"/>
              </a:srgbClr>
            </a:solidFill>
          </p:spPr>
          <p:txBody>
            <a:bodyPr/>
            <a:lstStyle/>
            <a:p/>
          </p:txBody>
        </p:sp>
        <p:sp>
          <p:nvSpPr>
            <p:cNvPr id="142" name="rc142"/>
            <p:cNvSpPr/>
            <p:nvPr/>
          </p:nvSpPr>
          <p:spPr>
            <a:xfrm>
              <a:off x="1311054" y="5571941"/>
              <a:ext cx="2465320" cy="162162"/>
            </a:xfrm>
            <a:prstGeom prst="rect">
              <a:avLst/>
            </a:prstGeom>
            <a:solidFill>
              <a:srgbClr val="E2231A">
                <a:alpha val="100000"/>
              </a:srgbClr>
            </a:solidFill>
          </p:spPr>
          <p:txBody>
            <a:bodyPr/>
            <a:lstStyle/>
            <a:p/>
          </p:txBody>
        </p:sp>
        <p:sp>
          <p:nvSpPr>
            <p:cNvPr id="143" name="rc143"/>
            <p:cNvSpPr/>
            <p:nvPr/>
          </p:nvSpPr>
          <p:spPr>
            <a:xfrm>
              <a:off x="1311054" y="5369238"/>
              <a:ext cx="2493612" cy="162162"/>
            </a:xfrm>
            <a:prstGeom prst="rect">
              <a:avLst/>
            </a:prstGeom>
            <a:solidFill>
              <a:srgbClr val="E2231A">
                <a:alpha val="100000"/>
              </a:srgbClr>
            </a:solidFill>
          </p:spPr>
          <p:txBody>
            <a:bodyPr/>
            <a:lstStyle/>
            <a:p/>
          </p:txBody>
        </p:sp>
        <p:sp>
          <p:nvSpPr>
            <p:cNvPr id="144" name="rc144"/>
            <p:cNvSpPr/>
            <p:nvPr/>
          </p:nvSpPr>
          <p:spPr>
            <a:xfrm>
              <a:off x="3735188" y="5774644"/>
              <a:ext cx="3492240" cy="162162"/>
            </a:xfrm>
            <a:prstGeom prst="rect">
              <a:avLst/>
            </a:prstGeom>
            <a:solidFill>
              <a:srgbClr val="B3B3B3">
                <a:alpha val="100000"/>
              </a:srgbClr>
            </a:solidFill>
          </p:spPr>
          <p:txBody>
            <a:bodyPr/>
            <a:lstStyle/>
            <a:p/>
          </p:txBody>
        </p:sp>
        <p:sp>
          <p:nvSpPr>
            <p:cNvPr id="145" name="rc145"/>
            <p:cNvSpPr/>
            <p:nvPr/>
          </p:nvSpPr>
          <p:spPr>
            <a:xfrm>
              <a:off x="3776374" y="5571941"/>
              <a:ext cx="4328831" cy="162162"/>
            </a:xfrm>
            <a:prstGeom prst="rect">
              <a:avLst/>
            </a:prstGeom>
            <a:solidFill>
              <a:srgbClr val="B3B3B3">
                <a:alpha val="100000"/>
              </a:srgbClr>
            </a:solidFill>
          </p:spPr>
          <p:txBody>
            <a:bodyPr/>
            <a:lstStyle/>
            <a:p/>
          </p:txBody>
        </p:sp>
        <p:sp>
          <p:nvSpPr>
            <p:cNvPr id="146" name="rc146"/>
            <p:cNvSpPr/>
            <p:nvPr/>
          </p:nvSpPr>
          <p:spPr>
            <a:xfrm>
              <a:off x="3804666" y="5369238"/>
              <a:ext cx="4395778" cy="162162"/>
            </a:xfrm>
            <a:prstGeom prst="rect">
              <a:avLst/>
            </a:prstGeom>
            <a:solidFill>
              <a:srgbClr val="B3B3B3">
                <a:alpha val="100000"/>
              </a:srgbClr>
            </a:solidFill>
          </p:spPr>
          <p:txBody>
            <a:bodyPr/>
            <a:lstStyle/>
            <a:p/>
          </p:txBody>
        </p:sp>
        <p:sp>
          <p:nvSpPr>
            <p:cNvPr id="147" name="tx147"/>
            <p:cNvSpPr/>
            <p:nvPr/>
          </p:nvSpPr>
          <p:spPr>
            <a:xfrm>
              <a:off x="7323892"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48" name="tx148"/>
            <p:cNvSpPr/>
            <p:nvPr/>
          </p:nvSpPr>
          <p:spPr>
            <a:xfrm>
              <a:off x="8249887"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230.8</a:t>
              </a:r>
            </a:p>
          </p:txBody>
        </p:sp>
        <p:sp>
          <p:nvSpPr>
            <p:cNvPr id="149" name="tx149"/>
            <p:cNvSpPr/>
            <p:nvPr/>
          </p:nvSpPr>
          <p:spPr>
            <a:xfrm>
              <a:off x="8296907" y="540712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50" name="tx150"/>
            <p:cNvSpPr/>
            <p:nvPr/>
          </p:nvSpPr>
          <p:spPr>
            <a:xfrm>
              <a:off x="241059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82.3</a:t>
              </a:r>
            </a:p>
          </p:txBody>
        </p:sp>
        <p:sp>
          <p:nvSpPr>
            <p:cNvPr id="151" name="tx151"/>
            <p:cNvSpPr/>
            <p:nvPr/>
          </p:nvSpPr>
          <p:spPr>
            <a:xfrm>
              <a:off x="243118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83.7</a:t>
              </a:r>
            </a:p>
          </p:txBody>
        </p:sp>
        <p:sp>
          <p:nvSpPr>
            <p:cNvPr id="152" name="tx152"/>
            <p:cNvSpPr/>
            <p:nvPr/>
          </p:nvSpPr>
          <p:spPr>
            <a:xfrm>
              <a:off x="244533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84.7</a:t>
              </a:r>
            </a:p>
          </p:txBody>
        </p:sp>
        <p:sp>
          <p:nvSpPr>
            <p:cNvPr id="153" name="tx153"/>
            <p:cNvSpPr/>
            <p:nvPr/>
          </p:nvSpPr>
          <p:spPr>
            <a:xfrm>
              <a:off x="5336627"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118.6</a:t>
              </a:r>
            </a:p>
          </p:txBody>
        </p:sp>
        <p:sp>
          <p:nvSpPr>
            <p:cNvPr id="154" name="tx154"/>
            <p:cNvSpPr/>
            <p:nvPr/>
          </p:nvSpPr>
          <p:spPr>
            <a:xfrm>
              <a:off x="5844327" y="561129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a:t>
              </a:r>
            </a:p>
          </p:txBody>
        </p:sp>
        <p:sp>
          <p:nvSpPr>
            <p:cNvPr id="155" name="tx155"/>
            <p:cNvSpPr/>
            <p:nvPr/>
          </p:nvSpPr>
          <p:spPr>
            <a:xfrm>
              <a:off x="585787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149.3</a:t>
              </a:r>
            </a:p>
          </p:txBody>
        </p:sp>
        <p:sp>
          <p:nvSpPr>
            <p:cNvPr id="156" name="tx156"/>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265876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409190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556389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3" name="tx163"/>
            <p:cNvSpPr/>
            <p:nvPr/>
          </p:nvSpPr>
          <p:spPr>
            <a:xfrm>
              <a:off x="703588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4" name="tx164"/>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6" name="tx16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88%. This is similar to in 2019, where coverage was 88%.
85,000 children missed their routine first dose of measles vaccine.
MCV2 is typically administered to children between 18 months and five years old. MCV2 coverage remained constant at 65%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314231"/>
            </a:xfrm>
            <a:custGeom>
              <a:avLst/>
              <a:pathLst>
                <a:path w="3397293" h="1314231">
                  <a:moveTo>
                    <a:pt x="0" y="1314231"/>
                  </a:moveTo>
                  <a:lnTo>
                    <a:pt x="141553" y="885677"/>
                  </a:lnTo>
                  <a:lnTo>
                    <a:pt x="283107" y="857107"/>
                  </a:lnTo>
                  <a:lnTo>
                    <a:pt x="424661" y="514264"/>
                  </a:lnTo>
                  <a:lnTo>
                    <a:pt x="566215" y="457124"/>
                  </a:lnTo>
                  <a:lnTo>
                    <a:pt x="707769" y="285702"/>
                  </a:lnTo>
                  <a:lnTo>
                    <a:pt x="849323" y="171421"/>
                  </a:lnTo>
                  <a:lnTo>
                    <a:pt x="990877" y="0"/>
                  </a:lnTo>
                  <a:lnTo>
                    <a:pt x="1132431" y="0"/>
                  </a:lnTo>
                  <a:lnTo>
                    <a:pt x="1273984" y="0"/>
                  </a:lnTo>
                  <a:lnTo>
                    <a:pt x="1415538" y="57140"/>
                  </a:lnTo>
                  <a:lnTo>
                    <a:pt x="1557092" y="142851"/>
                  </a:lnTo>
                  <a:lnTo>
                    <a:pt x="1698646" y="199991"/>
                  </a:lnTo>
                  <a:lnTo>
                    <a:pt x="1840200" y="342843"/>
                  </a:lnTo>
                  <a:lnTo>
                    <a:pt x="1981754" y="171421"/>
                  </a:lnTo>
                  <a:lnTo>
                    <a:pt x="2123308" y="171421"/>
                  </a:lnTo>
                  <a:lnTo>
                    <a:pt x="2264862" y="171421"/>
                  </a:lnTo>
                  <a:lnTo>
                    <a:pt x="2406416" y="171421"/>
                  </a:lnTo>
                  <a:lnTo>
                    <a:pt x="2547969" y="171421"/>
                  </a:lnTo>
                  <a:lnTo>
                    <a:pt x="2689523" y="171421"/>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314231"/>
            </a:xfrm>
            <a:custGeom>
              <a:avLst/>
              <a:pathLst>
                <a:path w="3397293" h="1314231">
                  <a:moveTo>
                    <a:pt x="0" y="1314231"/>
                  </a:moveTo>
                  <a:lnTo>
                    <a:pt x="141553" y="885677"/>
                  </a:lnTo>
                  <a:lnTo>
                    <a:pt x="283107" y="857107"/>
                  </a:lnTo>
                  <a:lnTo>
                    <a:pt x="424661" y="514264"/>
                  </a:lnTo>
                  <a:lnTo>
                    <a:pt x="566215" y="457124"/>
                  </a:lnTo>
                  <a:lnTo>
                    <a:pt x="707769" y="285702"/>
                  </a:lnTo>
                  <a:lnTo>
                    <a:pt x="849323" y="171421"/>
                  </a:lnTo>
                  <a:lnTo>
                    <a:pt x="990877" y="0"/>
                  </a:lnTo>
                  <a:lnTo>
                    <a:pt x="1132431" y="0"/>
                  </a:lnTo>
                  <a:lnTo>
                    <a:pt x="1273984" y="0"/>
                  </a:lnTo>
                  <a:lnTo>
                    <a:pt x="1415538" y="57140"/>
                  </a:lnTo>
                  <a:lnTo>
                    <a:pt x="1557092" y="142851"/>
                  </a:lnTo>
                  <a:lnTo>
                    <a:pt x="1698646" y="199991"/>
                  </a:lnTo>
                  <a:lnTo>
                    <a:pt x="1840200" y="342843"/>
                  </a:lnTo>
                  <a:lnTo>
                    <a:pt x="1981754" y="171421"/>
                  </a:lnTo>
                  <a:lnTo>
                    <a:pt x="2123308" y="171421"/>
                  </a:lnTo>
                  <a:lnTo>
                    <a:pt x="2264862" y="171421"/>
                  </a:lnTo>
                  <a:lnTo>
                    <a:pt x="2406416" y="171421"/>
                  </a:lnTo>
                  <a:lnTo>
                    <a:pt x="2547969" y="171421"/>
                  </a:lnTo>
                  <a:lnTo>
                    <a:pt x="2689523" y="171421"/>
                  </a:lnTo>
                  <a:lnTo>
                    <a:pt x="2831077" y="171421"/>
                  </a:lnTo>
                  <a:lnTo>
                    <a:pt x="2972631" y="17142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314231"/>
            </a:xfrm>
            <a:custGeom>
              <a:avLst/>
              <a:pathLst>
                <a:path w="3397293" h="1314231">
                  <a:moveTo>
                    <a:pt x="0" y="1314231"/>
                  </a:moveTo>
                  <a:lnTo>
                    <a:pt x="141553" y="885677"/>
                  </a:lnTo>
                  <a:lnTo>
                    <a:pt x="283107" y="857107"/>
                  </a:lnTo>
                  <a:lnTo>
                    <a:pt x="424661" y="514264"/>
                  </a:lnTo>
                  <a:lnTo>
                    <a:pt x="566215" y="457124"/>
                  </a:lnTo>
                  <a:lnTo>
                    <a:pt x="707769" y="285702"/>
                  </a:lnTo>
                  <a:lnTo>
                    <a:pt x="849323" y="171421"/>
                  </a:lnTo>
                  <a:lnTo>
                    <a:pt x="990877" y="0"/>
                  </a:lnTo>
                  <a:lnTo>
                    <a:pt x="1132431" y="0"/>
                  </a:lnTo>
                  <a:lnTo>
                    <a:pt x="1273984" y="0"/>
                  </a:lnTo>
                  <a:lnTo>
                    <a:pt x="1415538" y="57140"/>
                  </a:lnTo>
                  <a:lnTo>
                    <a:pt x="1557092" y="142851"/>
                  </a:lnTo>
                  <a:lnTo>
                    <a:pt x="1698646" y="199991"/>
                  </a:lnTo>
                  <a:lnTo>
                    <a:pt x="1840200" y="342843"/>
                  </a:lnTo>
                  <a:lnTo>
                    <a:pt x="1981754" y="171421"/>
                  </a:lnTo>
                  <a:lnTo>
                    <a:pt x="2123308" y="171421"/>
                  </a:lnTo>
                  <a:lnTo>
                    <a:pt x="2264862" y="171421"/>
                  </a:lnTo>
                  <a:lnTo>
                    <a:pt x="2406416" y="171421"/>
                  </a:lnTo>
                  <a:lnTo>
                    <a:pt x="2547969" y="171421"/>
                  </a:lnTo>
                  <a:lnTo>
                    <a:pt x="2689523" y="171421"/>
                  </a:lnTo>
                  <a:lnTo>
                    <a:pt x="2831077" y="171421"/>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657" y="483177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0" name="tx60"/>
            <p:cNvSpPr/>
            <p:nvPr/>
          </p:nvSpPr>
          <p:spPr>
            <a:xfrm>
              <a:off x="29603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0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75234" y="471005"/>
              <a:ext cx="2888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Burkina Faso, 2000-2024</a:t>
              </a:r>
            </a:p>
          </p:txBody>
        </p:sp>
        <p:sp>
          <p:nvSpPr>
            <p:cNvPr id="63" name="pl63"/>
            <p:cNvSpPr/>
            <p:nvPr/>
          </p:nvSpPr>
          <p:spPr>
            <a:xfrm>
              <a:off x="5267799" y="33298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584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870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01376"/>
              <a:ext cx="3397293" cy="2464184"/>
            </a:xfrm>
            <a:custGeom>
              <a:avLst/>
              <a:pathLst>
                <a:path w="3397293" h="2464184">
                  <a:moveTo>
                    <a:pt x="0" y="2464184"/>
                  </a:moveTo>
                  <a:lnTo>
                    <a:pt x="141553" y="1660645"/>
                  </a:lnTo>
                  <a:lnTo>
                    <a:pt x="283107" y="1607076"/>
                  </a:lnTo>
                  <a:lnTo>
                    <a:pt x="424661" y="964245"/>
                  </a:lnTo>
                  <a:lnTo>
                    <a:pt x="566215" y="857107"/>
                  </a:lnTo>
                  <a:lnTo>
                    <a:pt x="707769" y="535692"/>
                  </a:lnTo>
                  <a:lnTo>
                    <a:pt x="849323" y="321415"/>
                  </a:lnTo>
                  <a:lnTo>
                    <a:pt x="990877" y="0"/>
                  </a:lnTo>
                  <a:lnTo>
                    <a:pt x="1132431" y="0"/>
                  </a:lnTo>
                  <a:lnTo>
                    <a:pt x="1273984" y="0"/>
                  </a:lnTo>
                  <a:lnTo>
                    <a:pt x="1415538" y="107138"/>
                  </a:lnTo>
                  <a:lnTo>
                    <a:pt x="1557092" y="267846"/>
                  </a:lnTo>
                  <a:lnTo>
                    <a:pt x="1698646" y="374984"/>
                  </a:lnTo>
                  <a:lnTo>
                    <a:pt x="1840200" y="642830"/>
                  </a:lnTo>
                  <a:lnTo>
                    <a:pt x="1981754" y="321415"/>
                  </a:lnTo>
                  <a:lnTo>
                    <a:pt x="2123308" y="321415"/>
                  </a:lnTo>
                  <a:lnTo>
                    <a:pt x="2264862" y="321415"/>
                  </a:lnTo>
                  <a:lnTo>
                    <a:pt x="2406416" y="321415"/>
                  </a:lnTo>
                  <a:lnTo>
                    <a:pt x="2547969" y="321415"/>
                  </a:lnTo>
                  <a:lnTo>
                    <a:pt x="2689523" y="321415"/>
                  </a:lnTo>
                  <a:lnTo>
                    <a:pt x="2831077" y="321415"/>
                  </a:lnTo>
                  <a:lnTo>
                    <a:pt x="2972631" y="321415"/>
                  </a:lnTo>
                  <a:lnTo>
                    <a:pt x="3114185" y="321415"/>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77" name="pl77"/>
            <p:cNvSpPr/>
            <p:nvPr/>
          </p:nvSpPr>
          <p:spPr>
            <a:xfrm>
              <a:off x="5437664" y="1722791"/>
              <a:ext cx="3397293" cy="803538"/>
            </a:xfrm>
            <a:custGeom>
              <a:avLst/>
              <a:pathLst>
                <a:path w="3397293" h="803538">
                  <a:moveTo>
                    <a:pt x="0" y="803538"/>
                  </a:moveTo>
                  <a:lnTo>
                    <a:pt x="141553" y="749969"/>
                  </a:lnTo>
                  <a:lnTo>
                    <a:pt x="283107" y="749969"/>
                  </a:lnTo>
                  <a:lnTo>
                    <a:pt x="424661" y="696399"/>
                  </a:lnTo>
                  <a:lnTo>
                    <a:pt x="566215" y="589261"/>
                  </a:lnTo>
                  <a:lnTo>
                    <a:pt x="707769" y="482122"/>
                  </a:lnTo>
                  <a:lnTo>
                    <a:pt x="849323" y="374984"/>
                  </a:lnTo>
                  <a:lnTo>
                    <a:pt x="990877" y="374984"/>
                  </a:lnTo>
                  <a:lnTo>
                    <a:pt x="1132431" y="267846"/>
                  </a:lnTo>
                  <a:lnTo>
                    <a:pt x="1273984" y="160707"/>
                  </a:lnTo>
                  <a:lnTo>
                    <a:pt x="1415538" y="107138"/>
                  </a:lnTo>
                  <a:lnTo>
                    <a:pt x="1557092" y="107138"/>
                  </a:lnTo>
                  <a:lnTo>
                    <a:pt x="1698646" y="107138"/>
                  </a:lnTo>
                  <a:lnTo>
                    <a:pt x="1840200" y="107138"/>
                  </a:lnTo>
                  <a:lnTo>
                    <a:pt x="1981754" y="107138"/>
                  </a:lnTo>
                  <a:lnTo>
                    <a:pt x="2123308" y="107138"/>
                  </a:lnTo>
                  <a:lnTo>
                    <a:pt x="2264862" y="53569"/>
                  </a:lnTo>
                  <a:lnTo>
                    <a:pt x="2406416" y="53569"/>
                  </a:lnTo>
                  <a:lnTo>
                    <a:pt x="2547969" y="0"/>
                  </a:lnTo>
                  <a:lnTo>
                    <a:pt x="2689523" y="0"/>
                  </a:lnTo>
                  <a:lnTo>
                    <a:pt x="2831077" y="160707"/>
                  </a:lnTo>
                  <a:lnTo>
                    <a:pt x="2972631" y="267846"/>
                  </a:lnTo>
                  <a:lnTo>
                    <a:pt x="3114185" y="160707"/>
                  </a:lnTo>
                  <a:lnTo>
                    <a:pt x="3255739" y="160707"/>
                  </a:lnTo>
                  <a:lnTo>
                    <a:pt x="3397293" y="107138"/>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62084"/>
              <a:ext cx="3397293" cy="1446368"/>
            </a:xfrm>
            <a:custGeom>
              <a:avLst/>
              <a:pathLst>
                <a:path w="3397293" h="1446368">
                  <a:moveTo>
                    <a:pt x="0" y="1446368"/>
                  </a:moveTo>
                  <a:lnTo>
                    <a:pt x="141553" y="1339230"/>
                  </a:lnTo>
                  <a:lnTo>
                    <a:pt x="283107" y="1285661"/>
                  </a:lnTo>
                  <a:lnTo>
                    <a:pt x="424661" y="1071384"/>
                  </a:lnTo>
                  <a:lnTo>
                    <a:pt x="566215" y="857107"/>
                  </a:lnTo>
                  <a:lnTo>
                    <a:pt x="707769" y="642830"/>
                  </a:lnTo>
                  <a:lnTo>
                    <a:pt x="849323" y="535692"/>
                  </a:lnTo>
                  <a:lnTo>
                    <a:pt x="990877" y="535692"/>
                  </a:lnTo>
                  <a:lnTo>
                    <a:pt x="1132431" y="321415"/>
                  </a:lnTo>
                  <a:lnTo>
                    <a:pt x="1273984" y="0"/>
                  </a:lnTo>
                  <a:lnTo>
                    <a:pt x="1415538" y="160707"/>
                  </a:lnTo>
                  <a:lnTo>
                    <a:pt x="1557092" y="214276"/>
                  </a:lnTo>
                  <a:lnTo>
                    <a:pt x="1698646" y="374984"/>
                  </a:lnTo>
                  <a:lnTo>
                    <a:pt x="1840200" y="428553"/>
                  </a:lnTo>
                  <a:lnTo>
                    <a:pt x="1981754" y="428553"/>
                  </a:lnTo>
                  <a:lnTo>
                    <a:pt x="2123308" y="428553"/>
                  </a:lnTo>
                  <a:lnTo>
                    <a:pt x="2264862" y="321415"/>
                  </a:lnTo>
                  <a:lnTo>
                    <a:pt x="2406416" y="214276"/>
                  </a:lnTo>
                  <a:lnTo>
                    <a:pt x="2547969" y="214276"/>
                  </a:lnTo>
                  <a:lnTo>
                    <a:pt x="2689523" y="160707"/>
                  </a:lnTo>
                  <a:lnTo>
                    <a:pt x="2831077" y="214276"/>
                  </a:lnTo>
                  <a:lnTo>
                    <a:pt x="2972631" y="267846"/>
                  </a:lnTo>
                  <a:lnTo>
                    <a:pt x="3114185" y="428553"/>
                  </a:lnTo>
                  <a:lnTo>
                    <a:pt x="3255739" y="321415"/>
                  </a:lnTo>
                  <a:lnTo>
                    <a:pt x="3397293" y="160707"/>
                  </a:lnTo>
                </a:path>
              </a:pathLst>
            </a:custGeom>
            <a:ln w="27101" cap="flat">
              <a:solidFill>
                <a:srgbClr val="961A49">
                  <a:alpha val="100000"/>
                </a:srgbClr>
              </a:solidFill>
              <a:prstDash val="solid"/>
              <a:round/>
            </a:ln>
          </p:spPr>
          <p:txBody>
            <a:bodyPr/>
            <a:lstStyle/>
            <a:p/>
          </p:txBody>
        </p:sp>
        <p:sp>
          <p:nvSpPr>
            <p:cNvPr id="79" name="pl79"/>
            <p:cNvSpPr/>
            <p:nvPr/>
          </p:nvSpPr>
          <p:spPr>
            <a:xfrm>
              <a:off x="5437664" y="172279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01376"/>
              <a:ext cx="3397293" cy="2464184"/>
            </a:xfrm>
            <a:custGeom>
              <a:avLst/>
              <a:pathLst>
                <a:path w="3397293" h="2464184">
                  <a:moveTo>
                    <a:pt x="0" y="2464184"/>
                  </a:moveTo>
                  <a:lnTo>
                    <a:pt x="141553" y="1660645"/>
                  </a:lnTo>
                  <a:lnTo>
                    <a:pt x="283107" y="1607076"/>
                  </a:lnTo>
                  <a:lnTo>
                    <a:pt x="424661" y="964245"/>
                  </a:lnTo>
                  <a:lnTo>
                    <a:pt x="566215" y="857107"/>
                  </a:lnTo>
                  <a:lnTo>
                    <a:pt x="707769" y="535692"/>
                  </a:lnTo>
                  <a:lnTo>
                    <a:pt x="849323" y="321415"/>
                  </a:lnTo>
                  <a:lnTo>
                    <a:pt x="990877" y="0"/>
                  </a:lnTo>
                  <a:lnTo>
                    <a:pt x="1132431" y="0"/>
                  </a:lnTo>
                  <a:lnTo>
                    <a:pt x="1273984" y="0"/>
                  </a:lnTo>
                  <a:lnTo>
                    <a:pt x="1415538" y="107138"/>
                  </a:lnTo>
                  <a:lnTo>
                    <a:pt x="1557092" y="267846"/>
                  </a:lnTo>
                  <a:lnTo>
                    <a:pt x="1698646" y="374984"/>
                  </a:lnTo>
                  <a:lnTo>
                    <a:pt x="1840200" y="642830"/>
                  </a:lnTo>
                  <a:lnTo>
                    <a:pt x="1981754" y="321415"/>
                  </a:lnTo>
                  <a:lnTo>
                    <a:pt x="2123308" y="321415"/>
                  </a:lnTo>
                  <a:lnTo>
                    <a:pt x="2264862" y="321415"/>
                  </a:lnTo>
                  <a:lnTo>
                    <a:pt x="2406416" y="321415"/>
                  </a:lnTo>
                  <a:lnTo>
                    <a:pt x="2547969" y="321415"/>
                  </a:lnTo>
                  <a:lnTo>
                    <a:pt x="2689523" y="321415"/>
                  </a:lnTo>
                  <a:lnTo>
                    <a:pt x="2831077" y="321415"/>
                  </a:lnTo>
                  <a:lnTo>
                    <a:pt x="2972631" y="321415"/>
                  </a:lnTo>
                  <a:lnTo>
                    <a:pt x="3114185" y="321415"/>
                  </a:lnTo>
                  <a:lnTo>
                    <a:pt x="3255739" y="321415"/>
                  </a:lnTo>
                  <a:lnTo>
                    <a:pt x="3397293" y="32141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15665"/>
              <a:ext cx="0" cy="2549894"/>
            </a:xfrm>
            <a:custGeom>
              <a:avLst/>
              <a:pathLst>
                <a:path w="0" h="2549894">
                  <a:moveTo>
                    <a:pt x="0" y="254989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15665"/>
              <a:ext cx="0" cy="621402"/>
            </a:xfrm>
            <a:custGeom>
              <a:avLst/>
              <a:pathLst>
                <a:path w="0" h="621402">
                  <a:moveTo>
                    <a:pt x="0" y="62140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15665"/>
              <a:ext cx="0" cy="192849"/>
            </a:xfrm>
            <a:custGeom>
              <a:avLst/>
              <a:pathLst>
                <a:path w="0" h="192849">
                  <a:moveTo>
                    <a:pt x="0" y="1928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15665"/>
              <a:ext cx="0" cy="407126"/>
            </a:xfrm>
            <a:custGeom>
              <a:avLst/>
              <a:pathLst>
                <a:path w="0" h="407126">
                  <a:moveTo>
                    <a:pt x="0" y="4071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15665"/>
              <a:ext cx="0" cy="407126"/>
            </a:xfrm>
            <a:custGeom>
              <a:avLst/>
              <a:pathLst>
                <a:path w="0" h="407126">
                  <a:moveTo>
                    <a:pt x="0" y="40712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15665"/>
              <a:ext cx="0" cy="407126"/>
            </a:xfrm>
            <a:custGeom>
              <a:avLst/>
              <a:pathLst>
                <a:path w="0" h="407126">
                  <a:moveTo>
                    <a:pt x="0" y="4071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15665"/>
              <a:ext cx="0" cy="407126"/>
            </a:xfrm>
            <a:custGeom>
              <a:avLst/>
              <a:pathLst>
                <a:path w="0" h="407126">
                  <a:moveTo>
                    <a:pt x="0" y="4071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01376"/>
              <a:ext cx="3397293" cy="2464184"/>
            </a:xfrm>
            <a:custGeom>
              <a:avLst/>
              <a:pathLst>
                <a:path w="3397293" h="2464184">
                  <a:moveTo>
                    <a:pt x="0" y="2464184"/>
                  </a:moveTo>
                  <a:lnTo>
                    <a:pt x="141553" y="1660645"/>
                  </a:lnTo>
                  <a:lnTo>
                    <a:pt x="283107" y="1607076"/>
                  </a:lnTo>
                  <a:lnTo>
                    <a:pt x="424661" y="964245"/>
                  </a:lnTo>
                  <a:lnTo>
                    <a:pt x="566215" y="857107"/>
                  </a:lnTo>
                  <a:lnTo>
                    <a:pt x="707769" y="535692"/>
                  </a:lnTo>
                  <a:lnTo>
                    <a:pt x="849323" y="321415"/>
                  </a:lnTo>
                  <a:lnTo>
                    <a:pt x="990877" y="0"/>
                  </a:lnTo>
                  <a:lnTo>
                    <a:pt x="1132431" y="0"/>
                  </a:lnTo>
                  <a:lnTo>
                    <a:pt x="1273984" y="0"/>
                  </a:lnTo>
                  <a:lnTo>
                    <a:pt x="1415538" y="107138"/>
                  </a:lnTo>
                  <a:lnTo>
                    <a:pt x="1557092" y="267846"/>
                  </a:lnTo>
                  <a:lnTo>
                    <a:pt x="1698646" y="374984"/>
                  </a:lnTo>
                  <a:lnTo>
                    <a:pt x="1840200" y="642830"/>
                  </a:lnTo>
                  <a:lnTo>
                    <a:pt x="1981754" y="321415"/>
                  </a:lnTo>
                  <a:lnTo>
                    <a:pt x="2123308" y="321415"/>
                  </a:lnTo>
                  <a:lnTo>
                    <a:pt x="2264862" y="321415"/>
                  </a:lnTo>
                  <a:lnTo>
                    <a:pt x="2406416" y="321415"/>
                  </a:lnTo>
                  <a:lnTo>
                    <a:pt x="2547969" y="321415"/>
                  </a:lnTo>
                  <a:lnTo>
                    <a:pt x="2689523" y="321415"/>
                  </a:lnTo>
                  <a:lnTo>
                    <a:pt x="2831077" y="321415"/>
                  </a:lnTo>
                  <a:lnTo>
                    <a:pt x="2972631" y="321415"/>
                  </a:lnTo>
                  <a:lnTo>
                    <a:pt x="3114185" y="321415"/>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5379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0" name="tx90"/>
            <p:cNvSpPr/>
            <p:nvPr/>
          </p:nvSpPr>
          <p:spPr>
            <a:xfrm>
              <a:off x="6097238" y="125543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23058" y="1255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7530827"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17908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7420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6706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282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282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0099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724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095356" y="483177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14" name="tx114"/>
            <p:cNvSpPr/>
            <p:nvPr/>
          </p:nvSpPr>
          <p:spPr>
            <a:xfrm>
              <a:off x="72770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3950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815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103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391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3679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459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747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035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323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117568" cy="149993"/>
            </a:xfrm>
            <a:prstGeom prst="rect">
              <a:avLst/>
            </a:prstGeom>
            <a:solidFill>
              <a:srgbClr val="E2231A">
                <a:alpha val="80000"/>
              </a:srgbClr>
            </a:solidFill>
          </p:spPr>
          <p:txBody>
            <a:bodyPr/>
            <a:lstStyle/>
            <a:p/>
          </p:txBody>
        </p:sp>
        <p:sp>
          <p:nvSpPr>
            <p:cNvPr id="130" name="rc130"/>
            <p:cNvSpPr/>
            <p:nvPr/>
          </p:nvSpPr>
          <p:spPr>
            <a:xfrm>
              <a:off x="1317178" y="5637654"/>
              <a:ext cx="7238496"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8003710"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82,000</a:t>
              </a:r>
            </a:p>
          </p:txBody>
        </p:sp>
        <p:sp>
          <p:nvSpPr>
            <p:cNvPr id="133" name="tx133"/>
            <p:cNvSpPr/>
            <p:nvPr/>
          </p:nvSpPr>
          <p:spPr>
            <a:xfrm>
              <a:off x="8124638"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4" name="tx134"/>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186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34745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0762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78050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Burkina Faso (88%) was 4 percentage points higher than the global average (84%) and 23 percentage points higher than the average across all WCAR countries (65%).
National MCV1 coverage was the same as in 2019 (88%).
This equates to 85,000 unvaccinated children in 2024 compared to 82,000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Burkina Faso ranked number 20 out of 24 countries for lowest MCV1 coverage (based on tied ranks).
Burkina Faso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70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456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742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313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99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886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517184"/>
              <a:ext cx="248247" cy="585512"/>
            </a:xfrm>
            <a:prstGeom prst="rect">
              <a:avLst/>
            </a:prstGeom>
            <a:solidFill>
              <a:srgbClr val="80BD41">
                <a:alpha val="100000"/>
              </a:srgbClr>
            </a:solidFill>
          </p:spPr>
          <p:txBody>
            <a:bodyPr/>
            <a:lstStyle/>
            <a:p/>
          </p:txBody>
        </p:sp>
        <p:sp>
          <p:nvSpPr>
            <p:cNvPr id="23" name="rc23"/>
            <p:cNvSpPr/>
            <p:nvPr/>
          </p:nvSpPr>
          <p:spPr>
            <a:xfrm>
              <a:off x="1333322" y="2882885"/>
              <a:ext cx="248247" cy="634299"/>
            </a:xfrm>
            <a:prstGeom prst="rect">
              <a:avLst/>
            </a:prstGeom>
            <a:solidFill>
              <a:srgbClr val="E2231A">
                <a:alpha val="100000"/>
              </a:srgbClr>
            </a:solidFill>
          </p:spPr>
          <p:txBody>
            <a:bodyPr/>
            <a:lstStyle/>
            <a:p/>
          </p:txBody>
        </p:sp>
        <p:sp>
          <p:nvSpPr>
            <p:cNvPr id="24" name="rc24"/>
            <p:cNvSpPr/>
            <p:nvPr/>
          </p:nvSpPr>
          <p:spPr>
            <a:xfrm>
              <a:off x="1609153" y="3315214"/>
              <a:ext cx="248247" cy="787483"/>
            </a:xfrm>
            <a:prstGeom prst="rect">
              <a:avLst/>
            </a:prstGeom>
            <a:solidFill>
              <a:srgbClr val="80BD41">
                <a:alpha val="100000"/>
              </a:srgbClr>
            </a:solidFill>
          </p:spPr>
          <p:txBody>
            <a:bodyPr/>
            <a:lstStyle/>
            <a:p/>
          </p:txBody>
        </p:sp>
        <p:sp>
          <p:nvSpPr>
            <p:cNvPr id="25" name="rc25"/>
            <p:cNvSpPr/>
            <p:nvPr/>
          </p:nvSpPr>
          <p:spPr>
            <a:xfrm>
              <a:off x="1609153" y="2852724"/>
              <a:ext cx="248247" cy="462489"/>
            </a:xfrm>
            <a:prstGeom prst="rect">
              <a:avLst/>
            </a:prstGeom>
            <a:solidFill>
              <a:srgbClr val="E2231A">
                <a:alpha val="100000"/>
              </a:srgbClr>
            </a:solidFill>
          </p:spPr>
          <p:txBody>
            <a:bodyPr/>
            <a:lstStyle/>
            <a:p/>
          </p:txBody>
        </p:sp>
        <p:sp>
          <p:nvSpPr>
            <p:cNvPr id="26" name="rc26"/>
            <p:cNvSpPr/>
            <p:nvPr/>
          </p:nvSpPr>
          <p:spPr>
            <a:xfrm>
              <a:off x="1884983" y="3284518"/>
              <a:ext cx="248247" cy="818178"/>
            </a:xfrm>
            <a:prstGeom prst="rect">
              <a:avLst/>
            </a:prstGeom>
            <a:solidFill>
              <a:srgbClr val="80BD41">
                <a:alpha val="100000"/>
              </a:srgbClr>
            </a:solidFill>
          </p:spPr>
          <p:txBody>
            <a:bodyPr/>
            <a:lstStyle/>
            <a:p/>
          </p:txBody>
        </p:sp>
        <p:sp>
          <p:nvSpPr>
            <p:cNvPr id="27" name="rc27"/>
            <p:cNvSpPr/>
            <p:nvPr/>
          </p:nvSpPr>
          <p:spPr>
            <a:xfrm>
              <a:off x="1884983" y="2824287"/>
              <a:ext cx="248247" cy="460231"/>
            </a:xfrm>
            <a:prstGeom prst="rect">
              <a:avLst/>
            </a:prstGeom>
            <a:solidFill>
              <a:srgbClr val="E2231A">
                <a:alpha val="100000"/>
              </a:srgbClr>
            </a:solidFill>
          </p:spPr>
          <p:txBody>
            <a:bodyPr/>
            <a:lstStyle/>
            <a:p/>
          </p:txBody>
        </p:sp>
        <p:sp>
          <p:nvSpPr>
            <p:cNvPr id="28" name="rc28"/>
            <p:cNvSpPr/>
            <p:nvPr/>
          </p:nvSpPr>
          <p:spPr>
            <a:xfrm>
              <a:off x="2160814" y="3099158"/>
              <a:ext cx="248247" cy="1003538"/>
            </a:xfrm>
            <a:prstGeom prst="rect">
              <a:avLst/>
            </a:prstGeom>
            <a:solidFill>
              <a:srgbClr val="80BD41">
                <a:alpha val="100000"/>
              </a:srgbClr>
            </a:solidFill>
          </p:spPr>
          <p:txBody>
            <a:bodyPr/>
            <a:lstStyle/>
            <a:p/>
          </p:txBody>
        </p:sp>
        <p:sp>
          <p:nvSpPr>
            <p:cNvPr id="29" name="rc29"/>
            <p:cNvSpPr/>
            <p:nvPr/>
          </p:nvSpPr>
          <p:spPr>
            <a:xfrm>
              <a:off x="2160814" y="2782251"/>
              <a:ext cx="248247" cy="316906"/>
            </a:xfrm>
            <a:prstGeom prst="rect">
              <a:avLst/>
            </a:prstGeom>
            <a:solidFill>
              <a:srgbClr val="E2231A">
                <a:alpha val="100000"/>
              </a:srgbClr>
            </a:solidFill>
          </p:spPr>
          <p:txBody>
            <a:bodyPr/>
            <a:lstStyle/>
            <a:p/>
          </p:txBody>
        </p:sp>
        <p:sp>
          <p:nvSpPr>
            <p:cNvPr id="30" name="rc30"/>
            <p:cNvSpPr/>
            <p:nvPr/>
          </p:nvSpPr>
          <p:spPr>
            <a:xfrm>
              <a:off x="2436645" y="3047385"/>
              <a:ext cx="248247" cy="1055312"/>
            </a:xfrm>
            <a:prstGeom prst="rect">
              <a:avLst/>
            </a:prstGeom>
            <a:solidFill>
              <a:srgbClr val="80BD41">
                <a:alpha val="100000"/>
              </a:srgbClr>
            </a:solidFill>
          </p:spPr>
          <p:txBody>
            <a:bodyPr/>
            <a:lstStyle/>
            <a:p/>
          </p:txBody>
        </p:sp>
        <p:sp>
          <p:nvSpPr>
            <p:cNvPr id="31" name="rc31"/>
            <p:cNvSpPr/>
            <p:nvPr/>
          </p:nvSpPr>
          <p:spPr>
            <a:xfrm>
              <a:off x="2436645" y="2749735"/>
              <a:ext cx="248247" cy="297649"/>
            </a:xfrm>
            <a:prstGeom prst="rect">
              <a:avLst/>
            </a:prstGeom>
            <a:solidFill>
              <a:srgbClr val="E2231A">
                <a:alpha val="100000"/>
              </a:srgbClr>
            </a:solidFill>
          </p:spPr>
          <p:txBody>
            <a:bodyPr/>
            <a:lstStyle/>
            <a:p/>
          </p:txBody>
        </p:sp>
        <p:sp>
          <p:nvSpPr>
            <p:cNvPr id="32" name="rc32"/>
            <p:cNvSpPr/>
            <p:nvPr/>
          </p:nvSpPr>
          <p:spPr>
            <a:xfrm>
              <a:off x="2712475" y="2930117"/>
              <a:ext cx="248247" cy="1172579"/>
            </a:xfrm>
            <a:prstGeom prst="rect">
              <a:avLst/>
            </a:prstGeom>
            <a:solidFill>
              <a:srgbClr val="80BD41">
                <a:alpha val="100000"/>
              </a:srgbClr>
            </a:solidFill>
          </p:spPr>
          <p:txBody>
            <a:bodyPr/>
            <a:lstStyle/>
            <a:p/>
          </p:txBody>
        </p:sp>
        <p:sp>
          <p:nvSpPr>
            <p:cNvPr id="33" name="rc33"/>
            <p:cNvSpPr/>
            <p:nvPr/>
          </p:nvSpPr>
          <p:spPr>
            <a:xfrm>
              <a:off x="2712475" y="2706777"/>
              <a:ext cx="248247" cy="223340"/>
            </a:xfrm>
            <a:prstGeom prst="rect">
              <a:avLst/>
            </a:prstGeom>
            <a:solidFill>
              <a:srgbClr val="E2231A">
                <a:alpha val="100000"/>
              </a:srgbClr>
            </a:solidFill>
          </p:spPr>
          <p:txBody>
            <a:bodyPr/>
            <a:lstStyle/>
            <a:p/>
          </p:txBody>
        </p:sp>
        <p:sp>
          <p:nvSpPr>
            <p:cNvPr id="34" name="rc34"/>
            <p:cNvSpPr/>
            <p:nvPr/>
          </p:nvSpPr>
          <p:spPr>
            <a:xfrm>
              <a:off x="2988306" y="2824384"/>
              <a:ext cx="248247" cy="1278312"/>
            </a:xfrm>
            <a:prstGeom prst="rect">
              <a:avLst/>
            </a:prstGeom>
            <a:solidFill>
              <a:srgbClr val="80BD41">
                <a:alpha val="100000"/>
              </a:srgbClr>
            </a:solidFill>
          </p:spPr>
          <p:txBody>
            <a:bodyPr/>
            <a:lstStyle/>
            <a:p/>
          </p:txBody>
        </p:sp>
        <p:sp>
          <p:nvSpPr>
            <p:cNvPr id="35" name="rc35"/>
            <p:cNvSpPr/>
            <p:nvPr/>
          </p:nvSpPr>
          <p:spPr>
            <a:xfrm>
              <a:off x="2988306" y="2650073"/>
              <a:ext cx="248247" cy="174310"/>
            </a:xfrm>
            <a:prstGeom prst="rect">
              <a:avLst/>
            </a:prstGeom>
            <a:solidFill>
              <a:srgbClr val="E2231A">
                <a:alpha val="100000"/>
              </a:srgbClr>
            </a:solidFill>
          </p:spPr>
          <p:txBody>
            <a:bodyPr/>
            <a:lstStyle/>
            <a:p/>
          </p:txBody>
        </p:sp>
        <p:sp>
          <p:nvSpPr>
            <p:cNvPr id="36" name="rc36"/>
            <p:cNvSpPr/>
            <p:nvPr/>
          </p:nvSpPr>
          <p:spPr>
            <a:xfrm>
              <a:off x="3264137" y="2699297"/>
              <a:ext cx="248247" cy="1403399"/>
            </a:xfrm>
            <a:prstGeom prst="rect">
              <a:avLst/>
            </a:prstGeom>
            <a:solidFill>
              <a:srgbClr val="80BD41">
                <a:alpha val="100000"/>
              </a:srgbClr>
            </a:solidFill>
          </p:spPr>
          <p:txBody>
            <a:bodyPr/>
            <a:lstStyle/>
            <a:p/>
          </p:txBody>
        </p:sp>
        <p:sp>
          <p:nvSpPr>
            <p:cNvPr id="37" name="rc37"/>
            <p:cNvSpPr/>
            <p:nvPr/>
          </p:nvSpPr>
          <p:spPr>
            <a:xfrm>
              <a:off x="3264137" y="2609713"/>
              <a:ext cx="248247" cy="89583"/>
            </a:xfrm>
            <a:prstGeom prst="rect">
              <a:avLst/>
            </a:prstGeom>
            <a:solidFill>
              <a:srgbClr val="E2231A">
                <a:alpha val="100000"/>
              </a:srgbClr>
            </a:solidFill>
          </p:spPr>
          <p:txBody>
            <a:bodyPr/>
            <a:lstStyle/>
            <a:p/>
          </p:txBody>
        </p:sp>
        <p:sp>
          <p:nvSpPr>
            <p:cNvPr id="38" name="rc38"/>
            <p:cNvSpPr/>
            <p:nvPr/>
          </p:nvSpPr>
          <p:spPr>
            <a:xfrm>
              <a:off x="3539967" y="2663891"/>
              <a:ext cx="248247" cy="1438805"/>
            </a:xfrm>
            <a:prstGeom prst="rect">
              <a:avLst/>
            </a:prstGeom>
            <a:solidFill>
              <a:srgbClr val="80BD41">
                <a:alpha val="100000"/>
              </a:srgbClr>
            </a:solidFill>
          </p:spPr>
          <p:txBody>
            <a:bodyPr/>
            <a:lstStyle/>
            <a:p/>
          </p:txBody>
        </p:sp>
        <p:sp>
          <p:nvSpPr>
            <p:cNvPr id="39" name="rc39"/>
            <p:cNvSpPr/>
            <p:nvPr/>
          </p:nvSpPr>
          <p:spPr>
            <a:xfrm>
              <a:off x="3539967" y="2572049"/>
              <a:ext cx="248247" cy="91842"/>
            </a:xfrm>
            <a:prstGeom prst="rect">
              <a:avLst/>
            </a:prstGeom>
            <a:solidFill>
              <a:srgbClr val="E2231A">
                <a:alpha val="100000"/>
              </a:srgbClr>
            </a:solidFill>
          </p:spPr>
          <p:txBody>
            <a:bodyPr/>
            <a:lstStyle/>
            <a:p/>
          </p:txBody>
        </p:sp>
        <p:sp>
          <p:nvSpPr>
            <p:cNvPr id="40" name="rc40"/>
            <p:cNvSpPr/>
            <p:nvPr/>
          </p:nvSpPr>
          <p:spPr>
            <a:xfrm>
              <a:off x="3815798" y="2633050"/>
              <a:ext cx="248247" cy="1469646"/>
            </a:xfrm>
            <a:prstGeom prst="rect">
              <a:avLst/>
            </a:prstGeom>
            <a:solidFill>
              <a:srgbClr val="80BD41">
                <a:alpha val="100000"/>
              </a:srgbClr>
            </a:solidFill>
          </p:spPr>
          <p:txBody>
            <a:bodyPr/>
            <a:lstStyle/>
            <a:p/>
          </p:txBody>
        </p:sp>
        <p:sp>
          <p:nvSpPr>
            <p:cNvPr id="41" name="rc41"/>
            <p:cNvSpPr/>
            <p:nvPr/>
          </p:nvSpPr>
          <p:spPr>
            <a:xfrm>
              <a:off x="3815798" y="2539241"/>
              <a:ext cx="248247" cy="93809"/>
            </a:xfrm>
            <a:prstGeom prst="rect">
              <a:avLst/>
            </a:prstGeom>
            <a:solidFill>
              <a:srgbClr val="E2231A">
                <a:alpha val="100000"/>
              </a:srgbClr>
            </a:solidFill>
          </p:spPr>
          <p:txBody>
            <a:bodyPr/>
            <a:lstStyle/>
            <a:p/>
          </p:txBody>
        </p:sp>
        <p:sp>
          <p:nvSpPr>
            <p:cNvPr id="42" name="rc42"/>
            <p:cNvSpPr/>
            <p:nvPr/>
          </p:nvSpPr>
          <p:spPr>
            <a:xfrm>
              <a:off x="4091628" y="2630136"/>
              <a:ext cx="248247" cy="1472560"/>
            </a:xfrm>
            <a:prstGeom prst="rect">
              <a:avLst/>
            </a:prstGeom>
            <a:solidFill>
              <a:srgbClr val="80BD41">
                <a:alpha val="100000"/>
              </a:srgbClr>
            </a:solidFill>
          </p:spPr>
          <p:txBody>
            <a:bodyPr/>
            <a:lstStyle/>
            <a:p/>
          </p:txBody>
        </p:sp>
        <p:sp>
          <p:nvSpPr>
            <p:cNvPr id="43" name="rc43"/>
            <p:cNvSpPr/>
            <p:nvPr/>
          </p:nvSpPr>
          <p:spPr>
            <a:xfrm>
              <a:off x="4091628" y="2502086"/>
              <a:ext cx="248247" cy="128049"/>
            </a:xfrm>
            <a:prstGeom prst="rect">
              <a:avLst/>
            </a:prstGeom>
            <a:solidFill>
              <a:srgbClr val="E2231A">
                <a:alpha val="100000"/>
              </a:srgbClr>
            </a:solidFill>
          </p:spPr>
          <p:txBody>
            <a:bodyPr/>
            <a:lstStyle/>
            <a:p/>
          </p:txBody>
        </p:sp>
        <p:sp>
          <p:nvSpPr>
            <p:cNvPr id="44" name="rc44"/>
            <p:cNvSpPr/>
            <p:nvPr/>
          </p:nvSpPr>
          <p:spPr>
            <a:xfrm>
              <a:off x="4367459" y="2648276"/>
              <a:ext cx="248247" cy="1454420"/>
            </a:xfrm>
            <a:prstGeom prst="rect">
              <a:avLst/>
            </a:prstGeom>
            <a:solidFill>
              <a:srgbClr val="80BD41">
                <a:alpha val="100000"/>
              </a:srgbClr>
            </a:solidFill>
          </p:spPr>
          <p:txBody>
            <a:bodyPr/>
            <a:lstStyle/>
            <a:p/>
          </p:txBody>
        </p:sp>
        <p:sp>
          <p:nvSpPr>
            <p:cNvPr id="45" name="rc45"/>
            <p:cNvSpPr/>
            <p:nvPr/>
          </p:nvSpPr>
          <p:spPr>
            <a:xfrm>
              <a:off x="4367459" y="2468526"/>
              <a:ext cx="248247" cy="179750"/>
            </a:xfrm>
            <a:prstGeom prst="rect">
              <a:avLst/>
            </a:prstGeom>
            <a:solidFill>
              <a:srgbClr val="E2231A">
                <a:alpha val="100000"/>
              </a:srgbClr>
            </a:solidFill>
          </p:spPr>
          <p:txBody>
            <a:bodyPr/>
            <a:lstStyle/>
            <a:p/>
          </p:txBody>
        </p:sp>
        <p:sp>
          <p:nvSpPr>
            <p:cNvPr id="46" name="rc46"/>
            <p:cNvSpPr/>
            <p:nvPr/>
          </p:nvSpPr>
          <p:spPr>
            <a:xfrm>
              <a:off x="4643290" y="2651967"/>
              <a:ext cx="248247" cy="1450729"/>
            </a:xfrm>
            <a:prstGeom prst="rect">
              <a:avLst/>
            </a:prstGeom>
            <a:solidFill>
              <a:srgbClr val="80BD41">
                <a:alpha val="100000"/>
              </a:srgbClr>
            </a:solidFill>
          </p:spPr>
          <p:txBody>
            <a:bodyPr/>
            <a:lstStyle/>
            <a:p/>
          </p:txBody>
        </p:sp>
        <p:sp>
          <p:nvSpPr>
            <p:cNvPr id="47" name="rc47"/>
            <p:cNvSpPr/>
            <p:nvPr/>
          </p:nvSpPr>
          <p:spPr>
            <a:xfrm>
              <a:off x="4643290" y="2435184"/>
              <a:ext cx="248247" cy="216783"/>
            </a:xfrm>
            <a:prstGeom prst="rect">
              <a:avLst/>
            </a:prstGeom>
            <a:solidFill>
              <a:srgbClr val="E2231A">
                <a:alpha val="100000"/>
              </a:srgbClr>
            </a:solidFill>
          </p:spPr>
          <p:txBody>
            <a:bodyPr/>
            <a:lstStyle/>
            <a:p/>
          </p:txBody>
        </p:sp>
        <p:sp>
          <p:nvSpPr>
            <p:cNvPr id="48" name="rc48"/>
            <p:cNvSpPr/>
            <p:nvPr/>
          </p:nvSpPr>
          <p:spPr>
            <a:xfrm>
              <a:off x="4919120" y="2711123"/>
              <a:ext cx="248247" cy="1391573"/>
            </a:xfrm>
            <a:prstGeom prst="rect">
              <a:avLst/>
            </a:prstGeom>
            <a:solidFill>
              <a:srgbClr val="80BD41">
                <a:alpha val="100000"/>
              </a:srgbClr>
            </a:solidFill>
          </p:spPr>
          <p:txBody>
            <a:bodyPr/>
            <a:lstStyle/>
            <a:p/>
          </p:txBody>
        </p:sp>
        <p:sp>
          <p:nvSpPr>
            <p:cNvPr id="49" name="rc49"/>
            <p:cNvSpPr/>
            <p:nvPr/>
          </p:nvSpPr>
          <p:spPr>
            <a:xfrm>
              <a:off x="4919120" y="2405654"/>
              <a:ext cx="248247" cy="305469"/>
            </a:xfrm>
            <a:prstGeom prst="rect">
              <a:avLst/>
            </a:prstGeom>
            <a:solidFill>
              <a:srgbClr val="E2231A">
                <a:alpha val="100000"/>
              </a:srgbClr>
            </a:solidFill>
          </p:spPr>
          <p:txBody>
            <a:bodyPr/>
            <a:lstStyle/>
            <a:p/>
          </p:txBody>
        </p:sp>
        <p:sp>
          <p:nvSpPr>
            <p:cNvPr id="50" name="rc50"/>
            <p:cNvSpPr/>
            <p:nvPr/>
          </p:nvSpPr>
          <p:spPr>
            <a:xfrm>
              <a:off x="5194951" y="2593419"/>
              <a:ext cx="248247" cy="1509278"/>
            </a:xfrm>
            <a:prstGeom prst="rect">
              <a:avLst/>
            </a:prstGeom>
            <a:solidFill>
              <a:srgbClr val="80BD41">
                <a:alpha val="100000"/>
              </a:srgbClr>
            </a:solidFill>
          </p:spPr>
          <p:txBody>
            <a:bodyPr/>
            <a:lstStyle/>
            <a:p/>
          </p:txBody>
        </p:sp>
        <p:sp>
          <p:nvSpPr>
            <p:cNvPr id="51" name="rc51"/>
            <p:cNvSpPr/>
            <p:nvPr/>
          </p:nvSpPr>
          <p:spPr>
            <a:xfrm>
              <a:off x="5194951" y="2387611"/>
              <a:ext cx="248247" cy="205807"/>
            </a:xfrm>
            <a:prstGeom prst="rect">
              <a:avLst/>
            </a:prstGeom>
            <a:solidFill>
              <a:srgbClr val="E2231A">
                <a:alpha val="100000"/>
              </a:srgbClr>
            </a:solidFill>
          </p:spPr>
          <p:txBody>
            <a:bodyPr/>
            <a:lstStyle/>
            <a:p/>
          </p:txBody>
        </p:sp>
        <p:sp>
          <p:nvSpPr>
            <p:cNvPr id="52" name="rc52"/>
            <p:cNvSpPr/>
            <p:nvPr/>
          </p:nvSpPr>
          <p:spPr>
            <a:xfrm>
              <a:off x="5470781" y="2577318"/>
              <a:ext cx="248247" cy="1525378"/>
            </a:xfrm>
            <a:prstGeom prst="rect">
              <a:avLst/>
            </a:prstGeom>
            <a:solidFill>
              <a:srgbClr val="80BD41">
                <a:alpha val="100000"/>
              </a:srgbClr>
            </a:solidFill>
          </p:spPr>
          <p:txBody>
            <a:bodyPr/>
            <a:lstStyle/>
            <a:p/>
          </p:txBody>
        </p:sp>
        <p:sp>
          <p:nvSpPr>
            <p:cNvPr id="53" name="rc53"/>
            <p:cNvSpPr/>
            <p:nvPr/>
          </p:nvSpPr>
          <p:spPr>
            <a:xfrm>
              <a:off x="5470781" y="2369301"/>
              <a:ext cx="248247" cy="208017"/>
            </a:xfrm>
            <a:prstGeom prst="rect">
              <a:avLst/>
            </a:prstGeom>
            <a:solidFill>
              <a:srgbClr val="E2231A">
                <a:alpha val="100000"/>
              </a:srgbClr>
            </a:solidFill>
          </p:spPr>
          <p:txBody>
            <a:bodyPr/>
            <a:lstStyle/>
            <a:p/>
          </p:txBody>
        </p:sp>
        <p:sp>
          <p:nvSpPr>
            <p:cNvPr id="54" name="rc54"/>
            <p:cNvSpPr/>
            <p:nvPr/>
          </p:nvSpPr>
          <p:spPr>
            <a:xfrm>
              <a:off x="5746612" y="2574089"/>
              <a:ext cx="248247" cy="1528608"/>
            </a:xfrm>
            <a:prstGeom prst="rect">
              <a:avLst/>
            </a:prstGeom>
            <a:solidFill>
              <a:srgbClr val="80BD41">
                <a:alpha val="100000"/>
              </a:srgbClr>
            </a:solidFill>
          </p:spPr>
          <p:txBody>
            <a:bodyPr/>
            <a:lstStyle/>
            <a:p/>
          </p:txBody>
        </p:sp>
        <p:sp>
          <p:nvSpPr>
            <p:cNvPr id="55" name="rc55"/>
            <p:cNvSpPr/>
            <p:nvPr/>
          </p:nvSpPr>
          <p:spPr>
            <a:xfrm>
              <a:off x="5746612" y="2365634"/>
              <a:ext cx="248247" cy="208454"/>
            </a:xfrm>
            <a:prstGeom prst="rect">
              <a:avLst/>
            </a:prstGeom>
            <a:solidFill>
              <a:srgbClr val="E2231A">
                <a:alpha val="100000"/>
              </a:srgbClr>
            </a:solidFill>
          </p:spPr>
          <p:txBody>
            <a:bodyPr/>
            <a:lstStyle/>
            <a:p/>
          </p:txBody>
        </p:sp>
        <p:sp>
          <p:nvSpPr>
            <p:cNvPr id="56" name="rc56"/>
            <p:cNvSpPr/>
            <p:nvPr/>
          </p:nvSpPr>
          <p:spPr>
            <a:xfrm>
              <a:off x="6022443" y="2576468"/>
              <a:ext cx="248247" cy="1526228"/>
            </a:xfrm>
            <a:prstGeom prst="rect">
              <a:avLst/>
            </a:prstGeom>
            <a:solidFill>
              <a:srgbClr val="80BD41">
                <a:alpha val="100000"/>
              </a:srgbClr>
            </a:solidFill>
          </p:spPr>
          <p:txBody>
            <a:bodyPr/>
            <a:lstStyle/>
            <a:p/>
          </p:txBody>
        </p:sp>
        <p:sp>
          <p:nvSpPr>
            <p:cNvPr id="57" name="rc57"/>
            <p:cNvSpPr/>
            <p:nvPr/>
          </p:nvSpPr>
          <p:spPr>
            <a:xfrm>
              <a:off x="6022443" y="2368354"/>
              <a:ext cx="248247" cy="208114"/>
            </a:xfrm>
            <a:prstGeom prst="rect">
              <a:avLst/>
            </a:prstGeom>
            <a:solidFill>
              <a:srgbClr val="E2231A">
                <a:alpha val="100000"/>
              </a:srgbClr>
            </a:solidFill>
          </p:spPr>
          <p:txBody>
            <a:bodyPr/>
            <a:lstStyle/>
            <a:p/>
          </p:txBody>
        </p:sp>
        <p:sp>
          <p:nvSpPr>
            <p:cNvPr id="58" name="rc58"/>
            <p:cNvSpPr/>
            <p:nvPr/>
          </p:nvSpPr>
          <p:spPr>
            <a:xfrm>
              <a:off x="6298273" y="2604492"/>
              <a:ext cx="248247" cy="1498204"/>
            </a:xfrm>
            <a:prstGeom prst="rect">
              <a:avLst/>
            </a:prstGeom>
            <a:solidFill>
              <a:srgbClr val="80BD41">
                <a:alpha val="100000"/>
              </a:srgbClr>
            </a:solidFill>
          </p:spPr>
          <p:txBody>
            <a:bodyPr/>
            <a:lstStyle/>
            <a:p/>
          </p:txBody>
        </p:sp>
        <p:sp>
          <p:nvSpPr>
            <p:cNvPr id="59" name="rc59"/>
            <p:cNvSpPr/>
            <p:nvPr/>
          </p:nvSpPr>
          <p:spPr>
            <a:xfrm>
              <a:off x="6298273" y="2400190"/>
              <a:ext cx="248247" cy="204301"/>
            </a:xfrm>
            <a:prstGeom prst="rect">
              <a:avLst/>
            </a:prstGeom>
            <a:solidFill>
              <a:srgbClr val="E2231A">
                <a:alpha val="100000"/>
              </a:srgbClr>
            </a:solidFill>
          </p:spPr>
          <p:txBody>
            <a:bodyPr/>
            <a:lstStyle/>
            <a:p/>
          </p:txBody>
        </p:sp>
        <p:sp>
          <p:nvSpPr>
            <p:cNvPr id="60" name="rc60"/>
            <p:cNvSpPr/>
            <p:nvPr/>
          </p:nvSpPr>
          <p:spPr>
            <a:xfrm>
              <a:off x="6574104" y="2636329"/>
              <a:ext cx="248247" cy="1466368"/>
            </a:xfrm>
            <a:prstGeom prst="rect">
              <a:avLst/>
            </a:prstGeom>
            <a:solidFill>
              <a:srgbClr val="80BD41">
                <a:alpha val="100000"/>
              </a:srgbClr>
            </a:solidFill>
          </p:spPr>
          <p:txBody>
            <a:bodyPr/>
            <a:lstStyle/>
            <a:p/>
          </p:txBody>
        </p:sp>
        <p:sp>
          <p:nvSpPr>
            <p:cNvPr id="61" name="rc61"/>
            <p:cNvSpPr/>
            <p:nvPr/>
          </p:nvSpPr>
          <p:spPr>
            <a:xfrm>
              <a:off x="6574104" y="2436374"/>
              <a:ext cx="248247" cy="199954"/>
            </a:xfrm>
            <a:prstGeom prst="rect">
              <a:avLst/>
            </a:prstGeom>
            <a:solidFill>
              <a:srgbClr val="E2231A">
                <a:alpha val="100000"/>
              </a:srgbClr>
            </a:solidFill>
          </p:spPr>
          <p:txBody>
            <a:bodyPr/>
            <a:lstStyle/>
            <a:p/>
          </p:txBody>
        </p:sp>
        <p:sp>
          <p:nvSpPr>
            <p:cNvPr id="62" name="rc62"/>
            <p:cNvSpPr/>
            <p:nvPr/>
          </p:nvSpPr>
          <p:spPr>
            <a:xfrm>
              <a:off x="6849934" y="2667971"/>
              <a:ext cx="248247" cy="1434726"/>
            </a:xfrm>
            <a:prstGeom prst="rect">
              <a:avLst/>
            </a:prstGeom>
            <a:solidFill>
              <a:srgbClr val="80BD41">
                <a:alpha val="100000"/>
              </a:srgbClr>
            </a:solidFill>
          </p:spPr>
          <p:txBody>
            <a:bodyPr/>
            <a:lstStyle/>
            <a:p/>
          </p:txBody>
        </p:sp>
        <p:sp>
          <p:nvSpPr>
            <p:cNvPr id="63" name="rc63"/>
            <p:cNvSpPr/>
            <p:nvPr/>
          </p:nvSpPr>
          <p:spPr>
            <a:xfrm>
              <a:off x="6849934" y="2472338"/>
              <a:ext cx="248247" cy="195632"/>
            </a:xfrm>
            <a:prstGeom prst="rect">
              <a:avLst/>
            </a:prstGeom>
            <a:solidFill>
              <a:srgbClr val="E2231A">
                <a:alpha val="100000"/>
              </a:srgbClr>
            </a:solidFill>
          </p:spPr>
          <p:txBody>
            <a:bodyPr/>
            <a:lstStyle/>
            <a:p/>
          </p:txBody>
        </p:sp>
        <p:sp>
          <p:nvSpPr>
            <p:cNvPr id="64" name="rc64"/>
            <p:cNvSpPr/>
            <p:nvPr/>
          </p:nvSpPr>
          <p:spPr>
            <a:xfrm>
              <a:off x="7125765" y="2646261"/>
              <a:ext cx="248247" cy="1456436"/>
            </a:xfrm>
            <a:prstGeom prst="rect">
              <a:avLst/>
            </a:prstGeom>
            <a:solidFill>
              <a:srgbClr val="80BD41">
                <a:alpha val="100000"/>
              </a:srgbClr>
            </a:solidFill>
          </p:spPr>
          <p:txBody>
            <a:bodyPr/>
            <a:lstStyle/>
            <a:p/>
          </p:txBody>
        </p:sp>
        <p:sp>
          <p:nvSpPr>
            <p:cNvPr id="65" name="rc65"/>
            <p:cNvSpPr/>
            <p:nvPr/>
          </p:nvSpPr>
          <p:spPr>
            <a:xfrm>
              <a:off x="7125765" y="2447666"/>
              <a:ext cx="248247" cy="198594"/>
            </a:xfrm>
            <a:prstGeom prst="rect">
              <a:avLst/>
            </a:prstGeom>
            <a:solidFill>
              <a:srgbClr val="E2231A">
                <a:alpha val="100000"/>
              </a:srgbClr>
            </a:solidFill>
          </p:spPr>
          <p:txBody>
            <a:bodyPr/>
            <a:lstStyle/>
            <a:p/>
          </p:txBody>
        </p:sp>
        <p:sp>
          <p:nvSpPr>
            <p:cNvPr id="66" name="rc66"/>
            <p:cNvSpPr/>
            <p:nvPr/>
          </p:nvSpPr>
          <p:spPr>
            <a:xfrm>
              <a:off x="7401596" y="2627902"/>
              <a:ext cx="248247" cy="1474794"/>
            </a:xfrm>
            <a:prstGeom prst="rect">
              <a:avLst/>
            </a:prstGeom>
            <a:solidFill>
              <a:srgbClr val="80BD41">
                <a:alpha val="100000"/>
              </a:srgbClr>
            </a:solidFill>
          </p:spPr>
          <p:txBody>
            <a:bodyPr/>
            <a:lstStyle/>
            <a:p/>
          </p:txBody>
        </p:sp>
        <p:sp>
          <p:nvSpPr>
            <p:cNvPr id="67" name="rc67"/>
            <p:cNvSpPr/>
            <p:nvPr/>
          </p:nvSpPr>
          <p:spPr>
            <a:xfrm>
              <a:off x="7401596" y="2426781"/>
              <a:ext cx="248247" cy="201120"/>
            </a:xfrm>
            <a:prstGeom prst="rect">
              <a:avLst/>
            </a:prstGeom>
            <a:solidFill>
              <a:srgbClr val="E2231A">
                <a:alpha val="100000"/>
              </a:srgbClr>
            </a:solidFill>
          </p:spPr>
          <p:txBody>
            <a:bodyPr/>
            <a:lstStyle/>
            <a:p/>
          </p:txBody>
        </p:sp>
        <p:sp>
          <p:nvSpPr>
            <p:cNvPr id="68" name="rc68"/>
            <p:cNvSpPr/>
            <p:nvPr/>
          </p:nvSpPr>
          <p:spPr>
            <a:xfrm>
              <a:off x="7677426" y="2611413"/>
              <a:ext cx="248247" cy="1491283"/>
            </a:xfrm>
            <a:prstGeom prst="rect">
              <a:avLst/>
            </a:prstGeom>
            <a:solidFill>
              <a:srgbClr val="80BD41">
                <a:alpha val="100000"/>
              </a:srgbClr>
            </a:solidFill>
          </p:spPr>
          <p:txBody>
            <a:bodyPr/>
            <a:lstStyle/>
            <a:p/>
          </p:txBody>
        </p:sp>
        <p:sp>
          <p:nvSpPr>
            <p:cNvPr id="69" name="rc69"/>
            <p:cNvSpPr/>
            <p:nvPr/>
          </p:nvSpPr>
          <p:spPr>
            <a:xfrm>
              <a:off x="7677426" y="2408058"/>
              <a:ext cx="248247" cy="203354"/>
            </a:xfrm>
            <a:prstGeom prst="rect">
              <a:avLst/>
            </a:prstGeom>
            <a:solidFill>
              <a:srgbClr val="E2231A">
                <a:alpha val="100000"/>
              </a:srgbClr>
            </a:solidFill>
          </p:spPr>
          <p:txBody>
            <a:bodyPr/>
            <a:lstStyle/>
            <a:p/>
          </p:txBody>
        </p:sp>
        <p:sp>
          <p:nvSpPr>
            <p:cNvPr id="70" name="rc70"/>
            <p:cNvSpPr/>
            <p:nvPr/>
          </p:nvSpPr>
          <p:spPr>
            <a:xfrm>
              <a:off x="7953257" y="2594293"/>
              <a:ext cx="248247" cy="1508403"/>
            </a:xfrm>
            <a:prstGeom prst="rect">
              <a:avLst/>
            </a:prstGeom>
            <a:solidFill>
              <a:srgbClr val="80BD41">
                <a:alpha val="100000"/>
              </a:srgbClr>
            </a:solidFill>
          </p:spPr>
          <p:txBody>
            <a:bodyPr/>
            <a:lstStyle/>
            <a:p/>
          </p:txBody>
        </p:sp>
        <p:sp>
          <p:nvSpPr>
            <p:cNvPr id="71" name="rc71"/>
            <p:cNvSpPr/>
            <p:nvPr/>
          </p:nvSpPr>
          <p:spPr>
            <a:xfrm>
              <a:off x="7953257" y="2388607"/>
              <a:ext cx="248247" cy="205685"/>
            </a:xfrm>
            <a:prstGeom prst="rect">
              <a:avLst/>
            </a:prstGeom>
            <a:solidFill>
              <a:srgbClr val="E2231A">
                <a:alpha val="100000"/>
              </a:srgbClr>
            </a:solidFill>
          </p:spPr>
          <p:txBody>
            <a:bodyPr/>
            <a:lstStyle/>
            <a:p/>
          </p:txBody>
        </p:sp>
        <p:sp>
          <p:nvSpPr>
            <p:cNvPr id="72" name="pl72"/>
            <p:cNvSpPr/>
            <p:nvPr/>
          </p:nvSpPr>
          <p:spPr>
            <a:xfrm>
              <a:off x="1457446" y="1381310"/>
              <a:ext cx="6619934" cy="1331742"/>
            </a:xfrm>
            <a:custGeom>
              <a:avLst/>
              <a:pathLst>
                <a:path w="6619934" h="1331742">
                  <a:moveTo>
                    <a:pt x="0" y="1331742"/>
                  </a:moveTo>
                  <a:lnTo>
                    <a:pt x="275830" y="897478"/>
                  </a:lnTo>
                  <a:lnTo>
                    <a:pt x="551661" y="868527"/>
                  </a:lnTo>
                  <a:lnTo>
                    <a:pt x="827491" y="521116"/>
                  </a:lnTo>
                  <a:lnTo>
                    <a:pt x="1103322" y="463214"/>
                  </a:lnTo>
                  <a:lnTo>
                    <a:pt x="1379153" y="289509"/>
                  </a:lnTo>
                  <a:lnTo>
                    <a:pt x="1654983" y="173705"/>
                  </a:lnTo>
                  <a:lnTo>
                    <a:pt x="1930814" y="0"/>
                  </a:lnTo>
                  <a:lnTo>
                    <a:pt x="2206644" y="0"/>
                  </a:lnTo>
                  <a:lnTo>
                    <a:pt x="2482475" y="0"/>
                  </a:lnTo>
                  <a:lnTo>
                    <a:pt x="2758306" y="57901"/>
                  </a:lnTo>
                  <a:lnTo>
                    <a:pt x="3034136" y="144754"/>
                  </a:lnTo>
                  <a:lnTo>
                    <a:pt x="3309967" y="202656"/>
                  </a:lnTo>
                  <a:lnTo>
                    <a:pt x="3585797" y="347411"/>
                  </a:lnTo>
                  <a:lnTo>
                    <a:pt x="3861628" y="173705"/>
                  </a:lnTo>
                  <a:lnTo>
                    <a:pt x="4137459" y="173705"/>
                  </a:lnTo>
                  <a:lnTo>
                    <a:pt x="4413289" y="173705"/>
                  </a:lnTo>
                  <a:lnTo>
                    <a:pt x="4689120" y="173705"/>
                  </a:lnTo>
                  <a:lnTo>
                    <a:pt x="4964950" y="173705"/>
                  </a:lnTo>
                  <a:lnTo>
                    <a:pt x="5240781" y="173705"/>
                  </a:lnTo>
                  <a:lnTo>
                    <a:pt x="5516612" y="173705"/>
                  </a:lnTo>
                  <a:lnTo>
                    <a:pt x="5792442" y="173705"/>
                  </a:lnTo>
                  <a:lnTo>
                    <a:pt x="6068273" y="173705"/>
                  </a:lnTo>
                  <a:lnTo>
                    <a:pt x="6344103" y="173705"/>
                  </a:lnTo>
                  <a:lnTo>
                    <a:pt x="6619934" y="173705"/>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1339893" y="2746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502.3</a:t>
              </a:r>
            </a:p>
          </p:txBody>
        </p:sp>
        <p:sp>
          <p:nvSpPr>
            <p:cNvPr id="84" name="tx84"/>
            <p:cNvSpPr/>
            <p:nvPr/>
          </p:nvSpPr>
          <p:spPr>
            <a:xfrm>
              <a:off x="2719046" y="2570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574.8</a:t>
              </a:r>
            </a:p>
          </p:txBody>
        </p:sp>
        <p:sp>
          <p:nvSpPr>
            <p:cNvPr id="85" name="tx85"/>
            <p:cNvSpPr/>
            <p:nvPr/>
          </p:nvSpPr>
          <p:spPr>
            <a:xfrm>
              <a:off x="4098199" y="2366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659.1</a:t>
              </a:r>
            </a:p>
          </p:txBody>
        </p:sp>
        <p:sp>
          <p:nvSpPr>
            <p:cNvPr id="86" name="tx86"/>
            <p:cNvSpPr/>
            <p:nvPr/>
          </p:nvSpPr>
          <p:spPr>
            <a:xfrm>
              <a:off x="5477352" y="22333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713.8</a:t>
              </a:r>
            </a:p>
          </p:txBody>
        </p:sp>
        <p:sp>
          <p:nvSpPr>
            <p:cNvPr id="87" name="tx87"/>
            <p:cNvSpPr/>
            <p:nvPr/>
          </p:nvSpPr>
          <p:spPr>
            <a:xfrm>
              <a:off x="6580674" y="2300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88" name="tx88"/>
            <p:cNvSpPr/>
            <p:nvPr/>
          </p:nvSpPr>
          <p:spPr>
            <a:xfrm>
              <a:off x="6856505" y="23364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671.4</a:t>
              </a:r>
            </a:p>
          </p:txBody>
        </p:sp>
        <p:sp>
          <p:nvSpPr>
            <p:cNvPr id="89" name="tx89"/>
            <p:cNvSpPr/>
            <p:nvPr/>
          </p:nvSpPr>
          <p:spPr>
            <a:xfrm>
              <a:off x="7132335" y="2311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681.5</a:t>
              </a:r>
            </a:p>
          </p:txBody>
        </p:sp>
        <p:sp>
          <p:nvSpPr>
            <p:cNvPr id="90" name="tx90"/>
            <p:cNvSpPr/>
            <p:nvPr/>
          </p:nvSpPr>
          <p:spPr>
            <a:xfrm>
              <a:off x="7408166" y="2290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690.1</a:t>
              </a:r>
            </a:p>
          </p:txBody>
        </p:sp>
        <p:sp>
          <p:nvSpPr>
            <p:cNvPr id="91" name="tx91"/>
            <p:cNvSpPr/>
            <p:nvPr/>
          </p:nvSpPr>
          <p:spPr>
            <a:xfrm>
              <a:off x="7683997" y="227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697.8</a:t>
              </a:r>
            </a:p>
          </p:txBody>
        </p:sp>
        <p:sp>
          <p:nvSpPr>
            <p:cNvPr id="92" name="tx92"/>
            <p:cNvSpPr/>
            <p:nvPr/>
          </p:nvSpPr>
          <p:spPr>
            <a:xfrm>
              <a:off x="7959827" y="2252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705.9</a:t>
              </a:r>
            </a:p>
          </p:txBody>
        </p:sp>
        <p:sp>
          <p:nvSpPr>
            <p:cNvPr id="93" name="pl93"/>
            <p:cNvSpPr/>
            <p:nvPr/>
          </p:nvSpPr>
          <p:spPr>
            <a:xfrm>
              <a:off x="1457446"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77603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241.1</a:t>
              </a:r>
            </a:p>
          </p:txBody>
        </p:sp>
        <p:sp>
          <p:nvSpPr>
            <p:cNvPr id="104" name="tx104"/>
            <p:cNvSpPr/>
            <p:nvPr/>
          </p:nvSpPr>
          <p:spPr>
            <a:xfrm>
              <a:off x="1339893" y="3164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261.2</a:t>
              </a:r>
            </a:p>
          </p:txBody>
        </p:sp>
        <p:sp>
          <p:nvSpPr>
            <p:cNvPr id="105" name="tx105"/>
            <p:cNvSpPr/>
            <p:nvPr/>
          </p:nvSpPr>
          <p:spPr>
            <a:xfrm>
              <a:off x="2719046" y="34813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482.9</a:t>
              </a:r>
            </a:p>
          </p:txBody>
        </p:sp>
        <p:sp>
          <p:nvSpPr>
            <p:cNvPr id="106" name="tx106"/>
            <p:cNvSpPr/>
            <p:nvPr/>
          </p:nvSpPr>
          <p:spPr>
            <a:xfrm>
              <a:off x="2784348" y="27833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7" name="tx107"/>
            <p:cNvSpPr/>
            <p:nvPr/>
          </p:nvSpPr>
          <p:spPr>
            <a:xfrm>
              <a:off x="4098199" y="33313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606.4</a:t>
              </a:r>
            </a:p>
          </p:txBody>
        </p:sp>
        <p:sp>
          <p:nvSpPr>
            <p:cNvPr id="108" name="tx108"/>
            <p:cNvSpPr/>
            <p:nvPr/>
          </p:nvSpPr>
          <p:spPr>
            <a:xfrm>
              <a:off x="4124324" y="2531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09" name="tx109"/>
            <p:cNvSpPr/>
            <p:nvPr/>
          </p:nvSpPr>
          <p:spPr>
            <a:xfrm>
              <a:off x="5477352" y="3304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628.1</a:t>
              </a:r>
            </a:p>
          </p:txBody>
        </p:sp>
        <p:sp>
          <p:nvSpPr>
            <p:cNvPr id="110" name="tx110"/>
            <p:cNvSpPr/>
            <p:nvPr/>
          </p:nvSpPr>
          <p:spPr>
            <a:xfrm>
              <a:off x="5503477" y="2438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1" name="tx111"/>
            <p:cNvSpPr/>
            <p:nvPr/>
          </p:nvSpPr>
          <p:spPr>
            <a:xfrm>
              <a:off x="6580674" y="3334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603.8</a:t>
              </a:r>
            </a:p>
          </p:txBody>
        </p:sp>
        <p:sp>
          <p:nvSpPr>
            <p:cNvPr id="112" name="tx112"/>
            <p:cNvSpPr/>
            <p:nvPr/>
          </p:nvSpPr>
          <p:spPr>
            <a:xfrm>
              <a:off x="6606800" y="2501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82.3</a:t>
              </a:r>
            </a:p>
          </p:txBody>
        </p:sp>
        <p:sp>
          <p:nvSpPr>
            <p:cNvPr id="113" name="tx113"/>
            <p:cNvSpPr/>
            <p:nvPr/>
          </p:nvSpPr>
          <p:spPr>
            <a:xfrm>
              <a:off x="6856505" y="3350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590.8</a:t>
              </a:r>
            </a:p>
          </p:txBody>
        </p:sp>
        <p:sp>
          <p:nvSpPr>
            <p:cNvPr id="114" name="tx114"/>
            <p:cNvSpPr/>
            <p:nvPr/>
          </p:nvSpPr>
          <p:spPr>
            <a:xfrm>
              <a:off x="6882630" y="2535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15" name="tx115"/>
            <p:cNvSpPr/>
            <p:nvPr/>
          </p:nvSpPr>
          <p:spPr>
            <a:xfrm>
              <a:off x="7132335" y="3339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599.8</a:t>
              </a:r>
            </a:p>
          </p:txBody>
        </p:sp>
        <p:sp>
          <p:nvSpPr>
            <p:cNvPr id="116" name="tx116"/>
            <p:cNvSpPr/>
            <p:nvPr/>
          </p:nvSpPr>
          <p:spPr>
            <a:xfrm>
              <a:off x="7158461" y="2511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7" name="tx117"/>
            <p:cNvSpPr/>
            <p:nvPr/>
          </p:nvSpPr>
          <p:spPr>
            <a:xfrm>
              <a:off x="7408166" y="3330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607.3</a:t>
              </a:r>
            </a:p>
          </p:txBody>
        </p:sp>
        <p:sp>
          <p:nvSpPr>
            <p:cNvPr id="118" name="tx118"/>
            <p:cNvSpPr/>
            <p:nvPr/>
          </p:nvSpPr>
          <p:spPr>
            <a:xfrm>
              <a:off x="7434291" y="2492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119" name="tx119"/>
            <p:cNvSpPr/>
            <p:nvPr/>
          </p:nvSpPr>
          <p:spPr>
            <a:xfrm>
              <a:off x="7683997" y="33220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614.1</a:t>
              </a:r>
            </a:p>
          </p:txBody>
        </p:sp>
        <p:sp>
          <p:nvSpPr>
            <p:cNvPr id="120" name="tx120"/>
            <p:cNvSpPr/>
            <p:nvPr/>
          </p:nvSpPr>
          <p:spPr>
            <a:xfrm>
              <a:off x="7710122" y="247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21" name="tx121"/>
            <p:cNvSpPr/>
            <p:nvPr/>
          </p:nvSpPr>
          <p:spPr>
            <a:xfrm>
              <a:off x="7959827" y="3313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621.1</a:t>
              </a:r>
            </a:p>
          </p:txBody>
        </p:sp>
        <p:sp>
          <p:nvSpPr>
            <p:cNvPr id="122" name="tx122"/>
            <p:cNvSpPr/>
            <p:nvPr/>
          </p:nvSpPr>
          <p:spPr>
            <a:xfrm>
              <a:off x="7985953" y="2456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92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78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184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1760"/>
              <a:ext cx="188251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Burkina Faso, 2000-2024</a:t>
              </a:r>
            </a:p>
          </p:txBody>
        </p:sp>
        <p:sp>
          <p:nvSpPr>
            <p:cNvPr id="152" name="pl152"/>
            <p:cNvSpPr/>
            <p:nvPr/>
          </p:nvSpPr>
          <p:spPr>
            <a:xfrm>
              <a:off x="22600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13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668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202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867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40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935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5595797" cy="167191"/>
            </a:xfrm>
            <a:prstGeom prst="rect">
              <a:avLst/>
            </a:prstGeom>
            <a:solidFill>
              <a:srgbClr val="80BD41">
                <a:alpha val="100000"/>
              </a:srgbClr>
            </a:solidFill>
          </p:spPr>
          <p:txBody>
            <a:bodyPr/>
            <a:lstStyle/>
            <a:p/>
          </p:txBody>
        </p:sp>
        <p:sp>
          <p:nvSpPr>
            <p:cNvPr id="164" name="rc164"/>
            <p:cNvSpPr/>
            <p:nvPr/>
          </p:nvSpPr>
          <p:spPr>
            <a:xfrm>
              <a:off x="6929119" y="5889059"/>
              <a:ext cx="763046" cy="167191"/>
            </a:xfrm>
            <a:prstGeom prst="rect">
              <a:avLst/>
            </a:prstGeom>
            <a:solidFill>
              <a:srgbClr val="E2231A">
                <a:alpha val="100000"/>
              </a:srgbClr>
            </a:solidFill>
          </p:spPr>
          <p:txBody>
            <a:bodyPr/>
            <a:lstStyle/>
            <a:p/>
          </p:txBody>
        </p:sp>
        <p:sp>
          <p:nvSpPr>
            <p:cNvPr id="165" name="rc165"/>
            <p:cNvSpPr/>
            <p:nvPr/>
          </p:nvSpPr>
          <p:spPr>
            <a:xfrm>
              <a:off x="1333322" y="5680069"/>
              <a:ext cx="5690876" cy="167191"/>
            </a:xfrm>
            <a:prstGeom prst="rect">
              <a:avLst/>
            </a:prstGeom>
            <a:solidFill>
              <a:srgbClr val="80BD41">
                <a:alpha val="100000"/>
              </a:srgbClr>
            </a:solidFill>
          </p:spPr>
          <p:txBody>
            <a:bodyPr/>
            <a:lstStyle/>
            <a:p/>
          </p:txBody>
        </p:sp>
        <p:sp>
          <p:nvSpPr>
            <p:cNvPr id="166" name="rc166"/>
            <p:cNvSpPr/>
            <p:nvPr/>
          </p:nvSpPr>
          <p:spPr>
            <a:xfrm>
              <a:off x="7024199" y="5680069"/>
              <a:ext cx="776020" cy="167191"/>
            </a:xfrm>
            <a:prstGeom prst="rect">
              <a:avLst/>
            </a:prstGeom>
            <a:solidFill>
              <a:srgbClr val="E2231A">
                <a:alpha val="100000"/>
              </a:srgbClr>
            </a:solidFill>
          </p:spPr>
          <p:txBody>
            <a:bodyPr/>
            <a:lstStyle/>
            <a:p/>
          </p:txBody>
        </p:sp>
        <p:sp>
          <p:nvSpPr>
            <p:cNvPr id="167" name="rc167"/>
            <p:cNvSpPr/>
            <p:nvPr/>
          </p:nvSpPr>
          <p:spPr>
            <a:xfrm>
              <a:off x="1333322" y="5471080"/>
              <a:ext cx="5756209" cy="167191"/>
            </a:xfrm>
            <a:prstGeom prst="rect">
              <a:avLst/>
            </a:prstGeom>
            <a:solidFill>
              <a:srgbClr val="80BD41">
                <a:alpha val="100000"/>
              </a:srgbClr>
            </a:solidFill>
          </p:spPr>
          <p:txBody>
            <a:bodyPr/>
            <a:lstStyle/>
            <a:p/>
          </p:txBody>
        </p:sp>
        <p:sp>
          <p:nvSpPr>
            <p:cNvPr id="168" name="rc168"/>
            <p:cNvSpPr/>
            <p:nvPr/>
          </p:nvSpPr>
          <p:spPr>
            <a:xfrm>
              <a:off x="7089532" y="5471080"/>
              <a:ext cx="784916" cy="167191"/>
            </a:xfrm>
            <a:prstGeom prst="rect">
              <a:avLst/>
            </a:prstGeom>
            <a:solidFill>
              <a:srgbClr val="E2231A">
                <a:alpha val="100000"/>
              </a:srgbClr>
            </a:solidFill>
          </p:spPr>
          <p:txBody>
            <a:bodyPr/>
            <a:lstStyle/>
            <a:p/>
          </p:txBody>
        </p:sp>
        <p:sp>
          <p:nvSpPr>
            <p:cNvPr id="169" name="tx169"/>
            <p:cNvSpPr/>
            <p:nvPr/>
          </p:nvSpPr>
          <p:spPr>
            <a:xfrm>
              <a:off x="7865427"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686.2</a:t>
              </a:r>
            </a:p>
          </p:txBody>
        </p:sp>
        <p:sp>
          <p:nvSpPr>
            <p:cNvPr id="170" name="tx170"/>
            <p:cNvSpPr/>
            <p:nvPr/>
          </p:nvSpPr>
          <p:spPr>
            <a:xfrm>
              <a:off x="797888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697.8</a:t>
              </a:r>
            </a:p>
          </p:txBody>
        </p:sp>
        <p:sp>
          <p:nvSpPr>
            <p:cNvPr id="171" name="tx171"/>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705.9</a:t>
              </a:r>
            </a:p>
          </p:txBody>
        </p:sp>
        <p:sp>
          <p:nvSpPr>
            <p:cNvPr id="172" name="tx172"/>
            <p:cNvSpPr/>
            <p:nvPr/>
          </p:nvSpPr>
          <p:spPr>
            <a:xfrm>
              <a:off x="399558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603.8</a:t>
              </a:r>
            </a:p>
          </p:txBody>
        </p:sp>
        <p:sp>
          <p:nvSpPr>
            <p:cNvPr id="173" name="tx173"/>
            <p:cNvSpPr/>
            <p:nvPr/>
          </p:nvSpPr>
          <p:spPr>
            <a:xfrm>
              <a:off x="720514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82.3</a:t>
              </a:r>
            </a:p>
          </p:txBody>
        </p:sp>
        <p:sp>
          <p:nvSpPr>
            <p:cNvPr id="174" name="tx174"/>
            <p:cNvSpPr/>
            <p:nvPr/>
          </p:nvSpPr>
          <p:spPr>
            <a:xfrm>
              <a:off x="404312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614.1</a:t>
              </a:r>
            </a:p>
          </p:txBody>
        </p:sp>
        <p:sp>
          <p:nvSpPr>
            <p:cNvPr id="175" name="tx175"/>
            <p:cNvSpPr/>
            <p:nvPr/>
          </p:nvSpPr>
          <p:spPr>
            <a:xfrm>
              <a:off x="730671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83.7</a:t>
              </a:r>
            </a:p>
          </p:txBody>
        </p:sp>
        <p:sp>
          <p:nvSpPr>
            <p:cNvPr id="176" name="tx176"/>
            <p:cNvSpPr/>
            <p:nvPr/>
          </p:nvSpPr>
          <p:spPr>
            <a:xfrm>
              <a:off x="407578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621.1</a:t>
              </a:r>
            </a:p>
          </p:txBody>
        </p:sp>
        <p:sp>
          <p:nvSpPr>
            <p:cNvPr id="177" name="tx177"/>
            <p:cNvSpPr/>
            <p:nvPr/>
          </p:nvSpPr>
          <p:spPr>
            <a:xfrm>
              <a:off x="737649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84.7</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01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235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7769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the same as in 2019 (88%).
The number of children vaccinated with MCV1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7609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98671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09732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20794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3185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43140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54201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65263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176324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959174" y="87386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5" name="pl15"/>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039697" y="5177953"/>
              <a:ext cx="483137" cy="142835"/>
            </a:xfrm>
            <a:prstGeom prst="rect">
              <a:avLst/>
            </a:prstGeom>
            <a:solidFill>
              <a:srgbClr val="1CABE2">
                <a:alpha val="100000"/>
              </a:srgbClr>
            </a:solidFill>
          </p:spPr>
          <p:txBody>
            <a:bodyPr/>
            <a:lstStyle/>
            <a:p/>
          </p:txBody>
        </p:sp>
        <p:sp>
          <p:nvSpPr>
            <p:cNvPr id="29" name="rc29"/>
            <p:cNvSpPr/>
            <p:nvPr/>
          </p:nvSpPr>
          <p:spPr>
            <a:xfrm>
              <a:off x="1576517" y="5243234"/>
              <a:ext cx="483137" cy="77554"/>
            </a:xfrm>
            <a:prstGeom prst="rect">
              <a:avLst/>
            </a:prstGeom>
            <a:solidFill>
              <a:srgbClr val="1CABE2">
                <a:alpha val="100000"/>
              </a:srgbClr>
            </a:solidFill>
          </p:spPr>
          <p:txBody>
            <a:bodyPr/>
            <a:lstStyle/>
            <a:p/>
          </p:txBody>
        </p:sp>
        <p:sp>
          <p:nvSpPr>
            <p:cNvPr id="30" name="rc30"/>
            <p:cNvSpPr/>
            <p:nvPr/>
          </p:nvSpPr>
          <p:spPr>
            <a:xfrm>
              <a:off x="2113336" y="5244301"/>
              <a:ext cx="483137" cy="76487"/>
            </a:xfrm>
            <a:prstGeom prst="rect">
              <a:avLst/>
            </a:prstGeom>
            <a:solidFill>
              <a:srgbClr val="1CABE2">
                <a:alpha val="100000"/>
              </a:srgbClr>
            </a:solidFill>
          </p:spPr>
          <p:txBody>
            <a:bodyPr/>
            <a:lstStyle/>
            <a:p/>
          </p:txBody>
        </p:sp>
        <p:sp>
          <p:nvSpPr>
            <p:cNvPr id="31" name="rc31"/>
            <p:cNvSpPr/>
            <p:nvPr/>
          </p:nvSpPr>
          <p:spPr>
            <a:xfrm>
              <a:off x="2650156" y="5303179"/>
              <a:ext cx="483137" cy="17609"/>
            </a:xfrm>
            <a:prstGeom prst="rect">
              <a:avLst/>
            </a:prstGeom>
            <a:solidFill>
              <a:srgbClr val="1CABE2">
                <a:alpha val="100000"/>
              </a:srgbClr>
            </a:solidFill>
          </p:spPr>
          <p:txBody>
            <a:bodyPr/>
            <a:lstStyle/>
            <a:p/>
          </p:txBody>
        </p:sp>
        <p:sp>
          <p:nvSpPr>
            <p:cNvPr id="32" name="rc32"/>
            <p:cNvSpPr/>
            <p:nvPr/>
          </p:nvSpPr>
          <p:spPr>
            <a:xfrm>
              <a:off x="3186975" y="5281122"/>
              <a:ext cx="483137" cy="39666"/>
            </a:xfrm>
            <a:prstGeom prst="rect">
              <a:avLst/>
            </a:prstGeom>
            <a:solidFill>
              <a:srgbClr val="1CABE2">
                <a:alpha val="100000"/>
              </a:srgbClr>
            </a:solidFill>
          </p:spPr>
          <p:txBody>
            <a:bodyPr/>
            <a:lstStyle/>
            <a:p/>
          </p:txBody>
        </p:sp>
        <p:sp>
          <p:nvSpPr>
            <p:cNvPr id="33" name="rc33"/>
            <p:cNvSpPr/>
            <p:nvPr/>
          </p:nvSpPr>
          <p:spPr>
            <a:xfrm>
              <a:off x="3723794" y="5312784"/>
              <a:ext cx="483137" cy="8004"/>
            </a:xfrm>
            <a:prstGeom prst="rect">
              <a:avLst/>
            </a:prstGeom>
            <a:solidFill>
              <a:srgbClr val="1CABE2">
                <a:alpha val="100000"/>
              </a:srgbClr>
            </a:solidFill>
          </p:spPr>
          <p:txBody>
            <a:bodyPr/>
            <a:lstStyle/>
            <a:p/>
          </p:txBody>
        </p:sp>
        <p:sp>
          <p:nvSpPr>
            <p:cNvPr id="34" name="rc34"/>
            <p:cNvSpPr/>
            <p:nvPr/>
          </p:nvSpPr>
          <p:spPr>
            <a:xfrm>
              <a:off x="4260614" y="5028181"/>
              <a:ext cx="483137" cy="292607"/>
            </a:xfrm>
            <a:prstGeom prst="rect">
              <a:avLst/>
            </a:prstGeom>
            <a:solidFill>
              <a:srgbClr val="1CABE2">
                <a:alpha val="100000"/>
              </a:srgbClr>
            </a:solidFill>
          </p:spPr>
          <p:txBody>
            <a:bodyPr/>
            <a:lstStyle/>
            <a:p/>
          </p:txBody>
        </p:sp>
        <p:sp>
          <p:nvSpPr>
            <p:cNvPr id="35" name="rc35"/>
            <p:cNvSpPr/>
            <p:nvPr/>
          </p:nvSpPr>
          <p:spPr>
            <a:xfrm>
              <a:off x="4797433" y="5197875"/>
              <a:ext cx="483137" cy="122913"/>
            </a:xfrm>
            <a:prstGeom prst="rect">
              <a:avLst/>
            </a:prstGeom>
            <a:solidFill>
              <a:srgbClr val="1CABE2">
                <a:alpha val="100000"/>
              </a:srgbClr>
            </a:solidFill>
          </p:spPr>
          <p:txBody>
            <a:bodyPr/>
            <a:lstStyle/>
            <a:p/>
          </p:txBody>
        </p:sp>
        <p:sp>
          <p:nvSpPr>
            <p:cNvPr id="36" name="rc36"/>
            <p:cNvSpPr/>
            <p:nvPr/>
          </p:nvSpPr>
          <p:spPr>
            <a:xfrm>
              <a:off x="5334253" y="5048459"/>
              <a:ext cx="483137" cy="272329"/>
            </a:xfrm>
            <a:prstGeom prst="rect">
              <a:avLst/>
            </a:prstGeom>
            <a:solidFill>
              <a:srgbClr val="1CABE2">
                <a:alpha val="100000"/>
              </a:srgbClr>
            </a:solidFill>
          </p:spPr>
          <p:txBody>
            <a:bodyPr/>
            <a:lstStyle/>
            <a:p/>
          </p:txBody>
        </p:sp>
        <p:sp>
          <p:nvSpPr>
            <p:cNvPr id="37" name="rc37"/>
            <p:cNvSpPr/>
            <p:nvPr/>
          </p:nvSpPr>
          <p:spPr>
            <a:xfrm>
              <a:off x="5871072" y="5239677"/>
              <a:ext cx="483137" cy="81111"/>
            </a:xfrm>
            <a:prstGeom prst="rect">
              <a:avLst/>
            </a:prstGeom>
            <a:solidFill>
              <a:srgbClr val="1CABE2">
                <a:alpha val="100000"/>
              </a:srgbClr>
            </a:solidFill>
          </p:spPr>
          <p:txBody>
            <a:bodyPr/>
            <a:lstStyle/>
            <a:p/>
          </p:txBody>
        </p:sp>
        <p:sp>
          <p:nvSpPr>
            <p:cNvPr id="38" name="rc38"/>
            <p:cNvSpPr/>
            <p:nvPr/>
          </p:nvSpPr>
          <p:spPr>
            <a:xfrm>
              <a:off x="6407891" y="5139532"/>
              <a:ext cx="483137" cy="181256"/>
            </a:xfrm>
            <a:prstGeom prst="rect">
              <a:avLst/>
            </a:prstGeom>
            <a:solidFill>
              <a:srgbClr val="1CABE2">
                <a:alpha val="100000"/>
              </a:srgbClr>
            </a:solidFill>
          </p:spPr>
          <p:txBody>
            <a:bodyPr/>
            <a:lstStyle/>
            <a:p/>
          </p:txBody>
        </p:sp>
        <p:sp>
          <p:nvSpPr>
            <p:cNvPr id="39" name="rc39"/>
            <p:cNvSpPr/>
            <p:nvPr/>
          </p:nvSpPr>
          <p:spPr>
            <a:xfrm>
              <a:off x="6944711" y="5040099"/>
              <a:ext cx="483137" cy="280689"/>
            </a:xfrm>
            <a:prstGeom prst="rect">
              <a:avLst/>
            </a:prstGeom>
            <a:solidFill>
              <a:srgbClr val="1CABE2">
                <a:alpha val="100000"/>
              </a:srgbClr>
            </a:solidFill>
          </p:spPr>
          <p:txBody>
            <a:bodyPr/>
            <a:lstStyle/>
            <a:p/>
          </p:txBody>
        </p:sp>
        <p:sp>
          <p:nvSpPr>
            <p:cNvPr id="40" name="rc40"/>
            <p:cNvSpPr/>
            <p:nvPr/>
          </p:nvSpPr>
          <p:spPr>
            <a:xfrm>
              <a:off x="7481530" y="4024065"/>
              <a:ext cx="483137" cy="1296723"/>
            </a:xfrm>
            <a:prstGeom prst="rect">
              <a:avLst/>
            </a:prstGeom>
            <a:solidFill>
              <a:srgbClr val="1CABE2">
                <a:alpha val="100000"/>
              </a:srgbClr>
            </a:solidFill>
          </p:spPr>
          <p:txBody>
            <a:bodyPr/>
            <a:lstStyle/>
            <a:p/>
          </p:txBody>
        </p:sp>
        <p:sp>
          <p:nvSpPr>
            <p:cNvPr id="41" name="pl41"/>
            <p:cNvSpPr/>
            <p:nvPr/>
          </p:nvSpPr>
          <p:spPr>
            <a:xfrm>
              <a:off x="1281266" y="1517067"/>
              <a:ext cx="6441832" cy="259344"/>
            </a:xfrm>
            <a:custGeom>
              <a:avLst/>
              <a:pathLst>
                <a:path w="6441832" h="259344">
                  <a:moveTo>
                    <a:pt x="0" y="43224"/>
                  </a:moveTo>
                  <a:lnTo>
                    <a:pt x="536819" y="259344"/>
                  </a:lnTo>
                  <a:lnTo>
                    <a:pt x="1073638" y="0"/>
                  </a:lnTo>
                  <a:lnTo>
                    <a:pt x="1610458" y="0"/>
                  </a:lnTo>
                  <a:lnTo>
                    <a:pt x="2147277" y="0"/>
                  </a:lnTo>
                  <a:lnTo>
                    <a:pt x="2684097" y="0"/>
                  </a:lnTo>
                  <a:lnTo>
                    <a:pt x="3220916" y="0"/>
                  </a:lnTo>
                  <a:lnTo>
                    <a:pt x="3757735" y="0"/>
                  </a:lnTo>
                  <a:lnTo>
                    <a:pt x="4294555" y="0"/>
                  </a:lnTo>
                  <a:lnTo>
                    <a:pt x="4831374" y="0"/>
                  </a:lnTo>
                  <a:lnTo>
                    <a:pt x="5368194" y="0"/>
                  </a:lnTo>
                  <a:lnTo>
                    <a:pt x="5905013" y="0"/>
                  </a:lnTo>
                  <a:lnTo>
                    <a:pt x="6441832" y="0"/>
                  </a:lnTo>
                </a:path>
              </a:pathLst>
            </a:custGeom>
            <a:ln w="27101" cap="flat">
              <a:solidFill>
                <a:srgbClr val="00833D">
                  <a:alpha val="100000"/>
                </a:srgbClr>
              </a:solidFill>
              <a:prstDash val="solid"/>
              <a:round/>
            </a:ln>
          </p:spPr>
          <p:txBody>
            <a:bodyPr/>
            <a:lstStyle/>
            <a:p/>
          </p:txBody>
        </p:sp>
        <p:sp>
          <p:nvSpPr>
            <p:cNvPr id="42" name="pl42"/>
            <p:cNvSpPr/>
            <p:nvPr/>
          </p:nvSpPr>
          <p:spPr>
            <a:xfrm>
              <a:off x="2354905" y="2251877"/>
              <a:ext cx="5368194" cy="2334101"/>
            </a:xfrm>
            <a:custGeom>
              <a:avLst/>
              <a:pathLst>
                <a:path w="5368194" h="2334101">
                  <a:moveTo>
                    <a:pt x="0" y="2334101"/>
                  </a:moveTo>
                  <a:lnTo>
                    <a:pt x="536819" y="907706"/>
                  </a:lnTo>
                  <a:lnTo>
                    <a:pt x="1073638" y="518689"/>
                  </a:lnTo>
                  <a:lnTo>
                    <a:pt x="1610458" y="259344"/>
                  </a:lnTo>
                  <a:lnTo>
                    <a:pt x="2147277" y="0"/>
                  </a:lnTo>
                  <a:lnTo>
                    <a:pt x="2684097" y="0"/>
                  </a:lnTo>
                  <a:lnTo>
                    <a:pt x="3220916" y="0"/>
                  </a:lnTo>
                  <a:lnTo>
                    <a:pt x="3757735" y="0"/>
                  </a:lnTo>
                  <a:lnTo>
                    <a:pt x="4294555" y="216120"/>
                  </a:lnTo>
                  <a:lnTo>
                    <a:pt x="4831374" y="259344"/>
                  </a:lnTo>
                  <a:lnTo>
                    <a:pt x="5368194" y="259344"/>
                  </a:lnTo>
                </a:path>
              </a:pathLst>
            </a:custGeom>
            <a:ln w="27101" cap="flat">
              <a:solidFill>
                <a:srgbClr val="002759">
                  <a:alpha val="100000"/>
                </a:srgbClr>
              </a:solidFill>
              <a:prstDash val="solid"/>
              <a:round/>
            </a:ln>
          </p:spPr>
          <p:txBody>
            <a:bodyPr/>
            <a:lstStyle/>
            <a:p/>
          </p:txBody>
        </p:sp>
        <p:sp>
          <p:nvSpPr>
            <p:cNvPr id="43" name="pt43"/>
            <p:cNvSpPr/>
            <p:nvPr/>
          </p:nvSpPr>
          <p:spPr>
            <a:xfrm>
              <a:off x="1249665" y="15286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86484"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323304"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60123"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96942"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3762"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70581"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007401"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44220"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81039"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617859"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54678"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91498"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323304" y="45543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60123" y="3127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96942" y="27389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3762"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70581" y="2220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07401" y="2220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44220" y="2220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1039" y="2220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17859"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54678"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1498"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81788" y="50480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803</a:t>
              </a:r>
            </a:p>
          </p:txBody>
        </p:sp>
        <p:sp>
          <p:nvSpPr>
            <p:cNvPr id="68" name="tx68"/>
            <p:cNvSpPr/>
            <p:nvPr/>
          </p:nvSpPr>
          <p:spPr>
            <a:xfrm>
              <a:off x="1718608" y="511333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a:t>
              </a:r>
            </a:p>
          </p:txBody>
        </p:sp>
        <p:sp>
          <p:nvSpPr>
            <p:cNvPr id="69" name="tx69"/>
            <p:cNvSpPr/>
            <p:nvPr/>
          </p:nvSpPr>
          <p:spPr>
            <a:xfrm>
              <a:off x="2255427" y="511440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430</a:t>
              </a:r>
            </a:p>
          </p:txBody>
        </p:sp>
        <p:sp>
          <p:nvSpPr>
            <p:cNvPr id="70" name="tx70"/>
            <p:cNvSpPr/>
            <p:nvPr/>
          </p:nvSpPr>
          <p:spPr>
            <a:xfrm>
              <a:off x="2825406" y="51733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a:t>
              </a:r>
            </a:p>
          </p:txBody>
        </p:sp>
        <p:sp>
          <p:nvSpPr>
            <p:cNvPr id="71" name="tx71"/>
            <p:cNvSpPr/>
            <p:nvPr/>
          </p:nvSpPr>
          <p:spPr>
            <a:xfrm>
              <a:off x="3329066" y="515122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72" name="tx72"/>
            <p:cNvSpPr/>
            <p:nvPr/>
          </p:nvSpPr>
          <p:spPr>
            <a:xfrm>
              <a:off x="3899044" y="5183291"/>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3" name="tx73"/>
            <p:cNvSpPr/>
            <p:nvPr/>
          </p:nvSpPr>
          <p:spPr>
            <a:xfrm>
              <a:off x="4352980" y="488290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1,645</a:t>
              </a:r>
            </a:p>
          </p:txBody>
        </p:sp>
        <p:sp>
          <p:nvSpPr>
            <p:cNvPr id="74" name="tx74"/>
            <p:cNvSpPr/>
            <p:nvPr/>
          </p:nvSpPr>
          <p:spPr>
            <a:xfrm>
              <a:off x="4939524" y="506803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691</a:t>
              </a:r>
            </a:p>
          </p:txBody>
        </p:sp>
        <p:sp>
          <p:nvSpPr>
            <p:cNvPr id="75" name="tx75"/>
            <p:cNvSpPr/>
            <p:nvPr/>
          </p:nvSpPr>
          <p:spPr>
            <a:xfrm>
              <a:off x="5426619" y="49031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1,531</a:t>
              </a:r>
            </a:p>
          </p:txBody>
        </p:sp>
        <p:sp>
          <p:nvSpPr>
            <p:cNvPr id="76" name="tx76"/>
            <p:cNvSpPr/>
            <p:nvPr/>
          </p:nvSpPr>
          <p:spPr>
            <a:xfrm>
              <a:off x="6013163" y="51098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456</a:t>
              </a:r>
            </a:p>
          </p:txBody>
        </p:sp>
        <p:sp>
          <p:nvSpPr>
            <p:cNvPr id="77" name="tx77"/>
            <p:cNvSpPr/>
            <p:nvPr/>
          </p:nvSpPr>
          <p:spPr>
            <a:xfrm>
              <a:off x="6500258" y="499426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1,019</a:t>
              </a:r>
            </a:p>
          </p:txBody>
        </p:sp>
        <p:sp>
          <p:nvSpPr>
            <p:cNvPr id="78" name="tx78"/>
            <p:cNvSpPr/>
            <p:nvPr/>
          </p:nvSpPr>
          <p:spPr>
            <a:xfrm>
              <a:off x="7037077" y="489482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1,578</a:t>
              </a:r>
            </a:p>
          </p:txBody>
        </p:sp>
        <p:sp>
          <p:nvSpPr>
            <p:cNvPr id="79" name="tx79"/>
            <p:cNvSpPr/>
            <p:nvPr/>
          </p:nvSpPr>
          <p:spPr>
            <a:xfrm>
              <a:off x="7573896"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7,290</a:t>
              </a:r>
            </a:p>
          </p:txBody>
        </p:sp>
        <p:sp>
          <p:nvSpPr>
            <p:cNvPr id="80" name="pl80"/>
            <p:cNvSpPr/>
            <p:nvPr/>
          </p:nvSpPr>
          <p:spPr>
            <a:xfrm>
              <a:off x="7741150" y="1517113"/>
              <a:ext cx="121153" cy="308"/>
            </a:xfrm>
            <a:custGeom>
              <a:avLst/>
              <a:pathLst>
                <a:path w="121153" h="308">
                  <a:moveTo>
                    <a:pt x="121153" y="308"/>
                  </a:moveTo>
                  <a:lnTo>
                    <a:pt x="0" y="0"/>
                  </a:lnTo>
                </a:path>
              </a:pathLst>
            </a:custGeom>
          </p:spPr>
          <p:txBody>
            <a:bodyPr/>
            <a:lstStyle/>
            <a:p/>
          </p:txBody>
        </p:sp>
        <p:sp>
          <p:nvSpPr>
            <p:cNvPr id="81" name="pl81"/>
            <p:cNvSpPr/>
            <p:nvPr/>
          </p:nvSpPr>
          <p:spPr>
            <a:xfrm>
              <a:off x="7741150" y="2511289"/>
              <a:ext cx="121153" cy="452"/>
            </a:xfrm>
            <a:custGeom>
              <a:avLst/>
              <a:pathLst>
                <a:path w="121153" h="452">
                  <a:moveTo>
                    <a:pt x="121153" y="452"/>
                  </a:moveTo>
                  <a:lnTo>
                    <a:pt x="0" y="0"/>
                  </a:lnTo>
                </a:path>
              </a:pathLst>
            </a:custGeom>
          </p:spPr>
          <p:txBody>
            <a:bodyPr/>
            <a:lstStyle/>
            <a:p/>
          </p:txBody>
        </p:sp>
        <p:sp>
          <p:nvSpPr>
            <p:cNvPr id="82" name="pg82"/>
            <p:cNvSpPr/>
            <p:nvPr/>
          </p:nvSpPr>
          <p:spPr>
            <a:xfrm>
              <a:off x="7793724" y="142902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47014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4" name="pg84"/>
            <p:cNvSpPr/>
            <p:nvPr/>
          </p:nvSpPr>
          <p:spPr>
            <a:xfrm>
              <a:off x="7793724" y="242334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4644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65%</a:t>
              </a:r>
            </a:p>
          </p:txBody>
        </p:sp>
        <p:sp>
          <p:nvSpPr>
            <p:cNvPr id="86" name="rc86"/>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36759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347820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0" name="tx90"/>
            <p:cNvSpPr/>
            <p:nvPr/>
          </p:nvSpPr>
          <p:spPr>
            <a:xfrm>
              <a:off x="508103" y="258882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1" name="tx91"/>
            <p:cNvSpPr/>
            <p:nvPr/>
          </p:nvSpPr>
          <p:spPr>
            <a:xfrm>
              <a:off x="508103" y="169943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508103" y="81005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93" name="tx93"/>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13904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67583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82313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5995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967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43359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7041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50723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44025"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25778"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1891824" y="401416"/>
              <a:ext cx="58112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Burkina Faso,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7,290 confirmed measles cases in Burkina Faso. In the same year, MCV1 coverage was 88% and MCV2 coverage was 65%.
The number of cases in 2024 was 4.6 times more cases than in 2023 (n=1,578).
The highest number of measles cases was reported in 2024 (n=7,290). In this year, MCV1 coverage was 88%.
Burkina Faso reported measles vaccine stockouts in 2006, 2010, 2011, and 2024.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1505433"/>
              <a:ext cx="3520101" cy="3447931"/>
            </a:xfrm>
            <a:custGeom>
              <a:avLst/>
              <a:pathLst>
                <a:path w="3520101" h="3447931">
                  <a:moveTo>
                    <a:pt x="0" y="0"/>
                  </a:moveTo>
                  <a:lnTo>
                    <a:pt x="146670" y="1320484"/>
                  </a:lnTo>
                  <a:lnTo>
                    <a:pt x="293341" y="1834005"/>
                  </a:lnTo>
                  <a:lnTo>
                    <a:pt x="440012" y="2567608"/>
                  </a:lnTo>
                  <a:lnTo>
                    <a:pt x="586683" y="2567608"/>
                  </a:lnTo>
                  <a:lnTo>
                    <a:pt x="733354" y="2714328"/>
                  </a:lnTo>
                  <a:lnTo>
                    <a:pt x="880025" y="3081129"/>
                  </a:lnTo>
                  <a:lnTo>
                    <a:pt x="1026696" y="3227850"/>
                  </a:lnTo>
                  <a:lnTo>
                    <a:pt x="1173367" y="3447931"/>
                  </a:lnTo>
                  <a:lnTo>
                    <a:pt x="1320038" y="3374570"/>
                  </a:lnTo>
                  <a:lnTo>
                    <a:pt x="1466709" y="3301210"/>
                  </a:lnTo>
                  <a:lnTo>
                    <a:pt x="1613379" y="3301210"/>
                  </a:lnTo>
                  <a:lnTo>
                    <a:pt x="1760050" y="3154490"/>
                  </a:lnTo>
                  <a:lnTo>
                    <a:pt x="1906721" y="3007769"/>
                  </a:lnTo>
                  <a:lnTo>
                    <a:pt x="2053392" y="3154490"/>
                  </a:lnTo>
                  <a:lnTo>
                    <a:pt x="2200063" y="3154490"/>
                  </a:lnTo>
                  <a:lnTo>
                    <a:pt x="2346734" y="3154490"/>
                  </a:lnTo>
                  <a:lnTo>
                    <a:pt x="2493405" y="3154490"/>
                  </a:lnTo>
                  <a:lnTo>
                    <a:pt x="2640076" y="3154490"/>
                  </a:lnTo>
                  <a:lnTo>
                    <a:pt x="2786747" y="3154490"/>
                  </a:lnTo>
                  <a:lnTo>
                    <a:pt x="2933418" y="3154490"/>
                  </a:lnTo>
                  <a:lnTo>
                    <a:pt x="3080089" y="3154490"/>
                  </a:lnTo>
                  <a:lnTo>
                    <a:pt x="3226759" y="3154490"/>
                  </a:lnTo>
                  <a:lnTo>
                    <a:pt x="3373430" y="3154490"/>
                  </a:lnTo>
                  <a:lnTo>
                    <a:pt x="3520101" y="3154490"/>
                  </a:lnTo>
                </a:path>
              </a:pathLst>
            </a:custGeom>
            <a:ln w="27101" cap="flat">
              <a:solidFill>
                <a:srgbClr val="0058AB">
                  <a:alpha val="80000"/>
                </a:srgbClr>
              </a:solidFill>
              <a:prstDash val="solid"/>
              <a:round/>
            </a:ln>
          </p:spPr>
          <p:txBody>
            <a:bodyPr/>
            <a:lstStyle/>
            <a:p/>
          </p:txBody>
        </p:sp>
        <p:sp>
          <p:nvSpPr>
            <p:cNvPr id="19" name="pl19"/>
            <p:cNvSpPr/>
            <p:nvPr/>
          </p:nvSpPr>
          <p:spPr>
            <a:xfrm>
              <a:off x="943464" y="3999681"/>
              <a:ext cx="3520101" cy="586881"/>
            </a:xfrm>
            <a:custGeom>
              <a:avLst/>
              <a:pathLst>
                <a:path w="3520101" h="586881">
                  <a:moveTo>
                    <a:pt x="0" y="0"/>
                  </a:moveTo>
                  <a:lnTo>
                    <a:pt x="146670" y="73360"/>
                  </a:lnTo>
                  <a:lnTo>
                    <a:pt x="293341" y="0"/>
                  </a:lnTo>
                  <a:lnTo>
                    <a:pt x="440012" y="146720"/>
                  </a:lnTo>
                  <a:lnTo>
                    <a:pt x="586683" y="220080"/>
                  </a:lnTo>
                  <a:lnTo>
                    <a:pt x="733354" y="146720"/>
                  </a:lnTo>
                  <a:lnTo>
                    <a:pt x="880025" y="220080"/>
                  </a:lnTo>
                  <a:lnTo>
                    <a:pt x="1026696" y="220080"/>
                  </a:lnTo>
                  <a:lnTo>
                    <a:pt x="1173367" y="366801"/>
                  </a:lnTo>
                  <a:lnTo>
                    <a:pt x="1320038" y="440161"/>
                  </a:lnTo>
                  <a:lnTo>
                    <a:pt x="1466709" y="513521"/>
                  </a:lnTo>
                  <a:lnTo>
                    <a:pt x="1613379" y="513521"/>
                  </a:lnTo>
                  <a:lnTo>
                    <a:pt x="1760050" y="513521"/>
                  </a:lnTo>
                  <a:lnTo>
                    <a:pt x="1906721" y="513521"/>
                  </a:lnTo>
                  <a:lnTo>
                    <a:pt x="2053392" y="586881"/>
                  </a:lnTo>
                  <a:lnTo>
                    <a:pt x="2200063" y="586881"/>
                  </a:lnTo>
                  <a:lnTo>
                    <a:pt x="2346734" y="586881"/>
                  </a:lnTo>
                  <a:lnTo>
                    <a:pt x="2493405" y="586881"/>
                  </a:lnTo>
                  <a:lnTo>
                    <a:pt x="2640076" y="586881"/>
                  </a:lnTo>
                  <a:lnTo>
                    <a:pt x="2786747" y="586881"/>
                  </a:lnTo>
                  <a:lnTo>
                    <a:pt x="2933418" y="586881"/>
                  </a:lnTo>
                  <a:lnTo>
                    <a:pt x="3080089" y="513521"/>
                  </a:lnTo>
                  <a:lnTo>
                    <a:pt x="3226759" y="586881"/>
                  </a:lnTo>
                  <a:lnTo>
                    <a:pt x="3373430" y="586881"/>
                  </a:lnTo>
                  <a:lnTo>
                    <a:pt x="3520101" y="586881"/>
                  </a:lnTo>
                </a:path>
              </a:pathLst>
            </a:custGeom>
            <a:ln w="27101" cap="flat">
              <a:solidFill>
                <a:srgbClr val="1CABE2">
                  <a:alpha val="80000"/>
                </a:srgbClr>
              </a:solidFill>
              <a:prstDash val="solid"/>
              <a:round/>
            </a:ln>
          </p:spPr>
          <p:txBody>
            <a:bodyPr/>
            <a:lstStyle/>
            <a:p/>
          </p:txBody>
        </p:sp>
        <p:sp>
          <p:nvSpPr>
            <p:cNvPr id="20" name="pl20"/>
            <p:cNvSpPr/>
            <p:nvPr/>
          </p:nvSpPr>
          <p:spPr>
            <a:xfrm>
              <a:off x="943464" y="2825917"/>
              <a:ext cx="3520101" cy="1540564"/>
            </a:xfrm>
            <a:custGeom>
              <a:avLst/>
              <a:pathLst>
                <a:path w="3520101" h="1540564">
                  <a:moveTo>
                    <a:pt x="0" y="73360"/>
                  </a:moveTo>
                  <a:lnTo>
                    <a:pt x="146670" y="0"/>
                  </a:lnTo>
                  <a:lnTo>
                    <a:pt x="293341" y="220080"/>
                  </a:lnTo>
                  <a:lnTo>
                    <a:pt x="440012" y="440161"/>
                  </a:lnTo>
                  <a:lnTo>
                    <a:pt x="586683" y="660242"/>
                  </a:lnTo>
                  <a:lnTo>
                    <a:pt x="733354" y="953683"/>
                  </a:lnTo>
                  <a:lnTo>
                    <a:pt x="880025" y="1027043"/>
                  </a:lnTo>
                  <a:lnTo>
                    <a:pt x="1026696" y="1100403"/>
                  </a:lnTo>
                  <a:lnTo>
                    <a:pt x="1173367" y="1173763"/>
                  </a:lnTo>
                  <a:lnTo>
                    <a:pt x="1320038" y="1247124"/>
                  </a:lnTo>
                  <a:lnTo>
                    <a:pt x="1466709" y="1393844"/>
                  </a:lnTo>
                  <a:lnTo>
                    <a:pt x="1613379" y="1540564"/>
                  </a:lnTo>
                  <a:lnTo>
                    <a:pt x="1760050" y="1393844"/>
                  </a:lnTo>
                  <a:lnTo>
                    <a:pt x="1906721" y="1467204"/>
                  </a:lnTo>
                  <a:lnTo>
                    <a:pt x="2053392" y="1393844"/>
                  </a:lnTo>
                  <a:lnTo>
                    <a:pt x="2200063" y="1173763"/>
                  </a:lnTo>
                  <a:lnTo>
                    <a:pt x="2346734" y="1247124"/>
                  </a:lnTo>
                  <a:lnTo>
                    <a:pt x="2493405" y="1247124"/>
                  </a:lnTo>
                  <a:lnTo>
                    <a:pt x="2640076" y="1320484"/>
                  </a:lnTo>
                  <a:lnTo>
                    <a:pt x="2786747" y="1467204"/>
                  </a:lnTo>
                  <a:lnTo>
                    <a:pt x="2933418" y="1320484"/>
                  </a:lnTo>
                  <a:lnTo>
                    <a:pt x="3080089" y="1320484"/>
                  </a:lnTo>
                  <a:lnTo>
                    <a:pt x="3226759" y="1393844"/>
                  </a:lnTo>
                  <a:lnTo>
                    <a:pt x="3373430" y="1320484"/>
                  </a:lnTo>
                  <a:lnTo>
                    <a:pt x="3520101" y="1393844"/>
                  </a:lnTo>
                </a:path>
              </a:pathLst>
            </a:custGeom>
            <a:ln w="27101" cap="flat">
              <a:solidFill>
                <a:srgbClr val="00833D">
                  <a:alpha val="80000"/>
                </a:srgbClr>
              </a:solidFill>
              <a:prstDash val="solid"/>
              <a:round/>
            </a:ln>
          </p:spPr>
          <p:txBody>
            <a:bodyPr/>
            <a:lstStyle/>
            <a:p/>
          </p:txBody>
        </p:sp>
        <p:sp>
          <p:nvSpPr>
            <p:cNvPr id="21" name="pl21"/>
            <p:cNvSpPr/>
            <p:nvPr/>
          </p:nvSpPr>
          <p:spPr>
            <a:xfrm>
              <a:off x="943464" y="1505433"/>
              <a:ext cx="3520101" cy="3447931"/>
            </a:xfrm>
            <a:custGeom>
              <a:avLst/>
              <a:pathLst>
                <a:path w="3520101" h="3447931">
                  <a:moveTo>
                    <a:pt x="0" y="0"/>
                  </a:moveTo>
                  <a:lnTo>
                    <a:pt x="146670" y="1320484"/>
                  </a:lnTo>
                  <a:lnTo>
                    <a:pt x="293341" y="1834005"/>
                  </a:lnTo>
                  <a:lnTo>
                    <a:pt x="440012" y="2567608"/>
                  </a:lnTo>
                  <a:lnTo>
                    <a:pt x="586683" y="2567608"/>
                  </a:lnTo>
                  <a:lnTo>
                    <a:pt x="733354" y="2714328"/>
                  </a:lnTo>
                  <a:lnTo>
                    <a:pt x="880025" y="3081129"/>
                  </a:lnTo>
                  <a:lnTo>
                    <a:pt x="1026696" y="3227850"/>
                  </a:lnTo>
                  <a:lnTo>
                    <a:pt x="1173367" y="3447931"/>
                  </a:lnTo>
                  <a:lnTo>
                    <a:pt x="1320038" y="3374570"/>
                  </a:lnTo>
                  <a:lnTo>
                    <a:pt x="1466709" y="3301210"/>
                  </a:lnTo>
                  <a:lnTo>
                    <a:pt x="1613379" y="3301210"/>
                  </a:lnTo>
                  <a:lnTo>
                    <a:pt x="1760050" y="3154490"/>
                  </a:lnTo>
                  <a:lnTo>
                    <a:pt x="1906721" y="3007769"/>
                  </a:lnTo>
                  <a:lnTo>
                    <a:pt x="2053392" y="3154490"/>
                  </a:lnTo>
                  <a:lnTo>
                    <a:pt x="2200063" y="3154490"/>
                  </a:lnTo>
                  <a:lnTo>
                    <a:pt x="2346734" y="3154490"/>
                  </a:lnTo>
                  <a:lnTo>
                    <a:pt x="2493405" y="3154490"/>
                  </a:lnTo>
                  <a:lnTo>
                    <a:pt x="2640076" y="3154490"/>
                  </a:lnTo>
                  <a:lnTo>
                    <a:pt x="2786747" y="3154490"/>
                  </a:lnTo>
                  <a:lnTo>
                    <a:pt x="2933418" y="3154490"/>
                  </a:lnTo>
                  <a:lnTo>
                    <a:pt x="3080089" y="3154490"/>
                  </a:lnTo>
                  <a:lnTo>
                    <a:pt x="3226759" y="3154490"/>
                  </a:lnTo>
                  <a:lnTo>
                    <a:pt x="3373430" y="3154490"/>
                  </a:lnTo>
                  <a:lnTo>
                    <a:pt x="3520101" y="3154490"/>
                  </a:lnTo>
                </a:path>
              </a:pathLst>
            </a:custGeom>
            <a:ln w="43362" cap="flat">
              <a:solidFill>
                <a:srgbClr val="000000">
                  <a:alpha val="100000"/>
                </a:srgbClr>
              </a:solidFill>
              <a:prstDash val="solid"/>
              <a:round/>
            </a:ln>
          </p:spPr>
          <p:txBody>
            <a:bodyPr/>
            <a:lstStyle/>
            <a:p/>
          </p:txBody>
        </p:sp>
        <p:sp>
          <p:nvSpPr>
            <p:cNvPr id="22" name="pl22"/>
            <p:cNvSpPr/>
            <p:nvPr/>
          </p:nvSpPr>
          <p:spPr>
            <a:xfrm>
              <a:off x="943464" y="1505433"/>
              <a:ext cx="3520101" cy="3447931"/>
            </a:xfrm>
            <a:custGeom>
              <a:avLst/>
              <a:pathLst>
                <a:path w="3520101" h="3447931">
                  <a:moveTo>
                    <a:pt x="0" y="0"/>
                  </a:moveTo>
                  <a:lnTo>
                    <a:pt x="146670" y="1320484"/>
                  </a:lnTo>
                  <a:lnTo>
                    <a:pt x="293341" y="1834005"/>
                  </a:lnTo>
                  <a:lnTo>
                    <a:pt x="440012" y="2567608"/>
                  </a:lnTo>
                  <a:lnTo>
                    <a:pt x="586683" y="2567608"/>
                  </a:lnTo>
                  <a:lnTo>
                    <a:pt x="733354" y="2714328"/>
                  </a:lnTo>
                  <a:lnTo>
                    <a:pt x="880025" y="3081129"/>
                  </a:lnTo>
                  <a:lnTo>
                    <a:pt x="1026696" y="3227850"/>
                  </a:lnTo>
                  <a:lnTo>
                    <a:pt x="1173367" y="3447931"/>
                  </a:lnTo>
                  <a:lnTo>
                    <a:pt x="1320038" y="3374570"/>
                  </a:lnTo>
                  <a:lnTo>
                    <a:pt x="1466709" y="3301210"/>
                  </a:lnTo>
                  <a:lnTo>
                    <a:pt x="1613379" y="3301210"/>
                  </a:lnTo>
                  <a:lnTo>
                    <a:pt x="1760050" y="3154490"/>
                  </a:lnTo>
                  <a:lnTo>
                    <a:pt x="1906721" y="3007769"/>
                  </a:lnTo>
                  <a:lnTo>
                    <a:pt x="2053392" y="3154490"/>
                  </a:lnTo>
                  <a:lnTo>
                    <a:pt x="2200063" y="3154490"/>
                  </a:lnTo>
                  <a:lnTo>
                    <a:pt x="2346734" y="3154490"/>
                  </a:lnTo>
                  <a:lnTo>
                    <a:pt x="2493405" y="3154490"/>
                  </a:lnTo>
                  <a:lnTo>
                    <a:pt x="2640076" y="3154490"/>
                  </a:lnTo>
                  <a:lnTo>
                    <a:pt x="2786747" y="3154490"/>
                  </a:lnTo>
                  <a:lnTo>
                    <a:pt x="2933418" y="3154490"/>
                  </a:lnTo>
                  <a:lnTo>
                    <a:pt x="3080089" y="3154490"/>
                  </a:lnTo>
                  <a:lnTo>
                    <a:pt x="3226759" y="3154490"/>
                  </a:lnTo>
                  <a:lnTo>
                    <a:pt x="3373430" y="3154490"/>
                  </a:lnTo>
                  <a:lnTo>
                    <a:pt x="3520101" y="3154490"/>
                  </a:lnTo>
                </a:path>
              </a:pathLst>
            </a:custGeom>
            <a:ln w="27101" cap="flat">
              <a:solidFill>
                <a:srgbClr val="0058AB">
                  <a:alpha val="100000"/>
                </a:srgbClr>
              </a:solidFill>
              <a:prstDash val="solid"/>
              <a:round/>
            </a:ln>
          </p:spPr>
          <p:txBody>
            <a:bodyPr/>
            <a:lstStyle/>
            <a:p/>
          </p:txBody>
        </p:sp>
        <p:sp>
          <p:nvSpPr>
            <p:cNvPr id="23" name="pl23"/>
            <p:cNvSpPr/>
            <p:nvPr/>
          </p:nvSpPr>
          <p:spPr>
            <a:xfrm>
              <a:off x="76745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128535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999681"/>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58656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3984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21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249139"/>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47</a:t>
              </a:r>
            </a:p>
          </p:txBody>
        </p:sp>
        <p:sp>
          <p:nvSpPr>
            <p:cNvPr id="33" name="pg33"/>
            <p:cNvSpPr/>
            <p:nvPr/>
          </p:nvSpPr>
          <p:spPr>
            <a:xfrm>
              <a:off x="1590194" y="39331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39619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2351684" y="4519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550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671722"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036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4547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179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641260"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39546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9546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771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396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62560" y="610261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63" name="tx63"/>
            <p:cNvSpPr/>
            <p:nvPr/>
          </p:nvSpPr>
          <p:spPr>
            <a:xfrm>
              <a:off x="28442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0670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725514"/>
              <a:ext cx="3520101" cy="3374570"/>
            </a:xfrm>
            <a:custGeom>
              <a:avLst/>
              <a:pathLst>
                <a:path w="3520101" h="3374570">
                  <a:moveTo>
                    <a:pt x="0" y="0"/>
                  </a:moveTo>
                  <a:lnTo>
                    <a:pt x="146670" y="1173763"/>
                  </a:lnTo>
                  <a:lnTo>
                    <a:pt x="293341" y="1173763"/>
                  </a:lnTo>
                  <a:lnTo>
                    <a:pt x="440012" y="2054086"/>
                  </a:lnTo>
                  <a:lnTo>
                    <a:pt x="586683" y="2274167"/>
                  </a:lnTo>
                  <a:lnTo>
                    <a:pt x="733354" y="2640968"/>
                  </a:lnTo>
                  <a:lnTo>
                    <a:pt x="880025" y="3007769"/>
                  </a:lnTo>
                  <a:lnTo>
                    <a:pt x="1026696" y="3374570"/>
                  </a:lnTo>
                  <a:lnTo>
                    <a:pt x="1173367" y="3301210"/>
                  </a:lnTo>
                  <a:lnTo>
                    <a:pt x="1320038" y="3301210"/>
                  </a:lnTo>
                  <a:lnTo>
                    <a:pt x="1466709" y="3154490"/>
                  </a:lnTo>
                  <a:lnTo>
                    <a:pt x="1613379" y="2934409"/>
                  </a:lnTo>
                  <a:lnTo>
                    <a:pt x="1760050" y="2714328"/>
                  </a:lnTo>
                  <a:lnTo>
                    <a:pt x="1906721" y="2274167"/>
                  </a:lnTo>
                  <a:lnTo>
                    <a:pt x="2053392" y="2714328"/>
                  </a:lnTo>
                  <a:lnTo>
                    <a:pt x="2200063" y="2714328"/>
                  </a:lnTo>
                  <a:lnTo>
                    <a:pt x="2346734" y="2714328"/>
                  </a:lnTo>
                  <a:lnTo>
                    <a:pt x="2493405" y="2714328"/>
                  </a:lnTo>
                  <a:lnTo>
                    <a:pt x="2640076" y="2714328"/>
                  </a:lnTo>
                  <a:lnTo>
                    <a:pt x="2786747" y="2714328"/>
                  </a:lnTo>
                  <a:lnTo>
                    <a:pt x="2933418" y="2714328"/>
                  </a:lnTo>
                  <a:lnTo>
                    <a:pt x="3080089" y="2714328"/>
                  </a:lnTo>
                  <a:lnTo>
                    <a:pt x="3226759" y="2714328"/>
                  </a:lnTo>
                  <a:lnTo>
                    <a:pt x="3373430" y="2714328"/>
                  </a:lnTo>
                  <a:lnTo>
                    <a:pt x="3520101" y="2714328"/>
                  </a:lnTo>
                </a:path>
              </a:pathLst>
            </a:custGeom>
            <a:ln w="27101" cap="flat">
              <a:solidFill>
                <a:srgbClr val="0058AB">
                  <a:alpha val="80000"/>
                </a:srgbClr>
              </a:solidFill>
              <a:prstDash val="solid"/>
              <a:round/>
            </a:ln>
          </p:spPr>
          <p:txBody>
            <a:bodyPr/>
            <a:lstStyle/>
            <a:p/>
          </p:txBody>
        </p:sp>
        <p:sp>
          <p:nvSpPr>
            <p:cNvPr id="80" name="pl80"/>
            <p:cNvSpPr/>
            <p:nvPr/>
          </p:nvSpPr>
          <p:spPr>
            <a:xfrm>
              <a:off x="5308715" y="3926321"/>
              <a:ext cx="3520101" cy="660242"/>
            </a:xfrm>
            <a:custGeom>
              <a:avLst/>
              <a:pathLst>
                <a:path w="3520101" h="660242">
                  <a:moveTo>
                    <a:pt x="0" y="0"/>
                  </a:moveTo>
                  <a:lnTo>
                    <a:pt x="146670" y="73360"/>
                  </a:lnTo>
                  <a:lnTo>
                    <a:pt x="293341" y="73360"/>
                  </a:lnTo>
                  <a:lnTo>
                    <a:pt x="440012" y="146720"/>
                  </a:lnTo>
                  <a:lnTo>
                    <a:pt x="586683" y="220080"/>
                  </a:lnTo>
                  <a:lnTo>
                    <a:pt x="733354" y="220080"/>
                  </a:lnTo>
                  <a:lnTo>
                    <a:pt x="880025" y="293440"/>
                  </a:lnTo>
                  <a:lnTo>
                    <a:pt x="1026696" y="366801"/>
                  </a:lnTo>
                  <a:lnTo>
                    <a:pt x="1173367" y="440161"/>
                  </a:lnTo>
                  <a:lnTo>
                    <a:pt x="1320038" y="513521"/>
                  </a:lnTo>
                  <a:lnTo>
                    <a:pt x="1466709" y="586881"/>
                  </a:lnTo>
                  <a:lnTo>
                    <a:pt x="1613379" y="586881"/>
                  </a:lnTo>
                  <a:lnTo>
                    <a:pt x="1760050" y="586881"/>
                  </a:lnTo>
                  <a:lnTo>
                    <a:pt x="1906721" y="660242"/>
                  </a:lnTo>
                  <a:lnTo>
                    <a:pt x="2053392" y="586881"/>
                  </a:lnTo>
                  <a:lnTo>
                    <a:pt x="2200063" y="660242"/>
                  </a:lnTo>
                  <a:lnTo>
                    <a:pt x="2346734" y="586881"/>
                  </a:lnTo>
                  <a:lnTo>
                    <a:pt x="2493405" y="586881"/>
                  </a:lnTo>
                  <a:lnTo>
                    <a:pt x="2640076" y="660242"/>
                  </a:lnTo>
                  <a:lnTo>
                    <a:pt x="2786747" y="660242"/>
                  </a:lnTo>
                  <a:lnTo>
                    <a:pt x="2933418" y="660242"/>
                  </a:lnTo>
                  <a:lnTo>
                    <a:pt x="3080089" y="586881"/>
                  </a:lnTo>
                  <a:lnTo>
                    <a:pt x="3226759" y="513521"/>
                  </a:lnTo>
                  <a:lnTo>
                    <a:pt x="3373430" y="513521"/>
                  </a:lnTo>
                  <a:lnTo>
                    <a:pt x="3520101" y="586881"/>
                  </a:lnTo>
                </a:path>
              </a:pathLst>
            </a:custGeom>
            <a:ln w="27101" cap="flat">
              <a:solidFill>
                <a:srgbClr val="1CABE2">
                  <a:alpha val="80000"/>
                </a:srgbClr>
              </a:solidFill>
              <a:prstDash val="solid"/>
              <a:round/>
            </a:ln>
          </p:spPr>
          <p:txBody>
            <a:bodyPr/>
            <a:lstStyle/>
            <a:p/>
          </p:txBody>
        </p:sp>
        <p:sp>
          <p:nvSpPr>
            <p:cNvPr id="81" name="pl81"/>
            <p:cNvSpPr/>
            <p:nvPr/>
          </p:nvSpPr>
          <p:spPr>
            <a:xfrm>
              <a:off x="5308715" y="2972638"/>
              <a:ext cx="3520101" cy="1393844"/>
            </a:xfrm>
            <a:custGeom>
              <a:avLst/>
              <a:pathLst>
                <a:path w="3520101" h="1393844">
                  <a:moveTo>
                    <a:pt x="0" y="0"/>
                  </a:moveTo>
                  <a:lnTo>
                    <a:pt x="146670" y="146720"/>
                  </a:lnTo>
                  <a:lnTo>
                    <a:pt x="293341" y="220080"/>
                  </a:lnTo>
                  <a:lnTo>
                    <a:pt x="440012" y="513521"/>
                  </a:lnTo>
                  <a:lnTo>
                    <a:pt x="586683" y="660242"/>
                  </a:lnTo>
                  <a:lnTo>
                    <a:pt x="733354" y="880322"/>
                  </a:lnTo>
                  <a:lnTo>
                    <a:pt x="880025" y="953683"/>
                  </a:lnTo>
                  <a:lnTo>
                    <a:pt x="1026696" y="660242"/>
                  </a:lnTo>
                  <a:lnTo>
                    <a:pt x="1173367" y="733602"/>
                  </a:lnTo>
                  <a:lnTo>
                    <a:pt x="1320038" y="880322"/>
                  </a:lnTo>
                  <a:lnTo>
                    <a:pt x="1466709" y="1173763"/>
                  </a:lnTo>
                  <a:lnTo>
                    <a:pt x="1613379" y="1247124"/>
                  </a:lnTo>
                  <a:lnTo>
                    <a:pt x="1760050" y="1393844"/>
                  </a:lnTo>
                  <a:lnTo>
                    <a:pt x="1906721" y="1320484"/>
                  </a:lnTo>
                  <a:lnTo>
                    <a:pt x="2053392" y="880322"/>
                  </a:lnTo>
                  <a:lnTo>
                    <a:pt x="2200063" y="806962"/>
                  </a:lnTo>
                  <a:lnTo>
                    <a:pt x="2346734" y="586881"/>
                  </a:lnTo>
                  <a:lnTo>
                    <a:pt x="2493405" y="733602"/>
                  </a:lnTo>
                  <a:lnTo>
                    <a:pt x="2640076" y="660242"/>
                  </a:lnTo>
                  <a:lnTo>
                    <a:pt x="2786747" y="660242"/>
                  </a:lnTo>
                  <a:lnTo>
                    <a:pt x="2933418" y="660242"/>
                  </a:lnTo>
                  <a:lnTo>
                    <a:pt x="3080089" y="586881"/>
                  </a:lnTo>
                  <a:lnTo>
                    <a:pt x="3226759" y="440161"/>
                  </a:lnTo>
                  <a:lnTo>
                    <a:pt x="3373430" y="366801"/>
                  </a:lnTo>
                  <a:lnTo>
                    <a:pt x="3520101" y="513521"/>
                  </a:lnTo>
                </a:path>
              </a:pathLst>
            </a:custGeom>
            <a:ln w="27101" cap="flat">
              <a:solidFill>
                <a:srgbClr val="00833D">
                  <a:alpha val="80000"/>
                </a:srgbClr>
              </a:solidFill>
              <a:prstDash val="solid"/>
              <a:round/>
            </a:ln>
          </p:spPr>
          <p:txBody>
            <a:bodyPr/>
            <a:lstStyle/>
            <a:p/>
          </p:txBody>
        </p:sp>
        <p:sp>
          <p:nvSpPr>
            <p:cNvPr id="82" name="pl82"/>
            <p:cNvSpPr/>
            <p:nvPr/>
          </p:nvSpPr>
          <p:spPr>
            <a:xfrm>
              <a:off x="5308715" y="1725514"/>
              <a:ext cx="3520101" cy="3374570"/>
            </a:xfrm>
            <a:custGeom>
              <a:avLst/>
              <a:pathLst>
                <a:path w="3520101" h="3374570">
                  <a:moveTo>
                    <a:pt x="0" y="0"/>
                  </a:moveTo>
                  <a:lnTo>
                    <a:pt x="146670" y="1173763"/>
                  </a:lnTo>
                  <a:lnTo>
                    <a:pt x="293341" y="1173763"/>
                  </a:lnTo>
                  <a:lnTo>
                    <a:pt x="440012" y="2054086"/>
                  </a:lnTo>
                  <a:lnTo>
                    <a:pt x="586683" y="2274167"/>
                  </a:lnTo>
                  <a:lnTo>
                    <a:pt x="733354" y="2640968"/>
                  </a:lnTo>
                  <a:lnTo>
                    <a:pt x="880025" y="3007769"/>
                  </a:lnTo>
                  <a:lnTo>
                    <a:pt x="1026696" y="3374570"/>
                  </a:lnTo>
                  <a:lnTo>
                    <a:pt x="1173367" y="3301210"/>
                  </a:lnTo>
                  <a:lnTo>
                    <a:pt x="1320038" y="3301210"/>
                  </a:lnTo>
                  <a:lnTo>
                    <a:pt x="1466709" y="3154490"/>
                  </a:lnTo>
                  <a:lnTo>
                    <a:pt x="1613379" y="2934409"/>
                  </a:lnTo>
                  <a:lnTo>
                    <a:pt x="1760050" y="2714328"/>
                  </a:lnTo>
                  <a:lnTo>
                    <a:pt x="1906721" y="2274167"/>
                  </a:lnTo>
                  <a:lnTo>
                    <a:pt x="2053392" y="2714328"/>
                  </a:lnTo>
                  <a:lnTo>
                    <a:pt x="2200063" y="2714328"/>
                  </a:lnTo>
                  <a:lnTo>
                    <a:pt x="2346734" y="2714328"/>
                  </a:lnTo>
                  <a:lnTo>
                    <a:pt x="2493405" y="2714328"/>
                  </a:lnTo>
                  <a:lnTo>
                    <a:pt x="2640076" y="2714328"/>
                  </a:lnTo>
                  <a:lnTo>
                    <a:pt x="2786747" y="2714328"/>
                  </a:lnTo>
                  <a:lnTo>
                    <a:pt x="2933418" y="2714328"/>
                  </a:lnTo>
                  <a:lnTo>
                    <a:pt x="3080089" y="2714328"/>
                  </a:lnTo>
                  <a:lnTo>
                    <a:pt x="3226759" y="2714328"/>
                  </a:lnTo>
                  <a:lnTo>
                    <a:pt x="3373430" y="2714328"/>
                  </a:lnTo>
                  <a:lnTo>
                    <a:pt x="3520101" y="2714328"/>
                  </a:lnTo>
                </a:path>
              </a:pathLst>
            </a:custGeom>
            <a:ln w="43362" cap="flat">
              <a:solidFill>
                <a:srgbClr val="000000">
                  <a:alpha val="100000"/>
                </a:srgbClr>
              </a:solidFill>
              <a:prstDash val="solid"/>
              <a:round/>
            </a:ln>
          </p:spPr>
          <p:txBody>
            <a:bodyPr/>
            <a:lstStyle/>
            <a:p/>
          </p:txBody>
        </p:sp>
        <p:sp>
          <p:nvSpPr>
            <p:cNvPr id="83" name="pl83"/>
            <p:cNvSpPr/>
            <p:nvPr/>
          </p:nvSpPr>
          <p:spPr>
            <a:xfrm>
              <a:off x="5308715" y="1725514"/>
              <a:ext cx="3520101" cy="3374570"/>
            </a:xfrm>
            <a:custGeom>
              <a:avLst/>
              <a:pathLst>
                <a:path w="3520101" h="3374570">
                  <a:moveTo>
                    <a:pt x="0" y="0"/>
                  </a:moveTo>
                  <a:lnTo>
                    <a:pt x="146670" y="1173763"/>
                  </a:lnTo>
                  <a:lnTo>
                    <a:pt x="293341" y="1173763"/>
                  </a:lnTo>
                  <a:lnTo>
                    <a:pt x="440012" y="2054086"/>
                  </a:lnTo>
                  <a:lnTo>
                    <a:pt x="586683" y="2274167"/>
                  </a:lnTo>
                  <a:lnTo>
                    <a:pt x="733354" y="2640968"/>
                  </a:lnTo>
                  <a:lnTo>
                    <a:pt x="880025" y="3007769"/>
                  </a:lnTo>
                  <a:lnTo>
                    <a:pt x="1026696" y="3374570"/>
                  </a:lnTo>
                  <a:lnTo>
                    <a:pt x="1173367" y="3301210"/>
                  </a:lnTo>
                  <a:lnTo>
                    <a:pt x="1320038" y="3301210"/>
                  </a:lnTo>
                  <a:lnTo>
                    <a:pt x="1466709" y="3154490"/>
                  </a:lnTo>
                  <a:lnTo>
                    <a:pt x="1613379" y="2934409"/>
                  </a:lnTo>
                  <a:lnTo>
                    <a:pt x="1760050" y="2714328"/>
                  </a:lnTo>
                  <a:lnTo>
                    <a:pt x="1906721" y="2274167"/>
                  </a:lnTo>
                  <a:lnTo>
                    <a:pt x="2053392" y="2714328"/>
                  </a:lnTo>
                  <a:lnTo>
                    <a:pt x="2200063" y="2714328"/>
                  </a:lnTo>
                  <a:lnTo>
                    <a:pt x="2346734" y="2714328"/>
                  </a:lnTo>
                  <a:lnTo>
                    <a:pt x="2493405" y="2714328"/>
                  </a:lnTo>
                  <a:lnTo>
                    <a:pt x="2640076" y="2714328"/>
                  </a:lnTo>
                  <a:lnTo>
                    <a:pt x="2786747" y="2714328"/>
                  </a:lnTo>
                  <a:lnTo>
                    <a:pt x="2933418" y="2714328"/>
                  </a:lnTo>
                  <a:lnTo>
                    <a:pt x="3080089" y="2714328"/>
                  </a:lnTo>
                  <a:lnTo>
                    <a:pt x="3226759" y="2714328"/>
                  </a:lnTo>
                  <a:lnTo>
                    <a:pt x="3373430" y="2714328"/>
                  </a:lnTo>
                  <a:lnTo>
                    <a:pt x="3520101" y="2714328"/>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50543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4146401"/>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4659923"/>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219762"/>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4388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469220"/>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94" name="pg94"/>
            <p:cNvSpPr/>
            <p:nvPr/>
          </p:nvSpPr>
          <p:spPr>
            <a:xfrm>
              <a:off x="5983581" y="40798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41086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716935" y="45933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462341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450290"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0" name="pg100"/>
            <p:cNvSpPr/>
            <p:nvPr/>
          </p:nvSpPr>
          <p:spPr>
            <a:xfrm>
              <a:off x="8036973"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3657"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4" name="pg104"/>
            <p:cNvSpPr/>
            <p:nvPr/>
          </p:nvSpPr>
          <p:spPr>
            <a:xfrm>
              <a:off x="8770328"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6" name="tx106"/>
            <p:cNvSpPr/>
            <p:nvPr/>
          </p:nvSpPr>
          <p:spPr>
            <a:xfrm>
              <a:off x="8889106" y="44727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4457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5006511"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76071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6071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424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0485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27811" y="610261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Burkina Faso</a:t>
              </a:r>
            </a:p>
          </p:txBody>
        </p:sp>
        <p:sp>
          <p:nvSpPr>
            <p:cNvPr id="124" name="tx124"/>
            <p:cNvSpPr/>
            <p:nvPr/>
          </p:nvSpPr>
          <p:spPr>
            <a:xfrm>
              <a:off x="72095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7195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7%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Burkina Faso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35129"/>
            </a:xfrm>
            <a:custGeom>
              <a:avLst/>
              <a:pathLst>
                <a:path w="1578741" h="235129">
                  <a:moveTo>
                    <a:pt x="0" y="222754"/>
                  </a:moveTo>
                  <a:lnTo>
                    <a:pt x="65780" y="235129"/>
                  </a:lnTo>
                  <a:lnTo>
                    <a:pt x="131561" y="111377"/>
                  </a:lnTo>
                  <a:lnTo>
                    <a:pt x="197342" y="198003"/>
                  </a:lnTo>
                  <a:lnTo>
                    <a:pt x="263123" y="0"/>
                  </a:lnTo>
                  <a:lnTo>
                    <a:pt x="328904" y="0"/>
                  </a:lnTo>
                  <a:lnTo>
                    <a:pt x="394685" y="0"/>
                  </a:lnTo>
                  <a:lnTo>
                    <a:pt x="460466" y="0"/>
                  </a:lnTo>
                  <a:lnTo>
                    <a:pt x="526247" y="0"/>
                  </a:lnTo>
                  <a:lnTo>
                    <a:pt x="592028" y="0"/>
                  </a:lnTo>
                  <a:lnTo>
                    <a:pt x="657808" y="0"/>
                  </a:lnTo>
                  <a:lnTo>
                    <a:pt x="723589" y="0"/>
                  </a:lnTo>
                  <a:lnTo>
                    <a:pt x="789370" y="24750"/>
                  </a:lnTo>
                  <a:lnTo>
                    <a:pt x="855151" y="37125"/>
                  </a:lnTo>
                  <a:lnTo>
                    <a:pt x="920932" y="12375"/>
                  </a:lnTo>
                  <a:lnTo>
                    <a:pt x="986713" y="12375"/>
                  </a:lnTo>
                  <a:lnTo>
                    <a:pt x="1052494" y="12375"/>
                  </a:lnTo>
                  <a:lnTo>
                    <a:pt x="1118275" y="12375"/>
                  </a:lnTo>
                  <a:lnTo>
                    <a:pt x="1184056" y="12375"/>
                  </a:lnTo>
                  <a:lnTo>
                    <a:pt x="1249836" y="12375"/>
                  </a:lnTo>
                  <a:lnTo>
                    <a:pt x="1315617" y="12375"/>
                  </a:lnTo>
                  <a:lnTo>
                    <a:pt x="1381398" y="12375"/>
                  </a:lnTo>
                  <a:lnTo>
                    <a:pt x="1447179" y="12375"/>
                  </a:lnTo>
                  <a:lnTo>
                    <a:pt x="1512960" y="12375"/>
                  </a:lnTo>
                  <a:lnTo>
                    <a:pt x="1578741" y="12375"/>
                  </a:lnTo>
                </a:path>
              </a:pathLst>
            </a:custGeom>
            <a:ln w="27101" cap="flat">
              <a:solidFill>
                <a:srgbClr val="1CABE2">
                  <a:alpha val="100000"/>
                </a:srgbClr>
              </a:solidFill>
              <a:prstDash val="solid"/>
              <a:round/>
            </a:ln>
          </p:spPr>
          <p:txBody>
            <a:bodyPr/>
            <a:lstStyle/>
            <a:p/>
          </p:txBody>
        </p:sp>
        <p:sp>
          <p:nvSpPr>
            <p:cNvPr id="24" name="tx24"/>
            <p:cNvSpPr/>
            <p:nvPr/>
          </p:nvSpPr>
          <p:spPr>
            <a:xfrm>
              <a:off x="833163"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2596391"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180669"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2443792"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23001"/>
              <a:ext cx="1578741" cy="569260"/>
            </a:xfrm>
            <a:custGeom>
              <a:avLst/>
              <a:pathLst>
                <a:path w="1578741" h="569260">
                  <a:moveTo>
                    <a:pt x="0" y="569260"/>
                  </a:moveTo>
                  <a:lnTo>
                    <a:pt x="65780" y="383632"/>
                  </a:lnTo>
                  <a:lnTo>
                    <a:pt x="131561" y="371256"/>
                  </a:lnTo>
                  <a:lnTo>
                    <a:pt x="197342" y="222754"/>
                  </a:lnTo>
                  <a:lnTo>
                    <a:pt x="263123" y="198003"/>
                  </a:lnTo>
                  <a:lnTo>
                    <a:pt x="328904" y="123752"/>
                  </a:lnTo>
                  <a:lnTo>
                    <a:pt x="394685" y="74251"/>
                  </a:lnTo>
                  <a:lnTo>
                    <a:pt x="460466" y="0"/>
                  </a:lnTo>
                  <a:lnTo>
                    <a:pt x="526247" y="0"/>
                  </a:lnTo>
                  <a:lnTo>
                    <a:pt x="592028" y="0"/>
                  </a:lnTo>
                  <a:lnTo>
                    <a:pt x="657808" y="24750"/>
                  </a:lnTo>
                  <a:lnTo>
                    <a:pt x="723589" y="61876"/>
                  </a:lnTo>
                  <a:lnTo>
                    <a:pt x="789370" y="86626"/>
                  </a:lnTo>
                  <a:lnTo>
                    <a:pt x="855151" y="148502"/>
                  </a:lnTo>
                  <a:lnTo>
                    <a:pt x="920932" y="74251"/>
                  </a:lnTo>
                  <a:lnTo>
                    <a:pt x="986713" y="74251"/>
                  </a:lnTo>
                  <a:lnTo>
                    <a:pt x="1052494" y="74251"/>
                  </a:lnTo>
                  <a:lnTo>
                    <a:pt x="1118275" y="74251"/>
                  </a:lnTo>
                  <a:lnTo>
                    <a:pt x="1184056" y="74251"/>
                  </a:lnTo>
                  <a:lnTo>
                    <a:pt x="1249836" y="74251"/>
                  </a:lnTo>
                  <a:lnTo>
                    <a:pt x="1315617" y="74251"/>
                  </a:lnTo>
                  <a:lnTo>
                    <a:pt x="1381398" y="74251"/>
                  </a:lnTo>
                  <a:lnTo>
                    <a:pt x="1447179" y="74251"/>
                  </a:lnTo>
                  <a:lnTo>
                    <a:pt x="1512960" y="74251"/>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49" name="tx49"/>
            <p:cNvSpPr/>
            <p:nvPr/>
          </p:nvSpPr>
          <p:spPr>
            <a:xfrm>
              <a:off x="2596391"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0" name="tx50"/>
            <p:cNvSpPr/>
            <p:nvPr/>
          </p:nvSpPr>
          <p:spPr>
            <a:xfrm>
              <a:off x="2180669"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2443792"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40244" y="4741980"/>
              <a:ext cx="723589" cy="1014768"/>
            </a:xfrm>
            <a:custGeom>
              <a:avLst/>
              <a:pathLst>
                <a:path w="723589" h="1014768">
                  <a:moveTo>
                    <a:pt x="0" y="1014768"/>
                  </a:moveTo>
                  <a:lnTo>
                    <a:pt x="65780" y="0"/>
                  </a:lnTo>
                  <a:lnTo>
                    <a:pt x="131561" y="0"/>
                  </a:lnTo>
                  <a:lnTo>
                    <a:pt x="197342" y="0"/>
                  </a:lnTo>
                  <a:lnTo>
                    <a:pt x="263123" y="0"/>
                  </a:lnTo>
                  <a:lnTo>
                    <a:pt x="328904" y="0"/>
                  </a:lnTo>
                  <a:lnTo>
                    <a:pt x="394685" y="0"/>
                  </a:lnTo>
                  <a:lnTo>
                    <a:pt x="460466" y="37125"/>
                  </a:lnTo>
                  <a:lnTo>
                    <a:pt x="526247" y="0"/>
                  </a:lnTo>
                  <a:lnTo>
                    <a:pt x="592028" y="111377"/>
                  </a:lnTo>
                  <a:lnTo>
                    <a:pt x="657808" y="99001"/>
                  </a:lnTo>
                  <a:lnTo>
                    <a:pt x="723589" y="49500"/>
                  </a:lnTo>
                </a:path>
              </a:pathLst>
            </a:custGeom>
            <a:ln w="27101" cap="flat">
              <a:solidFill>
                <a:srgbClr val="1CABE2">
                  <a:alpha val="100000"/>
                </a:srgbClr>
              </a:solidFill>
              <a:prstDash val="solid"/>
              <a:round/>
            </a:ln>
          </p:spPr>
          <p:txBody>
            <a:bodyPr/>
            <a:lstStyle/>
            <a:p/>
          </p:txBody>
        </p:sp>
        <p:sp>
          <p:nvSpPr>
            <p:cNvPr id="72" name="tx72"/>
            <p:cNvSpPr/>
            <p:nvPr/>
          </p:nvSpPr>
          <p:spPr>
            <a:xfrm>
              <a:off x="1764279" y="566448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73" name="tx73"/>
            <p:cNvSpPr/>
            <p:nvPr/>
          </p:nvSpPr>
          <p:spPr>
            <a:xfrm>
              <a:off x="259639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180669"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5" name="tx75"/>
            <p:cNvSpPr/>
            <p:nvPr/>
          </p:nvSpPr>
          <p:spPr>
            <a:xfrm>
              <a:off x="2443792"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28772"/>
              <a:ext cx="1578741" cy="123752"/>
            </a:xfrm>
            <a:custGeom>
              <a:avLst/>
              <a:pathLst>
                <a:path w="1578741" h="123752">
                  <a:moveTo>
                    <a:pt x="0" y="123752"/>
                  </a:moveTo>
                  <a:lnTo>
                    <a:pt x="65780" y="99001"/>
                  </a:lnTo>
                  <a:lnTo>
                    <a:pt x="131561" y="74251"/>
                  </a:lnTo>
                  <a:lnTo>
                    <a:pt x="197342" y="61876"/>
                  </a:lnTo>
                  <a:lnTo>
                    <a:pt x="263123" y="61876"/>
                  </a:lnTo>
                  <a:lnTo>
                    <a:pt x="328904" y="49500"/>
                  </a:lnTo>
                  <a:lnTo>
                    <a:pt x="394685" y="49500"/>
                  </a:lnTo>
                  <a:lnTo>
                    <a:pt x="460466" y="37125"/>
                  </a:lnTo>
                  <a:lnTo>
                    <a:pt x="526247" y="24750"/>
                  </a:lnTo>
                  <a:lnTo>
                    <a:pt x="592028" y="24750"/>
                  </a:lnTo>
                  <a:lnTo>
                    <a:pt x="657808" y="24750"/>
                  </a:lnTo>
                  <a:lnTo>
                    <a:pt x="723589" y="24750"/>
                  </a:lnTo>
                  <a:lnTo>
                    <a:pt x="789370" y="12375"/>
                  </a:lnTo>
                  <a:lnTo>
                    <a:pt x="855151" y="12375"/>
                  </a:lnTo>
                  <a:lnTo>
                    <a:pt x="920932" y="0"/>
                  </a:lnTo>
                  <a:lnTo>
                    <a:pt x="986713" y="0"/>
                  </a:lnTo>
                  <a:lnTo>
                    <a:pt x="1052494" y="0"/>
                  </a:lnTo>
                  <a:lnTo>
                    <a:pt x="1118275" y="0"/>
                  </a:lnTo>
                  <a:lnTo>
                    <a:pt x="1184056" y="0"/>
                  </a:lnTo>
                  <a:lnTo>
                    <a:pt x="1249836" y="0"/>
                  </a:lnTo>
                  <a:lnTo>
                    <a:pt x="1315617" y="0"/>
                  </a:lnTo>
                  <a:lnTo>
                    <a:pt x="1381398" y="0"/>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453943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207631"/>
              <a:ext cx="657808" cy="668262"/>
            </a:xfrm>
            <a:custGeom>
              <a:avLst/>
              <a:pathLst>
                <a:path w="657808" h="668262">
                  <a:moveTo>
                    <a:pt x="0" y="668262"/>
                  </a:moveTo>
                  <a:lnTo>
                    <a:pt x="65780" y="259879"/>
                  </a:lnTo>
                  <a:lnTo>
                    <a:pt x="131561" y="148502"/>
                  </a:lnTo>
                  <a:lnTo>
                    <a:pt x="197342" y="74251"/>
                  </a:lnTo>
                  <a:lnTo>
                    <a:pt x="263123" y="0"/>
                  </a:lnTo>
                  <a:lnTo>
                    <a:pt x="328904" y="0"/>
                  </a:lnTo>
                  <a:lnTo>
                    <a:pt x="394685" y="0"/>
                  </a:lnTo>
                  <a:lnTo>
                    <a:pt x="460466" y="0"/>
                  </a:lnTo>
                  <a:lnTo>
                    <a:pt x="526247" y="61876"/>
                  </a:lnTo>
                  <a:lnTo>
                    <a:pt x="592028" y="74251"/>
                  </a:lnTo>
                  <a:lnTo>
                    <a:pt x="657808" y="74251"/>
                  </a:lnTo>
                </a:path>
              </a:pathLst>
            </a:custGeom>
            <a:ln w="27101" cap="flat">
              <a:solidFill>
                <a:srgbClr val="1CABE2">
                  <a:alpha val="100000"/>
                </a:srgbClr>
              </a:solidFill>
              <a:prstDash val="solid"/>
              <a:round/>
            </a:ln>
          </p:spPr>
          <p:txBody>
            <a:bodyPr/>
            <a:lstStyle/>
            <a:p/>
          </p:txBody>
        </p:sp>
        <p:sp>
          <p:nvSpPr>
            <p:cNvPr id="120" name="tx120"/>
            <p:cNvSpPr/>
            <p:nvPr/>
          </p:nvSpPr>
          <p:spPr>
            <a:xfrm>
              <a:off x="3849736" y="378481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1" name="tx121"/>
            <p:cNvSpPr/>
            <p:nvPr/>
          </p:nvSpPr>
          <p:spPr>
            <a:xfrm>
              <a:off x="4692031"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2" name="tx122"/>
            <p:cNvSpPr/>
            <p:nvPr/>
          </p:nvSpPr>
          <p:spPr>
            <a:xfrm>
              <a:off x="4276309"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3" name="tx123"/>
            <p:cNvSpPr/>
            <p:nvPr/>
          </p:nvSpPr>
          <p:spPr>
            <a:xfrm>
              <a:off x="4539433"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17230"/>
              <a:ext cx="1578741" cy="680637"/>
            </a:xfrm>
            <a:custGeom>
              <a:avLst/>
              <a:pathLst>
                <a:path w="1578741" h="680637">
                  <a:moveTo>
                    <a:pt x="0" y="680637"/>
                  </a:moveTo>
                  <a:lnTo>
                    <a:pt x="65780" y="643511"/>
                  </a:lnTo>
                  <a:lnTo>
                    <a:pt x="131561" y="594010"/>
                  </a:lnTo>
                  <a:lnTo>
                    <a:pt x="197342" y="408382"/>
                  </a:lnTo>
                  <a:lnTo>
                    <a:pt x="263123" y="272254"/>
                  </a:lnTo>
                  <a:lnTo>
                    <a:pt x="328904" y="111377"/>
                  </a:lnTo>
                  <a:lnTo>
                    <a:pt x="394685" y="61876"/>
                  </a:lnTo>
                  <a:lnTo>
                    <a:pt x="460466" y="49500"/>
                  </a:lnTo>
                  <a:lnTo>
                    <a:pt x="526247" y="24750"/>
                  </a:lnTo>
                  <a:lnTo>
                    <a:pt x="592028" y="0"/>
                  </a:lnTo>
                  <a:lnTo>
                    <a:pt x="657808" y="136127"/>
                  </a:lnTo>
                  <a:lnTo>
                    <a:pt x="723589" y="136127"/>
                  </a:lnTo>
                  <a:lnTo>
                    <a:pt x="789370" y="74251"/>
                  </a:lnTo>
                  <a:lnTo>
                    <a:pt x="855151" y="61876"/>
                  </a:lnTo>
                  <a:lnTo>
                    <a:pt x="920932" y="61876"/>
                  </a:lnTo>
                  <a:lnTo>
                    <a:pt x="986713" y="61876"/>
                  </a:lnTo>
                  <a:lnTo>
                    <a:pt x="1052494" y="544509"/>
                  </a:lnTo>
                  <a:lnTo>
                    <a:pt x="1118275" y="569260"/>
                  </a:lnTo>
                  <a:lnTo>
                    <a:pt x="1184056" y="99001"/>
                  </a:lnTo>
                  <a:lnTo>
                    <a:pt x="1249836" y="99001"/>
                  </a:lnTo>
                  <a:lnTo>
                    <a:pt x="1315617" y="99001"/>
                  </a:lnTo>
                  <a:lnTo>
                    <a:pt x="1381398" y="99001"/>
                  </a:lnTo>
                  <a:lnTo>
                    <a:pt x="1447179" y="99001"/>
                  </a:lnTo>
                  <a:lnTo>
                    <a:pt x="1512960" y="99001"/>
                  </a:lnTo>
                  <a:lnTo>
                    <a:pt x="1578741" y="99001"/>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45" name="tx145"/>
            <p:cNvSpPr/>
            <p:nvPr/>
          </p:nvSpPr>
          <p:spPr>
            <a:xfrm>
              <a:off x="4692031"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4276309"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453943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53522"/>
              <a:ext cx="1578741" cy="594010"/>
            </a:xfrm>
            <a:custGeom>
              <a:avLst/>
              <a:pathLst>
                <a:path w="1578741" h="594010">
                  <a:moveTo>
                    <a:pt x="0" y="594010"/>
                  </a:moveTo>
                  <a:lnTo>
                    <a:pt x="65780" y="383632"/>
                  </a:lnTo>
                  <a:lnTo>
                    <a:pt x="131561" y="297005"/>
                  </a:lnTo>
                  <a:lnTo>
                    <a:pt x="197342" y="173253"/>
                  </a:lnTo>
                  <a:lnTo>
                    <a:pt x="263123" y="173253"/>
                  </a:lnTo>
                  <a:lnTo>
                    <a:pt x="328904" y="136127"/>
                  </a:lnTo>
                  <a:lnTo>
                    <a:pt x="394685" y="86626"/>
                  </a:lnTo>
                  <a:lnTo>
                    <a:pt x="460466" y="49500"/>
                  </a:lnTo>
                  <a:lnTo>
                    <a:pt x="526247" y="0"/>
                  </a:lnTo>
                  <a:lnTo>
                    <a:pt x="592028" y="12375"/>
                  </a:lnTo>
                  <a:lnTo>
                    <a:pt x="657808" y="24750"/>
                  </a:lnTo>
                  <a:lnTo>
                    <a:pt x="723589" y="24750"/>
                  </a:lnTo>
                  <a:lnTo>
                    <a:pt x="789370" y="37125"/>
                  </a:lnTo>
                  <a:lnTo>
                    <a:pt x="855151" y="61876"/>
                  </a:lnTo>
                  <a:lnTo>
                    <a:pt x="920932" y="24750"/>
                  </a:lnTo>
                  <a:lnTo>
                    <a:pt x="986713" y="24750"/>
                  </a:lnTo>
                  <a:lnTo>
                    <a:pt x="1052494" y="24750"/>
                  </a:lnTo>
                  <a:lnTo>
                    <a:pt x="1118275" y="24750"/>
                  </a:lnTo>
                  <a:lnTo>
                    <a:pt x="1184056" y="24750"/>
                  </a:lnTo>
                  <a:lnTo>
                    <a:pt x="1249836" y="24750"/>
                  </a:lnTo>
                  <a:lnTo>
                    <a:pt x="1315617" y="24750"/>
                  </a:lnTo>
                  <a:lnTo>
                    <a:pt x="1381398" y="24750"/>
                  </a:lnTo>
                  <a:lnTo>
                    <a:pt x="1447179" y="24750"/>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663507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2960127"/>
              <a:ext cx="657808" cy="309380"/>
            </a:xfrm>
            <a:custGeom>
              <a:avLst/>
              <a:pathLst>
                <a:path w="657808" h="309380">
                  <a:moveTo>
                    <a:pt x="0" y="0"/>
                  </a:moveTo>
                  <a:lnTo>
                    <a:pt x="65780" y="0"/>
                  </a:lnTo>
                  <a:lnTo>
                    <a:pt x="131561" y="0"/>
                  </a:lnTo>
                  <a:lnTo>
                    <a:pt x="197342" y="0"/>
                  </a:lnTo>
                  <a:lnTo>
                    <a:pt x="263123" y="0"/>
                  </a:lnTo>
                  <a:lnTo>
                    <a:pt x="328904" y="0"/>
                  </a:lnTo>
                  <a:lnTo>
                    <a:pt x="394685" y="0"/>
                  </a:lnTo>
                  <a:lnTo>
                    <a:pt x="460466" y="309380"/>
                  </a:lnTo>
                  <a:lnTo>
                    <a:pt x="526247" y="0"/>
                  </a:lnTo>
                  <a:lnTo>
                    <a:pt x="592028" y="0"/>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663507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178273"/>
              <a:ext cx="394685" cy="569260"/>
            </a:xfrm>
            <a:custGeom>
              <a:avLst/>
              <a:pathLst>
                <a:path w="394685" h="569260">
                  <a:moveTo>
                    <a:pt x="0" y="569260"/>
                  </a:moveTo>
                  <a:lnTo>
                    <a:pt x="65780" y="0"/>
                  </a:lnTo>
                  <a:lnTo>
                    <a:pt x="131561" y="0"/>
                  </a:lnTo>
                  <a:lnTo>
                    <a:pt x="197342" y="0"/>
                  </a:lnTo>
                  <a:lnTo>
                    <a:pt x="263123" y="0"/>
                  </a:lnTo>
                  <a:lnTo>
                    <a:pt x="328904" y="0"/>
                  </a:lnTo>
                  <a:lnTo>
                    <a:pt x="394685" y="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17" name="tx217"/>
            <p:cNvSpPr/>
            <p:nvPr/>
          </p:nvSpPr>
          <p:spPr>
            <a:xfrm>
              <a:off x="88833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23001"/>
              <a:ext cx="1578741" cy="606386"/>
            </a:xfrm>
            <a:custGeom>
              <a:avLst/>
              <a:pathLst>
                <a:path w="1578741" h="606386">
                  <a:moveTo>
                    <a:pt x="0" y="606386"/>
                  </a:moveTo>
                  <a:lnTo>
                    <a:pt x="65780" y="396007"/>
                  </a:lnTo>
                  <a:lnTo>
                    <a:pt x="131561" y="309380"/>
                  </a:lnTo>
                  <a:lnTo>
                    <a:pt x="197342" y="136127"/>
                  </a:lnTo>
                  <a:lnTo>
                    <a:pt x="263123" y="136127"/>
                  </a:lnTo>
                  <a:lnTo>
                    <a:pt x="328904" y="0"/>
                  </a:lnTo>
                  <a:lnTo>
                    <a:pt x="394685" y="0"/>
                  </a:lnTo>
                  <a:lnTo>
                    <a:pt x="460466" y="12375"/>
                  </a:lnTo>
                  <a:lnTo>
                    <a:pt x="526247" y="24750"/>
                  </a:lnTo>
                  <a:lnTo>
                    <a:pt x="592028" y="37125"/>
                  </a:lnTo>
                  <a:lnTo>
                    <a:pt x="657808" y="49500"/>
                  </a:lnTo>
                  <a:lnTo>
                    <a:pt x="723589" y="49500"/>
                  </a:lnTo>
                  <a:lnTo>
                    <a:pt x="789370" y="49500"/>
                  </a:lnTo>
                  <a:lnTo>
                    <a:pt x="855151" y="61876"/>
                  </a:lnTo>
                  <a:lnTo>
                    <a:pt x="920932" y="37125"/>
                  </a:lnTo>
                  <a:lnTo>
                    <a:pt x="986713" y="37125"/>
                  </a:lnTo>
                  <a:lnTo>
                    <a:pt x="1052494" y="37125"/>
                  </a:lnTo>
                  <a:lnTo>
                    <a:pt x="1118275" y="37125"/>
                  </a:lnTo>
                  <a:lnTo>
                    <a:pt x="1184056" y="37125"/>
                  </a:lnTo>
                  <a:lnTo>
                    <a:pt x="1249836" y="37125"/>
                  </a:lnTo>
                  <a:lnTo>
                    <a:pt x="1315617" y="37125"/>
                  </a:lnTo>
                  <a:lnTo>
                    <a:pt x="1381398" y="37125"/>
                  </a:lnTo>
                  <a:lnTo>
                    <a:pt x="1447179" y="37125"/>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41" name="tx241"/>
            <p:cNvSpPr/>
            <p:nvPr/>
          </p:nvSpPr>
          <p:spPr>
            <a:xfrm>
              <a:off x="88833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2" name="tx242"/>
            <p:cNvSpPr/>
            <p:nvPr/>
          </p:nvSpPr>
          <p:spPr>
            <a:xfrm>
              <a:off x="846759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3" name="tx243"/>
            <p:cNvSpPr/>
            <p:nvPr/>
          </p:nvSpPr>
          <p:spPr>
            <a:xfrm>
              <a:off x="873071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182846" y="398022"/>
              <a:ext cx="54701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Burkina Faso,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(65%), followed by YFV (85%).
Compared to 2019, coverage of 8 vaccines remained constant (BCG, DTP1, DTP3, IPV1, MCV1, PCV3, POL3 and YFV) and 2 vaccines decreased (MCV2 and ROTAC).
Compared to 2023, coverage of 9 vaccines remained constant (BCG, DTP1, DTP3, IPV1, MCV1, MCV2, PCV3, POL3 and YFV) and one vaccine increased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215496"/>
              <a:ext cx="6480943" cy="2277581"/>
            </a:xfrm>
            <a:custGeom>
              <a:avLst/>
              <a:pathLst>
                <a:path w="6480943" h="2277581">
                  <a:moveTo>
                    <a:pt x="0" y="2277581"/>
                  </a:moveTo>
                  <a:lnTo>
                    <a:pt x="270039" y="1470937"/>
                  </a:lnTo>
                  <a:lnTo>
                    <a:pt x="540078" y="1138790"/>
                  </a:lnTo>
                  <a:lnTo>
                    <a:pt x="810117" y="664294"/>
                  </a:lnTo>
                  <a:lnTo>
                    <a:pt x="1080157" y="664294"/>
                  </a:lnTo>
                  <a:lnTo>
                    <a:pt x="1350196" y="521945"/>
                  </a:lnTo>
                  <a:lnTo>
                    <a:pt x="1620235" y="332147"/>
                  </a:lnTo>
                  <a:lnTo>
                    <a:pt x="1890275" y="189798"/>
                  </a:lnTo>
                  <a:lnTo>
                    <a:pt x="2160314" y="0"/>
                  </a:lnTo>
                  <a:lnTo>
                    <a:pt x="2430353" y="47449"/>
                  </a:lnTo>
                  <a:lnTo>
                    <a:pt x="2700393" y="94899"/>
                  </a:lnTo>
                  <a:lnTo>
                    <a:pt x="2970432" y="94899"/>
                  </a:lnTo>
                  <a:lnTo>
                    <a:pt x="3240471" y="142348"/>
                  </a:lnTo>
                  <a:lnTo>
                    <a:pt x="3510510" y="237248"/>
                  </a:lnTo>
                  <a:lnTo>
                    <a:pt x="3780550" y="94899"/>
                  </a:lnTo>
                  <a:lnTo>
                    <a:pt x="4050589" y="94899"/>
                  </a:lnTo>
                  <a:lnTo>
                    <a:pt x="4320628" y="94899"/>
                  </a:lnTo>
                  <a:lnTo>
                    <a:pt x="4590668" y="94899"/>
                  </a:lnTo>
                  <a:lnTo>
                    <a:pt x="4860707" y="94899"/>
                  </a:lnTo>
                  <a:lnTo>
                    <a:pt x="5130746" y="94899"/>
                  </a:lnTo>
                  <a:lnTo>
                    <a:pt x="5400786" y="94899"/>
                  </a:lnTo>
                  <a:lnTo>
                    <a:pt x="5670825" y="9489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2755491" y="1215496"/>
              <a:ext cx="4860707" cy="806643"/>
            </a:xfrm>
            <a:custGeom>
              <a:avLst/>
              <a:pathLst>
                <a:path w="4860707" h="806643">
                  <a:moveTo>
                    <a:pt x="0" y="806643"/>
                  </a:moveTo>
                  <a:lnTo>
                    <a:pt x="270039" y="189798"/>
                  </a:lnTo>
                  <a:lnTo>
                    <a:pt x="540078" y="0"/>
                  </a:lnTo>
                  <a:lnTo>
                    <a:pt x="810117" y="47449"/>
                  </a:lnTo>
                  <a:lnTo>
                    <a:pt x="1080157" y="94899"/>
                  </a:lnTo>
                  <a:lnTo>
                    <a:pt x="1350196" y="94899"/>
                  </a:lnTo>
                  <a:lnTo>
                    <a:pt x="1620235" y="142348"/>
                  </a:lnTo>
                  <a:lnTo>
                    <a:pt x="1890275" y="237248"/>
                  </a:lnTo>
                  <a:lnTo>
                    <a:pt x="2160314" y="94899"/>
                  </a:lnTo>
                  <a:lnTo>
                    <a:pt x="2430353" y="9489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94899"/>
                  </a:lnTo>
                </a:path>
              </a:pathLst>
            </a:custGeom>
            <a:ln w="27101" cap="flat">
              <a:solidFill>
                <a:srgbClr val="80BD41">
                  <a:alpha val="100000"/>
                </a:srgbClr>
              </a:solidFill>
              <a:prstDash val="solid"/>
              <a:round/>
            </a:ln>
          </p:spPr>
          <p:txBody>
            <a:bodyPr/>
            <a:lstStyle/>
            <a:p/>
          </p:txBody>
        </p:sp>
        <p:sp>
          <p:nvSpPr>
            <p:cNvPr id="39" name="pl39"/>
            <p:cNvSpPr/>
            <p:nvPr/>
          </p:nvSpPr>
          <p:spPr>
            <a:xfrm>
              <a:off x="2755491" y="1215496"/>
              <a:ext cx="4860707" cy="806643"/>
            </a:xfrm>
            <a:custGeom>
              <a:avLst/>
              <a:pathLst>
                <a:path w="4860707" h="806643">
                  <a:moveTo>
                    <a:pt x="0" y="806643"/>
                  </a:moveTo>
                  <a:lnTo>
                    <a:pt x="270039" y="189798"/>
                  </a:lnTo>
                  <a:lnTo>
                    <a:pt x="540078" y="0"/>
                  </a:lnTo>
                  <a:lnTo>
                    <a:pt x="810117" y="47449"/>
                  </a:lnTo>
                  <a:lnTo>
                    <a:pt x="1080157" y="94899"/>
                  </a:lnTo>
                  <a:lnTo>
                    <a:pt x="1350196" y="94899"/>
                  </a:lnTo>
                  <a:lnTo>
                    <a:pt x="1620235" y="142348"/>
                  </a:lnTo>
                  <a:lnTo>
                    <a:pt x="1890275" y="237248"/>
                  </a:lnTo>
                  <a:lnTo>
                    <a:pt x="2160314" y="94899"/>
                  </a:lnTo>
                  <a:lnTo>
                    <a:pt x="2430353" y="9489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94899"/>
                  </a:lnTo>
                </a:path>
              </a:pathLst>
            </a:custGeom>
            <a:ln w="27101" cap="flat">
              <a:solidFill>
                <a:srgbClr val="EE00EE">
                  <a:alpha val="100000"/>
                </a:srgbClr>
              </a:solidFill>
              <a:prstDash val="solid"/>
              <a:round/>
            </a:ln>
          </p:spPr>
          <p:txBody>
            <a:bodyPr/>
            <a:lstStyle/>
            <a:p/>
          </p:txBody>
        </p:sp>
        <p:sp>
          <p:nvSpPr>
            <p:cNvPr id="40" name="pl40"/>
            <p:cNvSpPr/>
            <p:nvPr/>
          </p:nvSpPr>
          <p:spPr>
            <a:xfrm>
              <a:off x="7076120" y="930799"/>
              <a:ext cx="540078" cy="3938317"/>
            </a:xfrm>
            <a:custGeom>
              <a:avLst/>
              <a:pathLst>
                <a:path w="540078" h="3938317">
                  <a:moveTo>
                    <a:pt x="0" y="3938317"/>
                  </a:moveTo>
                  <a:lnTo>
                    <a:pt x="270039" y="142348"/>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1310396"/>
              <a:ext cx="1620235" cy="2182682"/>
            </a:xfrm>
            <a:custGeom>
              <a:avLst/>
              <a:pathLst>
                <a:path w="1620235" h="2182682">
                  <a:moveTo>
                    <a:pt x="0" y="2182682"/>
                  </a:moveTo>
                  <a:lnTo>
                    <a:pt x="270039" y="0"/>
                  </a:lnTo>
                  <a:lnTo>
                    <a:pt x="540078" y="0"/>
                  </a:lnTo>
                  <a:lnTo>
                    <a:pt x="810117" y="0"/>
                  </a:lnTo>
                  <a:lnTo>
                    <a:pt x="1080157" y="0"/>
                  </a:lnTo>
                  <a:lnTo>
                    <a:pt x="1350196" y="0"/>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68047"/>
              <a:ext cx="6480943" cy="2182682"/>
            </a:xfrm>
            <a:custGeom>
              <a:avLst/>
              <a:pathLst>
                <a:path w="6480943" h="2182682">
                  <a:moveTo>
                    <a:pt x="0" y="2182682"/>
                  </a:moveTo>
                  <a:lnTo>
                    <a:pt x="270039" y="1470937"/>
                  </a:lnTo>
                  <a:lnTo>
                    <a:pt x="540078" y="1423488"/>
                  </a:lnTo>
                  <a:lnTo>
                    <a:pt x="810117" y="854093"/>
                  </a:lnTo>
                  <a:lnTo>
                    <a:pt x="1080157" y="759193"/>
                  </a:lnTo>
                  <a:lnTo>
                    <a:pt x="1350196" y="474496"/>
                  </a:lnTo>
                  <a:lnTo>
                    <a:pt x="1620235" y="284697"/>
                  </a:lnTo>
                  <a:lnTo>
                    <a:pt x="1890275" y="0"/>
                  </a:lnTo>
                  <a:lnTo>
                    <a:pt x="2160314" y="0"/>
                  </a:lnTo>
                  <a:lnTo>
                    <a:pt x="2430353" y="0"/>
                  </a:lnTo>
                  <a:lnTo>
                    <a:pt x="2700393" y="94899"/>
                  </a:lnTo>
                  <a:lnTo>
                    <a:pt x="2970432" y="237248"/>
                  </a:lnTo>
                  <a:lnTo>
                    <a:pt x="3240471" y="332147"/>
                  </a:lnTo>
                  <a:lnTo>
                    <a:pt x="3510510" y="569395"/>
                  </a:lnTo>
                  <a:lnTo>
                    <a:pt x="3780550" y="284697"/>
                  </a:lnTo>
                  <a:lnTo>
                    <a:pt x="4050589" y="284697"/>
                  </a:lnTo>
                  <a:lnTo>
                    <a:pt x="4320628" y="284697"/>
                  </a:lnTo>
                  <a:lnTo>
                    <a:pt x="4590668" y="284697"/>
                  </a:lnTo>
                  <a:lnTo>
                    <a:pt x="4860707" y="284697"/>
                  </a:lnTo>
                  <a:lnTo>
                    <a:pt x="5130746" y="284697"/>
                  </a:lnTo>
                  <a:lnTo>
                    <a:pt x="5400786" y="284697"/>
                  </a:lnTo>
                  <a:lnTo>
                    <a:pt x="5670825" y="284697"/>
                  </a:lnTo>
                  <a:lnTo>
                    <a:pt x="5940864" y="284697"/>
                  </a:lnTo>
                  <a:lnTo>
                    <a:pt x="6210904" y="28469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4915805" y="2259388"/>
              <a:ext cx="2700393" cy="2562279"/>
            </a:xfrm>
            <a:custGeom>
              <a:avLst/>
              <a:pathLst>
                <a:path w="2700393" h="2562279">
                  <a:moveTo>
                    <a:pt x="0" y="2562279"/>
                  </a:moveTo>
                  <a:lnTo>
                    <a:pt x="270039" y="996441"/>
                  </a:lnTo>
                  <a:lnTo>
                    <a:pt x="540078" y="569395"/>
                  </a:lnTo>
                  <a:lnTo>
                    <a:pt x="810117" y="284697"/>
                  </a:lnTo>
                  <a:lnTo>
                    <a:pt x="1080157" y="0"/>
                  </a:lnTo>
                  <a:lnTo>
                    <a:pt x="1350196" y="0"/>
                  </a:lnTo>
                  <a:lnTo>
                    <a:pt x="1620235" y="0"/>
                  </a:lnTo>
                  <a:lnTo>
                    <a:pt x="1890275" y="0"/>
                  </a:lnTo>
                  <a:lnTo>
                    <a:pt x="2160314" y="237248"/>
                  </a:lnTo>
                  <a:lnTo>
                    <a:pt x="2430353" y="284697"/>
                  </a:lnTo>
                  <a:lnTo>
                    <a:pt x="2700393" y="284697"/>
                  </a:lnTo>
                </a:path>
              </a:pathLst>
            </a:custGeom>
            <a:ln w="27101" cap="flat">
              <a:solidFill>
                <a:srgbClr val="FFC20E">
                  <a:alpha val="100000"/>
                </a:srgbClr>
              </a:solidFill>
              <a:prstDash val="solid"/>
              <a:round/>
            </a:ln>
          </p:spPr>
          <p:txBody>
            <a:bodyPr/>
            <a:lstStyle/>
            <a:p/>
          </p:txBody>
        </p:sp>
        <p:sp>
          <p:nvSpPr>
            <p:cNvPr id="44" name="pl44"/>
            <p:cNvSpPr/>
            <p:nvPr/>
          </p:nvSpPr>
          <p:spPr>
            <a:xfrm>
              <a:off x="4915805" y="1310396"/>
              <a:ext cx="2700393" cy="1186240"/>
            </a:xfrm>
            <a:custGeom>
              <a:avLst/>
              <a:pathLst>
                <a:path w="2700393" h="1186240">
                  <a:moveTo>
                    <a:pt x="0" y="0"/>
                  </a:moveTo>
                  <a:lnTo>
                    <a:pt x="270039" y="0"/>
                  </a:lnTo>
                  <a:lnTo>
                    <a:pt x="540078" y="0"/>
                  </a:lnTo>
                  <a:lnTo>
                    <a:pt x="810117" y="0"/>
                  </a:lnTo>
                  <a:lnTo>
                    <a:pt x="1080157" y="0"/>
                  </a:lnTo>
                  <a:lnTo>
                    <a:pt x="1350196" y="0"/>
                  </a:lnTo>
                  <a:lnTo>
                    <a:pt x="1620235" y="0"/>
                  </a:lnTo>
                  <a:lnTo>
                    <a:pt x="1890275" y="1186240"/>
                  </a:lnTo>
                  <a:lnTo>
                    <a:pt x="2160314" y="0"/>
                  </a:lnTo>
                  <a:lnTo>
                    <a:pt x="2430353" y="0"/>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2325030"/>
            </a:xfrm>
            <a:custGeom>
              <a:avLst/>
              <a:pathLst>
                <a:path w="6480943" h="2325030">
                  <a:moveTo>
                    <a:pt x="0" y="2325030"/>
                  </a:moveTo>
                  <a:lnTo>
                    <a:pt x="270039" y="1518387"/>
                  </a:lnTo>
                  <a:lnTo>
                    <a:pt x="540078" y="1186240"/>
                  </a:lnTo>
                  <a:lnTo>
                    <a:pt x="810117" y="521945"/>
                  </a:lnTo>
                  <a:lnTo>
                    <a:pt x="1080157" y="521945"/>
                  </a:lnTo>
                  <a:lnTo>
                    <a:pt x="1350196" y="0"/>
                  </a:lnTo>
                  <a:lnTo>
                    <a:pt x="1620235" y="0"/>
                  </a:lnTo>
                  <a:lnTo>
                    <a:pt x="1890275" y="47449"/>
                  </a:lnTo>
                  <a:lnTo>
                    <a:pt x="2160314" y="94899"/>
                  </a:lnTo>
                  <a:lnTo>
                    <a:pt x="2430353" y="142348"/>
                  </a:lnTo>
                  <a:lnTo>
                    <a:pt x="2700393" y="189798"/>
                  </a:lnTo>
                  <a:lnTo>
                    <a:pt x="2970432" y="189798"/>
                  </a:lnTo>
                  <a:lnTo>
                    <a:pt x="3240471" y="189798"/>
                  </a:lnTo>
                  <a:lnTo>
                    <a:pt x="3510510" y="237248"/>
                  </a:lnTo>
                  <a:lnTo>
                    <a:pt x="3780550" y="142348"/>
                  </a:lnTo>
                  <a:lnTo>
                    <a:pt x="4050589" y="142348"/>
                  </a:lnTo>
                  <a:lnTo>
                    <a:pt x="4320628" y="142348"/>
                  </a:lnTo>
                  <a:lnTo>
                    <a:pt x="4590668" y="142348"/>
                  </a:lnTo>
                  <a:lnTo>
                    <a:pt x="4860707" y="142348"/>
                  </a:lnTo>
                  <a:lnTo>
                    <a:pt x="5130746" y="142348"/>
                  </a:lnTo>
                  <a:lnTo>
                    <a:pt x="5400786" y="142348"/>
                  </a:lnTo>
                  <a:lnTo>
                    <a:pt x="5670825" y="142348"/>
                  </a:lnTo>
                  <a:lnTo>
                    <a:pt x="5940864" y="142348"/>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4645766" y="1310396"/>
              <a:ext cx="2970432" cy="3890868"/>
            </a:xfrm>
            <a:custGeom>
              <a:avLst/>
              <a:pathLst>
                <a:path w="2970432" h="3890868">
                  <a:moveTo>
                    <a:pt x="0" y="3890868"/>
                  </a:moveTo>
                  <a:lnTo>
                    <a:pt x="270039" y="0"/>
                  </a:lnTo>
                  <a:lnTo>
                    <a:pt x="540078" y="0"/>
                  </a:lnTo>
                  <a:lnTo>
                    <a:pt x="810117" y="0"/>
                  </a:lnTo>
                  <a:lnTo>
                    <a:pt x="1080157" y="0"/>
                  </a:lnTo>
                  <a:lnTo>
                    <a:pt x="1350196" y="0"/>
                  </a:lnTo>
                  <a:lnTo>
                    <a:pt x="1620235" y="0"/>
                  </a:lnTo>
                  <a:lnTo>
                    <a:pt x="1890275" y="142348"/>
                  </a:lnTo>
                  <a:lnTo>
                    <a:pt x="2160314" y="0"/>
                  </a:lnTo>
                  <a:lnTo>
                    <a:pt x="2430353" y="427046"/>
                  </a:lnTo>
                  <a:lnTo>
                    <a:pt x="2700393" y="379596"/>
                  </a:lnTo>
                  <a:lnTo>
                    <a:pt x="2970432" y="189798"/>
                  </a:lnTo>
                </a:path>
              </a:pathLst>
            </a:custGeom>
            <a:ln w="27101" cap="flat">
              <a:solidFill>
                <a:srgbClr val="836FFF">
                  <a:alpha val="100000"/>
                </a:srgbClr>
              </a:solidFill>
              <a:prstDash val="solid"/>
              <a:round/>
            </a:ln>
          </p:spPr>
          <p:txBody>
            <a:bodyPr/>
            <a:lstStyle/>
            <a:p/>
          </p:txBody>
        </p:sp>
        <p:sp>
          <p:nvSpPr>
            <p:cNvPr id="47" name="pl47"/>
            <p:cNvSpPr/>
            <p:nvPr/>
          </p:nvSpPr>
          <p:spPr>
            <a:xfrm>
              <a:off x="5185844" y="1452744"/>
              <a:ext cx="2430353" cy="948992"/>
            </a:xfrm>
            <a:custGeom>
              <a:avLst/>
              <a:pathLst>
                <a:path w="2430353" h="948992">
                  <a:moveTo>
                    <a:pt x="0" y="948992"/>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FB9A99">
                  <a:alpha val="100000"/>
                </a:srgbClr>
              </a:solidFill>
              <a:prstDash val="solid"/>
              <a:round/>
            </a:ln>
          </p:spPr>
          <p:txBody>
            <a:bodyPr/>
            <a:lstStyle/>
            <a:p/>
          </p:txBody>
        </p:sp>
        <p:sp>
          <p:nvSpPr>
            <p:cNvPr id="48" name="pl48"/>
            <p:cNvSpPr/>
            <p:nvPr/>
          </p:nvSpPr>
          <p:spPr>
            <a:xfrm>
              <a:off x="7633504" y="779539"/>
              <a:ext cx="749441" cy="147845"/>
            </a:xfrm>
            <a:custGeom>
              <a:avLst/>
              <a:pathLst>
                <a:path w="749441" h="147845">
                  <a:moveTo>
                    <a:pt x="749441" y="0"/>
                  </a:moveTo>
                  <a:lnTo>
                    <a:pt x="0" y="147845"/>
                  </a:lnTo>
                </a:path>
              </a:pathLst>
            </a:custGeom>
          </p:spPr>
          <p:txBody>
            <a:bodyPr/>
            <a:lstStyle/>
            <a:p/>
          </p:txBody>
        </p:sp>
        <p:sp>
          <p:nvSpPr>
            <p:cNvPr id="49" name="pl49"/>
            <p:cNvSpPr/>
            <p:nvPr/>
          </p:nvSpPr>
          <p:spPr>
            <a:xfrm>
              <a:off x="7632003" y="1039327"/>
              <a:ext cx="750941" cy="265480"/>
            </a:xfrm>
            <a:custGeom>
              <a:avLst/>
              <a:pathLst>
                <a:path w="750941" h="265480">
                  <a:moveTo>
                    <a:pt x="750941" y="0"/>
                  </a:moveTo>
                  <a:lnTo>
                    <a:pt x="0" y="265480"/>
                  </a:lnTo>
                </a:path>
              </a:pathLst>
            </a:custGeom>
          </p:spPr>
          <p:txBody>
            <a:bodyPr/>
            <a:lstStyle/>
            <a:p/>
          </p:txBody>
        </p:sp>
        <p:sp>
          <p:nvSpPr>
            <p:cNvPr id="50" name="pl50"/>
            <p:cNvSpPr/>
            <p:nvPr/>
          </p:nvSpPr>
          <p:spPr>
            <a:xfrm>
              <a:off x="7634323" y="1291542"/>
              <a:ext cx="694261" cy="18373"/>
            </a:xfrm>
            <a:custGeom>
              <a:avLst/>
              <a:pathLst>
                <a:path w="694261" h="18373">
                  <a:moveTo>
                    <a:pt x="694261" y="0"/>
                  </a:moveTo>
                  <a:lnTo>
                    <a:pt x="0" y="18373"/>
                  </a:lnTo>
                </a:path>
              </a:pathLst>
            </a:custGeom>
          </p:spPr>
          <p:txBody>
            <a:bodyPr/>
            <a:lstStyle/>
            <a:p/>
          </p:txBody>
        </p:sp>
        <p:sp>
          <p:nvSpPr>
            <p:cNvPr id="51" name="pl51"/>
            <p:cNvSpPr/>
            <p:nvPr/>
          </p:nvSpPr>
          <p:spPr>
            <a:xfrm>
              <a:off x="7624390" y="1320553"/>
              <a:ext cx="812705" cy="1007759"/>
            </a:xfrm>
            <a:custGeom>
              <a:avLst/>
              <a:pathLst>
                <a:path w="812705" h="1007759">
                  <a:moveTo>
                    <a:pt x="812705" y="1007759"/>
                  </a:moveTo>
                  <a:lnTo>
                    <a:pt x="0" y="0"/>
                  </a:lnTo>
                </a:path>
              </a:pathLst>
            </a:custGeom>
          </p:spPr>
          <p:txBody>
            <a:bodyPr/>
            <a:lstStyle/>
            <a:p/>
          </p:txBody>
        </p:sp>
        <p:sp>
          <p:nvSpPr>
            <p:cNvPr id="52" name="pl52"/>
            <p:cNvSpPr/>
            <p:nvPr/>
          </p:nvSpPr>
          <p:spPr>
            <a:xfrm>
              <a:off x="7629216" y="1318324"/>
              <a:ext cx="795810" cy="484669"/>
            </a:xfrm>
            <a:custGeom>
              <a:avLst/>
              <a:pathLst>
                <a:path w="795810" h="484669">
                  <a:moveTo>
                    <a:pt x="795810" y="484669"/>
                  </a:moveTo>
                  <a:lnTo>
                    <a:pt x="0" y="0"/>
                  </a:lnTo>
                </a:path>
              </a:pathLst>
            </a:custGeom>
          </p:spPr>
          <p:txBody>
            <a:bodyPr/>
            <a:lstStyle/>
            <a:p/>
          </p:txBody>
        </p:sp>
        <p:sp>
          <p:nvSpPr>
            <p:cNvPr id="53" name="pl53"/>
            <p:cNvSpPr/>
            <p:nvPr/>
          </p:nvSpPr>
          <p:spPr>
            <a:xfrm>
              <a:off x="7632578" y="1315288"/>
              <a:ext cx="768364" cy="229518"/>
            </a:xfrm>
            <a:custGeom>
              <a:avLst/>
              <a:pathLst>
                <a:path w="768364" h="229518">
                  <a:moveTo>
                    <a:pt x="768364" y="229518"/>
                  </a:moveTo>
                  <a:lnTo>
                    <a:pt x="0" y="0"/>
                  </a:lnTo>
                </a:path>
              </a:pathLst>
            </a:custGeom>
          </p:spPr>
          <p:txBody>
            <a:bodyPr/>
            <a:lstStyle/>
            <a:p/>
          </p:txBody>
        </p:sp>
        <p:sp>
          <p:nvSpPr>
            <p:cNvPr id="54" name="pl54"/>
            <p:cNvSpPr/>
            <p:nvPr/>
          </p:nvSpPr>
          <p:spPr>
            <a:xfrm>
              <a:off x="7625747" y="1320075"/>
              <a:ext cx="732955" cy="743003"/>
            </a:xfrm>
            <a:custGeom>
              <a:avLst/>
              <a:pathLst>
                <a:path w="732955" h="743003">
                  <a:moveTo>
                    <a:pt x="732955" y="743003"/>
                  </a:moveTo>
                  <a:lnTo>
                    <a:pt x="0" y="0"/>
                  </a:lnTo>
                </a:path>
              </a:pathLst>
            </a:custGeom>
          </p:spPr>
          <p:txBody>
            <a:bodyPr/>
            <a:lstStyle/>
            <a:p/>
          </p:txBody>
        </p:sp>
        <p:sp>
          <p:nvSpPr>
            <p:cNvPr id="55" name="pl55"/>
            <p:cNvSpPr/>
            <p:nvPr/>
          </p:nvSpPr>
          <p:spPr>
            <a:xfrm>
              <a:off x="7621959" y="1463539"/>
              <a:ext cx="736901" cy="1380721"/>
            </a:xfrm>
            <a:custGeom>
              <a:avLst/>
              <a:pathLst>
                <a:path w="736901" h="1380721">
                  <a:moveTo>
                    <a:pt x="736901" y="1380721"/>
                  </a:moveTo>
                  <a:lnTo>
                    <a:pt x="0" y="0"/>
                  </a:lnTo>
                </a:path>
              </a:pathLst>
            </a:custGeom>
          </p:spPr>
          <p:txBody>
            <a:bodyPr/>
            <a:lstStyle/>
            <a:p/>
          </p:txBody>
        </p:sp>
        <p:sp>
          <p:nvSpPr>
            <p:cNvPr id="56" name="pl56"/>
            <p:cNvSpPr/>
            <p:nvPr/>
          </p:nvSpPr>
          <p:spPr>
            <a:xfrm>
              <a:off x="7622557" y="1463406"/>
              <a:ext cx="669874" cy="1123190"/>
            </a:xfrm>
            <a:custGeom>
              <a:avLst/>
              <a:pathLst>
                <a:path w="669874" h="1123190">
                  <a:moveTo>
                    <a:pt x="669874" y="1123190"/>
                  </a:moveTo>
                  <a:lnTo>
                    <a:pt x="0" y="0"/>
                  </a:lnTo>
                </a:path>
              </a:pathLst>
            </a:custGeom>
          </p:spPr>
          <p:txBody>
            <a:bodyPr/>
            <a:lstStyle/>
            <a:p/>
          </p:txBody>
        </p:sp>
        <p:sp>
          <p:nvSpPr>
            <p:cNvPr id="57" name="pl57"/>
            <p:cNvSpPr/>
            <p:nvPr/>
          </p:nvSpPr>
          <p:spPr>
            <a:xfrm>
              <a:off x="7623443" y="1510631"/>
              <a:ext cx="1052328" cy="1515881"/>
            </a:xfrm>
            <a:custGeom>
              <a:avLst/>
              <a:pathLst>
                <a:path w="1052328" h="1515881">
                  <a:moveTo>
                    <a:pt x="1052328" y="1515881"/>
                  </a:moveTo>
                  <a:lnTo>
                    <a:pt x="0" y="0"/>
                  </a:lnTo>
                </a:path>
              </a:pathLst>
            </a:custGeom>
          </p:spPr>
          <p:txBody>
            <a:bodyPr/>
            <a:lstStyle/>
            <a:p/>
          </p:txBody>
        </p:sp>
        <p:sp>
          <p:nvSpPr>
            <p:cNvPr id="58" name="pl58"/>
            <p:cNvSpPr/>
            <p:nvPr/>
          </p:nvSpPr>
          <p:spPr>
            <a:xfrm>
              <a:off x="7625160" y="2553983"/>
              <a:ext cx="733701" cy="810339"/>
            </a:xfrm>
            <a:custGeom>
              <a:avLst/>
              <a:pathLst>
                <a:path w="733701" h="810339">
                  <a:moveTo>
                    <a:pt x="733701" y="810339"/>
                  </a:moveTo>
                  <a:lnTo>
                    <a:pt x="0" y="0"/>
                  </a:lnTo>
                </a:path>
              </a:pathLst>
            </a:custGeom>
          </p:spPr>
          <p:txBody>
            <a:bodyPr/>
            <a:lstStyle/>
            <a:p/>
          </p:txBody>
        </p:sp>
        <p:sp>
          <p:nvSpPr>
            <p:cNvPr id="59" name="pg59"/>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1" name="pg61"/>
            <p:cNvSpPr/>
            <p:nvPr/>
          </p:nvSpPr>
          <p:spPr>
            <a:xfrm>
              <a:off x="8314365" y="9491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07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3" name="pg63"/>
            <p:cNvSpPr/>
            <p:nvPr/>
          </p:nvSpPr>
          <p:spPr>
            <a:xfrm>
              <a:off x="8260004" y="120700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22985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5" name="pg65"/>
            <p:cNvSpPr/>
            <p:nvPr/>
          </p:nvSpPr>
          <p:spPr>
            <a:xfrm>
              <a:off x="8368515" y="224931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29085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56446" y="172518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76671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9" name="pg69"/>
            <p:cNvSpPr/>
            <p:nvPr/>
          </p:nvSpPr>
          <p:spPr>
            <a:xfrm>
              <a:off x="8332362" y="146512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50665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1" name="pg71"/>
            <p:cNvSpPr/>
            <p:nvPr/>
          </p:nvSpPr>
          <p:spPr>
            <a:xfrm>
              <a:off x="8290122" y="198528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02681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73" name="pg73"/>
            <p:cNvSpPr/>
            <p:nvPr/>
          </p:nvSpPr>
          <p:spPr>
            <a:xfrm>
              <a:off x="8290281" y="276433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058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75" name="pg75"/>
            <p:cNvSpPr/>
            <p:nvPr/>
          </p:nvSpPr>
          <p:spPr>
            <a:xfrm>
              <a:off x="8223851" y="250755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4909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7" name="pg77"/>
            <p:cNvSpPr/>
            <p:nvPr/>
          </p:nvSpPr>
          <p:spPr>
            <a:xfrm>
              <a:off x="8284194" y="302651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680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9" name="pg79"/>
            <p:cNvSpPr/>
            <p:nvPr/>
          </p:nvSpPr>
          <p:spPr>
            <a:xfrm>
              <a:off x="8290281" y="328627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278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72371" y="401416"/>
              <a:ext cx="32868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Burkina Faso,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(65%), followed by YFV (85%).
Coverage of 8 vaccines were the same (DTP3, HepB3, Hib3, IPV1, MCV1, PcV3, Polio3 and Rubella) and 2 vaccines decreased (MCV2 and RotaC) compared to respective coverage in 2019.
Coverage of 9 vaccines were the same (DTP3, HepB3, Hib3, IPV1, MCV1, MCV2, PcV3, Polio3 and Rubella) and 2 vaccines increased (HPVc and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568896" y="85559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118122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150686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183249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21581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248375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280939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3135023"/>
              <a:ext cx="433298" cy="0"/>
            </a:xfrm>
            <a:custGeom>
              <a:avLst/>
              <a:pathLst>
                <a:path w="433298" h="0">
                  <a:moveTo>
                    <a:pt x="0" y="0"/>
                  </a:moveTo>
                  <a:lnTo>
                    <a:pt x="0" y="0"/>
                  </a:lnTo>
                  <a:lnTo>
                    <a:pt x="72216"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3460655"/>
              <a:ext cx="361082" cy="0"/>
            </a:xfrm>
            <a:custGeom>
              <a:avLst/>
              <a:pathLst>
                <a:path w="361082" h="0">
                  <a:moveTo>
                    <a:pt x="0" y="0"/>
                  </a:moveTo>
                  <a:lnTo>
                    <a:pt x="144432"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6257971" y="3786287"/>
              <a:ext cx="1805410" cy="0"/>
            </a:xfrm>
            <a:custGeom>
              <a:avLst/>
              <a:pathLst>
                <a:path w="1805410" h="0">
                  <a:moveTo>
                    <a:pt x="0" y="0"/>
                  </a:moveTo>
                  <a:lnTo>
                    <a:pt x="1805410" y="0"/>
                  </a:lnTo>
                  <a:lnTo>
                    <a:pt x="1805410" y="0"/>
                  </a:lnTo>
                  <a:lnTo>
                    <a:pt x="1805410" y="0"/>
                  </a:lnTo>
                  <a:lnTo>
                    <a:pt x="1805410" y="0"/>
                  </a:lnTo>
                  <a:lnTo>
                    <a:pt x="1805410" y="0"/>
                  </a:lnTo>
                </a:path>
              </a:pathLst>
            </a:custGeom>
            <a:ln w="116535" cap="flat">
              <a:solidFill>
                <a:srgbClr val="E8E8E8">
                  <a:alpha val="100000"/>
                </a:srgbClr>
              </a:solidFill>
              <a:prstDash val="solid"/>
              <a:round/>
            </a:ln>
          </p:spPr>
          <p:txBody>
            <a:bodyPr/>
            <a:lstStyle/>
            <a:p/>
          </p:txBody>
        </p:sp>
        <p:sp>
          <p:nvSpPr>
            <p:cNvPr id="33" name="pl33"/>
            <p:cNvSpPr/>
            <p:nvPr/>
          </p:nvSpPr>
          <p:spPr>
            <a:xfrm>
              <a:off x="8063381" y="411191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4" name="pl34"/>
            <p:cNvSpPr/>
            <p:nvPr/>
          </p:nvSpPr>
          <p:spPr>
            <a:xfrm>
              <a:off x="7846732" y="443755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5" name="pl35"/>
            <p:cNvSpPr/>
            <p:nvPr/>
          </p:nvSpPr>
          <p:spPr>
            <a:xfrm>
              <a:off x="7413433" y="4763184"/>
              <a:ext cx="649947" cy="0"/>
            </a:xfrm>
            <a:custGeom>
              <a:avLst/>
              <a:pathLst>
                <a:path w="649947" h="0">
                  <a:moveTo>
                    <a:pt x="0" y="0"/>
                  </a:moveTo>
                  <a:lnTo>
                    <a:pt x="72216" y="0"/>
                  </a:lnTo>
                  <a:lnTo>
                    <a:pt x="361082" y="0"/>
                  </a:lnTo>
                  <a:lnTo>
                    <a:pt x="433298" y="0"/>
                  </a:lnTo>
                  <a:lnTo>
                    <a:pt x="649947" y="0"/>
                  </a:lnTo>
                  <a:lnTo>
                    <a:pt x="649947" y="0"/>
                  </a:lnTo>
                </a:path>
              </a:pathLst>
            </a:custGeom>
            <a:ln w="116535" cap="flat">
              <a:solidFill>
                <a:srgbClr val="E8E8E8">
                  <a:alpha val="100000"/>
                </a:srgbClr>
              </a:solidFill>
              <a:prstDash val="solid"/>
              <a:round/>
            </a:ln>
          </p:spPr>
          <p:txBody>
            <a:bodyPr/>
            <a:lstStyle/>
            <a:p/>
          </p:txBody>
        </p:sp>
        <p:sp>
          <p:nvSpPr>
            <p:cNvPr id="36" name="pl36"/>
            <p:cNvSpPr/>
            <p:nvPr/>
          </p:nvSpPr>
          <p:spPr>
            <a:xfrm>
              <a:off x="7630082" y="50888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7" name="pt37"/>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5347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1455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25347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888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84223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2558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506128"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06128"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06128"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89479"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89479"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00613"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00613"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00061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000613"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8000613"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00061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00061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8000613"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8000613"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000613"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000613"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00061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783964"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783964"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783964"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6556285"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122987"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122987"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556285"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917367"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91736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00061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00061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00061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000613"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8000613"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00061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783964"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83964"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783964"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000613"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22882"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11747"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56731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567315"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567315"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544863" y="334944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272889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71" name="tx171"/>
            <p:cNvSpPr/>
            <p:nvPr/>
          </p:nvSpPr>
          <p:spPr>
            <a:xfrm>
              <a:off x="710044" y="2406811"/>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72" name="tx172"/>
            <p:cNvSpPr/>
            <p:nvPr/>
          </p:nvSpPr>
          <p:spPr>
            <a:xfrm>
              <a:off x="728424" y="207908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6155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Burkina Faso,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2 vaccines had lower coverage than in 2019.
In 2024, 2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483505"/>
              <a:ext cx="3780550" cy="993753"/>
            </a:xfrm>
            <a:custGeom>
              <a:avLst/>
              <a:pathLst>
                <a:path w="3780550" h="993753">
                  <a:moveTo>
                    <a:pt x="0" y="993753"/>
                  </a:moveTo>
                  <a:lnTo>
                    <a:pt x="1890275" y="102802"/>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1483505"/>
              <a:ext cx="3780550" cy="2844190"/>
            </a:xfrm>
            <a:custGeom>
              <a:avLst/>
              <a:pathLst>
                <a:path w="3780550" h="2844190">
                  <a:moveTo>
                    <a:pt x="0" y="2844190"/>
                  </a:moveTo>
                  <a:lnTo>
                    <a:pt x="1890275" y="102802"/>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29" name="tx29"/>
            <p:cNvSpPr/>
            <p:nvPr/>
          </p:nvSpPr>
          <p:spPr>
            <a:xfrm>
              <a:off x="4915805"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30" name="tx30"/>
            <p:cNvSpPr/>
            <p:nvPr/>
          </p:nvSpPr>
          <p:spPr>
            <a:xfrm>
              <a:off x="6806080"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1" name="tx31"/>
            <p:cNvSpPr/>
            <p:nvPr/>
          </p:nvSpPr>
          <p:spPr>
            <a:xfrm>
              <a:off x="302553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2" name="tx32"/>
            <p:cNvSpPr/>
            <p:nvPr/>
          </p:nvSpPr>
          <p:spPr>
            <a:xfrm>
              <a:off x="4915805"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3" name="tx33"/>
            <p:cNvSpPr/>
            <p:nvPr/>
          </p:nvSpPr>
          <p:spPr>
            <a:xfrm>
              <a:off x="6806080"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4" name="pl3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pl35"/>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6" name="tx36"/>
            <p:cNvSpPr/>
            <p:nvPr/>
          </p:nvSpPr>
          <p:spPr>
            <a:xfrm>
              <a:off x="46356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37" name="tx37"/>
            <p:cNvSpPr/>
            <p:nvPr/>
          </p:nvSpPr>
          <p:spPr>
            <a:xfrm>
              <a:off x="45210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4" name="tx4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 name="tx4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 name="tx4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 name="tx4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 name="tx4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 name="tx4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 name="pl5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1" name="pl5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2" name="tx5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3" name="tx5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4" name="tx54"/>
            <p:cNvSpPr/>
            <p:nvPr/>
          </p:nvSpPr>
          <p:spPr>
            <a:xfrm>
              <a:off x="757200" y="398022"/>
              <a:ext cx="57955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Burkina Faso, 2022-2024</a:t>
              </a:r>
            </a:p>
          </p:txBody>
        </p:sp>
        <p:sp>
          <p:nvSpPr>
            <p:cNvPr id="55" name="tx5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6" name="tx5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Burkina Faso was 2022.
In 2024, first dose (HPV1) programme coverage among girls was 99% and last dose (HPVc) programme coverage was 99%.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321899"/>
              <a:ext cx="6444618" cy="1922520"/>
            </a:xfrm>
            <a:custGeom>
              <a:avLst/>
              <a:pathLst>
                <a:path w="6444618" h="1922520">
                  <a:moveTo>
                    <a:pt x="0" y="1922520"/>
                  </a:moveTo>
                  <a:lnTo>
                    <a:pt x="268525" y="1241627"/>
                  </a:lnTo>
                  <a:lnTo>
                    <a:pt x="537051" y="961260"/>
                  </a:lnTo>
                  <a:lnTo>
                    <a:pt x="805577" y="560735"/>
                  </a:lnTo>
                  <a:lnTo>
                    <a:pt x="1074103" y="560735"/>
                  </a:lnTo>
                  <a:lnTo>
                    <a:pt x="1342628" y="440577"/>
                  </a:lnTo>
                  <a:lnTo>
                    <a:pt x="1611154" y="280367"/>
                  </a:lnTo>
                  <a:lnTo>
                    <a:pt x="1879680" y="160210"/>
                  </a:lnTo>
                  <a:lnTo>
                    <a:pt x="2148206" y="0"/>
                  </a:lnTo>
                  <a:lnTo>
                    <a:pt x="2416732" y="40052"/>
                  </a:lnTo>
                  <a:lnTo>
                    <a:pt x="2685257" y="80105"/>
                  </a:lnTo>
                  <a:lnTo>
                    <a:pt x="2953783" y="80105"/>
                  </a:lnTo>
                  <a:lnTo>
                    <a:pt x="3222309" y="120157"/>
                  </a:lnTo>
                  <a:lnTo>
                    <a:pt x="3490835" y="200262"/>
                  </a:lnTo>
                  <a:lnTo>
                    <a:pt x="3759360" y="80105"/>
                  </a:lnTo>
                  <a:lnTo>
                    <a:pt x="4027886" y="80105"/>
                  </a:lnTo>
                  <a:lnTo>
                    <a:pt x="4296412" y="80105"/>
                  </a:lnTo>
                  <a:lnTo>
                    <a:pt x="4564938" y="80105"/>
                  </a:lnTo>
                  <a:lnTo>
                    <a:pt x="4833464" y="80105"/>
                  </a:lnTo>
                  <a:lnTo>
                    <a:pt x="5101989" y="80105"/>
                  </a:lnTo>
                  <a:lnTo>
                    <a:pt x="5370515" y="80105"/>
                  </a:lnTo>
                  <a:lnTo>
                    <a:pt x="5639041" y="80105"/>
                  </a:lnTo>
                  <a:lnTo>
                    <a:pt x="5907567" y="80105"/>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5207639" y="2203054"/>
              <a:ext cx="2685257" cy="2162835"/>
            </a:xfrm>
            <a:custGeom>
              <a:avLst/>
              <a:pathLst>
                <a:path w="2685257" h="2162835">
                  <a:moveTo>
                    <a:pt x="0" y="2162835"/>
                  </a:moveTo>
                  <a:lnTo>
                    <a:pt x="268525" y="841102"/>
                  </a:lnTo>
                  <a:lnTo>
                    <a:pt x="537051" y="480630"/>
                  </a:lnTo>
                  <a:lnTo>
                    <a:pt x="805577" y="240315"/>
                  </a:lnTo>
                  <a:lnTo>
                    <a:pt x="1074103" y="0"/>
                  </a:lnTo>
                  <a:lnTo>
                    <a:pt x="1342628" y="0"/>
                  </a:lnTo>
                  <a:lnTo>
                    <a:pt x="1611154" y="0"/>
                  </a:lnTo>
                  <a:lnTo>
                    <a:pt x="1879680" y="0"/>
                  </a:lnTo>
                  <a:lnTo>
                    <a:pt x="2148206" y="200262"/>
                  </a:lnTo>
                  <a:lnTo>
                    <a:pt x="2416732" y="240315"/>
                  </a:lnTo>
                  <a:lnTo>
                    <a:pt x="2685257" y="240315"/>
                  </a:lnTo>
                </a:path>
              </a:pathLst>
            </a:custGeom>
            <a:ln w="27101" cap="flat">
              <a:solidFill>
                <a:srgbClr val="7CAE00">
                  <a:alpha val="100000"/>
                </a:srgbClr>
              </a:solidFill>
              <a:prstDash val="solid"/>
              <a:round/>
            </a:ln>
          </p:spPr>
          <p:txBody>
            <a:bodyPr/>
            <a:lstStyle/>
            <a:p/>
          </p:txBody>
        </p:sp>
        <p:sp>
          <p:nvSpPr>
            <p:cNvPr id="28" name="pl28"/>
            <p:cNvSpPr/>
            <p:nvPr/>
          </p:nvSpPr>
          <p:spPr>
            <a:xfrm>
              <a:off x="5207639" y="1402004"/>
              <a:ext cx="2685257" cy="1001312"/>
            </a:xfrm>
            <a:custGeom>
              <a:avLst/>
              <a:pathLst>
                <a:path w="2685257" h="1001312">
                  <a:moveTo>
                    <a:pt x="0" y="0"/>
                  </a:moveTo>
                  <a:lnTo>
                    <a:pt x="268525" y="0"/>
                  </a:lnTo>
                  <a:lnTo>
                    <a:pt x="537051" y="0"/>
                  </a:lnTo>
                  <a:lnTo>
                    <a:pt x="805577" y="0"/>
                  </a:lnTo>
                  <a:lnTo>
                    <a:pt x="1074103" y="0"/>
                  </a:lnTo>
                  <a:lnTo>
                    <a:pt x="1342628" y="0"/>
                  </a:lnTo>
                  <a:lnTo>
                    <a:pt x="1611154" y="0"/>
                  </a:lnTo>
                  <a:lnTo>
                    <a:pt x="1879680" y="1001312"/>
                  </a:lnTo>
                  <a:lnTo>
                    <a:pt x="2148206" y="0"/>
                  </a:lnTo>
                  <a:lnTo>
                    <a:pt x="2416732" y="0"/>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7355845" y="1081584"/>
              <a:ext cx="537051" cy="3324358"/>
            </a:xfrm>
            <a:custGeom>
              <a:avLst/>
              <a:pathLst>
                <a:path w="537051" h="3324358">
                  <a:moveTo>
                    <a:pt x="0" y="3324358"/>
                  </a:moveTo>
                  <a:lnTo>
                    <a:pt x="268525" y="120157"/>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4049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20604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43275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4367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161" y="1019220"/>
              <a:ext cx="251261" cy="58353"/>
            </a:xfrm>
            <a:custGeom>
              <a:avLst/>
              <a:pathLst>
                <a:path w="251261" h="58353">
                  <a:moveTo>
                    <a:pt x="251261" y="0"/>
                  </a:moveTo>
                  <a:lnTo>
                    <a:pt x="0" y="58353"/>
                  </a:lnTo>
                </a:path>
              </a:pathLst>
            </a:custGeom>
          </p:spPr>
          <p:txBody>
            <a:bodyPr/>
            <a:lstStyle/>
            <a:p/>
          </p:txBody>
        </p:sp>
        <p:sp>
          <p:nvSpPr>
            <p:cNvPr id="40" name="pl40"/>
            <p:cNvSpPr/>
            <p:nvPr/>
          </p:nvSpPr>
          <p:spPr>
            <a:xfrm>
              <a:off x="7908613" y="1307548"/>
              <a:ext cx="252809" cy="88927"/>
            </a:xfrm>
            <a:custGeom>
              <a:avLst/>
              <a:pathLst>
                <a:path w="252809" h="88927">
                  <a:moveTo>
                    <a:pt x="252809" y="0"/>
                  </a:moveTo>
                  <a:lnTo>
                    <a:pt x="0" y="88927"/>
                  </a:lnTo>
                </a:path>
              </a:pathLst>
            </a:custGeom>
          </p:spPr>
          <p:txBody>
            <a:bodyPr/>
            <a:lstStyle/>
            <a:p/>
          </p:txBody>
        </p:sp>
        <p:sp>
          <p:nvSpPr>
            <p:cNvPr id="41" name="pl41"/>
            <p:cNvSpPr/>
            <p:nvPr/>
          </p:nvSpPr>
          <p:spPr>
            <a:xfrm>
              <a:off x="7906565" y="1408906"/>
              <a:ext cx="254857" cy="128698"/>
            </a:xfrm>
            <a:custGeom>
              <a:avLst/>
              <a:pathLst>
                <a:path w="254857" h="128698">
                  <a:moveTo>
                    <a:pt x="254857" y="128698"/>
                  </a:moveTo>
                  <a:lnTo>
                    <a:pt x="0" y="0"/>
                  </a:lnTo>
                </a:path>
              </a:pathLst>
            </a:custGeom>
          </p:spPr>
          <p:txBody>
            <a:bodyPr/>
            <a:lstStyle/>
            <a:p/>
          </p:txBody>
        </p:sp>
        <p:sp>
          <p:nvSpPr>
            <p:cNvPr id="42" name="pl42"/>
            <p:cNvSpPr/>
            <p:nvPr/>
          </p:nvSpPr>
          <p:spPr>
            <a:xfrm>
              <a:off x="7911730" y="2443369"/>
              <a:ext cx="249692" cy="0"/>
            </a:xfrm>
            <a:custGeom>
              <a:avLst/>
              <a:pathLst>
                <a:path w="249692" h="0">
                  <a:moveTo>
                    <a:pt x="249692" y="0"/>
                  </a:moveTo>
                  <a:lnTo>
                    <a:pt x="0" y="0"/>
                  </a:lnTo>
                </a:path>
              </a:pathLst>
            </a:custGeom>
          </p:spPr>
          <p:txBody>
            <a:bodyPr/>
            <a:lstStyle/>
            <a:p/>
          </p:txBody>
        </p:sp>
        <p:sp>
          <p:nvSpPr>
            <p:cNvPr id="43" name="pg43"/>
            <p:cNvSpPr/>
            <p:nvPr/>
          </p:nvSpPr>
          <p:spPr>
            <a:xfrm>
              <a:off x="8092843" y="9213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9621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5" name="pg45"/>
            <p:cNvSpPr/>
            <p:nvPr/>
          </p:nvSpPr>
          <p:spPr>
            <a:xfrm>
              <a:off x="8092843" y="11977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386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7" name="pg47"/>
            <p:cNvSpPr/>
            <p:nvPr/>
          </p:nvSpPr>
          <p:spPr>
            <a:xfrm>
              <a:off x="8092843" y="147023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51107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23523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3932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65%</a:t>
              </a:r>
            </a:p>
          </p:txBody>
        </p:sp>
        <p:sp>
          <p:nvSpPr>
            <p:cNvPr id="51" name="pg51"/>
            <p:cNvSpPr/>
            <p:nvPr/>
          </p:nvSpPr>
          <p:spPr>
            <a:xfrm>
              <a:off x="1151183" y="32491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903" y="3293347"/>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53" name="pg53"/>
            <p:cNvSpPr/>
            <p:nvPr/>
          </p:nvSpPr>
          <p:spPr>
            <a:xfrm>
              <a:off x="5271221" y="41798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316941" y="422522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17</a:t>
              </a:r>
            </a:p>
          </p:txBody>
        </p:sp>
        <p:sp>
          <p:nvSpPr>
            <p:cNvPr id="55" name="pg55"/>
            <p:cNvSpPr/>
            <p:nvPr/>
          </p:nvSpPr>
          <p:spPr>
            <a:xfrm>
              <a:off x="4912572" y="14064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8292" y="14502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7" name="pg57"/>
            <p:cNvSpPr/>
            <p:nvPr/>
          </p:nvSpPr>
          <p:spPr>
            <a:xfrm>
              <a:off x="7419634" y="42184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465354" y="42622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30953" y="580629"/>
              <a:ext cx="40163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Burkina Faso,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Burkina Faso has all 4 of the  SDG vaccines.
In 2024, Burkina Faso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2023 and 2024.
• DTP3 coverage remained constant at 91% between 2023 and 2024.
• There were there were approximately the same number of zero-dose children in 2024. This leaves 35,000 children without vaccination, vulnerable to vaccine-preventable diseases and a further 28,000 with incomplete protection.
• Burkina Faso accounted for 0.9% of zero-dose children in West and Central Africa (WCAR) and 0.2% of zero-dose children globally.
• MCV1 coverage remained constant at 88% between 2023 and 2024. There were 85,000 children who missed out on the first measles vaccination.
• MCV2 coverage remained constant at 65% between 2023 and 2024.
• Last dose coverage of HPV vaccination (HPVc) among girls increased from 96% to 99%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Burkina Faso,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Burkina Faso.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(69m)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DAPMHHIV-502652578-1605157</_dlc_DocId>
    <_dlc_DocIdUrl xmlns="9e17fbd9-fb4c-4d20-9ec4-18aa77a91b0d">
      <Url>https://unicef.sharepoint.com/teams/DAPM-Health-HIV/_layouts/15/DocIdRedir.aspx?ID=DAPMHHIV-502652578-1605157</Url>
      <Description>DAPMHHIV-502652578-1605157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db0a7037-c8af-4024-9500-bef83d582a36</vt:lpwstr>
  </property>
  <property fmtid="{D5CDD505-2E9C-101B-9397-08002B2CF9AE}" pid="4" name="MediaServiceImageTags">
    <vt:lpwstr/>
  </property>
</Properties>
</file>