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 id="2147483688" r:id="rId5"/>
  </p:sldMasterIdLst>
  <p:notesMasterIdLst>
    <p:notesMasterId r:id="rId42"/>
  </p:notesMasterIdLst>
  <p:sldIdLst>
    <p:sldId id="287" r:id="rId6"/>
    <p:sldId id="288" r:id="rId7"/>
    <p:sldId id="334" r:id="rId8"/>
    <p:sldId id="335" r:id="rId9"/>
    <p:sldId id="326" r:id="rId10"/>
    <p:sldId id="327" r:id="rId11"/>
    <p:sldId id="310" r:id="rId12"/>
    <p:sldId id="328" r:id="rId13"/>
    <p:sldId id="291" r:id="rId14"/>
    <p:sldId id="265" r:id="rId15"/>
    <p:sldId id="337" r:id="rId16"/>
    <p:sldId id="259" r:id="rId17"/>
    <p:sldId id="340" r:id="rId18"/>
    <p:sldId id="292" r:id="rId19"/>
    <p:sldId id="264" r:id="rId20"/>
    <p:sldId id="261" r:id="rId21"/>
    <p:sldId id="262" r:id="rId22"/>
    <p:sldId id="263" r:id="rId23"/>
    <p:sldId id="294" r:id="rId24"/>
    <p:sldId id="266" r:id="rId25"/>
    <p:sldId id="336" r:id="rId26"/>
    <p:sldId id="258" r:id="rId27"/>
    <p:sldId id="257" r:id="rId28"/>
    <p:sldId id="329" r:id="rId29"/>
    <p:sldId id="289" r:id="rId30"/>
    <p:sldId id="343" r:id="rId31"/>
    <p:sldId id="332" r:id="rId32"/>
    <p:sldId id="344" r:id="rId33"/>
    <p:sldId id="316" r:id="rId34"/>
    <p:sldId id="333" r:id="rId35"/>
    <p:sldId id="345" r:id="rId36"/>
    <p:sldId id="338" r:id="rId37"/>
    <p:sldId id="319" r:id="rId38"/>
    <p:sldId id="321" r:id="rId39"/>
    <p:sldId id="322" r:id="rId40"/>
    <p:sldId id="330" r:id="rId41"/>
  </p:sldIdLst>
  <p:sldSz cx="12192000" cy="6858000"/>
  <p:notesSz cx="9144000" cy="6858000"/>
  <p:defaultTextStyle>
    <a:defPPr>
      <a:defRPr lang="en-US"/>
    </a:defPPr>
    <a:lvl1pPr marL="0" algn="l" defTabSz="914342" rtl="0" eaLnBrk="1" latinLnBrk="0" hangingPunct="1">
      <a:defRPr sz="1800" kern="1200">
        <a:solidFill>
          <a:schemeClr val="tx1"/>
        </a:solidFill>
        <a:latin typeface="+mn-lt"/>
        <a:ea typeface="+mn-ea"/>
        <a:cs typeface="+mn-cs"/>
      </a:defRPr>
    </a:lvl1pPr>
    <a:lvl2pPr marL="457171" algn="l" defTabSz="914342" rtl="0" eaLnBrk="1" latinLnBrk="0" hangingPunct="1">
      <a:defRPr sz="1800" kern="1200">
        <a:solidFill>
          <a:schemeClr val="tx1"/>
        </a:solidFill>
        <a:latin typeface="+mn-lt"/>
        <a:ea typeface="+mn-ea"/>
        <a:cs typeface="+mn-cs"/>
      </a:defRPr>
    </a:lvl2pPr>
    <a:lvl3pPr marL="914342" algn="l" defTabSz="914342" rtl="0" eaLnBrk="1" latinLnBrk="0" hangingPunct="1">
      <a:defRPr sz="1800" kern="1200">
        <a:solidFill>
          <a:schemeClr val="tx1"/>
        </a:solidFill>
        <a:latin typeface="+mn-lt"/>
        <a:ea typeface="+mn-ea"/>
        <a:cs typeface="+mn-cs"/>
      </a:defRPr>
    </a:lvl3pPr>
    <a:lvl4pPr marL="1371512" algn="l" defTabSz="914342" rtl="0" eaLnBrk="1" latinLnBrk="0" hangingPunct="1">
      <a:defRPr sz="1800" kern="1200">
        <a:solidFill>
          <a:schemeClr val="tx1"/>
        </a:solidFill>
        <a:latin typeface="+mn-lt"/>
        <a:ea typeface="+mn-ea"/>
        <a:cs typeface="+mn-cs"/>
      </a:defRPr>
    </a:lvl4pPr>
    <a:lvl5pPr marL="1828683" algn="l" defTabSz="914342" rtl="0" eaLnBrk="1" latinLnBrk="0" hangingPunct="1">
      <a:defRPr sz="1800" kern="1200">
        <a:solidFill>
          <a:schemeClr val="tx1"/>
        </a:solidFill>
        <a:latin typeface="+mn-lt"/>
        <a:ea typeface="+mn-ea"/>
        <a:cs typeface="+mn-cs"/>
      </a:defRPr>
    </a:lvl5pPr>
    <a:lvl6pPr marL="2285854" algn="l" defTabSz="914342" rtl="0" eaLnBrk="1" latinLnBrk="0" hangingPunct="1">
      <a:defRPr sz="1800" kern="1200">
        <a:solidFill>
          <a:schemeClr val="tx1"/>
        </a:solidFill>
        <a:latin typeface="+mn-lt"/>
        <a:ea typeface="+mn-ea"/>
        <a:cs typeface="+mn-cs"/>
      </a:defRPr>
    </a:lvl6pPr>
    <a:lvl7pPr marL="2743025" algn="l" defTabSz="914342" rtl="0" eaLnBrk="1" latinLnBrk="0" hangingPunct="1">
      <a:defRPr sz="1800" kern="1200">
        <a:solidFill>
          <a:schemeClr val="tx1"/>
        </a:solidFill>
        <a:latin typeface="+mn-lt"/>
        <a:ea typeface="+mn-ea"/>
        <a:cs typeface="+mn-cs"/>
      </a:defRPr>
    </a:lvl7pPr>
    <a:lvl8pPr marL="3200195" algn="l" defTabSz="914342" rtl="0" eaLnBrk="1" latinLnBrk="0" hangingPunct="1">
      <a:defRPr sz="1800" kern="1200">
        <a:solidFill>
          <a:schemeClr val="tx1"/>
        </a:solidFill>
        <a:latin typeface="+mn-lt"/>
        <a:ea typeface="+mn-ea"/>
        <a:cs typeface="+mn-cs"/>
      </a:defRPr>
    </a:lvl8pPr>
    <a:lvl9pPr marL="3657366" algn="l" defTabSz="9143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 id="{06E4FA34-F40A-4C3E-A46A-647E63C41780}">
          <p14:sldIdLst>
            <p14:sldId id="287"/>
          </p14:sldIdLst>
        </p14:section>
        <p14:section name="Global Overview" id="{043E29AF-5EB6-45C6-A6C0-4034FE7C5DEB}">
          <p14:sldIdLst>
            <p14:sldId id="288"/>
            <p14:sldId id="334"/>
            <p14:sldId id="335"/>
            <p14:sldId id="326"/>
          </p14:sldIdLst>
        </p14:section>
        <p14:section name="Income Classifications" id="{6F99F4C6-8650-436C-B532-CE20A2586687}">
          <p14:sldIdLst>
            <p14:sldId id="327"/>
            <p14:sldId id="310"/>
            <p14:sldId id="328"/>
          </p14:sldIdLst>
        </p14:section>
        <p14:section name="Stunting" id="{3FCCAB53-1F9A-4B63-B246-E083EEF1FBD5}">
          <p14:sldIdLst>
            <p14:sldId id="291"/>
            <p14:sldId id="265"/>
            <p14:sldId id="337"/>
            <p14:sldId id="259"/>
            <p14:sldId id="340"/>
          </p14:sldIdLst>
        </p14:section>
        <p14:section name="Wasting" id="{CB2E6619-D037-423F-AD23-55AFA428B86B}">
          <p14:sldIdLst>
            <p14:sldId id="292"/>
            <p14:sldId id="264"/>
            <p14:sldId id="261"/>
            <p14:sldId id="262"/>
            <p14:sldId id="263"/>
          </p14:sldIdLst>
        </p14:section>
        <p14:section name="Overweight" id="{998EA298-A865-4F9D-9004-8153747553A1}">
          <p14:sldIdLst>
            <p14:sldId id="294"/>
            <p14:sldId id="266"/>
            <p14:sldId id="336"/>
            <p14:sldId id="258"/>
            <p14:sldId id="257"/>
          </p14:sldIdLst>
        </p14:section>
        <p14:section name="Methodology" id="{FE3AC736-7B9E-4701-85C7-8F99A4F54D9A}">
          <p14:sldIdLst>
            <p14:sldId id="329"/>
            <p14:sldId id="289"/>
            <p14:sldId id="343"/>
            <p14:sldId id="332"/>
            <p14:sldId id="344"/>
            <p14:sldId id="316"/>
            <p14:sldId id="333"/>
            <p14:sldId id="345"/>
            <p14:sldId id="338"/>
          </p14:sldIdLst>
        </p14:section>
        <p14:section name="Online Materials" id="{6C71A855-A2AD-4B8D-A07C-774961972814}">
          <p14:sldIdLst>
            <p14:sldId id="319"/>
            <p14:sldId id="321"/>
            <p14:sldId id="322"/>
          </p14:sldIdLst>
        </p14:section>
        <p14:section name="Contact Details" id="{4A83FA9A-1B44-422D-9F92-921FE23FB7A9}">
          <p14:sldIdLst>
            <p14:sldId id="330"/>
          </p14:sldIdLst>
        </p14:section>
      </p14:sectionLst>
    </p:ext>
    <p:ext uri="{EFAFB233-063F-42B5-8137-9DF3F51BA10A}">
      <p15:sldGuideLst xmlns:p15="http://schemas.microsoft.com/office/powerpoint/2012/main">
        <p15:guide id="4" orient="horz" userDrawn="1">
          <p15:clr>
            <a:srgbClr val="A4A3A4"/>
          </p15:clr>
        </p15:guide>
        <p15:guide id="5"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4447"/>
    <a:srgbClr val="4472C4"/>
    <a:srgbClr val="4B5890"/>
    <a:srgbClr val="373D41"/>
    <a:srgbClr val="D5D2D7"/>
    <a:srgbClr val="579C4B"/>
    <a:srgbClr val="A0CD4C"/>
    <a:srgbClr val="FDBA81"/>
    <a:srgbClr val="F36563"/>
    <a:srgbClr val="E44B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33CD5E-BA61-984D-9BC1-E5011DE17A6F}" v="11" dt="2023-06-07T21:09:45.212"/>
    <p1510:client id="{4B892EE2-3ADA-5E48-1611-229AF1A438E9}" v="45" dt="2023-06-07T21:01:48.428"/>
    <p1510:client id="{8FA338EE-3D9A-2A49-847B-202C217556C6}" v="253" dt="2023-06-07T15:21:33.295"/>
    <p1510:client id="{F5C9F7A0-783D-4F05-9511-7911172715EF}" v="107" dt="2023-06-07T09:31:51.4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74"/>
    <p:restoredTop sz="94682"/>
  </p:normalViewPr>
  <p:slideViewPr>
    <p:cSldViewPr snapToGrid="0">
      <p:cViewPr varScale="1">
        <p:scale>
          <a:sx n="119" d="100"/>
          <a:sy n="119" d="100"/>
        </p:scale>
        <p:origin x="728" y="184"/>
      </p:cViewPr>
      <p:guideLst>
        <p:guide orient="horz"/>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6T13:42:26.211"/>
    </inkml:context>
    <inkml:brush xml:id="br0">
      <inkml:brushProperty name="width" value="0.05" units="cm"/>
      <inkml:brushProperty name="height" value="0.05" units="cm"/>
      <inkml:brushProperty name="color" value="#AB008B"/>
      <inkml:brushProperty name="ignorePressure" value="1"/>
    </inkml:brush>
  </inkml:definitions>
  <inkml:trace contextRef="#ctx0" brushRef="#br0">1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F9A04C2A-CD64-8849-9699-4FD06085EDF2}" type="datetimeFigureOut">
              <a:rPr lang="en-US" smtClean="0"/>
              <a:t>10/23/2023</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66562ACB-6EE8-FD4C-B302-1CD984D13925}" type="slidenum">
              <a:rPr lang="en-US" smtClean="0"/>
              <a:t>‹#›</a:t>
            </a:fld>
            <a:endParaRPr lang="en-US"/>
          </a:p>
        </p:txBody>
      </p:sp>
    </p:spTree>
    <p:extLst>
      <p:ext uri="{BB962C8B-B14F-4D97-AF65-F5344CB8AC3E}">
        <p14:creationId xmlns:p14="http://schemas.microsoft.com/office/powerpoint/2010/main" val="598197296"/>
      </p:ext>
    </p:extLst>
  </p:cSld>
  <p:clrMap bg1="lt1" tx1="dk1" bg2="lt2" tx2="dk2" accent1="accent1" accent2="accent2" accent3="accent3" accent4="accent4" accent5="accent5" accent6="accent6" hlink="hlink" folHlink="folHlink"/>
  <p:notesStyle>
    <a:lvl1pPr marL="0" algn="l" defTabSz="914342" rtl="0" eaLnBrk="1" latinLnBrk="0" hangingPunct="1">
      <a:defRPr sz="1200" kern="1200">
        <a:solidFill>
          <a:schemeClr val="tx1"/>
        </a:solidFill>
        <a:latin typeface="+mn-lt"/>
        <a:ea typeface="+mn-ea"/>
        <a:cs typeface="+mn-cs"/>
      </a:defRPr>
    </a:lvl1pPr>
    <a:lvl2pPr marL="457171" algn="l" defTabSz="914342" rtl="0" eaLnBrk="1" latinLnBrk="0" hangingPunct="1">
      <a:defRPr sz="1200" kern="1200">
        <a:solidFill>
          <a:schemeClr val="tx1"/>
        </a:solidFill>
        <a:latin typeface="+mn-lt"/>
        <a:ea typeface="+mn-ea"/>
        <a:cs typeface="+mn-cs"/>
      </a:defRPr>
    </a:lvl2pPr>
    <a:lvl3pPr marL="914342" algn="l" defTabSz="914342" rtl="0" eaLnBrk="1" latinLnBrk="0" hangingPunct="1">
      <a:defRPr sz="1200" kern="1200">
        <a:solidFill>
          <a:schemeClr val="tx1"/>
        </a:solidFill>
        <a:latin typeface="+mn-lt"/>
        <a:ea typeface="+mn-ea"/>
        <a:cs typeface="+mn-cs"/>
      </a:defRPr>
    </a:lvl3pPr>
    <a:lvl4pPr marL="1371512" algn="l" defTabSz="914342" rtl="0" eaLnBrk="1" latinLnBrk="0" hangingPunct="1">
      <a:defRPr sz="1200" kern="1200">
        <a:solidFill>
          <a:schemeClr val="tx1"/>
        </a:solidFill>
        <a:latin typeface="+mn-lt"/>
        <a:ea typeface="+mn-ea"/>
        <a:cs typeface="+mn-cs"/>
      </a:defRPr>
    </a:lvl4pPr>
    <a:lvl5pPr marL="1828683" algn="l" defTabSz="914342" rtl="0" eaLnBrk="1" latinLnBrk="0" hangingPunct="1">
      <a:defRPr sz="1200" kern="1200">
        <a:solidFill>
          <a:schemeClr val="tx1"/>
        </a:solidFill>
        <a:latin typeface="+mn-lt"/>
        <a:ea typeface="+mn-ea"/>
        <a:cs typeface="+mn-cs"/>
      </a:defRPr>
    </a:lvl5pPr>
    <a:lvl6pPr marL="2285854" algn="l" defTabSz="914342" rtl="0" eaLnBrk="1" latinLnBrk="0" hangingPunct="1">
      <a:defRPr sz="1200" kern="1200">
        <a:solidFill>
          <a:schemeClr val="tx1"/>
        </a:solidFill>
        <a:latin typeface="+mn-lt"/>
        <a:ea typeface="+mn-ea"/>
        <a:cs typeface="+mn-cs"/>
      </a:defRPr>
    </a:lvl6pPr>
    <a:lvl7pPr marL="2743025" algn="l" defTabSz="914342" rtl="0" eaLnBrk="1" latinLnBrk="0" hangingPunct="1">
      <a:defRPr sz="1200" kern="1200">
        <a:solidFill>
          <a:schemeClr val="tx1"/>
        </a:solidFill>
        <a:latin typeface="+mn-lt"/>
        <a:ea typeface="+mn-ea"/>
        <a:cs typeface="+mn-cs"/>
      </a:defRPr>
    </a:lvl7pPr>
    <a:lvl8pPr marL="3200195" algn="l" defTabSz="914342" rtl="0" eaLnBrk="1" latinLnBrk="0" hangingPunct="1">
      <a:defRPr sz="1200" kern="1200">
        <a:solidFill>
          <a:schemeClr val="tx1"/>
        </a:solidFill>
        <a:latin typeface="+mn-lt"/>
        <a:ea typeface="+mn-ea"/>
        <a:cs typeface="+mn-cs"/>
      </a:defRPr>
    </a:lvl8pPr>
    <a:lvl9pPr marL="3657366" algn="l" defTabSz="9143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562ACB-6EE8-FD4C-B302-1CD984D13925}" type="slidenum">
              <a:rPr lang="en-US" smtClean="0"/>
              <a:t>1</a:t>
            </a:fld>
            <a:endParaRPr lang="en-US"/>
          </a:p>
        </p:txBody>
      </p:sp>
    </p:spTree>
    <p:extLst>
      <p:ext uri="{BB962C8B-B14F-4D97-AF65-F5344CB8AC3E}">
        <p14:creationId xmlns:p14="http://schemas.microsoft.com/office/powerpoint/2010/main" val="3592274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a:effectLst/>
                <a:latin typeface="FranklinGothic URW Cond" pitchFamily="2" charset="0"/>
              </a:rPr>
              <a:t>Source: UNICEF, WHO, World Bank Group Joint Malnutrition Estimates, 2023 edition. Note: North America is not shown because wasting affects &lt;0.1 million children. Aggregates may not add up due to rounding and/or lack of estimates for some regions. See section about regional and global estimates on page 27 of the JME 2023 Report for an explanation of why regional trend data are not available for wasting or severe wasting.</a:t>
            </a:r>
          </a:p>
          <a:p>
            <a:endParaRPr lang="en-US"/>
          </a:p>
        </p:txBody>
      </p:sp>
      <p:sp>
        <p:nvSpPr>
          <p:cNvPr id="4" name="Slide Number Placeholder 3"/>
          <p:cNvSpPr>
            <a:spLocks noGrp="1"/>
          </p:cNvSpPr>
          <p:nvPr>
            <p:ph type="sldNum" sz="quarter" idx="5"/>
          </p:nvPr>
        </p:nvSpPr>
        <p:spPr/>
        <p:txBody>
          <a:bodyPr/>
          <a:lstStyle/>
          <a:p>
            <a:fld id="{66562ACB-6EE8-FD4C-B302-1CD984D13925}" type="slidenum">
              <a:rPr lang="en-US" smtClean="0"/>
              <a:t>18</a:t>
            </a:fld>
            <a:endParaRPr lang="en-US"/>
          </a:p>
        </p:txBody>
      </p:sp>
    </p:spTree>
    <p:extLst>
      <p:ext uri="{BB962C8B-B14F-4D97-AF65-F5344CB8AC3E}">
        <p14:creationId xmlns:p14="http://schemas.microsoft.com/office/powerpoint/2010/main" val="2786359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562ACB-6EE8-FD4C-B302-1CD984D13925}" type="slidenum">
              <a:rPr lang="en-US" smtClean="0"/>
              <a:t>26</a:t>
            </a:fld>
            <a:endParaRPr lang="en-US"/>
          </a:p>
        </p:txBody>
      </p:sp>
    </p:spTree>
    <p:extLst>
      <p:ext uri="{BB962C8B-B14F-4D97-AF65-F5344CB8AC3E}">
        <p14:creationId xmlns:p14="http://schemas.microsoft.com/office/powerpoint/2010/main" val="2424490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6562ACB-6EE8-FD4C-B302-1CD984D13925}" type="slidenum">
              <a:rPr lang="en-US" smtClean="0"/>
              <a:t>31</a:t>
            </a:fld>
            <a:endParaRPr lang="en-US"/>
          </a:p>
        </p:txBody>
      </p:sp>
    </p:spTree>
    <p:extLst>
      <p:ext uri="{BB962C8B-B14F-4D97-AF65-F5344CB8AC3E}">
        <p14:creationId xmlns:p14="http://schemas.microsoft.com/office/powerpoint/2010/main" val="1811158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a:effectLst/>
                <a:latin typeface="FranklinGothic URW" pitchFamily="2" charset="77"/>
              </a:rPr>
              <a:t>These graphics show the recentness of the latest available country data points on malnutrition</a:t>
            </a:r>
            <a:r>
              <a:rPr lang="en-US" i="1">
                <a:effectLst/>
                <a:latin typeface="FranklinGothic URW" pitchFamily="2" charset="77"/>
              </a:rPr>
              <a:t> (e.g., from a household survey)</a:t>
            </a:r>
            <a:r>
              <a:rPr lang="en-US">
                <a:effectLst/>
                <a:latin typeface="FranklinGothic URW" pitchFamily="2" charset="77"/>
              </a:rPr>
              <a:t> among children under 5 years in the JME. The graphics in the left-hand column are by </a:t>
            </a:r>
            <a:r>
              <a:rPr lang="en-US" b="1">
                <a:effectLst/>
                <a:latin typeface="FranklinGothic URW" pitchFamily="2" charset="77"/>
              </a:rPr>
              <a:t>percentage of the under-five population</a:t>
            </a:r>
            <a:r>
              <a:rPr lang="en-US">
                <a:effectLst/>
                <a:latin typeface="FranklinGothic URW" pitchFamily="2" charset="77"/>
              </a:rPr>
              <a:t> and the graphics in the right-hand column are by the </a:t>
            </a:r>
            <a:r>
              <a:rPr lang="en-US" b="1">
                <a:effectLst/>
                <a:latin typeface="FranklinGothic URW" pitchFamily="2" charset="77"/>
              </a:rPr>
              <a:t>percentage of countries</a:t>
            </a:r>
            <a:r>
              <a:rPr lang="en-US">
                <a:effectLst/>
                <a:latin typeface="FranklinGothic URW" pitchFamily="2" charset="77"/>
              </a:rPr>
              <a:t>. Only stunting and overweight are shown because the data for wasting mirror those for stunting.  </a:t>
            </a:r>
            <a:br>
              <a:rPr lang="en-US">
                <a:effectLst/>
                <a:latin typeface="FranklinGothic URW" pitchFamily="2" charset="77"/>
              </a:rPr>
            </a:br>
            <a:endParaRPr lang="en-US">
              <a:effectLst/>
              <a:latin typeface="FranklinGothic URW" pitchFamily="2" charset="77"/>
            </a:endParaRPr>
          </a:p>
          <a:p>
            <a:r>
              <a:rPr lang="en-US">
                <a:effectLst/>
                <a:latin typeface="FranklinGothic URW" pitchFamily="2" charset="77"/>
              </a:rPr>
              <a:t>For the graphics by </a:t>
            </a:r>
            <a:r>
              <a:rPr lang="en-US" b="1">
                <a:effectLst/>
                <a:latin typeface="FranklinGothic URW" pitchFamily="2" charset="77"/>
              </a:rPr>
              <a:t>percentage of the under-five population </a:t>
            </a:r>
            <a:r>
              <a:rPr lang="en-US" i="1">
                <a:effectLst/>
                <a:latin typeface="FranklinGothic URW" pitchFamily="2" charset="77"/>
              </a:rPr>
              <a:t>(left column),</a:t>
            </a:r>
            <a:r>
              <a:rPr lang="en-US">
                <a:effectLst/>
                <a:latin typeface="FranklinGothic URW" pitchFamily="2" charset="77"/>
              </a:rPr>
              <a:t> the availability of data for each country was weighted by the under-five population, meaning that more populous countries contributed more to the percentages in each category than less populous ones. The more green there is for a region, the higher the percentage of children under 5 living in countries with very recent data </a:t>
            </a:r>
            <a:r>
              <a:rPr lang="en-US" i="1">
                <a:effectLst/>
                <a:latin typeface="FranklinGothic URW" pitchFamily="2" charset="77"/>
              </a:rPr>
              <a:t>(i.e., at least one data point in the last five years);</a:t>
            </a:r>
            <a:r>
              <a:rPr lang="en-US">
                <a:effectLst/>
                <a:latin typeface="FranklinGothic URW" pitchFamily="2" charset="77"/>
              </a:rPr>
              <a:t> the more orange there is, the higher the percentage of children living in countries with very old data</a:t>
            </a:r>
            <a:r>
              <a:rPr lang="en-US" i="1">
                <a:effectLst/>
                <a:latin typeface="FranklinGothic URW" pitchFamily="2" charset="77"/>
              </a:rPr>
              <a:t> (i.e., the latest data point is 10–20+ years old).</a:t>
            </a:r>
            <a:r>
              <a:rPr lang="en-US">
                <a:effectLst/>
                <a:latin typeface="FranklinGothic URW" pitchFamily="2" charset="77"/>
              </a:rPr>
              <a:t> Globally, about two-thirds of children live in countries where the malnutrition prevalence data are less than five years old, while less than 5 per cent of children live in countries with no data at all. This suggests that the modelled regional and global estimates are highly representative of the situation of the majority of children across the globe for the most recent period. </a:t>
            </a:r>
            <a:br>
              <a:rPr lang="en-US">
                <a:effectLst/>
                <a:latin typeface="FranklinGothic URW" pitchFamily="2" charset="77"/>
              </a:rPr>
            </a:br>
            <a:endParaRPr lang="en-US">
              <a:effectLst/>
              <a:latin typeface="FranklinGothic URW" pitchFamily="2" charset="77"/>
            </a:endParaRPr>
          </a:p>
          <a:p>
            <a:r>
              <a:rPr lang="en-US">
                <a:effectLst/>
                <a:latin typeface="FranklinGothic URW" pitchFamily="2" charset="77"/>
              </a:rPr>
              <a:t>The situation by percentage of countries</a:t>
            </a:r>
            <a:r>
              <a:rPr lang="en-US" i="1">
                <a:effectLst/>
                <a:latin typeface="FranklinGothic URW" pitchFamily="2" charset="77"/>
              </a:rPr>
              <a:t> (right-hand column)</a:t>
            </a:r>
            <a:r>
              <a:rPr lang="en-US">
                <a:effectLst/>
                <a:latin typeface="FranklinGothic URW" pitchFamily="2" charset="77"/>
              </a:rPr>
              <a:t> looks vastly different, with less than half of all countries having at least one data point in the last five years and nearly one quarter of countries with no data at all. This indicates that the governments of many countries will not be able to adequately assess and plan programmes to combat malnutrition. </a:t>
            </a:r>
            <a:br>
              <a:rPr lang="en-US">
                <a:effectLst/>
                <a:latin typeface="FranklinGothic URW" pitchFamily="2" charset="77"/>
              </a:rPr>
            </a:br>
            <a:endParaRPr lang="en-US">
              <a:effectLst/>
              <a:latin typeface="FranklinGothic URW" pitchFamily="2" charset="77"/>
            </a:endParaRPr>
          </a:p>
          <a:p>
            <a:r>
              <a:rPr lang="en-US">
                <a:effectLst/>
                <a:latin typeface="FranklinGothic URW" pitchFamily="2" charset="77"/>
              </a:rPr>
              <a:t>The recentness of data varies greatly by region. For example, about three quarters of children under 5 in Latin America and Caribbean live in countries with recent data on stunting, wasting and overweight, while only 10 per cent of children in Oceania (excluding Australia and New Zealand) live in countries with recent data. While nearly three quarters of all children under 5 in Latin America and the Caribbean live in countries with recent data, only two in five countries have recent data.  Furthermore, 14 countries (nearly two out of five countries in that region) with very small populations have very old (&gt;10 years old) data or no data on child malnutrition at all.   </a:t>
            </a:r>
            <a:br>
              <a:rPr lang="en-US">
                <a:effectLst/>
                <a:latin typeface="FranklinGothic URW" pitchFamily="2" charset="77"/>
              </a:rPr>
            </a:br>
            <a:endParaRPr lang="en-US">
              <a:effectLst/>
              <a:latin typeface="FranklinGothic URW" pitchFamily="2" charset="77"/>
            </a:endParaRPr>
          </a:p>
          <a:p>
            <a:r>
              <a:rPr lang="en-US">
                <a:effectLst/>
                <a:latin typeface="FranklinGothic URW" pitchFamily="2" charset="77"/>
              </a:rPr>
              <a:t>Gaps in the available data make it challenging to accurately estimate the prevalence of malnutrition. Regular data collection is critical to properly plan and monitor programmes to combat child malnutrition at country, regional and global levels going forward.</a:t>
            </a:r>
          </a:p>
        </p:txBody>
      </p:sp>
      <p:sp>
        <p:nvSpPr>
          <p:cNvPr id="4" name="Slide Number Placeholder 3"/>
          <p:cNvSpPr>
            <a:spLocks noGrp="1"/>
          </p:cNvSpPr>
          <p:nvPr>
            <p:ph type="sldNum" sz="quarter" idx="5"/>
          </p:nvPr>
        </p:nvSpPr>
        <p:spPr/>
        <p:txBody>
          <a:bodyPr/>
          <a:lstStyle/>
          <a:p>
            <a:fld id="{66562ACB-6EE8-FD4C-B302-1CD984D13925}" type="slidenum">
              <a:rPr lang="en-US" smtClean="0"/>
              <a:t>32</a:t>
            </a:fld>
            <a:endParaRPr lang="en-US"/>
          </a:p>
        </p:txBody>
      </p:sp>
    </p:spTree>
    <p:extLst>
      <p:ext uri="{BB962C8B-B14F-4D97-AF65-F5344CB8AC3E}">
        <p14:creationId xmlns:p14="http://schemas.microsoft.com/office/powerpoint/2010/main" val="133789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562ACB-6EE8-FD4C-B302-1CD984D13925}" type="slidenum">
              <a:rPr lang="en-US" smtClean="0"/>
              <a:t>33</a:t>
            </a:fld>
            <a:endParaRPr lang="en-US"/>
          </a:p>
        </p:txBody>
      </p:sp>
    </p:spTree>
    <p:extLst>
      <p:ext uri="{BB962C8B-B14F-4D97-AF65-F5344CB8AC3E}">
        <p14:creationId xmlns:p14="http://schemas.microsoft.com/office/powerpoint/2010/main" val="3040294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562ACB-6EE8-FD4C-B302-1CD984D13925}" type="slidenum">
              <a:rPr lang="en-US" smtClean="0"/>
              <a:t>2</a:t>
            </a:fld>
            <a:endParaRPr lang="en-US"/>
          </a:p>
        </p:txBody>
      </p:sp>
    </p:spTree>
    <p:extLst>
      <p:ext uri="{BB962C8B-B14F-4D97-AF65-F5344CB8AC3E}">
        <p14:creationId xmlns:p14="http://schemas.microsoft.com/office/powerpoint/2010/main" val="1533557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a:p>
          <a:p>
            <a:endParaRPr lang="en-US"/>
          </a:p>
          <a:p>
            <a:endParaRPr lang="en-US"/>
          </a:p>
        </p:txBody>
      </p:sp>
      <p:sp>
        <p:nvSpPr>
          <p:cNvPr id="4" name="Slide Number Placeholder 3"/>
          <p:cNvSpPr>
            <a:spLocks noGrp="1"/>
          </p:cNvSpPr>
          <p:nvPr>
            <p:ph type="sldNum" sz="quarter" idx="5"/>
          </p:nvPr>
        </p:nvSpPr>
        <p:spPr/>
        <p:txBody>
          <a:bodyPr/>
          <a:lstStyle/>
          <a:p>
            <a:fld id="{66562ACB-6EE8-FD4C-B302-1CD984D13925}" type="slidenum">
              <a:rPr lang="en-US" smtClean="0"/>
              <a:t>3</a:t>
            </a:fld>
            <a:endParaRPr lang="en-US"/>
          </a:p>
        </p:txBody>
      </p:sp>
    </p:spTree>
    <p:extLst>
      <p:ext uri="{BB962C8B-B14F-4D97-AF65-F5344CB8AC3E}">
        <p14:creationId xmlns:p14="http://schemas.microsoft.com/office/powerpoint/2010/main" val="1036580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562ACB-6EE8-FD4C-B302-1CD984D13925}" type="slidenum">
              <a:rPr lang="en-US" smtClean="0"/>
              <a:t>4</a:t>
            </a:fld>
            <a:endParaRPr lang="en-US"/>
          </a:p>
        </p:txBody>
      </p:sp>
    </p:spTree>
    <p:extLst>
      <p:ext uri="{BB962C8B-B14F-4D97-AF65-F5344CB8AC3E}">
        <p14:creationId xmlns:p14="http://schemas.microsoft.com/office/powerpoint/2010/main" val="1578484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562ACB-6EE8-FD4C-B302-1CD984D13925}" type="slidenum">
              <a:rPr lang="en-US" smtClean="0"/>
              <a:t>6</a:t>
            </a:fld>
            <a:endParaRPr lang="en-US"/>
          </a:p>
        </p:txBody>
      </p:sp>
    </p:spTree>
    <p:extLst>
      <p:ext uri="{BB962C8B-B14F-4D97-AF65-F5344CB8AC3E}">
        <p14:creationId xmlns:p14="http://schemas.microsoft.com/office/powerpoint/2010/main" val="1541119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a:effectLst/>
                <a:latin typeface="FranklinGothic URW Cond" pitchFamily="2" charset="0"/>
              </a:rPr>
              <a:t>Source: UNICEF, WHO, World Bank Group Joint Malnutrition Estimates, 2023 edition. Note: 1. Share is relative to the total number affected across the four country-income groups; this varies from the global totals reported elsewhere in this brochure because the populations are based on the FY2022 World Bank income classification. The differences are as follows: Stunting official global estimate of 148.1 million; sum of four country-income groups = 147.7 million. Wasting official global estimate of 45.0 million; sum of country-income groups = 42.8  million. Overweight official global estimate of 37.0 million; sum of 4 country-income groups = 36.8 million. The percentages for distribution of children under 5, wasting and overweight do not add up to 100 per cent due to rounding.   </a:t>
            </a:r>
          </a:p>
        </p:txBody>
      </p:sp>
      <p:sp>
        <p:nvSpPr>
          <p:cNvPr id="4" name="Slide Number Placeholder 3"/>
          <p:cNvSpPr>
            <a:spLocks noGrp="1"/>
          </p:cNvSpPr>
          <p:nvPr>
            <p:ph type="sldNum" sz="quarter" idx="5"/>
          </p:nvPr>
        </p:nvSpPr>
        <p:spPr/>
        <p:txBody>
          <a:bodyPr/>
          <a:lstStyle/>
          <a:p>
            <a:fld id="{66562ACB-6EE8-FD4C-B302-1CD984D13925}" type="slidenum">
              <a:rPr lang="en-US" smtClean="0"/>
              <a:t>8</a:t>
            </a:fld>
            <a:endParaRPr lang="en-US"/>
          </a:p>
        </p:txBody>
      </p:sp>
    </p:spTree>
    <p:extLst>
      <p:ext uri="{BB962C8B-B14F-4D97-AF65-F5344CB8AC3E}">
        <p14:creationId xmlns:p14="http://schemas.microsoft.com/office/powerpoint/2010/main" val="39793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a:effectLst/>
                <a:latin typeface="FranklinGothic URW Cond" pitchFamily="2" charset="0"/>
              </a:rPr>
              <a:t>Source: UNICEF, WHO, World Bank Group, Joint Child Malnutrition Estimates, 2023 edition. Note: 1. Country data are the most recent available survey estimates between 2012 and 2022; exceptions where older data are shown (2000–2011) are denoted with an asterisk (*) and where only data prior to 2000 are available the † footnote is used, denoting no recent data.  2. The regional estimate for Eastern Europe and Central Asia excludes Russian Federation due to lack of data from 2012 to 2022 for that country. There is no estimate available for Western Europe due to insufficient population coverage. 3. The Northern America sub-regional estimate is based on data from only the United States. See section about regional and global estimates on page 27 of the JME Report for an explanation of why regional trend data are not available for wasting. These maps are stylized and not to scale; they do not reflect a position by UNICEF, WHO or World Bank Group on the legal status of any country or territory or the delimitation of any frontiers. </a:t>
            </a:r>
          </a:p>
        </p:txBody>
      </p:sp>
      <p:sp>
        <p:nvSpPr>
          <p:cNvPr id="4" name="Slide Number Placeholder 3"/>
          <p:cNvSpPr>
            <a:spLocks noGrp="1"/>
          </p:cNvSpPr>
          <p:nvPr>
            <p:ph type="sldNum" sz="quarter" idx="5"/>
          </p:nvPr>
        </p:nvSpPr>
        <p:spPr/>
        <p:txBody>
          <a:bodyPr/>
          <a:lstStyle/>
          <a:p>
            <a:fld id="{66562ACB-6EE8-FD4C-B302-1CD984D13925}" type="slidenum">
              <a:rPr lang="en-US" smtClean="0"/>
              <a:t>15</a:t>
            </a:fld>
            <a:endParaRPr lang="en-US"/>
          </a:p>
        </p:txBody>
      </p:sp>
    </p:spTree>
    <p:extLst>
      <p:ext uri="{BB962C8B-B14F-4D97-AF65-F5344CB8AC3E}">
        <p14:creationId xmlns:p14="http://schemas.microsoft.com/office/powerpoint/2010/main" val="1155739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a:effectLst/>
                <a:latin typeface="FranklinGothic URW Cond" pitchFamily="2" charset="0"/>
              </a:rPr>
              <a:t>Source: UNICEF, WHO, World Bank Group Joint Malnutrition Estimates, 2023 edition. Notes: 1. Each marker refers to the most recent country estimate between 2012 and 2022; “no recent data” refers to the number of countries for which the most recent estimate is before 2012 and “no data” refers to the number of countries without an estimate.  2. The regional estimate for Eastern Europe and Central Asia excludes Russian Federation due to lack of data from 2012 to 2022 for that country. There is no estimate available for Western Europe due to insufficient population coverage. North America is not shown as it only includes two countries, of which only one has data. See section about regional and global estimates on page 27 in the JME 2023 Report for an explanation of why regional trend data are not available for wasting.</a:t>
            </a:r>
          </a:p>
        </p:txBody>
      </p:sp>
      <p:sp>
        <p:nvSpPr>
          <p:cNvPr id="4" name="Slide Number Placeholder 3"/>
          <p:cNvSpPr>
            <a:spLocks noGrp="1"/>
          </p:cNvSpPr>
          <p:nvPr>
            <p:ph type="sldNum" sz="quarter" idx="5"/>
          </p:nvPr>
        </p:nvSpPr>
        <p:spPr/>
        <p:txBody>
          <a:bodyPr/>
          <a:lstStyle/>
          <a:p>
            <a:fld id="{66562ACB-6EE8-FD4C-B302-1CD984D13925}" type="slidenum">
              <a:rPr lang="en-US" smtClean="0"/>
              <a:t>16</a:t>
            </a:fld>
            <a:endParaRPr lang="en-US"/>
          </a:p>
        </p:txBody>
      </p:sp>
    </p:spTree>
    <p:extLst>
      <p:ext uri="{BB962C8B-B14F-4D97-AF65-F5344CB8AC3E}">
        <p14:creationId xmlns:p14="http://schemas.microsoft.com/office/powerpoint/2010/main" val="292971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42" rtl="0" eaLnBrk="1" fontAlgn="auto" latinLnBrk="0" hangingPunct="1">
              <a:lnSpc>
                <a:spcPct val="100000"/>
              </a:lnSpc>
              <a:spcBef>
                <a:spcPts val="0"/>
              </a:spcBef>
              <a:spcAft>
                <a:spcPts val="0"/>
              </a:spcAft>
              <a:buClrTx/>
              <a:buSzTx/>
              <a:buFontTx/>
              <a:buNone/>
              <a:tabLst/>
              <a:defRPr/>
            </a:pPr>
            <a:r>
              <a:rPr lang="en-US" sz="1200">
                <a:solidFill>
                  <a:schemeClr val="tx1">
                    <a:lumMod val="50000"/>
                    <a:lumOff val="50000"/>
                  </a:schemeClr>
                </a:solidFill>
              </a:rPr>
              <a:t>See section in JME 2023 Report about regional and global estimates on page 27 for an explanation of why trend data are not available for wasting.</a:t>
            </a:r>
          </a:p>
          <a:p>
            <a:endParaRPr lang="en-US"/>
          </a:p>
        </p:txBody>
      </p:sp>
      <p:sp>
        <p:nvSpPr>
          <p:cNvPr id="4" name="Slide Number Placeholder 3"/>
          <p:cNvSpPr>
            <a:spLocks noGrp="1"/>
          </p:cNvSpPr>
          <p:nvPr>
            <p:ph type="sldNum" sz="quarter" idx="5"/>
          </p:nvPr>
        </p:nvSpPr>
        <p:spPr/>
        <p:txBody>
          <a:bodyPr/>
          <a:lstStyle/>
          <a:p>
            <a:fld id="{66562ACB-6EE8-FD4C-B302-1CD984D13925}" type="slidenum">
              <a:rPr lang="en-US" smtClean="0"/>
              <a:t>17</a:t>
            </a:fld>
            <a:endParaRPr lang="en-US"/>
          </a:p>
        </p:txBody>
      </p:sp>
    </p:spTree>
    <p:extLst>
      <p:ext uri="{BB962C8B-B14F-4D97-AF65-F5344CB8AC3E}">
        <p14:creationId xmlns:p14="http://schemas.microsoft.com/office/powerpoint/2010/main" val="3123012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01E0D-A7C4-D847-992D-A3080610FB72}"/>
              </a:ext>
            </a:extLst>
          </p:cNvPr>
          <p:cNvSpPr>
            <a:spLocks noGrp="1"/>
          </p:cNvSpPr>
          <p:nvPr>
            <p:ph type="ctrTitle"/>
          </p:nvPr>
        </p:nvSpPr>
        <p:spPr>
          <a:xfrm>
            <a:off x="1524000" y="1122364"/>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9299F2-5AB3-5749-A265-4143D7D16C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3C8C5E-7CEB-F947-B71F-B65E66FCA35D}"/>
              </a:ext>
            </a:extLst>
          </p:cNvPr>
          <p:cNvSpPr>
            <a:spLocks noGrp="1"/>
          </p:cNvSpPr>
          <p:nvPr>
            <p:ph type="dt" sz="half" idx="10"/>
          </p:nvPr>
        </p:nvSpPr>
        <p:spPr/>
        <p:txBody>
          <a:bodyPr/>
          <a:lstStyle/>
          <a:p>
            <a:fld id="{85625B77-111B-EE4F-9DF0-0AF7719B6661}" type="datetimeFigureOut">
              <a:rPr lang="en-US" smtClean="0"/>
              <a:t>10/23/2023</a:t>
            </a:fld>
            <a:endParaRPr lang="en-US"/>
          </a:p>
        </p:txBody>
      </p:sp>
      <p:sp>
        <p:nvSpPr>
          <p:cNvPr id="5" name="Footer Placeholder 4">
            <a:extLst>
              <a:ext uri="{FF2B5EF4-FFF2-40B4-BE49-F238E27FC236}">
                <a16:creationId xmlns:a16="http://schemas.microsoft.com/office/drawing/2014/main" id="{F94E23BC-7F55-464D-82C3-2CEADA1CC4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D0B2A5-02DE-C341-9174-99826DD71E77}"/>
              </a:ext>
            </a:extLst>
          </p:cNvPr>
          <p:cNvSpPr>
            <a:spLocks noGrp="1"/>
          </p:cNvSpPr>
          <p:nvPr>
            <p:ph type="sldNum" sz="quarter" idx="12"/>
          </p:nvPr>
        </p:nvSpPr>
        <p:spPr/>
        <p:txBody>
          <a:bodyPr/>
          <a:lstStyle/>
          <a:p>
            <a:fld id="{55019570-694F-5A4B-B5FB-BD6881F73251}" type="slidenum">
              <a:rPr lang="en-US" smtClean="0"/>
              <a:t>‹#›</a:t>
            </a:fld>
            <a:endParaRPr lang="en-US"/>
          </a:p>
        </p:txBody>
      </p:sp>
    </p:spTree>
    <p:extLst>
      <p:ext uri="{BB962C8B-B14F-4D97-AF65-F5344CB8AC3E}">
        <p14:creationId xmlns:p14="http://schemas.microsoft.com/office/powerpoint/2010/main" val="1913713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3B27C-9C7B-3140-8FC9-AC9ED6753E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9D7D57-BA14-2248-BE20-6980C93379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B8F934-83A2-6949-8580-AEF3A0E21940}"/>
              </a:ext>
            </a:extLst>
          </p:cNvPr>
          <p:cNvSpPr>
            <a:spLocks noGrp="1"/>
          </p:cNvSpPr>
          <p:nvPr>
            <p:ph type="dt" sz="half" idx="10"/>
          </p:nvPr>
        </p:nvSpPr>
        <p:spPr/>
        <p:txBody>
          <a:bodyPr/>
          <a:lstStyle/>
          <a:p>
            <a:fld id="{85625B77-111B-EE4F-9DF0-0AF7719B6661}" type="datetimeFigureOut">
              <a:rPr lang="en-US" smtClean="0"/>
              <a:t>10/23/2023</a:t>
            </a:fld>
            <a:endParaRPr lang="en-US"/>
          </a:p>
        </p:txBody>
      </p:sp>
      <p:sp>
        <p:nvSpPr>
          <p:cNvPr id="5" name="Footer Placeholder 4">
            <a:extLst>
              <a:ext uri="{FF2B5EF4-FFF2-40B4-BE49-F238E27FC236}">
                <a16:creationId xmlns:a16="http://schemas.microsoft.com/office/drawing/2014/main" id="{9C9B5AD4-3F70-6948-B368-96724157B2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132F80-F169-D24B-BB0A-CA0F7884E3C0}"/>
              </a:ext>
            </a:extLst>
          </p:cNvPr>
          <p:cNvSpPr>
            <a:spLocks noGrp="1"/>
          </p:cNvSpPr>
          <p:nvPr>
            <p:ph type="sldNum" sz="quarter" idx="12"/>
          </p:nvPr>
        </p:nvSpPr>
        <p:spPr/>
        <p:txBody>
          <a:bodyPr/>
          <a:lstStyle/>
          <a:p>
            <a:fld id="{55019570-694F-5A4B-B5FB-BD6881F73251}" type="slidenum">
              <a:rPr lang="en-US" smtClean="0"/>
              <a:t>‹#›</a:t>
            </a:fld>
            <a:endParaRPr lang="en-US"/>
          </a:p>
        </p:txBody>
      </p:sp>
    </p:spTree>
    <p:extLst>
      <p:ext uri="{BB962C8B-B14F-4D97-AF65-F5344CB8AC3E}">
        <p14:creationId xmlns:p14="http://schemas.microsoft.com/office/powerpoint/2010/main" val="2047412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9F27ED-214B-1442-A53A-338AFD418DF3}"/>
              </a:ext>
            </a:extLst>
          </p:cNvPr>
          <p:cNvSpPr>
            <a:spLocks noGrp="1"/>
          </p:cNvSpPr>
          <p:nvPr>
            <p:ph type="title" orient="vert"/>
          </p:nvPr>
        </p:nvSpPr>
        <p:spPr>
          <a:xfrm>
            <a:off x="8724900" y="365126"/>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BE0473-CC4D-D34C-B6F7-8E977DF812BC}"/>
              </a:ext>
            </a:extLst>
          </p:cNvPr>
          <p:cNvSpPr>
            <a:spLocks noGrp="1"/>
          </p:cNvSpPr>
          <p:nvPr>
            <p:ph type="body" orient="vert" idx="1"/>
          </p:nvPr>
        </p:nvSpPr>
        <p:spPr>
          <a:xfrm>
            <a:off x="838201" y="365126"/>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14605B-FBFA-2540-B6A1-47DAD2327862}"/>
              </a:ext>
            </a:extLst>
          </p:cNvPr>
          <p:cNvSpPr>
            <a:spLocks noGrp="1"/>
          </p:cNvSpPr>
          <p:nvPr>
            <p:ph type="dt" sz="half" idx="10"/>
          </p:nvPr>
        </p:nvSpPr>
        <p:spPr/>
        <p:txBody>
          <a:bodyPr/>
          <a:lstStyle/>
          <a:p>
            <a:fld id="{85625B77-111B-EE4F-9DF0-0AF7719B6661}" type="datetimeFigureOut">
              <a:rPr lang="en-US" smtClean="0"/>
              <a:t>10/23/2023</a:t>
            </a:fld>
            <a:endParaRPr lang="en-US"/>
          </a:p>
        </p:txBody>
      </p:sp>
      <p:sp>
        <p:nvSpPr>
          <p:cNvPr id="5" name="Footer Placeholder 4">
            <a:extLst>
              <a:ext uri="{FF2B5EF4-FFF2-40B4-BE49-F238E27FC236}">
                <a16:creationId xmlns:a16="http://schemas.microsoft.com/office/drawing/2014/main" id="{AC59CE9D-FF86-6A46-AC6D-512C6C7C41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5D06B4-F4B3-2040-86FA-E708D0AE820D}"/>
              </a:ext>
            </a:extLst>
          </p:cNvPr>
          <p:cNvSpPr>
            <a:spLocks noGrp="1"/>
          </p:cNvSpPr>
          <p:nvPr>
            <p:ph type="sldNum" sz="quarter" idx="12"/>
          </p:nvPr>
        </p:nvSpPr>
        <p:spPr/>
        <p:txBody>
          <a:bodyPr/>
          <a:lstStyle/>
          <a:p>
            <a:fld id="{55019570-694F-5A4B-B5FB-BD6881F73251}" type="slidenum">
              <a:rPr lang="en-US" smtClean="0"/>
              <a:t>‹#›</a:t>
            </a:fld>
            <a:endParaRPr lang="en-US"/>
          </a:p>
        </p:txBody>
      </p:sp>
    </p:spTree>
    <p:extLst>
      <p:ext uri="{BB962C8B-B14F-4D97-AF65-F5344CB8AC3E}">
        <p14:creationId xmlns:p14="http://schemas.microsoft.com/office/powerpoint/2010/main" val="3747518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186C33B-0377-7A4A-A4FD-47B62C04A938}"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801AA-FC7D-8D45-9A8F-7804BC1DD520}" type="slidenum">
              <a:rPr lang="en-US" smtClean="0"/>
              <a:t>‹#›</a:t>
            </a:fld>
            <a:endParaRPr lang="en-US"/>
          </a:p>
        </p:txBody>
      </p:sp>
      <p:sp>
        <p:nvSpPr>
          <p:cNvPr id="7" name="Footer Placeholder 4">
            <a:extLst>
              <a:ext uri="{FF2B5EF4-FFF2-40B4-BE49-F238E27FC236}">
                <a16:creationId xmlns:a16="http://schemas.microsoft.com/office/drawing/2014/main" id="{08607CF6-5325-3941-ACFD-DF1938284FEF}"/>
              </a:ext>
            </a:extLst>
          </p:cNvPr>
          <p:cNvSpPr txBox="1">
            <a:spLocks/>
          </p:cNvSpPr>
          <p:nvPr userDrawn="1"/>
        </p:nvSpPr>
        <p:spPr>
          <a:xfrm>
            <a:off x="2209800" y="6465761"/>
            <a:ext cx="9753600" cy="235202"/>
          </a:xfrm>
          <a:prstGeom prst="rect">
            <a:avLst/>
          </a:prstGeom>
        </p:spPr>
        <p:txBody>
          <a:bodyPr vert="horz" lIns="91440" tIns="45720" rIns="91440" bIns="45720" rtlCol="0" anchor="ctr"/>
          <a:lstStyle>
            <a:defPPr>
              <a:defRPr lang="en-US"/>
            </a:defPPr>
            <a:lvl1pPr marL="0" algn="r" defTabSz="914400" rtl="0" eaLnBrk="1" latinLnBrk="0" hangingPunct="1">
              <a:defRPr sz="900" b="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b="0" i="1" kern="1200">
                <a:solidFill>
                  <a:schemeClr val="bg1">
                    <a:lumMod val="50000"/>
                  </a:schemeClr>
                </a:solidFill>
                <a:effectLst/>
                <a:latin typeface="+mn-lt"/>
                <a:ea typeface="+mn-ea"/>
                <a:cs typeface="+mn-cs"/>
              </a:rPr>
              <a:t>UNICEF, WHO, The World Bank. Levels and trends in child malnutrition: Key findings of the 2023 Edition of the Joint Child Malnutrition Estimates</a:t>
            </a:r>
            <a:r>
              <a:rPr lang="en-US" sz="900">
                <a:latin typeface="Arial" charset="0"/>
                <a:ea typeface="Arial" charset="0"/>
                <a:cs typeface="Arial" charset="0"/>
              </a:rPr>
              <a:t> – </a:t>
            </a:r>
            <a:r>
              <a:rPr lang="en-US" sz="900" b="1">
                <a:solidFill>
                  <a:srgbClr val="2899FC"/>
                </a:solidFill>
                <a:latin typeface="Arial" charset="0"/>
                <a:ea typeface="Arial" charset="0"/>
                <a:cs typeface="Arial" charset="0"/>
              </a:rPr>
              <a:t>UNICEF</a:t>
            </a:r>
            <a:r>
              <a:rPr lang="en-US" sz="900">
                <a:solidFill>
                  <a:srgbClr val="2899FC"/>
                </a:solidFill>
                <a:latin typeface="Arial" charset="0"/>
                <a:ea typeface="Arial" charset="0"/>
                <a:cs typeface="Arial" charset="0"/>
              </a:rPr>
              <a:t> | for every child</a:t>
            </a:r>
          </a:p>
        </p:txBody>
      </p:sp>
    </p:spTree>
    <p:extLst>
      <p:ext uri="{BB962C8B-B14F-4D97-AF65-F5344CB8AC3E}">
        <p14:creationId xmlns:p14="http://schemas.microsoft.com/office/powerpoint/2010/main" val="244080801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86C33B-0377-7A4A-A4FD-47B62C04A938}"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801AA-FC7D-8D45-9A8F-7804BC1DD520}" type="slidenum">
              <a:rPr lang="en-US" smtClean="0"/>
              <a:t>‹#›</a:t>
            </a:fld>
            <a:endParaRPr lang="en-US"/>
          </a:p>
        </p:txBody>
      </p:sp>
      <p:sp>
        <p:nvSpPr>
          <p:cNvPr id="7" name="Footer Placeholder 4">
            <a:extLst>
              <a:ext uri="{FF2B5EF4-FFF2-40B4-BE49-F238E27FC236}">
                <a16:creationId xmlns:a16="http://schemas.microsoft.com/office/drawing/2014/main" id="{A5031C3B-24FD-A045-B5D5-25E3C363AD12}"/>
              </a:ext>
            </a:extLst>
          </p:cNvPr>
          <p:cNvSpPr txBox="1">
            <a:spLocks/>
          </p:cNvSpPr>
          <p:nvPr userDrawn="1"/>
        </p:nvSpPr>
        <p:spPr>
          <a:xfrm>
            <a:off x="2209800" y="6465761"/>
            <a:ext cx="9753600" cy="235202"/>
          </a:xfrm>
          <a:prstGeom prst="rect">
            <a:avLst/>
          </a:prstGeom>
        </p:spPr>
        <p:txBody>
          <a:bodyPr vert="horz" lIns="91440" tIns="45720" rIns="91440" bIns="45720" rtlCol="0" anchor="ctr"/>
          <a:lstStyle>
            <a:defPPr>
              <a:defRPr lang="en-US"/>
            </a:defPPr>
            <a:lvl1pPr marL="0" algn="r" defTabSz="914400" rtl="0" eaLnBrk="1" latinLnBrk="0" hangingPunct="1">
              <a:defRPr sz="900" b="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b="0" i="1" kern="1200">
                <a:solidFill>
                  <a:schemeClr val="bg1">
                    <a:lumMod val="50000"/>
                  </a:schemeClr>
                </a:solidFill>
                <a:effectLst/>
                <a:latin typeface="+mn-lt"/>
                <a:ea typeface="+mn-ea"/>
                <a:cs typeface="+mn-cs"/>
              </a:rPr>
              <a:t>UNICEF, WHO, The World Bank. Levels and trends in child malnutrition: Key findings of the 2023 Edition of the Joint Child Malnutrition Estimates</a:t>
            </a:r>
            <a:r>
              <a:rPr lang="en-US" sz="900">
                <a:latin typeface="Arial" charset="0"/>
                <a:ea typeface="Arial" charset="0"/>
                <a:cs typeface="Arial" charset="0"/>
              </a:rPr>
              <a:t> – </a:t>
            </a:r>
            <a:r>
              <a:rPr lang="en-US" sz="900" b="1">
                <a:solidFill>
                  <a:srgbClr val="2899FC"/>
                </a:solidFill>
                <a:latin typeface="Arial" charset="0"/>
                <a:ea typeface="Arial" charset="0"/>
                <a:cs typeface="Arial" charset="0"/>
              </a:rPr>
              <a:t>UNICEF</a:t>
            </a:r>
            <a:r>
              <a:rPr lang="en-US" sz="900">
                <a:solidFill>
                  <a:srgbClr val="2899FC"/>
                </a:solidFill>
                <a:latin typeface="Arial" charset="0"/>
                <a:ea typeface="Arial" charset="0"/>
                <a:cs typeface="Arial" charset="0"/>
              </a:rPr>
              <a:t> | for every child</a:t>
            </a:r>
          </a:p>
        </p:txBody>
      </p:sp>
    </p:spTree>
    <p:extLst>
      <p:ext uri="{BB962C8B-B14F-4D97-AF65-F5344CB8AC3E}">
        <p14:creationId xmlns:p14="http://schemas.microsoft.com/office/powerpoint/2010/main" val="36041957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86C33B-0377-7A4A-A4FD-47B62C04A938}"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801AA-FC7D-8D45-9A8F-7804BC1DD520}" type="slidenum">
              <a:rPr lang="en-US" smtClean="0"/>
              <a:t>‹#›</a:t>
            </a:fld>
            <a:endParaRPr lang="en-US"/>
          </a:p>
        </p:txBody>
      </p:sp>
    </p:spTree>
    <p:extLst>
      <p:ext uri="{BB962C8B-B14F-4D97-AF65-F5344CB8AC3E}">
        <p14:creationId xmlns:p14="http://schemas.microsoft.com/office/powerpoint/2010/main" val="2688625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186C33B-0377-7A4A-A4FD-47B62C04A938}"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801AA-FC7D-8D45-9A8F-7804BC1DD520}" type="slidenum">
              <a:rPr lang="en-US" smtClean="0"/>
              <a:t>‹#›</a:t>
            </a:fld>
            <a:endParaRPr lang="en-US"/>
          </a:p>
        </p:txBody>
      </p:sp>
    </p:spTree>
    <p:extLst>
      <p:ext uri="{BB962C8B-B14F-4D97-AF65-F5344CB8AC3E}">
        <p14:creationId xmlns:p14="http://schemas.microsoft.com/office/powerpoint/2010/main" val="3077527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186C33B-0377-7A4A-A4FD-47B62C04A938}" type="datetimeFigureOut">
              <a:rPr lang="en-US" smtClean="0"/>
              <a:t>10/23/2023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3801AA-FC7D-8D45-9A8F-7804BC1DD520}" type="slidenum">
              <a:rPr lang="en-US" smtClean="0"/>
              <a:t>‹#›</a:t>
            </a:fld>
            <a:endParaRPr lang="en-US"/>
          </a:p>
        </p:txBody>
      </p:sp>
    </p:spTree>
    <p:extLst>
      <p:ext uri="{BB962C8B-B14F-4D97-AF65-F5344CB8AC3E}">
        <p14:creationId xmlns:p14="http://schemas.microsoft.com/office/powerpoint/2010/main" val="591736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86C33B-0377-7A4A-A4FD-47B62C04A938}" type="datetimeFigureOut">
              <a:rPr lang="en-US" smtClean="0"/>
              <a:t>10/23/2023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3801AA-FC7D-8D45-9A8F-7804BC1DD520}" type="slidenum">
              <a:rPr lang="en-US" smtClean="0"/>
              <a:t>‹#›</a:t>
            </a:fld>
            <a:endParaRPr lang="en-US"/>
          </a:p>
        </p:txBody>
      </p:sp>
    </p:spTree>
    <p:extLst>
      <p:ext uri="{BB962C8B-B14F-4D97-AF65-F5344CB8AC3E}">
        <p14:creationId xmlns:p14="http://schemas.microsoft.com/office/powerpoint/2010/main" val="42080443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86C33B-0377-7A4A-A4FD-47B62C04A938}" type="datetimeFigureOut">
              <a:rPr lang="en-US" smtClean="0"/>
              <a:t>10/23/2023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3801AA-FC7D-8D45-9A8F-7804BC1DD520}" type="slidenum">
              <a:rPr lang="en-US" smtClean="0"/>
              <a:t>‹#›</a:t>
            </a:fld>
            <a:endParaRPr lang="en-US"/>
          </a:p>
        </p:txBody>
      </p:sp>
      <p:sp>
        <p:nvSpPr>
          <p:cNvPr id="5" name="Footer Placeholder 4">
            <a:extLst>
              <a:ext uri="{FF2B5EF4-FFF2-40B4-BE49-F238E27FC236}">
                <a16:creationId xmlns:a16="http://schemas.microsoft.com/office/drawing/2014/main" id="{CA503DFB-65AF-DE48-8F0B-B5FADD7FEEE2}"/>
              </a:ext>
            </a:extLst>
          </p:cNvPr>
          <p:cNvSpPr txBox="1">
            <a:spLocks/>
          </p:cNvSpPr>
          <p:nvPr userDrawn="1"/>
        </p:nvSpPr>
        <p:spPr>
          <a:xfrm>
            <a:off x="2209800" y="6465761"/>
            <a:ext cx="9753600" cy="235202"/>
          </a:xfrm>
          <a:prstGeom prst="rect">
            <a:avLst/>
          </a:prstGeom>
        </p:spPr>
        <p:txBody>
          <a:bodyPr vert="horz" lIns="91440" tIns="45720" rIns="91440" bIns="45720" rtlCol="0" anchor="ctr"/>
          <a:lstStyle>
            <a:defPPr>
              <a:defRPr lang="en-US"/>
            </a:defPPr>
            <a:lvl1pPr marL="0" algn="r" defTabSz="914400" rtl="0" eaLnBrk="1" latinLnBrk="0" hangingPunct="1">
              <a:defRPr sz="900" b="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b="0" i="1" kern="1200">
                <a:solidFill>
                  <a:schemeClr val="bg1">
                    <a:lumMod val="50000"/>
                  </a:schemeClr>
                </a:solidFill>
                <a:effectLst/>
                <a:latin typeface="+mn-lt"/>
                <a:ea typeface="+mn-ea"/>
                <a:cs typeface="+mn-cs"/>
              </a:rPr>
              <a:t>UNICEF, WHO, The World Bank. Levels and trends in child malnutrition: Key findings of the 2023 Edition of the Joint Child Malnutrition Estimates</a:t>
            </a:r>
            <a:r>
              <a:rPr lang="en-US" sz="900">
                <a:latin typeface="Arial" charset="0"/>
                <a:ea typeface="Arial" charset="0"/>
                <a:cs typeface="Arial" charset="0"/>
              </a:rPr>
              <a:t> – </a:t>
            </a:r>
            <a:r>
              <a:rPr lang="en-US" sz="900" b="1">
                <a:solidFill>
                  <a:srgbClr val="2899FC"/>
                </a:solidFill>
                <a:latin typeface="Arial" charset="0"/>
                <a:ea typeface="Arial" charset="0"/>
                <a:cs typeface="Arial" charset="0"/>
              </a:rPr>
              <a:t>UNICEF</a:t>
            </a:r>
            <a:r>
              <a:rPr lang="en-US" sz="900">
                <a:solidFill>
                  <a:srgbClr val="2899FC"/>
                </a:solidFill>
                <a:latin typeface="Arial" charset="0"/>
                <a:ea typeface="Arial" charset="0"/>
                <a:cs typeface="Arial" charset="0"/>
              </a:rPr>
              <a:t> | for every child</a:t>
            </a:r>
          </a:p>
        </p:txBody>
      </p:sp>
    </p:spTree>
    <p:extLst>
      <p:ext uri="{BB962C8B-B14F-4D97-AF65-F5344CB8AC3E}">
        <p14:creationId xmlns:p14="http://schemas.microsoft.com/office/powerpoint/2010/main" val="8527421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86C33B-0377-7A4A-A4FD-47B62C04A938}"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801AA-FC7D-8D45-9A8F-7804BC1DD520}" type="slidenum">
              <a:rPr lang="en-US" smtClean="0"/>
              <a:t>‹#›</a:t>
            </a:fld>
            <a:endParaRPr lang="en-US"/>
          </a:p>
        </p:txBody>
      </p:sp>
    </p:spTree>
    <p:extLst>
      <p:ext uri="{BB962C8B-B14F-4D97-AF65-F5344CB8AC3E}">
        <p14:creationId xmlns:p14="http://schemas.microsoft.com/office/powerpoint/2010/main" val="2360632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FBB53-D2A6-7543-AA53-C9D34BFEEC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5FF909-72B6-1249-8A1A-18AD03CA7E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33AE69-C065-614A-BC9D-F1597C8AEECA}"/>
              </a:ext>
            </a:extLst>
          </p:cNvPr>
          <p:cNvSpPr>
            <a:spLocks noGrp="1"/>
          </p:cNvSpPr>
          <p:nvPr>
            <p:ph type="dt" sz="half" idx="10"/>
          </p:nvPr>
        </p:nvSpPr>
        <p:spPr/>
        <p:txBody>
          <a:bodyPr/>
          <a:lstStyle/>
          <a:p>
            <a:fld id="{85625B77-111B-EE4F-9DF0-0AF7719B6661}" type="datetimeFigureOut">
              <a:rPr lang="en-US" smtClean="0"/>
              <a:t>10/23/2023</a:t>
            </a:fld>
            <a:endParaRPr lang="en-US"/>
          </a:p>
        </p:txBody>
      </p:sp>
      <p:sp>
        <p:nvSpPr>
          <p:cNvPr id="5" name="Footer Placeholder 4">
            <a:extLst>
              <a:ext uri="{FF2B5EF4-FFF2-40B4-BE49-F238E27FC236}">
                <a16:creationId xmlns:a16="http://schemas.microsoft.com/office/drawing/2014/main" id="{ECDDA6D8-E585-0949-98C2-8FB3A99275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0B61D2-BA8E-0442-AA7B-6FF429CD5A84}"/>
              </a:ext>
            </a:extLst>
          </p:cNvPr>
          <p:cNvSpPr>
            <a:spLocks noGrp="1"/>
          </p:cNvSpPr>
          <p:nvPr>
            <p:ph type="sldNum" sz="quarter" idx="12"/>
          </p:nvPr>
        </p:nvSpPr>
        <p:spPr/>
        <p:txBody>
          <a:bodyPr/>
          <a:lstStyle/>
          <a:p>
            <a:fld id="{55019570-694F-5A4B-B5FB-BD6881F73251}" type="slidenum">
              <a:rPr lang="en-US" smtClean="0"/>
              <a:t>‹#›</a:t>
            </a:fld>
            <a:endParaRPr lang="en-US"/>
          </a:p>
        </p:txBody>
      </p:sp>
    </p:spTree>
    <p:extLst>
      <p:ext uri="{BB962C8B-B14F-4D97-AF65-F5344CB8AC3E}">
        <p14:creationId xmlns:p14="http://schemas.microsoft.com/office/powerpoint/2010/main" val="12530575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86C33B-0377-7A4A-A4FD-47B62C04A938}"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801AA-FC7D-8D45-9A8F-7804BC1DD520}" type="slidenum">
              <a:rPr lang="en-US" smtClean="0"/>
              <a:t>‹#›</a:t>
            </a:fld>
            <a:endParaRPr lang="en-US"/>
          </a:p>
        </p:txBody>
      </p:sp>
    </p:spTree>
    <p:extLst>
      <p:ext uri="{BB962C8B-B14F-4D97-AF65-F5344CB8AC3E}">
        <p14:creationId xmlns:p14="http://schemas.microsoft.com/office/powerpoint/2010/main" val="34244468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86C33B-0377-7A4A-A4FD-47B62C04A938}"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801AA-FC7D-8D45-9A8F-7804BC1DD520}" type="slidenum">
              <a:rPr lang="en-US" smtClean="0"/>
              <a:t>‹#›</a:t>
            </a:fld>
            <a:endParaRPr lang="en-US"/>
          </a:p>
        </p:txBody>
      </p:sp>
    </p:spTree>
    <p:extLst>
      <p:ext uri="{BB962C8B-B14F-4D97-AF65-F5344CB8AC3E}">
        <p14:creationId xmlns:p14="http://schemas.microsoft.com/office/powerpoint/2010/main" val="3981790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86C33B-0377-7A4A-A4FD-47B62C04A938}"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801AA-FC7D-8D45-9A8F-7804BC1DD520}" type="slidenum">
              <a:rPr lang="en-US" smtClean="0"/>
              <a:t>‹#›</a:t>
            </a:fld>
            <a:endParaRPr lang="en-US"/>
          </a:p>
        </p:txBody>
      </p:sp>
    </p:spTree>
    <p:extLst>
      <p:ext uri="{BB962C8B-B14F-4D97-AF65-F5344CB8AC3E}">
        <p14:creationId xmlns:p14="http://schemas.microsoft.com/office/powerpoint/2010/main" val="26430143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2B6CE-F6E3-DA4F-AFC7-4F247F648D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26331A-9CCE-E643-BAE7-6A8466888ED1}"/>
              </a:ext>
            </a:extLst>
          </p:cNvPr>
          <p:cNvSpPr>
            <a:spLocks noGrp="1"/>
          </p:cNvSpPr>
          <p:nvPr>
            <p:ph type="dt" sz="half" idx="10"/>
          </p:nvPr>
        </p:nvSpPr>
        <p:spPr/>
        <p:txBody>
          <a:bodyPr/>
          <a:lstStyle/>
          <a:p>
            <a:fld id="{0186C33B-0377-7A4A-A4FD-47B62C04A938}" type="datetimeFigureOut">
              <a:rPr lang="en-US" smtClean="0"/>
              <a:t>10/23/2023</a:t>
            </a:fld>
            <a:endParaRPr lang="en-US"/>
          </a:p>
        </p:txBody>
      </p:sp>
      <p:sp>
        <p:nvSpPr>
          <p:cNvPr id="4" name="Footer Placeholder 3">
            <a:extLst>
              <a:ext uri="{FF2B5EF4-FFF2-40B4-BE49-F238E27FC236}">
                <a16:creationId xmlns:a16="http://schemas.microsoft.com/office/drawing/2014/main" id="{C5F9E585-50F8-454A-B044-27139AD0CD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CCD058-E67D-7043-8C5F-9433DFB6D004}"/>
              </a:ext>
            </a:extLst>
          </p:cNvPr>
          <p:cNvSpPr>
            <a:spLocks noGrp="1"/>
          </p:cNvSpPr>
          <p:nvPr>
            <p:ph type="sldNum" sz="quarter" idx="12"/>
          </p:nvPr>
        </p:nvSpPr>
        <p:spPr/>
        <p:txBody>
          <a:bodyPr/>
          <a:lstStyle/>
          <a:p>
            <a:fld id="{743801AA-FC7D-8D45-9A8F-7804BC1DD520}" type="slidenum">
              <a:rPr lang="en-US" smtClean="0"/>
              <a:t>‹#›</a:t>
            </a:fld>
            <a:endParaRPr lang="en-US"/>
          </a:p>
        </p:txBody>
      </p:sp>
    </p:spTree>
    <p:extLst>
      <p:ext uri="{BB962C8B-B14F-4D97-AF65-F5344CB8AC3E}">
        <p14:creationId xmlns:p14="http://schemas.microsoft.com/office/powerpoint/2010/main" val="35851386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30646-B624-624B-9466-F7E98A8C38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EA662B-6544-1146-A8FD-9D719A283B96}"/>
              </a:ext>
            </a:extLst>
          </p:cNvPr>
          <p:cNvSpPr>
            <a:spLocks noGrp="1"/>
          </p:cNvSpPr>
          <p:nvPr>
            <p:ph type="dt" sz="half" idx="10"/>
          </p:nvPr>
        </p:nvSpPr>
        <p:spPr/>
        <p:txBody>
          <a:bodyPr/>
          <a:lstStyle/>
          <a:p>
            <a:fld id="{0186C33B-0377-7A4A-A4FD-47B62C04A938}" type="datetimeFigureOut">
              <a:rPr lang="en-US" smtClean="0"/>
              <a:t>10/23/2023</a:t>
            </a:fld>
            <a:endParaRPr lang="en-US"/>
          </a:p>
        </p:txBody>
      </p:sp>
      <p:sp>
        <p:nvSpPr>
          <p:cNvPr id="4" name="Footer Placeholder 3">
            <a:extLst>
              <a:ext uri="{FF2B5EF4-FFF2-40B4-BE49-F238E27FC236}">
                <a16:creationId xmlns:a16="http://schemas.microsoft.com/office/drawing/2014/main" id="{847373F7-3ADE-7946-9409-EDEAD40133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4C7D48-878E-E643-8444-7E11F8A54281}"/>
              </a:ext>
            </a:extLst>
          </p:cNvPr>
          <p:cNvSpPr>
            <a:spLocks noGrp="1"/>
          </p:cNvSpPr>
          <p:nvPr>
            <p:ph type="sldNum" sz="quarter" idx="12"/>
          </p:nvPr>
        </p:nvSpPr>
        <p:spPr/>
        <p:txBody>
          <a:bodyPr/>
          <a:lstStyle/>
          <a:p>
            <a:fld id="{743801AA-FC7D-8D45-9A8F-7804BC1DD520}" type="slidenum">
              <a:rPr lang="en-US" smtClean="0"/>
              <a:t>‹#›</a:t>
            </a:fld>
            <a:endParaRPr lang="en-US"/>
          </a:p>
        </p:txBody>
      </p:sp>
    </p:spTree>
    <p:extLst>
      <p:ext uri="{BB962C8B-B14F-4D97-AF65-F5344CB8AC3E}">
        <p14:creationId xmlns:p14="http://schemas.microsoft.com/office/powerpoint/2010/main" val="2363167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2D0D1-1B01-FE40-8067-E34B5ED435E0}"/>
              </a:ext>
            </a:extLst>
          </p:cNvPr>
          <p:cNvSpPr>
            <a:spLocks noGrp="1"/>
          </p:cNvSpPr>
          <p:nvPr>
            <p:ph type="title"/>
          </p:nvPr>
        </p:nvSpPr>
        <p:spPr>
          <a:xfrm>
            <a:off x="831850"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2FD64C-BDD7-C64A-AA7B-FEF9E39202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68A626-333D-AE4A-A9AB-3E194A44B108}"/>
              </a:ext>
            </a:extLst>
          </p:cNvPr>
          <p:cNvSpPr>
            <a:spLocks noGrp="1"/>
          </p:cNvSpPr>
          <p:nvPr>
            <p:ph type="dt" sz="half" idx="10"/>
          </p:nvPr>
        </p:nvSpPr>
        <p:spPr/>
        <p:txBody>
          <a:bodyPr/>
          <a:lstStyle/>
          <a:p>
            <a:fld id="{85625B77-111B-EE4F-9DF0-0AF7719B6661}" type="datetimeFigureOut">
              <a:rPr lang="en-US" smtClean="0"/>
              <a:t>10/23/2023</a:t>
            </a:fld>
            <a:endParaRPr lang="en-US"/>
          </a:p>
        </p:txBody>
      </p:sp>
      <p:sp>
        <p:nvSpPr>
          <p:cNvPr id="5" name="Footer Placeholder 4">
            <a:extLst>
              <a:ext uri="{FF2B5EF4-FFF2-40B4-BE49-F238E27FC236}">
                <a16:creationId xmlns:a16="http://schemas.microsoft.com/office/drawing/2014/main" id="{9DC5B1DA-630D-A242-BD33-AEE7457419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93B421-F4B0-9347-89AD-28744412A95C}"/>
              </a:ext>
            </a:extLst>
          </p:cNvPr>
          <p:cNvSpPr>
            <a:spLocks noGrp="1"/>
          </p:cNvSpPr>
          <p:nvPr>
            <p:ph type="sldNum" sz="quarter" idx="12"/>
          </p:nvPr>
        </p:nvSpPr>
        <p:spPr/>
        <p:txBody>
          <a:bodyPr/>
          <a:lstStyle/>
          <a:p>
            <a:fld id="{55019570-694F-5A4B-B5FB-BD6881F73251}" type="slidenum">
              <a:rPr lang="en-US" smtClean="0"/>
              <a:t>‹#›</a:t>
            </a:fld>
            <a:endParaRPr lang="en-US"/>
          </a:p>
        </p:txBody>
      </p:sp>
    </p:spTree>
    <p:extLst>
      <p:ext uri="{BB962C8B-B14F-4D97-AF65-F5344CB8AC3E}">
        <p14:creationId xmlns:p14="http://schemas.microsoft.com/office/powerpoint/2010/main" val="1979528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8D691-B08A-0E4A-8C66-63049FC836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1DD32B-EC87-744A-A86A-9E02852E94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945523-BBBA-BA4A-B85E-DA495831FB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D4FD13-53CE-D840-A1F2-0917A300AE16}"/>
              </a:ext>
            </a:extLst>
          </p:cNvPr>
          <p:cNvSpPr>
            <a:spLocks noGrp="1"/>
          </p:cNvSpPr>
          <p:nvPr>
            <p:ph type="dt" sz="half" idx="10"/>
          </p:nvPr>
        </p:nvSpPr>
        <p:spPr/>
        <p:txBody>
          <a:bodyPr/>
          <a:lstStyle/>
          <a:p>
            <a:fld id="{85625B77-111B-EE4F-9DF0-0AF7719B6661}" type="datetimeFigureOut">
              <a:rPr lang="en-US" smtClean="0"/>
              <a:t>10/23/2023</a:t>
            </a:fld>
            <a:endParaRPr lang="en-US"/>
          </a:p>
        </p:txBody>
      </p:sp>
      <p:sp>
        <p:nvSpPr>
          <p:cNvPr id="6" name="Footer Placeholder 5">
            <a:extLst>
              <a:ext uri="{FF2B5EF4-FFF2-40B4-BE49-F238E27FC236}">
                <a16:creationId xmlns:a16="http://schemas.microsoft.com/office/drawing/2014/main" id="{5DF24129-FE38-7844-BF4F-3605776EAA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770BA0-D5D6-FA43-BF4A-E274FDB20720}"/>
              </a:ext>
            </a:extLst>
          </p:cNvPr>
          <p:cNvSpPr>
            <a:spLocks noGrp="1"/>
          </p:cNvSpPr>
          <p:nvPr>
            <p:ph type="sldNum" sz="quarter" idx="12"/>
          </p:nvPr>
        </p:nvSpPr>
        <p:spPr/>
        <p:txBody>
          <a:bodyPr/>
          <a:lstStyle/>
          <a:p>
            <a:fld id="{55019570-694F-5A4B-B5FB-BD6881F73251}" type="slidenum">
              <a:rPr lang="en-US" smtClean="0"/>
              <a:t>‹#›</a:t>
            </a:fld>
            <a:endParaRPr lang="en-US"/>
          </a:p>
        </p:txBody>
      </p:sp>
    </p:spTree>
    <p:extLst>
      <p:ext uri="{BB962C8B-B14F-4D97-AF65-F5344CB8AC3E}">
        <p14:creationId xmlns:p14="http://schemas.microsoft.com/office/powerpoint/2010/main" val="1539745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9C59D-80D9-F444-BAA0-6ECB4D597F40}"/>
              </a:ext>
            </a:extLst>
          </p:cNvPr>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B7BE2D-E788-9F45-8F88-C4739F198717}"/>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7EFE6E-2198-774D-B953-997E7BFB53C4}"/>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0F8D40-1410-C44F-9158-2C523EDA9EF6}"/>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22C7996-CE30-BD47-820D-C67E75BC4CF8}"/>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1FF3BE-69FD-F44C-B46A-D5439E5BE3B7}"/>
              </a:ext>
            </a:extLst>
          </p:cNvPr>
          <p:cNvSpPr>
            <a:spLocks noGrp="1"/>
          </p:cNvSpPr>
          <p:nvPr>
            <p:ph type="dt" sz="half" idx="10"/>
          </p:nvPr>
        </p:nvSpPr>
        <p:spPr/>
        <p:txBody>
          <a:bodyPr/>
          <a:lstStyle/>
          <a:p>
            <a:fld id="{85625B77-111B-EE4F-9DF0-0AF7719B6661}" type="datetimeFigureOut">
              <a:rPr lang="en-US" smtClean="0"/>
              <a:t>10/23/2023</a:t>
            </a:fld>
            <a:endParaRPr lang="en-US"/>
          </a:p>
        </p:txBody>
      </p:sp>
      <p:sp>
        <p:nvSpPr>
          <p:cNvPr id="8" name="Footer Placeholder 7">
            <a:extLst>
              <a:ext uri="{FF2B5EF4-FFF2-40B4-BE49-F238E27FC236}">
                <a16:creationId xmlns:a16="http://schemas.microsoft.com/office/drawing/2014/main" id="{59F38FE8-2A9F-6245-90EC-D457BDB4F6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189BF0-3249-F44D-B04C-B5DB2E56AA82}"/>
              </a:ext>
            </a:extLst>
          </p:cNvPr>
          <p:cNvSpPr>
            <a:spLocks noGrp="1"/>
          </p:cNvSpPr>
          <p:nvPr>
            <p:ph type="sldNum" sz="quarter" idx="12"/>
          </p:nvPr>
        </p:nvSpPr>
        <p:spPr/>
        <p:txBody>
          <a:bodyPr/>
          <a:lstStyle/>
          <a:p>
            <a:fld id="{55019570-694F-5A4B-B5FB-BD6881F73251}" type="slidenum">
              <a:rPr lang="en-US" smtClean="0"/>
              <a:t>‹#›</a:t>
            </a:fld>
            <a:endParaRPr lang="en-US"/>
          </a:p>
        </p:txBody>
      </p:sp>
    </p:spTree>
    <p:extLst>
      <p:ext uri="{BB962C8B-B14F-4D97-AF65-F5344CB8AC3E}">
        <p14:creationId xmlns:p14="http://schemas.microsoft.com/office/powerpoint/2010/main" val="3279291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7ADAF-00FC-7044-9BA2-160E0A35C8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F3CE34-C3FE-CA42-8C9A-B2584F7C9C82}"/>
              </a:ext>
            </a:extLst>
          </p:cNvPr>
          <p:cNvSpPr>
            <a:spLocks noGrp="1"/>
          </p:cNvSpPr>
          <p:nvPr>
            <p:ph type="dt" sz="half" idx="10"/>
          </p:nvPr>
        </p:nvSpPr>
        <p:spPr/>
        <p:txBody>
          <a:bodyPr/>
          <a:lstStyle/>
          <a:p>
            <a:fld id="{85625B77-111B-EE4F-9DF0-0AF7719B6661}" type="datetimeFigureOut">
              <a:rPr lang="en-US" smtClean="0"/>
              <a:t>10/23/2023</a:t>
            </a:fld>
            <a:endParaRPr lang="en-US"/>
          </a:p>
        </p:txBody>
      </p:sp>
      <p:sp>
        <p:nvSpPr>
          <p:cNvPr id="4" name="Footer Placeholder 3">
            <a:extLst>
              <a:ext uri="{FF2B5EF4-FFF2-40B4-BE49-F238E27FC236}">
                <a16:creationId xmlns:a16="http://schemas.microsoft.com/office/drawing/2014/main" id="{FDDF6EC0-C24D-1A44-AE57-01A3CFFD74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A6774E-214B-E046-9F27-B313675874DA}"/>
              </a:ext>
            </a:extLst>
          </p:cNvPr>
          <p:cNvSpPr>
            <a:spLocks noGrp="1"/>
          </p:cNvSpPr>
          <p:nvPr>
            <p:ph type="sldNum" sz="quarter" idx="12"/>
          </p:nvPr>
        </p:nvSpPr>
        <p:spPr/>
        <p:txBody>
          <a:bodyPr/>
          <a:lstStyle/>
          <a:p>
            <a:fld id="{55019570-694F-5A4B-B5FB-BD6881F73251}" type="slidenum">
              <a:rPr lang="en-US" smtClean="0"/>
              <a:t>‹#›</a:t>
            </a:fld>
            <a:endParaRPr lang="en-US"/>
          </a:p>
        </p:txBody>
      </p:sp>
    </p:spTree>
    <p:extLst>
      <p:ext uri="{BB962C8B-B14F-4D97-AF65-F5344CB8AC3E}">
        <p14:creationId xmlns:p14="http://schemas.microsoft.com/office/powerpoint/2010/main" val="2863725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A5B7FE-A06E-B340-81E3-970C4FAB3943}"/>
              </a:ext>
            </a:extLst>
          </p:cNvPr>
          <p:cNvSpPr>
            <a:spLocks noGrp="1"/>
          </p:cNvSpPr>
          <p:nvPr>
            <p:ph type="dt" sz="half" idx="10"/>
          </p:nvPr>
        </p:nvSpPr>
        <p:spPr/>
        <p:txBody>
          <a:bodyPr/>
          <a:lstStyle/>
          <a:p>
            <a:fld id="{85625B77-111B-EE4F-9DF0-0AF7719B6661}" type="datetimeFigureOut">
              <a:rPr lang="en-US" smtClean="0"/>
              <a:t>10/23/2023</a:t>
            </a:fld>
            <a:endParaRPr lang="en-US"/>
          </a:p>
        </p:txBody>
      </p:sp>
      <p:sp>
        <p:nvSpPr>
          <p:cNvPr id="3" name="Footer Placeholder 2">
            <a:extLst>
              <a:ext uri="{FF2B5EF4-FFF2-40B4-BE49-F238E27FC236}">
                <a16:creationId xmlns:a16="http://schemas.microsoft.com/office/drawing/2014/main" id="{E238B521-0DC4-CE4D-B134-307B2A5B1D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A797F7-DFF7-DC4A-97BA-DA627E4250C8}"/>
              </a:ext>
            </a:extLst>
          </p:cNvPr>
          <p:cNvSpPr>
            <a:spLocks noGrp="1"/>
          </p:cNvSpPr>
          <p:nvPr>
            <p:ph type="sldNum" sz="quarter" idx="12"/>
          </p:nvPr>
        </p:nvSpPr>
        <p:spPr/>
        <p:txBody>
          <a:bodyPr/>
          <a:lstStyle/>
          <a:p>
            <a:fld id="{55019570-694F-5A4B-B5FB-BD6881F73251}" type="slidenum">
              <a:rPr lang="en-US" smtClean="0"/>
              <a:t>‹#›</a:t>
            </a:fld>
            <a:endParaRPr lang="en-US"/>
          </a:p>
        </p:txBody>
      </p:sp>
    </p:spTree>
    <p:extLst>
      <p:ext uri="{BB962C8B-B14F-4D97-AF65-F5344CB8AC3E}">
        <p14:creationId xmlns:p14="http://schemas.microsoft.com/office/powerpoint/2010/main" val="172401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C8F09-4768-DC4E-919B-D5C191747F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B6B27B-E188-E945-A377-99EF83F3790E}"/>
              </a:ext>
            </a:extLst>
          </p:cNvPr>
          <p:cNvSpPr>
            <a:spLocks noGrp="1"/>
          </p:cNvSpPr>
          <p:nvPr>
            <p:ph idx="1"/>
          </p:nvPr>
        </p:nvSpPr>
        <p:spPr>
          <a:xfrm>
            <a:off x="5183189"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B8E938-39D4-0640-8377-2246F398CD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3E0E62-4425-1B43-BFA4-C6558A6556D8}"/>
              </a:ext>
            </a:extLst>
          </p:cNvPr>
          <p:cNvSpPr>
            <a:spLocks noGrp="1"/>
          </p:cNvSpPr>
          <p:nvPr>
            <p:ph type="dt" sz="half" idx="10"/>
          </p:nvPr>
        </p:nvSpPr>
        <p:spPr/>
        <p:txBody>
          <a:bodyPr/>
          <a:lstStyle/>
          <a:p>
            <a:fld id="{85625B77-111B-EE4F-9DF0-0AF7719B6661}" type="datetimeFigureOut">
              <a:rPr lang="en-US" smtClean="0"/>
              <a:t>10/23/2023</a:t>
            </a:fld>
            <a:endParaRPr lang="en-US"/>
          </a:p>
        </p:txBody>
      </p:sp>
      <p:sp>
        <p:nvSpPr>
          <p:cNvPr id="6" name="Footer Placeholder 5">
            <a:extLst>
              <a:ext uri="{FF2B5EF4-FFF2-40B4-BE49-F238E27FC236}">
                <a16:creationId xmlns:a16="http://schemas.microsoft.com/office/drawing/2014/main" id="{FCEF0A65-404F-AC4B-B53F-3FB6A34941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59F748-C135-ED43-8AF7-57397BA7ADA0}"/>
              </a:ext>
            </a:extLst>
          </p:cNvPr>
          <p:cNvSpPr>
            <a:spLocks noGrp="1"/>
          </p:cNvSpPr>
          <p:nvPr>
            <p:ph type="sldNum" sz="quarter" idx="12"/>
          </p:nvPr>
        </p:nvSpPr>
        <p:spPr/>
        <p:txBody>
          <a:bodyPr/>
          <a:lstStyle/>
          <a:p>
            <a:fld id="{55019570-694F-5A4B-B5FB-BD6881F73251}" type="slidenum">
              <a:rPr lang="en-US" smtClean="0"/>
              <a:t>‹#›</a:t>
            </a:fld>
            <a:endParaRPr lang="en-US"/>
          </a:p>
        </p:txBody>
      </p:sp>
    </p:spTree>
    <p:extLst>
      <p:ext uri="{BB962C8B-B14F-4D97-AF65-F5344CB8AC3E}">
        <p14:creationId xmlns:p14="http://schemas.microsoft.com/office/powerpoint/2010/main" val="914657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C6CFA-B5BE-E14D-AB6F-ABD1F6B5C5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7F16ED-CF4F-AB4C-8B02-FE1484DEDDBA}"/>
              </a:ext>
            </a:extLst>
          </p:cNvPr>
          <p:cNvSpPr>
            <a:spLocks noGrp="1"/>
          </p:cNvSpPr>
          <p:nvPr>
            <p:ph type="pic" idx="1"/>
          </p:nvPr>
        </p:nvSpPr>
        <p:spPr>
          <a:xfrm>
            <a:off x="5183189"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7D1B63-E10F-E04A-9DAC-C95BEFBFEF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557F39-098E-BE4A-901F-D26D70DAFC03}"/>
              </a:ext>
            </a:extLst>
          </p:cNvPr>
          <p:cNvSpPr>
            <a:spLocks noGrp="1"/>
          </p:cNvSpPr>
          <p:nvPr>
            <p:ph type="dt" sz="half" idx="10"/>
          </p:nvPr>
        </p:nvSpPr>
        <p:spPr/>
        <p:txBody>
          <a:bodyPr/>
          <a:lstStyle/>
          <a:p>
            <a:fld id="{85625B77-111B-EE4F-9DF0-0AF7719B6661}" type="datetimeFigureOut">
              <a:rPr lang="en-US" smtClean="0"/>
              <a:t>10/23/2023</a:t>
            </a:fld>
            <a:endParaRPr lang="en-US"/>
          </a:p>
        </p:txBody>
      </p:sp>
      <p:sp>
        <p:nvSpPr>
          <p:cNvPr id="6" name="Footer Placeholder 5">
            <a:extLst>
              <a:ext uri="{FF2B5EF4-FFF2-40B4-BE49-F238E27FC236}">
                <a16:creationId xmlns:a16="http://schemas.microsoft.com/office/drawing/2014/main" id="{299A9A0E-BE08-6E49-B0C6-3A2C28098C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60EAE9-2BA1-3647-BF92-9388FDA88A98}"/>
              </a:ext>
            </a:extLst>
          </p:cNvPr>
          <p:cNvSpPr>
            <a:spLocks noGrp="1"/>
          </p:cNvSpPr>
          <p:nvPr>
            <p:ph type="sldNum" sz="quarter" idx="12"/>
          </p:nvPr>
        </p:nvSpPr>
        <p:spPr/>
        <p:txBody>
          <a:bodyPr/>
          <a:lstStyle/>
          <a:p>
            <a:fld id="{55019570-694F-5A4B-B5FB-BD6881F73251}" type="slidenum">
              <a:rPr lang="en-US" smtClean="0"/>
              <a:t>‹#›</a:t>
            </a:fld>
            <a:endParaRPr lang="en-US"/>
          </a:p>
        </p:txBody>
      </p:sp>
    </p:spTree>
    <p:extLst>
      <p:ext uri="{BB962C8B-B14F-4D97-AF65-F5344CB8AC3E}">
        <p14:creationId xmlns:p14="http://schemas.microsoft.com/office/powerpoint/2010/main" val="2201718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CFBB22-4279-7F44-9AE4-AD273EB9530B}"/>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721375-1F7B-6E48-803E-57E236141D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98E0DC-F21F-A045-B4C1-26F33F66F9AC}"/>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625B77-111B-EE4F-9DF0-0AF7719B6661}" type="datetimeFigureOut">
              <a:rPr lang="en-US" smtClean="0"/>
              <a:t>10/23/2023</a:t>
            </a:fld>
            <a:endParaRPr lang="en-US"/>
          </a:p>
        </p:txBody>
      </p:sp>
      <p:sp>
        <p:nvSpPr>
          <p:cNvPr id="5" name="Footer Placeholder 4">
            <a:extLst>
              <a:ext uri="{FF2B5EF4-FFF2-40B4-BE49-F238E27FC236}">
                <a16:creationId xmlns:a16="http://schemas.microsoft.com/office/drawing/2014/main" id="{93D5B842-843D-F543-9005-2D08C375EB2C}"/>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03727CD-F37D-0945-BF2E-97DBF5C3A6FE}"/>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019570-694F-5A4B-B5FB-BD6881F73251}" type="slidenum">
              <a:rPr lang="en-US" smtClean="0"/>
              <a:t>‹#›</a:t>
            </a:fld>
            <a:endParaRPr lang="en-US"/>
          </a:p>
        </p:txBody>
      </p:sp>
    </p:spTree>
    <p:extLst>
      <p:ext uri="{BB962C8B-B14F-4D97-AF65-F5344CB8AC3E}">
        <p14:creationId xmlns:p14="http://schemas.microsoft.com/office/powerpoint/2010/main" val="183966315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625B77-111B-EE4F-9DF0-0AF7719B6661}" type="datetimeFigureOut">
              <a:rPr lang="en-US" smtClean="0"/>
              <a:t>10/23/2023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019570-694F-5A4B-B5FB-BD6881F73251}" type="slidenum">
              <a:rPr lang="en-US" smtClean="0"/>
              <a:t>‹#›</a:t>
            </a:fld>
            <a:endParaRPr lang="en-US"/>
          </a:p>
        </p:txBody>
      </p:sp>
    </p:spTree>
    <p:extLst>
      <p:ext uri="{BB962C8B-B14F-4D97-AF65-F5344CB8AC3E}">
        <p14:creationId xmlns:p14="http://schemas.microsoft.com/office/powerpoint/2010/main" val="396300679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686" r:id="rId12"/>
    <p:sldLayoutId id="214748368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8.xml"/><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8.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8" Type="http://schemas.openxmlformats.org/officeDocument/2006/relationships/image" Target="../media/image380.png"/><Relationship Id="rId3" Type="http://schemas.openxmlformats.org/officeDocument/2006/relationships/hyperlink" Target="https://data.unicef.org/resources/jme-2021-country-consultations/" TargetMode="External"/><Relationship Id="rId7" Type="http://schemas.openxmlformats.org/officeDocument/2006/relationships/customXml" Target="../ink/ink1.xml"/><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2" Type="http://schemas.openxmlformats.org/officeDocument/2006/relationships/hyperlink" Target="https://data.unicef.org/resources/jme-2021-country-consultations/" TargetMode="Externa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8.xml"/><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6.gif"/></Relationships>
</file>

<file path=ppt/slides/_rels/slide30.xml.rels><?xml version="1.0" encoding="UTF-8" standalone="yes"?>
<Relationships xmlns="http://schemas.openxmlformats.org/package/2006/relationships"><Relationship Id="rId2" Type="http://schemas.openxmlformats.org/officeDocument/2006/relationships/hyperlink" Target="https://data.unicef.org/resources/methodology-for-monitoring-progress-towards-the-global-nutrition-targets-for-2025" TargetMode="Externa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hyperlink" Target="https://data.unicef.org/resources/who-unicef-discussion-paper-nutrition-targets"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46.png"/><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cid:B9FC21DB-1BC1-4251-9816-2BAA33E6436A@unicef.org" TargetMode="External"/><Relationship Id="rId7" Type="http://schemas.openxmlformats.org/officeDocument/2006/relationships/image" Target="../media/image53.png"/><Relationship Id="rId2" Type="http://schemas.openxmlformats.org/officeDocument/2006/relationships/image" Target="../media/image50.png"/><Relationship Id="rId1" Type="http://schemas.openxmlformats.org/officeDocument/2006/relationships/slideLayout" Target="../slideLayouts/slideLayout13.xml"/><Relationship Id="rId6" Type="http://schemas.openxmlformats.org/officeDocument/2006/relationships/image" Target="../media/image52.png"/><Relationship Id="rId5" Type="http://schemas.openxmlformats.org/officeDocument/2006/relationships/image" Target="cid:4C3D8DBC-15E4-4963-8700-4D5D23204A85@unicef.org" TargetMode="External"/><Relationship Id="rId4" Type="http://schemas.openxmlformats.org/officeDocument/2006/relationships/image" Target="../media/image51.png"/></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uni.cf/JME2023Dashboard" TargetMode="Externa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49FF32-6859-3E4B-AA88-26E9FAC5B11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029" y="6946"/>
            <a:ext cx="12181942" cy="6848226"/>
          </a:xfrm>
          <a:prstGeom prst="rect">
            <a:avLst/>
          </a:prstGeom>
        </p:spPr>
      </p:pic>
    </p:spTree>
    <p:extLst>
      <p:ext uri="{BB962C8B-B14F-4D97-AF65-F5344CB8AC3E}">
        <p14:creationId xmlns:p14="http://schemas.microsoft.com/office/powerpoint/2010/main" val="3677787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9AE3AB-2B66-F96C-A551-E028B9A908A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206889" y="1574800"/>
            <a:ext cx="9883511" cy="4876800"/>
          </a:xfrm>
          <a:prstGeom prst="rect">
            <a:avLst/>
          </a:prstGeom>
        </p:spPr>
      </p:pic>
      <p:sp>
        <p:nvSpPr>
          <p:cNvPr id="8" name="Rectangle 7">
            <a:extLst>
              <a:ext uri="{FF2B5EF4-FFF2-40B4-BE49-F238E27FC236}">
                <a16:creationId xmlns:a16="http://schemas.microsoft.com/office/drawing/2014/main" id="{AAA24BA9-BFED-B24A-A9A7-694746F97893}"/>
              </a:ext>
            </a:extLst>
          </p:cNvPr>
          <p:cNvSpPr/>
          <p:nvPr/>
        </p:nvSpPr>
        <p:spPr>
          <a:xfrm>
            <a:off x="0" y="0"/>
            <a:ext cx="12192000" cy="1234440"/>
          </a:xfrm>
          <a:prstGeom prst="rect">
            <a:avLst/>
          </a:prstGeom>
          <a:solidFill>
            <a:srgbClr val="E3B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F177EDD-56A0-2244-947C-4BBA7CCCE964}"/>
              </a:ext>
            </a:extLst>
          </p:cNvPr>
          <p:cNvSpPr txBox="1"/>
          <p:nvPr/>
        </p:nvSpPr>
        <p:spPr>
          <a:xfrm>
            <a:off x="342900" y="279197"/>
            <a:ext cx="9829800" cy="923330"/>
          </a:xfrm>
          <a:prstGeom prst="rect">
            <a:avLst/>
          </a:prstGeom>
          <a:noFill/>
        </p:spPr>
        <p:txBody>
          <a:bodyPr wrap="square" rtlCol="0">
            <a:spAutoFit/>
          </a:bodyPr>
          <a:lstStyle/>
          <a:p>
            <a:r>
              <a:rPr lang="en-US">
                <a:solidFill>
                  <a:schemeClr val="bg1"/>
                </a:solidFill>
                <a:latin typeface="+mj-lt"/>
              </a:rPr>
              <a:t>STUNTING</a:t>
            </a:r>
          </a:p>
          <a:p>
            <a:r>
              <a:rPr lang="en-US" sz="3600">
                <a:solidFill>
                  <a:schemeClr val="bg1"/>
                </a:solidFill>
              </a:rPr>
              <a:t>Prevalence, by country, 2022</a:t>
            </a:r>
            <a:endParaRPr lang="en-US" sz="3600" baseline="30000">
              <a:solidFill>
                <a:schemeClr val="bg1"/>
              </a:solidFill>
            </a:endParaRPr>
          </a:p>
        </p:txBody>
      </p:sp>
      <p:sp>
        <p:nvSpPr>
          <p:cNvPr id="10" name="Rectangle 9">
            <a:extLst>
              <a:ext uri="{FF2B5EF4-FFF2-40B4-BE49-F238E27FC236}">
                <a16:creationId xmlns:a16="http://schemas.microsoft.com/office/drawing/2014/main" id="{5BC1EC0A-4E61-7949-B2FF-A6193DC78300}"/>
              </a:ext>
            </a:extLst>
          </p:cNvPr>
          <p:cNvSpPr/>
          <p:nvPr/>
        </p:nvSpPr>
        <p:spPr>
          <a:xfrm>
            <a:off x="371714" y="1912434"/>
            <a:ext cx="2259726" cy="600164"/>
          </a:xfrm>
          <a:prstGeom prst="rect">
            <a:avLst/>
          </a:prstGeom>
        </p:spPr>
        <p:txBody>
          <a:bodyPr wrap="square">
            <a:spAutoFit/>
          </a:bodyPr>
          <a:lstStyle/>
          <a:p>
            <a:pPr>
              <a:spcAft>
                <a:spcPts val="300"/>
              </a:spcAft>
            </a:pPr>
            <a:r>
              <a:rPr lang="en-US" sz="1100">
                <a:latin typeface="+mj-lt"/>
              </a:rPr>
              <a:t>Percentage of children under 5 affected by stunting, by country, 2022</a:t>
            </a:r>
            <a:endParaRPr lang="en-US" sz="1000" baseline="30000">
              <a:solidFill>
                <a:srgbClr val="76787A"/>
              </a:solidFill>
              <a:latin typeface="Univers LT Std" panose="020B0603020202020204" pitchFamily="34" charset="0"/>
            </a:endParaRPr>
          </a:p>
        </p:txBody>
      </p:sp>
      <p:sp>
        <p:nvSpPr>
          <p:cNvPr id="11" name="TextBox 10">
            <a:extLst>
              <a:ext uri="{FF2B5EF4-FFF2-40B4-BE49-F238E27FC236}">
                <a16:creationId xmlns:a16="http://schemas.microsoft.com/office/drawing/2014/main" id="{3025BEC2-DF23-A74C-97BD-5199CF80ABF7}"/>
              </a:ext>
            </a:extLst>
          </p:cNvPr>
          <p:cNvSpPr txBox="1"/>
          <p:nvPr/>
        </p:nvSpPr>
        <p:spPr>
          <a:xfrm>
            <a:off x="717878" y="2502093"/>
            <a:ext cx="1842442" cy="2123658"/>
          </a:xfrm>
          <a:prstGeom prst="rect">
            <a:avLst/>
          </a:prstGeom>
          <a:noFill/>
        </p:spPr>
        <p:txBody>
          <a:bodyPr wrap="square" rtlCol="0">
            <a:spAutoFit/>
          </a:bodyPr>
          <a:lstStyle/>
          <a:p>
            <a:r>
              <a:rPr lang="en-US" sz="1100"/>
              <a:t>≥30% (very high)</a:t>
            </a:r>
          </a:p>
          <a:p>
            <a:endParaRPr lang="en-US" sz="1100"/>
          </a:p>
          <a:p>
            <a:r>
              <a:rPr lang="en-US" sz="1100"/>
              <a:t>20 – &lt;30% (high)</a:t>
            </a:r>
          </a:p>
          <a:p>
            <a:endParaRPr lang="en-US" sz="1100"/>
          </a:p>
          <a:p>
            <a:r>
              <a:rPr lang="en-US" sz="1100"/>
              <a:t>10 – &lt;20% (medium)</a:t>
            </a:r>
          </a:p>
          <a:p>
            <a:endParaRPr lang="en-US" sz="1100"/>
          </a:p>
          <a:p>
            <a:r>
              <a:rPr lang="en-US" sz="1100"/>
              <a:t>2.5 – &lt;10% (low)</a:t>
            </a:r>
          </a:p>
          <a:p>
            <a:endParaRPr lang="en-US" sz="1100"/>
          </a:p>
          <a:p>
            <a:r>
              <a:rPr lang="en-US" sz="1100"/>
              <a:t>&lt;2.5% (very low)</a:t>
            </a:r>
          </a:p>
          <a:p>
            <a:endParaRPr lang="en-US" sz="800"/>
          </a:p>
          <a:p>
            <a:r>
              <a:rPr lang="en-US" sz="1100"/>
              <a:t>Modeled estimate not available</a:t>
            </a:r>
          </a:p>
        </p:txBody>
      </p:sp>
      <p:sp>
        <p:nvSpPr>
          <p:cNvPr id="2" name="Oval 1">
            <a:extLst>
              <a:ext uri="{FF2B5EF4-FFF2-40B4-BE49-F238E27FC236}">
                <a16:creationId xmlns:a16="http://schemas.microsoft.com/office/drawing/2014/main" id="{14E45B9D-FA1E-F24F-877C-189FDC2F88D4}"/>
              </a:ext>
            </a:extLst>
          </p:cNvPr>
          <p:cNvSpPr/>
          <p:nvPr/>
        </p:nvSpPr>
        <p:spPr>
          <a:xfrm>
            <a:off x="433193" y="2553064"/>
            <a:ext cx="249875" cy="249875"/>
          </a:xfrm>
          <a:prstGeom prst="ellipse">
            <a:avLst/>
          </a:prstGeom>
          <a:solidFill>
            <a:srgbClr val="CC4C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E4EC639-2612-4C42-B786-083E20F66F94}"/>
              </a:ext>
            </a:extLst>
          </p:cNvPr>
          <p:cNvSpPr/>
          <p:nvPr/>
        </p:nvSpPr>
        <p:spPr>
          <a:xfrm>
            <a:off x="433193" y="2878184"/>
            <a:ext cx="249875" cy="249875"/>
          </a:xfrm>
          <a:prstGeom prst="ellipse">
            <a:avLst/>
          </a:prstGeom>
          <a:solidFill>
            <a:srgbClr val="E9B1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ABCA438-4700-3640-8EEB-320AED70023C}"/>
              </a:ext>
            </a:extLst>
          </p:cNvPr>
          <p:cNvSpPr/>
          <p:nvPr/>
        </p:nvSpPr>
        <p:spPr>
          <a:xfrm>
            <a:off x="433193" y="3182984"/>
            <a:ext cx="249875" cy="249875"/>
          </a:xfrm>
          <a:prstGeom prst="ellipse">
            <a:avLst/>
          </a:prstGeom>
          <a:solidFill>
            <a:srgbClr val="F5E0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DE4D5BA-ACDD-DB4D-9C3E-85B6D6273DA6}"/>
              </a:ext>
            </a:extLst>
          </p:cNvPr>
          <p:cNvSpPr/>
          <p:nvPr/>
        </p:nvSpPr>
        <p:spPr>
          <a:xfrm>
            <a:off x="433193" y="3528424"/>
            <a:ext cx="249875" cy="249875"/>
          </a:xfrm>
          <a:prstGeom prst="ellipse">
            <a:avLst/>
          </a:prstGeom>
          <a:solidFill>
            <a:srgbClr val="91CE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94AF46C-BA28-864A-B707-D06741F18961}"/>
              </a:ext>
            </a:extLst>
          </p:cNvPr>
          <p:cNvSpPr/>
          <p:nvPr/>
        </p:nvSpPr>
        <p:spPr>
          <a:xfrm>
            <a:off x="433193" y="3884024"/>
            <a:ext cx="249875" cy="249875"/>
          </a:xfrm>
          <a:prstGeom prst="ellipse">
            <a:avLst/>
          </a:prstGeom>
          <a:solidFill>
            <a:srgbClr val="5DA8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A8A831A-D124-D24E-A1C8-872E7950FDBA}"/>
              </a:ext>
            </a:extLst>
          </p:cNvPr>
          <p:cNvSpPr/>
          <p:nvPr/>
        </p:nvSpPr>
        <p:spPr>
          <a:xfrm>
            <a:off x="433193" y="4219304"/>
            <a:ext cx="249875" cy="249875"/>
          </a:xfrm>
          <a:prstGeom prst="ellipse">
            <a:avLst/>
          </a:prstGeom>
          <a:solidFill>
            <a:srgbClr val="EBE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7D04DAD-8CA5-034F-AF83-0927B57C5F34}"/>
              </a:ext>
            </a:extLst>
          </p:cNvPr>
          <p:cNvSpPr/>
          <p:nvPr/>
        </p:nvSpPr>
        <p:spPr>
          <a:xfrm>
            <a:off x="342900" y="4700996"/>
            <a:ext cx="2855129" cy="1477328"/>
          </a:xfrm>
          <a:prstGeom prst="rect">
            <a:avLst/>
          </a:prstGeom>
        </p:spPr>
        <p:txBody>
          <a:bodyPr wrap="square" lIns="91440" tIns="45720" rIns="91440" bIns="45720" anchor="t">
            <a:spAutoFit/>
          </a:bodyPr>
          <a:lstStyle/>
          <a:p>
            <a:r>
              <a:rPr lang="en-US" sz="900">
                <a:solidFill>
                  <a:schemeClr val="tx1">
                    <a:lumMod val="50000"/>
                    <a:lumOff val="50000"/>
                  </a:schemeClr>
                </a:solidFill>
              </a:rPr>
              <a:t>Source: UNICEF, WHO, World Bank Group, Joint Child Malnutrition Estimates, 2023 edition. </a:t>
            </a:r>
            <a:endParaRPr lang="en-US">
              <a:solidFill>
                <a:schemeClr val="tx1">
                  <a:lumMod val="50000"/>
                  <a:lumOff val="50000"/>
                </a:schemeClr>
              </a:solidFill>
            </a:endParaRPr>
          </a:p>
          <a:p>
            <a:r>
              <a:rPr lang="en-US" sz="900">
                <a:solidFill>
                  <a:schemeClr val="tx1">
                    <a:lumMod val="50000"/>
                    <a:lumOff val="50000"/>
                  </a:schemeClr>
                </a:solidFill>
              </a:rPr>
              <a:t>Note: * The most recent country data point (e.g., from household surveys) used to generate the modelled stunting estimates is from before the year 2000; interpret with caution. </a:t>
            </a:r>
          </a:p>
          <a:p>
            <a:r>
              <a:rPr lang="en-US" sz="900">
                <a:solidFill>
                  <a:schemeClr val="tx1">
                    <a:lumMod val="50000"/>
                    <a:lumOff val="50000"/>
                  </a:schemeClr>
                </a:solidFill>
              </a:rPr>
              <a:t>These maps are stylized and not to scale; they do not reflect a position by UNICEF, WHO or World Bank Group on the legal status of any country or territory or the delimitation of any frontiers.</a:t>
            </a:r>
          </a:p>
        </p:txBody>
      </p:sp>
    </p:spTree>
    <p:extLst>
      <p:ext uri="{BB962C8B-B14F-4D97-AF65-F5344CB8AC3E}">
        <p14:creationId xmlns:p14="http://schemas.microsoft.com/office/powerpoint/2010/main" val="164253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08D3B1B-B33A-BE98-81CC-5E7AB2E89E8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65139" y="3954975"/>
            <a:ext cx="5507825" cy="2577432"/>
          </a:xfrm>
          <a:prstGeom prst="rect">
            <a:avLst/>
          </a:prstGeom>
        </p:spPr>
      </p:pic>
      <p:sp>
        <p:nvSpPr>
          <p:cNvPr id="8" name="Rectangle 7">
            <a:extLst>
              <a:ext uri="{FF2B5EF4-FFF2-40B4-BE49-F238E27FC236}">
                <a16:creationId xmlns:a16="http://schemas.microsoft.com/office/drawing/2014/main" id="{AAA24BA9-BFED-B24A-A9A7-694746F97893}"/>
              </a:ext>
            </a:extLst>
          </p:cNvPr>
          <p:cNvSpPr/>
          <p:nvPr/>
        </p:nvSpPr>
        <p:spPr>
          <a:xfrm>
            <a:off x="0" y="0"/>
            <a:ext cx="12192000" cy="1234440"/>
          </a:xfrm>
          <a:prstGeom prst="rect">
            <a:avLst/>
          </a:prstGeom>
          <a:solidFill>
            <a:srgbClr val="E3B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F177EDD-56A0-2244-947C-4BBA7CCCE964}"/>
              </a:ext>
            </a:extLst>
          </p:cNvPr>
          <p:cNvSpPr txBox="1"/>
          <p:nvPr/>
        </p:nvSpPr>
        <p:spPr>
          <a:xfrm>
            <a:off x="342900" y="279197"/>
            <a:ext cx="9829800" cy="923330"/>
          </a:xfrm>
          <a:prstGeom prst="rect">
            <a:avLst/>
          </a:prstGeom>
          <a:noFill/>
        </p:spPr>
        <p:txBody>
          <a:bodyPr wrap="square" rtlCol="0">
            <a:spAutoFit/>
          </a:bodyPr>
          <a:lstStyle/>
          <a:p>
            <a:r>
              <a:rPr lang="en-US">
                <a:solidFill>
                  <a:schemeClr val="bg1"/>
                </a:solidFill>
                <a:latin typeface="+mj-lt"/>
              </a:rPr>
              <a:t>STUNTING</a:t>
            </a:r>
          </a:p>
          <a:p>
            <a:r>
              <a:rPr lang="en-US" sz="3600">
                <a:solidFill>
                  <a:schemeClr val="bg1"/>
                </a:solidFill>
              </a:rPr>
              <a:t>Prevalence, by country, 2022</a:t>
            </a:r>
            <a:r>
              <a:rPr lang="en-US" sz="3600" baseline="30000">
                <a:solidFill>
                  <a:schemeClr val="bg1"/>
                </a:solidFill>
              </a:rPr>
              <a:t> </a:t>
            </a:r>
            <a:r>
              <a:rPr lang="en-US" sz="3600">
                <a:solidFill>
                  <a:schemeClr val="bg1"/>
                </a:solidFill>
              </a:rPr>
              <a:t>and 2012</a:t>
            </a:r>
          </a:p>
        </p:txBody>
      </p:sp>
      <p:sp>
        <p:nvSpPr>
          <p:cNvPr id="10" name="Rectangle 9">
            <a:extLst>
              <a:ext uri="{FF2B5EF4-FFF2-40B4-BE49-F238E27FC236}">
                <a16:creationId xmlns:a16="http://schemas.microsoft.com/office/drawing/2014/main" id="{5BC1EC0A-4E61-7949-B2FF-A6193DC78300}"/>
              </a:ext>
            </a:extLst>
          </p:cNvPr>
          <p:cNvSpPr/>
          <p:nvPr/>
        </p:nvSpPr>
        <p:spPr>
          <a:xfrm>
            <a:off x="357102" y="1466710"/>
            <a:ext cx="2259726" cy="600164"/>
          </a:xfrm>
          <a:prstGeom prst="rect">
            <a:avLst/>
          </a:prstGeom>
        </p:spPr>
        <p:txBody>
          <a:bodyPr wrap="square">
            <a:spAutoFit/>
          </a:bodyPr>
          <a:lstStyle/>
          <a:p>
            <a:pPr>
              <a:spcAft>
                <a:spcPts val="300"/>
              </a:spcAft>
            </a:pPr>
            <a:r>
              <a:rPr lang="en-US" sz="1100">
                <a:latin typeface="+mj-lt"/>
              </a:rPr>
              <a:t>Percentage of children under 5 affected by stunting, by country, 2022</a:t>
            </a:r>
            <a:r>
              <a:rPr lang="en-US" sz="1100" baseline="30000">
                <a:latin typeface="+mj-lt"/>
              </a:rPr>
              <a:t> </a:t>
            </a:r>
            <a:r>
              <a:rPr lang="en-US" sz="1100">
                <a:latin typeface="+mj-lt"/>
              </a:rPr>
              <a:t>and 2012</a:t>
            </a:r>
            <a:endParaRPr lang="en-US" sz="1000">
              <a:solidFill>
                <a:srgbClr val="76787A"/>
              </a:solidFill>
              <a:latin typeface="Univers LT Std" panose="020B0603020202020204" pitchFamily="34" charset="0"/>
            </a:endParaRPr>
          </a:p>
        </p:txBody>
      </p:sp>
      <p:sp>
        <p:nvSpPr>
          <p:cNvPr id="11" name="TextBox 10">
            <a:extLst>
              <a:ext uri="{FF2B5EF4-FFF2-40B4-BE49-F238E27FC236}">
                <a16:creationId xmlns:a16="http://schemas.microsoft.com/office/drawing/2014/main" id="{3025BEC2-DF23-A74C-97BD-5199CF80ABF7}"/>
              </a:ext>
            </a:extLst>
          </p:cNvPr>
          <p:cNvSpPr txBox="1"/>
          <p:nvPr/>
        </p:nvSpPr>
        <p:spPr>
          <a:xfrm>
            <a:off x="703266" y="2081680"/>
            <a:ext cx="1993424" cy="1908215"/>
          </a:xfrm>
          <a:prstGeom prst="rect">
            <a:avLst/>
          </a:prstGeom>
          <a:noFill/>
        </p:spPr>
        <p:txBody>
          <a:bodyPr wrap="square" rtlCol="0">
            <a:spAutoFit/>
          </a:bodyPr>
          <a:lstStyle/>
          <a:p>
            <a:r>
              <a:rPr lang="en-US" sz="1100"/>
              <a:t>≥30% (very high)</a:t>
            </a:r>
          </a:p>
          <a:p>
            <a:endParaRPr lang="en-US" sz="1100"/>
          </a:p>
          <a:p>
            <a:r>
              <a:rPr lang="en-US" sz="1100"/>
              <a:t>20 – &lt;30% (high)</a:t>
            </a:r>
          </a:p>
          <a:p>
            <a:endParaRPr lang="en-US" sz="1100"/>
          </a:p>
          <a:p>
            <a:r>
              <a:rPr lang="en-US" sz="1100"/>
              <a:t>10 – &lt;20% (medium)</a:t>
            </a:r>
          </a:p>
          <a:p>
            <a:endParaRPr lang="en-US" sz="1100"/>
          </a:p>
          <a:p>
            <a:r>
              <a:rPr lang="en-US" sz="1100"/>
              <a:t>2.5 – &lt;10% (low)</a:t>
            </a:r>
          </a:p>
          <a:p>
            <a:endParaRPr lang="en-US" sz="1100"/>
          </a:p>
          <a:p>
            <a:r>
              <a:rPr lang="en-US" sz="1100"/>
              <a:t>&lt;2.5% (very low)</a:t>
            </a:r>
          </a:p>
          <a:p>
            <a:endParaRPr lang="en-US" sz="800"/>
          </a:p>
          <a:p>
            <a:r>
              <a:rPr lang="en-US" sz="1100"/>
              <a:t>Modeled estimate not available</a:t>
            </a:r>
          </a:p>
        </p:txBody>
      </p:sp>
      <p:sp>
        <p:nvSpPr>
          <p:cNvPr id="2" name="Oval 1">
            <a:extLst>
              <a:ext uri="{FF2B5EF4-FFF2-40B4-BE49-F238E27FC236}">
                <a16:creationId xmlns:a16="http://schemas.microsoft.com/office/drawing/2014/main" id="{14E45B9D-FA1E-F24F-877C-189FDC2F88D4}"/>
              </a:ext>
            </a:extLst>
          </p:cNvPr>
          <p:cNvSpPr/>
          <p:nvPr/>
        </p:nvSpPr>
        <p:spPr>
          <a:xfrm>
            <a:off x="418581" y="2132650"/>
            <a:ext cx="249875" cy="249875"/>
          </a:xfrm>
          <a:prstGeom prst="ellipse">
            <a:avLst/>
          </a:prstGeom>
          <a:solidFill>
            <a:srgbClr val="CC4C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E4EC639-2612-4C42-B786-083E20F66F94}"/>
              </a:ext>
            </a:extLst>
          </p:cNvPr>
          <p:cNvSpPr/>
          <p:nvPr/>
        </p:nvSpPr>
        <p:spPr>
          <a:xfrm>
            <a:off x="418581" y="2457770"/>
            <a:ext cx="249875" cy="249875"/>
          </a:xfrm>
          <a:prstGeom prst="ellipse">
            <a:avLst/>
          </a:prstGeom>
          <a:solidFill>
            <a:srgbClr val="E9B1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ABCA438-4700-3640-8EEB-320AED70023C}"/>
              </a:ext>
            </a:extLst>
          </p:cNvPr>
          <p:cNvSpPr/>
          <p:nvPr/>
        </p:nvSpPr>
        <p:spPr>
          <a:xfrm>
            <a:off x="418581" y="2762570"/>
            <a:ext cx="249875" cy="249875"/>
          </a:xfrm>
          <a:prstGeom prst="ellipse">
            <a:avLst/>
          </a:prstGeom>
          <a:solidFill>
            <a:srgbClr val="F5E0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DE4D5BA-ACDD-DB4D-9C3E-85B6D6273DA6}"/>
              </a:ext>
            </a:extLst>
          </p:cNvPr>
          <p:cNvSpPr/>
          <p:nvPr/>
        </p:nvSpPr>
        <p:spPr>
          <a:xfrm>
            <a:off x="418581" y="3108010"/>
            <a:ext cx="249875" cy="249875"/>
          </a:xfrm>
          <a:prstGeom prst="ellipse">
            <a:avLst/>
          </a:prstGeom>
          <a:solidFill>
            <a:srgbClr val="91CE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94AF46C-BA28-864A-B707-D06741F18961}"/>
              </a:ext>
            </a:extLst>
          </p:cNvPr>
          <p:cNvSpPr/>
          <p:nvPr/>
        </p:nvSpPr>
        <p:spPr>
          <a:xfrm>
            <a:off x="418581" y="3463610"/>
            <a:ext cx="249875" cy="249875"/>
          </a:xfrm>
          <a:prstGeom prst="ellipse">
            <a:avLst/>
          </a:prstGeom>
          <a:solidFill>
            <a:srgbClr val="5DA8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A8A831A-D124-D24E-A1C8-872E7950FDBA}"/>
              </a:ext>
            </a:extLst>
          </p:cNvPr>
          <p:cNvSpPr/>
          <p:nvPr/>
        </p:nvSpPr>
        <p:spPr>
          <a:xfrm>
            <a:off x="418581" y="3798890"/>
            <a:ext cx="249875" cy="249875"/>
          </a:xfrm>
          <a:prstGeom prst="ellipse">
            <a:avLst/>
          </a:prstGeom>
          <a:solidFill>
            <a:srgbClr val="EBE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E9C7045-C592-4CAB-BBE1-21440F4CD6BA}"/>
              </a:ext>
            </a:extLst>
          </p:cNvPr>
          <p:cNvSpPr/>
          <p:nvPr/>
        </p:nvSpPr>
        <p:spPr>
          <a:xfrm>
            <a:off x="3435535" y="1442585"/>
            <a:ext cx="1637414" cy="529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chemeClr val="tx1"/>
                </a:solidFill>
              </a:rPr>
              <a:t>2022</a:t>
            </a:r>
            <a:endParaRPr lang="en-US" sz="2400" baseline="30000">
              <a:solidFill>
                <a:schemeClr val="tx1"/>
              </a:solidFill>
            </a:endParaRPr>
          </a:p>
        </p:txBody>
      </p:sp>
      <p:sp>
        <p:nvSpPr>
          <p:cNvPr id="20" name="Rectangle 19">
            <a:extLst>
              <a:ext uri="{FF2B5EF4-FFF2-40B4-BE49-F238E27FC236}">
                <a16:creationId xmlns:a16="http://schemas.microsoft.com/office/drawing/2014/main" id="{B66492DE-E356-4C41-B5FA-83D7E0665F50}"/>
              </a:ext>
            </a:extLst>
          </p:cNvPr>
          <p:cNvSpPr/>
          <p:nvPr/>
        </p:nvSpPr>
        <p:spPr>
          <a:xfrm>
            <a:off x="3435535" y="3983351"/>
            <a:ext cx="1637414" cy="529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chemeClr val="tx1"/>
                </a:solidFill>
              </a:rPr>
              <a:t>2012</a:t>
            </a:r>
            <a:endParaRPr lang="en-US" sz="2400" baseline="30000">
              <a:solidFill>
                <a:schemeClr val="tx1"/>
              </a:solidFill>
            </a:endParaRPr>
          </a:p>
        </p:txBody>
      </p:sp>
      <p:sp>
        <p:nvSpPr>
          <p:cNvPr id="17" name="TextBox 16">
            <a:extLst>
              <a:ext uri="{FF2B5EF4-FFF2-40B4-BE49-F238E27FC236}">
                <a16:creationId xmlns:a16="http://schemas.microsoft.com/office/drawing/2014/main" id="{7E6EC5B9-6719-E04C-BACD-F4A44BE26B34}"/>
              </a:ext>
            </a:extLst>
          </p:cNvPr>
          <p:cNvSpPr txBox="1"/>
          <p:nvPr/>
        </p:nvSpPr>
        <p:spPr>
          <a:xfrm>
            <a:off x="10313955" y="2822704"/>
            <a:ext cx="1342239" cy="784830"/>
          </a:xfrm>
          <a:prstGeom prst="rect">
            <a:avLst/>
          </a:prstGeom>
          <a:noFill/>
        </p:spPr>
        <p:txBody>
          <a:bodyPr wrap="square" rtlCol="0">
            <a:spAutoFit/>
          </a:bodyPr>
          <a:lstStyle/>
          <a:p>
            <a:r>
              <a:rPr lang="en-US" sz="900"/>
              <a:t>Distribution of stunting prevalence for each country with a modelled estimate presented for 2022</a:t>
            </a:r>
          </a:p>
        </p:txBody>
      </p:sp>
      <p:sp>
        <p:nvSpPr>
          <p:cNvPr id="24" name="TextBox 23">
            <a:extLst>
              <a:ext uri="{FF2B5EF4-FFF2-40B4-BE49-F238E27FC236}">
                <a16:creationId xmlns:a16="http://schemas.microsoft.com/office/drawing/2014/main" id="{30820A93-806C-A542-946B-D8D76AA5D856}"/>
              </a:ext>
            </a:extLst>
          </p:cNvPr>
          <p:cNvSpPr txBox="1"/>
          <p:nvPr/>
        </p:nvSpPr>
        <p:spPr>
          <a:xfrm>
            <a:off x="10313955" y="5398124"/>
            <a:ext cx="1342239" cy="784830"/>
          </a:xfrm>
          <a:prstGeom prst="rect">
            <a:avLst/>
          </a:prstGeom>
          <a:noFill/>
        </p:spPr>
        <p:txBody>
          <a:bodyPr wrap="square" rtlCol="0">
            <a:spAutoFit/>
          </a:bodyPr>
          <a:lstStyle/>
          <a:p>
            <a:r>
              <a:rPr lang="en-US" sz="900"/>
              <a:t>Distribution of stunting prevalence for each country with a modelled estimate presented for 2012</a:t>
            </a:r>
          </a:p>
        </p:txBody>
      </p:sp>
      <p:sp>
        <p:nvSpPr>
          <p:cNvPr id="4" name="Rectangle 3">
            <a:extLst>
              <a:ext uri="{FF2B5EF4-FFF2-40B4-BE49-F238E27FC236}">
                <a16:creationId xmlns:a16="http://schemas.microsoft.com/office/drawing/2014/main" id="{7CD16973-B114-067E-2B86-C4270000B4D3}"/>
              </a:ext>
            </a:extLst>
          </p:cNvPr>
          <p:cNvSpPr/>
          <p:nvPr/>
        </p:nvSpPr>
        <p:spPr>
          <a:xfrm>
            <a:off x="342901" y="4513105"/>
            <a:ext cx="2467534" cy="1615827"/>
          </a:xfrm>
          <a:prstGeom prst="rect">
            <a:avLst/>
          </a:prstGeom>
        </p:spPr>
        <p:txBody>
          <a:bodyPr wrap="square" lIns="91440" tIns="45720" rIns="91440" bIns="45720" anchor="t">
            <a:spAutoFit/>
          </a:bodyPr>
          <a:lstStyle/>
          <a:p>
            <a:r>
              <a:rPr lang="en-US" sz="900">
                <a:solidFill>
                  <a:schemeClr val="tx1">
                    <a:lumMod val="50000"/>
                    <a:lumOff val="50000"/>
                  </a:schemeClr>
                </a:solidFill>
              </a:rPr>
              <a:t>Source: UNICEF, WHO, World Bank Group, Joint Child Malnutrition Estimates, 2023 edition. </a:t>
            </a:r>
            <a:endParaRPr lang="en-US">
              <a:solidFill>
                <a:schemeClr val="tx1">
                  <a:lumMod val="50000"/>
                  <a:lumOff val="50000"/>
                </a:schemeClr>
              </a:solidFill>
            </a:endParaRPr>
          </a:p>
          <a:p>
            <a:r>
              <a:rPr lang="en-US" sz="900">
                <a:solidFill>
                  <a:schemeClr val="tx1">
                    <a:lumMod val="50000"/>
                    <a:lumOff val="50000"/>
                  </a:schemeClr>
                </a:solidFill>
              </a:rPr>
              <a:t>Note: * The most recent country data point (e.g., from household surveys) used to generate the modelled stunting estimates is from before the year 2000; interpret with caution. </a:t>
            </a:r>
          </a:p>
          <a:p>
            <a:r>
              <a:rPr lang="en-US" sz="900">
                <a:solidFill>
                  <a:schemeClr val="tx1">
                    <a:lumMod val="50000"/>
                    <a:lumOff val="50000"/>
                  </a:schemeClr>
                </a:solidFill>
              </a:rPr>
              <a:t>These maps are stylized and not to scale; they do not reflect a position by UNICEF, WHO or World Bank Group on the legal status of any country or territory or the delimitation of any frontiers.</a:t>
            </a:r>
          </a:p>
        </p:txBody>
      </p:sp>
      <p:pic>
        <p:nvPicPr>
          <p:cNvPr id="5" name="Picture 4">
            <a:extLst>
              <a:ext uri="{FF2B5EF4-FFF2-40B4-BE49-F238E27FC236}">
                <a16:creationId xmlns:a16="http://schemas.microsoft.com/office/drawing/2014/main" id="{B8DE3EBF-BAFA-7245-3251-ED8AF42A9C3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65373" y="1396087"/>
            <a:ext cx="5107359" cy="2520113"/>
          </a:xfrm>
          <a:prstGeom prst="rect">
            <a:avLst/>
          </a:prstGeom>
        </p:spPr>
      </p:pic>
      <p:cxnSp>
        <p:nvCxnSpPr>
          <p:cNvPr id="21" name="Straight Connector 20">
            <a:extLst>
              <a:ext uri="{FF2B5EF4-FFF2-40B4-BE49-F238E27FC236}">
                <a16:creationId xmlns:a16="http://schemas.microsoft.com/office/drawing/2014/main" id="{20956FCA-2AC4-2244-8990-5BEA407AC29A}"/>
              </a:ext>
            </a:extLst>
          </p:cNvPr>
          <p:cNvCxnSpPr/>
          <p:nvPr/>
        </p:nvCxnSpPr>
        <p:spPr>
          <a:xfrm>
            <a:off x="3435537" y="3882778"/>
            <a:ext cx="84720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A2BEDBA-DF9C-A11C-7CA8-6CE08850CE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26228" y="4298566"/>
            <a:ext cx="1235311" cy="1049749"/>
          </a:xfrm>
          <a:prstGeom prst="rect">
            <a:avLst/>
          </a:prstGeom>
        </p:spPr>
      </p:pic>
      <p:pic>
        <p:nvPicPr>
          <p:cNvPr id="25" name="Picture 24">
            <a:extLst>
              <a:ext uri="{FF2B5EF4-FFF2-40B4-BE49-F238E27FC236}">
                <a16:creationId xmlns:a16="http://schemas.microsoft.com/office/drawing/2014/main" id="{C1B2F4E7-462D-FD39-9578-52730FA49D6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26229" y="1650228"/>
            <a:ext cx="1235311" cy="1049749"/>
          </a:xfrm>
          <a:prstGeom prst="rect">
            <a:avLst/>
          </a:prstGeom>
        </p:spPr>
      </p:pic>
    </p:spTree>
    <p:extLst>
      <p:ext uri="{BB962C8B-B14F-4D97-AF65-F5344CB8AC3E}">
        <p14:creationId xmlns:p14="http://schemas.microsoft.com/office/powerpoint/2010/main" val="1818823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7477B9-32AC-E6EA-4741-0ED16992857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62200" y="1870340"/>
            <a:ext cx="9739854" cy="4143324"/>
          </a:xfrm>
          <a:prstGeom prst="rect">
            <a:avLst/>
          </a:prstGeom>
        </p:spPr>
      </p:pic>
      <p:sp>
        <p:nvSpPr>
          <p:cNvPr id="4" name="Rectangle 3">
            <a:extLst>
              <a:ext uri="{FF2B5EF4-FFF2-40B4-BE49-F238E27FC236}">
                <a16:creationId xmlns:a16="http://schemas.microsoft.com/office/drawing/2014/main" id="{E253EA5D-7289-0044-B6FB-819F206AD4DE}"/>
              </a:ext>
            </a:extLst>
          </p:cNvPr>
          <p:cNvSpPr/>
          <p:nvPr/>
        </p:nvSpPr>
        <p:spPr>
          <a:xfrm>
            <a:off x="0" y="0"/>
            <a:ext cx="12192000" cy="1234440"/>
          </a:xfrm>
          <a:prstGeom prst="rect">
            <a:avLst/>
          </a:prstGeom>
          <a:solidFill>
            <a:srgbClr val="E3B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12EFD97-E949-724A-B5EC-CA5F596D008E}"/>
              </a:ext>
            </a:extLst>
          </p:cNvPr>
          <p:cNvSpPr txBox="1"/>
          <p:nvPr/>
        </p:nvSpPr>
        <p:spPr>
          <a:xfrm>
            <a:off x="223632" y="291462"/>
            <a:ext cx="11555559" cy="861774"/>
          </a:xfrm>
          <a:prstGeom prst="rect">
            <a:avLst/>
          </a:prstGeom>
          <a:noFill/>
        </p:spPr>
        <p:txBody>
          <a:bodyPr wrap="square" rtlCol="0">
            <a:spAutoFit/>
          </a:bodyPr>
          <a:lstStyle/>
          <a:p>
            <a:r>
              <a:rPr lang="en-US">
                <a:solidFill>
                  <a:schemeClr val="bg1"/>
                </a:solidFill>
                <a:latin typeface="+mj-lt"/>
              </a:rPr>
              <a:t>STUNTING: REPORTING REGIONS</a:t>
            </a:r>
          </a:p>
          <a:p>
            <a:r>
              <a:rPr lang="en-US" sz="3200">
                <a:solidFill>
                  <a:schemeClr val="bg1"/>
                </a:solidFill>
              </a:rPr>
              <a:t>Trends: Prevalence, by UNICEF region/sub-region, 2012 and 2022</a:t>
            </a:r>
            <a:endParaRPr lang="en-US" sz="3200" baseline="30000">
              <a:solidFill>
                <a:schemeClr val="bg1"/>
              </a:solidFill>
            </a:endParaRPr>
          </a:p>
        </p:txBody>
      </p:sp>
      <p:sp>
        <p:nvSpPr>
          <p:cNvPr id="6" name="Rectangle 5">
            <a:extLst>
              <a:ext uri="{FF2B5EF4-FFF2-40B4-BE49-F238E27FC236}">
                <a16:creationId xmlns:a16="http://schemas.microsoft.com/office/drawing/2014/main" id="{B40008BD-4D24-9F44-9DCC-DF5F58494AE1}"/>
              </a:ext>
            </a:extLst>
          </p:cNvPr>
          <p:cNvSpPr/>
          <p:nvPr/>
        </p:nvSpPr>
        <p:spPr>
          <a:xfrm>
            <a:off x="342901" y="2032079"/>
            <a:ext cx="2019299" cy="2416046"/>
          </a:xfrm>
          <a:prstGeom prst="rect">
            <a:avLst/>
          </a:prstGeom>
        </p:spPr>
        <p:txBody>
          <a:bodyPr wrap="square" lIns="91440" tIns="45720" rIns="91440" bIns="45720" anchor="t">
            <a:spAutoFit/>
          </a:bodyPr>
          <a:lstStyle/>
          <a:p>
            <a:r>
              <a:rPr lang="en-US" sz="1200">
                <a:latin typeface="+mj-lt"/>
              </a:rPr>
              <a:t>Trends in the percentage of children under 5 affected by stunting, by UNICEF region/sub-region and global, 2012 and 2022</a:t>
            </a:r>
            <a:endParaRPr lang="en-US" sz="1200" baseline="30000">
              <a:latin typeface="+mj-lt"/>
            </a:endParaRPr>
          </a:p>
          <a:p>
            <a:endParaRPr lang="en-US" sz="1000">
              <a:latin typeface="FranklinGothic URW Cond" pitchFamily="2" charset="0"/>
            </a:endParaRPr>
          </a:p>
          <a:p>
            <a:r>
              <a:rPr lang="en-US" sz="900">
                <a:solidFill>
                  <a:schemeClr val="tx1">
                    <a:lumMod val="50000"/>
                    <a:lumOff val="50000"/>
                  </a:schemeClr>
                </a:solidFill>
              </a:rPr>
              <a:t>Source: UNICEF, WHO, World Bank Group Joint Malnutrition Estimates, 2023 edition. Note: †Represents regions/sub-regions where the change has been statistically significant. See page 14 in JME Report for the 95% confidence intervals for graphed estimates. </a:t>
            </a:r>
          </a:p>
          <a:p>
            <a:endParaRPr lang="en-US" sz="900">
              <a:solidFill>
                <a:schemeClr val="tx1">
                  <a:lumMod val="50000"/>
                  <a:lumOff val="50000"/>
                </a:schemeClr>
              </a:solidFill>
            </a:endParaRPr>
          </a:p>
        </p:txBody>
      </p:sp>
    </p:spTree>
    <p:extLst>
      <p:ext uri="{BB962C8B-B14F-4D97-AF65-F5344CB8AC3E}">
        <p14:creationId xmlns:p14="http://schemas.microsoft.com/office/powerpoint/2010/main" val="86203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395BE0-4045-FABD-5643-F4527D7D26D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50931" y="1617045"/>
            <a:ext cx="9258974" cy="4577966"/>
          </a:xfrm>
          <a:prstGeom prst="rect">
            <a:avLst/>
          </a:prstGeom>
        </p:spPr>
      </p:pic>
      <p:sp>
        <p:nvSpPr>
          <p:cNvPr id="4" name="Rectangle 3">
            <a:extLst>
              <a:ext uri="{FF2B5EF4-FFF2-40B4-BE49-F238E27FC236}">
                <a16:creationId xmlns:a16="http://schemas.microsoft.com/office/drawing/2014/main" id="{70AFC7CF-828D-0747-A9AD-F19A07C394C8}"/>
              </a:ext>
            </a:extLst>
          </p:cNvPr>
          <p:cNvSpPr/>
          <p:nvPr/>
        </p:nvSpPr>
        <p:spPr>
          <a:xfrm>
            <a:off x="0" y="0"/>
            <a:ext cx="12192000" cy="1234440"/>
          </a:xfrm>
          <a:prstGeom prst="rect">
            <a:avLst/>
          </a:prstGeom>
          <a:solidFill>
            <a:srgbClr val="E3B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EDC13B3-1695-1547-925F-FD821A0C1A22}"/>
              </a:ext>
            </a:extLst>
          </p:cNvPr>
          <p:cNvSpPr txBox="1"/>
          <p:nvPr/>
        </p:nvSpPr>
        <p:spPr>
          <a:xfrm>
            <a:off x="256091" y="288342"/>
            <a:ext cx="12192000" cy="769441"/>
          </a:xfrm>
          <a:prstGeom prst="rect">
            <a:avLst/>
          </a:prstGeom>
          <a:noFill/>
        </p:spPr>
        <p:txBody>
          <a:bodyPr wrap="square" rtlCol="0">
            <a:spAutoFit/>
          </a:bodyPr>
          <a:lstStyle/>
          <a:p>
            <a:r>
              <a:rPr lang="en-US">
                <a:solidFill>
                  <a:schemeClr val="bg1"/>
                </a:solidFill>
                <a:latin typeface="+mj-lt"/>
              </a:rPr>
              <a:t>STUNTING: REPORTING REGIONS</a:t>
            </a:r>
          </a:p>
          <a:p>
            <a:r>
              <a:rPr lang="en-US" sz="2600">
                <a:solidFill>
                  <a:schemeClr val="bg1"/>
                </a:solidFill>
              </a:rPr>
              <a:t>Trends: Number (millions) affected, by UNICEF region/sub-region, 2012 and 2022</a:t>
            </a:r>
            <a:endParaRPr lang="en-US" sz="2600" baseline="30000">
              <a:solidFill>
                <a:schemeClr val="bg1"/>
              </a:solidFill>
            </a:endParaRPr>
          </a:p>
        </p:txBody>
      </p:sp>
      <p:sp>
        <p:nvSpPr>
          <p:cNvPr id="6" name="Rectangle 5">
            <a:extLst>
              <a:ext uri="{FF2B5EF4-FFF2-40B4-BE49-F238E27FC236}">
                <a16:creationId xmlns:a16="http://schemas.microsoft.com/office/drawing/2014/main" id="{450F9E80-D112-B34C-B92D-C0F12A9ECB41}"/>
              </a:ext>
            </a:extLst>
          </p:cNvPr>
          <p:cNvSpPr/>
          <p:nvPr/>
        </p:nvSpPr>
        <p:spPr>
          <a:xfrm>
            <a:off x="256092" y="1951647"/>
            <a:ext cx="2516138" cy="1954381"/>
          </a:xfrm>
          <a:prstGeom prst="rect">
            <a:avLst/>
          </a:prstGeom>
        </p:spPr>
        <p:txBody>
          <a:bodyPr wrap="square" lIns="91440" tIns="45720" rIns="91440" bIns="45720" anchor="t">
            <a:spAutoFit/>
          </a:bodyPr>
          <a:lstStyle/>
          <a:p>
            <a:r>
              <a:rPr lang="en-US" sz="1200">
                <a:latin typeface="+mj-lt"/>
              </a:rPr>
              <a:t>Trends in the number (millions) of children under 5 affected by stunting, by UNICEF region/sub-region, 2012 and 2022</a:t>
            </a:r>
            <a:endParaRPr lang="en-US" sz="1200" baseline="30000">
              <a:latin typeface="+mj-lt"/>
            </a:endParaRPr>
          </a:p>
          <a:p>
            <a:endParaRPr lang="en-US" sz="1000">
              <a:latin typeface="FranklinGothic URW Cond" pitchFamily="2" charset="0"/>
            </a:endParaRPr>
          </a:p>
          <a:p>
            <a:r>
              <a:rPr lang="en-US" sz="900">
                <a:solidFill>
                  <a:schemeClr val="tx1">
                    <a:lumMod val="50000"/>
                    <a:lumOff val="50000"/>
                  </a:schemeClr>
                </a:solidFill>
              </a:rPr>
              <a:t>Source: UNICEF, WHO, World Bank Group Joint Malnutrition Estimates, 2023 edition. Note: †Represents regions/sub-regions where the change has been statistically significant. See page 15 in the JME Report for the 95% confidence intervals for graphed estimates. </a:t>
            </a:r>
          </a:p>
          <a:p>
            <a:endParaRPr lang="en-US" sz="900">
              <a:solidFill>
                <a:schemeClr val="tx1">
                  <a:lumMod val="50000"/>
                  <a:lumOff val="50000"/>
                </a:schemeClr>
              </a:solidFill>
            </a:endParaRPr>
          </a:p>
        </p:txBody>
      </p:sp>
    </p:spTree>
    <p:extLst>
      <p:ext uri="{BB962C8B-B14F-4D97-AF65-F5344CB8AC3E}">
        <p14:creationId xmlns:p14="http://schemas.microsoft.com/office/powerpoint/2010/main" val="335122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9E1"/>
        </a:solidFill>
        <a:effectLst/>
      </p:bgPr>
    </p:bg>
    <p:spTree>
      <p:nvGrpSpPr>
        <p:cNvPr id="1" name=""/>
        <p:cNvGrpSpPr/>
        <p:nvPr/>
      </p:nvGrpSpPr>
      <p:grpSpPr>
        <a:xfrm>
          <a:off x="0" y="0"/>
          <a:ext cx="0" cy="0"/>
          <a:chOff x="0" y="0"/>
          <a:chExt cx="0" cy="0"/>
        </a:xfrm>
      </p:grpSpPr>
      <p:sp>
        <p:nvSpPr>
          <p:cNvPr id="5" name="Rectangle 4"/>
          <p:cNvSpPr/>
          <p:nvPr/>
        </p:nvSpPr>
        <p:spPr>
          <a:xfrm>
            <a:off x="6096000" y="1997839"/>
            <a:ext cx="3657600" cy="2862322"/>
          </a:xfrm>
          <a:prstGeom prst="rect">
            <a:avLst/>
          </a:prstGeom>
        </p:spPr>
        <p:txBody>
          <a:bodyPr wrap="square">
            <a:spAutoFit/>
          </a:bodyPr>
          <a:lstStyle/>
          <a:p>
            <a:r>
              <a:rPr lang="en-US" sz="2000" b="1">
                <a:latin typeface="+mj-lt"/>
              </a:rPr>
              <a:t>Wasting </a:t>
            </a:r>
            <a:r>
              <a:rPr lang="en-US" sz="2000">
                <a:latin typeface="+mj-lt"/>
              </a:rPr>
              <a:t>refers to a child who</a:t>
            </a:r>
          </a:p>
          <a:p>
            <a:r>
              <a:rPr lang="en-US" sz="2000">
                <a:latin typeface="+mj-lt"/>
              </a:rPr>
              <a:t>is too thin for his or her height.</a:t>
            </a:r>
          </a:p>
          <a:p>
            <a:r>
              <a:rPr lang="en-US" sz="2000">
                <a:latin typeface="+mj-lt"/>
              </a:rPr>
              <a:t>Wasting is the result of recent</a:t>
            </a:r>
          </a:p>
          <a:p>
            <a:r>
              <a:rPr lang="en-US" sz="2000">
                <a:latin typeface="+mj-lt"/>
              </a:rPr>
              <a:t>rapid weight loss or the failure</a:t>
            </a:r>
          </a:p>
          <a:p>
            <a:r>
              <a:rPr lang="en-US" sz="2000">
                <a:latin typeface="+mj-lt"/>
              </a:rPr>
              <a:t>to gain weight. A child who is</a:t>
            </a:r>
          </a:p>
          <a:p>
            <a:r>
              <a:rPr lang="en-US" sz="2000">
                <a:latin typeface="+mj-lt"/>
              </a:rPr>
              <a:t>moderately or severely wasted</a:t>
            </a:r>
          </a:p>
          <a:p>
            <a:r>
              <a:rPr lang="en-US" sz="2000">
                <a:latin typeface="+mj-lt"/>
              </a:rPr>
              <a:t>has an increased risk of death,</a:t>
            </a:r>
          </a:p>
          <a:p>
            <a:r>
              <a:rPr lang="en-US" sz="2000">
                <a:latin typeface="+mj-lt"/>
              </a:rPr>
              <a:t>but treatment is possible.</a:t>
            </a:r>
          </a:p>
          <a:p>
            <a:endParaRPr lang="en-US" sz="2000">
              <a:solidFill>
                <a:schemeClr val="bg1"/>
              </a:solidFill>
              <a:latin typeface="+mj-lt"/>
            </a:endParaRPr>
          </a:p>
        </p:txBody>
      </p:sp>
      <p:pic>
        <p:nvPicPr>
          <p:cNvPr id="6" name="Picture 5" descr="A picture containing logo&#10;&#10;Description automatically generated">
            <a:extLst>
              <a:ext uri="{FF2B5EF4-FFF2-40B4-BE49-F238E27FC236}">
                <a16:creationId xmlns:a16="http://schemas.microsoft.com/office/drawing/2014/main" id="{EA9403FA-C553-5D40-AA13-EE7D497ED10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9940" y="589140"/>
            <a:ext cx="5111748" cy="5679720"/>
          </a:xfrm>
          <a:prstGeom prst="rect">
            <a:avLst/>
          </a:prstGeom>
        </p:spPr>
      </p:pic>
    </p:spTree>
    <p:extLst>
      <p:ext uri="{BB962C8B-B14F-4D97-AF65-F5344CB8AC3E}">
        <p14:creationId xmlns:p14="http://schemas.microsoft.com/office/powerpoint/2010/main" val="3750967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3662A0-FA38-5D52-4D02-0C6741679D5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09800" y="1589753"/>
            <a:ext cx="9982200" cy="4570464"/>
          </a:xfrm>
          <a:prstGeom prst="rect">
            <a:avLst/>
          </a:prstGeom>
        </p:spPr>
      </p:pic>
      <p:sp>
        <p:nvSpPr>
          <p:cNvPr id="6" name="Rectangle 5">
            <a:extLst>
              <a:ext uri="{FF2B5EF4-FFF2-40B4-BE49-F238E27FC236}">
                <a16:creationId xmlns:a16="http://schemas.microsoft.com/office/drawing/2014/main" id="{D9AE37F0-F855-FA46-BAD4-7536D77D2A0D}"/>
              </a:ext>
            </a:extLst>
          </p:cNvPr>
          <p:cNvSpPr/>
          <p:nvPr/>
        </p:nvSpPr>
        <p:spPr>
          <a:xfrm>
            <a:off x="0" y="0"/>
            <a:ext cx="12192000" cy="1234440"/>
          </a:xfrm>
          <a:prstGeom prst="rect">
            <a:avLst/>
          </a:prstGeom>
          <a:solidFill>
            <a:srgbClr val="F26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22F07F1-43C8-6844-A43F-702C1711E7B6}"/>
              </a:ext>
            </a:extLst>
          </p:cNvPr>
          <p:cNvSpPr txBox="1"/>
          <p:nvPr/>
        </p:nvSpPr>
        <p:spPr>
          <a:xfrm>
            <a:off x="342900" y="279197"/>
            <a:ext cx="9829800" cy="923330"/>
          </a:xfrm>
          <a:prstGeom prst="rect">
            <a:avLst/>
          </a:prstGeom>
          <a:noFill/>
        </p:spPr>
        <p:txBody>
          <a:bodyPr wrap="square" rtlCol="0">
            <a:spAutoFit/>
          </a:bodyPr>
          <a:lstStyle/>
          <a:p>
            <a:r>
              <a:rPr lang="en-US">
                <a:solidFill>
                  <a:schemeClr val="bg1"/>
                </a:solidFill>
                <a:latin typeface="+mj-lt"/>
              </a:rPr>
              <a:t>WASTING: REPORTING REGIONS</a:t>
            </a:r>
          </a:p>
          <a:p>
            <a:r>
              <a:rPr lang="en-US" sz="3600">
                <a:solidFill>
                  <a:schemeClr val="bg1"/>
                </a:solidFill>
              </a:rPr>
              <a:t>Prevalence, by country and UNICEF region, 2022</a:t>
            </a:r>
            <a:endParaRPr lang="en-US" sz="3600" baseline="30000">
              <a:solidFill>
                <a:schemeClr val="bg1"/>
              </a:solidFill>
            </a:endParaRPr>
          </a:p>
        </p:txBody>
      </p:sp>
      <p:sp>
        <p:nvSpPr>
          <p:cNvPr id="8" name="Rectangle 7">
            <a:extLst>
              <a:ext uri="{FF2B5EF4-FFF2-40B4-BE49-F238E27FC236}">
                <a16:creationId xmlns:a16="http://schemas.microsoft.com/office/drawing/2014/main" id="{A3BC04BF-D1ED-1E4B-A32D-131FA33E1A10}"/>
              </a:ext>
            </a:extLst>
          </p:cNvPr>
          <p:cNvSpPr/>
          <p:nvPr/>
        </p:nvSpPr>
        <p:spPr>
          <a:xfrm>
            <a:off x="342899" y="1460390"/>
            <a:ext cx="2227580" cy="646331"/>
          </a:xfrm>
          <a:prstGeom prst="rect">
            <a:avLst/>
          </a:prstGeom>
        </p:spPr>
        <p:txBody>
          <a:bodyPr wrap="square">
            <a:spAutoFit/>
          </a:bodyPr>
          <a:lstStyle/>
          <a:p>
            <a:r>
              <a:rPr lang="en-US" sz="1200">
                <a:latin typeface="+mj-lt"/>
              </a:rPr>
              <a:t>Percentage of children under 5 affected by wasting, by country and UNICEF region, 2022</a:t>
            </a:r>
            <a:endParaRPr lang="en-US" sz="1200" baseline="30000">
              <a:latin typeface="+mj-lt"/>
            </a:endParaRPr>
          </a:p>
        </p:txBody>
      </p:sp>
      <p:sp>
        <p:nvSpPr>
          <p:cNvPr id="9" name="TextBox 8">
            <a:extLst>
              <a:ext uri="{FF2B5EF4-FFF2-40B4-BE49-F238E27FC236}">
                <a16:creationId xmlns:a16="http://schemas.microsoft.com/office/drawing/2014/main" id="{3DD612EF-0DF3-8841-B5D8-8E758E4C3335}"/>
              </a:ext>
            </a:extLst>
          </p:cNvPr>
          <p:cNvSpPr txBox="1"/>
          <p:nvPr/>
        </p:nvSpPr>
        <p:spPr>
          <a:xfrm>
            <a:off x="703787" y="2422683"/>
            <a:ext cx="2111396" cy="1954381"/>
          </a:xfrm>
          <a:prstGeom prst="rect">
            <a:avLst/>
          </a:prstGeom>
          <a:noFill/>
        </p:spPr>
        <p:txBody>
          <a:bodyPr wrap="square" rtlCol="0">
            <a:spAutoFit/>
          </a:bodyPr>
          <a:lstStyle/>
          <a:p>
            <a:r>
              <a:rPr lang="en-US" sz="1100"/>
              <a:t>≥15% (very high)</a:t>
            </a:r>
          </a:p>
          <a:p>
            <a:endParaRPr lang="en-US" sz="1100"/>
          </a:p>
          <a:p>
            <a:r>
              <a:rPr lang="en-US" sz="1100"/>
              <a:t>10 – &lt;15% (high)</a:t>
            </a:r>
          </a:p>
          <a:p>
            <a:endParaRPr lang="en-US" sz="1100"/>
          </a:p>
          <a:p>
            <a:r>
              <a:rPr lang="en-US" sz="1100"/>
              <a:t>5 – &lt;10% (medium)</a:t>
            </a:r>
          </a:p>
          <a:p>
            <a:endParaRPr lang="en-US" sz="1100"/>
          </a:p>
          <a:p>
            <a:r>
              <a:rPr lang="en-US" sz="1100"/>
              <a:t>2.5 – &lt;5% (low)</a:t>
            </a:r>
          </a:p>
          <a:p>
            <a:endParaRPr lang="en-US" sz="1100"/>
          </a:p>
          <a:p>
            <a:r>
              <a:rPr lang="en-US" sz="1100"/>
              <a:t>&lt;2.5% (very low)</a:t>
            </a:r>
          </a:p>
          <a:p>
            <a:endParaRPr lang="en-US" sz="1100"/>
          </a:p>
          <a:p>
            <a:r>
              <a:rPr lang="en-US" sz="1100"/>
              <a:t>no data</a:t>
            </a:r>
          </a:p>
        </p:txBody>
      </p:sp>
      <p:sp>
        <p:nvSpPr>
          <p:cNvPr id="10" name="Oval 9">
            <a:extLst>
              <a:ext uri="{FF2B5EF4-FFF2-40B4-BE49-F238E27FC236}">
                <a16:creationId xmlns:a16="http://schemas.microsoft.com/office/drawing/2014/main" id="{BAF5B9DD-82C6-C542-99E6-CA9258C1539E}"/>
              </a:ext>
            </a:extLst>
          </p:cNvPr>
          <p:cNvSpPr/>
          <p:nvPr/>
        </p:nvSpPr>
        <p:spPr>
          <a:xfrm>
            <a:off x="419102" y="2422683"/>
            <a:ext cx="249875" cy="249875"/>
          </a:xfrm>
          <a:prstGeom prst="ellipse">
            <a:avLst/>
          </a:prstGeom>
          <a:solidFill>
            <a:srgbClr val="9F44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0D4F0F2-798A-E54B-BE80-383113F5B293}"/>
              </a:ext>
            </a:extLst>
          </p:cNvPr>
          <p:cNvSpPr/>
          <p:nvPr/>
        </p:nvSpPr>
        <p:spPr>
          <a:xfrm>
            <a:off x="419102" y="2747803"/>
            <a:ext cx="249875" cy="249875"/>
          </a:xfrm>
          <a:prstGeom prst="ellipse">
            <a:avLst/>
          </a:prstGeom>
          <a:solidFill>
            <a:srgbClr val="F36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B706F99-8E68-E14F-8F6D-C1A101CFA49C}"/>
              </a:ext>
            </a:extLst>
          </p:cNvPr>
          <p:cNvSpPr/>
          <p:nvPr/>
        </p:nvSpPr>
        <p:spPr>
          <a:xfrm>
            <a:off x="419102" y="3074119"/>
            <a:ext cx="249875" cy="249875"/>
          </a:xfrm>
          <a:prstGeom prst="ellipse">
            <a:avLst/>
          </a:prstGeom>
          <a:solidFill>
            <a:srgbClr val="FDB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FECF433-7D5B-A24A-8B4E-5E3F08BCE97D}"/>
              </a:ext>
            </a:extLst>
          </p:cNvPr>
          <p:cNvSpPr/>
          <p:nvPr/>
        </p:nvSpPr>
        <p:spPr>
          <a:xfrm>
            <a:off x="419102" y="3398043"/>
            <a:ext cx="249875" cy="249875"/>
          </a:xfrm>
          <a:prstGeom prst="ellipse">
            <a:avLst/>
          </a:prstGeom>
          <a:solidFill>
            <a:srgbClr val="A0C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AAA9330-D333-9647-A7E1-3D41B24F1438}"/>
              </a:ext>
            </a:extLst>
          </p:cNvPr>
          <p:cNvSpPr/>
          <p:nvPr/>
        </p:nvSpPr>
        <p:spPr>
          <a:xfrm>
            <a:off x="419102" y="3753643"/>
            <a:ext cx="249875" cy="249875"/>
          </a:xfrm>
          <a:prstGeom prst="ellipse">
            <a:avLst/>
          </a:prstGeom>
          <a:solidFill>
            <a:srgbClr val="579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3254138-F435-3243-BEEB-2130FE52331F}"/>
              </a:ext>
            </a:extLst>
          </p:cNvPr>
          <p:cNvSpPr/>
          <p:nvPr/>
        </p:nvSpPr>
        <p:spPr>
          <a:xfrm>
            <a:off x="419102" y="4088923"/>
            <a:ext cx="249875" cy="249875"/>
          </a:xfrm>
          <a:prstGeom prst="ellipse">
            <a:avLst/>
          </a:prstGeom>
          <a:solidFill>
            <a:srgbClr val="D5D2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B27895-8CC7-424D-839B-A0FE803A8F4E}"/>
              </a:ext>
            </a:extLst>
          </p:cNvPr>
          <p:cNvSpPr/>
          <p:nvPr/>
        </p:nvSpPr>
        <p:spPr>
          <a:xfrm>
            <a:off x="9461501" y="5821663"/>
            <a:ext cx="2224365" cy="461665"/>
          </a:xfrm>
          <a:prstGeom prst="rect">
            <a:avLst/>
          </a:prstGeom>
        </p:spPr>
        <p:txBody>
          <a:bodyPr wrap="square">
            <a:spAutoFit/>
          </a:bodyPr>
          <a:lstStyle/>
          <a:p>
            <a:r>
              <a:rPr lang="en-US" sz="800">
                <a:solidFill>
                  <a:schemeClr val="tx1">
                    <a:lumMod val="50000"/>
                    <a:lumOff val="50000"/>
                  </a:schemeClr>
                </a:solidFill>
              </a:rPr>
              <a:t>Source: UNICEF, WHO, World Bank Group, Joint Child Malnutrition Estimates, 2023 edition. See notes on map below.</a:t>
            </a:r>
          </a:p>
        </p:txBody>
      </p:sp>
      <p:sp>
        <p:nvSpPr>
          <p:cNvPr id="18" name="TextBox 17">
            <a:extLst>
              <a:ext uri="{FF2B5EF4-FFF2-40B4-BE49-F238E27FC236}">
                <a16:creationId xmlns:a16="http://schemas.microsoft.com/office/drawing/2014/main" id="{D76BA9CB-7955-244B-85FF-F60F8E4271D1}"/>
              </a:ext>
            </a:extLst>
          </p:cNvPr>
          <p:cNvSpPr txBox="1"/>
          <p:nvPr/>
        </p:nvSpPr>
        <p:spPr>
          <a:xfrm>
            <a:off x="342899" y="5762772"/>
            <a:ext cx="1427178" cy="784830"/>
          </a:xfrm>
          <a:prstGeom prst="rect">
            <a:avLst/>
          </a:prstGeom>
          <a:noFill/>
        </p:spPr>
        <p:txBody>
          <a:bodyPr wrap="square" rtlCol="0">
            <a:spAutoFit/>
          </a:bodyPr>
          <a:lstStyle/>
          <a:p>
            <a:r>
              <a:rPr lang="en-US" sz="900"/>
              <a:t>Distribution of wasting prevalence, by country, using the most recent available survey between 2012 and 2022</a:t>
            </a:r>
          </a:p>
        </p:txBody>
      </p:sp>
      <p:pic>
        <p:nvPicPr>
          <p:cNvPr id="5" name="Picture 4">
            <a:extLst>
              <a:ext uri="{FF2B5EF4-FFF2-40B4-BE49-F238E27FC236}">
                <a16:creationId xmlns:a16="http://schemas.microsoft.com/office/drawing/2014/main" id="{7E067B52-FAB0-AC67-5179-715A71BC14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9151" y="4687392"/>
            <a:ext cx="1294673" cy="1134271"/>
          </a:xfrm>
          <a:prstGeom prst="rect">
            <a:avLst/>
          </a:prstGeom>
        </p:spPr>
      </p:pic>
    </p:spTree>
    <p:extLst>
      <p:ext uri="{BB962C8B-B14F-4D97-AF65-F5344CB8AC3E}">
        <p14:creationId xmlns:p14="http://schemas.microsoft.com/office/powerpoint/2010/main" val="3258605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64635A-8708-A9CC-52A8-40CEDDCD5B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55425" y="1512501"/>
            <a:ext cx="10236575" cy="4750249"/>
          </a:xfrm>
          <a:prstGeom prst="rect">
            <a:avLst/>
          </a:prstGeom>
        </p:spPr>
      </p:pic>
      <p:sp>
        <p:nvSpPr>
          <p:cNvPr id="4" name="Rectangle 3">
            <a:extLst>
              <a:ext uri="{FF2B5EF4-FFF2-40B4-BE49-F238E27FC236}">
                <a16:creationId xmlns:a16="http://schemas.microsoft.com/office/drawing/2014/main" id="{154DCC50-F12F-4F4D-8841-46FE97B13C13}"/>
              </a:ext>
            </a:extLst>
          </p:cNvPr>
          <p:cNvSpPr/>
          <p:nvPr/>
        </p:nvSpPr>
        <p:spPr>
          <a:xfrm>
            <a:off x="0" y="0"/>
            <a:ext cx="12192000" cy="1233304"/>
          </a:xfrm>
          <a:prstGeom prst="rect">
            <a:avLst/>
          </a:prstGeom>
          <a:solidFill>
            <a:srgbClr val="F26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6540D1A-A26D-8840-927C-85162C1FAF54}"/>
              </a:ext>
            </a:extLst>
          </p:cNvPr>
          <p:cNvSpPr txBox="1"/>
          <p:nvPr/>
        </p:nvSpPr>
        <p:spPr>
          <a:xfrm>
            <a:off x="342900" y="279197"/>
            <a:ext cx="9829800" cy="923330"/>
          </a:xfrm>
          <a:prstGeom prst="rect">
            <a:avLst/>
          </a:prstGeom>
          <a:noFill/>
        </p:spPr>
        <p:txBody>
          <a:bodyPr wrap="square" rtlCol="0">
            <a:spAutoFit/>
          </a:bodyPr>
          <a:lstStyle/>
          <a:p>
            <a:r>
              <a:rPr lang="en-US">
                <a:solidFill>
                  <a:schemeClr val="bg1"/>
                </a:solidFill>
                <a:latin typeface="+mj-lt"/>
              </a:rPr>
              <a:t>WASTING: REPORTING REGIONS</a:t>
            </a:r>
          </a:p>
          <a:p>
            <a:r>
              <a:rPr lang="en-US" sz="3600">
                <a:solidFill>
                  <a:schemeClr val="bg1"/>
                </a:solidFill>
              </a:rPr>
              <a:t>Prevalence, by country and UNICEF region, 2022</a:t>
            </a:r>
            <a:endParaRPr lang="en-US" sz="3600" baseline="30000">
              <a:solidFill>
                <a:schemeClr val="bg1"/>
              </a:solidFill>
            </a:endParaRPr>
          </a:p>
        </p:txBody>
      </p:sp>
      <p:sp>
        <p:nvSpPr>
          <p:cNvPr id="6" name="Rectangle 5">
            <a:extLst>
              <a:ext uri="{FF2B5EF4-FFF2-40B4-BE49-F238E27FC236}">
                <a16:creationId xmlns:a16="http://schemas.microsoft.com/office/drawing/2014/main" id="{D46897B7-B25B-7343-9E4B-B6E48964166D}"/>
              </a:ext>
            </a:extLst>
          </p:cNvPr>
          <p:cNvSpPr/>
          <p:nvPr/>
        </p:nvSpPr>
        <p:spPr>
          <a:xfrm>
            <a:off x="342900" y="1839687"/>
            <a:ext cx="1918984" cy="1169551"/>
          </a:xfrm>
          <a:prstGeom prst="rect">
            <a:avLst/>
          </a:prstGeom>
        </p:spPr>
        <p:txBody>
          <a:bodyPr wrap="square">
            <a:spAutoFit/>
          </a:bodyPr>
          <a:lstStyle/>
          <a:p>
            <a:r>
              <a:rPr lang="en-US" sz="1200">
                <a:latin typeface="+mj-lt"/>
              </a:rPr>
              <a:t>Percentage of children under 5 affected by wasting, by country (dots) and UNICEF region (bars), 2022</a:t>
            </a:r>
            <a:endParaRPr lang="en-US" sz="1200" baseline="30000">
              <a:latin typeface="+mj-lt"/>
            </a:endParaRPr>
          </a:p>
          <a:p>
            <a:endParaRPr lang="en-US" sz="1000">
              <a:latin typeface="FranklinGothic URW Cond" pitchFamily="2" charset="0"/>
            </a:endParaRPr>
          </a:p>
        </p:txBody>
      </p:sp>
      <p:sp>
        <p:nvSpPr>
          <p:cNvPr id="9" name="Rectangle 8">
            <a:extLst>
              <a:ext uri="{FF2B5EF4-FFF2-40B4-BE49-F238E27FC236}">
                <a16:creationId xmlns:a16="http://schemas.microsoft.com/office/drawing/2014/main" id="{94EDF810-50D4-6241-929A-D2471C4AE5D4}"/>
              </a:ext>
            </a:extLst>
          </p:cNvPr>
          <p:cNvSpPr/>
          <p:nvPr/>
        </p:nvSpPr>
        <p:spPr>
          <a:xfrm>
            <a:off x="342900" y="5876970"/>
            <a:ext cx="2226127" cy="507831"/>
          </a:xfrm>
          <a:prstGeom prst="rect">
            <a:avLst/>
          </a:prstGeom>
        </p:spPr>
        <p:txBody>
          <a:bodyPr wrap="square">
            <a:spAutoFit/>
          </a:bodyPr>
          <a:lstStyle/>
          <a:p>
            <a:r>
              <a:rPr lang="en-US" sz="900">
                <a:solidFill>
                  <a:schemeClr val="tx1">
                    <a:lumMod val="50000"/>
                    <a:lumOff val="50000"/>
                  </a:schemeClr>
                </a:solidFill>
              </a:rPr>
              <a:t>Source: UNICEF, WHO, World Bank Group Joint Malnutrition Estimates, 2023 edition. See notes below.</a:t>
            </a:r>
            <a:endParaRPr lang="en-US" sz="1000">
              <a:latin typeface="FranklinGothic URW Cond" pitchFamily="2" charset="0"/>
            </a:endParaRPr>
          </a:p>
        </p:txBody>
      </p:sp>
    </p:spTree>
    <p:extLst>
      <p:ext uri="{BB962C8B-B14F-4D97-AF65-F5344CB8AC3E}">
        <p14:creationId xmlns:p14="http://schemas.microsoft.com/office/powerpoint/2010/main" val="733213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map of the world with red circles and white text&#10;&#10;Description automatically generated with low confidence">
            <a:extLst>
              <a:ext uri="{FF2B5EF4-FFF2-40B4-BE49-F238E27FC236}">
                <a16:creationId xmlns:a16="http://schemas.microsoft.com/office/drawing/2014/main" id="{147CABAC-F19E-2D3E-97EF-C3BEAB73ECC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29948" y="1408662"/>
            <a:ext cx="9130582" cy="5030139"/>
          </a:xfrm>
          <a:prstGeom prst="rect">
            <a:avLst/>
          </a:prstGeom>
        </p:spPr>
      </p:pic>
      <p:sp>
        <p:nvSpPr>
          <p:cNvPr id="6" name="Rectangle 5">
            <a:extLst>
              <a:ext uri="{FF2B5EF4-FFF2-40B4-BE49-F238E27FC236}">
                <a16:creationId xmlns:a16="http://schemas.microsoft.com/office/drawing/2014/main" id="{098004A5-E229-7144-B7A6-63A05229455D}"/>
              </a:ext>
            </a:extLst>
          </p:cNvPr>
          <p:cNvSpPr/>
          <p:nvPr/>
        </p:nvSpPr>
        <p:spPr>
          <a:xfrm>
            <a:off x="0" y="0"/>
            <a:ext cx="12192000" cy="1234440"/>
          </a:xfrm>
          <a:prstGeom prst="rect">
            <a:avLst/>
          </a:prstGeom>
          <a:solidFill>
            <a:srgbClr val="F26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8A6E524-5103-3749-9B27-B1E0A77E640C}"/>
              </a:ext>
            </a:extLst>
          </p:cNvPr>
          <p:cNvSpPr/>
          <p:nvPr/>
        </p:nvSpPr>
        <p:spPr>
          <a:xfrm>
            <a:off x="331470" y="1867035"/>
            <a:ext cx="2159939" cy="2651956"/>
          </a:xfrm>
          <a:prstGeom prst="rect">
            <a:avLst/>
          </a:prstGeom>
        </p:spPr>
        <p:txBody>
          <a:bodyPr wrap="square">
            <a:spAutoFit/>
          </a:bodyPr>
          <a:lstStyle/>
          <a:p>
            <a:r>
              <a:rPr lang="en-US" sz="1200">
                <a:latin typeface="+mj-lt"/>
              </a:rPr>
              <a:t>Number (millions) of children under 5 affected by wasting, by UNICEF region, 2022</a:t>
            </a:r>
            <a:endParaRPr lang="en-US" sz="1200" baseline="30000">
              <a:latin typeface="+mj-lt"/>
            </a:endParaRPr>
          </a:p>
          <a:p>
            <a:endParaRPr lang="en-US" sz="800"/>
          </a:p>
          <a:p>
            <a:r>
              <a:rPr lang="en-US" sz="900">
                <a:solidFill>
                  <a:schemeClr val="tx1">
                    <a:lumMod val="50000"/>
                    <a:lumOff val="50000"/>
                  </a:schemeClr>
                </a:solidFill>
              </a:rPr>
              <a:t>Source: UNICEF, WHO, World Bank Group Joint Malnutrition Estimates, 2023 edition. Note: 1. The regional estimate for Eastern Europe and Central Asia excludes Russian Federation due to lack of data for that country. There is no estimate available for Western Europe due to insufficient population coverage. 2. The North America regional estimate is based on data from only the United States. Aggregates may not add up due to rounding and/or lack of estimates for some regions. </a:t>
            </a:r>
          </a:p>
        </p:txBody>
      </p:sp>
      <p:sp>
        <p:nvSpPr>
          <p:cNvPr id="8" name="TextBox 7">
            <a:extLst>
              <a:ext uri="{FF2B5EF4-FFF2-40B4-BE49-F238E27FC236}">
                <a16:creationId xmlns:a16="http://schemas.microsoft.com/office/drawing/2014/main" id="{FE7FD0B0-22BC-B24A-9844-AA2153D02869}"/>
              </a:ext>
            </a:extLst>
          </p:cNvPr>
          <p:cNvSpPr txBox="1"/>
          <p:nvPr/>
        </p:nvSpPr>
        <p:spPr>
          <a:xfrm>
            <a:off x="331472" y="311110"/>
            <a:ext cx="11555559" cy="923330"/>
          </a:xfrm>
          <a:prstGeom prst="rect">
            <a:avLst/>
          </a:prstGeom>
          <a:noFill/>
        </p:spPr>
        <p:txBody>
          <a:bodyPr wrap="square" rtlCol="0">
            <a:spAutoFit/>
          </a:bodyPr>
          <a:lstStyle/>
          <a:p>
            <a:r>
              <a:rPr lang="en-US">
                <a:solidFill>
                  <a:schemeClr val="bg1"/>
                </a:solidFill>
                <a:latin typeface="+mj-lt"/>
              </a:rPr>
              <a:t>WASTING: REPORTING REGIONS</a:t>
            </a:r>
          </a:p>
          <a:p>
            <a:r>
              <a:rPr lang="en-US" sz="3600">
                <a:solidFill>
                  <a:schemeClr val="bg1"/>
                </a:solidFill>
              </a:rPr>
              <a:t>Number (millions) affected, by UNICEF region, 2022</a:t>
            </a:r>
            <a:endParaRPr lang="en-US" sz="3600" baseline="30000">
              <a:solidFill>
                <a:schemeClr val="bg1"/>
              </a:solidFill>
            </a:endParaRPr>
          </a:p>
        </p:txBody>
      </p:sp>
    </p:spTree>
    <p:extLst>
      <p:ext uri="{BB962C8B-B14F-4D97-AF65-F5344CB8AC3E}">
        <p14:creationId xmlns:p14="http://schemas.microsoft.com/office/powerpoint/2010/main" val="3429838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F0EC7C-C4D0-B740-9B4D-0D6F87AF5EE0}"/>
              </a:ext>
            </a:extLst>
          </p:cNvPr>
          <p:cNvSpPr/>
          <p:nvPr/>
        </p:nvSpPr>
        <p:spPr>
          <a:xfrm>
            <a:off x="0" y="0"/>
            <a:ext cx="12192000" cy="1233304"/>
          </a:xfrm>
          <a:prstGeom prst="rect">
            <a:avLst/>
          </a:prstGeom>
          <a:solidFill>
            <a:srgbClr val="F26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CCDF5A9-8F1F-FD4F-8E8E-4AFB7DD9B054}"/>
              </a:ext>
            </a:extLst>
          </p:cNvPr>
          <p:cNvSpPr/>
          <p:nvPr/>
        </p:nvSpPr>
        <p:spPr>
          <a:xfrm>
            <a:off x="363276" y="1921601"/>
            <a:ext cx="2341192" cy="1815882"/>
          </a:xfrm>
          <a:prstGeom prst="rect">
            <a:avLst/>
          </a:prstGeom>
        </p:spPr>
        <p:txBody>
          <a:bodyPr wrap="square">
            <a:spAutoFit/>
          </a:bodyPr>
          <a:lstStyle/>
          <a:p>
            <a:r>
              <a:rPr lang="en-US" sz="1200">
                <a:latin typeface="+mj-lt"/>
              </a:rPr>
              <a:t>Number (millions) of children under 5 affected by wasting and severe wasting, by UNICEF region, 2022</a:t>
            </a:r>
            <a:endParaRPr lang="en-US" sz="1200" baseline="30000">
              <a:latin typeface="+mj-lt"/>
            </a:endParaRPr>
          </a:p>
          <a:p>
            <a:endParaRPr lang="en-US" sz="1000">
              <a:latin typeface="Univers LT Std" panose="020B0603020202020204" pitchFamily="34" charset="0"/>
            </a:endParaRPr>
          </a:p>
          <a:p>
            <a:r>
              <a:rPr lang="en-US" sz="900">
                <a:solidFill>
                  <a:schemeClr val="tx1">
                    <a:lumMod val="50000"/>
                    <a:lumOff val="50000"/>
                  </a:schemeClr>
                </a:solidFill>
              </a:rPr>
              <a:t>Source: UNICEF, WHO, World Bank Group Joint Malnutrition Estimates, 2023 edition. Note: North America is not shown because wasting affects &lt;0.1 million children. Aggregates may not add up due to rounding and/or lack of estimates for some regions. </a:t>
            </a:r>
          </a:p>
        </p:txBody>
      </p:sp>
      <p:sp>
        <p:nvSpPr>
          <p:cNvPr id="6" name="TextBox 5">
            <a:extLst>
              <a:ext uri="{FF2B5EF4-FFF2-40B4-BE49-F238E27FC236}">
                <a16:creationId xmlns:a16="http://schemas.microsoft.com/office/drawing/2014/main" id="{7024F8BF-4BDF-A24F-A84A-D52877FECC16}"/>
              </a:ext>
            </a:extLst>
          </p:cNvPr>
          <p:cNvSpPr txBox="1"/>
          <p:nvPr/>
        </p:nvSpPr>
        <p:spPr>
          <a:xfrm>
            <a:off x="222071" y="279198"/>
            <a:ext cx="11969931" cy="800219"/>
          </a:xfrm>
          <a:prstGeom prst="rect">
            <a:avLst/>
          </a:prstGeom>
          <a:noFill/>
        </p:spPr>
        <p:txBody>
          <a:bodyPr wrap="square" rtlCol="0">
            <a:spAutoFit/>
          </a:bodyPr>
          <a:lstStyle/>
          <a:p>
            <a:r>
              <a:rPr lang="en-US">
                <a:solidFill>
                  <a:schemeClr val="bg1"/>
                </a:solidFill>
                <a:latin typeface="+mj-lt"/>
              </a:rPr>
              <a:t>WASTING: REPORTING REGIONS</a:t>
            </a:r>
          </a:p>
          <a:p>
            <a:r>
              <a:rPr lang="en-US" sz="2800">
                <a:solidFill>
                  <a:schemeClr val="bg1"/>
                </a:solidFill>
              </a:rPr>
              <a:t>Number (millions) affected, wasted and severely wasted, </a:t>
            </a:r>
            <a:r>
              <a:rPr lang="en-US" sz="2400">
                <a:solidFill>
                  <a:schemeClr val="bg1"/>
                </a:solidFill>
              </a:rPr>
              <a:t>by UNICEF region, 2022</a:t>
            </a:r>
            <a:endParaRPr lang="en-US" sz="2400" baseline="30000">
              <a:solidFill>
                <a:schemeClr val="bg1"/>
              </a:solidFill>
            </a:endParaRPr>
          </a:p>
        </p:txBody>
      </p:sp>
      <p:pic>
        <p:nvPicPr>
          <p:cNvPr id="2" name="Picture 1">
            <a:extLst>
              <a:ext uri="{FF2B5EF4-FFF2-40B4-BE49-F238E27FC236}">
                <a16:creationId xmlns:a16="http://schemas.microsoft.com/office/drawing/2014/main" id="{AAF596A6-6055-8FEE-5AF3-9FF008D3FA4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875722" y="1512502"/>
            <a:ext cx="9260374" cy="4880781"/>
          </a:xfrm>
          <a:prstGeom prst="rect">
            <a:avLst/>
          </a:prstGeom>
        </p:spPr>
      </p:pic>
    </p:spTree>
    <p:extLst>
      <p:ext uri="{BB962C8B-B14F-4D97-AF65-F5344CB8AC3E}">
        <p14:creationId xmlns:p14="http://schemas.microsoft.com/office/powerpoint/2010/main" val="2981546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9E1"/>
        </a:solidFill>
        <a:effectLst/>
      </p:bgPr>
    </p:bg>
    <p:spTree>
      <p:nvGrpSpPr>
        <p:cNvPr id="1" name=""/>
        <p:cNvGrpSpPr/>
        <p:nvPr/>
      </p:nvGrpSpPr>
      <p:grpSpPr>
        <a:xfrm>
          <a:off x="0" y="0"/>
          <a:ext cx="0" cy="0"/>
          <a:chOff x="0" y="0"/>
          <a:chExt cx="0" cy="0"/>
        </a:xfrm>
      </p:grpSpPr>
      <p:sp>
        <p:nvSpPr>
          <p:cNvPr id="5" name="Rectangle 4"/>
          <p:cNvSpPr/>
          <p:nvPr/>
        </p:nvSpPr>
        <p:spPr>
          <a:xfrm>
            <a:off x="7239000" y="1807339"/>
            <a:ext cx="3962400" cy="2862322"/>
          </a:xfrm>
          <a:prstGeom prst="rect">
            <a:avLst/>
          </a:prstGeom>
        </p:spPr>
        <p:txBody>
          <a:bodyPr wrap="square">
            <a:spAutoFit/>
          </a:bodyPr>
          <a:lstStyle/>
          <a:p>
            <a:r>
              <a:rPr lang="en-US" sz="2000" b="1">
                <a:latin typeface="+mj-lt"/>
              </a:rPr>
              <a:t>Overweight </a:t>
            </a:r>
            <a:r>
              <a:rPr lang="en-US" sz="2000">
                <a:latin typeface="+mj-lt"/>
              </a:rPr>
              <a:t>refers to a child</a:t>
            </a:r>
          </a:p>
          <a:p>
            <a:r>
              <a:rPr lang="en-US" sz="2000">
                <a:latin typeface="+mj-lt"/>
              </a:rPr>
              <a:t>who is too heavy for his or her</a:t>
            </a:r>
          </a:p>
          <a:p>
            <a:r>
              <a:rPr lang="en-US" sz="2000">
                <a:latin typeface="+mj-lt"/>
              </a:rPr>
              <a:t>height. This form of malnutrition results from energy intakes from</a:t>
            </a:r>
          </a:p>
          <a:p>
            <a:r>
              <a:rPr lang="en-US" sz="2000">
                <a:latin typeface="+mj-lt"/>
              </a:rPr>
              <a:t>food and beverages that exceed</a:t>
            </a:r>
          </a:p>
          <a:p>
            <a:r>
              <a:rPr lang="en-US" sz="2000">
                <a:latin typeface="+mj-lt"/>
              </a:rPr>
              <a:t>children’s energy requirements.</a:t>
            </a:r>
          </a:p>
          <a:p>
            <a:r>
              <a:rPr lang="en-US" sz="2000">
                <a:latin typeface="+mj-lt"/>
              </a:rPr>
              <a:t>Overweight increases the risk of diet-related non-communicable</a:t>
            </a:r>
          </a:p>
          <a:p>
            <a:r>
              <a:rPr lang="en-US" sz="2000">
                <a:latin typeface="+mj-lt"/>
              </a:rPr>
              <a:t>diseases later in life.</a:t>
            </a:r>
          </a:p>
        </p:txBody>
      </p:sp>
      <p:pic>
        <p:nvPicPr>
          <p:cNvPr id="4" name="Picture 3" descr="A picture containing shape&#10;&#10;Description automatically generated">
            <a:extLst>
              <a:ext uri="{FF2B5EF4-FFF2-40B4-BE49-F238E27FC236}">
                <a16:creationId xmlns:a16="http://schemas.microsoft.com/office/drawing/2014/main" id="{232CFB86-46AA-3641-92DC-4DD916B6131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07442" y="1196340"/>
            <a:ext cx="5324035" cy="4465320"/>
          </a:xfrm>
          <a:prstGeom prst="rect">
            <a:avLst/>
          </a:prstGeom>
        </p:spPr>
      </p:pic>
    </p:spTree>
    <p:extLst>
      <p:ext uri="{BB962C8B-B14F-4D97-AF65-F5344CB8AC3E}">
        <p14:creationId xmlns:p14="http://schemas.microsoft.com/office/powerpoint/2010/main" val="57017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8504"/>
            <a:ext cx="12192000" cy="12333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2" name="TextBox 11"/>
          <p:cNvSpPr txBox="1"/>
          <p:nvPr/>
        </p:nvSpPr>
        <p:spPr>
          <a:xfrm>
            <a:off x="342900" y="279197"/>
            <a:ext cx="9829800" cy="923330"/>
          </a:xfrm>
          <a:prstGeom prst="rect">
            <a:avLst/>
          </a:prstGeom>
          <a:noFill/>
        </p:spPr>
        <p:txBody>
          <a:bodyPr wrap="square" rtlCol="0">
            <a:spAutoFit/>
          </a:bodyPr>
          <a:lstStyle/>
          <a:p>
            <a:r>
              <a:rPr lang="en-US">
                <a:solidFill>
                  <a:schemeClr val="bg1"/>
                </a:solidFill>
                <a:latin typeface="+mj-lt"/>
              </a:rPr>
              <a:t>GLOBAL OVERVIEW</a:t>
            </a:r>
          </a:p>
          <a:p>
            <a:r>
              <a:rPr lang="en-US" sz="3600">
                <a:solidFill>
                  <a:schemeClr val="bg1"/>
                </a:solidFill>
              </a:rPr>
              <a:t>Prevalence and Number (millions) affected</a:t>
            </a:r>
          </a:p>
        </p:txBody>
      </p:sp>
      <p:sp>
        <p:nvSpPr>
          <p:cNvPr id="13" name="Rectangle 12"/>
          <p:cNvSpPr/>
          <p:nvPr/>
        </p:nvSpPr>
        <p:spPr>
          <a:xfrm>
            <a:off x="342900" y="6172060"/>
            <a:ext cx="2789277" cy="338554"/>
          </a:xfrm>
          <a:prstGeom prst="rect">
            <a:avLst/>
          </a:prstGeom>
        </p:spPr>
        <p:txBody>
          <a:bodyPr wrap="square" lIns="91440" tIns="45720" rIns="91440" bIns="45720" anchor="t">
            <a:spAutoFit/>
          </a:bodyPr>
          <a:lstStyle/>
          <a:p>
            <a:r>
              <a:rPr lang="en-US" sz="800">
                <a:solidFill>
                  <a:schemeClr val="tx1">
                    <a:lumMod val="50000"/>
                    <a:lumOff val="50000"/>
                  </a:schemeClr>
                </a:solidFill>
              </a:rPr>
              <a:t>Source: UNICEF, WHO, World Bank Group Joint Child Malnutrition Estimates, 2023 edition. </a:t>
            </a:r>
          </a:p>
        </p:txBody>
      </p:sp>
      <p:sp>
        <p:nvSpPr>
          <p:cNvPr id="15" name="Rectangle 2"/>
          <p:cNvSpPr>
            <a:spLocks noChangeArrowheads="1"/>
          </p:cNvSpPr>
          <p:nvPr/>
        </p:nvSpPr>
        <p:spPr bwMode="auto">
          <a:xfrm>
            <a:off x="-1826787245" y="-199021"/>
            <a:ext cx="1839641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4" name="Rectangle 13">
            <a:extLst>
              <a:ext uri="{FF2B5EF4-FFF2-40B4-BE49-F238E27FC236}">
                <a16:creationId xmlns:a16="http://schemas.microsoft.com/office/drawing/2014/main" id="{4E9C67EA-4F97-DE44-A93F-5AEAD5E9CAE9}"/>
              </a:ext>
            </a:extLst>
          </p:cNvPr>
          <p:cNvSpPr/>
          <p:nvPr/>
        </p:nvSpPr>
        <p:spPr>
          <a:xfrm>
            <a:off x="7319058" y="5559007"/>
            <a:ext cx="3810001" cy="457201"/>
          </a:xfrm>
          <a:prstGeom prst="rect">
            <a:avLst/>
          </a:prstGeom>
        </p:spPr>
        <p:txBody>
          <a:bodyPr wrap="square">
            <a:spAutoFit/>
          </a:bodyPr>
          <a:lstStyle/>
          <a:p>
            <a:r>
              <a:rPr lang="en-US" sz="1200"/>
              <a:t>Number (millions) of children under 5 affected by stunting, wasting and overweight, global, 2000–2022</a:t>
            </a:r>
          </a:p>
        </p:txBody>
      </p:sp>
      <p:sp>
        <p:nvSpPr>
          <p:cNvPr id="16" name="Rectangle 15">
            <a:extLst>
              <a:ext uri="{FF2B5EF4-FFF2-40B4-BE49-F238E27FC236}">
                <a16:creationId xmlns:a16="http://schemas.microsoft.com/office/drawing/2014/main" id="{6E7B589F-8696-B949-918E-4CDC74AC98AB}"/>
              </a:ext>
            </a:extLst>
          </p:cNvPr>
          <p:cNvSpPr/>
          <p:nvPr/>
        </p:nvSpPr>
        <p:spPr>
          <a:xfrm>
            <a:off x="3456847" y="5559007"/>
            <a:ext cx="3527154" cy="461665"/>
          </a:xfrm>
          <a:prstGeom prst="rect">
            <a:avLst/>
          </a:prstGeom>
        </p:spPr>
        <p:txBody>
          <a:bodyPr wrap="square">
            <a:spAutoFit/>
          </a:bodyPr>
          <a:lstStyle/>
          <a:p>
            <a:r>
              <a:rPr lang="en-US" sz="1200"/>
              <a:t>Percentage of children under 5 affected by stunting, wasting and overweight, global, 2000–2022</a:t>
            </a:r>
          </a:p>
        </p:txBody>
      </p:sp>
      <p:sp>
        <p:nvSpPr>
          <p:cNvPr id="5" name="Rectangle 4"/>
          <p:cNvSpPr/>
          <p:nvPr/>
        </p:nvSpPr>
        <p:spPr>
          <a:xfrm>
            <a:off x="342900" y="1658748"/>
            <a:ext cx="2552700" cy="4401205"/>
          </a:xfrm>
          <a:prstGeom prst="rect">
            <a:avLst/>
          </a:prstGeom>
        </p:spPr>
        <p:txBody>
          <a:bodyPr wrap="square">
            <a:spAutoFit/>
          </a:bodyPr>
          <a:lstStyle/>
          <a:p>
            <a:r>
              <a:rPr lang="en-US" sz="2000" b="1">
                <a:effectLst/>
                <a:latin typeface="FranklinGothic URW" pitchFamily="2" charset="77"/>
              </a:rPr>
              <a:t>Stunting has declined steadily since 2000 – but faster progress is needed to reach the 2030 target.</a:t>
            </a:r>
          </a:p>
          <a:p>
            <a:endParaRPr lang="en-US" sz="2000" b="1">
              <a:latin typeface="FranklinGothic URW" pitchFamily="2" charset="77"/>
            </a:endParaRPr>
          </a:p>
          <a:p>
            <a:r>
              <a:rPr lang="en-US" sz="2000" b="1">
                <a:effectLst/>
                <a:latin typeface="FranklinGothic URW" pitchFamily="2" charset="77"/>
              </a:rPr>
              <a:t>Wasting persists at alarming rates and overweight will require a reversal in trajectory if the 2030 target is to be achieved.</a:t>
            </a:r>
            <a:endParaRPr lang="en-US" sz="2000">
              <a:effectLst/>
              <a:latin typeface="FranklinGothic URW" pitchFamily="2" charset="77"/>
            </a:endParaRPr>
          </a:p>
        </p:txBody>
      </p:sp>
      <p:pic>
        <p:nvPicPr>
          <p:cNvPr id="6" name="Picture 5" descr="A picture containing text, screenshot, line, parallel&#10;&#10;Description automatically generated">
            <a:extLst>
              <a:ext uri="{FF2B5EF4-FFF2-40B4-BE49-F238E27FC236}">
                <a16:creationId xmlns:a16="http://schemas.microsoft.com/office/drawing/2014/main" id="{E65F837C-9546-DEE8-8AD1-25A5EF41987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32177" y="1680197"/>
            <a:ext cx="3327012" cy="3900816"/>
          </a:xfrm>
          <a:prstGeom prst="rect">
            <a:avLst/>
          </a:prstGeom>
        </p:spPr>
      </p:pic>
      <p:pic>
        <p:nvPicPr>
          <p:cNvPr id="7" name="Picture 6" descr="A picture containing text, screenshot, line, parallel&#10;&#10;Description automatically generated">
            <a:extLst>
              <a:ext uri="{FF2B5EF4-FFF2-40B4-BE49-F238E27FC236}">
                <a16:creationId xmlns:a16="http://schemas.microsoft.com/office/drawing/2014/main" id="{DD2BB09B-37B4-B170-2C60-298F76EE2DC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033626" y="1311413"/>
            <a:ext cx="4158374" cy="442632"/>
          </a:xfrm>
          <a:prstGeom prst="rect">
            <a:avLst/>
          </a:prstGeom>
        </p:spPr>
      </p:pic>
      <p:pic>
        <p:nvPicPr>
          <p:cNvPr id="8" name="Picture 7" descr="A picture containing text, screenshot, line, parallel&#10;&#10;Description automatically generated">
            <a:extLst>
              <a:ext uri="{FF2B5EF4-FFF2-40B4-BE49-F238E27FC236}">
                <a16:creationId xmlns:a16="http://schemas.microsoft.com/office/drawing/2014/main" id="{C8E6AF70-B6BD-0FF2-8670-4440BBCE9EC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984001" y="1645771"/>
            <a:ext cx="3560015" cy="3900816"/>
          </a:xfrm>
          <a:prstGeom prst="rect">
            <a:avLst/>
          </a:prstGeom>
        </p:spPr>
      </p:pic>
    </p:spTree>
    <p:extLst>
      <p:ext uri="{BB962C8B-B14F-4D97-AF65-F5344CB8AC3E}">
        <p14:creationId xmlns:p14="http://schemas.microsoft.com/office/powerpoint/2010/main" val="3227628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3FA8E23-8BBC-A948-B8C0-99CEA954C20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244386" y="1642469"/>
            <a:ext cx="9947614" cy="4644511"/>
          </a:xfrm>
          <a:prstGeom prst="rect">
            <a:avLst/>
          </a:prstGeom>
        </p:spPr>
      </p:pic>
      <p:sp>
        <p:nvSpPr>
          <p:cNvPr id="6" name="Rectangle 5">
            <a:extLst>
              <a:ext uri="{FF2B5EF4-FFF2-40B4-BE49-F238E27FC236}">
                <a16:creationId xmlns:a16="http://schemas.microsoft.com/office/drawing/2014/main" id="{298791B9-3193-FA44-AF7C-F1799A62317D}"/>
              </a:ext>
            </a:extLst>
          </p:cNvPr>
          <p:cNvSpPr/>
          <p:nvPr/>
        </p:nvSpPr>
        <p:spPr>
          <a:xfrm>
            <a:off x="296289" y="4824477"/>
            <a:ext cx="2320785" cy="1754326"/>
          </a:xfrm>
          <a:prstGeom prst="rect">
            <a:avLst/>
          </a:prstGeom>
        </p:spPr>
        <p:txBody>
          <a:bodyPr wrap="square">
            <a:spAutoFit/>
          </a:bodyPr>
          <a:lstStyle/>
          <a:p>
            <a:r>
              <a:rPr lang="en-US" sz="900">
                <a:solidFill>
                  <a:schemeClr val="tx1">
                    <a:lumMod val="50000"/>
                    <a:lumOff val="50000"/>
                  </a:schemeClr>
                </a:solidFill>
              </a:rPr>
              <a:t>Source: UNICEF, WHO, World Bank Group, Joint Child Malnutrition Estimates, 2023 edition. Note: * The most recent country data point (e.g., from household surveys) used to generate the modelled overweight estimates is from before the year 2000; interpret with caution. </a:t>
            </a:r>
          </a:p>
          <a:p>
            <a:r>
              <a:rPr lang="en-US" sz="900">
                <a:solidFill>
                  <a:schemeClr val="tx1">
                    <a:lumMod val="50000"/>
                    <a:lumOff val="50000"/>
                  </a:schemeClr>
                </a:solidFill>
              </a:rPr>
              <a:t>These maps are stylized and not to scale and do not reflect a position by UNICEF, WHO or World Bank Group on the legal status of any country or territory or the delimitation of any frontiers.  </a:t>
            </a:r>
          </a:p>
        </p:txBody>
      </p:sp>
      <p:sp>
        <p:nvSpPr>
          <p:cNvPr id="7" name="Rectangle 6">
            <a:extLst>
              <a:ext uri="{FF2B5EF4-FFF2-40B4-BE49-F238E27FC236}">
                <a16:creationId xmlns:a16="http://schemas.microsoft.com/office/drawing/2014/main" id="{3AC111F9-2A58-6246-ACEF-75E10FDD7193}"/>
              </a:ext>
            </a:extLst>
          </p:cNvPr>
          <p:cNvSpPr/>
          <p:nvPr/>
        </p:nvSpPr>
        <p:spPr>
          <a:xfrm>
            <a:off x="0" y="0"/>
            <a:ext cx="12192000" cy="1234440"/>
          </a:xfrm>
          <a:prstGeom prst="rect">
            <a:avLst/>
          </a:prstGeom>
          <a:solidFill>
            <a:srgbClr val="4C5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D0FAE31-AAF7-F740-A4E8-39E3B70D0B86}"/>
              </a:ext>
            </a:extLst>
          </p:cNvPr>
          <p:cNvSpPr txBox="1"/>
          <p:nvPr/>
        </p:nvSpPr>
        <p:spPr>
          <a:xfrm>
            <a:off x="342900" y="279197"/>
            <a:ext cx="9829800" cy="923330"/>
          </a:xfrm>
          <a:prstGeom prst="rect">
            <a:avLst/>
          </a:prstGeom>
          <a:noFill/>
        </p:spPr>
        <p:txBody>
          <a:bodyPr wrap="square" rtlCol="0">
            <a:spAutoFit/>
          </a:bodyPr>
          <a:lstStyle/>
          <a:p>
            <a:r>
              <a:rPr lang="en-US">
                <a:solidFill>
                  <a:schemeClr val="bg1"/>
                </a:solidFill>
                <a:latin typeface="+mj-lt"/>
              </a:rPr>
              <a:t>OVERWEIGHT</a:t>
            </a:r>
          </a:p>
          <a:p>
            <a:r>
              <a:rPr lang="en-US" sz="3600">
                <a:solidFill>
                  <a:schemeClr val="bg1"/>
                </a:solidFill>
              </a:rPr>
              <a:t>Prevalence, by country, 2022</a:t>
            </a:r>
            <a:endParaRPr lang="en-US" sz="3600" baseline="30000">
              <a:solidFill>
                <a:schemeClr val="bg1"/>
              </a:solidFill>
            </a:endParaRPr>
          </a:p>
        </p:txBody>
      </p:sp>
      <p:sp>
        <p:nvSpPr>
          <p:cNvPr id="9" name="TextBox 8">
            <a:extLst>
              <a:ext uri="{FF2B5EF4-FFF2-40B4-BE49-F238E27FC236}">
                <a16:creationId xmlns:a16="http://schemas.microsoft.com/office/drawing/2014/main" id="{590EA48B-5759-4E42-AC79-6BC24E8B5F0E}"/>
              </a:ext>
            </a:extLst>
          </p:cNvPr>
          <p:cNvSpPr txBox="1"/>
          <p:nvPr/>
        </p:nvSpPr>
        <p:spPr>
          <a:xfrm>
            <a:off x="703787" y="2298485"/>
            <a:ext cx="2111396" cy="1954381"/>
          </a:xfrm>
          <a:prstGeom prst="rect">
            <a:avLst/>
          </a:prstGeom>
          <a:noFill/>
        </p:spPr>
        <p:txBody>
          <a:bodyPr wrap="square" rtlCol="0">
            <a:spAutoFit/>
          </a:bodyPr>
          <a:lstStyle/>
          <a:p>
            <a:r>
              <a:rPr lang="en-US" sz="1100"/>
              <a:t>≥15% (very high)</a:t>
            </a:r>
          </a:p>
          <a:p>
            <a:endParaRPr lang="en-US" sz="1100"/>
          </a:p>
          <a:p>
            <a:r>
              <a:rPr lang="en-US" sz="1100"/>
              <a:t>10 – &lt;15% (high)</a:t>
            </a:r>
          </a:p>
          <a:p>
            <a:endParaRPr lang="en-US" sz="1100"/>
          </a:p>
          <a:p>
            <a:r>
              <a:rPr lang="en-US" sz="1100"/>
              <a:t>5 – &lt;10% (medium)</a:t>
            </a:r>
          </a:p>
          <a:p>
            <a:endParaRPr lang="en-US" sz="1100"/>
          </a:p>
          <a:p>
            <a:r>
              <a:rPr lang="en-US" sz="1100"/>
              <a:t>2.5 – &lt;5% (low)</a:t>
            </a:r>
          </a:p>
          <a:p>
            <a:endParaRPr lang="en-US" sz="1100"/>
          </a:p>
          <a:p>
            <a:r>
              <a:rPr lang="en-US" sz="1100"/>
              <a:t>&lt;2.5% (very low)</a:t>
            </a:r>
          </a:p>
          <a:p>
            <a:endParaRPr lang="en-US" sz="1100"/>
          </a:p>
          <a:p>
            <a:r>
              <a:rPr lang="en-US" sz="1100"/>
              <a:t>Modeled estimate not available</a:t>
            </a:r>
          </a:p>
        </p:txBody>
      </p:sp>
      <p:sp>
        <p:nvSpPr>
          <p:cNvPr id="10" name="Oval 9">
            <a:extLst>
              <a:ext uri="{FF2B5EF4-FFF2-40B4-BE49-F238E27FC236}">
                <a16:creationId xmlns:a16="http://schemas.microsoft.com/office/drawing/2014/main" id="{A76035BC-9663-3E4E-B6AA-C8F23E7FAA2C}"/>
              </a:ext>
            </a:extLst>
          </p:cNvPr>
          <p:cNvSpPr/>
          <p:nvPr/>
        </p:nvSpPr>
        <p:spPr>
          <a:xfrm>
            <a:off x="419102" y="2298485"/>
            <a:ext cx="249875" cy="249875"/>
          </a:xfrm>
          <a:prstGeom prst="ellipse">
            <a:avLst/>
          </a:prstGeom>
          <a:solidFill>
            <a:srgbClr val="C84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38CD734-99F5-9A42-914A-C535B7C79725}"/>
              </a:ext>
            </a:extLst>
          </p:cNvPr>
          <p:cNvSpPr/>
          <p:nvPr/>
        </p:nvSpPr>
        <p:spPr>
          <a:xfrm>
            <a:off x="419102" y="2623605"/>
            <a:ext cx="249875" cy="249875"/>
          </a:xfrm>
          <a:prstGeom prst="ellipse">
            <a:avLst/>
          </a:prstGeom>
          <a:solidFill>
            <a:srgbClr val="496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8E30180-F985-2548-847B-445A73E16B5A}"/>
              </a:ext>
            </a:extLst>
          </p:cNvPr>
          <p:cNvSpPr/>
          <p:nvPr/>
        </p:nvSpPr>
        <p:spPr>
          <a:xfrm>
            <a:off x="419102" y="2928405"/>
            <a:ext cx="249875" cy="249875"/>
          </a:xfrm>
          <a:prstGeom prst="ellipse">
            <a:avLst/>
          </a:prstGeom>
          <a:solidFill>
            <a:srgbClr val="C2CC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48EB5C1-E72F-A34A-B7BA-52479EF48E36}"/>
              </a:ext>
            </a:extLst>
          </p:cNvPr>
          <p:cNvSpPr/>
          <p:nvPr/>
        </p:nvSpPr>
        <p:spPr>
          <a:xfrm>
            <a:off x="419102" y="3273845"/>
            <a:ext cx="249875" cy="249875"/>
          </a:xfrm>
          <a:prstGeom prst="ellipse">
            <a:avLst/>
          </a:prstGeom>
          <a:solidFill>
            <a:srgbClr val="51BE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ADB3A35-EFD2-D143-9CBF-E15A35FDCF18}"/>
              </a:ext>
            </a:extLst>
          </p:cNvPr>
          <p:cNvSpPr/>
          <p:nvPr/>
        </p:nvSpPr>
        <p:spPr>
          <a:xfrm>
            <a:off x="419102" y="3629445"/>
            <a:ext cx="249875" cy="249875"/>
          </a:xfrm>
          <a:prstGeom prst="ellipse">
            <a:avLst/>
          </a:prstGeom>
          <a:solidFill>
            <a:srgbClr val="0385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0230C15-47DA-6C49-83C2-9A4ED7E685E7}"/>
              </a:ext>
            </a:extLst>
          </p:cNvPr>
          <p:cNvSpPr/>
          <p:nvPr/>
        </p:nvSpPr>
        <p:spPr>
          <a:xfrm>
            <a:off x="419102" y="3964725"/>
            <a:ext cx="249875" cy="249875"/>
          </a:xfrm>
          <a:prstGeom prst="ellipse">
            <a:avLst/>
          </a:prstGeom>
          <a:solidFill>
            <a:srgbClr val="EBE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F4D997C-C07C-D744-B9D8-5AEFE005BB72}"/>
              </a:ext>
            </a:extLst>
          </p:cNvPr>
          <p:cNvSpPr/>
          <p:nvPr/>
        </p:nvSpPr>
        <p:spPr>
          <a:xfrm>
            <a:off x="342900" y="1545933"/>
            <a:ext cx="2454296" cy="646331"/>
          </a:xfrm>
          <a:prstGeom prst="rect">
            <a:avLst/>
          </a:prstGeom>
        </p:spPr>
        <p:txBody>
          <a:bodyPr wrap="square">
            <a:spAutoFit/>
          </a:bodyPr>
          <a:lstStyle/>
          <a:p>
            <a:r>
              <a:rPr lang="en-US" sz="1200">
                <a:latin typeface="+mj-lt"/>
              </a:rPr>
              <a:t>Percentage of children under 5 affected by overweight, by country, </a:t>
            </a:r>
            <a:br>
              <a:rPr lang="en-US" sz="1200">
                <a:latin typeface="+mj-lt"/>
              </a:rPr>
            </a:br>
            <a:r>
              <a:rPr lang="en-US" sz="1200">
                <a:latin typeface="+mj-lt"/>
              </a:rPr>
              <a:t>2022</a:t>
            </a:r>
          </a:p>
        </p:txBody>
      </p:sp>
    </p:spTree>
    <p:extLst>
      <p:ext uri="{BB962C8B-B14F-4D97-AF65-F5344CB8AC3E}">
        <p14:creationId xmlns:p14="http://schemas.microsoft.com/office/powerpoint/2010/main" val="1726340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4DB0E8-A8C0-41B0-9086-724992EF6B3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548818" y="3964725"/>
            <a:ext cx="5019496" cy="2470651"/>
          </a:xfrm>
          <a:prstGeom prst="rect">
            <a:avLst/>
          </a:prstGeom>
        </p:spPr>
      </p:pic>
      <p:sp>
        <p:nvSpPr>
          <p:cNvPr id="8" name="Rectangle 7">
            <a:extLst>
              <a:ext uri="{FF2B5EF4-FFF2-40B4-BE49-F238E27FC236}">
                <a16:creationId xmlns:a16="http://schemas.microsoft.com/office/drawing/2014/main" id="{AAA24BA9-BFED-B24A-A9A7-694746F97893}"/>
              </a:ext>
            </a:extLst>
          </p:cNvPr>
          <p:cNvSpPr/>
          <p:nvPr/>
        </p:nvSpPr>
        <p:spPr>
          <a:xfrm>
            <a:off x="0" y="0"/>
            <a:ext cx="12192000" cy="1234440"/>
          </a:xfrm>
          <a:prstGeom prst="rect">
            <a:avLst/>
          </a:prstGeom>
          <a:solidFill>
            <a:srgbClr val="4B5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F177EDD-56A0-2244-947C-4BBA7CCCE964}"/>
              </a:ext>
            </a:extLst>
          </p:cNvPr>
          <p:cNvSpPr txBox="1"/>
          <p:nvPr/>
        </p:nvSpPr>
        <p:spPr>
          <a:xfrm>
            <a:off x="342900" y="279197"/>
            <a:ext cx="9829800" cy="923330"/>
          </a:xfrm>
          <a:prstGeom prst="rect">
            <a:avLst/>
          </a:prstGeom>
          <a:noFill/>
        </p:spPr>
        <p:txBody>
          <a:bodyPr wrap="square" rtlCol="0">
            <a:spAutoFit/>
          </a:bodyPr>
          <a:lstStyle/>
          <a:p>
            <a:r>
              <a:rPr lang="en-US">
                <a:solidFill>
                  <a:schemeClr val="bg1"/>
                </a:solidFill>
                <a:latin typeface="+mj-lt"/>
              </a:rPr>
              <a:t>OVERWEIGHT</a:t>
            </a:r>
          </a:p>
          <a:p>
            <a:r>
              <a:rPr lang="en-US" sz="3600">
                <a:solidFill>
                  <a:schemeClr val="bg1"/>
                </a:solidFill>
              </a:rPr>
              <a:t>Prevalence, by country, 2022</a:t>
            </a:r>
            <a:r>
              <a:rPr lang="en-US" sz="3600" baseline="30000">
                <a:solidFill>
                  <a:schemeClr val="bg1"/>
                </a:solidFill>
              </a:rPr>
              <a:t> </a:t>
            </a:r>
            <a:r>
              <a:rPr lang="en-US" sz="3600">
                <a:solidFill>
                  <a:schemeClr val="bg1"/>
                </a:solidFill>
              </a:rPr>
              <a:t>and 2012</a:t>
            </a:r>
          </a:p>
        </p:txBody>
      </p:sp>
      <p:sp>
        <p:nvSpPr>
          <p:cNvPr id="10" name="Rectangle 9">
            <a:extLst>
              <a:ext uri="{FF2B5EF4-FFF2-40B4-BE49-F238E27FC236}">
                <a16:creationId xmlns:a16="http://schemas.microsoft.com/office/drawing/2014/main" id="{5BC1EC0A-4E61-7949-B2FF-A6193DC78300}"/>
              </a:ext>
            </a:extLst>
          </p:cNvPr>
          <p:cNvSpPr/>
          <p:nvPr/>
        </p:nvSpPr>
        <p:spPr>
          <a:xfrm>
            <a:off x="357102" y="1584619"/>
            <a:ext cx="2259726" cy="600164"/>
          </a:xfrm>
          <a:prstGeom prst="rect">
            <a:avLst/>
          </a:prstGeom>
        </p:spPr>
        <p:txBody>
          <a:bodyPr wrap="square">
            <a:spAutoFit/>
          </a:bodyPr>
          <a:lstStyle/>
          <a:p>
            <a:pPr>
              <a:spcAft>
                <a:spcPts val="300"/>
              </a:spcAft>
            </a:pPr>
            <a:r>
              <a:rPr lang="en-US" sz="1100">
                <a:latin typeface="+mj-lt"/>
              </a:rPr>
              <a:t>Percentage of children under 5 affected by overweight, by country, 2022</a:t>
            </a:r>
            <a:r>
              <a:rPr lang="en-US" sz="1100" baseline="30000">
                <a:latin typeface="+mj-lt"/>
              </a:rPr>
              <a:t> </a:t>
            </a:r>
            <a:r>
              <a:rPr lang="en-US" sz="1100">
                <a:latin typeface="+mj-lt"/>
              </a:rPr>
              <a:t>and 2012</a:t>
            </a:r>
            <a:endParaRPr lang="en-US" sz="1000">
              <a:solidFill>
                <a:srgbClr val="76787A"/>
              </a:solidFill>
              <a:latin typeface="Univers LT Std" panose="020B0603020202020204" pitchFamily="34" charset="0"/>
            </a:endParaRPr>
          </a:p>
        </p:txBody>
      </p:sp>
      <p:sp>
        <p:nvSpPr>
          <p:cNvPr id="19" name="Rectangle 18">
            <a:extLst>
              <a:ext uri="{FF2B5EF4-FFF2-40B4-BE49-F238E27FC236}">
                <a16:creationId xmlns:a16="http://schemas.microsoft.com/office/drawing/2014/main" id="{9E9C7045-C592-4CAB-BBE1-21440F4CD6BA}"/>
              </a:ext>
            </a:extLst>
          </p:cNvPr>
          <p:cNvSpPr/>
          <p:nvPr/>
        </p:nvSpPr>
        <p:spPr>
          <a:xfrm>
            <a:off x="3435535" y="1442585"/>
            <a:ext cx="1637414" cy="529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chemeClr val="tx1"/>
                </a:solidFill>
              </a:rPr>
              <a:t>2022</a:t>
            </a:r>
            <a:endParaRPr lang="en-US" sz="2400" baseline="30000">
              <a:solidFill>
                <a:schemeClr val="tx1"/>
              </a:solidFill>
            </a:endParaRPr>
          </a:p>
        </p:txBody>
      </p:sp>
      <p:sp>
        <p:nvSpPr>
          <p:cNvPr id="20" name="Rectangle 19">
            <a:extLst>
              <a:ext uri="{FF2B5EF4-FFF2-40B4-BE49-F238E27FC236}">
                <a16:creationId xmlns:a16="http://schemas.microsoft.com/office/drawing/2014/main" id="{B66492DE-E356-4C41-B5FA-83D7E0665F50}"/>
              </a:ext>
            </a:extLst>
          </p:cNvPr>
          <p:cNvSpPr/>
          <p:nvPr/>
        </p:nvSpPr>
        <p:spPr>
          <a:xfrm>
            <a:off x="3435535" y="3983351"/>
            <a:ext cx="1637414" cy="529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chemeClr val="tx1"/>
                </a:solidFill>
              </a:rPr>
              <a:t>2012</a:t>
            </a:r>
            <a:endParaRPr lang="en-US" sz="2400" baseline="30000">
              <a:solidFill>
                <a:schemeClr val="tx1"/>
              </a:solidFill>
            </a:endParaRPr>
          </a:p>
        </p:txBody>
      </p:sp>
      <p:cxnSp>
        <p:nvCxnSpPr>
          <p:cNvPr id="21" name="Straight Connector 20">
            <a:extLst>
              <a:ext uri="{FF2B5EF4-FFF2-40B4-BE49-F238E27FC236}">
                <a16:creationId xmlns:a16="http://schemas.microsoft.com/office/drawing/2014/main" id="{20956FCA-2AC4-2244-8990-5BEA407AC29A}"/>
              </a:ext>
            </a:extLst>
          </p:cNvPr>
          <p:cNvCxnSpPr/>
          <p:nvPr/>
        </p:nvCxnSpPr>
        <p:spPr>
          <a:xfrm>
            <a:off x="3435537" y="3882778"/>
            <a:ext cx="84720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C71DBA7-0191-874B-8A4F-3B6F832EF5E3}"/>
              </a:ext>
            </a:extLst>
          </p:cNvPr>
          <p:cNvSpPr txBox="1"/>
          <p:nvPr/>
        </p:nvSpPr>
        <p:spPr>
          <a:xfrm>
            <a:off x="703787" y="2298485"/>
            <a:ext cx="2111396" cy="1954381"/>
          </a:xfrm>
          <a:prstGeom prst="rect">
            <a:avLst/>
          </a:prstGeom>
          <a:noFill/>
        </p:spPr>
        <p:txBody>
          <a:bodyPr wrap="square" rtlCol="0">
            <a:spAutoFit/>
          </a:bodyPr>
          <a:lstStyle/>
          <a:p>
            <a:r>
              <a:rPr lang="en-US" sz="1100"/>
              <a:t>≥15% (very high)</a:t>
            </a:r>
          </a:p>
          <a:p>
            <a:endParaRPr lang="en-US" sz="1100"/>
          </a:p>
          <a:p>
            <a:r>
              <a:rPr lang="en-US" sz="1100"/>
              <a:t>10 – &lt;15% (high)</a:t>
            </a:r>
          </a:p>
          <a:p>
            <a:endParaRPr lang="en-US" sz="1100"/>
          </a:p>
          <a:p>
            <a:r>
              <a:rPr lang="en-US" sz="1100"/>
              <a:t>5 – &lt;10% (medium)</a:t>
            </a:r>
          </a:p>
          <a:p>
            <a:endParaRPr lang="en-US" sz="1100"/>
          </a:p>
          <a:p>
            <a:r>
              <a:rPr lang="en-US" sz="1100"/>
              <a:t>2.5 – &lt;5% (low)</a:t>
            </a:r>
          </a:p>
          <a:p>
            <a:endParaRPr lang="en-US" sz="1100"/>
          </a:p>
          <a:p>
            <a:r>
              <a:rPr lang="en-US" sz="1100"/>
              <a:t>&lt;2.5% (very low)</a:t>
            </a:r>
          </a:p>
          <a:p>
            <a:endParaRPr lang="en-US" sz="1100"/>
          </a:p>
          <a:p>
            <a:r>
              <a:rPr lang="en-US" sz="1100"/>
              <a:t>Modeled estimate not available</a:t>
            </a:r>
          </a:p>
        </p:txBody>
      </p:sp>
      <p:sp>
        <p:nvSpPr>
          <p:cNvPr id="24" name="Oval 23">
            <a:extLst>
              <a:ext uri="{FF2B5EF4-FFF2-40B4-BE49-F238E27FC236}">
                <a16:creationId xmlns:a16="http://schemas.microsoft.com/office/drawing/2014/main" id="{9FDDA4B3-E6F2-3745-BD9E-C7047BC8646F}"/>
              </a:ext>
            </a:extLst>
          </p:cNvPr>
          <p:cNvSpPr/>
          <p:nvPr/>
        </p:nvSpPr>
        <p:spPr>
          <a:xfrm>
            <a:off x="419102" y="2298485"/>
            <a:ext cx="249875" cy="249875"/>
          </a:xfrm>
          <a:prstGeom prst="ellipse">
            <a:avLst/>
          </a:prstGeom>
          <a:solidFill>
            <a:srgbClr val="C84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33BDB24-7938-5242-ADEC-DA6F927C42A8}"/>
              </a:ext>
            </a:extLst>
          </p:cNvPr>
          <p:cNvSpPr/>
          <p:nvPr/>
        </p:nvSpPr>
        <p:spPr>
          <a:xfrm>
            <a:off x="419102" y="2623605"/>
            <a:ext cx="249875" cy="249875"/>
          </a:xfrm>
          <a:prstGeom prst="ellipse">
            <a:avLst/>
          </a:prstGeom>
          <a:solidFill>
            <a:srgbClr val="496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FDFAE86-E3E0-9F40-A78B-F0B5C9E92CF5}"/>
              </a:ext>
            </a:extLst>
          </p:cNvPr>
          <p:cNvSpPr/>
          <p:nvPr/>
        </p:nvSpPr>
        <p:spPr>
          <a:xfrm>
            <a:off x="419102" y="2928405"/>
            <a:ext cx="249875" cy="249875"/>
          </a:xfrm>
          <a:prstGeom prst="ellipse">
            <a:avLst/>
          </a:prstGeom>
          <a:solidFill>
            <a:srgbClr val="C2CC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9EF18E5-46F9-1843-95A6-F8DEEC4ED98C}"/>
              </a:ext>
            </a:extLst>
          </p:cNvPr>
          <p:cNvSpPr/>
          <p:nvPr/>
        </p:nvSpPr>
        <p:spPr>
          <a:xfrm>
            <a:off x="419102" y="3273845"/>
            <a:ext cx="249875" cy="249875"/>
          </a:xfrm>
          <a:prstGeom prst="ellipse">
            <a:avLst/>
          </a:prstGeom>
          <a:solidFill>
            <a:srgbClr val="51BE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7E8F6E1-9508-9D44-8F34-0EEE6765C08A}"/>
              </a:ext>
            </a:extLst>
          </p:cNvPr>
          <p:cNvSpPr/>
          <p:nvPr/>
        </p:nvSpPr>
        <p:spPr>
          <a:xfrm>
            <a:off x="419102" y="3629445"/>
            <a:ext cx="249875" cy="249875"/>
          </a:xfrm>
          <a:prstGeom prst="ellipse">
            <a:avLst/>
          </a:prstGeom>
          <a:solidFill>
            <a:srgbClr val="0385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CC1F00EB-B070-3349-973B-D292E398BB8A}"/>
              </a:ext>
            </a:extLst>
          </p:cNvPr>
          <p:cNvSpPr/>
          <p:nvPr/>
        </p:nvSpPr>
        <p:spPr>
          <a:xfrm>
            <a:off x="419102" y="3964725"/>
            <a:ext cx="249875" cy="249875"/>
          </a:xfrm>
          <a:prstGeom prst="ellipse">
            <a:avLst/>
          </a:prstGeom>
          <a:solidFill>
            <a:srgbClr val="EBE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3DB612E3-87E4-AB48-9CEC-2A97C4E2F2E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457580" y="1380969"/>
            <a:ext cx="5322947" cy="2485268"/>
          </a:xfrm>
          <a:prstGeom prst="rect">
            <a:avLst/>
          </a:prstGeom>
        </p:spPr>
      </p:pic>
      <p:sp>
        <p:nvSpPr>
          <p:cNvPr id="30" name="TextBox 29">
            <a:extLst>
              <a:ext uri="{FF2B5EF4-FFF2-40B4-BE49-F238E27FC236}">
                <a16:creationId xmlns:a16="http://schemas.microsoft.com/office/drawing/2014/main" id="{75B54841-A2DB-1349-BD7C-BEBE3225B903}"/>
              </a:ext>
            </a:extLst>
          </p:cNvPr>
          <p:cNvSpPr txBox="1"/>
          <p:nvPr/>
        </p:nvSpPr>
        <p:spPr>
          <a:xfrm>
            <a:off x="10359121" y="2919540"/>
            <a:ext cx="1427178" cy="784830"/>
          </a:xfrm>
          <a:prstGeom prst="rect">
            <a:avLst/>
          </a:prstGeom>
          <a:noFill/>
        </p:spPr>
        <p:txBody>
          <a:bodyPr wrap="square" rtlCol="0">
            <a:spAutoFit/>
          </a:bodyPr>
          <a:lstStyle/>
          <a:p>
            <a:r>
              <a:rPr lang="en-US" sz="900"/>
              <a:t>Distribution of overweight prevalence for each country with a modelled estimate presented for 2020.</a:t>
            </a:r>
            <a:r>
              <a:rPr lang="en-US" sz="900" baseline="30000"/>
              <a:t>1</a:t>
            </a:r>
          </a:p>
        </p:txBody>
      </p:sp>
      <p:sp>
        <p:nvSpPr>
          <p:cNvPr id="32" name="TextBox 31">
            <a:extLst>
              <a:ext uri="{FF2B5EF4-FFF2-40B4-BE49-F238E27FC236}">
                <a16:creationId xmlns:a16="http://schemas.microsoft.com/office/drawing/2014/main" id="{BCCB304E-8D3A-AB45-B582-5FBD0C4BABAA}"/>
              </a:ext>
            </a:extLst>
          </p:cNvPr>
          <p:cNvSpPr txBox="1"/>
          <p:nvPr/>
        </p:nvSpPr>
        <p:spPr>
          <a:xfrm>
            <a:off x="10421922" y="5457803"/>
            <a:ext cx="1427178" cy="784830"/>
          </a:xfrm>
          <a:prstGeom prst="rect">
            <a:avLst/>
          </a:prstGeom>
          <a:noFill/>
        </p:spPr>
        <p:txBody>
          <a:bodyPr wrap="square" rtlCol="0">
            <a:spAutoFit/>
          </a:bodyPr>
          <a:lstStyle/>
          <a:p>
            <a:r>
              <a:rPr lang="en-US" sz="900"/>
              <a:t>Distribution of overweight prevalence for each country with a modelled estimate presented for 2000.</a:t>
            </a:r>
          </a:p>
        </p:txBody>
      </p:sp>
      <p:pic>
        <p:nvPicPr>
          <p:cNvPr id="2" name="Picture 1">
            <a:extLst>
              <a:ext uri="{FF2B5EF4-FFF2-40B4-BE49-F238E27FC236}">
                <a16:creationId xmlns:a16="http://schemas.microsoft.com/office/drawing/2014/main" id="{04D8282C-7FDA-1AFD-E744-C49545AF2F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21922" y="1707462"/>
            <a:ext cx="1395928" cy="1238708"/>
          </a:xfrm>
          <a:prstGeom prst="rect">
            <a:avLst/>
          </a:prstGeom>
        </p:spPr>
      </p:pic>
      <p:pic>
        <p:nvPicPr>
          <p:cNvPr id="4" name="Picture 3">
            <a:extLst>
              <a:ext uri="{FF2B5EF4-FFF2-40B4-BE49-F238E27FC236}">
                <a16:creationId xmlns:a16="http://schemas.microsoft.com/office/drawing/2014/main" id="{E0F0E75E-DF59-5A71-1621-0AE9DF27CD0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453172" y="4248228"/>
            <a:ext cx="1395928" cy="1238708"/>
          </a:xfrm>
          <a:prstGeom prst="rect">
            <a:avLst/>
          </a:prstGeom>
        </p:spPr>
      </p:pic>
      <p:sp>
        <p:nvSpPr>
          <p:cNvPr id="5" name="Rectangle 4">
            <a:extLst>
              <a:ext uri="{FF2B5EF4-FFF2-40B4-BE49-F238E27FC236}">
                <a16:creationId xmlns:a16="http://schemas.microsoft.com/office/drawing/2014/main" id="{A9E18109-056E-A2F9-C6BC-A041D6EC045F}"/>
              </a:ext>
            </a:extLst>
          </p:cNvPr>
          <p:cNvSpPr/>
          <p:nvPr/>
        </p:nvSpPr>
        <p:spPr>
          <a:xfrm>
            <a:off x="296289" y="4824477"/>
            <a:ext cx="2320785" cy="1754326"/>
          </a:xfrm>
          <a:prstGeom prst="rect">
            <a:avLst/>
          </a:prstGeom>
        </p:spPr>
        <p:txBody>
          <a:bodyPr wrap="square">
            <a:spAutoFit/>
          </a:bodyPr>
          <a:lstStyle/>
          <a:p>
            <a:r>
              <a:rPr lang="en-US" sz="900">
                <a:solidFill>
                  <a:schemeClr val="tx1">
                    <a:lumMod val="50000"/>
                    <a:lumOff val="50000"/>
                  </a:schemeClr>
                </a:solidFill>
              </a:rPr>
              <a:t>Source: UNICEF, WHO, World Bank Group, Joint Child Malnutrition Estimates, 2023 edition. Note: * The most recent country data point (e.g., from household surveys) used to generate the modelled overweight estimates is from before the year 2000; interpret with caution. </a:t>
            </a:r>
          </a:p>
          <a:p>
            <a:r>
              <a:rPr lang="en-US" sz="900">
                <a:solidFill>
                  <a:schemeClr val="tx1">
                    <a:lumMod val="50000"/>
                    <a:lumOff val="50000"/>
                  </a:schemeClr>
                </a:solidFill>
              </a:rPr>
              <a:t>These maps are stylized and not to scale and do not reflect a position by UNICEF, WHO or World Bank Group on the legal status of any country or territory or the delimitation of any frontiers.  </a:t>
            </a:r>
          </a:p>
        </p:txBody>
      </p:sp>
    </p:spTree>
    <p:extLst>
      <p:ext uri="{BB962C8B-B14F-4D97-AF65-F5344CB8AC3E}">
        <p14:creationId xmlns:p14="http://schemas.microsoft.com/office/powerpoint/2010/main" val="3658655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B040F4-0D1D-ECDB-1834-0073EE37D75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09799" y="1807826"/>
            <a:ext cx="9825899" cy="4098988"/>
          </a:xfrm>
          <a:prstGeom prst="rect">
            <a:avLst/>
          </a:prstGeom>
        </p:spPr>
      </p:pic>
      <p:sp>
        <p:nvSpPr>
          <p:cNvPr id="4" name="Rectangle 3">
            <a:extLst>
              <a:ext uri="{FF2B5EF4-FFF2-40B4-BE49-F238E27FC236}">
                <a16:creationId xmlns:a16="http://schemas.microsoft.com/office/drawing/2014/main" id="{24209630-8EB1-694F-B153-BEFDECF2FDD2}"/>
              </a:ext>
            </a:extLst>
          </p:cNvPr>
          <p:cNvSpPr/>
          <p:nvPr/>
        </p:nvSpPr>
        <p:spPr>
          <a:xfrm>
            <a:off x="0" y="0"/>
            <a:ext cx="12192000" cy="1234440"/>
          </a:xfrm>
          <a:prstGeom prst="rect">
            <a:avLst/>
          </a:prstGeom>
          <a:solidFill>
            <a:srgbClr val="4C5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A55A5CF-5296-FC42-A837-C656A2CE08A3}"/>
              </a:ext>
            </a:extLst>
          </p:cNvPr>
          <p:cNvSpPr txBox="1"/>
          <p:nvPr/>
        </p:nvSpPr>
        <p:spPr>
          <a:xfrm>
            <a:off x="342901" y="279197"/>
            <a:ext cx="11555559" cy="861774"/>
          </a:xfrm>
          <a:prstGeom prst="rect">
            <a:avLst/>
          </a:prstGeom>
          <a:noFill/>
        </p:spPr>
        <p:txBody>
          <a:bodyPr wrap="square" rtlCol="0">
            <a:spAutoFit/>
          </a:bodyPr>
          <a:lstStyle/>
          <a:p>
            <a:r>
              <a:rPr lang="en-US">
                <a:solidFill>
                  <a:schemeClr val="bg1"/>
                </a:solidFill>
                <a:latin typeface="+mj-lt"/>
              </a:rPr>
              <a:t>OVERWEIGHT: REPORTING REGIONS</a:t>
            </a:r>
          </a:p>
          <a:p>
            <a:r>
              <a:rPr lang="en-US" sz="3200">
                <a:solidFill>
                  <a:schemeClr val="bg1"/>
                </a:solidFill>
              </a:rPr>
              <a:t>Trends: Prevalence, by UNICEF region/sub-region, 2012—2022</a:t>
            </a:r>
            <a:endParaRPr lang="en-US" sz="3200" baseline="30000">
              <a:solidFill>
                <a:schemeClr val="bg1"/>
              </a:solidFill>
            </a:endParaRPr>
          </a:p>
        </p:txBody>
      </p:sp>
      <p:sp>
        <p:nvSpPr>
          <p:cNvPr id="6" name="Rectangle 5">
            <a:extLst>
              <a:ext uri="{FF2B5EF4-FFF2-40B4-BE49-F238E27FC236}">
                <a16:creationId xmlns:a16="http://schemas.microsoft.com/office/drawing/2014/main" id="{8ABD85D4-40A0-A547-8EF1-881A041BB295}"/>
              </a:ext>
            </a:extLst>
          </p:cNvPr>
          <p:cNvSpPr/>
          <p:nvPr/>
        </p:nvSpPr>
        <p:spPr>
          <a:xfrm>
            <a:off x="342902" y="1845893"/>
            <a:ext cx="1737689" cy="2708434"/>
          </a:xfrm>
          <a:prstGeom prst="rect">
            <a:avLst/>
          </a:prstGeom>
        </p:spPr>
        <p:txBody>
          <a:bodyPr wrap="square">
            <a:spAutoFit/>
          </a:bodyPr>
          <a:lstStyle/>
          <a:p>
            <a:r>
              <a:rPr lang="en-US" sz="1200">
                <a:latin typeface="+mj-lt"/>
              </a:rPr>
              <a:t>Trends in the percentage of children under 5 affected by overweight, by UNICEF region/sub-region, and global, 2012–2022</a:t>
            </a:r>
            <a:endParaRPr lang="en-US" sz="1200" baseline="30000">
              <a:latin typeface="+mj-lt"/>
            </a:endParaRPr>
          </a:p>
          <a:p>
            <a:endParaRPr lang="en-US" sz="800"/>
          </a:p>
          <a:p>
            <a:r>
              <a:rPr lang="en-US" sz="900">
                <a:solidFill>
                  <a:schemeClr val="tx1">
                    <a:lumMod val="50000"/>
                    <a:lumOff val="50000"/>
                  </a:schemeClr>
                </a:solidFill>
              </a:rPr>
              <a:t>Source: UNICEF, WHO, World Bank Group Joint Malnutrition Estimates, 2023 edition. Note: †Represents regions/sub-regions where the change has been statistically significant. See page 14 of the JME Report for the 95% confidence intervals for graphed estimates.</a:t>
            </a:r>
          </a:p>
          <a:p>
            <a:endParaRPr lang="en-US" sz="900">
              <a:solidFill>
                <a:schemeClr val="tx1">
                  <a:lumMod val="50000"/>
                  <a:lumOff val="50000"/>
                </a:schemeClr>
              </a:solidFill>
            </a:endParaRPr>
          </a:p>
        </p:txBody>
      </p:sp>
    </p:spTree>
    <p:extLst>
      <p:ext uri="{BB962C8B-B14F-4D97-AF65-F5344CB8AC3E}">
        <p14:creationId xmlns:p14="http://schemas.microsoft.com/office/powerpoint/2010/main" val="3816470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105B49-6753-6833-5EAA-686C6875FEC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45634" y="1567123"/>
            <a:ext cx="9869709" cy="4728574"/>
          </a:xfrm>
          <a:prstGeom prst="rect">
            <a:avLst/>
          </a:prstGeom>
        </p:spPr>
      </p:pic>
      <p:sp>
        <p:nvSpPr>
          <p:cNvPr id="4" name="Rectangle 3">
            <a:extLst>
              <a:ext uri="{FF2B5EF4-FFF2-40B4-BE49-F238E27FC236}">
                <a16:creationId xmlns:a16="http://schemas.microsoft.com/office/drawing/2014/main" id="{D4497664-1E79-7940-AFFA-2D049BFF4FC3}"/>
              </a:ext>
            </a:extLst>
          </p:cNvPr>
          <p:cNvSpPr/>
          <p:nvPr/>
        </p:nvSpPr>
        <p:spPr>
          <a:xfrm>
            <a:off x="0" y="2583"/>
            <a:ext cx="12192000" cy="1234440"/>
          </a:xfrm>
          <a:prstGeom prst="rect">
            <a:avLst/>
          </a:prstGeom>
          <a:solidFill>
            <a:srgbClr val="4C5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EAAA302-72D3-E746-A43D-CF4AD06FB0AE}"/>
              </a:ext>
            </a:extLst>
          </p:cNvPr>
          <p:cNvSpPr txBox="1"/>
          <p:nvPr/>
        </p:nvSpPr>
        <p:spPr>
          <a:xfrm>
            <a:off x="318436" y="280791"/>
            <a:ext cx="11803415" cy="769441"/>
          </a:xfrm>
          <a:prstGeom prst="rect">
            <a:avLst/>
          </a:prstGeom>
          <a:noFill/>
        </p:spPr>
        <p:txBody>
          <a:bodyPr wrap="square" rtlCol="0">
            <a:spAutoFit/>
          </a:bodyPr>
          <a:lstStyle/>
          <a:p>
            <a:r>
              <a:rPr lang="en-US">
                <a:solidFill>
                  <a:schemeClr val="bg1"/>
                </a:solidFill>
                <a:latin typeface="+mj-lt"/>
              </a:rPr>
              <a:t>OVERWEIGHT: REPORTING REGIONS</a:t>
            </a:r>
          </a:p>
          <a:p>
            <a:r>
              <a:rPr lang="en-US" sz="2600">
                <a:solidFill>
                  <a:schemeClr val="bg1"/>
                </a:solidFill>
              </a:rPr>
              <a:t>Trends: Number (millions) affected, by UNICEF region/sub-region, 2012 &amp; 2022</a:t>
            </a:r>
            <a:endParaRPr lang="en-US" sz="2600" baseline="30000">
              <a:solidFill>
                <a:schemeClr val="bg1"/>
              </a:solidFill>
            </a:endParaRPr>
          </a:p>
        </p:txBody>
      </p:sp>
      <p:sp>
        <p:nvSpPr>
          <p:cNvPr id="6" name="Rectangle 5">
            <a:extLst>
              <a:ext uri="{FF2B5EF4-FFF2-40B4-BE49-F238E27FC236}">
                <a16:creationId xmlns:a16="http://schemas.microsoft.com/office/drawing/2014/main" id="{2E1ED8CF-9400-6A49-8699-FA26D246A44F}"/>
              </a:ext>
            </a:extLst>
          </p:cNvPr>
          <p:cNvSpPr/>
          <p:nvPr/>
        </p:nvSpPr>
        <p:spPr>
          <a:xfrm>
            <a:off x="318434" y="1836257"/>
            <a:ext cx="2027201" cy="2400657"/>
          </a:xfrm>
          <a:prstGeom prst="rect">
            <a:avLst/>
          </a:prstGeom>
        </p:spPr>
        <p:txBody>
          <a:bodyPr wrap="square">
            <a:spAutoFit/>
          </a:bodyPr>
          <a:lstStyle/>
          <a:p>
            <a:r>
              <a:rPr lang="en-US" sz="1200" b="1">
                <a:latin typeface="+mj-lt"/>
              </a:rPr>
              <a:t>Number (millions) of children under 5 affected by overweight, by UNICEF region/sub-region, 2012 and 2022</a:t>
            </a:r>
            <a:endParaRPr lang="en-US" sz="1200" b="1" baseline="30000">
              <a:latin typeface="+mj-lt"/>
            </a:endParaRPr>
          </a:p>
          <a:p>
            <a:endParaRPr lang="en-US" sz="900"/>
          </a:p>
          <a:p>
            <a:r>
              <a:rPr lang="en-US" sz="900">
                <a:solidFill>
                  <a:schemeClr val="tx1">
                    <a:lumMod val="50000"/>
                    <a:lumOff val="50000"/>
                  </a:schemeClr>
                </a:solidFill>
              </a:rPr>
              <a:t>Source: UNICEF, WHO, World Bank Group Joint Malnutrition Estimates, 2023 edition. Note: †Represents regions/sub-regions where the change has been statistically significant. See page 15 in the JME Report for the 95% confidence intervals for graphed estimates.</a:t>
            </a:r>
          </a:p>
          <a:p>
            <a:endParaRPr lang="en-US" sz="900">
              <a:solidFill>
                <a:schemeClr val="tx1">
                  <a:lumMod val="50000"/>
                  <a:lumOff val="50000"/>
                </a:schemeClr>
              </a:solidFill>
              <a:highlight>
                <a:srgbClr val="FFFF00"/>
              </a:highlight>
            </a:endParaRPr>
          </a:p>
        </p:txBody>
      </p:sp>
    </p:spTree>
    <p:extLst>
      <p:ext uri="{BB962C8B-B14F-4D97-AF65-F5344CB8AC3E}">
        <p14:creationId xmlns:p14="http://schemas.microsoft.com/office/powerpoint/2010/main" val="1861458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ABC544-7928-3645-8AF6-1B891306830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p:nvPr>
        </p:nvSpPr>
        <p:spPr>
          <a:xfrm>
            <a:off x="6689271" y="0"/>
            <a:ext cx="5274129" cy="2280734"/>
          </a:xfrm>
          <a:effectLst/>
        </p:spPr>
        <p:txBody>
          <a:bodyPr>
            <a:normAutofit/>
          </a:bodyPr>
          <a:lstStyle/>
          <a:p>
            <a:pPr algn="l"/>
            <a:r>
              <a:rPr lang="en-US">
                <a:solidFill>
                  <a:schemeClr val="bg1"/>
                </a:solidFill>
                <a:effectLst>
                  <a:outerShdw blurRad="50800" dist="38100" dir="5400000" algn="t" rotWithShape="0">
                    <a:prstClr val="black">
                      <a:alpha val="40000"/>
                    </a:prstClr>
                  </a:outerShdw>
                </a:effectLst>
              </a:rPr>
              <a:t>NOTES ON THE DATA </a:t>
            </a:r>
            <a:br>
              <a:rPr lang="en-US">
                <a:solidFill>
                  <a:schemeClr val="bg1"/>
                </a:solidFill>
                <a:effectLst>
                  <a:outerShdw blurRad="50800" dist="38100" dir="5400000" algn="t" rotWithShape="0">
                    <a:prstClr val="black">
                      <a:alpha val="40000"/>
                    </a:prstClr>
                  </a:outerShdw>
                </a:effectLst>
              </a:rPr>
            </a:br>
            <a:r>
              <a:rPr lang="en-US">
                <a:solidFill>
                  <a:schemeClr val="bg1"/>
                </a:solidFill>
                <a:effectLst>
                  <a:outerShdw blurRad="50800" dist="38100" dir="5400000" algn="t" rotWithShape="0">
                    <a:prstClr val="black">
                      <a:alpha val="40000"/>
                    </a:prstClr>
                  </a:outerShdw>
                </a:effectLst>
              </a:rPr>
              <a:t>AND METHODOLOGY</a:t>
            </a:r>
          </a:p>
        </p:txBody>
      </p:sp>
      <p:sp>
        <p:nvSpPr>
          <p:cNvPr id="5" name="Footer Placeholder 4">
            <a:extLst>
              <a:ext uri="{FF2B5EF4-FFF2-40B4-BE49-F238E27FC236}">
                <a16:creationId xmlns:a16="http://schemas.microsoft.com/office/drawing/2014/main" id="{14C678ED-6922-8A49-BC36-062849BD5269}"/>
              </a:ext>
            </a:extLst>
          </p:cNvPr>
          <p:cNvSpPr txBox="1">
            <a:spLocks/>
          </p:cNvSpPr>
          <p:nvPr/>
        </p:nvSpPr>
        <p:spPr>
          <a:xfrm>
            <a:off x="2209800" y="6465761"/>
            <a:ext cx="9753600" cy="235202"/>
          </a:xfrm>
          <a:prstGeom prst="rect">
            <a:avLst/>
          </a:prstGeom>
        </p:spPr>
        <p:txBody>
          <a:bodyPr vert="horz" lIns="91440" tIns="45720" rIns="91440" bIns="45720" rtlCol="0" anchor="ctr"/>
          <a:lstStyle>
            <a:defPPr>
              <a:defRPr lang="en-US"/>
            </a:defPPr>
            <a:lvl1pPr marL="0" algn="r" defTabSz="914400" rtl="0" eaLnBrk="1" latinLnBrk="0" hangingPunct="1">
              <a:defRPr sz="900" b="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i="1">
                <a:solidFill>
                  <a:schemeClr val="bg1"/>
                </a:solidFill>
              </a:rPr>
              <a:t>UNICEF, WHO, The World Bank. Levels and trends in child malnutrition: Key findings of the 2023 Edition of the Joint Child Malnutrition Estimates</a:t>
            </a:r>
            <a:r>
              <a:rPr lang="en-US">
                <a:solidFill>
                  <a:schemeClr val="bg1"/>
                </a:solidFill>
                <a:latin typeface="Arial" charset="0"/>
                <a:ea typeface="Arial" charset="0"/>
                <a:cs typeface="Arial" charset="0"/>
              </a:rPr>
              <a:t> – </a:t>
            </a:r>
            <a:r>
              <a:rPr lang="en-US" b="1">
                <a:solidFill>
                  <a:schemeClr val="bg1"/>
                </a:solidFill>
                <a:latin typeface="Arial" charset="0"/>
                <a:ea typeface="Arial" charset="0"/>
                <a:cs typeface="Arial" charset="0"/>
              </a:rPr>
              <a:t>UNICEF</a:t>
            </a:r>
            <a:r>
              <a:rPr lang="en-US">
                <a:solidFill>
                  <a:schemeClr val="bg1"/>
                </a:solidFill>
                <a:latin typeface="Arial" charset="0"/>
                <a:ea typeface="Arial" charset="0"/>
                <a:cs typeface="Arial" charset="0"/>
              </a:rPr>
              <a:t> | for every child</a:t>
            </a:r>
          </a:p>
        </p:txBody>
      </p:sp>
    </p:spTree>
    <p:extLst>
      <p:ext uri="{BB962C8B-B14F-4D97-AF65-F5344CB8AC3E}">
        <p14:creationId xmlns:p14="http://schemas.microsoft.com/office/powerpoint/2010/main" val="6131916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73D41"/>
        </a:solidFill>
        <a:effectLst/>
      </p:bgPr>
    </p:bg>
    <p:spTree>
      <p:nvGrpSpPr>
        <p:cNvPr id="1" name=""/>
        <p:cNvGrpSpPr/>
        <p:nvPr/>
      </p:nvGrpSpPr>
      <p:grpSpPr>
        <a:xfrm>
          <a:off x="0" y="0"/>
          <a:ext cx="0" cy="0"/>
          <a:chOff x="0" y="0"/>
          <a:chExt cx="0" cy="0"/>
        </a:xfrm>
      </p:grpSpPr>
      <p:sp>
        <p:nvSpPr>
          <p:cNvPr id="4" name="Rectangle 3"/>
          <p:cNvSpPr/>
          <p:nvPr/>
        </p:nvSpPr>
        <p:spPr>
          <a:xfrm>
            <a:off x="1980483" y="1057825"/>
            <a:ext cx="9778303" cy="5016758"/>
          </a:xfrm>
          <a:prstGeom prst="rect">
            <a:avLst/>
          </a:prstGeom>
        </p:spPr>
        <p:txBody>
          <a:bodyPr wrap="square" numCol="1">
            <a:spAutoFit/>
          </a:bodyPr>
          <a:lstStyle/>
          <a:p>
            <a:r>
              <a:rPr lang="en-US" sz="1600">
                <a:solidFill>
                  <a:schemeClr val="bg1"/>
                </a:solidFill>
              </a:rPr>
              <a:t>The UNICEF-WHO-World Bank JME Working Group was established in 2011 to address the call for harmonized child malnutrition estimates that would be instrumental in benchmarking progress on child malnutrition. The first edition of the JME was released in 2012 and provided estimates for stunting, wasting, severe wasting, underweight and overweight, as well as a detailed description of the methodology. Since its inception, the JME outputs have comprised a harmonized country-level dataset of primary data (e.g., national estimates based on household surveys), as well as regional and global model-based estimates.</a:t>
            </a:r>
          </a:p>
          <a:p>
            <a:endParaRPr lang="en-US" sz="1600">
              <a:solidFill>
                <a:schemeClr val="bg1"/>
              </a:solidFill>
            </a:endParaRPr>
          </a:p>
          <a:p>
            <a:pPr>
              <a:spcAft>
                <a:spcPts val="600"/>
              </a:spcAft>
            </a:pPr>
            <a:r>
              <a:rPr lang="en-US" sz="1600">
                <a:solidFill>
                  <a:schemeClr val="bg1"/>
                </a:solidFill>
              </a:rPr>
              <a:t>Since the 2021 edition, the JME also includes country-level modelled estimates for stunting and overweight based on updated methodology developed by the JME Working Group in partnership with the University of South Carolina. The regional and global figures for stunting and overweight are now also based on these country model outputs, while they remain based on the previously applied sub-regional model for wasting and severe wasting. Additional work is ongoing to update methods for wasting and severe wasting for which available data are not as stable as for stunting and overweight. </a:t>
            </a:r>
          </a:p>
          <a:p>
            <a:endParaRPr lang="en-US" sz="1600">
              <a:solidFill>
                <a:schemeClr val="bg1"/>
              </a:solidFill>
            </a:endParaRPr>
          </a:p>
          <a:p>
            <a:pPr>
              <a:spcAft>
                <a:spcPts val="600"/>
              </a:spcAft>
            </a:pPr>
            <a:r>
              <a:rPr lang="en-US" sz="1600">
                <a:solidFill>
                  <a:schemeClr val="bg1"/>
                </a:solidFill>
              </a:rPr>
              <a:t>The JME process for the current edition involved the following steps: </a:t>
            </a:r>
          </a:p>
          <a:p>
            <a:pPr marL="274320" lvl="1"/>
            <a:r>
              <a:rPr lang="en-US" sz="1600">
                <a:solidFill>
                  <a:schemeClr val="bg1"/>
                </a:solidFill>
              </a:rPr>
              <a:t>(i) updating of the country dataset of primary sources (e.g., national household surveys) </a:t>
            </a:r>
          </a:p>
          <a:p>
            <a:pPr marL="274320" lvl="1"/>
            <a:r>
              <a:rPr lang="en-US" sz="1600">
                <a:solidFill>
                  <a:schemeClr val="bg1"/>
                </a:solidFill>
              </a:rPr>
              <a:t>(ii) application of a country level model for stunting and overweight to generate annual estimates</a:t>
            </a:r>
          </a:p>
          <a:p>
            <a:pPr marL="274320" lvl="1"/>
            <a:r>
              <a:rPr lang="en-US" sz="1600">
                <a:solidFill>
                  <a:schemeClr val="bg1"/>
                </a:solidFill>
              </a:rPr>
              <a:t>(iii) generation of regional and global aggregates for stunting, wasting, severe wasting and overweight </a:t>
            </a:r>
          </a:p>
          <a:p>
            <a:pPr marL="274320" lvl="1"/>
            <a:r>
              <a:rPr lang="en-US" sz="1600">
                <a:solidFill>
                  <a:schemeClr val="bg1"/>
                </a:solidFill>
              </a:rPr>
              <a:t>(iv) consultation with countries before finalizing and disseminating the updated estimates.</a:t>
            </a:r>
          </a:p>
        </p:txBody>
      </p:sp>
      <p:pic>
        <p:nvPicPr>
          <p:cNvPr id="5" name="Picture 4">
            <a:extLst>
              <a:ext uri="{FF2B5EF4-FFF2-40B4-BE49-F238E27FC236}">
                <a16:creationId xmlns:a16="http://schemas.microsoft.com/office/drawing/2014/main" id="{E151658C-F296-C948-BE87-D349D3353989}"/>
              </a:ext>
            </a:extLst>
          </p:cNvPr>
          <p:cNvPicPr>
            <a:picLocks noChangeAspect="1"/>
          </p:cNvPicPr>
          <p:nvPr/>
        </p:nvPicPr>
        <p:blipFill>
          <a:blip r:embed="rId2" cstate="screen">
            <a:biLevel thresh="25000"/>
            <a:extLst>
              <a:ext uri="{28A0092B-C50C-407E-A947-70E740481C1C}">
                <a14:useLocalDpi xmlns:a14="http://schemas.microsoft.com/office/drawing/2010/main"/>
              </a:ext>
            </a:extLst>
          </a:blip>
          <a:stretch>
            <a:fillRect/>
          </a:stretch>
        </p:blipFill>
        <p:spPr>
          <a:xfrm>
            <a:off x="355724" y="839086"/>
            <a:ext cx="1267513" cy="1267513"/>
          </a:xfrm>
          <a:prstGeom prst="rect">
            <a:avLst/>
          </a:prstGeom>
        </p:spPr>
      </p:pic>
      <p:pic>
        <p:nvPicPr>
          <p:cNvPr id="6" name="Picture 5">
            <a:extLst>
              <a:ext uri="{FF2B5EF4-FFF2-40B4-BE49-F238E27FC236}">
                <a16:creationId xmlns:a16="http://schemas.microsoft.com/office/drawing/2014/main" id="{6264309B-7D61-2A4C-8253-81F3AD56CB98}"/>
              </a:ext>
            </a:extLst>
          </p:cNvPr>
          <p:cNvPicPr>
            <a:picLocks noChangeAspect="1"/>
          </p:cNvPicPr>
          <p:nvPr/>
        </p:nvPicPr>
        <p:blipFill>
          <a:blip r:embed="rId3" cstate="screen">
            <a:biLevel thresh="25000"/>
            <a:extLst>
              <a:ext uri="{28A0092B-C50C-407E-A947-70E740481C1C}">
                <a14:useLocalDpi xmlns:a14="http://schemas.microsoft.com/office/drawing/2010/main"/>
              </a:ext>
            </a:extLst>
          </a:blip>
          <a:stretch>
            <a:fillRect/>
          </a:stretch>
        </p:blipFill>
        <p:spPr>
          <a:xfrm>
            <a:off x="355724" y="2695043"/>
            <a:ext cx="1268107" cy="1268107"/>
          </a:xfrm>
          <a:prstGeom prst="rect">
            <a:avLst/>
          </a:prstGeom>
        </p:spPr>
      </p:pic>
      <p:pic>
        <p:nvPicPr>
          <p:cNvPr id="7" name="Picture 6">
            <a:extLst>
              <a:ext uri="{FF2B5EF4-FFF2-40B4-BE49-F238E27FC236}">
                <a16:creationId xmlns:a16="http://schemas.microsoft.com/office/drawing/2014/main" id="{CDEA8960-4EFD-F54D-8C55-6103BA9D5881}"/>
              </a:ext>
            </a:extLst>
          </p:cNvPr>
          <p:cNvPicPr>
            <a:picLocks noChangeAspect="1"/>
          </p:cNvPicPr>
          <p:nvPr/>
        </p:nvPicPr>
        <p:blipFill>
          <a:blip r:embed="rId4" cstate="screen">
            <a:biLevel thresh="25000"/>
            <a:extLst>
              <a:ext uri="{28A0092B-C50C-407E-A947-70E740481C1C}">
                <a14:useLocalDpi xmlns:a14="http://schemas.microsoft.com/office/drawing/2010/main"/>
              </a:ext>
            </a:extLst>
          </a:blip>
          <a:stretch>
            <a:fillRect/>
          </a:stretch>
        </p:blipFill>
        <p:spPr>
          <a:xfrm>
            <a:off x="355724" y="4447643"/>
            <a:ext cx="1268107" cy="1268107"/>
          </a:xfrm>
          <a:prstGeom prst="rect">
            <a:avLst/>
          </a:prstGeom>
        </p:spPr>
      </p:pic>
      <p:sp>
        <p:nvSpPr>
          <p:cNvPr id="9" name="Rectangle 8"/>
          <p:cNvSpPr/>
          <p:nvPr/>
        </p:nvSpPr>
        <p:spPr>
          <a:xfrm>
            <a:off x="1980483" y="468769"/>
            <a:ext cx="3459793" cy="400110"/>
          </a:xfrm>
          <a:prstGeom prst="rect">
            <a:avLst/>
          </a:prstGeom>
        </p:spPr>
        <p:txBody>
          <a:bodyPr wrap="none">
            <a:spAutoFit/>
          </a:bodyPr>
          <a:lstStyle/>
          <a:p>
            <a:r>
              <a:rPr lang="en-US" sz="2000" b="1">
                <a:solidFill>
                  <a:schemeClr val="bg1"/>
                </a:solidFill>
                <a:latin typeface="+mj-lt"/>
              </a:rPr>
              <a:t>Overview of JME methodology</a:t>
            </a:r>
          </a:p>
        </p:txBody>
      </p:sp>
    </p:spTree>
    <p:extLst>
      <p:ext uri="{BB962C8B-B14F-4D97-AF65-F5344CB8AC3E}">
        <p14:creationId xmlns:p14="http://schemas.microsoft.com/office/powerpoint/2010/main" val="17841555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373D41"/>
        </a:solidFill>
        <a:effectLst/>
      </p:bgPr>
    </p:bg>
    <p:spTree>
      <p:nvGrpSpPr>
        <p:cNvPr id="1" name=""/>
        <p:cNvGrpSpPr/>
        <p:nvPr/>
      </p:nvGrpSpPr>
      <p:grpSpPr>
        <a:xfrm>
          <a:off x="0" y="0"/>
          <a:ext cx="0" cy="0"/>
          <a:chOff x="0" y="0"/>
          <a:chExt cx="0" cy="0"/>
        </a:xfrm>
      </p:grpSpPr>
      <p:sp>
        <p:nvSpPr>
          <p:cNvPr id="4" name="Rectangle 3"/>
          <p:cNvSpPr/>
          <p:nvPr/>
        </p:nvSpPr>
        <p:spPr>
          <a:xfrm>
            <a:off x="342924" y="588490"/>
            <a:ext cx="11676570" cy="400110"/>
          </a:xfrm>
          <a:prstGeom prst="rect">
            <a:avLst/>
          </a:prstGeom>
        </p:spPr>
        <p:txBody>
          <a:bodyPr wrap="square">
            <a:spAutoFit/>
          </a:bodyPr>
          <a:lstStyle/>
          <a:p>
            <a:r>
              <a:rPr lang="en-US" sz="2000" b="1">
                <a:solidFill>
                  <a:schemeClr val="bg1"/>
                </a:solidFill>
                <a:latin typeface="+mj-lt"/>
              </a:rPr>
              <a:t>Country-level dataset </a:t>
            </a:r>
          </a:p>
        </p:txBody>
      </p:sp>
      <p:sp>
        <p:nvSpPr>
          <p:cNvPr id="5" name="TextBox 4"/>
          <p:cNvSpPr txBox="1"/>
          <p:nvPr/>
        </p:nvSpPr>
        <p:spPr>
          <a:xfrm>
            <a:off x="342926" y="5561624"/>
            <a:ext cx="8496271" cy="707886"/>
          </a:xfrm>
          <a:prstGeom prst="rect">
            <a:avLst/>
          </a:prstGeom>
          <a:noFill/>
        </p:spPr>
        <p:txBody>
          <a:bodyPr wrap="square" rtlCol="0">
            <a:spAutoFit/>
          </a:bodyPr>
          <a:lstStyle/>
          <a:p>
            <a:r>
              <a:rPr lang="en-US" sz="800" dirty="0">
                <a:solidFill>
                  <a:schemeClr val="bg1"/>
                </a:solidFill>
              </a:rPr>
              <a:t>References</a:t>
            </a:r>
          </a:p>
          <a:p>
            <a:r>
              <a:rPr lang="en-US" sz="800" dirty="0">
                <a:solidFill>
                  <a:schemeClr val="bg1"/>
                </a:solidFill>
              </a:rPr>
              <a:t>1 United Nations Children’s Fund, World Health Organization, The World Bank. UNICEF-WHO-World Bank Joint Child Malnutrition Estimates. (UNICEF, New York; WHO, Geneva; The World Bank, Washington, DC; 2012).</a:t>
            </a:r>
          </a:p>
          <a:p>
            <a:r>
              <a:rPr lang="en-US" sz="800" dirty="0">
                <a:solidFill>
                  <a:schemeClr val="bg1"/>
                </a:solidFill>
              </a:rPr>
              <a:t>2. United Nations Children’s Fund, World Health Organization and World Bank Group, SDG Indicators 2.2.1 on stunting, 2.2.2a on wasting and 2.2.2b on overweight: Country consultation background document 2021, </a:t>
            </a:r>
            <a:r>
              <a:rPr lang="en-US" sz="800" dirty="0">
                <a:solidFill>
                  <a:schemeClr val="bg1"/>
                </a:solidFill>
                <a:hlinkClick r:id="rId3"/>
              </a:rPr>
              <a:t>https://data.unicef.org/resources/jme-2021-country-consultations/</a:t>
            </a:r>
            <a:r>
              <a:rPr lang="en-US" sz="800" dirty="0">
                <a:solidFill>
                  <a:schemeClr val="bg1"/>
                </a:solidFill>
              </a:rPr>
              <a:t> accessed April 2023.</a:t>
            </a:r>
          </a:p>
        </p:txBody>
      </p:sp>
      <p:sp>
        <p:nvSpPr>
          <p:cNvPr id="7" name="Rectangle 6"/>
          <p:cNvSpPr/>
          <p:nvPr/>
        </p:nvSpPr>
        <p:spPr>
          <a:xfrm>
            <a:off x="342926" y="1188114"/>
            <a:ext cx="5895877" cy="4154984"/>
          </a:xfrm>
          <a:prstGeom prst="rect">
            <a:avLst/>
          </a:prstGeom>
        </p:spPr>
        <p:txBody>
          <a:bodyPr wrap="square" lIns="91440" tIns="45720" rIns="91440" bIns="45720" numCol="1" spcCol="365760" anchor="t">
            <a:spAutoFit/>
          </a:bodyPr>
          <a:lstStyle/>
          <a:p>
            <a:r>
              <a:rPr lang="en-US" sz="1100" dirty="0">
                <a:solidFill>
                  <a:schemeClr val="bg1"/>
                </a:solidFill>
              </a:rPr>
              <a:t>The JME dataset of country estimates requires the collection of national data sources that contain information on child malnutrition – specifically, data on the height, weight and age of children under 5, which can be used to generate national-level prevalence estimates for stunting, wasting, severe wasting and overweight. These national-level data sources are mainly comprised of household surveys – e.g., Multiple Indicator Cluster Surveys (MICS), Demographic and Health Surveys (DHS), Standardized Monitoring and Assessment of Relief and Transition (SMART) surveys and the Living Standards Measurement Study (LSMS). Some administrative data sources (e.g., from surveillance systems) are also included where population coverage is high. As of the latest review closure on 10 March 2023, the primary source dataset contained 1,100 data sources from 160 countries and territories, with nearly two thirds of children living in countries with at least one data point on stunting, wasting and overweight that is less than five years old (see figure on slide 32). This suggests that the global estimates are highly representative of the majority of children across the globe for the most recent period, although recentness of data varies greatly by region.</a:t>
            </a:r>
          </a:p>
          <a:p>
            <a:endParaRPr lang="en-US" sz="1100" dirty="0">
              <a:solidFill>
                <a:schemeClr val="bg1"/>
              </a:solidFill>
            </a:endParaRPr>
          </a:p>
          <a:p>
            <a:r>
              <a:rPr lang="en-US" sz="1100" dirty="0">
                <a:solidFill>
                  <a:schemeClr val="bg1"/>
                </a:solidFill>
              </a:rPr>
              <a:t>The dataset contains the point estimate, and where available, the standard error, the 95 per cent confidence bounds and the unweighted sample size. Where microdata are available, the JME uses estimates that have been recalculated to adhere to the global standard definition.</a:t>
            </a:r>
            <a:r>
              <a:rPr lang="en-US" sz="1100" baseline="30000" dirty="0">
                <a:solidFill>
                  <a:schemeClr val="bg1"/>
                </a:solidFill>
              </a:rPr>
              <a:t>1</a:t>
            </a:r>
            <a:r>
              <a:rPr lang="en-US" sz="1100" dirty="0">
                <a:solidFill>
                  <a:schemeClr val="bg1"/>
                </a:solidFill>
              </a:rPr>
              <a:t>  Where microdata are not available, reported estimates are used, except in cases where adjustments are required to standardize for: (i) use of an alternate growth reference from the 2006 WHO Growth Standards; (ii) age ranges that do not include the full 0–59-month age group; and (iii) data sources that were only nationally representative for populations residing in rural areas. Further details related to data source compilation, re-analysis of microdata, and data source review are provided elsewhere. </a:t>
            </a:r>
            <a:r>
              <a:rPr lang="en-US" sz="1100" baseline="30000" dirty="0">
                <a:solidFill>
                  <a:schemeClr val="bg1"/>
                </a:solidFill>
              </a:rPr>
              <a:t>2</a:t>
            </a:r>
          </a:p>
        </p:txBody>
      </p:sp>
      <p:cxnSp>
        <p:nvCxnSpPr>
          <p:cNvPr id="11" name="Straight Connector 10"/>
          <p:cNvCxnSpPr/>
          <p:nvPr/>
        </p:nvCxnSpPr>
        <p:spPr>
          <a:xfrm>
            <a:off x="6400800" y="1136819"/>
            <a:ext cx="0" cy="4114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562802" y="1953327"/>
            <a:ext cx="2726061" cy="2523768"/>
          </a:xfrm>
          <a:prstGeom prst="rect">
            <a:avLst/>
          </a:prstGeom>
        </p:spPr>
        <p:txBody>
          <a:bodyPr wrap="square">
            <a:spAutoFit/>
          </a:bodyPr>
          <a:lstStyle/>
          <a:p>
            <a:r>
              <a:rPr lang="en-US" sz="1400" b="1">
                <a:solidFill>
                  <a:schemeClr val="bg1"/>
                </a:solidFill>
                <a:latin typeface="+mj-lt"/>
              </a:rPr>
              <a:t>Stunting and Overweight</a:t>
            </a:r>
          </a:p>
          <a:p>
            <a:endParaRPr lang="en-US" sz="1200" b="1">
              <a:solidFill>
                <a:schemeClr val="bg1"/>
              </a:solidFill>
            </a:endParaRPr>
          </a:p>
          <a:p>
            <a:r>
              <a:rPr lang="en-US" sz="1200">
                <a:solidFill>
                  <a:schemeClr val="bg1"/>
                </a:solidFill>
              </a:rPr>
              <a:t>For stunting and overweight, </a:t>
            </a:r>
            <a:r>
              <a:rPr lang="en-US" sz="1200" b="1">
                <a:solidFill>
                  <a:schemeClr val="bg1"/>
                </a:solidFill>
              </a:rPr>
              <a:t>the JME country dataset is used to generate country-modelled estimates </a:t>
            </a:r>
            <a:r>
              <a:rPr lang="en-US" sz="1200">
                <a:solidFill>
                  <a:schemeClr val="bg1"/>
                </a:solidFill>
              </a:rPr>
              <a:t>which serve as the official JME estimates (i.e., the stunting prevalence from a household survey for a given country in given year is not reported as the prevalence for that country in that year; rather, it feeds into the modelled estimates).</a:t>
            </a:r>
          </a:p>
          <a:p>
            <a:endParaRPr lang="en-US" sz="1200">
              <a:solidFill>
                <a:schemeClr val="bg1"/>
              </a:solidFill>
            </a:endParaRPr>
          </a:p>
        </p:txBody>
      </p:sp>
      <p:cxnSp>
        <p:nvCxnSpPr>
          <p:cNvPr id="13" name="Straight Connector 12"/>
          <p:cNvCxnSpPr/>
          <p:nvPr/>
        </p:nvCxnSpPr>
        <p:spPr>
          <a:xfrm>
            <a:off x="9457512" y="1188114"/>
            <a:ext cx="0" cy="4114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9593668" y="1953327"/>
            <a:ext cx="2378310" cy="2893100"/>
          </a:xfrm>
          <a:prstGeom prst="rect">
            <a:avLst/>
          </a:prstGeom>
        </p:spPr>
        <p:txBody>
          <a:bodyPr wrap="square">
            <a:spAutoFit/>
          </a:bodyPr>
          <a:lstStyle/>
          <a:p>
            <a:r>
              <a:rPr lang="en-US" sz="1400" b="1">
                <a:solidFill>
                  <a:schemeClr val="bg1"/>
                </a:solidFill>
                <a:latin typeface="+mj-lt"/>
              </a:rPr>
              <a:t>Wasting</a:t>
            </a:r>
          </a:p>
          <a:p>
            <a:endParaRPr lang="en-US" sz="1200" b="1">
              <a:solidFill>
                <a:schemeClr val="bg1"/>
              </a:solidFill>
            </a:endParaRPr>
          </a:p>
          <a:p>
            <a:r>
              <a:rPr lang="en-US" sz="1200">
                <a:solidFill>
                  <a:schemeClr val="bg1"/>
                </a:solidFill>
              </a:rPr>
              <a:t>For wasting and severe wasting, the JME country dataset </a:t>
            </a:r>
            <a:r>
              <a:rPr lang="en-US" sz="1200" b="1">
                <a:solidFill>
                  <a:schemeClr val="bg1"/>
                </a:solidFill>
              </a:rPr>
              <a:t>serves as the country estimates themselves </a:t>
            </a:r>
            <a:r>
              <a:rPr lang="en-US" sz="1200">
                <a:solidFill>
                  <a:schemeClr val="bg1"/>
                </a:solidFill>
              </a:rPr>
              <a:t>(i.e., the wasting prevalence in the JME country dataset from a household survey for a country in a given year is the wasting prevalence reported for that country in that year).</a:t>
            </a:r>
          </a:p>
          <a:p>
            <a:endParaRPr lang="en-US" sz="1200">
              <a:solidFill>
                <a:schemeClr val="bg1"/>
              </a:solidFill>
            </a:endParaRPr>
          </a:p>
          <a:p>
            <a:endParaRPr lang="en-US" sz="1200">
              <a:solidFill>
                <a:schemeClr val="bg1"/>
              </a:solidFill>
            </a:endParaRPr>
          </a:p>
          <a:p>
            <a:endParaRPr lang="en-US" sz="1200">
              <a:solidFill>
                <a:schemeClr val="bg1"/>
              </a:solidFill>
            </a:endParaRPr>
          </a:p>
          <a:p>
            <a:endParaRPr lang="en-US" sz="1200">
              <a:solidFill>
                <a:schemeClr val="bg1"/>
              </a:solidFill>
            </a:endParaRPr>
          </a:p>
        </p:txBody>
      </p:sp>
      <p:pic>
        <p:nvPicPr>
          <p:cNvPr id="15" name="Picture 14">
            <a:extLst>
              <a:ext uri="{FF2B5EF4-FFF2-40B4-BE49-F238E27FC236}">
                <a16:creationId xmlns:a16="http://schemas.microsoft.com/office/drawing/2014/main" id="{C9EE1611-05F5-4914-B0C5-ED183D4251C5}"/>
              </a:ext>
            </a:extLst>
          </p:cNvPr>
          <p:cNvPicPr>
            <a:picLocks noChangeAspect="1"/>
          </p:cNvPicPr>
          <p:nvPr/>
        </p:nvPicPr>
        <p:blipFill>
          <a:blip r:embed="rId4" cstate="screen">
            <a:biLevel thresh="25000"/>
            <a:extLst>
              <a:ext uri="{28A0092B-C50C-407E-A947-70E740481C1C}">
                <a14:useLocalDpi xmlns:a14="http://schemas.microsoft.com/office/drawing/2010/main"/>
              </a:ext>
            </a:extLst>
          </a:blip>
          <a:stretch>
            <a:fillRect/>
          </a:stretch>
        </p:blipFill>
        <p:spPr>
          <a:xfrm>
            <a:off x="6499887" y="1258008"/>
            <a:ext cx="658304" cy="658304"/>
          </a:xfrm>
          <a:prstGeom prst="rect">
            <a:avLst/>
          </a:prstGeom>
        </p:spPr>
      </p:pic>
      <p:pic>
        <p:nvPicPr>
          <p:cNvPr id="16" name="Picture 15">
            <a:extLst>
              <a:ext uri="{FF2B5EF4-FFF2-40B4-BE49-F238E27FC236}">
                <a16:creationId xmlns:a16="http://schemas.microsoft.com/office/drawing/2014/main" id="{FBACB66D-204E-4204-B59E-94C824C3D7C7}"/>
              </a:ext>
            </a:extLst>
          </p:cNvPr>
          <p:cNvPicPr>
            <a:picLocks noChangeAspect="1"/>
          </p:cNvPicPr>
          <p:nvPr/>
        </p:nvPicPr>
        <p:blipFill>
          <a:blip r:embed="rId5" cstate="screen">
            <a:biLevel thresh="25000"/>
            <a:extLst>
              <a:ext uri="{28A0092B-C50C-407E-A947-70E740481C1C}">
                <a14:useLocalDpi xmlns:a14="http://schemas.microsoft.com/office/drawing/2010/main"/>
              </a:ext>
            </a:extLst>
          </a:blip>
          <a:stretch>
            <a:fillRect/>
          </a:stretch>
        </p:blipFill>
        <p:spPr>
          <a:xfrm>
            <a:off x="9556601" y="1258011"/>
            <a:ext cx="658303" cy="658303"/>
          </a:xfrm>
          <a:prstGeom prst="rect">
            <a:avLst/>
          </a:prstGeom>
        </p:spPr>
      </p:pic>
      <p:pic>
        <p:nvPicPr>
          <p:cNvPr id="18" name="Picture 17">
            <a:extLst>
              <a:ext uri="{FF2B5EF4-FFF2-40B4-BE49-F238E27FC236}">
                <a16:creationId xmlns:a16="http://schemas.microsoft.com/office/drawing/2014/main" id="{EF2AF618-05CD-49C5-ACE2-B3D6921C74FB}"/>
              </a:ext>
            </a:extLst>
          </p:cNvPr>
          <p:cNvPicPr>
            <a:picLocks noChangeAspect="1"/>
          </p:cNvPicPr>
          <p:nvPr/>
        </p:nvPicPr>
        <p:blipFill>
          <a:blip r:embed="rId6" cstate="screen">
            <a:biLevel thresh="25000"/>
            <a:extLst>
              <a:ext uri="{28A0092B-C50C-407E-A947-70E740481C1C}">
                <a14:useLocalDpi xmlns:a14="http://schemas.microsoft.com/office/drawing/2010/main"/>
              </a:ext>
            </a:extLst>
          </a:blip>
          <a:stretch>
            <a:fillRect/>
          </a:stretch>
        </p:blipFill>
        <p:spPr>
          <a:xfrm>
            <a:off x="7240591" y="1308746"/>
            <a:ext cx="607566" cy="607566"/>
          </a:xfrm>
          <a:prstGeom prst="rect">
            <a:avLst/>
          </a:prstGeom>
        </p:spPr>
      </p:pic>
      <mc:AlternateContent xmlns:mc="http://schemas.openxmlformats.org/markup-compatibility/2006" xmlns:p14="http://schemas.microsoft.com/office/powerpoint/2010/main">
        <mc:Choice Requires="p14">
          <p:contentPart p14:bwMode="auto" r:id="rId7">
            <p14:nvContentPartPr>
              <p14:cNvPr id="26" name="Ink 25">
                <a:extLst>
                  <a:ext uri="{FF2B5EF4-FFF2-40B4-BE49-F238E27FC236}">
                    <a16:creationId xmlns:a16="http://schemas.microsoft.com/office/drawing/2014/main" id="{CF283D26-2CC4-461A-9A60-60B078E43B04}"/>
                  </a:ext>
                </a:extLst>
              </p14:cNvPr>
              <p14:cNvContentPartPr/>
              <p14:nvPr/>
            </p14:nvContentPartPr>
            <p14:xfrm>
              <a:off x="12627968" y="204641"/>
              <a:ext cx="360" cy="360"/>
            </p14:xfrm>
          </p:contentPart>
        </mc:Choice>
        <mc:Fallback xmlns="">
          <p:pic>
            <p:nvPicPr>
              <p:cNvPr id="26" name="Ink 25">
                <a:extLst>
                  <a:ext uri="{FF2B5EF4-FFF2-40B4-BE49-F238E27FC236}">
                    <a16:creationId xmlns:a16="http://schemas.microsoft.com/office/drawing/2014/main" id="{CF283D26-2CC4-461A-9A60-60B078E43B04}"/>
                  </a:ext>
                </a:extLst>
              </p:cNvPr>
              <p:cNvPicPr/>
              <p:nvPr/>
            </p:nvPicPr>
            <p:blipFill>
              <a:blip r:embed="rId8"/>
              <a:stretch>
                <a:fillRect/>
              </a:stretch>
            </p:blipFill>
            <p:spPr>
              <a:xfrm>
                <a:off x="12618968" y="195641"/>
                <a:ext cx="18000" cy="18000"/>
              </a:xfrm>
              <a:prstGeom prst="rect">
                <a:avLst/>
              </a:prstGeom>
            </p:spPr>
          </p:pic>
        </mc:Fallback>
      </mc:AlternateContent>
    </p:spTree>
    <p:extLst>
      <p:ext uri="{BB962C8B-B14F-4D97-AF65-F5344CB8AC3E}">
        <p14:creationId xmlns:p14="http://schemas.microsoft.com/office/powerpoint/2010/main" val="16601027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373D4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120A701-D495-428F-B4F8-9EB0F7914517}"/>
              </a:ext>
            </a:extLst>
          </p:cNvPr>
          <p:cNvSpPr/>
          <p:nvPr/>
        </p:nvSpPr>
        <p:spPr>
          <a:xfrm>
            <a:off x="3470918" y="1194666"/>
            <a:ext cx="3548191" cy="4216539"/>
          </a:xfrm>
          <a:prstGeom prst="rect">
            <a:avLst/>
          </a:prstGeom>
        </p:spPr>
        <p:txBody>
          <a:bodyPr wrap="square">
            <a:spAutoFit/>
          </a:bodyPr>
          <a:lstStyle/>
          <a:p>
            <a:r>
              <a:rPr lang="en-US" sz="1600" b="1">
                <a:solidFill>
                  <a:schemeClr val="bg1"/>
                </a:solidFill>
              </a:rPr>
              <a:t>Model Description</a:t>
            </a:r>
          </a:p>
          <a:p>
            <a:endParaRPr lang="en-US" sz="1200" b="1">
              <a:solidFill>
                <a:schemeClr val="bg1"/>
              </a:solidFill>
            </a:endParaRPr>
          </a:p>
          <a:p>
            <a:r>
              <a:rPr lang="en-US" sz="1200">
                <a:solidFill>
                  <a:schemeClr val="bg1"/>
                </a:solidFill>
              </a:rPr>
              <a:t>The technical details of the statistical models are provided elsewhere.</a:t>
            </a:r>
            <a:r>
              <a:rPr lang="en-US" sz="1200" baseline="30000">
                <a:solidFill>
                  <a:schemeClr val="bg1"/>
                </a:solidFill>
              </a:rPr>
              <a:t>1 </a:t>
            </a:r>
            <a:r>
              <a:rPr lang="en-US" sz="1200">
                <a:solidFill>
                  <a:schemeClr val="bg1"/>
                </a:solidFill>
              </a:rPr>
              <a:t> Briefly, for both stunting and overweight, prevalence was modelled at logit (log-odds) scale using a penalized longitudinal mixed-model with a heterogeneous error term. The quality of the models was quantified with model-fit criteria that balance the complexity of the model with the closeness of the fit to the observed data. The proposed method has important characteristics, including non-linear time trends, regional trends, country-specific trends, covariate data and a heterogeneous error term. All countries with data contribute to estimates of the overall time trend and the impact of covariate data on prevalence. For overweight, the covariate data consisted of linear and quadratic socio-demographic index (SDI), and data source type. The same covariates were used for stunting, plus an additional covariate of the average health system access over the previous five years.</a:t>
            </a:r>
          </a:p>
        </p:txBody>
      </p:sp>
      <p:sp>
        <p:nvSpPr>
          <p:cNvPr id="4" name="Rectangle 3"/>
          <p:cNvSpPr/>
          <p:nvPr/>
        </p:nvSpPr>
        <p:spPr>
          <a:xfrm>
            <a:off x="363029" y="546701"/>
            <a:ext cx="11676570" cy="400110"/>
          </a:xfrm>
          <a:prstGeom prst="rect">
            <a:avLst/>
          </a:prstGeom>
        </p:spPr>
        <p:txBody>
          <a:bodyPr wrap="square">
            <a:spAutoFit/>
          </a:bodyPr>
          <a:lstStyle/>
          <a:p>
            <a:r>
              <a:rPr lang="en-US" sz="2000">
                <a:solidFill>
                  <a:schemeClr val="bg1"/>
                </a:solidFill>
                <a:latin typeface="+mj-lt"/>
              </a:rPr>
              <a:t>Country-Level Model for Stunting and Overweight</a:t>
            </a:r>
          </a:p>
        </p:txBody>
      </p:sp>
      <p:sp>
        <p:nvSpPr>
          <p:cNvPr id="5" name="TextBox 4"/>
          <p:cNvSpPr txBox="1"/>
          <p:nvPr/>
        </p:nvSpPr>
        <p:spPr>
          <a:xfrm>
            <a:off x="363029" y="6095855"/>
            <a:ext cx="11676569" cy="430887"/>
          </a:xfrm>
          <a:prstGeom prst="rect">
            <a:avLst/>
          </a:prstGeom>
          <a:noFill/>
        </p:spPr>
        <p:txBody>
          <a:bodyPr wrap="square" rtlCol="0">
            <a:spAutoFit/>
          </a:bodyPr>
          <a:lstStyle/>
          <a:p>
            <a:r>
              <a:rPr lang="en-US" sz="1100">
                <a:solidFill>
                  <a:schemeClr val="bg1"/>
                </a:solidFill>
              </a:rPr>
              <a:t>1 United Nations Children’s Fund, World Health Organization and World Bank Group, SDG Indicators 2.2.1 on stunting, 2.2.2a on wasting and 2.2.2b on overweight: Country consultation background document 2021, </a:t>
            </a:r>
            <a:r>
              <a:rPr lang="en-US" sz="1100">
                <a:solidFill>
                  <a:schemeClr val="bg1"/>
                </a:solidFill>
                <a:hlinkClick r:id="rId2"/>
              </a:rPr>
              <a:t>https://data.unicef.org/resources/jme-2021-country-consultations/</a:t>
            </a:r>
            <a:r>
              <a:rPr lang="en-US" sz="1100">
                <a:solidFill>
                  <a:schemeClr val="bg1"/>
                </a:solidFill>
              </a:rPr>
              <a:t> accessed April 2023..</a:t>
            </a:r>
          </a:p>
        </p:txBody>
      </p:sp>
      <p:cxnSp>
        <p:nvCxnSpPr>
          <p:cNvPr id="11" name="Straight Connector 10"/>
          <p:cNvCxnSpPr/>
          <p:nvPr/>
        </p:nvCxnSpPr>
        <p:spPr>
          <a:xfrm>
            <a:off x="7280369" y="1215717"/>
            <a:ext cx="0" cy="4114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476309" y="1194666"/>
            <a:ext cx="4136570" cy="4924425"/>
          </a:xfrm>
          <a:prstGeom prst="rect">
            <a:avLst/>
          </a:prstGeom>
        </p:spPr>
        <p:txBody>
          <a:bodyPr wrap="square">
            <a:spAutoFit/>
          </a:bodyPr>
          <a:lstStyle/>
          <a:p>
            <a:r>
              <a:rPr lang="en-US" sz="1600" b="1">
                <a:solidFill>
                  <a:schemeClr val="bg1"/>
                </a:solidFill>
              </a:rPr>
              <a:t>Model outcomes</a:t>
            </a:r>
          </a:p>
          <a:p>
            <a:endParaRPr lang="en-US" sz="1200" b="1">
              <a:solidFill>
                <a:schemeClr val="bg1"/>
              </a:solidFill>
            </a:endParaRPr>
          </a:p>
          <a:p>
            <a:r>
              <a:rPr lang="en-US" sz="1200">
                <a:solidFill>
                  <a:schemeClr val="bg1"/>
                </a:solidFill>
              </a:rPr>
              <a:t>Annual country-level modelled estimates from 2000 to 2022 on stunting and overweight were disseminated in the 2023 JME dataset for 159 countries with at least one data point (e.g., from a household survey) for stunting and 160 countries with at least one data point for overweight. Modelled country estimates were also produced for an additional 43 countries for stunting and 42 for overweight, used solely for generation of regional and global aggregates. Modelled estimates for these countries are not shown because they did not have any household surveys in the JME country dataset. The results for the 205 countries can be used to calculate estimates and uncertainty intervals for any groups of countries aggregated.</a:t>
            </a:r>
          </a:p>
          <a:p>
            <a:endParaRPr lang="en-US" sz="1200">
              <a:solidFill>
                <a:schemeClr val="bg1"/>
              </a:solidFill>
            </a:endParaRPr>
          </a:p>
          <a:p>
            <a:r>
              <a:rPr lang="en-US" sz="1200">
                <a:solidFill>
                  <a:schemeClr val="bg1"/>
                </a:solidFill>
              </a:rPr>
              <a:t>The uncertainty intervals are important in monitoring trends, especially for countries with sparse data and where primary data sources present large primary data source sampling errors. When only sparse data are available in the most recent period, the inclusion of a survey can affect a substantial change in the predicted trajectory. For this reason, uncertainty intervals are needed to enhance trend interpretability in terms of the caution level employed. The uncertainty intervals for the JME method have been tested and validated with various data types.</a:t>
            </a:r>
          </a:p>
        </p:txBody>
      </p:sp>
      <p:sp>
        <p:nvSpPr>
          <p:cNvPr id="19" name="Rectangle 18">
            <a:extLst>
              <a:ext uri="{FF2B5EF4-FFF2-40B4-BE49-F238E27FC236}">
                <a16:creationId xmlns:a16="http://schemas.microsoft.com/office/drawing/2014/main" id="{D1C8067A-30AD-4CD1-82B8-05375D37D2C1}"/>
              </a:ext>
            </a:extLst>
          </p:cNvPr>
          <p:cNvSpPr/>
          <p:nvPr/>
        </p:nvSpPr>
        <p:spPr>
          <a:xfrm>
            <a:off x="363031" y="1194666"/>
            <a:ext cx="2772603" cy="2554545"/>
          </a:xfrm>
          <a:prstGeom prst="rect">
            <a:avLst/>
          </a:prstGeom>
        </p:spPr>
        <p:txBody>
          <a:bodyPr wrap="square">
            <a:spAutoFit/>
          </a:bodyPr>
          <a:lstStyle/>
          <a:p>
            <a:r>
              <a:rPr lang="en-US" sz="1600" b="1">
                <a:solidFill>
                  <a:schemeClr val="bg1"/>
                </a:solidFill>
              </a:rPr>
              <a:t>Rationale</a:t>
            </a:r>
          </a:p>
          <a:p>
            <a:endParaRPr lang="en-US" sz="1200" b="1">
              <a:solidFill>
                <a:schemeClr val="bg1"/>
              </a:solidFill>
            </a:endParaRPr>
          </a:p>
          <a:p>
            <a:r>
              <a:rPr lang="en-US" sz="1200">
                <a:solidFill>
                  <a:schemeClr val="bg1"/>
                </a:solidFill>
              </a:rPr>
              <a:t>National surveys are administered sporadically, resulting in sparse data for many countries. This hampers efforts to monitor these countries’ progress towards targets, such as the SDGs. The use of statistical models at country level is important to enable comparisons across countries during the same year, filling in the gaps. In addition, statistical models are an efficient way to adjust for unwarranted variability</a:t>
            </a:r>
          </a:p>
        </p:txBody>
      </p:sp>
      <p:cxnSp>
        <p:nvCxnSpPr>
          <p:cNvPr id="20" name="Straight Connector 19">
            <a:extLst>
              <a:ext uri="{FF2B5EF4-FFF2-40B4-BE49-F238E27FC236}">
                <a16:creationId xmlns:a16="http://schemas.microsoft.com/office/drawing/2014/main" id="{00525886-2EDD-4558-B9E7-6CF7021A798D}"/>
              </a:ext>
            </a:extLst>
          </p:cNvPr>
          <p:cNvCxnSpPr/>
          <p:nvPr/>
        </p:nvCxnSpPr>
        <p:spPr>
          <a:xfrm>
            <a:off x="3327228" y="1215717"/>
            <a:ext cx="0" cy="4114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7252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373D41"/>
        </a:solidFill>
        <a:effectLst/>
      </p:bgPr>
    </p:bg>
    <p:spTree>
      <p:nvGrpSpPr>
        <p:cNvPr id="1" name=""/>
        <p:cNvGrpSpPr/>
        <p:nvPr/>
      </p:nvGrpSpPr>
      <p:grpSpPr>
        <a:xfrm>
          <a:off x="0" y="0"/>
          <a:ext cx="0" cy="0"/>
          <a:chOff x="0" y="0"/>
          <a:chExt cx="0" cy="0"/>
        </a:xfrm>
      </p:grpSpPr>
      <p:sp>
        <p:nvSpPr>
          <p:cNvPr id="4" name="Rectangle 3"/>
          <p:cNvSpPr/>
          <p:nvPr/>
        </p:nvSpPr>
        <p:spPr>
          <a:xfrm>
            <a:off x="363029" y="336019"/>
            <a:ext cx="11676570" cy="369332"/>
          </a:xfrm>
          <a:prstGeom prst="rect">
            <a:avLst/>
          </a:prstGeom>
        </p:spPr>
        <p:txBody>
          <a:bodyPr wrap="square">
            <a:noAutofit/>
          </a:bodyPr>
          <a:lstStyle/>
          <a:p>
            <a:r>
              <a:rPr lang="en-US" sz="2000">
                <a:solidFill>
                  <a:schemeClr val="bg1"/>
                </a:solidFill>
                <a:latin typeface="+mj-lt"/>
              </a:rPr>
              <a:t>Regional and Global Estimates</a:t>
            </a:r>
          </a:p>
        </p:txBody>
      </p:sp>
      <p:sp>
        <p:nvSpPr>
          <p:cNvPr id="7" name="Rectangle 6"/>
          <p:cNvSpPr/>
          <p:nvPr/>
        </p:nvSpPr>
        <p:spPr>
          <a:xfrm>
            <a:off x="363029" y="785077"/>
            <a:ext cx="11676570" cy="2123658"/>
          </a:xfrm>
          <a:prstGeom prst="rect">
            <a:avLst/>
          </a:prstGeom>
        </p:spPr>
        <p:txBody>
          <a:bodyPr wrap="square" numCol="3" spcCol="457200">
            <a:spAutoFit/>
          </a:bodyPr>
          <a:lstStyle/>
          <a:p>
            <a:r>
              <a:rPr lang="en-US" sz="1100" dirty="0">
                <a:solidFill>
                  <a:schemeClr val="bg1"/>
                </a:solidFill>
              </a:rPr>
              <a:t>Regional and global wasting and severe wasting estimates are only presented for the most recent year, 2022, unlike stunting and overweight estimates for which an annual time series is available from 2000 to 2022. This is because the JME are based on national-level country prevalence data, which come from cross-sectional surveys (i.e., a snapshot at one point in time) that are collected infrequently (every three to five years) in most countries. Since stunting and overweight are relatively stable over the course of a calendar year, it is reasonable to track changes in these two conditions over time with these data, whereas wasting is an acute condition that can change frequently and rapidly. An individual child can be affected by wasting more than once in a calendar year (i.e., can recover but then become wasted again in the same year), and the risk of wasting in many contexts can be driven by seasonal variations, which can result in seasonal spikes in prevalence. For example, wasting prevalence, in some contexts, may double between the post-harvest season (often associated with higher food availability and weather patterns that are less likely to cause disease) and the pre-harvest season (often associated with food shortages, heavy rains and related diseases that can affect nutrition status). Given that country surveys can be collected during any season, the prevalence estimate from any survey may be at a high or low; or it may fall somewhere in between if data collection spanned across several seasons. Thus, the prevalence of wasting captures the situation of wasting at a specific point in time and not over an entire year. Variations in seasons across surveys make it difficult to draw inferences on trends. The lack of methods to account for seasonality and incident cases of wasting and severe wasting are the main reasons why the JME does not present annual trends for these forms of malnutrition.</a:t>
            </a:r>
          </a:p>
        </p:txBody>
      </p:sp>
      <p:cxnSp>
        <p:nvCxnSpPr>
          <p:cNvPr id="15" name="Straight Connector 14">
            <a:extLst>
              <a:ext uri="{FF2B5EF4-FFF2-40B4-BE49-F238E27FC236}">
                <a16:creationId xmlns:a16="http://schemas.microsoft.com/office/drawing/2014/main" id="{1D201540-4CDD-4FC0-BB75-AAB98936612D}"/>
              </a:ext>
            </a:extLst>
          </p:cNvPr>
          <p:cNvCxnSpPr>
            <a:cxnSpLocks/>
          </p:cNvCxnSpPr>
          <p:nvPr/>
        </p:nvCxnSpPr>
        <p:spPr>
          <a:xfrm>
            <a:off x="419102" y="3031915"/>
            <a:ext cx="1136850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D6957980-8CC3-485D-8FA8-44047ED256AA}"/>
              </a:ext>
            </a:extLst>
          </p:cNvPr>
          <p:cNvSpPr/>
          <p:nvPr/>
        </p:nvSpPr>
        <p:spPr>
          <a:xfrm>
            <a:off x="363031" y="4014971"/>
            <a:ext cx="3164499" cy="1107996"/>
          </a:xfrm>
          <a:prstGeom prst="rect">
            <a:avLst/>
          </a:prstGeom>
        </p:spPr>
        <p:txBody>
          <a:bodyPr wrap="square">
            <a:spAutoFit/>
          </a:bodyPr>
          <a:lstStyle/>
          <a:p>
            <a:r>
              <a:rPr lang="en-US" sz="1100">
                <a:solidFill>
                  <a:schemeClr val="bg1"/>
                </a:solidFill>
              </a:rPr>
              <a:t>In short, results from the new country-level model were used to generate the regional and global estimates for stunting and overweight, while the JME subregional multi-level model was used to generate the global and regional estimates for wasting and severe wasting.</a:t>
            </a:r>
            <a:endParaRPr lang="en-US" sz="1050">
              <a:solidFill>
                <a:schemeClr val="bg1"/>
              </a:solidFill>
            </a:endParaRPr>
          </a:p>
        </p:txBody>
      </p:sp>
      <p:sp>
        <p:nvSpPr>
          <p:cNvPr id="18" name="Rectangle 17">
            <a:extLst>
              <a:ext uri="{FF2B5EF4-FFF2-40B4-BE49-F238E27FC236}">
                <a16:creationId xmlns:a16="http://schemas.microsoft.com/office/drawing/2014/main" id="{8202032D-5FC6-43C2-9E3A-D6B0B13B245E}"/>
              </a:ext>
            </a:extLst>
          </p:cNvPr>
          <p:cNvSpPr/>
          <p:nvPr/>
        </p:nvSpPr>
        <p:spPr>
          <a:xfrm>
            <a:off x="363035" y="3281767"/>
            <a:ext cx="3164495" cy="646331"/>
          </a:xfrm>
          <a:prstGeom prst="rect">
            <a:avLst/>
          </a:prstGeom>
        </p:spPr>
        <p:txBody>
          <a:bodyPr wrap="square">
            <a:noAutofit/>
          </a:bodyPr>
          <a:lstStyle/>
          <a:p>
            <a:r>
              <a:rPr lang="en-US">
                <a:solidFill>
                  <a:schemeClr val="bg1"/>
                </a:solidFill>
                <a:latin typeface="+mj-lt"/>
              </a:rPr>
              <a:t>Generation of Regional and Global Estimates</a:t>
            </a:r>
          </a:p>
        </p:txBody>
      </p:sp>
      <p:sp>
        <p:nvSpPr>
          <p:cNvPr id="19" name="Rectangle 18">
            <a:extLst>
              <a:ext uri="{FF2B5EF4-FFF2-40B4-BE49-F238E27FC236}">
                <a16:creationId xmlns:a16="http://schemas.microsoft.com/office/drawing/2014/main" id="{DD63303E-0379-42DF-B102-52A5B41EE66D}"/>
              </a:ext>
            </a:extLst>
          </p:cNvPr>
          <p:cNvSpPr/>
          <p:nvPr/>
        </p:nvSpPr>
        <p:spPr>
          <a:xfrm>
            <a:off x="4367086" y="3742210"/>
            <a:ext cx="3480195" cy="2323713"/>
          </a:xfrm>
          <a:prstGeom prst="rect">
            <a:avLst/>
          </a:prstGeom>
        </p:spPr>
        <p:txBody>
          <a:bodyPr wrap="square" lIns="91440" tIns="45720" rIns="91440" bIns="45720" anchor="t">
            <a:spAutoFit/>
          </a:bodyPr>
          <a:lstStyle/>
          <a:p>
            <a:r>
              <a:rPr lang="en-US" sz="1000" b="1" dirty="0">
                <a:solidFill>
                  <a:schemeClr val="bg1"/>
                </a:solidFill>
              </a:rPr>
              <a:t>Stunting and Overweight</a:t>
            </a:r>
          </a:p>
          <a:p>
            <a:endParaRPr lang="en-US" sz="900" b="1">
              <a:solidFill>
                <a:schemeClr val="bg1"/>
              </a:solidFill>
            </a:endParaRPr>
          </a:p>
          <a:p>
            <a:r>
              <a:rPr lang="en-US" sz="900" dirty="0">
                <a:solidFill>
                  <a:schemeClr val="bg1"/>
                </a:solidFill>
              </a:rPr>
              <a:t>Global and regional estimates for all years from 2000 to 2022 were derived as the respective country averages weighted by the under-five population of these countries from The United Nations World Population Prospects, 2022 Revision, using model-based estimates for 205 countries. This includes 159 countries with national data sources for stunting and 160 countries with national data sources for overweight (e.g., household surveys) included in the JME country dataset described above. It also includes countries with modelled estimates generated for development of regional and global aggregates but for which country modelled estimates are not shown because they did not have any household surveys in the JME country dataset (43 countries for stunting and 42 countries for overweight). Confidence intervals were generated based on bootstrapping methodology.</a:t>
            </a:r>
            <a:endParaRPr lang="en-US" sz="900">
              <a:solidFill>
                <a:schemeClr val="bg1"/>
              </a:solidFill>
            </a:endParaRPr>
          </a:p>
        </p:txBody>
      </p:sp>
      <p:pic>
        <p:nvPicPr>
          <p:cNvPr id="20" name="Picture 19">
            <a:extLst>
              <a:ext uri="{FF2B5EF4-FFF2-40B4-BE49-F238E27FC236}">
                <a16:creationId xmlns:a16="http://schemas.microsoft.com/office/drawing/2014/main" id="{4B4C8967-52BF-47FB-A08D-D5DDF6E187E5}"/>
              </a:ext>
            </a:extLst>
          </p:cNvPr>
          <p:cNvPicPr>
            <a:picLocks noChangeAspect="1"/>
          </p:cNvPicPr>
          <p:nvPr/>
        </p:nvPicPr>
        <p:blipFill>
          <a:blip r:embed="rId2" cstate="screen">
            <a:biLevel thresh="25000"/>
            <a:extLst>
              <a:ext uri="{28A0092B-C50C-407E-A947-70E740481C1C}">
                <a14:useLocalDpi xmlns:a14="http://schemas.microsoft.com/office/drawing/2010/main"/>
              </a:ext>
            </a:extLst>
          </a:blip>
          <a:stretch>
            <a:fillRect/>
          </a:stretch>
        </p:blipFill>
        <p:spPr>
          <a:xfrm>
            <a:off x="4401629" y="3387101"/>
            <a:ext cx="376671" cy="376671"/>
          </a:xfrm>
          <a:prstGeom prst="rect">
            <a:avLst/>
          </a:prstGeom>
        </p:spPr>
      </p:pic>
      <p:pic>
        <p:nvPicPr>
          <p:cNvPr id="21" name="Picture 20">
            <a:extLst>
              <a:ext uri="{FF2B5EF4-FFF2-40B4-BE49-F238E27FC236}">
                <a16:creationId xmlns:a16="http://schemas.microsoft.com/office/drawing/2014/main" id="{2B6EA262-00C7-487A-83E1-4AE99FCF543B}"/>
              </a:ext>
            </a:extLst>
          </p:cNvPr>
          <p:cNvPicPr>
            <a:picLocks noChangeAspect="1"/>
          </p:cNvPicPr>
          <p:nvPr/>
        </p:nvPicPr>
        <p:blipFill>
          <a:blip r:embed="rId3" cstate="screen">
            <a:biLevel thresh="25000"/>
            <a:extLst>
              <a:ext uri="{28A0092B-C50C-407E-A947-70E740481C1C}">
                <a14:useLocalDpi xmlns:a14="http://schemas.microsoft.com/office/drawing/2010/main"/>
              </a:ext>
            </a:extLst>
          </a:blip>
          <a:stretch>
            <a:fillRect/>
          </a:stretch>
        </p:blipFill>
        <p:spPr>
          <a:xfrm>
            <a:off x="4811504" y="3421726"/>
            <a:ext cx="333546" cy="333546"/>
          </a:xfrm>
          <a:prstGeom prst="rect">
            <a:avLst/>
          </a:prstGeom>
        </p:spPr>
      </p:pic>
      <p:cxnSp>
        <p:nvCxnSpPr>
          <p:cNvPr id="22" name="Straight Connector 21">
            <a:extLst>
              <a:ext uri="{FF2B5EF4-FFF2-40B4-BE49-F238E27FC236}">
                <a16:creationId xmlns:a16="http://schemas.microsoft.com/office/drawing/2014/main" id="{6D6C1958-147A-44BC-87EE-D64F27ED998B}"/>
              </a:ext>
            </a:extLst>
          </p:cNvPr>
          <p:cNvCxnSpPr>
            <a:cxnSpLocks/>
          </p:cNvCxnSpPr>
          <p:nvPr/>
        </p:nvCxnSpPr>
        <p:spPr>
          <a:xfrm>
            <a:off x="4062550" y="3442946"/>
            <a:ext cx="0" cy="235696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93E64D8-BE10-4F39-B284-E65B8447524D}"/>
              </a:ext>
            </a:extLst>
          </p:cNvPr>
          <p:cNvCxnSpPr>
            <a:cxnSpLocks/>
          </p:cNvCxnSpPr>
          <p:nvPr/>
        </p:nvCxnSpPr>
        <p:spPr>
          <a:xfrm>
            <a:off x="8151813" y="3461737"/>
            <a:ext cx="0" cy="23817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EDF7612C-AC8A-4FF0-A0D8-EE31CEC37009}"/>
              </a:ext>
            </a:extLst>
          </p:cNvPr>
          <p:cNvSpPr/>
          <p:nvPr/>
        </p:nvSpPr>
        <p:spPr>
          <a:xfrm>
            <a:off x="8375134" y="3832972"/>
            <a:ext cx="3106324" cy="1354217"/>
          </a:xfrm>
          <a:prstGeom prst="rect">
            <a:avLst/>
          </a:prstGeom>
        </p:spPr>
        <p:txBody>
          <a:bodyPr wrap="square" lIns="91440" tIns="45720" rIns="91440" bIns="45720" anchor="t">
            <a:spAutoFit/>
          </a:bodyPr>
          <a:lstStyle/>
          <a:p>
            <a:r>
              <a:rPr lang="en-US" sz="1000" b="1" dirty="0">
                <a:solidFill>
                  <a:schemeClr val="bg1"/>
                </a:solidFill>
              </a:rPr>
              <a:t>Wasting and severe wasting</a:t>
            </a:r>
          </a:p>
          <a:p>
            <a:endParaRPr lang="en-US" sz="900" b="1">
              <a:solidFill>
                <a:schemeClr val="bg1"/>
              </a:solidFill>
            </a:endParaRPr>
          </a:p>
          <a:p>
            <a:r>
              <a:rPr lang="en-US" sz="900" dirty="0">
                <a:solidFill>
                  <a:schemeClr val="bg1"/>
                </a:solidFill>
              </a:rPr>
              <a:t>The wasting and severe wasting prevalence data from national data sources described in the above section about the JME country dataset were used to generate the regional and global estimates for all years 2000–2022 using the JME sub-regional multi-level model,</a:t>
            </a:r>
            <a:r>
              <a:rPr lang="en-US" sz="900" baseline="30000" dirty="0">
                <a:solidFill>
                  <a:schemeClr val="bg1"/>
                </a:solidFill>
              </a:rPr>
              <a:t>1,2 </a:t>
            </a:r>
            <a:r>
              <a:rPr lang="en-US" sz="900" dirty="0">
                <a:solidFill>
                  <a:schemeClr val="bg1"/>
                </a:solidFill>
              </a:rPr>
              <a:t> applying population weights for children under 5 years of age from the United Nations World Population Prospects, 2022 Revision.</a:t>
            </a:r>
          </a:p>
        </p:txBody>
      </p:sp>
      <p:pic>
        <p:nvPicPr>
          <p:cNvPr id="25" name="Picture 24">
            <a:extLst>
              <a:ext uri="{FF2B5EF4-FFF2-40B4-BE49-F238E27FC236}">
                <a16:creationId xmlns:a16="http://schemas.microsoft.com/office/drawing/2014/main" id="{12E02F81-788D-4BF5-B051-D4AF4E34BD9F}"/>
              </a:ext>
            </a:extLst>
          </p:cNvPr>
          <p:cNvPicPr>
            <a:picLocks noChangeAspect="1"/>
          </p:cNvPicPr>
          <p:nvPr/>
        </p:nvPicPr>
        <p:blipFill>
          <a:blip r:embed="rId4" cstate="screen">
            <a:biLevel thresh="25000"/>
            <a:extLst>
              <a:ext uri="{28A0092B-C50C-407E-A947-70E740481C1C}">
                <a14:useLocalDpi xmlns:a14="http://schemas.microsoft.com/office/drawing/2010/main"/>
              </a:ext>
            </a:extLst>
          </a:blip>
          <a:stretch>
            <a:fillRect/>
          </a:stretch>
        </p:blipFill>
        <p:spPr>
          <a:xfrm>
            <a:off x="8415963" y="3475305"/>
            <a:ext cx="384313" cy="384313"/>
          </a:xfrm>
          <a:prstGeom prst="rect">
            <a:avLst/>
          </a:prstGeom>
        </p:spPr>
      </p:pic>
      <p:sp>
        <p:nvSpPr>
          <p:cNvPr id="3" name="TextBox 2">
            <a:extLst>
              <a:ext uri="{FF2B5EF4-FFF2-40B4-BE49-F238E27FC236}">
                <a16:creationId xmlns:a16="http://schemas.microsoft.com/office/drawing/2014/main" id="{ECB4D122-DEB5-654C-47E7-6A4F0DA84A4F}"/>
              </a:ext>
            </a:extLst>
          </p:cNvPr>
          <p:cNvSpPr txBox="1"/>
          <p:nvPr/>
        </p:nvSpPr>
        <p:spPr>
          <a:xfrm>
            <a:off x="238704" y="6066721"/>
            <a:ext cx="11364149" cy="461665"/>
          </a:xfrm>
          <a:prstGeom prst="rect">
            <a:avLst/>
          </a:prstGeom>
          <a:noFill/>
        </p:spPr>
        <p:txBody>
          <a:bodyPr wrap="square" lIns="91440" tIns="45720" rIns="91440" bIns="45720" rtlCol="0" anchor="t">
            <a:spAutoFit/>
          </a:bodyPr>
          <a:lstStyle/>
          <a:p>
            <a:r>
              <a:rPr lang="en-US" sz="800" dirty="0">
                <a:solidFill>
                  <a:schemeClr val="bg1"/>
                </a:solidFill>
              </a:rPr>
              <a:t>1. United</a:t>
            </a:r>
            <a:r>
              <a:rPr lang="en-US" sz="800" dirty="0">
                <a:solidFill>
                  <a:schemeClr val="bg1"/>
                </a:solidFill>
                <a:ea typeface="+mn-lt"/>
                <a:cs typeface="+mn-lt"/>
              </a:rPr>
              <a:t> Nations Children’s Fund, World Health Organization, International Bank for Reconstruction and Development/The World Bank, UNICEF-WHO-World Bank Group Joint Child Malnutrition Estimates, UNICEF, New York; WHO, Geneva; World Bank, Washington, DC, 2012.</a:t>
            </a:r>
            <a:endParaRPr lang="en-US">
              <a:solidFill>
                <a:schemeClr val="bg1"/>
              </a:solidFill>
            </a:endParaRPr>
          </a:p>
          <a:p>
            <a:r>
              <a:rPr lang="en-US" sz="800" dirty="0">
                <a:solidFill>
                  <a:schemeClr val="bg1"/>
                </a:solidFill>
                <a:ea typeface="+mn-lt"/>
                <a:cs typeface="+mn-lt"/>
              </a:rPr>
              <a:t>2. de Onis, Mercedes et al., ‘Methodology for estimating regional and global trends of child malnutrition’, International Journal of Epidemiology, vol., 33, no. 6, December 2004, </a:t>
            </a:r>
            <a:r>
              <a:rPr lang="en-US" sz="800" dirty="0" err="1">
                <a:solidFill>
                  <a:schemeClr val="bg1"/>
                </a:solidFill>
                <a:ea typeface="+mn-lt"/>
                <a:cs typeface="+mn-lt"/>
              </a:rPr>
              <a:t>pps</a:t>
            </a:r>
            <a:r>
              <a:rPr lang="en-US" sz="800" dirty="0">
                <a:solidFill>
                  <a:schemeClr val="bg1"/>
                </a:solidFill>
                <a:ea typeface="+mn-lt"/>
                <a:cs typeface="+mn-lt"/>
              </a:rPr>
              <a:t>. 1260–1270, &lt;https://doi.org/10.1093/ije/dyh202&gt;, accessed April 2021</a:t>
            </a:r>
            <a:endParaRPr lang="en-US" dirty="0">
              <a:solidFill>
                <a:schemeClr val="bg1"/>
              </a:solidFill>
              <a:ea typeface="+mn-lt"/>
              <a:cs typeface="+mn-lt"/>
            </a:endParaRPr>
          </a:p>
        </p:txBody>
      </p:sp>
    </p:spTree>
    <p:extLst>
      <p:ext uri="{BB962C8B-B14F-4D97-AF65-F5344CB8AC3E}">
        <p14:creationId xmlns:p14="http://schemas.microsoft.com/office/powerpoint/2010/main" val="19453598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373D41"/>
        </a:solidFill>
        <a:effectLst/>
      </p:bgPr>
    </p:bg>
    <p:spTree>
      <p:nvGrpSpPr>
        <p:cNvPr id="1" name=""/>
        <p:cNvGrpSpPr/>
        <p:nvPr/>
      </p:nvGrpSpPr>
      <p:grpSpPr>
        <a:xfrm>
          <a:off x="0" y="0"/>
          <a:ext cx="0" cy="0"/>
          <a:chOff x="0" y="0"/>
          <a:chExt cx="0" cy="0"/>
        </a:xfrm>
      </p:grpSpPr>
      <p:sp>
        <p:nvSpPr>
          <p:cNvPr id="4" name="Rectangle 3"/>
          <p:cNvSpPr/>
          <p:nvPr/>
        </p:nvSpPr>
        <p:spPr>
          <a:xfrm>
            <a:off x="335280" y="1318063"/>
            <a:ext cx="4191000" cy="3539430"/>
          </a:xfrm>
          <a:prstGeom prst="rect">
            <a:avLst/>
          </a:prstGeom>
        </p:spPr>
        <p:txBody>
          <a:bodyPr wrap="square">
            <a:spAutoFit/>
          </a:bodyPr>
          <a:lstStyle/>
          <a:p>
            <a:r>
              <a:rPr lang="en-US" sz="1400">
                <a:solidFill>
                  <a:schemeClr val="bg1"/>
                </a:solidFill>
              </a:rPr>
              <a:t>The thresholds established through the WHO-UNICEF Technical Advisory Group on Nutrition Monitoring (TEAM) were released in 2018.</a:t>
            </a:r>
            <a:r>
              <a:rPr lang="en-US" sz="1400" baseline="30000">
                <a:solidFill>
                  <a:schemeClr val="bg1"/>
                </a:solidFill>
              </a:rPr>
              <a:t>1</a:t>
            </a:r>
            <a:r>
              <a:rPr lang="en-US" sz="1400">
                <a:solidFill>
                  <a:schemeClr val="bg1"/>
                </a:solidFill>
              </a:rPr>
              <a:t>  These thresholds have been used in the prevalence-based assessments in maps and tables in this brochure.</a:t>
            </a:r>
          </a:p>
          <a:p>
            <a:endParaRPr lang="en-US" sz="1400">
              <a:solidFill>
                <a:schemeClr val="bg1"/>
              </a:solidFill>
            </a:endParaRPr>
          </a:p>
          <a:p>
            <a:r>
              <a:rPr lang="en-US" sz="1400">
                <a:solidFill>
                  <a:schemeClr val="bg1"/>
                </a:solidFill>
              </a:rPr>
              <a:t>The thresholds were developed in relation to standard deviations (SD) of the normative WHO Child Growth Standards. The international definition of ‘normal’ (two SD from the WHO standards median) defines the first threshold, which includes 2.3 per cent of the area under the normalized distribution. </a:t>
            </a:r>
          </a:p>
          <a:p>
            <a:endParaRPr lang="en-US" sz="1400">
              <a:solidFill>
                <a:schemeClr val="bg1"/>
              </a:solidFill>
            </a:endParaRPr>
          </a:p>
          <a:p>
            <a:r>
              <a:rPr lang="en-US" sz="1400">
                <a:solidFill>
                  <a:schemeClr val="bg1"/>
                </a:solidFill>
              </a:rPr>
              <a:t>Multipliers of this ‘very low’ level (rounded to 2.5 per cent) set the basis for establishing subsequent thresholds.</a:t>
            </a:r>
          </a:p>
        </p:txBody>
      </p:sp>
      <p:sp>
        <p:nvSpPr>
          <p:cNvPr id="5" name="Rectangle 4"/>
          <p:cNvSpPr/>
          <p:nvPr/>
        </p:nvSpPr>
        <p:spPr>
          <a:xfrm>
            <a:off x="335282" y="648468"/>
            <a:ext cx="11582399" cy="400110"/>
          </a:xfrm>
          <a:prstGeom prst="rect">
            <a:avLst/>
          </a:prstGeom>
        </p:spPr>
        <p:txBody>
          <a:bodyPr wrap="square">
            <a:spAutoFit/>
          </a:bodyPr>
          <a:lstStyle/>
          <a:p>
            <a:r>
              <a:rPr lang="en-US" sz="2000" b="1">
                <a:solidFill>
                  <a:schemeClr val="bg1"/>
                </a:solidFill>
                <a:latin typeface="+mj-lt"/>
              </a:rPr>
              <a:t>Prevalence thresholds for wasting, overweight and stunting in children under 5 years</a:t>
            </a:r>
          </a:p>
        </p:txBody>
      </p:sp>
      <p:sp>
        <p:nvSpPr>
          <p:cNvPr id="6" name="TextBox 5"/>
          <p:cNvSpPr txBox="1"/>
          <p:nvPr/>
        </p:nvSpPr>
        <p:spPr>
          <a:xfrm>
            <a:off x="335280" y="6207085"/>
            <a:ext cx="9601200" cy="430887"/>
          </a:xfrm>
          <a:prstGeom prst="rect">
            <a:avLst/>
          </a:prstGeom>
          <a:noFill/>
        </p:spPr>
        <p:txBody>
          <a:bodyPr wrap="square" rtlCol="0">
            <a:spAutoFit/>
          </a:bodyPr>
          <a:lstStyle/>
          <a:p>
            <a:r>
              <a:rPr lang="en-US" sz="1100">
                <a:solidFill>
                  <a:schemeClr val="bg1"/>
                </a:solidFill>
              </a:rPr>
              <a:t>1 de Onis, M., et al. (2018). Prevalence thresholds for wasting, overweight and stunting in children under 5 years. Public health nutrition, 22(1), 175–179.</a:t>
            </a:r>
          </a:p>
          <a:p>
            <a:endParaRPr lang="en-US" sz="1100">
              <a:solidFill>
                <a:schemeClr val="bg1"/>
              </a:solidFill>
            </a:endParaRPr>
          </a:p>
        </p:txBody>
      </p:sp>
      <p:graphicFrame>
        <p:nvGraphicFramePr>
          <p:cNvPr id="7" name="Table 6"/>
          <p:cNvGraphicFramePr>
            <a:graphicFrameLocks noGrp="1"/>
          </p:cNvGraphicFramePr>
          <p:nvPr/>
        </p:nvGraphicFramePr>
        <p:xfrm>
          <a:off x="6248400" y="1710506"/>
          <a:ext cx="4800600" cy="2804160"/>
        </p:xfrm>
        <a:graphic>
          <a:graphicData uri="http://schemas.openxmlformats.org/drawingml/2006/table">
            <a:tbl>
              <a:tblPr firstRow="1" bandRow="1">
                <a:tableStyleId>{5C22544A-7EE6-4342-B048-85BDC9FD1C3A}</a:tableStyleId>
              </a:tblPr>
              <a:tblGrid>
                <a:gridCol w="1200150">
                  <a:extLst>
                    <a:ext uri="{9D8B030D-6E8A-4147-A177-3AD203B41FA5}">
                      <a16:colId xmlns:a16="http://schemas.microsoft.com/office/drawing/2014/main" val="20000"/>
                    </a:ext>
                  </a:extLst>
                </a:gridCol>
                <a:gridCol w="161925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tblGrid>
              <a:tr h="370840">
                <a:tc rowSpan="2">
                  <a:txBody>
                    <a:bodyPr/>
                    <a:lstStyle/>
                    <a:p>
                      <a:pPr algn="ctr"/>
                      <a:r>
                        <a:rPr lang="en-US">
                          <a:solidFill>
                            <a:srgbClr val="00B0F0"/>
                          </a:solidFill>
                        </a:rPr>
                        <a:t>Labels</a:t>
                      </a:r>
                    </a:p>
                  </a:txBody>
                  <a:tcPr anchor="b">
                    <a:lnR w="38100" cap="flat" cmpd="sng" algn="ctr">
                      <a:solidFill>
                        <a:schemeClr val="bg1"/>
                      </a:solidFill>
                      <a:prstDash val="solid"/>
                      <a:round/>
                      <a:headEnd type="none" w="med" len="med"/>
                      <a:tailEnd type="none" w="med" len="med"/>
                    </a:lnR>
                    <a:solidFill>
                      <a:schemeClr val="bg1"/>
                    </a:solidFill>
                  </a:tcPr>
                </a:tc>
                <a:tc gridSpan="2">
                  <a:txBody>
                    <a:bodyPr/>
                    <a:lstStyle/>
                    <a:p>
                      <a:pPr algn="ctr"/>
                      <a:r>
                        <a:rPr lang="en-US">
                          <a:solidFill>
                            <a:srgbClr val="00B0F0"/>
                          </a:solidFill>
                        </a:rPr>
                        <a:t>Prevalence</a:t>
                      </a:r>
                      <a:r>
                        <a:rPr lang="en-US" baseline="0">
                          <a:solidFill>
                            <a:srgbClr val="00B0F0"/>
                          </a:solidFill>
                        </a:rPr>
                        <a:t> thresholds (%)</a:t>
                      </a:r>
                      <a:endParaRPr lang="en-US">
                        <a:solidFill>
                          <a:srgbClr val="00B0F0"/>
                        </a:solidFill>
                      </a:endParaRPr>
                    </a:p>
                  </a:txBody>
                  <a:tcPr>
                    <a:lnL w="38100" cap="flat" cmpd="sng" algn="ctr">
                      <a:solidFill>
                        <a:schemeClr val="bg1"/>
                      </a:solidFill>
                      <a:prstDash val="solid"/>
                      <a:round/>
                      <a:headEnd type="none" w="med" len="med"/>
                      <a:tailEnd type="none" w="med" len="med"/>
                    </a:lnL>
                    <a:lnB w="38100" cmpd="sng">
                      <a:noFill/>
                    </a:lnB>
                    <a:solidFill>
                      <a:schemeClr val="bg1"/>
                    </a:solidFill>
                  </a:tcPr>
                </a:tc>
                <a:tc hMerge="1">
                  <a:txBody>
                    <a:bodyPr/>
                    <a:lstStyle/>
                    <a:p>
                      <a:endParaRPr lang="en-US">
                        <a:solidFill>
                          <a:schemeClr val="bg1"/>
                        </a:solidFill>
                      </a:endParaRPr>
                    </a:p>
                  </a:txBody>
                  <a:tcPr>
                    <a:noFill/>
                  </a:tcPr>
                </a:tc>
                <a:extLst>
                  <a:ext uri="{0D108BD9-81ED-4DB2-BD59-A6C34878D82A}">
                    <a16:rowId xmlns:a16="http://schemas.microsoft.com/office/drawing/2014/main" val="10000"/>
                  </a:ext>
                </a:extLst>
              </a:tr>
              <a:tr h="370840">
                <a:tc vMerge="1">
                  <a:txBody>
                    <a:bodyPr/>
                    <a:lstStyle/>
                    <a:p>
                      <a:endParaRPr lang="en-US">
                        <a:solidFill>
                          <a:schemeClr val="bg1"/>
                        </a:solidFill>
                      </a:endParaRPr>
                    </a:p>
                  </a:txBody>
                  <a:tcPr>
                    <a:noFill/>
                  </a:tcPr>
                </a:tc>
                <a:tc>
                  <a:txBody>
                    <a:bodyPr/>
                    <a:lstStyle/>
                    <a:p>
                      <a:pPr algn="ctr"/>
                      <a:r>
                        <a:rPr lang="en-US" sz="1600">
                          <a:solidFill>
                            <a:srgbClr val="00B0F0"/>
                          </a:solidFill>
                        </a:rPr>
                        <a:t>Stunting</a:t>
                      </a:r>
                    </a:p>
                  </a:txBody>
                  <a:tcPr>
                    <a:lnL w="38100" cap="flat" cmpd="sng" algn="ctr">
                      <a:solidFill>
                        <a:schemeClr val="bg1"/>
                      </a:solidFill>
                      <a:prstDash val="solid"/>
                      <a:round/>
                      <a:headEnd type="none" w="med" len="med"/>
                      <a:tailEnd type="none" w="med" len="med"/>
                    </a:lnL>
                    <a:lnT w="38100" cmpd="sng">
                      <a:noFill/>
                    </a:lnT>
                    <a:lnB w="38100" cap="flat" cmpd="sng" algn="ctr">
                      <a:solidFill>
                        <a:schemeClr val="bg1"/>
                      </a:solidFill>
                      <a:prstDash val="solid"/>
                      <a:round/>
                      <a:headEnd type="none" w="med" len="med"/>
                      <a:tailEnd type="none" w="med" len="med"/>
                    </a:lnB>
                    <a:solidFill>
                      <a:schemeClr val="bg1"/>
                    </a:solidFill>
                  </a:tcPr>
                </a:tc>
                <a:tc>
                  <a:txBody>
                    <a:bodyPr/>
                    <a:lstStyle/>
                    <a:p>
                      <a:pPr algn="ctr"/>
                      <a:r>
                        <a:rPr lang="en-US" sz="1600">
                          <a:solidFill>
                            <a:srgbClr val="00B0F0"/>
                          </a:solidFill>
                        </a:rPr>
                        <a:t>Overweight</a:t>
                      </a:r>
                      <a:r>
                        <a:rPr lang="en-US" sz="1600" baseline="0">
                          <a:solidFill>
                            <a:srgbClr val="00B0F0"/>
                          </a:solidFill>
                        </a:rPr>
                        <a:t> </a:t>
                      </a:r>
                    </a:p>
                    <a:p>
                      <a:pPr algn="ctr"/>
                      <a:r>
                        <a:rPr lang="en-US" sz="1600" baseline="0">
                          <a:solidFill>
                            <a:srgbClr val="00B0F0"/>
                          </a:solidFill>
                        </a:rPr>
                        <a:t>and Wasting</a:t>
                      </a:r>
                      <a:endParaRPr lang="en-US" sz="1600">
                        <a:solidFill>
                          <a:srgbClr val="00B0F0"/>
                        </a:solidFill>
                      </a:endParaRPr>
                    </a:p>
                  </a:txBody>
                  <a:tcPr>
                    <a:lnT w="38100" cmpd="sng">
                      <a:noFill/>
                    </a:lnT>
                    <a:lnB w="381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algn="ctr"/>
                      <a:r>
                        <a:rPr lang="en-US">
                          <a:solidFill>
                            <a:schemeClr val="bg1"/>
                          </a:solidFill>
                        </a:rPr>
                        <a:t>Very Low</a:t>
                      </a:r>
                    </a:p>
                  </a:txBody>
                  <a:tcPr>
                    <a:lnL w="12700" cmpd="sng">
                      <a:noFill/>
                    </a:lnL>
                    <a:noFill/>
                  </a:tcPr>
                </a:tc>
                <a:tc>
                  <a:txBody>
                    <a:bodyPr/>
                    <a:lstStyle/>
                    <a:p>
                      <a:pPr algn="ctr"/>
                      <a:r>
                        <a:rPr lang="en-US">
                          <a:solidFill>
                            <a:schemeClr val="bg1"/>
                          </a:solidFill>
                        </a:rPr>
                        <a:t>&lt;2.5</a:t>
                      </a:r>
                    </a:p>
                  </a:txBody>
                  <a:tcPr>
                    <a:lnT w="38100" cap="flat" cmpd="sng" algn="ctr">
                      <a:solidFill>
                        <a:schemeClr val="bg1"/>
                      </a:solidFill>
                      <a:prstDash val="solid"/>
                      <a:round/>
                      <a:headEnd type="none" w="med" len="med"/>
                      <a:tailEnd type="none" w="med" len="med"/>
                    </a:lnT>
                    <a:noFill/>
                  </a:tcPr>
                </a:tc>
                <a:tc>
                  <a:txBody>
                    <a:bodyPr/>
                    <a:lstStyle/>
                    <a:p>
                      <a:pPr algn="ctr"/>
                      <a:r>
                        <a:rPr lang="en-US">
                          <a:solidFill>
                            <a:schemeClr val="bg1"/>
                          </a:solidFill>
                        </a:rPr>
                        <a:t>&lt;2.5</a:t>
                      </a:r>
                    </a:p>
                  </a:txBody>
                  <a:tcPr>
                    <a:lnR w="12700" cmpd="sng">
                      <a:noFill/>
                    </a:lnR>
                    <a:lnT w="381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2"/>
                  </a:ext>
                </a:extLst>
              </a:tr>
              <a:tr h="370840">
                <a:tc>
                  <a:txBody>
                    <a:bodyPr/>
                    <a:lstStyle/>
                    <a:p>
                      <a:pPr algn="ctr"/>
                      <a:r>
                        <a:rPr lang="en-US">
                          <a:solidFill>
                            <a:schemeClr val="bg1"/>
                          </a:solidFill>
                        </a:rPr>
                        <a:t>Low</a:t>
                      </a:r>
                    </a:p>
                  </a:txBody>
                  <a:tcPr>
                    <a:lnL w="12700" cmpd="sng">
                      <a:noFill/>
                    </a:lnL>
                    <a:noFill/>
                  </a:tcPr>
                </a:tc>
                <a:tc>
                  <a:txBody>
                    <a:bodyPr/>
                    <a:lstStyle/>
                    <a:p>
                      <a:pPr algn="ctr"/>
                      <a:r>
                        <a:rPr lang="en-US">
                          <a:solidFill>
                            <a:schemeClr val="bg1"/>
                          </a:solidFill>
                        </a:rPr>
                        <a:t>2.5 – &lt; 10</a:t>
                      </a:r>
                    </a:p>
                  </a:txBody>
                  <a:tcPr>
                    <a:noFill/>
                  </a:tcPr>
                </a:tc>
                <a:tc>
                  <a:txBody>
                    <a:bodyPr/>
                    <a:lstStyle/>
                    <a:p>
                      <a:pPr algn="ctr"/>
                      <a:r>
                        <a:rPr lang="en-US">
                          <a:solidFill>
                            <a:schemeClr val="bg1"/>
                          </a:solidFill>
                        </a:rPr>
                        <a:t>2.5 – &lt; 5</a:t>
                      </a:r>
                    </a:p>
                  </a:txBody>
                  <a:tcPr>
                    <a:lnR w="12700" cmpd="sng">
                      <a:noFill/>
                    </a:lnR>
                    <a:noFill/>
                  </a:tcPr>
                </a:tc>
                <a:extLst>
                  <a:ext uri="{0D108BD9-81ED-4DB2-BD59-A6C34878D82A}">
                    <a16:rowId xmlns:a16="http://schemas.microsoft.com/office/drawing/2014/main" val="10003"/>
                  </a:ext>
                </a:extLst>
              </a:tr>
              <a:tr h="370840">
                <a:tc>
                  <a:txBody>
                    <a:bodyPr/>
                    <a:lstStyle/>
                    <a:p>
                      <a:pPr algn="ctr"/>
                      <a:r>
                        <a:rPr lang="en-US">
                          <a:solidFill>
                            <a:schemeClr val="bg1"/>
                          </a:solidFill>
                        </a:rPr>
                        <a:t>Medium</a:t>
                      </a:r>
                    </a:p>
                  </a:txBody>
                  <a:tcPr>
                    <a:lnL w="12700" cmpd="sng">
                      <a:noFill/>
                    </a:lnL>
                    <a:noFill/>
                  </a:tcPr>
                </a:tc>
                <a:tc>
                  <a:txBody>
                    <a:bodyPr/>
                    <a:lstStyle/>
                    <a:p>
                      <a:pPr algn="ctr"/>
                      <a:r>
                        <a:rPr lang="en-US">
                          <a:solidFill>
                            <a:schemeClr val="bg1"/>
                          </a:solidFill>
                        </a:rPr>
                        <a:t>10 – &lt; 20</a:t>
                      </a:r>
                    </a:p>
                  </a:txBody>
                  <a:tcPr>
                    <a:noFill/>
                  </a:tcPr>
                </a:tc>
                <a:tc>
                  <a:txBody>
                    <a:bodyPr/>
                    <a:lstStyle/>
                    <a:p>
                      <a:pPr algn="ctr"/>
                      <a:r>
                        <a:rPr lang="en-US">
                          <a:solidFill>
                            <a:schemeClr val="bg1"/>
                          </a:solidFill>
                        </a:rPr>
                        <a:t>5 – &lt; 10</a:t>
                      </a:r>
                    </a:p>
                  </a:txBody>
                  <a:tcPr>
                    <a:lnR w="12700" cmpd="sng">
                      <a:noFill/>
                    </a:lnR>
                    <a:noFill/>
                  </a:tcPr>
                </a:tc>
                <a:extLst>
                  <a:ext uri="{0D108BD9-81ED-4DB2-BD59-A6C34878D82A}">
                    <a16:rowId xmlns:a16="http://schemas.microsoft.com/office/drawing/2014/main" val="10004"/>
                  </a:ext>
                </a:extLst>
              </a:tr>
              <a:tr h="370840">
                <a:tc>
                  <a:txBody>
                    <a:bodyPr/>
                    <a:lstStyle/>
                    <a:p>
                      <a:pPr algn="ctr"/>
                      <a:r>
                        <a:rPr lang="en-US">
                          <a:solidFill>
                            <a:schemeClr val="bg1"/>
                          </a:solidFill>
                        </a:rPr>
                        <a:t>High</a:t>
                      </a:r>
                    </a:p>
                  </a:txBody>
                  <a:tcPr>
                    <a:lnL w="12700" cmpd="sng">
                      <a:noFill/>
                    </a:lnL>
                    <a:noFill/>
                  </a:tcPr>
                </a:tc>
                <a:tc>
                  <a:txBody>
                    <a:bodyPr/>
                    <a:lstStyle/>
                    <a:p>
                      <a:pPr algn="ctr"/>
                      <a:r>
                        <a:rPr lang="en-US">
                          <a:solidFill>
                            <a:schemeClr val="bg1"/>
                          </a:solidFill>
                        </a:rPr>
                        <a:t>20 – &lt; 30</a:t>
                      </a:r>
                    </a:p>
                  </a:txBody>
                  <a:tcPr>
                    <a:noFill/>
                  </a:tcPr>
                </a:tc>
                <a:tc>
                  <a:txBody>
                    <a:bodyPr/>
                    <a:lstStyle/>
                    <a:p>
                      <a:pPr algn="ctr"/>
                      <a:r>
                        <a:rPr lang="en-US">
                          <a:solidFill>
                            <a:schemeClr val="bg1"/>
                          </a:solidFill>
                        </a:rPr>
                        <a:t>10 – &lt; 15</a:t>
                      </a:r>
                    </a:p>
                  </a:txBody>
                  <a:tcPr>
                    <a:lnR w="12700" cmpd="sng">
                      <a:noFill/>
                    </a:lnR>
                    <a:noFill/>
                  </a:tcPr>
                </a:tc>
                <a:extLst>
                  <a:ext uri="{0D108BD9-81ED-4DB2-BD59-A6C34878D82A}">
                    <a16:rowId xmlns:a16="http://schemas.microsoft.com/office/drawing/2014/main" val="10005"/>
                  </a:ext>
                </a:extLst>
              </a:tr>
              <a:tr h="370840">
                <a:tc>
                  <a:txBody>
                    <a:bodyPr/>
                    <a:lstStyle/>
                    <a:p>
                      <a:pPr algn="ctr"/>
                      <a:r>
                        <a:rPr lang="en-US">
                          <a:solidFill>
                            <a:schemeClr val="bg1"/>
                          </a:solidFill>
                        </a:rPr>
                        <a:t>Very high</a:t>
                      </a:r>
                    </a:p>
                  </a:txBody>
                  <a:tcPr>
                    <a:lnL w="12700" cmpd="sng">
                      <a:noFill/>
                    </a:lnL>
                    <a:lnB w="12700" cmpd="sng">
                      <a:noFill/>
                    </a:lnB>
                    <a:noFill/>
                  </a:tcPr>
                </a:tc>
                <a:tc>
                  <a:txBody>
                    <a:bodyPr/>
                    <a:lstStyle/>
                    <a:p>
                      <a:pPr algn="ctr"/>
                      <a:r>
                        <a:rPr lang="en-US" sz="1800" b="0" i="0" u="none" strike="noStrike" kern="1200" baseline="0">
                          <a:solidFill>
                            <a:schemeClr val="bg1"/>
                          </a:solidFill>
                          <a:latin typeface="+mn-lt"/>
                          <a:ea typeface="+mn-ea"/>
                          <a:cs typeface="+mn-cs"/>
                        </a:rPr>
                        <a:t>≥ 30</a:t>
                      </a:r>
                      <a:endParaRPr lang="en-US">
                        <a:solidFill>
                          <a:schemeClr val="bg1"/>
                        </a:solidFill>
                      </a:endParaRPr>
                    </a:p>
                  </a:txBody>
                  <a:tcPr>
                    <a:lnB w="12700" cmpd="sng">
                      <a:noFill/>
                    </a:lnB>
                    <a:noFill/>
                  </a:tcPr>
                </a:tc>
                <a:tc>
                  <a:txBody>
                    <a:bodyPr/>
                    <a:lstStyle/>
                    <a:p>
                      <a:pPr algn="ctr"/>
                      <a:r>
                        <a:rPr lang="en-US" sz="1800" b="0" i="0" u="none" strike="noStrike" kern="1200" baseline="0">
                          <a:solidFill>
                            <a:schemeClr val="bg1"/>
                          </a:solidFill>
                          <a:latin typeface="+mn-lt"/>
                          <a:ea typeface="+mn-ea"/>
                          <a:cs typeface="+mn-cs"/>
                        </a:rPr>
                        <a:t>≥ 15</a:t>
                      </a:r>
                      <a:endParaRPr lang="en-US">
                        <a:solidFill>
                          <a:schemeClr val="bg1"/>
                        </a:solidFill>
                      </a:endParaRPr>
                    </a:p>
                  </a:txBody>
                  <a:tcPr>
                    <a:lnR w="12700" cmpd="sng">
                      <a:noFill/>
                    </a:lnR>
                    <a:lnB w="12700" cmpd="sng">
                      <a:noFill/>
                    </a:lnB>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49938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A picture containing text, clipart, screenshot, cartoon&#10;&#10;Description automatically generated">
            <a:extLst>
              <a:ext uri="{FF2B5EF4-FFF2-40B4-BE49-F238E27FC236}">
                <a16:creationId xmlns:a16="http://schemas.microsoft.com/office/drawing/2014/main" id="{5C04AF6C-0074-FF51-39BE-C2BDC22E56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15607" y="1313210"/>
            <a:ext cx="5737538" cy="5118014"/>
          </a:xfrm>
          <a:prstGeom prst="rect">
            <a:avLst/>
          </a:prstGeom>
        </p:spPr>
      </p:pic>
      <p:pic>
        <p:nvPicPr>
          <p:cNvPr id="7" name="Picture 6">
            <a:extLst>
              <a:ext uri="{FF2B5EF4-FFF2-40B4-BE49-F238E27FC236}">
                <a16:creationId xmlns:a16="http://schemas.microsoft.com/office/drawing/2014/main" id="{0C0A8BF5-839C-7E46-B154-6933D4FFD6A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42902" y="4162741"/>
            <a:ext cx="2093049" cy="1795615"/>
          </a:xfrm>
          <a:prstGeom prst="rect">
            <a:avLst/>
          </a:prstGeom>
        </p:spPr>
      </p:pic>
      <p:sp>
        <p:nvSpPr>
          <p:cNvPr id="4" name="Rectangle 3">
            <a:extLst>
              <a:ext uri="{FF2B5EF4-FFF2-40B4-BE49-F238E27FC236}">
                <a16:creationId xmlns:a16="http://schemas.microsoft.com/office/drawing/2014/main" id="{F01DFC4C-D6C5-CB40-8981-7C2C11093F04}"/>
              </a:ext>
            </a:extLst>
          </p:cNvPr>
          <p:cNvSpPr/>
          <p:nvPr/>
        </p:nvSpPr>
        <p:spPr>
          <a:xfrm>
            <a:off x="0" y="0"/>
            <a:ext cx="12192000" cy="12333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5" name="TextBox 4">
            <a:extLst>
              <a:ext uri="{FF2B5EF4-FFF2-40B4-BE49-F238E27FC236}">
                <a16:creationId xmlns:a16="http://schemas.microsoft.com/office/drawing/2014/main" id="{7CF55B28-6800-F54E-8CB5-435C89C67795}"/>
              </a:ext>
            </a:extLst>
          </p:cNvPr>
          <p:cNvSpPr txBox="1"/>
          <p:nvPr/>
        </p:nvSpPr>
        <p:spPr>
          <a:xfrm>
            <a:off x="342902" y="235989"/>
            <a:ext cx="11961629" cy="923330"/>
          </a:xfrm>
          <a:prstGeom prst="rect">
            <a:avLst/>
          </a:prstGeom>
          <a:noFill/>
        </p:spPr>
        <p:txBody>
          <a:bodyPr wrap="square" rtlCol="0">
            <a:spAutoFit/>
          </a:bodyPr>
          <a:lstStyle/>
          <a:p>
            <a:r>
              <a:rPr lang="en-US">
                <a:solidFill>
                  <a:schemeClr val="bg1"/>
                </a:solidFill>
                <a:latin typeface="+mj-lt"/>
              </a:rPr>
              <a:t>GLOBAL OVERVIEW</a:t>
            </a:r>
          </a:p>
          <a:p>
            <a:r>
              <a:rPr lang="en-US" sz="3600">
                <a:solidFill>
                  <a:schemeClr val="bg1"/>
                </a:solidFill>
              </a:rPr>
              <a:t>Progress toward the SDGs </a:t>
            </a:r>
            <a:r>
              <a:rPr lang="en-US" sz="2400">
                <a:solidFill>
                  <a:schemeClr val="bg1"/>
                </a:solidFill>
              </a:rPr>
              <a:t>by % of population and % of countries global</a:t>
            </a:r>
          </a:p>
        </p:txBody>
      </p:sp>
      <p:sp>
        <p:nvSpPr>
          <p:cNvPr id="8" name="TextBox 7">
            <a:extLst>
              <a:ext uri="{FF2B5EF4-FFF2-40B4-BE49-F238E27FC236}">
                <a16:creationId xmlns:a16="http://schemas.microsoft.com/office/drawing/2014/main" id="{E77F8C2E-6321-064D-B175-D372DF632E10}"/>
              </a:ext>
            </a:extLst>
          </p:cNvPr>
          <p:cNvSpPr txBox="1"/>
          <p:nvPr/>
        </p:nvSpPr>
        <p:spPr>
          <a:xfrm>
            <a:off x="10334066" y="5354006"/>
            <a:ext cx="1701990" cy="1077218"/>
          </a:xfrm>
          <a:prstGeom prst="rect">
            <a:avLst/>
          </a:prstGeom>
          <a:noFill/>
        </p:spPr>
        <p:txBody>
          <a:bodyPr wrap="square" rtlCol="0">
            <a:spAutoFit/>
          </a:bodyPr>
          <a:lstStyle/>
          <a:p>
            <a:r>
              <a:rPr lang="en-US" sz="800">
                <a:solidFill>
                  <a:schemeClr val="tx1">
                    <a:lumMod val="50000"/>
                    <a:lumOff val="50000"/>
                  </a:schemeClr>
                </a:solidFill>
              </a:rPr>
              <a:t>Source: UNICEF, WHO, World Bank Group Joint Malnutrition Estimates, 2023 edition.  Note: *Percentages may not add up to 100 per cent due to rounding. See notes on progress assessment categories on slide 31.</a:t>
            </a:r>
          </a:p>
          <a:p>
            <a:r>
              <a:rPr lang="en-US" sz="800">
                <a:solidFill>
                  <a:schemeClr val="tx1">
                    <a:lumMod val="50000"/>
                    <a:lumOff val="50000"/>
                  </a:schemeClr>
                </a:solidFill>
              </a:rPr>
              <a:t> </a:t>
            </a:r>
          </a:p>
        </p:txBody>
      </p:sp>
      <p:sp>
        <p:nvSpPr>
          <p:cNvPr id="9" name="TextBox 8">
            <a:extLst>
              <a:ext uri="{FF2B5EF4-FFF2-40B4-BE49-F238E27FC236}">
                <a16:creationId xmlns:a16="http://schemas.microsoft.com/office/drawing/2014/main" id="{2F57D60C-68F7-2A48-A29E-A64F62E14042}"/>
              </a:ext>
            </a:extLst>
          </p:cNvPr>
          <p:cNvSpPr txBox="1"/>
          <p:nvPr/>
        </p:nvSpPr>
        <p:spPr>
          <a:xfrm>
            <a:off x="342899" y="1503996"/>
            <a:ext cx="3330331" cy="1631216"/>
          </a:xfrm>
          <a:prstGeom prst="rect">
            <a:avLst/>
          </a:prstGeom>
          <a:noFill/>
        </p:spPr>
        <p:txBody>
          <a:bodyPr wrap="square" rtlCol="0">
            <a:spAutoFit/>
          </a:bodyPr>
          <a:lstStyle/>
          <a:p>
            <a:r>
              <a:rPr lang="en-US" sz="2000" b="1">
                <a:effectLst/>
                <a:latin typeface="FranklinGothic URW" pitchFamily="2" charset="77"/>
              </a:rPr>
              <a:t>Three quarters of the world’s children live in countries that are off-track to achieve the 2030 SDG target on child stunting</a:t>
            </a:r>
            <a:endParaRPr lang="en-US" sz="2000">
              <a:effectLst/>
              <a:latin typeface="FranklinGothic URW" pitchFamily="2" charset="77"/>
            </a:endParaRPr>
          </a:p>
        </p:txBody>
      </p:sp>
    </p:spTree>
    <p:extLst>
      <p:ext uri="{BB962C8B-B14F-4D97-AF65-F5344CB8AC3E}">
        <p14:creationId xmlns:p14="http://schemas.microsoft.com/office/powerpoint/2010/main" val="5150087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373D41"/>
        </a:solidFill>
        <a:effectLst/>
      </p:bgPr>
    </p:bg>
    <p:spTree>
      <p:nvGrpSpPr>
        <p:cNvPr id="1" name=""/>
        <p:cNvGrpSpPr/>
        <p:nvPr/>
      </p:nvGrpSpPr>
      <p:grpSpPr>
        <a:xfrm>
          <a:off x="0" y="0"/>
          <a:ext cx="0" cy="0"/>
          <a:chOff x="0" y="0"/>
          <a:chExt cx="0" cy="0"/>
        </a:xfrm>
      </p:grpSpPr>
      <p:sp>
        <p:nvSpPr>
          <p:cNvPr id="4" name="Rectangle 3"/>
          <p:cNvSpPr/>
          <p:nvPr/>
        </p:nvSpPr>
        <p:spPr>
          <a:xfrm>
            <a:off x="457202" y="1221057"/>
            <a:ext cx="11055531" cy="307777"/>
          </a:xfrm>
          <a:prstGeom prst="rect">
            <a:avLst/>
          </a:prstGeom>
        </p:spPr>
        <p:txBody>
          <a:bodyPr wrap="square">
            <a:spAutoFit/>
          </a:bodyPr>
          <a:lstStyle/>
          <a:p>
            <a:r>
              <a:rPr lang="en-US" sz="1400">
                <a:solidFill>
                  <a:schemeClr val="bg1"/>
                </a:solidFill>
              </a:rPr>
              <a:t>Progress towards the 2030 SDG was assessed using the 2030 targets proposed as an extension of the 2025 global nutrition targets.</a:t>
            </a:r>
          </a:p>
        </p:txBody>
      </p:sp>
      <p:sp>
        <p:nvSpPr>
          <p:cNvPr id="5" name="Rectangle 4"/>
          <p:cNvSpPr/>
          <p:nvPr/>
        </p:nvSpPr>
        <p:spPr>
          <a:xfrm>
            <a:off x="419102" y="377952"/>
            <a:ext cx="11582399" cy="400110"/>
          </a:xfrm>
          <a:prstGeom prst="rect">
            <a:avLst/>
          </a:prstGeom>
        </p:spPr>
        <p:txBody>
          <a:bodyPr wrap="square">
            <a:spAutoFit/>
          </a:bodyPr>
          <a:lstStyle/>
          <a:p>
            <a:r>
              <a:rPr lang="en-US" sz="2000">
                <a:solidFill>
                  <a:schemeClr val="bg1"/>
                </a:solidFill>
                <a:latin typeface="+mj-lt"/>
              </a:rPr>
              <a:t>2025 and 2030 global targets on stunting, wasting and overweight among children under 5 years of age</a:t>
            </a:r>
            <a:endParaRPr lang="en-US" sz="2000" b="1">
              <a:solidFill>
                <a:schemeClr val="bg1"/>
              </a:solidFill>
              <a:latin typeface="+mj-lt"/>
            </a:endParaRPr>
          </a:p>
        </p:txBody>
      </p:sp>
      <p:sp>
        <p:nvSpPr>
          <p:cNvPr id="6" name="TextBox 5"/>
          <p:cNvSpPr txBox="1"/>
          <p:nvPr/>
        </p:nvSpPr>
        <p:spPr>
          <a:xfrm>
            <a:off x="419100" y="5210007"/>
            <a:ext cx="11403932" cy="1277273"/>
          </a:xfrm>
          <a:prstGeom prst="rect">
            <a:avLst/>
          </a:prstGeom>
          <a:noFill/>
        </p:spPr>
        <p:txBody>
          <a:bodyPr wrap="square" rtlCol="0">
            <a:spAutoFit/>
          </a:bodyPr>
          <a:lstStyle/>
          <a:p>
            <a:r>
              <a:rPr lang="en-US" sz="1100">
                <a:solidFill>
                  <a:schemeClr val="bg1"/>
                </a:solidFill>
              </a:rPr>
              <a:t>Note: *Targets were set using a baseline year of 2012.</a:t>
            </a:r>
          </a:p>
          <a:p>
            <a:r>
              <a:rPr lang="en-US" sz="1100">
                <a:solidFill>
                  <a:schemeClr val="bg1"/>
                </a:solidFill>
              </a:rPr>
              <a:t>References: </a:t>
            </a:r>
          </a:p>
          <a:p>
            <a:r>
              <a:rPr lang="en-US" sz="1100">
                <a:solidFill>
                  <a:schemeClr val="bg1"/>
                </a:solidFill>
              </a:rPr>
              <a:t>United Nations Children’s Fund, World Health Organization, The World Bank. UNICEF-WHO-World Bank Joint Child Malnutrition Estimates. (UNICEF, New York; WHO, Geneva; The World Bank, Washington, DC; 2012).  UNICEF &amp; WHO. 2017. Methodology for monitoring progress towards the global nutrition targets for 2025 – technical report. New York, USA and Geneva, Switzerland. </a:t>
            </a:r>
            <a:r>
              <a:rPr lang="en-US" sz="1100">
                <a:solidFill>
                  <a:schemeClr val="bg1"/>
                </a:solidFill>
                <a:hlinkClick r:id="rId2"/>
              </a:rPr>
              <a:t>https://data.unicef.org/resources/methodology-for-monitoring-progress-towards-the-global-nutrition-targets-for-2025</a:t>
            </a:r>
            <a:r>
              <a:rPr lang="en-US" sz="1100">
                <a:solidFill>
                  <a:schemeClr val="bg1"/>
                </a:solidFill>
              </a:rPr>
              <a:t>. UNICEF &amp; WHO. 2019. The extension of the 2025 Maternal, Infant and Young Child nutrition targets to 2030. New York, USA and Geneva, Switzerland. https://data.unicef.org/resources/who-unicef-discussion-paper-nutrition-targets</a:t>
            </a:r>
          </a:p>
          <a:p>
            <a:endParaRPr lang="en-US" sz="1100">
              <a:solidFill>
                <a:schemeClr val="bg1"/>
              </a:solidFill>
            </a:endParaRPr>
          </a:p>
        </p:txBody>
      </p:sp>
      <p:graphicFrame>
        <p:nvGraphicFramePr>
          <p:cNvPr id="8" name="Table 7">
            <a:extLst>
              <a:ext uri="{FF2B5EF4-FFF2-40B4-BE49-F238E27FC236}">
                <a16:creationId xmlns:a16="http://schemas.microsoft.com/office/drawing/2014/main" id="{30EFAD00-234E-4680-9400-943A5262BC46}"/>
              </a:ext>
            </a:extLst>
          </p:cNvPr>
          <p:cNvGraphicFramePr>
            <a:graphicFrameLocks noGrp="1"/>
          </p:cNvGraphicFramePr>
          <p:nvPr>
            <p:extLst>
              <p:ext uri="{D42A27DB-BD31-4B8C-83A1-F6EECF244321}">
                <p14:modId xmlns:p14="http://schemas.microsoft.com/office/powerpoint/2010/main" val="3731686967"/>
              </p:ext>
            </p:extLst>
          </p:nvPr>
        </p:nvGraphicFramePr>
        <p:xfrm>
          <a:off x="552893" y="1726092"/>
          <a:ext cx="10302950" cy="2661920"/>
        </p:xfrm>
        <a:graphic>
          <a:graphicData uri="http://schemas.openxmlformats.org/drawingml/2006/table">
            <a:tbl>
              <a:tblPr firstRow="1" bandRow="1">
                <a:tableStyleId>{5C22544A-7EE6-4342-B048-85BDC9FD1C3A}</a:tableStyleId>
              </a:tblPr>
              <a:tblGrid>
                <a:gridCol w="1307805">
                  <a:extLst>
                    <a:ext uri="{9D8B030D-6E8A-4147-A177-3AD203B41FA5}">
                      <a16:colId xmlns:a16="http://schemas.microsoft.com/office/drawing/2014/main" val="20000"/>
                    </a:ext>
                  </a:extLst>
                </a:gridCol>
                <a:gridCol w="4157330">
                  <a:extLst>
                    <a:ext uri="{9D8B030D-6E8A-4147-A177-3AD203B41FA5}">
                      <a16:colId xmlns:a16="http://schemas.microsoft.com/office/drawing/2014/main" val="20001"/>
                    </a:ext>
                  </a:extLst>
                </a:gridCol>
                <a:gridCol w="4837815">
                  <a:extLst>
                    <a:ext uri="{9D8B030D-6E8A-4147-A177-3AD203B41FA5}">
                      <a16:colId xmlns:a16="http://schemas.microsoft.com/office/drawing/2014/main" val="20002"/>
                    </a:ext>
                  </a:extLst>
                </a:gridCol>
              </a:tblGrid>
              <a:tr h="370840">
                <a:tc rowSpan="2">
                  <a:txBody>
                    <a:bodyPr/>
                    <a:lstStyle/>
                    <a:p>
                      <a:pPr algn="ctr"/>
                      <a:r>
                        <a:rPr lang="en-US">
                          <a:solidFill>
                            <a:srgbClr val="00B0F0"/>
                          </a:solidFill>
                        </a:rPr>
                        <a:t>Indicators</a:t>
                      </a:r>
                    </a:p>
                  </a:txBody>
                  <a:tcPr anchor="b">
                    <a:lnR w="38100" cap="flat" cmpd="sng" algn="ctr">
                      <a:solidFill>
                        <a:schemeClr val="bg1"/>
                      </a:solidFill>
                      <a:prstDash val="solid"/>
                      <a:round/>
                      <a:headEnd type="none" w="med" len="med"/>
                      <a:tailEnd type="none" w="med" len="med"/>
                    </a:lnR>
                    <a:solidFill>
                      <a:schemeClr val="bg1"/>
                    </a:solidFill>
                  </a:tcPr>
                </a:tc>
                <a:tc gridSpan="2">
                  <a:txBody>
                    <a:bodyPr/>
                    <a:lstStyle/>
                    <a:p>
                      <a:pPr algn="ctr"/>
                      <a:r>
                        <a:rPr lang="en-US">
                          <a:solidFill>
                            <a:srgbClr val="00B0F0"/>
                          </a:solidFill>
                        </a:rPr>
                        <a:t>Global Nutrition Targets*</a:t>
                      </a:r>
                    </a:p>
                  </a:txBody>
                  <a:tcPr>
                    <a:lnL w="38100" cap="flat" cmpd="sng" algn="ctr">
                      <a:solidFill>
                        <a:schemeClr val="bg1"/>
                      </a:solidFill>
                      <a:prstDash val="solid"/>
                      <a:round/>
                      <a:headEnd type="none" w="med" len="med"/>
                      <a:tailEnd type="none" w="med" len="med"/>
                    </a:lnL>
                    <a:lnB w="38100" cmpd="sng">
                      <a:noFill/>
                    </a:lnB>
                    <a:solidFill>
                      <a:schemeClr val="bg1"/>
                    </a:solidFill>
                  </a:tcPr>
                </a:tc>
                <a:tc hMerge="1">
                  <a:txBody>
                    <a:bodyPr/>
                    <a:lstStyle/>
                    <a:p>
                      <a:endParaRPr lang="en-US">
                        <a:solidFill>
                          <a:schemeClr val="bg1"/>
                        </a:solidFill>
                      </a:endParaRPr>
                    </a:p>
                  </a:txBody>
                  <a:tcPr>
                    <a:noFill/>
                  </a:tcPr>
                </a:tc>
                <a:extLst>
                  <a:ext uri="{0D108BD9-81ED-4DB2-BD59-A6C34878D82A}">
                    <a16:rowId xmlns:a16="http://schemas.microsoft.com/office/drawing/2014/main" val="10000"/>
                  </a:ext>
                </a:extLst>
              </a:tr>
              <a:tr h="370840">
                <a:tc vMerge="1">
                  <a:txBody>
                    <a:bodyPr/>
                    <a:lstStyle/>
                    <a:p>
                      <a:endParaRPr lang="en-US">
                        <a:solidFill>
                          <a:schemeClr val="bg1"/>
                        </a:solidFill>
                      </a:endParaRPr>
                    </a:p>
                  </a:txBody>
                  <a:tcPr>
                    <a:noFill/>
                  </a:tcPr>
                </a:tc>
                <a:tc>
                  <a:txBody>
                    <a:bodyPr/>
                    <a:lstStyle/>
                    <a:p>
                      <a:pPr algn="ctr"/>
                      <a:r>
                        <a:rPr lang="en-US" sz="1600">
                          <a:solidFill>
                            <a:srgbClr val="00B0F0"/>
                          </a:solidFill>
                        </a:rPr>
                        <a:t>2025 Target</a:t>
                      </a:r>
                    </a:p>
                  </a:txBody>
                  <a:tcPr>
                    <a:lnL w="38100" cap="flat" cmpd="sng" algn="ctr">
                      <a:solidFill>
                        <a:schemeClr val="bg1"/>
                      </a:solidFill>
                      <a:prstDash val="solid"/>
                      <a:round/>
                      <a:headEnd type="none" w="med" len="med"/>
                      <a:tailEnd type="none" w="med" len="med"/>
                    </a:lnL>
                    <a:lnT w="38100" cmpd="sng">
                      <a:noFill/>
                    </a:lnT>
                    <a:lnB w="38100" cap="flat" cmpd="sng" algn="ctr">
                      <a:solidFill>
                        <a:schemeClr val="bg1"/>
                      </a:solidFill>
                      <a:prstDash val="solid"/>
                      <a:round/>
                      <a:headEnd type="none" w="med" len="med"/>
                      <a:tailEnd type="none" w="med" len="med"/>
                    </a:lnB>
                    <a:solidFill>
                      <a:schemeClr val="bg1"/>
                    </a:solidFill>
                  </a:tcPr>
                </a:tc>
                <a:tc>
                  <a:txBody>
                    <a:bodyPr/>
                    <a:lstStyle/>
                    <a:p>
                      <a:pPr algn="ctr"/>
                      <a:r>
                        <a:rPr lang="en-US" sz="1600">
                          <a:solidFill>
                            <a:srgbClr val="00B0F0"/>
                          </a:solidFill>
                        </a:rPr>
                        <a:t>2030 Target</a:t>
                      </a:r>
                    </a:p>
                  </a:txBody>
                  <a:tcPr>
                    <a:lnT w="38100" cmpd="sng">
                      <a:noFill/>
                    </a:lnT>
                    <a:lnB w="381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algn="ctr"/>
                      <a:r>
                        <a:rPr lang="en-US">
                          <a:solidFill>
                            <a:schemeClr val="bg1"/>
                          </a:solidFill>
                        </a:rPr>
                        <a:t>Stunting</a:t>
                      </a:r>
                    </a:p>
                  </a:txBody>
                  <a:tcPr>
                    <a:lnL w="12700" cmpd="sng">
                      <a:noFill/>
                    </a:lnL>
                    <a:noFill/>
                  </a:tcPr>
                </a:tc>
                <a:tc>
                  <a:txBody>
                    <a:bodyPr/>
                    <a:lstStyle/>
                    <a:p>
                      <a:pPr algn="ctr"/>
                      <a:r>
                        <a:rPr lang="en-US">
                          <a:solidFill>
                            <a:schemeClr val="bg1"/>
                          </a:solidFill>
                        </a:rPr>
                        <a:t>Reduce the number of children under 5 who are stunted by 40%</a:t>
                      </a:r>
                    </a:p>
                  </a:txBody>
                  <a:tcPr>
                    <a:lnT w="38100" cap="flat" cmpd="sng" algn="ctr">
                      <a:solidFill>
                        <a:schemeClr val="bg1"/>
                      </a:solidFill>
                      <a:prstDash val="solid"/>
                      <a:round/>
                      <a:headEnd type="none" w="med" len="med"/>
                      <a:tailEnd type="none" w="med" len="med"/>
                    </a:lnT>
                    <a:noFill/>
                  </a:tcPr>
                </a:tc>
                <a:tc>
                  <a:txBody>
                    <a:bodyPr/>
                    <a:lstStyle/>
                    <a:p>
                      <a:pPr algn="ctr"/>
                      <a:r>
                        <a:rPr lang="en-US">
                          <a:solidFill>
                            <a:schemeClr val="bg1"/>
                          </a:solidFill>
                        </a:rPr>
                        <a:t>Reduce the number of children under 5 who are stunted by 50%</a:t>
                      </a:r>
                    </a:p>
                  </a:txBody>
                  <a:tcPr>
                    <a:lnR w="12700" cmpd="sng">
                      <a:noFill/>
                    </a:lnR>
                    <a:lnT w="381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2"/>
                  </a:ext>
                </a:extLst>
              </a:tr>
              <a:tr h="370840">
                <a:tc>
                  <a:txBody>
                    <a:bodyPr/>
                    <a:lstStyle/>
                    <a:p>
                      <a:pPr algn="ctr"/>
                      <a:r>
                        <a:rPr lang="en-US">
                          <a:solidFill>
                            <a:schemeClr val="bg1"/>
                          </a:solidFill>
                        </a:rPr>
                        <a:t>Wasting</a:t>
                      </a:r>
                    </a:p>
                  </a:txBody>
                  <a:tcPr>
                    <a:lnL w="12700" cmpd="sng">
                      <a:noFill/>
                    </a:lnL>
                    <a:noFill/>
                  </a:tcPr>
                </a:tc>
                <a:tc>
                  <a:txBody>
                    <a:bodyPr/>
                    <a:lstStyle/>
                    <a:p>
                      <a:pPr algn="ctr"/>
                      <a:r>
                        <a:rPr lang="en-US">
                          <a:solidFill>
                            <a:schemeClr val="bg1"/>
                          </a:solidFill>
                        </a:rPr>
                        <a:t>Reduce and maintain childhood wasting to less than 5%</a:t>
                      </a:r>
                    </a:p>
                  </a:txBody>
                  <a:tcPr>
                    <a:noFill/>
                  </a:tcPr>
                </a:tc>
                <a:tc>
                  <a:txBody>
                    <a:bodyPr/>
                    <a:lstStyle/>
                    <a:p>
                      <a:pPr algn="ctr"/>
                      <a:r>
                        <a:rPr lang="en-US">
                          <a:solidFill>
                            <a:schemeClr val="bg1"/>
                          </a:solidFill>
                        </a:rPr>
                        <a:t>Reduce and maintain childhood wasting to less than 3%</a:t>
                      </a:r>
                    </a:p>
                  </a:txBody>
                  <a:tcPr>
                    <a:lnR w="12700" cmpd="sng">
                      <a:noFill/>
                    </a:lnR>
                    <a:noFill/>
                  </a:tcPr>
                </a:tc>
                <a:extLst>
                  <a:ext uri="{0D108BD9-81ED-4DB2-BD59-A6C34878D82A}">
                    <a16:rowId xmlns:a16="http://schemas.microsoft.com/office/drawing/2014/main" val="10003"/>
                  </a:ext>
                </a:extLst>
              </a:tr>
              <a:tr h="370840">
                <a:tc>
                  <a:txBody>
                    <a:bodyPr/>
                    <a:lstStyle/>
                    <a:p>
                      <a:pPr algn="ctr"/>
                      <a:r>
                        <a:rPr lang="en-US">
                          <a:solidFill>
                            <a:schemeClr val="bg1"/>
                          </a:solidFill>
                        </a:rPr>
                        <a:t>Overweight</a:t>
                      </a:r>
                    </a:p>
                  </a:txBody>
                  <a:tcPr>
                    <a:lnL w="12700" cmpd="sng">
                      <a:noFill/>
                    </a:lnL>
                    <a:noFill/>
                  </a:tcPr>
                </a:tc>
                <a:tc>
                  <a:txBody>
                    <a:bodyPr/>
                    <a:lstStyle/>
                    <a:p>
                      <a:pPr algn="ctr"/>
                      <a:r>
                        <a:rPr lang="en-US">
                          <a:solidFill>
                            <a:schemeClr val="bg1"/>
                          </a:solidFill>
                        </a:rPr>
                        <a:t>No increase in childhood overweight prevalence</a:t>
                      </a:r>
                    </a:p>
                  </a:txBody>
                  <a:tcPr>
                    <a:noFill/>
                  </a:tcPr>
                </a:tc>
                <a:tc>
                  <a:txBody>
                    <a:bodyPr/>
                    <a:lstStyle/>
                    <a:p>
                      <a:pPr algn="ctr"/>
                      <a:r>
                        <a:rPr lang="en-US">
                          <a:solidFill>
                            <a:schemeClr val="bg1"/>
                          </a:solidFill>
                        </a:rPr>
                        <a:t>Reduce and maintain childhood overweight to less than 3%</a:t>
                      </a:r>
                    </a:p>
                  </a:txBody>
                  <a:tcPr>
                    <a:lnR w="12700" cmpd="sng">
                      <a:noFill/>
                    </a:ln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748225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27AFDA7-095C-0C43-9912-A6B9989F9C94}"/>
              </a:ext>
            </a:extLst>
          </p:cNvPr>
          <p:cNvSpPr/>
          <p:nvPr/>
        </p:nvSpPr>
        <p:spPr>
          <a:xfrm>
            <a:off x="0" y="0"/>
            <a:ext cx="12192000" cy="1233304"/>
          </a:xfrm>
          <a:prstGeom prst="rect">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76E74BE-A96C-E64B-BF22-B1A1DD802855}"/>
              </a:ext>
            </a:extLst>
          </p:cNvPr>
          <p:cNvSpPr txBox="1"/>
          <p:nvPr/>
        </p:nvSpPr>
        <p:spPr>
          <a:xfrm>
            <a:off x="342900" y="279197"/>
            <a:ext cx="11506200" cy="738664"/>
          </a:xfrm>
          <a:prstGeom prst="rect">
            <a:avLst/>
          </a:prstGeom>
          <a:noFill/>
        </p:spPr>
        <p:txBody>
          <a:bodyPr wrap="square" rtlCol="0">
            <a:spAutoFit/>
          </a:bodyPr>
          <a:lstStyle/>
          <a:p>
            <a:r>
              <a:rPr lang="en-US">
                <a:solidFill>
                  <a:schemeClr val="bg1"/>
                </a:solidFill>
                <a:latin typeface="+mj-lt"/>
              </a:rPr>
              <a:t>METHODOLOGY</a:t>
            </a:r>
          </a:p>
          <a:p>
            <a:r>
              <a:rPr lang="en-US" sz="2400">
                <a:solidFill>
                  <a:schemeClr val="bg1"/>
                </a:solidFill>
              </a:rPr>
              <a:t>Rules for progress assessment against child malnutrition indicators for SDG target 2.2</a:t>
            </a:r>
            <a:endParaRPr lang="en-US" sz="4400">
              <a:solidFill>
                <a:schemeClr val="bg1"/>
              </a:solidFill>
            </a:endParaRPr>
          </a:p>
        </p:txBody>
      </p:sp>
      <p:sp>
        <p:nvSpPr>
          <p:cNvPr id="4" name="Rectangle 3">
            <a:extLst>
              <a:ext uri="{FF2B5EF4-FFF2-40B4-BE49-F238E27FC236}">
                <a16:creationId xmlns:a16="http://schemas.microsoft.com/office/drawing/2014/main" id="{DC716EF3-6672-46D4-B927-3FAAD0F68C62}"/>
              </a:ext>
            </a:extLst>
          </p:cNvPr>
          <p:cNvSpPr/>
          <p:nvPr/>
        </p:nvSpPr>
        <p:spPr>
          <a:xfrm>
            <a:off x="212558" y="1437426"/>
            <a:ext cx="11506200" cy="769441"/>
          </a:xfrm>
          <a:prstGeom prst="rect">
            <a:avLst/>
          </a:prstGeom>
        </p:spPr>
        <p:txBody>
          <a:bodyPr wrap="square" lIns="91440" tIns="45720" rIns="91440" bIns="45720" anchor="t">
            <a:spAutoFit/>
          </a:bodyPr>
          <a:lstStyle/>
          <a:p>
            <a:r>
              <a:rPr lang="en-US" sz="1100" dirty="0">
                <a:latin typeface="FranklinGothicURW-Boo"/>
              </a:rPr>
              <a:t>Progress was assessed against SDG target 2.2 for 2030* using an adapted version of rules from the WHO-UNICEF Technical Expert Advisory Group on Nutrition Monitoring.** For stunting and overweight, the JME country modelled estimates from 2012 to 2022 were used to calculate the annual average rate of reduction (AARR) for countries with at least one input data point (e.g., from household surveys) more recent than 1999. For wasting, all available country data (e.g., from household surveys) between 2005 and 2022 in the 2023 JME country dataset were used to calculate the AARR for countries with at least two input data points, of which at least one was more recent than 2012. See table below for progress assessment rules by indicator.</a:t>
            </a:r>
            <a:endParaRPr lang="en-US" sz="1100" dirty="0"/>
          </a:p>
        </p:txBody>
      </p:sp>
      <p:sp>
        <p:nvSpPr>
          <p:cNvPr id="6" name="Rectangle 5">
            <a:extLst>
              <a:ext uri="{FF2B5EF4-FFF2-40B4-BE49-F238E27FC236}">
                <a16:creationId xmlns:a16="http://schemas.microsoft.com/office/drawing/2014/main" id="{075C70F2-EA13-499A-A8F0-3428230F7C13}"/>
              </a:ext>
            </a:extLst>
          </p:cNvPr>
          <p:cNvSpPr/>
          <p:nvPr/>
        </p:nvSpPr>
        <p:spPr>
          <a:xfrm>
            <a:off x="142746" y="5894740"/>
            <a:ext cx="11576354" cy="584775"/>
          </a:xfrm>
          <a:prstGeom prst="rect">
            <a:avLst/>
          </a:prstGeom>
        </p:spPr>
        <p:txBody>
          <a:bodyPr wrap="square" lIns="91440" tIns="45720" rIns="91440" bIns="45720" anchor="t">
            <a:spAutoFit/>
          </a:bodyPr>
          <a:lstStyle/>
          <a:p>
            <a:r>
              <a:rPr lang="en-US" sz="800" b="1" dirty="0">
                <a:solidFill>
                  <a:srgbClr val="58595B"/>
                </a:solidFill>
                <a:latin typeface="FranklinGothicURW-Boo"/>
              </a:rPr>
              <a:t>References</a:t>
            </a:r>
            <a:r>
              <a:rPr lang="en-US" sz="800" dirty="0">
                <a:solidFill>
                  <a:srgbClr val="58595B"/>
                </a:solidFill>
                <a:latin typeface="FranklinGothicURW-Boo"/>
              </a:rPr>
              <a:t> *World Health Organization and United Nations Children’s Fund. </a:t>
            </a:r>
            <a:r>
              <a:rPr lang="en-US" sz="800" i="1" dirty="0">
                <a:solidFill>
                  <a:srgbClr val="58595B"/>
                </a:solidFill>
                <a:latin typeface="FranklinGothicURW-BooIta"/>
              </a:rPr>
              <a:t>‘WHO/UNICEF discussion paper: The extension of the 2025 maternal, infant and young child nutrition targets to 2030’, </a:t>
            </a:r>
            <a:r>
              <a:rPr lang="en-US" sz="800" dirty="0">
                <a:solidFill>
                  <a:srgbClr val="58595B"/>
                </a:solidFill>
                <a:latin typeface="FranklinGothicURW-Boo"/>
              </a:rPr>
              <a:t>WHO and UNICEF, Geneva and New York, 2017</a:t>
            </a:r>
            <a:r>
              <a:rPr lang="en-US" sz="800" dirty="0">
                <a:latin typeface="FranklinGothicURW-Boo"/>
              </a:rPr>
              <a:t>, </a:t>
            </a:r>
            <a:r>
              <a:rPr lang="en-US" sz="800" u="sng" dirty="0">
                <a:solidFill>
                  <a:srgbClr val="0070C0"/>
                </a:solidFill>
              </a:rPr>
              <a:t>https://data.unicef.org/resources/methodology-for-monitoring-progress-towards-the-global-nutrition-targets-for-2025 </a:t>
            </a:r>
            <a:r>
              <a:rPr lang="en-US" sz="800" u="sng" dirty="0">
                <a:solidFill>
                  <a:srgbClr val="0070C0"/>
                </a:solidFill>
                <a:latin typeface="FranklinGothicURW-Boo"/>
              </a:rPr>
              <a:t>accessed April 2023</a:t>
            </a:r>
            <a:r>
              <a:rPr lang="en-US" sz="800" dirty="0">
                <a:latin typeface="FranklinGothicURW-Boo"/>
              </a:rPr>
              <a:t>. and **WHO-UNICEF Technical Expert Advisory Group on Nutrition Monitoring, </a:t>
            </a:r>
            <a:r>
              <a:rPr lang="en-US" sz="800" i="1" dirty="0">
                <a:latin typeface="FranklinGothicURW-BooIta"/>
              </a:rPr>
              <a:t>Methodology for Monitoring Progre</a:t>
            </a:r>
            <a:r>
              <a:rPr lang="en-US" sz="800" i="1" dirty="0">
                <a:solidFill>
                  <a:srgbClr val="58595B"/>
                </a:solidFill>
                <a:latin typeface="FranklinGothicURW-BooIta"/>
              </a:rPr>
              <a:t>ss Towards the Global Nutrition Targets for 2025 – Technical Report, </a:t>
            </a:r>
            <a:r>
              <a:rPr lang="en-US" sz="800" dirty="0">
                <a:solidFill>
                  <a:srgbClr val="58595B"/>
                </a:solidFill>
                <a:latin typeface="FranklinGothicURW-Boo"/>
              </a:rPr>
              <a:t>World Health Organization and the United Nations Children’s Fund, 2017. </a:t>
            </a:r>
            <a:r>
              <a:rPr lang="en-US" sz="800" dirty="0">
                <a:solidFill>
                  <a:srgbClr val="58595B"/>
                </a:solidFill>
                <a:latin typeface="FranklinGothicURW-Boo"/>
                <a:hlinkClick r:id="rId3"/>
              </a:rPr>
              <a:t>https://data.unicef.org/resources/who-unicef-discussion-paper-nutrition-targets</a:t>
            </a:r>
            <a:r>
              <a:rPr lang="en-US" sz="800" dirty="0">
                <a:solidFill>
                  <a:srgbClr val="58595B"/>
                </a:solidFill>
                <a:latin typeface="FranklinGothicURW-Boo"/>
              </a:rPr>
              <a:t> accessed April 2023</a:t>
            </a:r>
            <a:endParaRPr lang="en-US" sz="800" i="1" dirty="0">
              <a:solidFill>
                <a:srgbClr val="58595B"/>
              </a:solidFill>
              <a:latin typeface="FranklinGothicURW-BooIta"/>
            </a:endParaRPr>
          </a:p>
          <a:p>
            <a:endParaRPr lang="en-US" sz="800" dirty="0"/>
          </a:p>
        </p:txBody>
      </p:sp>
      <p:pic>
        <p:nvPicPr>
          <p:cNvPr id="5" name="Picture 4" descr="Table&#10;&#10;Description automatically generated">
            <a:extLst>
              <a:ext uri="{FF2B5EF4-FFF2-40B4-BE49-F238E27FC236}">
                <a16:creationId xmlns:a16="http://schemas.microsoft.com/office/drawing/2014/main" id="{EF8F2FAB-815F-2349-8475-0B9FB379E31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266291" y="2653931"/>
            <a:ext cx="9427612" cy="252108"/>
          </a:xfrm>
          <a:prstGeom prst="rect">
            <a:avLst/>
          </a:prstGeom>
        </p:spPr>
      </p:pic>
      <p:pic>
        <p:nvPicPr>
          <p:cNvPr id="8" name="Picture 7">
            <a:extLst>
              <a:ext uri="{FF2B5EF4-FFF2-40B4-BE49-F238E27FC236}">
                <a16:creationId xmlns:a16="http://schemas.microsoft.com/office/drawing/2014/main" id="{1D70F880-B2B9-4ACD-9B27-D9BE81A37D1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5049"/>
          <a:stretch/>
        </p:blipFill>
        <p:spPr>
          <a:xfrm>
            <a:off x="265262" y="2428967"/>
            <a:ext cx="11554408" cy="3215672"/>
          </a:xfrm>
          <a:prstGeom prst="rect">
            <a:avLst/>
          </a:prstGeom>
        </p:spPr>
      </p:pic>
    </p:spTree>
    <p:extLst>
      <p:ext uri="{BB962C8B-B14F-4D97-AF65-F5344CB8AC3E}">
        <p14:creationId xmlns:p14="http://schemas.microsoft.com/office/powerpoint/2010/main" val="22664804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27AFDA7-095C-0C43-9912-A6B9989F9C94}"/>
              </a:ext>
            </a:extLst>
          </p:cNvPr>
          <p:cNvSpPr/>
          <p:nvPr/>
        </p:nvSpPr>
        <p:spPr>
          <a:xfrm>
            <a:off x="0" y="0"/>
            <a:ext cx="12192000" cy="1233304"/>
          </a:xfrm>
          <a:prstGeom prst="rect">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76E74BE-A96C-E64B-BF22-B1A1DD802855}"/>
              </a:ext>
            </a:extLst>
          </p:cNvPr>
          <p:cNvSpPr txBox="1"/>
          <p:nvPr/>
        </p:nvSpPr>
        <p:spPr>
          <a:xfrm>
            <a:off x="342900" y="279197"/>
            <a:ext cx="9829800" cy="923330"/>
          </a:xfrm>
          <a:prstGeom prst="rect">
            <a:avLst/>
          </a:prstGeom>
          <a:noFill/>
        </p:spPr>
        <p:txBody>
          <a:bodyPr wrap="square" rtlCol="0">
            <a:spAutoFit/>
          </a:bodyPr>
          <a:lstStyle/>
          <a:p>
            <a:r>
              <a:rPr lang="en-US">
                <a:solidFill>
                  <a:schemeClr val="bg1"/>
                </a:solidFill>
                <a:latin typeface="+mj-lt"/>
              </a:rPr>
              <a:t>METHODOLOGY</a:t>
            </a:r>
          </a:p>
          <a:p>
            <a:r>
              <a:rPr lang="en-US" sz="3600">
                <a:solidFill>
                  <a:schemeClr val="bg1"/>
                </a:solidFill>
              </a:rPr>
              <a:t>Latest country available data</a:t>
            </a:r>
          </a:p>
        </p:txBody>
      </p:sp>
      <p:sp>
        <p:nvSpPr>
          <p:cNvPr id="8" name="Rectangle 7"/>
          <p:cNvSpPr/>
          <p:nvPr/>
        </p:nvSpPr>
        <p:spPr>
          <a:xfrm>
            <a:off x="342902" y="1363097"/>
            <a:ext cx="3289206" cy="1477328"/>
          </a:xfrm>
          <a:prstGeom prst="rect">
            <a:avLst/>
          </a:prstGeom>
        </p:spPr>
        <p:txBody>
          <a:bodyPr wrap="square">
            <a:spAutoFit/>
          </a:bodyPr>
          <a:lstStyle/>
          <a:p>
            <a:r>
              <a:rPr lang="en-US" b="1">
                <a:effectLst/>
                <a:latin typeface="FranklinGothic URW" pitchFamily="2" charset="77"/>
              </a:rPr>
              <a:t>Globally, two-thirds of children live in countries where at least one data point on stunting, wasting and overweight is less than 5 years old</a:t>
            </a:r>
            <a:endParaRPr lang="en-US">
              <a:effectLst/>
              <a:latin typeface="FranklinGothic URW" pitchFamily="2" charset="77"/>
            </a:endParaRPr>
          </a:p>
        </p:txBody>
      </p:sp>
      <p:pic>
        <p:nvPicPr>
          <p:cNvPr id="5" name="Picture 4">
            <a:extLst>
              <a:ext uri="{FF2B5EF4-FFF2-40B4-BE49-F238E27FC236}">
                <a16:creationId xmlns:a16="http://schemas.microsoft.com/office/drawing/2014/main" id="{A9BCF33F-5FE1-D44D-8611-6B653AD617D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13691" y="2994313"/>
            <a:ext cx="2802215" cy="2875136"/>
          </a:xfrm>
          <a:prstGeom prst="rect">
            <a:avLst/>
          </a:prstGeom>
        </p:spPr>
      </p:pic>
      <p:sp>
        <p:nvSpPr>
          <p:cNvPr id="9" name="TextBox 8">
            <a:extLst>
              <a:ext uri="{FF2B5EF4-FFF2-40B4-BE49-F238E27FC236}">
                <a16:creationId xmlns:a16="http://schemas.microsoft.com/office/drawing/2014/main" id="{BA672167-C8BD-1549-8AF0-361EBA3B9971}"/>
              </a:ext>
            </a:extLst>
          </p:cNvPr>
          <p:cNvSpPr txBox="1"/>
          <p:nvPr/>
        </p:nvSpPr>
        <p:spPr>
          <a:xfrm>
            <a:off x="419100" y="5729681"/>
            <a:ext cx="2761026" cy="954107"/>
          </a:xfrm>
          <a:prstGeom prst="rect">
            <a:avLst/>
          </a:prstGeom>
          <a:noFill/>
        </p:spPr>
        <p:txBody>
          <a:bodyPr wrap="square" rtlCol="0">
            <a:spAutoFit/>
          </a:bodyPr>
          <a:lstStyle/>
          <a:p>
            <a:r>
              <a:rPr lang="en-US" sz="800"/>
              <a:t>Note: Figures for wasting are the same as for stunting and are therefore not presented. The population coverage for the most recent five-year period is the value of the two green colors added together (i.e., the population coverage for stunting for the most recent five-year period in sub-Saharan Africa is 73 per cent).</a:t>
            </a:r>
          </a:p>
          <a:p>
            <a:endParaRPr lang="en-US" sz="800"/>
          </a:p>
        </p:txBody>
      </p:sp>
      <p:pic>
        <p:nvPicPr>
          <p:cNvPr id="3" name="Picture 2">
            <a:extLst>
              <a:ext uri="{FF2B5EF4-FFF2-40B4-BE49-F238E27FC236}">
                <a16:creationId xmlns:a16="http://schemas.microsoft.com/office/drawing/2014/main" id="{FEABAF3B-0E8F-B804-41A7-484945736F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19600" y="1363097"/>
            <a:ext cx="7772400" cy="5125102"/>
          </a:xfrm>
          <a:prstGeom prst="rect">
            <a:avLst/>
          </a:prstGeom>
        </p:spPr>
      </p:pic>
    </p:spTree>
    <p:extLst>
      <p:ext uri="{BB962C8B-B14F-4D97-AF65-F5344CB8AC3E}">
        <p14:creationId xmlns:p14="http://schemas.microsoft.com/office/powerpoint/2010/main" val="32300302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E106F5E-F334-DE4F-B6E4-C685913961B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294" y="2830"/>
            <a:ext cx="12189262" cy="6852342"/>
          </a:xfrm>
          <a:prstGeom prst="rect">
            <a:avLst/>
          </a:prstGeom>
        </p:spPr>
      </p:pic>
      <p:sp>
        <p:nvSpPr>
          <p:cNvPr id="5" name="TextBox 4"/>
          <p:cNvSpPr txBox="1"/>
          <p:nvPr/>
        </p:nvSpPr>
        <p:spPr>
          <a:xfrm>
            <a:off x="381000" y="381000"/>
            <a:ext cx="4191000" cy="1569660"/>
          </a:xfrm>
          <a:prstGeom prst="rect">
            <a:avLst/>
          </a:prstGeom>
          <a:noFill/>
        </p:spPr>
        <p:txBody>
          <a:bodyPr wrap="square" rtlCol="0">
            <a:spAutoFit/>
          </a:bodyPr>
          <a:lstStyle/>
          <a:p>
            <a:r>
              <a:rPr lang="en-US" sz="4800">
                <a:solidFill>
                  <a:schemeClr val="bg1"/>
                </a:solidFill>
                <a:latin typeface="+mj-lt"/>
              </a:rPr>
              <a:t>ONLINE</a:t>
            </a:r>
          </a:p>
          <a:p>
            <a:r>
              <a:rPr lang="en-US" sz="4800">
                <a:solidFill>
                  <a:schemeClr val="bg1"/>
                </a:solidFill>
                <a:latin typeface="+mj-lt"/>
              </a:rPr>
              <a:t>MATERIALS</a:t>
            </a:r>
          </a:p>
        </p:txBody>
      </p:sp>
    </p:spTree>
    <p:extLst>
      <p:ext uri="{BB962C8B-B14F-4D97-AF65-F5344CB8AC3E}">
        <p14:creationId xmlns:p14="http://schemas.microsoft.com/office/powerpoint/2010/main" val="38841826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9810095" y="1339334"/>
            <a:ext cx="853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Rectangle 4"/>
          <p:cNvSpPr>
            <a:spLocks noChangeArrowheads="1"/>
          </p:cNvSpPr>
          <p:nvPr/>
        </p:nvSpPr>
        <p:spPr bwMode="auto">
          <a:xfrm>
            <a:off x="3942692" y="302912"/>
            <a:ext cx="214364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3" name="Rectangle 6"/>
          <p:cNvSpPr>
            <a:spLocks noChangeArrowheads="1"/>
          </p:cNvSpPr>
          <p:nvPr/>
        </p:nvSpPr>
        <p:spPr bwMode="auto">
          <a:xfrm>
            <a:off x="-609600" y="1872734"/>
            <a:ext cx="99265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7653" name="CEB1900B-5EB4-4AD9-9A96-4D135F13D7D1" descr="cid:B9FC21DB-1BC1-4251-9816-2BAA33E6436A@unicef.org"/>
          <p:cNvPicPr>
            <a:picLocks noChangeAspect="1" noChangeArrowheads="1"/>
          </p:cNvPicPr>
          <p:nvPr/>
        </p:nvPicPr>
        <p:blipFill>
          <a:blip r:embed="rId2" r:link="rId3" cstate="print">
            <a:extLst>
              <a:ext uri="{28A0092B-C50C-407E-A947-70E740481C1C}">
                <a14:useLocalDpi xmlns:a14="http://schemas.microsoft.com/office/drawing/2010/main"/>
              </a:ext>
            </a:extLst>
          </a:blip>
          <a:srcRect/>
          <a:stretch>
            <a:fillRect/>
          </a:stretch>
        </p:blipFill>
        <p:spPr bwMode="auto">
          <a:xfrm>
            <a:off x="2056248" y="5064309"/>
            <a:ext cx="1289997" cy="1093899"/>
          </a:xfrm>
          <a:prstGeom prst="rect">
            <a:avLst/>
          </a:prstGeom>
          <a:noFill/>
          <a:extLst>
            <a:ext uri="{909E8E84-426E-40DD-AFC4-6F175D3DCCD1}">
              <a14:hiddenFill xmlns:a14="http://schemas.microsoft.com/office/drawing/2010/main">
                <a:solidFill>
                  <a:srgbClr val="FFFFFF"/>
                </a:solidFill>
              </a14:hiddenFill>
            </a:ext>
          </a:extLst>
        </p:spPr>
      </p:pic>
      <p:pic>
        <p:nvPicPr>
          <p:cNvPr id="27655" name="355092B1-5150-43DA-9A45-0DC3063A07E0" descr="cid:4C3D8DBC-15E4-4963-8700-4D5D23204A85@unicef.org"/>
          <p:cNvPicPr>
            <a:picLocks noChangeAspect="1" noChangeArrowheads="1"/>
          </p:cNvPicPr>
          <p:nvPr/>
        </p:nvPicPr>
        <p:blipFill>
          <a:blip r:embed="rId4" r:link="rId5" cstate="print">
            <a:extLst>
              <a:ext uri="{28A0092B-C50C-407E-A947-70E740481C1C}">
                <a14:useLocalDpi xmlns:a14="http://schemas.microsoft.com/office/drawing/2010/main"/>
              </a:ext>
            </a:extLst>
          </a:blip>
          <a:srcRect/>
          <a:stretch>
            <a:fillRect/>
          </a:stretch>
        </p:blipFill>
        <p:spPr bwMode="auto">
          <a:xfrm>
            <a:off x="5208395" y="5064307"/>
            <a:ext cx="1294388" cy="109762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6DAA49B9-85B2-FB4B-8A64-02A5EE47220A}"/>
              </a:ext>
            </a:extLst>
          </p:cNvPr>
          <p:cNvSpPr/>
          <p:nvPr/>
        </p:nvSpPr>
        <p:spPr>
          <a:xfrm>
            <a:off x="0" y="0"/>
            <a:ext cx="12192000" cy="1233304"/>
          </a:xfrm>
          <a:prstGeom prst="rect">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86B9697-D31C-754A-993D-411E9608E7D5}"/>
              </a:ext>
            </a:extLst>
          </p:cNvPr>
          <p:cNvSpPr txBox="1"/>
          <p:nvPr/>
        </p:nvSpPr>
        <p:spPr>
          <a:xfrm>
            <a:off x="342900" y="279197"/>
            <a:ext cx="9829800" cy="923330"/>
          </a:xfrm>
          <a:prstGeom prst="rect">
            <a:avLst/>
          </a:prstGeom>
          <a:noFill/>
        </p:spPr>
        <p:txBody>
          <a:bodyPr wrap="square" rtlCol="0">
            <a:spAutoFit/>
          </a:bodyPr>
          <a:lstStyle/>
          <a:p>
            <a:r>
              <a:rPr lang="en-US">
                <a:solidFill>
                  <a:schemeClr val="bg1"/>
                </a:solidFill>
                <a:latin typeface="+mj-lt"/>
              </a:rPr>
              <a:t>ONLINE MATERIALS</a:t>
            </a:r>
          </a:p>
          <a:p>
            <a:r>
              <a:rPr lang="en-US" sz="3600">
                <a:solidFill>
                  <a:schemeClr val="bg1"/>
                </a:solidFill>
              </a:rPr>
              <a:t>Databases</a:t>
            </a:r>
          </a:p>
        </p:txBody>
      </p:sp>
      <p:pic>
        <p:nvPicPr>
          <p:cNvPr id="4" name="Picture 3" descr="A picture containing shape&#10;&#10;Description automatically generated">
            <a:extLst>
              <a:ext uri="{FF2B5EF4-FFF2-40B4-BE49-F238E27FC236}">
                <a16:creationId xmlns:a16="http://schemas.microsoft.com/office/drawing/2014/main" id="{6FE51A32-7A28-FAA7-15E5-58361CDD231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06527" y="5011209"/>
            <a:ext cx="1494864" cy="1253757"/>
          </a:xfrm>
          <a:prstGeom prst="rect">
            <a:avLst/>
          </a:prstGeom>
        </p:spPr>
      </p:pic>
      <p:pic>
        <p:nvPicPr>
          <p:cNvPr id="5" name="Picture 4" descr="Icon&#10;&#10;Description automatically generated with low confidence">
            <a:extLst>
              <a:ext uri="{FF2B5EF4-FFF2-40B4-BE49-F238E27FC236}">
                <a16:creationId xmlns:a16="http://schemas.microsoft.com/office/drawing/2014/main" id="{CC540982-840D-55AB-BC51-905A7FCE487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991942" y="4896639"/>
            <a:ext cx="1265858" cy="1401021"/>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41C0B23C-6B6D-5DE8-08CB-CFBD6AD8793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49174" y="4948009"/>
            <a:ext cx="1168451" cy="1298279"/>
          </a:xfrm>
          <a:prstGeom prst="rect">
            <a:avLst/>
          </a:prstGeom>
        </p:spPr>
      </p:pic>
      <p:sp>
        <p:nvSpPr>
          <p:cNvPr id="14" name="Rectangle 13">
            <a:extLst>
              <a:ext uri="{FF2B5EF4-FFF2-40B4-BE49-F238E27FC236}">
                <a16:creationId xmlns:a16="http://schemas.microsoft.com/office/drawing/2014/main" id="{3CA2E784-903A-42C2-818C-90E151B06020}"/>
              </a:ext>
            </a:extLst>
          </p:cNvPr>
          <p:cNvSpPr/>
          <p:nvPr/>
        </p:nvSpPr>
        <p:spPr>
          <a:xfrm>
            <a:off x="342900" y="1512958"/>
            <a:ext cx="11645900" cy="1015663"/>
          </a:xfrm>
          <a:prstGeom prst="rect">
            <a:avLst/>
          </a:prstGeom>
        </p:spPr>
        <p:txBody>
          <a:bodyPr wrap="square">
            <a:spAutoFit/>
          </a:bodyPr>
          <a:lstStyle/>
          <a:p>
            <a:r>
              <a:rPr lang="en-US" sz="2000"/>
              <a:t>This key findings presentation of the 2023 edition of the JME summarizes the new country, regional and global numbers and main messages for official United Nations’ data on child malnutrition. Additional information is available and the following materials can be downloaded from the link below.</a:t>
            </a:r>
          </a:p>
        </p:txBody>
      </p:sp>
      <p:sp>
        <p:nvSpPr>
          <p:cNvPr id="17" name="Rectangle 16">
            <a:extLst>
              <a:ext uri="{FF2B5EF4-FFF2-40B4-BE49-F238E27FC236}">
                <a16:creationId xmlns:a16="http://schemas.microsoft.com/office/drawing/2014/main" id="{63F761DF-C5BD-4876-BEC3-CDF1992C287E}"/>
              </a:ext>
            </a:extLst>
          </p:cNvPr>
          <p:cNvSpPr/>
          <p:nvPr/>
        </p:nvSpPr>
        <p:spPr>
          <a:xfrm>
            <a:off x="5855589" y="2871558"/>
            <a:ext cx="5777948" cy="2062103"/>
          </a:xfrm>
          <a:prstGeom prst="rect">
            <a:avLst/>
          </a:prstGeom>
        </p:spPr>
        <p:txBody>
          <a:bodyPr wrap="square">
            <a:spAutoFit/>
          </a:bodyPr>
          <a:lstStyle/>
          <a:p>
            <a:r>
              <a:rPr lang="en-US" sz="1200"/>
              <a:t>• A reference document outlining the composition of the various</a:t>
            </a:r>
          </a:p>
          <a:p>
            <a:r>
              <a:rPr lang="en-US" sz="1200"/>
              <a:t>regional groupings for which the joint estimates have been produced</a:t>
            </a:r>
          </a:p>
          <a:p>
            <a:r>
              <a:rPr lang="en-US" sz="1200"/>
              <a:t>• Interactive dashboards, which allow users to visualize and export the</a:t>
            </a:r>
          </a:p>
          <a:p>
            <a:r>
              <a:rPr lang="en-US" sz="1200"/>
              <a:t>global and regional estimates for a number of regional groupings</a:t>
            </a:r>
          </a:p>
          <a:p>
            <a:endParaRPr lang="en-US" sz="2000"/>
          </a:p>
          <a:p>
            <a:r>
              <a:rPr lang="en-US" sz="2000"/>
              <a:t>For more information, please see: </a:t>
            </a:r>
          </a:p>
          <a:p>
            <a:r>
              <a:rPr lang="en-US" sz="2000"/>
              <a:t>https://data.unicef.org/resources/jme-report-2023/</a:t>
            </a:r>
          </a:p>
        </p:txBody>
      </p:sp>
      <p:sp>
        <p:nvSpPr>
          <p:cNvPr id="19" name="Rectangle 18">
            <a:extLst>
              <a:ext uri="{FF2B5EF4-FFF2-40B4-BE49-F238E27FC236}">
                <a16:creationId xmlns:a16="http://schemas.microsoft.com/office/drawing/2014/main" id="{8CDB13A3-0438-49C6-8813-FA547974FE7C}"/>
              </a:ext>
            </a:extLst>
          </p:cNvPr>
          <p:cNvSpPr/>
          <p:nvPr/>
        </p:nvSpPr>
        <p:spPr>
          <a:xfrm>
            <a:off x="342900" y="2881496"/>
            <a:ext cx="5777948" cy="1938992"/>
          </a:xfrm>
          <a:prstGeom prst="rect">
            <a:avLst/>
          </a:prstGeom>
        </p:spPr>
        <p:txBody>
          <a:bodyPr wrap="square">
            <a:spAutoFit/>
          </a:bodyPr>
          <a:lstStyle/>
          <a:p>
            <a:r>
              <a:rPr lang="en-US" sz="1200"/>
              <a:t>• The latest country-level joint malnutrition dataset, a time series</a:t>
            </a:r>
          </a:p>
          <a:p>
            <a:r>
              <a:rPr lang="en-US" sz="1200"/>
              <a:t>of country estimates from sources such as household surveys</a:t>
            </a:r>
          </a:p>
          <a:p>
            <a:r>
              <a:rPr lang="en-US" sz="1200"/>
              <a:t>that were used to generate the joint child malnutrition country,</a:t>
            </a:r>
          </a:p>
          <a:p>
            <a:r>
              <a:rPr lang="en-US" sz="1200"/>
              <a:t>regional and global modelled estimates for stunting and overweight</a:t>
            </a:r>
          </a:p>
          <a:p>
            <a:r>
              <a:rPr lang="en-US" sz="1200"/>
              <a:t>and the regional and global modelled estimates for wasting and</a:t>
            </a:r>
          </a:p>
          <a:p>
            <a:r>
              <a:rPr lang="en-US" sz="1200"/>
              <a:t>severe wasting</a:t>
            </a:r>
          </a:p>
          <a:p>
            <a:r>
              <a:rPr lang="en-US" sz="1200"/>
              <a:t>• The country modelled estimates for stunting and overweight</a:t>
            </a:r>
          </a:p>
          <a:p>
            <a:r>
              <a:rPr lang="en-US" sz="1200"/>
              <a:t>• The joint malnutrition global and regional estimates database by</a:t>
            </a:r>
          </a:p>
          <a:p>
            <a:r>
              <a:rPr lang="en-US" sz="1200"/>
              <a:t>various regional groupings (e.g., United Nations, UNICEF, WHO, etc.)</a:t>
            </a:r>
          </a:p>
          <a:p>
            <a:r>
              <a:rPr lang="en-US" sz="1200"/>
              <a:t>and for more years than presented in this report</a:t>
            </a:r>
          </a:p>
        </p:txBody>
      </p:sp>
    </p:spTree>
    <p:extLst>
      <p:ext uri="{BB962C8B-B14F-4D97-AF65-F5344CB8AC3E}">
        <p14:creationId xmlns:p14="http://schemas.microsoft.com/office/powerpoint/2010/main" val="19387671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350327" y="2184051"/>
            <a:ext cx="6096000" cy="1477328"/>
          </a:xfrm>
          <a:prstGeom prst="rect">
            <a:avLst/>
          </a:prstGeom>
        </p:spPr>
        <p:txBody>
          <a:bodyPr>
            <a:spAutoFit/>
          </a:bodyPr>
          <a:lstStyle/>
          <a:p>
            <a:r>
              <a:rPr lang="en-US">
                <a:latin typeface="+mj-lt"/>
              </a:rPr>
              <a:t>Interactive dashboards</a:t>
            </a:r>
            <a:r>
              <a:rPr lang="en-US"/>
              <a:t>, which allow users to visualize and</a:t>
            </a:r>
          </a:p>
          <a:p>
            <a:r>
              <a:rPr lang="en-US"/>
              <a:t>export the global and regional estimates for a number of</a:t>
            </a:r>
          </a:p>
          <a:p>
            <a:r>
              <a:rPr lang="en-US"/>
              <a:t>regional groupings.</a:t>
            </a:r>
          </a:p>
          <a:p>
            <a:endParaRPr lang="en-US"/>
          </a:p>
          <a:p>
            <a:r>
              <a:rPr lang="en-US"/>
              <a:t>Available at: </a:t>
            </a:r>
            <a:r>
              <a:rPr lang="en-US">
                <a:hlinkClick r:id="rId2" tooltip="https://uni.cf/JME2023Dashboard">
                  <a:extLst>
                    <a:ext uri="{A12FA001-AC4F-418D-AE19-62706E023703}">
                      <ahyp:hlinkClr xmlns:ahyp="http://schemas.microsoft.com/office/drawing/2018/hyperlinkcolor" val="tx"/>
                    </a:ext>
                  </a:extLst>
                </a:hlinkClick>
              </a:rPr>
              <a:t>https://uni.cf/JME2023Dashboard</a:t>
            </a:r>
            <a:endParaRPr lang="en-US"/>
          </a:p>
        </p:txBody>
      </p:sp>
      <p:sp>
        <p:nvSpPr>
          <p:cNvPr id="12" name="Rectangle 11">
            <a:extLst>
              <a:ext uri="{FF2B5EF4-FFF2-40B4-BE49-F238E27FC236}">
                <a16:creationId xmlns:a16="http://schemas.microsoft.com/office/drawing/2014/main" id="{A312EA27-89EC-104B-B28D-258BE3591452}"/>
              </a:ext>
            </a:extLst>
          </p:cNvPr>
          <p:cNvSpPr/>
          <p:nvPr/>
        </p:nvSpPr>
        <p:spPr>
          <a:xfrm>
            <a:off x="0" y="0"/>
            <a:ext cx="12192000" cy="1233304"/>
          </a:xfrm>
          <a:prstGeom prst="rect">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045AF8B-9D8C-8B40-A406-A98EB6008A1B}"/>
              </a:ext>
            </a:extLst>
          </p:cNvPr>
          <p:cNvSpPr txBox="1"/>
          <p:nvPr/>
        </p:nvSpPr>
        <p:spPr>
          <a:xfrm>
            <a:off x="342900" y="279197"/>
            <a:ext cx="9829800" cy="923330"/>
          </a:xfrm>
          <a:prstGeom prst="rect">
            <a:avLst/>
          </a:prstGeom>
          <a:noFill/>
        </p:spPr>
        <p:txBody>
          <a:bodyPr wrap="square" rtlCol="0">
            <a:spAutoFit/>
          </a:bodyPr>
          <a:lstStyle/>
          <a:p>
            <a:r>
              <a:rPr lang="en-US">
                <a:solidFill>
                  <a:schemeClr val="bg1"/>
                </a:solidFill>
                <a:latin typeface="+mj-lt"/>
              </a:rPr>
              <a:t>ONLINE MATERIALS</a:t>
            </a:r>
          </a:p>
          <a:p>
            <a:r>
              <a:rPr lang="en-US" sz="3600">
                <a:solidFill>
                  <a:schemeClr val="bg1"/>
                </a:solidFill>
              </a:rPr>
              <a:t>Interactive Dashboards</a:t>
            </a:r>
          </a:p>
        </p:txBody>
      </p:sp>
      <p:pic>
        <p:nvPicPr>
          <p:cNvPr id="3" name="Picture 2">
            <a:extLst>
              <a:ext uri="{FF2B5EF4-FFF2-40B4-BE49-F238E27FC236}">
                <a16:creationId xmlns:a16="http://schemas.microsoft.com/office/drawing/2014/main" id="{AA43AD64-2138-3C4A-93A5-80E4BA42EB90}"/>
              </a:ext>
            </a:extLst>
          </p:cNvPr>
          <p:cNvPicPr>
            <a:picLocks noChangeAspect="1"/>
          </p:cNvPicPr>
          <p:nvPr/>
        </p:nvPicPr>
        <p:blipFill>
          <a:blip r:embed="rId3" cstate="screen">
            <a:extLst>
              <a:ext uri="{28A0092B-C50C-407E-A947-70E740481C1C}">
                <a14:useLocalDpi xmlns:a14="http://schemas.microsoft.com/office/drawing/2010/main"/>
              </a:ext>
            </a:extLst>
          </a:blip>
          <a:stretch/>
        </p:blipFill>
        <p:spPr>
          <a:xfrm>
            <a:off x="870080" y="1795775"/>
            <a:ext cx="3025433" cy="4050099"/>
          </a:xfrm>
          <a:prstGeom prst="rect">
            <a:avLst/>
          </a:prstGeom>
        </p:spPr>
      </p:pic>
    </p:spTree>
    <p:extLst>
      <p:ext uri="{BB962C8B-B14F-4D97-AF65-F5344CB8AC3E}">
        <p14:creationId xmlns:p14="http://schemas.microsoft.com/office/powerpoint/2010/main" val="7110154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373D41"/>
        </a:solidFill>
        <a:effectLst/>
      </p:bgPr>
    </p:bg>
    <p:spTree>
      <p:nvGrpSpPr>
        <p:cNvPr id="1" name=""/>
        <p:cNvGrpSpPr/>
        <p:nvPr/>
      </p:nvGrpSpPr>
      <p:grpSpPr>
        <a:xfrm>
          <a:off x="0" y="0"/>
          <a:ext cx="0" cy="0"/>
          <a:chOff x="0" y="0"/>
          <a:chExt cx="0" cy="0"/>
        </a:xfrm>
      </p:grpSpPr>
      <p:sp>
        <p:nvSpPr>
          <p:cNvPr id="5" name="TextBox 4"/>
          <p:cNvSpPr txBox="1"/>
          <p:nvPr/>
        </p:nvSpPr>
        <p:spPr>
          <a:xfrm>
            <a:off x="381000" y="304802"/>
            <a:ext cx="5257800" cy="2769989"/>
          </a:xfrm>
          <a:prstGeom prst="rect">
            <a:avLst/>
          </a:prstGeom>
          <a:noFill/>
        </p:spPr>
        <p:txBody>
          <a:bodyPr wrap="square" rtlCol="0">
            <a:spAutoFit/>
          </a:bodyPr>
          <a:lstStyle/>
          <a:p>
            <a:r>
              <a:rPr lang="en-US" sz="1200" dirty="0">
                <a:solidFill>
                  <a:schemeClr val="bg1"/>
                </a:solidFill>
              </a:rPr>
              <a:t>Prepared by:</a:t>
            </a:r>
          </a:p>
          <a:p>
            <a:r>
              <a:rPr lang="en-US" dirty="0">
                <a:solidFill>
                  <a:schemeClr val="bg1"/>
                </a:solidFill>
              </a:rPr>
              <a:t>Data and Analytics Section, Nutrition Data Unit</a:t>
            </a:r>
          </a:p>
          <a:p>
            <a:r>
              <a:rPr lang="en-US" dirty="0">
                <a:solidFill>
                  <a:schemeClr val="bg1"/>
                </a:solidFill>
              </a:rPr>
              <a:t>Division of Data, Analytics, Planning and Monitoring</a:t>
            </a:r>
          </a:p>
          <a:p>
            <a:r>
              <a:rPr lang="en-US" dirty="0">
                <a:solidFill>
                  <a:schemeClr val="bg1"/>
                </a:solidFill>
              </a:rPr>
              <a:t>UNICEF Headquarters</a:t>
            </a:r>
          </a:p>
          <a:p>
            <a:r>
              <a:rPr lang="en-US" dirty="0">
                <a:solidFill>
                  <a:schemeClr val="bg1"/>
                </a:solidFill>
              </a:rPr>
              <a:t>3 UN Plaza, New York, NY, 10017</a:t>
            </a:r>
          </a:p>
          <a:p>
            <a:endParaRPr lang="en-US" dirty="0">
              <a:solidFill>
                <a:schemeClr val="bg1"/>
              </a:solidFill>
            </a:endParaRPr>
          </a:p>
          <a:p>
            <a:r>
              <a:rPr lang="en-US" dirty="0" err="1">
                <a:solidFill>
                  <a:schemeClr val="bg1"/>
                </a:solidFill>
              </a:rPr>
              <a:t>data.unicef.org</a:t>
            </a:r>
            <a:endParaRPr lang="en-US" dirty="0">
              <a:solidFill>
                <a:schemeClr val="bg1"/>
              </a:solidFill>
            </a:endParaRPr>
          </a:p>
          <a:p>
            <a:endParaRPr lang="en-US" dirty="0">
              <a:solidFill>
                <a:schemeClr val="bg1"/>
              </a:solidFill>
            </a:endParaRPr>
          </a:p>
          <a:p>
            <a:r>
              <a:rPr lang="en-US" dirty="0">
                <a:solidFill>
                  <a:schemeClr val="bg1"/>
                </a:solidFill>
              </a:rPr>
              <a:t>For more information contact:</a:t>
            </a:r>
          </a:p>
          <a:p>
            <a:r>
              <a:rPr lang="en-US" dirty="0" err="1">
                <a:solidFill>
                  <a:schemeClr val="bg1"/>
                </a:solidFill>
              </a:rPr>
              <a:t>data@unicef.org</a:t>
            </a:r>
            <a:endParaRPr lang="en-US" dirty="0">
              <a:solidFill>
                <a:schemeClr val="bg1"/>
              </a:solidFill>
            </a:endParaRPr>
          </a:p>
        </p:txBody>
      </p:sp>
    </p:spTree>
    <p:extLst>
      <p:ext uri="{BB962C8B-B14F-4D97-AF65-F5344CB8AC3E}">
        <p14:creationId xmlns:p14="http://schemas.microsoft.com/office/powerpoint/2010/main" val="2125124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E0EC81-3AA9-18BC-8D28-5659C432CAB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050088" y="1442445"/>
            <a:ext cx="7060396" cy="4761408"/>
          </a:xfrm>
          <a:prstGeom prst="rect">
            <a:avLst/>
          </a:prstGeom>
        </p:spPr>
      </p:pic>
      <p:sp>
        <p:nvSpPr>
          <p:cNvPr id="4" name="Rectangle 3">
            <a:extLst>
              <a:ext uri="{FF2B5EF4-FFF2-40B4-BE49-F238E27FC236}">
                <a16:creationId xmlns:a16="http://schemas.microsoft.com/office/drawing/2014/main" id="{F01DFC4C-D6C5-CB40-8981-7C2C11093F04}"/>
              </a:ext>
            </a:extLst>
          </p:cNvPr>
          <p:cNvSpPr/>
          <p:nvPr/>
        </p:nvSpPr>
        <p:spPr>
          <a:xfrm>
            <a:off x="0" y="8504"/>
            <a:ext cx="12192000" cy="12333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5" name="TextBox 4">
            <a:extLst>
              <a:ext uri="{FF2B5EF4-FFF2-40B4-BE49-F238E27FC236}">
                <a16:creationId xmlns:a16="http://schemas.microsoft.com/office/drawing/2014/main" id="{7CF55B28-6800-F54E-8CB5-435C89C67795}"/>
              </a:ext>
            </a:extLst>
          </p:cNvPr>
          <p:cNvSpPr txBox="1"/>
          <p:nvPr/>
        </p:nvSpPr>
        <p:spPr>
          <a:xfrm>
            <a:off x="342900" y="279198"/>
            <a:ext cx="11767584" cy="892552"/>
          </a:xfrm>
          <a:prstGeom prst="rect">
            <a:avLst/>
          </a:prstGeom>
          <a:noFill/>
        </p:spPr>
        <p:txBody>
          <a:bodyPr wrap="square" rtlCol="0">
            <a:spAutoFit/>
          </a:bodyPr>
          <a:lstStyle/>
          <a:p>
            <a:r>
              <a:rPr lang="en-US">
                <a:solidFill>
                  <a:schemeClr val="bg1"/>
                </a:solidFill>
                <a:latin typeface="+mj-lt"/>
              </a:rPr>
              <a:t>GLOBAL OVERVIEW</a:t>
            </a:r>
          </a:p>
          <a:p>
            <a:r>
              <a:rPr lang="en-US" sz="3400">
                <a:solidFill>
                  <a:schemeClr val="bg1"/>
                </a:solidFill>
              </a:rPr>
              <a:t>Progress toward the SDGs – by % of countries global &amp; regional</a:t>
            </a:r>
          </a:p>
        </p:txBody>
      </p:sp>
      <p:sp>
        <p:nvSpPr>
          <p:cNvPr id="9" name="TextBox 8">
            <a:extLst>
              <a:ext uri="{FF2B5EF4-FFF2-40B4-BE49-F238E27FC236}">
                <a16:creationId xmlns:a16="http://schemas.microsoft.com/office/drawing/2014/main" id="{2F57D60C-68F7-2A48-A29E-A64F62E14042}"/>
              </a:ext>
            </a:extLst>
          </p:cNvPr>
          <p:cNvSpPr txBox="1"/>
          <p:nvPr/>
        </p:nvSpPr>
        <p:spPr>
          <a:xfrm>
            <a:off x="342900" y="1503999"/>
            <a:ext cx="2432198" cy="3477875"/>
          </a:xfrm>
          <a:prstGeom prst="rect">
            <a:avLst/>
          </a:prstGeom>
          <a:noFill/>
        </p:spPr>
        <p:txBody>
          <a:bodyPr wrap="square" rtlCol="0">
            <a:spAutoFit/>
          </a:bodyPr>
          <a:lstStyle/>
          <a:p>
            <a:pPr lvl="0"/>
            <a:r>
              <a:rPr lang="en-US" sz="2000">
                <a:latin typeface="+mj-lt"/>
              </a:rPr>
              <a:t>Only about one quarter of countries are on track to achieve at least one of the 2030 SDG targets on stunting and wasting while fewer than two in five countries are on track to achieve the target on overweight</a:t>
            </a:r>
          </a:p>
        </p:txBody>
      </p:sp>
      <p:pic>
        <p:nvPicPr>
          <p:cNvPr id="11" name="Picture 10">
            <a:extLst>
              <a:ext uri="{FF2B5EF4-FFF2-40B4-BE49-F238E27FC236}">
                <a16:creationId xmlns:a16="http://schemas.microsoft.com/office/drawing/2014/main" id="{CE7F41DA-09F2-1742-B7B3-F0A54393835C}"/>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119712" y="2390549"/>
            <a:ext cx="2093049" cy="1795615"/>
          </a:xfrm>
          <a:prstGeom prst="rect">
            <a:avLst/>
          </a:prstGeom>
        </p:spPr>
      </p:pic>
      <p:sp>
        <p:nvSpPr>
          <p:cNvPr id="8" name="TextBox 7">
            <a:extLst>
              <a:ext uri="{FF2B5EF4-FFF2-40B4-BE49-F238E27FC236}">
                <a16:creationId xmlns:a16="http://schemas.microsoft.com/office/drawing/2014/main" id="{E77F8C2E-6321-064D-B175-D372DF632E10}"/>
              </a:ext>
            </a:extLst>
          </p:cNvPr>
          <p:cNvSpPr txBox="1"/>
          <p:nvPr/>
        </p:nvSpPr>
        <p:spPr>
          <a:xfrm>
            <a:off x="3104581" y="5224588"/>
            <a:ext cx="1739980" cy="1107996"/>
          </a:xfrm>
          <a:prstGeom prst="rect">
            <a:avLst/>
          </a:prstGeom>
          <a:noFill/>
        </p:spPr>
        <p:txBody>
          <a:bodyPr wrap="square" rtlCol="0">
            <a:spAutoFit/>
          </a:bodyPr>
          <a:lstStyle/>
          <a:p>
            <a:r>
              <a:rPr lang="en-US" sz="800">
                <a:solidFill>
                  <a:schemeClr val="tx1">
                    <a:lumMod val="50000"/>
                    <a:lumOff val="50000"/>
                  </a:schemeClr>
                </a:solidFill>
              </a:rPr>
              <a:t>Source: UNICEF, WHO, World Bank Group Joint Malnutrition Estimates, 2023 edition.  Note: *Percentages may not add up to 100 per cent due to rounding. See notes on progress assessment categories on slide 31.</a:t>
            </a:r>
          </a:p>
          <a:p>
            <a:endParaRPr lang="en-US"/>
          </a:p>
        </p:txBody>
      </p:sp>
      <p:sp>
        <p:nvSpPr>
          <p:cNvPr id="13" name="Rectangle 12">
            <a:extLst>
              <a:ext uri="{FF2B5EF4-FFF2-40B4-BE49-F238E27FC236}">
                <a16:creationId xmlns:a16="http://schemas.microsoft.com/office/drawing/2014/main" id="{1B629855-50B4-5E42-901A-D536FEC3C502}"/>
              </a:ext>
            </a:extLst>
          </p:cNvPr>
          <p:cNvSpPr/>
          <p:nvPr/>
        </p:nvSpPr>
        <p:spPr>
          <a:xfrm>
            <a:off x="3104583" y="1512501"/>
            <a:ext cx="1916541" cy="738664"/>
          </a:xfrm>
          <a:prstGeom prst="rect">
            <a:avLst/>
          </a:prstGeom>
        </p:spPr>
        <p:txBody>
          <a:bodyPr wrap="square">
            <a:spAutoFit/>
          </a:bodyPr>
          <a:lstStyle/>
          <a:p>
            <a:r>
              <a:rPr lang="en-US" sz="1400">
                <a:latin typeface="+mj-lt"/>
              </a:rPr>
              <a:t>Progress towards the child malnutrition SDG targets by:</a:t>
            </a:r>
          </a:p>
        </p:txBody>
      </p:sp>
    </p:spTree>
    <p:extLst>
      <p:ext uri="{BB962C8B-B14F-4D97-AF65-F5344CB8AC3E}">
        <p14:creationId xmlns:p14="http://schemas.microsoft.com/office/powerpoint/2010/main" val="1982790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1BC7806-C115-EA41-9F71-4640BB657AB8}"/>
              </a:ext>
            </a:extLst>
          </p:cNvPr>
          <p:cNvSpPr/>
          <p:nvPr/>
        </p:nvSpPr>
        <p:spPr>
          <a:xfrm>
            <a:off x="0" y="0"/>
            <a:ext cx="12192000" cy="12333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6"/>
          <p:cNvSpPr>
            <a:spLocks noChangeArrowheads="1"/>
          </p:cNvSpPr>
          <p:nvPr/>
        </p:nvSpPr>
        <p:spPr bwMode="auto">
          <a:xfrm>
            <a:off x="152402" y="-322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9">
            <a:extLst>
              <a:ext uri="{FF2B5EF4-FFF2-40B4-BE49-F238E27FC236}">
                <a16:creationId xmlns:a16="http://schemas.microsoft.com/office/drawing/2014/main" id="{0F65CE70-6DE0-3747-8974-81902E5DEC4C}"/>
              </a:ext>
            </a:extLst>
          </p:cNvPr>
          <p:cNvSpPr/>
          <p:nvPr/>
        </p:nvSpPr>
        <p:spPr>
          <a:xfrm>
            <a:off x="419100" y="5956421"/>
            <a:ext cx="11277988" cy="369332"/>
          </a:xfrm>
          <a:prstGeom prst="rect">
            <a:avLst/>
          </a:prstGeom>
        </p:spPr>
        <p:txBody>
          <a:bodyPr wrap="square" lIns="91440" tIns="45720" rIns="91440" bIns="45720" anchor="t">
            <a:spAutoFit/>
          </a:bodyPr>
          <a:lstStyle/>
          <a:p>
            <a:r>
              <a:rPr lang="en-US" sz="800">
                <a:solidFill>
                  <a:schemeClr val="tx1">
                    <a:lumMod val="50000"/>
                    <a:lumOff val="50000"/>
                  </a:schemeClr>
                </a:solidFill>
              </a:rPr>
              <a:t>Source: UNICEF, WHO, World Bank Group Joint Child Malnutrition Estimates, 2023 edition.</a:t>
            </a:r>
          </a:p>
          <a:p>
            <a:endParaRPr lang="en-US" sz="1000">
              <a:solidFill>
                <a:schemeClr val="bg1">
                  <a:lumMod val="50000"/>
                </a:schemeClr>
              </a:solidFill>
            </a:endParaRPr>
          </a:p>
        </p:txBody>
      </p:sp>
      <p:sp>
        <p:nvSpPr>
          <p:cNvPr id="2" name="TextBox 1">
            <a:extLst>
              <a:ext uri="{FF2B5EF4-FFF2-40B4-BE49-F238E27FC236}">
                <a16:creationId xmlns:a16="http://schemas.microsoft.com/office/drawing/2014/main" id="{7F6D386E-24AB-758B-712A-FF723084650F}"/>
              </a:ext>
            </a:extLst>
          </p:cNvPr>
          <p:cNvSpPr txBox="1"/>
          <p:nvPr/>
        </p:nvSpPr>
        <p:spPr>
          <a:xfrm>
            <a:off x="342900" y="279197"/>
            <a:ext cx="11696700" cy="861774"/>
          </a:xfrm>
          <a:prstGeom prst="rect">
            <a:avLst/>
          </a:prstGeom>
          <a:noFill/>
        </p:spPr>
        <p:txBody>
          <a:bodyPr wrap="square" rtlCol="0">
            <a:spAutoFit/>
          </a:bodyPr>
          <a:lstStyle/>
          <a:p>
            <a:r>
              <a:rPr lang="en-US">
                <a:solidFill>
                  <a:schemeClr val="bg1"/>
                </a:solidFill>
                <a:latin typeface="+mj-lt"/>
              </a:rPr>
              <a:t>GLOBAL OVERVIEW: REPORTING REGIONS</a:t>
            </a:r>
          </a:p>
          <a:p>
            <a:r>
              <a:rPr lang="en-US" sz="3200">
                <a:solidFill>
                  <a:schemeClr val="bg1"/>
                </a:solidFill>
              </a:rPr>
              <a:t>Most children with malnutrition live in just three regions</a:t>
            </a:r>
          </a:p>
        </p:txBody>
      </p:sp>
      <p:pic>
        <p:nvPicPr>
          <p:cNvPr id="9" name="Picture 8" descr="A picture containing text, screenshot, font, circle&#10;&#10;Description automatically generated">
            <a:extLst>
              <a:ext uri="{FF2B5EF4-FFF2-40B4-BE49-F238E27FC236}">
                <a16:creationId xmlns:a16="http://schemas.microsoft.com/office/drawing/2014/main" id="{437155EF-6041-345A-2B82-97AFBA93D31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17319" y="1975836"/>
            <a:ext cx="11202857" cy="3402988"/>
          </a:xfrm>
          <a:prstGeom prst="rect">
            <a:avLst/>
          </a:prstGeom>
        </p:spPr>
      </p:pic>
    </p:spTree>
    <p:extLst>
      <p:ext uri="{BB962C8B-B14F-4D97-AF65-F5344CB8AC3E}">
        <p14:creationId xmlns:p14="http://schemas.microsoft.com/office/powerpoint/2010/main" val="1291448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E87528-AF7B-234F-B606-A9A7B74D6840}"/>
              </a:ext>
            </a:extLst>
          </p:cNvPr>
          <p:cNvSpPr/>
          <p:nvPr/>
        </p:nvSpPr>
        <p:spPr>
          <a:xfrm>
            <a:off x="0" y="0"/>
            <a:ext cx="12192000" cy="12333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0B88D6A-242C-C046-A276-4369B47E6854}"/>
              </a:ext>
            </a:extLst>
          </p:cNvPr>
          <p:cNvSpPr txBox="1"/>
          <p:nvPr/>
        </p:nvSpPr>
        <p:spPr>
          <a:xfrm>
            <a:off x="342900" y="279198"/>
            <a:ext cx="12192000" cy="861774"/>
          </a:xfrm>
          <a:prstGeom prst="rect">
            <a:avLst/>
          </a:prstGeom>
          <a:noFill/>
        </p:spPr>
        <p:txBody>
          <a:bodyPr wrap="square" rtlCol="0">
            <a:spAutoFit/>
          </a:bodyPr>
          <a:lstStyle/>
          <a:p>
            <a:r>
              <a:rPr lang="en-US">
                <a:solidFill>
                  <a:schemeClr val="bg1"/>
                </a:solidFill>
                <a:latin typeface="+mj-lt"/>
              </a:rPr>
              <a:t>COUNTRY INCOME CLASSIFICATION</a:t>
            </a:r>
          </a:p>
          <a:p>
            <a:r>
              <a:rPr lang="en-US" sz="3200">
                <a:solidFill>
                  <a:schemeClr val="bg1"/>
                </a:solidFill>
              </a:rPr>
              <a:t>Prevalence: Stunting, Wasting and Overweight, 2000–2022</a:t>
            </a:r>
            <a:endParaRPr lang="en-US" sz="3200" baseline="30000">
              <a:solidFill>
                <a:schemeClr val="bg1"/>
              </a:solidFill>
            </a:endParaRPr>
          </a:p>
        </p:txBody>
      </p:sp>
      <p:sp>
        <p:nvSpPr>
          <p:cNvPr id="9" name="Rectangle 8"/>
          <p:cNvSpPr/>
          <p:nvPr/>
        </p:nvSpPr>
        <p:spPr>
          <a:xfrm>
            <a:off x="679305" y="5673062"/>
            <a:ext cx="11060790" cy="584775"/>
          </a:xfrm>
          <a:prstGeom prst="rect">
            <a:avLst/>
          </a:prstGeom>
        </p:spPr>
        <p:txBody>
          <a:bodyPr wrap="square" lIns="91440" tIns="45720" rIns="91440" bIns="45720" anchor="t">
            <a:spAutoFit/>
          </a:bodyPr>
          <a:lstStyle/>
          <a:p>
            <a:r>
              <a:rPr lang="en-US" sz="1400"/>
              <a:t>Percentage of children under 5 affected by stunting, wasting and overweight, by country income classification, 2000–2022</a:t>
            </a:r>
            <a:endParaRPr lang="en-US" sz="900" baseline="30000"/>
          </a:p>
          <a:p>
            <a:r>
              <a:rPr lang="en-US" sz="900">
                <a:solidFill>
                  <a:schemeClr val="tx1">
                    <a:lumMod val="50000"/>
                    <a:lumOff val="50000"/>
                  </a:schemeClr>
                </a:solidFill>
              </a:rPr>
              <a:t>Source: UNICEF, WHO, World Bank Group Joint Malnutrition Estimates, 2023 edition. Note: 1. Upper-middle-income countries wasting estimate: consecutive low (&lt;50 per cent) population coverage for country data (e.g., from household surveys); interpret with caution. </a:t>
            </a:r>
          </a:p>
        </p:txBody>
      </p:sp>
      <p:pic>
        <p:nvPicPr>
          <p:cNvPr id="2" name="Picture 1">
            <a:extLst>
              <a:ext uri="{FF2B5EF4-FFF2-40B4-BE49-F238E27FC236}">
                <a16:creationId xmlns:a16="http://schemas.microsoft.com/office/drawing/2014/main" id="{46CAD2B3-6902-6122-4FCB-681EE0739E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9219" y="1512502"/>
            <a:ext cx="11395563" cy="3881362"/>
          </a:xfrm>
          <a:prstGeom prst="rect">
            <a:avLst/>
          </a:prstGeom>
        </p:spPr>
      </p:pic>
    </p:spTree>
    <p:extLst>
      <p:ext uri="{BB962C8B-B14F-4D97-AF65-F5344CB8AC3E}">
        <p14:creationId xmlns:p14="http://schemas.microsoft.com/office/powerpoint/2010/main" val="1080527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E87528-AF7B-234F-B606-A9A7B74D6840}"/>
              </a:ext>
            </a:extLst>
          </p:cNvPr>
          <p:cNvSpPr/>
          <p:nvPr/>
        </p:nvSpPr>
        <p:spPr>
          <a:xfrm>
            <a:off x="0" y="0"/>
            <a:ext cx="12192000" cy="12333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0B88D6A-242C-C046-A276-4369B47E6854}"/>
              </a:ext>
            </a:extLst>
          </p:cNvPr>
          <p:cNvSpPr txBox="1"/>
          <p:nvPr/>
        </p:nvSpPr>
        <p:spPr>
          <a:xfrm>
            <a:off x="342900" y="279198"/>
            <a:ext cx="11686540" cy="861774"/>
          </a:xfrm>
          <a:prstGeom prst="rect">
            <a:avLst/>
          </a:prstGeom>
          <a:noFill/>
        </p:spPr>
        <p:txBody>
          <a:bodyPr wrap="square" rtlCol="0">
            <a:spAutoFit/>
          </a:bodyPr>
          <a:lstStyle/>
          <a:p>
            <a:r>
              <a:rPr lang="en-US">
                <a:solidFill>
                  <a:schemeClr val="bg1"/>
                </a:solidFill>
                <a:latin typeface="+mj-lt"/>
              </a:rPr>
              <a:t>COUNTRY INCOME CLASSIFICATION</a:t>
            </a:r>
          </a:p>
          <a:p>
            <a:r>
              <a:rPr lang="en-US" sz="3200">
                <a:solidFill>
                  <a:schemeClr val="bg1"/>
                </a:solidFill>
              </a:rPr>
              <a:t>Number (millions) affected: Stunting and Overweight, 2012–2022</a:t>
            </a:r>
            <a:endParaRPr lang="en-US" sz="3200" baseline="30000">
              <a:solidFill>
                <a:schemeClr val="bg1"/>
              </a:solidFill>
            </a:endParaRPr>
          </a:p>
        </p:txBody>
      </p:sp>
      <p:sp>
        <p:nvSpPr>
          <p:cNvPr id="9" name="Rectangle 8"/>
          <p:cNvSpPr/>
          <p:nvPr/>
        </p:nvSpPr>
        <p:spPr>
          <a:xfrm>
            <a:off x="826973" y="5993586"/>
            <a:ext cx="11202469" cy="461665"/>
          </a:xfrm>
          <a:prstGeom prst="rect">
            <a:avLst/>
          </a:prstGeom>
        </p:spPr>
        <p:txBody>
          <a:bodyPr wrap="square" lIns="91440" tIns="45720" rIns="91440" bIns="45720" anchor="t">
            <a:spAutoFit/>
          </a:bodyPr>
          <a:lstStyle/>
          <a:p>
            <a:r>
              <a:rPr lang="en-US" sz="800">
                <a:solidFill>
                  <a:schemeClr val="tx1">
                    <a:lumMod val="50000"/>
                    <a:lumOff val="50000"/>
                  </a:schemeClr>
                </a:solidFill>
              </a:rPr>
              <a:t>Source: UNICEF, WHO, World Bank Group Joint Malnutrition Estimates, 2023 edition. </a:t>
            </a:r>
          </a:p>
          <a:p>
            <a:r>
              <a:rPr lang="en-US" sz="800">
                <a:solidFill>
                  <a:schemeClr val="tx1">
                    <a:lumMod val="50000"/>
                    <a:lumOff val="50000"/>
                  </a:schemeClr>
                </a:solidFill>
              </a:rPr>
              <a:t>Note: The values for “percentage change since 2012” are based on calculations using unrounded estimates and therefore might not match values calculated using the rounded estimates presented in this report.</a:t>
            </a:r>
          </a:p>
          <a:p>
            <a:endParaRPr lang="en-US" sz="800">
              <a:solidFill>
                <a:schemeClr val="tx1">
                  <a:lumMod val="50000"/>
                  <a:lumOff val="50000"/>
                </a:schemeClr>
              </a:solidFill>
            </a:endParaRPr>
          </a:p>
        </p:txBody>
      </p:sp>
      <p:sp>
        <p:nvSpPr>
          <p:cNvPr id="6" name="Rectangle 5">
            <a:extLst>
              <a:ext uri="{FF2B5EF4-FFF2-40B4-BE49-F238E27FC236}">
                <a16:creationId xmlns:a16="http://schemas.microsoft.com/office/drawing/2014/main" id="{CF9CFE37-FD21-544A-9476-259D345CED0B}"/>
              </a:ext>
            </a:extLst>
          </p:cNvPr>
          <p:cNvSpPr/>
          <p:nvPr/>
        </p:nvSpPr>
        <p:spPr>
          <a:xfrm>
            <a:off x="826973" y="5268490"/>
            <a:ext cx="4585669" cy="523220"/>
          </a:xfrm>
          <a:prstGeom prst="rect">
            <a:avLst/>
          </a:prstGeom>
        </p:spPr>
        <p:txBody>
          <a:bodyPr wrap="square">
            <a:spAutoFit/>
          </a:bodyPr>
          <a:lstStyle/>
          <a:p>
            <a:r>
              <a:rPr lang="en-US" sz="1400"/>
              <a:t>Number (millions) of children under 5 affected by stunting, by country income classification, 2012 and 2022</a:t>
            </a:r>
            <a:endParaRPr lang="en-US" sz="1400" baseline="30000"/>
          </a:p>
        </p:txBody>
      </p:sp>
      <p:sp>
        <p:nvSpPr>
          <p:cNvPr id="11" name="Rectangle 10">
            <a:extLst>
              <a:ext uri="{FF2B5EF4-FFF2-40B4-BE49-F238E27FC236}">
                <a16:creationId xmlns:a16="http://schemas.microsoft.com/office/drawing/2014/main" id="{E31C81D7-3358-074E-A0BE-81507B4ACBD6}"/>
              </a:ext>
            </a:extLst>
          </p:cNvPr>
          <p:cNvSpPr/>
          <p:nvPr/>
        </p:nvSpPr>
        <p:spPr>
          <a:xfrm>
            <a:off x="6550278" y="5237324"/>
            <a:ext cx="4914071" cy="523220"/>
          </a:xfrm>
          <a:prstGeom prst="rect">
            <a:avLst/>
          </a:prstGeom>
        </p:spPr>
        <p:txBody>
          <a:bodyPr wrap="square">
            <a:spAutoFit/>
          </a:bodyPr>
          <a:lstStyle/>
          <a:p>
            <a:r>
              <a:rPr lang="en-US" sz="1400"/>
              <a:t>Number (millions) of children under 5 affected by overweight, by country income classification, 2012 and 2022</a:t>
            </a:r>
            <a:endParaRPr lang="en-US" sz="1000">
              <a:solidFill>
                <a:schemeClr val="bg1">
                  <a:lumMod val="50000"/>
                </a:schemeClr>
              </a:solidFill>
            </a:endParaRPr>
          </a:p>
        </p:txBody>
      </p:sp>
      <p:pic>
        <p:nvPicPr>
          <p:cNvPr id="4" name="Picture 3">
            <a:extLst>
              <a:ext uri="{FF2B5EF4-FFF2-40B4-BE49-F238E27FC236}">
                <a16:creationId xmlns:a16="http://schemas.microsoft.com/office/drawing/2014/main" id="{8B75618A-7035-067F-BEDE-475F8DC1142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2015" y="1434030"/>
            <a:ext cx="4519193" cy="3764381"/>
          </a:xfrm>
          <a:prstGeom prst="rect">
            <a:avLst/>
          </a:prstGeom>
        </p:spPr>
      </p:pic>
      <p:pic>
        <p:nvPicPr>
          <p:cNvPr id="5" name="Picture 4">
            <a:extLst>
              <a:ext uri="{FF2B5EF4-FFF2-40B4-BE49-F238E27FC236}">
                <a16:creationId xmlns:a16="http://schemas.microsoft.com/office/drawing/2014/main" id="{48AE2A41-4BF2-9184-6D4D-76F3E6C1466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50278" y="1434030"/>
            <a:ext cx="4519193" cy="3764381"/>
          </a:xfrm>
          <a:prstGeom prst="rect">
            <a:avLst/>
          </a:prstGeom>
        </p:spPr>
      </p:pic>
    </p:spTree>
    <p:extLst>
      <p:ext uri="{BB962C8B-B14F-4D97-AF65-F5344CB8AC3E}">
        <p14:creationId xmlns:p14="http://schemas.microsoft.com/office/powerpoint/2010/main" val="2781736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E87528-AF7B-234F-B606-A9A7B74D6840}"/>
              </a:ext>
            </a:extLst>
          </p:cNvPr>
          <p:cNvSpPr/>
          <p:nvPr/>
        </p:nvSpPr>
        <p:spPr>
          <a:xfrm>
            <a:off x="0" y="0"/>
            <a:ext cx="3048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0B88D6A-242C-C046-A276-4369B47E6854}"/>
              </a:ext>
            </a:extLst>
          </p:cNvPr>
          <p:cNvSpPr txBox="1"/>
          <p:nvPr/>
        </p:nvSpPr>
        <p:spPr>
          <a:xfrm>
            <a:off x="152400" y="360915"/>
            <a:ext cx="2895600" cy="4616648"/>
          </a:xfrm>
          <a:prstGeom prst="rect">
            <a:avLst/>
          </a:prstGeom>
          <a:noFill/>
        </p:spPr>
        <p:txBody>
          <a:bodyPr wrap="square" rtlCol="0">
            <a:spAutoFit/>
          </a:bodyPr>
          <a:lstStyle/>
          <a:p>
            <a:r>
              <a:rPr lang="en-US">
                <a:solidFill>
                  <a:schemeClr val="bg1"/>
                </a:solidFill>
                <a:latin typeface="+mj-lt"/>
              </a:rPr>
              <a:t>SHARE BY COUNTRY INCOME CLASSIFICATION</a:t>
            </a:r>
          </a:p>
          <a:p>
            <a:endParaRPr lang="en-US">
              <a:solidFill>
                <a:schemeClr val="bg1"/>
              </a:solidFill>
              <a:latin typeface="+mj-lt"/>
            </a:endParaRPr>
          </a:p>
          <a:p>
            <a:r>
              <a:rPr lang="en-US" sz="2400">
                <a:solidFill>
                  <a:schemeClr val="bg1"/>
                </a:solidFill>
                <a:effectLst/>
                <a:latin typeface="+mj-lt"/>
              </a:rPr>
              <a:t>While half of all children under 5 live in lower-middle income countries, nearly two thirds of all children with stunting and three quarters of all children with wasting live there</a:t>
            </a:r>
          </a:p>
        </p:txBody>
      </p:sp>
      <p:sp>
        <p:nvSpPr>
          <p:cNvPr id="9" name="Rectangle 8"/>
          <p:cNvSpPr/>
          <p:nvPr/>
        </p:nvSpPr>
        <p:spPr>
          <a:xfrm>
            <a:off x="152402" y="6189507"/>
            <a:ext cx="2741271" cy="507831"/>
          </a:xfrm>
          <a:prstGeom prst="rect">
            <a:avLst/>
          </a:prstGeom>
        </p:spPr>
        <p:txBody>
          <a:bodyPr wrap="square">
            <a:spAutoFit/>
          </a:bodyPr>
          <a:lstStyle/>
          <a:p>
            <a:r>
              <a:rPr lang="en-US" sz="900">
                <a:solidFill>
                  <a:schemeClr val="bg1"/>
                </a:solidFill>
              </a:rPr>
              <a:t>Source: UNICEF, WHO, World Bank Group Joint Malnutrition Estimates, 2023 edition.  See notes 1 and 2 in notes section of this slide.</a:t>
            </a:r>
            <a:endParaRPr lang="en-US" sz="1000">
              <a:solidFill>
                <a:schemeClr val="bg1"/>
              </a:solidFill>
            </a:endParaRPr>
          </a:p>
        </p:txBody>
      </p:sp>
      <p:pic>
        <p:nvPicPr>
          <p:cNvPr id="3" name="Picture 2" descr="A picture containing text, screenshot, font, circle&#10;&#10;Description automatically generated">
            <a:extLst>
              <a:ext uri="{FF2B5EF4-FFF2-40B4-BE49-F238E27FC236}">
                <a16:creationId xmlns:a16="http://schemas.microsoft.com/office/drawing/2014/main" id="{1A1664AC-28E2-650E-2F79-69BC865AD6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86897" y="148281"/>
            <a:ext cx="8653849" cy="6328336"/>
          </a:xfrm>
          <a:prstGeom prst="rect">
            <a:avLst/>
          </a:prstGeom>
        </p:spPr>
      </p:pic>
    </p:spTree>
    <p:extLst>
      <p:ext uri="{BB962C8B-B14F-4D97-AF65-F5344CB8AC3E}">
        <p14:creationId xmlns:p14="http://schemas.microsoft.com/office/powerpoint/2010/main" val="2963961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9E1"/>
        </a:solidFill>
        <a:effectLst/>
      </p:bgPr>
    </p:bg>
    <p:spTree>
      <p:nvGrpSpPr>
        <p:cNvPr id="1" name=""/>
        <p:cNvGrpSpPr/>
        <p:nvPr/>
      </p:nvGrpSpPr>
      <p:grpSpPr>
        <a:xfrm>
          <a:off x="0" y="0"/>
          <a:ext cx="0" cy="0"/>
          <a:chOff x="0" y="0"/>
          <a:chExt cx="0" cy="0"/>
        </a:xfrm>
      </p:grpSpPr>
      <p:sp>
        <p:nvSpPr>
          <p:cNvPr id="5" name="Rectangle 4"/>
          <p:cNvSpPr/>
          <p:nvPr/>
        </p:nvSpPr>
        <p:spPr>
          <a:xfrm>
            <a:off x="6553200" y="1807339"/>
            <a:ext cx="3657600" cy="2862322"/>
          </a:xfrm>
          <a:prstGeom prst="rect">
            <a:avLst/>
          </a:prstGeom>
        </p:spPr>
        <p:txBody>
          <a:bodyPr wrap="square">
            <a:spAutoFit/>
          </a:bodyPr>
          <a:lstStyle/>
          <a:p>
            <a:r>
              <a:rPr lang="en-US" sz="2000" b="1">
                <a:latin typeface="+mj-lt"/>
              </a:rPr>
              <a:t>Stunting</a:t>
            </a:r>
            <a:r>
              <a:rPr lang="en-US" sz="2000"/>
              <a:t> refers to a child who is too short for his or her age. These children can suffer severe irreversible physical and cognitive damage that accompanies stunted growth. The devastating effects of stunting can last a lifetime and even affect the next generation.</a:t>
            </a:r>
          </a:p>
        </p:txBody>
      </p:sp>
      <p:pic>
        <p:nvPicPr>
          <p:cNvPr id="7" name="Picture 6" descr="Icon&#10;&#10;Description automatically generated with low confidence">
            <a:extLst>
              <a:ext uri="{FF2B5EF4-FFF2-40B4-BE49-F238E27FC236}">
                <a16:creationId xmlns:a16="http://schemas.microsoft.com/office/drawing/2014/main" id="{9AE20529-8CE1-6044-9B0C-79020B3F2A7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0999" y="878411"/>
            <a:ext cx="4264802" cy="4720181"/>
          </a:xfrm>
          <a:prstGeom prst="rect">
            <a:avLst/>
          </a:prstGeom>
        </p:spPr>
      </p:pic>
    </p:spTree>
    <p:extLst>
      <p:ext uri="{BB962C8B-B14F-4D97-AF65-F5344CB8AC3E}">
        <p14:creationId xmlns:p14="http://schemas.microsoft.com/office/powerpoint/2010/main" val="211799568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8EECD3A5547847935DE716913AE577" ma:contentTypeVersion="16" ma:contentTypeDescription="Create a new document." ma:contentTypeScope="" ma:versionID="0354cc427129bd60888939f1bd4ba20b">
  <xsd:schema xmlns:xsd="http://www.w3.org/2001/XMLSchema" xmlns:xs="http://www.w3.org/2001/XMLSchema" xmlns:p="http://schemas.microsoft.com/office/2006/metadata/properties" xmlns:ns2="0304a777-9e20-4efa-89ba-852150dac193" xmlns:ns3="a8a9630b-75d6-4764-bb6e-6771892ef157" xmlns:ns4="ca283e0b-db31-4043-a2ef-b80661bf084a" targetNamespace="http://schemas.microsoft.com/office/2006/metadata/properties" ma:root="true" ma:fieldsID="7f8703b12726de12ca9e226b6bf23a2d" ns2:_="" ns3:_="" ns4:_="">
    <xsd:import namespace="0304a777-9e20-4efa-89ba-852150dac193"/>
    <xsd:import namespace="a8a9630b-75d6-4764-bb6e-6771892ef157"/>
    <xsd:import namespace="ca283e0b-db31-4043-a2ef-b80661bf084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DateTaken" minOccurs="0"/>
                <xsd:element ref="ns3:SharedWithUsers" minOccurs="0"/>
                <xsd:element ref="ns3:SharedWithDetails" minOccurs="0"/>
                <xsd:element ref="ns2:lcf76f155ced4ddcb4097134ff3c332f" minOccurs="0"/>
                <xsd:element ref="ns4: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04a777-9e20-4efa-89ba-852150dac1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DateTaken" ma:index="17"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3f51738-d318-4883-9d64-4f0bd0ccc55e"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8a9630b-75d6-4764-bb6e-6771892ef15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283e0b-db31-4043-a2ef-b80661bf084a"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86ea8736-5878-4a17-b164-f11a1f2d044f}" ma:internalName="TaxCatchAll" ma:showField="CatchAllData" ma:web="a8a9630b-75d6-4764-bb6e-6771892ef15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a8a9630b-75d6-4764-bb6e-6771892ef157">
      <UserInfo>
        <DisplayName>Richard Kumapley</DisplayName>
        <AccountId>451</AccountId>
        <AccountType/>
      </UserInfo>
      <UserInfo>
        <DisplayName>Julia Krasevec</DisplayName>
        <AccountId>474</AccountId>
        <AccountType/>
      </UserInfo>
      <UserInfo>
        <DisplayName>Yoshito Kawakatsu</DisplayName>
        <AccountId>15445</AccountId>
        <AccountType/>
      </UserInfo>
      <UserInfo>
        <DisplayName>Robert Johnston</DisplayName>
        <AccountId>4042</AccountId>
        <AccountType/>
      </UserInfo>
      <UserInfo>
        <DisplayName>Chika Hayashi</DisplayName>
        <AccountId>857</AccountId>
        <AccountType/>
      </UserInfo>
    </SharedWithUsers>
    <TaxCatchAll xmlns="ca283e0b-db31-4043-a2ef-b80661bf084a" xsi:nil="true"/>
    <lcf76f155ced4ddcb4097134ff3c332f xmlns="0304a777-9e20-4efa-89ba-852150dac193">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AAE343-F73A-4B32-8A57-A5C9FC17BCBD}">
  <ds:schemaRefs>
    <ds:schemaRef ds:uri="0304a777-9e20-4efa-89ba-852150dac193"/>
    <ds:schemaRef ds:uri="a8a9630b-75d6-4764-bb6e-6771892ef157"/>
    <ds:schemaRef ds:uri="ca283e0b-db31-4043-a2ef-b80661bf084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ED73107-9E3C-4529-B3EA-49279C27B8CA}">
  <ds:schemaRefs>
    <ds:schemaRef ds:uri="http://schemas.openxmlformats.org/package/2006/metadata/core-properties"/>
    <ds:schemaRef ds:uri="http://purl.org/dc/elements/1.1/"/>
    <ds:schemaRef ds:uri="http://schemas.microsoft.com/office/2006/documentManagement/types"/>
    <ds:schemaRef ds:uri="ca283e0b-db31-4043-a2ef-b80661bf084a"/>
    <ds:schemaRef ds:uri="http://schemas.microsoft.com/office/2006/metadata/properties"/>
    <ds:schemaRef ds:uri="http://www.w3.org/XML/1998/namespace"/>
    <ds:schemaRef ds:uri="http://purl.org/dc/terms/"/>
    <ds:schemaRef ds:uri="a8a9630b-75d6-4764-bb6e-6771892ef157"/>
    <ds:schemaRef ds:uri="http://schemas.microsoft.com/office/infopath/2007/PartnerControls"/>
    <ds:schemaRef ds:uri="0304a777-9e20-4efa-89ba-852150dac193"/>
    <ds:schemaRef ds:uri="http://purl.org/dc/dcmitype/"/>
  </ds:schemaRefs>
</ds:datastoreItem>
</file>

<file path=customXml/itemProps3.xml><?xml version="1.0" encoding="utf-8"?>
<ds:datastoreItem xmlns:ds="http://schemas.openxmlformats.org/officeDocument/2006/customXml" ds:itemID="{B3AB26CA-F153-4250-8A90-D1C478BBF9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TotalTime>
  <Words>6471</Words>
  <Application>Microsoft Office PowerPoint</Application>
  <PresentationFormat>Widescreen</PresentationFormat>
  <Paragraphs>344</Paragraphs>
  <Slides>36</Slides>
  <Notes>14</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NOTES ON THE DATA  AND METHODOLOGY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Nona Reuter</dc:creator>
  <cp:lastModifiedBy>Nona Reuter</cp:lastModifiedBy>
  <cp:revision>17</cp:revision>
  <dcterms:created xsi:type="dcterms:W3CDTF">2021-03-17T14:42:36Z</dcterms:created>
  <dcterms:modified xsi:type="dcterms:W3CDTF">2023-10-23T14:10:12Z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0x010100128EECD3A5547847935DE716913AE577</vt:lpwstr>
  </property>
  <property fmtid="{D5CDD505-2E9C-101B-9397-08002B2CF9AE}" pid="3" name="TaxKeyword">
    <vt:lpwstr/>
  </property>
  <property fmtid="{D5CDD505-2E9C-101B-9397-08002B2CF9AE}" pid="4" name="Subject(s)">
    <vt:lpwstr/>
  </property>
  <property fmtid="{D5CDD505-2E9C-101B-9397-08002B2CF9AE}" pid="5" name="Document Type">
    <vt:lpwstr/>
  </property>
  <property fmtid="{D5CDD505-2E9C-101B-9397-08002B2CF9AE}" pid="6" name="SharedWithUsers">
    <vt:lpwstr>451;#Richard Kumapley;#474;#Julia Krasevec</vt:lpwstr>
  </property>
  <property fmtid="{D5CDD505-2E9C-101B-9397-08002B2CF9AE}" pid="7" name="RatedBy">
    <vt:lpwstr/>
  </property>
  <property fmtid="{D5CDD505-2E9C-101B-9397-08002B2CF9AE}" pid="8" name="LikedBy">
    <vt:lpwstr/>
  </property>
  <property fmtid="{D5CDD505-2E9C-101B-9397-08002B2CF9AE}" pid="9" name="Sections">
    <vt:lpwstr>Operations</vt:lpwstr>
  </property>
  <property fmtid="{D5CDD505-2E9C-101B-9397-08002B2CF9AE}" pid="10" name="MediaServiceImageTags">
    <vt:lpwstr/>
  </property>
</Properties>
</file>