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diagrams/drawing1.xml" ContentType="application/vnd.ms-office.drawingml.diagramDrawing+xml"/>
  <Override PartName="/ppt/theme/theme2.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layout2.xml" ContentType="application/vnd.openxmlformats-officedocument.drawingml.diagramLayout+xml"/>
  <Override PartName="/ppt/notesMasters/notesMaster1.xml" ContentType="application/vnd.openxmlformats-officedocument.presentationml.notesMaster+xml"/>
  <Override PartName="/ppt/diagrams/colors3.xml" ContentType="application/vnd.openxmlformats-officedocument.drawingml.diagramColors+xml"/>
  <Override PartName="/ppt/diagrams/quickStyle2.xml" ContentType="application/vnd.openxmlformats-officedocument.drawingml.diagramStyle+xml"/>
  <Override PartName="/ppt/diagrams/colors2.xml" ContentType="application/vnd.openxmlformats-officedocument.drawingml.diagramColors+xml"/>
  <Override PartName="/ppt/diagrams/drawing3.xml" ContentType="application/vnd.ms-office.drawingml.diagramDrawing+xml"/>
  <Override PartName="/ppt/theme/theme1.xml" ContentType="application/vnd.openxmlformats-officedocument.theme+xml"/>
  <Override PartName="/ppt/diagrams/drawing2.xml" ContentType="application/vnd.ms-office.drawingml.diagramDrawing+xml"/>
  <Override PartName="/ppt/diagrams/quickStyle3.xml" ContentType="application/vnd.openxmlformats-officedocument.drawingml.diagramStyle+xml"/>
  <Override PartName="/ppt/diagrams/layout3.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80" r:id="rId2"/>
    <p:sldId id="345" r:id="rId3"/>
    <p:sldId id="346" r:id="rId4"/>
    <p:sldId id="308" r:id="rId5"/>
    <p:sldId id="300" r:id="rId6"/>
    <p:sldId id="313" r:id="rId7"/>
    <p:sldId id="341" r:id="rId8"/>
    <p:sldId id="338" r:id="rId9"/>
    <p:sldId id="304" r:id="rId10"/>
    <p:sldId id="325" r:id="rId11"/>
    <p:sldId id="319" r:id="rId12"/>
    <p:sldId id="326" r:id="rId13"/>
    <p:sldId id="337" r:id="rId14"/>
    <p:sldId id="330" r:id="rId15"/>
    <p:sldId id="334" r:id="rId16"/>
    <p:sldId id="344" r:id="rId17"/>
    <p:sldId id="342" r:id="rId18"/>
    <p:sldId id="340" r:id="rId19"/>
    <p:sldId id="32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B3D3"/>
    <a:srgbClr val="0840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81170" autoAdjust="0"/>
  </p:normalViewPr>
  <p:slideViewPr>
    <p:cSldViewPr snapToGrid="0">
      <p:cViewPr varScale="1">
        <p:scale>
          <a:sx n="93" d="100"/>
          <a:sy n="93"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BE4528-B09A-49AF-BB37-F78755E7896B}" type="doc">
      <dgm:prSet loTypeId="urn:microsoft.com/office/officeart/2008/layout/PictureStrips" loCatId="list" qsTypeId="urn:microsoft.com/office/officeart/2005/8/quickstyle/simple1" qsCatId="simple" csTypeId="urn:microsoft.com/office/officeart/2005/8/colors/accent1_4" csCatId="accent1" phldr="1"/>
      <dgm:spPr/>
      <dgm:t>
        <a:bodyPr/>
        <a:lstStyle/>
        <a:p>
          <a:endParaRPr lang="en-GB"/>
        </a:p>
      </dgm:t>
    </dgm:pt>
    <dgm:pt modelId="{287E85DC-D355-4F1E-BCF2-4F5277D026FA}" type="pres">
      <dgm:prSet presAssocID="{D1BE4528-B09A-49AF-BB37-F78755E7896B}" presName="Name0" presStyleCnt="0">
        <dgm:presLayoutVars>
          <dgm:dir/>
          <dgm:resizeHandles val="exact"/>
        </dgm:presLayoutVars>
      </dgm:prSet>
      <dgm:spPr/>
    </dgm:pt>
  </dgm:ptLst>
  <dgm:cxnLst>
    <dgm:cxn modelId="{ACF767AE-CC02-4B43-81C2-CFE530EDF990}" type="presOf" srcId="{D1BE4528-B09A-49AF-BB37-F78755E7896B}" destId="{287E85DC-D355-4F1E-BCF2-4F5277D026FA}" srcOrd="0" destOrd="0" presId="urn:microsoft.com/office/officeart/2008/layout/PictureStrips"/>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C272D2B-4885-42F8-AC34-09F7A1714FAD}"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A88B13D8-9B80-4E91-A1D3-E1B1DC667A69}">
      <dgm:prSet phldrT="[Text]"/>
      <dgm:spPr/>
      <dgm:t>
        <a:bodyPr/>
        <a:lstStyle/>
        <a:p>
          <a:r>
            <a:rPr lang="en-US" b="1" dirty="0">
              <a:latin typeface="Arial" panose="020B0604020202020204" pitchFamily="34" charset="0"/>
              <a:cs typeface="Arial" panose="020B0604020202020204" pitchFamily="34" charset="0"/>
            </a:rPr>
            <a:t>Step 1</a:t>
          </a:r>
          <a:r>
            <a:rPr lang="en-US" dirty="0">
              <a:latin typeface="Arial" panose="020B0604020202020204" pitchFamily="34" charset="0"/>
              <a:cs typeface="Arial" panose="020B0604020202020204" pitchFamily="34" charset="0"/>
            </a:rPr>
            <a:t>: Identify the areas of work where a shift in data investments is most likely to change results for children</a:t>
          </a:r>
        </a:p>
      </dgm:t>
    </dgm:pt>
    <dgm:pt modelId="{96991002-714E-47D4-BE26-BD6D9825A206}" type="parTrans" cxnId="{7470BC1E-3548-4766-B587-5CE1987C44A1}">
      <dgm:prSet/>
      <dgm:spPr/>
      <dgm:t>
        <a:bodyPr/>
        <a:lstStyle/>
        <a:p>
          <a:endParaRPr lang="en-US"/>
        </a:p>
      </dgm:t>
    </dgm:pt>
    <dgm:pt modelId="{1C39FCD6-5E37-49D0-9B48-FAB7A5F15C2F}" type="sibTrans" cxnId="{7470BC1E-3548-4766-B587-5CE1987C44A1}">
      <dgm:prSet/>
      <dgm:spPr/>
      <dgm:t>
        <a:bodyPr/>
        <a:lstStyle/>
        <a:p>
          <a:endParaRPr lang="en-US"/>
        </a:p>
      </dgm:t>
    </dgm:pt>
    <dgm:pt modelId="{99E4A79D-AD2E-437C-AF93-402DD44A0D61}">
      <dgm:prSet phldrT="[Text]"/>
      <dgm:spPr/>
      <dgm:t>
        <a:bodyPr/>
        <a:lstStyle/>
        <a:p>
          <a:r>
            <a:rPr lang="en-US" b="1" dirty="0">
              <a:latin typeface="Arial" panose="020B0604020202020204" pitchFamily="34" charset="0"/>
              <a:cs typeface="Arial" panose="020B0604020202020204" pitchFamily="34" charset="0"/>
            </a:rPr>
            <a:t>Step 2</a:t>
          </a:r>
          <a:r>
            <a:rPr lang="en-US" dirty="0">
              <a:latin typeface="Arial" panose="020B0604020202020204" pitchFamily="34" charset="0"/>
              <a:cs typeface="Arial" panose="020B0604020202020204" pitchFamily="34" charset="0"/>
            </a:rPr>
            <a:t>: Map the data landscape in those areas of work</a:t>
          </a:r>
        </a:p>
      </dgm:t>
    </dgm:pt>
    <dgm:pt modelId="{E3AB9E5B-A4B8-49BE-A835-17888182F807}" type="parTrans" cxnId="{C0CC8C69-72B9-4716-86A7-5A6DC385ECF5}">
      <dgm:prSet/>
      <dgm:spPr/>
      <dgm:t>
        <a:bodyPr/>
        <a:lstStyle/>
        <a:p>
          <a:endParaRPr lang="en-US"/>
        </a:p>
      </dgm:t>
    </dgm:pt>
    <dgm:pt modelId="{971BF89F-48FC-495B-8F5E-927542AFB7F3}" type="sibTrans" cxnId="{C0CC8C69-72B9-4716-86A7-5A6DC385ECF5}">
      <dgm:prSet/>
      <dgm:spPr>
        <a:solidFill>
          <a:srgbClr val="00B0F0"/>
        </a:solidFill>
      </dgm:spPr>
      <dgm:t>
        <a:bodyPr/>
        <a:lstStyle/>
        <a:p>
          <a:endParaRPr lang="en-US"/>
        </a:p>
      </dgm:t>
    </dgm:pt>
    <dgm:pt modelId="{97D1CC10-604F-4D72-8A57-5964BC309870}">
      <dgm:prSet phldrT="[Text]"/>
      <dgm:spPr/>
      <dgm:t>
        <a:bodyPr/>
        <a:lstStyle/>
        <a:p>
          <a:pPr algn="l"/>
          <a:r>
            <a:rPr lang="en-US" b="1" dirty="0">
              <a:latin typeface="Arial" panose="020B0604020202020204" pitchFamily="34" charset="0"/>
              <a:cs typeface="Arial" panose="020B0604020202020204" pitchFamily="34" charset="0"/>
            </a:rPr>
            <a:t>Step 3</a:t>
          </a:r>
          <a:r>
            <a:rPr lang="en-US" dirty="0">
              <a:latin typeface="Arial" panose="020B0604020202020204" pitchFamily="34" charset="0"/>
              <a:cs typeface="Arial" panose="020B0604020202020204" pitchFamily="34" charset="0"/>
            </a:rPr>
            <a:t>: Build the strategic action plan</a:t>
          </a:r>
        </a:p>
      </dgm:t>
    </dgm:pt>
    <dgm:pt modelId="{0A7A368A-9045-43AB-8219-ECFF02D8AFEB}" type="parTrans" cxnId="{57F08610-E87E-4315-B243-B3C226DA70EC}">
      <dgm:prSet/>
      <dgm:spPr/>
      <dgm:t>
        <a:bodyPr/>
        <a:lstStyle/>
        <a:p>
          <a:endParaRPr lang="en-US"/>
        </a:p>
      </dgm:t>
    </dgm:pt>
    <dgm:pt modelId="{B2B38344-176A-4CA2-8F97-7DB168ACB46E}" type="sibTrans" cxnId="{57F08610-E87E-4315-B243-B3C226DA70EC}">
      <dgm:prSet/>
      <dgm:spPr>
        <a:solidFill>
          <a:srgbClr val="00B0F0"/>
        </a:solidFill>
      </dgm:spPr>
      <dgm:t>
        <a:bodyPr/>
        <a:lstStyle/>
        <a:p>
          <a:endParaRPr lang="en-US"/>
        </a:p>
      </dgm:t>
    </dgm:pt>
    <dgm:pt modelId="{3454A744-2A00-4912-807C-C7365B1B7B65}">
      <dgm:prSet/>
      <dgm:spPr/>
      <dgm:t>
        <a:bodyPr/>
        <a:lstStyle/>
        <a:p>
          <a:endParaRPr lang="en-US"/>
        </a:p>
      </dgm:t>
    </dgm:pt>
    <dgm:pt modelId="{D64647F7-A918-4CF8-9CFD-DD40ACB243C9}" type="parTrans" cxnId="{7BB78D6D-8603-4EAC-966C-4957DF85B9A8}">
      <dgm:prSet/>
      <dgm:spPr/>
      <dgm:t>
        <a:bodyPr/>
        <a:lstStyle/>
        <a:p>
          <a:endParaRPr lang="en-US"/>
        </a:p>
      </dgm:t>
    </dgm:pt>
    <dgm:pt modelId="{751533D9-AFE1-4529-AFDA-147DD57A02EA}" type="sibTrans" cxnId="{7BB78D6D-8603-4EAC-966C-4957DF85B9A8}">
      <dgm:prSet/>
      <dgm:spPr>
        <a:solidFill>
          <a:srgbClr val="00B0F0"/>
        </a:solidFill>
      </dgm:spPr>
      <dgm:t>
        <a:bodyPr/>
        <a:lstStyle/>
        <a:p>
          <a:endParaRPr lang="en-US"/>
        </a:p>
      </dgm:t>
    </dgm:pt>
    <dgm:pt modelId="{4352AF40-6C74-4416-B305-3D0B31CE6D3A}">
      <dgm:prSet/>
      <dgm:spPr/>
      <dgm:t>
        <a:bodyPr/>
        <a:lstStyle/>
        <a:p>
          <a:endParaRPr lang="en-US"/>
        </a:p>
      </dgm:t>
    </dgm:pt>
    <dgm:pt modelId="{07080513-B23A-4ABD-9813-474C2837BD2C}" type="parTrans" cxnId="{566C8A3C-9B8A-4999-A8E3-B0819A4921E2}">
      <dgm:prSet/>
      <dgm:spPr/>
      <dgm:t>
        <a:bodyPr/>
        <a:lstStyle/>
        <a:p>
          <a:endParaRPr lang="en-US"/>
        </a:p>
      </dgm:t>
    </dgm:pt>
    <dgm:pt modelId="{6EE0F0A7-0690-4F07-8269-D3E1EDF2D058}" type="sibTrans" cxnId="{566C8A3C-9B8A-4999-A8E3-B0819A4921E2}">
      <dgm:prSet/>
      <dgm:spPr/>
      <dgm:t>
        <a:bodyPr/>
        <a:lstStyle/>
        <a:p>
          <a:endParaRPr lang="en-US"/>
        </a:p>
      </dgm:t>
    </dgm:pt>
    <dgm:pt modelId="{C797D359-141E-4F55-A535-10428771702C}" type="pres">
      <dgm:prSet presAssocID="{9C272D2B-4885-42F8-AC34-09F7A1714FAD}" presName="Name0" presStyleCnt="0">
        <dgm:presLayoutVars>
          <dgm:chMax val="7"/>
          <dgm:chPref val="5"/>
        </dgm:presLayoutVars>
      </dgm:prSet>
      <dgm:spPr/>
    </dgm:pt>
    <dgm:pt modelId="{790B5A38-108A-4470-A73B-B46BF8DE5AF0}" type="pres">
      <dgm:prSet presAssocID="{9C272D2B-4885-42F8-AC34-09F7A1714FAD}" presName="arrowNode" presStyleLbl="node1" presStyleIdx="0" presStyleCnt="1" custAng="18523626" custLinFactNeighborX="689" custLinFactNeighborY="8375"/>
      <dgm:spPr>
        <a:solidFill>
          <a:schemeClr val="bg1"/>
        </a:solidFill>
        <a:ln>
          <a:solidFill>
            <a:srgbClr val="00B0F0"/>
          </a:solidFill>
        </a:ln>
        <a:scene3d>
          <a:camera prst="orthographicFront"/>
          <a:lightRig rig="threePt" dir="t"/>
        </a:scene3d>
        <a:sp3d>
          <a:bevelT w="165100" prst="coolSlant"/>
        </a:sp3d>
      </dgm:spPr>
    </dgm:pt>
    <dgm:pt modelId="{217389EE-9C8D-4103-ADEF-3C57256C2616}" type="pres">
      <dgm:prSet presAssocID="{A88B13D8-9B80-4E91-A1D3-E1B1DC667A69}" presName="txNode1" presStyleLbl="revTx" presStyleIdx="0" presStyleCnt="5" custScaleX="77718" custScaleY="139270" custLinFactY="81986" custLinFactNeighborX="-29814" custLinFactNeighborY="100000">
        <dgm:presLayoutVars>
          <dgm:bulletEnabled val="1"/>
        </dgm:presLayoutVars>
      </dgm:prSet>
      <dgm:spPr/>
    </dgm:pt>
    <dgm:pt modelId="{10DCB7D4-3BC0-42B0-9786-F8B3EC38D663}" type="pres">
      <dgm:prSet presAssocID="{99E4A79D-AD2E-437C-AF93-402DD44A0D61}" presName="txNode2" presStyleLbl="revTx" presStyleIdx="1" presStyleCnt="5" custScaleX="54903" custScaleY="104436" custLinFactY="100000" custLinFactNeighborX="-62077" custLinFactNeighborY="123636">
        <dgm:presLayoutVars>
          <dgm:bulletEnabled val="1"/>
        </dgm:presLayoutVars>
      </dgm:prSet>
      <dgm:spPr/>
    </dgm:pt>
    <dgm:pt modelId="{680D3213-1990-43C6-BCDB-76334B0F2AFE}" type="pres">
      <dgm:prSet presAssocID="{971BF89F-48FC-495B-8F5E-927542AFB7F3}" presName="dotNode2" presStyleCnt="0"/>
      <dgm:spPr/>
    </dgm:pt>
    <dgm:pt modelId="{BD3E188D-45F7-4A4B-8D0E-1C29BFA86E02}" type="pres">
      <dgm:prSet presAssocID="{971BF89F-48FC-495B-8F5E-927542AFB7F3}" presName="dotRepeatNode" presStyleLbl="fgShp" presStyleIdx="0" presStyleCnt="3" custLinFactX="-300000" custLinFactY="505377" custLinFactNeighborX="-369712" custLinFactNeighborY="600000"/>
      <dgm:spPr/>
    </dgm:pt>
    <dgm:pt modelId="{1394F7F4-3806-4BE5-B3B7-DEB7183FA0A8}" type="pres">
      <dgm:prSet presAssocID="{97D1CC10-604F-4D72-8A57-5964BC309870}" presName="txNode3" presStyleLbl="revTx" presStyleIdx="2" presStyleCnt="5" custScaleX="58533" custScaleY="117844" custLinFactNeighborX="90995" custLinFactNeighborY="-38368">
        <dgm:presLayoutVars>
          <dgm:bulletEnabled val="1"/>
        </dgm:presLayoutVars>
      </dgm:prSet>
      <dgm:spPr/>
    </dgm:pt>
    <dgm:pt modelId="{4B09CCA2-04AA-442F-A4C4-7185E1BE22E6}" type="pres">
      <dgm:prSet presAssocID="{B2B38344-176A-4CA2-8F97-7DB168ACB46E}" presName="dotNode3" presStyleCnt="0"/>
      <dgm:spPr/>
    </dgm:pt>
    <dgm:pt modelId="{2AAD8BE6-DBEA-48F6-BBD3-93CD76D5F9EC}" type="pres">
      <dgm:prSet presAssocID="{B2B38344-176A-4CA2-8F97-7DB168ACB46E}" presName="dotRepeatNode" presStyleLbl="fgShp" presStyleIdx="1" presStyleCnt="3" custLinFactX="-213154" custLinFactY="145836" custLinFactNeighborX="-300000" custLinFactNeighborY="200000"/>
      <dgm:spPr/>
    </dgm:pt>
    <dgm:pt modelId="{942D46AC-1694-4EE3-9419-8D2D205B6BA7}" type="pres">
      <dgm:prSet presAssocID="{3454A744-2A00-4912-807C-C7365B1B7B65}" presName="txNode4" presStyleLbl="revTx" presStyleIdx="3" presStyleCnt="5">
        <dgm:presLayoutVars>
          <dgm:bulletEnabled val="1"/>
        </dgm:presLayoutVars>
      </dgm:prSet>
      <dgm:spPr/>
    </dgm:pt>
    <dgm:pt modelId="{3310FFB0-7216-4913-B1F2-9DFF99C2F4A2}" type="pres">
      <dgm:prSet presAssocID="{751533D9-AFE1-4529-AFDA-147DD57A02EA}" presName="dotNode4" presStyleCnt="0"/>
      <dgm:spPr/>
    </dgm:pt>
    <dgm:pt modelId="{2DC416AA-9D27-4747-9A86-506223C4E6B5}" type="pres">
      <dgm:prSet presAssocID="{751533D9-AFE1-4529-AFDA-147DD57A02EA}" presName="dotRepeatNode" presStyleLbl="fgShp" presStyleIdx="2" presStyleCnt="3" custLinFactX="-21765" custLinFactY="-100035" custLinFactNeighborX="-100000" custLinFactNeighborY="-200000"/>
      <dgm:spPr/>
    </dgm:pt>
    <dgm:pt modelId="{CA193BDA-FA03-4E31-B2D8-6BFE9F96ABD7}" type="pres">
      <dgm:prSet presAssocID="{4352AF40-6C74-4416-B305-3D0B31CE6D3A}" presName="txNode5" presStyleLbl="revTx" presStyleIdx="4" presStyleCnt="5">
        <dgm:presLayoutVars>
          <dgm:bulletEnabled val="1"/>
        </dgm:presLayoutVars>
      </dgm:prSet>
      <dgm:spPr/>
    </dgm:pt>
  </dgm:ptLst>
  <dgm:cxnLst>
    <dgm:cxn modelId="{2286DD0E-0746-4E50-A315-B29B164B54DD}" type="presOf" srcId="{9C272D2B-4885-42F8-AC34-09F7A1714FAD}" destId="{C797D359-141E-4F55-A535-10428771702C}" srcOrd="0" destOrd="0" presId="urn:microsoft.com/office/officeart/2009/3/layout/DescendingProcess"/>
    <dgm:cxn modelId="{57F08610-E87E-4315-B243-B3C226DA70EC}" srcId="{9C272D2B-4885-42F8-AC34-09F7A1714FAD}" destId="{97D1CC10-604F-4D72-8A57-5964BC309870}" srcOrd="2" destOrd="0" parTransId="{0A7A368A-9045-43AB-8219-ECFF02D8AFEB}" sibTransId="{B2B38344-176A-4CA2-8F97-7DB168ACB46E}"/>
    <dgm:cxn modelId="{7470BC1E-3548-4766-B587-5CE1987C44A1}" srcId="{9C272D2B-4885-42F8-AC34-09F7A1714FAD}" destId="{A88B13D8-9B80-4E91-A1D3-E1B1DC667A69}" srcOrd="0" destOrd="0" parTransId="{96991002-714E-47D4-BE26-BD6D9825A206}" sibTransId="{1C39FCD6-5E37-49D0-9B48-FAB7A5F15C2F}"/>
    <dgm:cxn modelId="{29008125-90F1-484D-866F-971E88A4398A}" type="presOf" srcId="{A88B13D8-9B80-4E91-A1D3-E1B1DC667A69}" destId="{217389EE-9C8D-4103-ADEF-3C57256C2616}" srcOrd="0" destOrd="0" presId="urn:microsoft.com/office/officeart/2009/3/layout/DescendingProcess"/>
    <dgm:cxn modelId="{566C8A3C-9B8A-4999-A8E3-B0819A4921E2}" srcId="{9C272D2B-4885-42F8-AC34-09F7A1714FAD}" destId="{4352AF40-6C74-4416-B305-3D0B31CE6D3A}" srcOrd="4" destOrd="0" parTransId="{07080513-B23A-4ABD-9813-474C2837BD2C}" sibTransId="{6EE0F0A7-0690-4F07-8269-D3E1EDF2D058}"/>
    <dgm:cxn modelId="{45CA6D48-46AF-4395-901C-9F45437DFA45}" type="presOf" srcId="{3454A744-2A00-4912-807C-C7365B1B7B65}" destId="{942D46AC-1694-4EE3-9419-8D2D205B6BA7}" srcOrd="0" destOrd="0" presId="urn:microsoft.com/office/officeart/2009/3/layout/DescendingProcess"/>
    <dgm:cxn modelId="{C0CC8C69-72B9-4716-86A7-5A6DC385ECF5}" srcId="{9C272D2B-4885-42F8-AC34-09F7A1714FAD}" destId="{99E4A79D-AD2E-437C-AF93-402DD44A0D61}" srcOrd="1" destOrd="0" parTransId="{E3AB9E5B-A4B8-49BE-A835-17888182F807}" sibTransId="{971BF89F-48FC-495B-8F5E-927542AFB7F3}"/>
    <dgm:cxn modelId="{7BB78D6D-8603-4EAC-966C-4957DF85B9A8}" srcId="{9C272D2B-4885-42F8-AC34-09F7A1714FAD}" destId="{3454A744-2A00-4912-807C-C7365B1B7B65}" srcOrd="3" destOrd="0" parTransId="{D64647F7-A918-4CF8-9CFD-DD40ACB243C9}" sibTransId="{751533D9-AFE1-4529-AFDA-147DD57A02EA}"/>
    <dgm:cxn modelId="{1892DB5A-6B06-4CD0-8D04-482D7D155A74}" type="presOf" srcId="{4352AF40-6C74-4416-B305-3D0B31CE6D3A}" destId="{CA193BDA-FA03-4E31-B2D8-6BFE9F96ABD7}" srcOrd="0" destOrd="0" presId="urn:microsoft.com/office/officeart/2009/3/layout/DescendingProcess"/>
    <dgm:cxn modelId="{FF8C6E91-85E0-484A-BCF5-A27431FBB7E7}" type="presOf" srcId="{751533D9-AFE1-4529-AFDA-147DD57A02EA}" destId="{2DC416AA-9D27-4747-9A86-506223C4E6B5}" srcOrd="0" destOrd="0" presId="urn:microsoft.com/office/officeart/2009/3/layout/DescendingProcess"/>
    <dgm:cxn modelId="{3CE1B492-351C-4DF5-83B6-A3E02AFCFF66}" type="presOf" srcId="{97D1CC10-604F-4D72-8A57-5964BC309870}" destId="{1394F7F4-3806-4BE5-B3B7-DEB7183FA0A8}" srcOrd="0" destOrd="0" presId="urn:microsoft.com/office/officeart/2009/3/layout/DescendingProcess"/>
    <dgm:cxn modelId="{F5046DAC-47E8-43DF-8AB4-A6773CDE645B}" type="presOf" srcId="{971BF89F-48FC-495B-8F5E-927542AFB7F3}" destId="{BD3E188D-45F7-4A4B-8D0E-1C29BFA86E02}" srcOrd="0" destOrd="0" presId="urn:microsoft.com/office/officeart/2009/3/layout/DescendingProcess"/>
    <dgm:cxn modelId="{DEBD09D4-F310-461B-BAEB-641DA4C409D3}" type="presOf" srcId="{99E4A79D-AD2E-437C-AF93-402DD44A0D61}" destId="{10DCB7D4-3BC0-42B0-9786-F8B3EC38D663}" srcOrd="0" destOrd="0" presId="urn:microsoft.com/office/officeart/2009/3/layout/DescendingProcess"/>
    <dgm:cxn modelId="{21D979E9-E8C1-43DC-B404-CF83294BD719}" type="presOf" srcId="{B2B38344-176A-4CA2-8F97-7DB168ACB46E}" destId="{2AAD8BE6-DBEA-48F6-BBD3-93CD76D5F9EC}" srcOrd="0" destOrd="0" presId="urn:microsoft.com/office/officeart/2009/3/layout/DescendingProcess"/>
    <dgm:cxn modelId="{3332A205-C2DD-4076-ADC7-F35887777A66}" type="presParOf" srcId="{C797D359-141E-4F55-A535-10428771702C}" destId="{790B5A38-108A-4470-A73B-B46BF8DE5AF0}" srcOrd="0" destOrd="0" presId="urn:microsoft.com/office/officeart/2009/3/layout/DescendingProcess"/>
    <dgm:cxn modelId="{3AE0732E-A4EA-4344-AB4A-A1B49EFA31CF}" type="presParOf" srcId="{C797D359-141E-4F55-A535-10428771702C}" destId="{217389EE-9C8D-4103-ADEF-3C57256C2616}" srcOrd="1" destOrd="0" presId="urn:microsoft.com/office/officeart/2009/3/layout/DescendingProcess"/>
    <dgm:cxn modelId="{80F1F855-F5FE-4F7F-9FDD-A8F70BCE29EB}" type="presParOf" srcId="{C797D359-141E-4F55-A535-10428771702C}" destId="{10DCB7D4-3BC0-42B0-9786-F8B3EC38D663}" srcOrd="2" destOrd="0" presId="urn:microsoft.com/office/officeart/2009/3/layout/DescendingProcess"/>
    <dgm:cxn modelId="{7739C2F9-1A3C-44B9-BCF0-40CA34BB3AD9}" type="presParOf" srcId="{C797D359-141E-4F55-A535-10428771702C}" destId="{680D3213-1990-43C6-BCDB-76334B0F2AFE}" srcOrd="3" destOrd="0" presId="urn:microsoft.com/office/officeart/2009/3/layout/DescendingProcess"/>
    <dgm:cxn modelId="{305B8FA0-3045-4C0C-A8D6-DBC8C9589F07}" type="presParOf" srcId="{680D3213-1990-43C6-BCDB-76334B0F2AFE}" destId="{BD3E188D-45F7-4A4B-8D0E-1C29BFA86E02}" srcOrd="0" destOrd="0" presId="urn:microsoft.com/office/officeart/2009/3/layout/DescendingProcess"/>
    <dgm:cxn modelId="{C7809480-D712-4F21-9DB4-1E46C8904CA2}" type="presParOf" srcId="{C797D359-141E-4F55-A535-10428771702C}" destId="{1394F7F4-3806-4BE5-B3B7-DEB7183FA0A8}" srcOrd="4" destOrd="0" presId="urn:microsoft.com/office/officeart/2009/3/layout/DescendingProcess"/>
    <dgm:cxn modelId="{1F00BABD-AEFB-4E47-818E-C596B3C9E3AC}" type="presParOf" srcId="{C797D359-141E-4F55-A535-10428771702C}" destId="{4B09CCA2-04AA-442F-A4C4-7185E1BE22E6}" srcOrd="5" destOrd="0" presId="urn:microsoft.com/office/officeart/2009/3/layout/DescendingProcess"/>
    <dgm:cxn modelId="{10EC08FD-17C1-4023-99CE-AD3874E9218F}" type="presParOf" srcId="{4B09CCA2-04AA-442F-A4C4-7185E1BE22E6}" destId="{2AAD8BE6-DBEA-48F6-BBD3-93CD76D5F9EC}" srcOrd="0" destOrd="0" presId="urn:microsoft.com/office/officeart/2009/3/layout/DescendingProcess"/>
    <dgm:cxn modelId="{9729A90C-2B42-416C-87C7-BEBAA21037D6}" type="presParOf" srcId="{C797D359-141E-4F55-A535-10428771702C}" destId="{942D46AC-1694-4EE3-9419-8D2D205B6BA7}" srcOrd="6" destOrd="0" presId="urn:microsoft.com/office/officeart/2009/3/layout/DescendingProcess"/>
    <dgm:cxn modelId="{729F0564-161F-4B03-9481-EC22C5A6DBBE}" type="presParOf" srcId="{C797D359-141E-4F55-A535-10428771702C}" destId="{3310FFB0-7216-4913-B1F2-9DFF99C2F4A2}" srcOrd="7" destOrd="0" presId="urn:microsoft.com/office/officeart/2009/3/layout/DescendingProcess"/>
    <dgm:cxn modelId="{998CDDED-4E0B-4A88-817E-F8157F0DA3C5}" type="presParOf" srcId="{3310FFB0-7216-4913-B1F2-9DFF99C2F4A2}" destId="{2DC416AA-9D27-4747-9A86-506223C4E6B5}" srcOrd="0" destOrd="0" presId="urn:microsoft.com/office/officeart/2009/3/layout/DescendingProcess"/>
    <dgm:cxn modelId="{C4602FBF-89F7-42E2-A94C-4335EA23CB8A}" type="presParOf" srcId="{C797D359-141E-4F55-A535-10428771702C}" destId="{CA193BDA-FA03-4E31-B2D8-6BFE9F96ABD7}"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BE4528-B09A-49AF-BB37-F78755E7896B}" type="doc">
      <dgm:prSet loTypeId="urn:microsoft.com/office/officeart/2008/layout/PictureStrips" loCatId="list" qsTypeId="urn:microsoft.com/office/officeart/2005/8/quickstyle/simple5" qsCatId="simple" csTypeId="urn:microsoft.com/office/officeart/2005/8/colors/accent1_4" csCatId="accent1" phldr="1"/>
      <dgm:spPr/>
      <dgm:t>
        <a:bodyPr/>
        <a:lstStyle/>
        <a:p>
          <a:endParaRPr lang="en-GB"/>
        </a:p>
      </dgm:t>
    </dgm:pt>
    <dgm:pt modelId="{BB32657B-43E4-4302-A0E0-BD76DA615975}">
      <dgm:prSet phldrT="[Text]" custT="1"/>
      <dgm:spPr>
        <a:ln>
          <a:solidFill>
            <a:srgbClr val="00B0F0"/>
          </a:solidFill>
        </a:ln>
      </dgm:spPr>
      <dgm:t>
        <a:bodyPr/>
        <a:lstStyle/>
        <a:p>
          <a:r>
            <a:rPr lang="en-GB" sz="1800" dirty="0">
              <a:latin typeface="Arial" panose="020B0604020202020204" pitchFamily="34" charset="0"/>
              <a:cs typeface="Arial" panose="020B0604020202020204" pitchFamily="34" charset="0"/>
            </a:rPr>
            <a:t>Strengthening internal data capacity</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Building data savvy within UNICEF offices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Improving data communication and advocacy skills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Addressing data gaps on key marginalized populations</a:t>
          </a:r>
          <a:endParaRPr lang="en-GB" sz="1800" dirty="0">
            <a:latin typeface="Arial" panose="020B0604020202020204" pitchFamily="34" charset="0"/>
            <a:cs typeface="Arial" panose="020B0604020202020204" pitchFamily="34" charset="0"/>
          </a:endParaRPr>
        </a:p>
      </dgm:t>
    </dgm:pt>
    <dgm:pt modelId="{F1386A7F-1E9E-46E8-AF40-84798930DA7E}" type="parTrans" cxnId="{5FE6B34D-E72E-4C30-A374-B93874252749}">
      <dgm:prSet/>
      <dgm:spPr/>
      <dgm:t>
        <a:bodyPr/>
        <a:lstStyle/>
        <a:p>
          <a:endParaRPr lang="en-GB"/>
        </a:p>
      </dgm:t>
    </dgm:pt>
    <dgm:pt modelId="{B7214489-1244-4B67-9879-48D9D1F52C0D}" type="sibTrans" cxnId="{5FE6B34D-E72E-4C30-A374-B93874252749}">
      <dgm:prSet/>
      <dgm:spPr/>
      <dgm:t>
        <a:bodyPr/>
        <a:lstStyle/>
        <a:p>
          <a:endParaRPr lang="en-GB"/>
        </a:p>
      </dgm:t>
    </dgm:pt>
    <dgm:pt modelId="{42DBD7D5-B930-44B8-8FF7-7EDF29966565}">
      <dgm:prSet phldrT="[Text]" custT="1"/>
      <dgm:spPr>
        <a:ln>
          <a:solidFill>
            <a:srgbClr val="00B0F0"/>
          </a:solidFill>
        </a:ln>
      </dgm:spPr>
      <dgm:t>
        <a:bodyPr/>
        <a:lstStyle/>
        <a:p>
          <a:r>
            <a:rPr lang="en-GB" sz="1700" dirty="0">
              <a:latin typeface="Arial" panose="020B0604020202020204" pitchFamily="34" charset="0"/>
              <a:cs typeface="Arial" panose="020B0604020202020204" pitchFamily="34" charset="0"/>
            </a:rPr>
            <a:t>Addressing gaps and emerging issues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Making data systems work better together</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Providing clear, actionable guidance on data privacy, protection, and ethics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Addressing administrative data quality issues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Understanding the unique data challenges of humanitarian contexts</a:t>
          </a:r>
          <a:endParaRPr lang="en-GB" sz="1700" dirty="0">
            <a:latin typeface="Arial" panose="020B0604020202020204" pitchFamily="34" charset="0"/>
            <a:cs typeface="Arial" panose="020B0604020202020204" pitchFamily="34" charset="0"/>
          </a:endParaRPr>
        </a:p>
      </dgm:t>
    </dgm:pt>
    <dgm:pt modelId="{1A7ABB5E-1795-4564-A4B0-D5ACB0450D22}" type="parTrans" cxnId="{DAD21120-B5A7-42DE-B813-4BF80A76132C}">
      <dgm:prSet/>
      <dgm:spPr/>
      <dgm:t>
        <a:bodyPr/>
        <a:lstStyle/>
        <a:p>
          <a:endParaRPr lang="en-GB"/>
        </a:p>
      </dgm:t>
    </dgm:pt>
    <dgm:pt modelId="{41E71B72-1403-4102-B963-3920015E22D6}" type="sibTrans" cxnId="{DAD21120-B5A7-42DE-B813-4BF80A76132C}">
      <dgm:prSet/>
      <dgm:spPr/>
      <dgm:t>
        <a:bodyPr/>
        <a:lstStyle/>
        <a:p>
          <a:endParaRPr lang="en-GB"/>
        </a:p>
      </dgm:t>
    </dgm:pt>
    <dgm:pt modelId="{8E21A746-3780-4BF6-9748-7A6B892934FB}">
      <dgm:prSet phldrT="[Text]" custT="1"/>
      <dgm:spPr>
        <a:ln>
          <a:solidFill>
            <a:srgbClr val="00B0F0"/>
          </a:solidFill>
        </a:ln>
      </dgm:spPr>
      <dgm:t>
        <a:bodyPr/>
        <a:lstStyle/>
        <a:p>
          <a:r>
            <a:rPr lang="en-US" sz="1700" dirty="0">
              <a:latin typeface="Arial" panose="020B0604020202020204" pitchFamily="34" charset="0"/>
              <a:cs typeface="Arial" panose="020B0604020202020204" pitchFamily="34" charset="0"/>
            </a:rPr>
            <a:t>Working better with governments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Creating a culture of use</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Advocacy to address sensitive topics with governments</a:t>
          </a:r>
        </a:p>
        <a:p>
          <a:r>
            <a:rPr lang="en-US" sz="1200" dirty="0">
              <a:solidFill>
                <a:srgbClr val="00B0F0"/>
              </a:solidFill>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 Strengthening UNICEF capacity to strengthen government capacity</a:t>
          </a:r>
          <a:endParaRPr lang="en-GB" sz="1200" dirty="0">
            <a:latin typeface="Arial" panose="020B0604020202020204" pitchFamily="34" charset="0"/>
            <a:cs typeface="Arial" panose="020B0604020202020204" pitchFamily="34" charset="0"/>
          </a:endParaRPr>
        </a:p>
      </dgm:t>
    </dgm:pt>
    <dgm:pt modelId="{8036718C-2E75-46CF-A607-D1F2CB3B7E11}" type="parTrans" cxnId="{E1A90CA9-3A9A-4A2A-8AE3-4D7559CF31D4}">
      <dgm:prSet/>
      <dgm:spPr/>
      <dgm:t>
        <a:bodyPr/>
        <a:lstStyle/>
        <a:p>
          <a:endParaRPr lang="en-US"/>
        </a:p>
      </dgm:t>
    </dgm:pt>
    <dgm:pt modelId="{F3E26482-D67A-4812-939C-FAABE291CD93}" type="sibTrans" cxnId="{E1A90CA9-3A9A-4A2A-8AE3-4D7559CF31D4}">
      <dgm:prSet/>
      <dgm:spPr/>
      <dgm:t>
        <a:bodyPr/>
        <a:lstStyle/>
        <a:p>
          <a:endParaRPr lang="en-US"/>
        </a:p>
      </dgm:t>
    </dgm:pt>
    <dgm:pt modelId="{287E85DC-D355-4F1E-BCF2-4F5277D026FA}" type="pres">
      <dgm:prSet presAssocID="{D1BE4528-B09A-49AF-BB37-F78755E7896B}" presName="Name0" presStyleCnt="0">
        <dgm:presLayoutVars>
          <dgm:dir/>
          <dgm:resizeHandles val="exact"/>
        </dgm:presLayoutVars>
      </dgm:prSet>
      <dgm:spPr/>
    </dgm:pt>
    <dgm:pt modelId="{47C9C55C-E01B-48F3-AE1C-37CDFC43EC82}" type="pres">
      <dgm:prSet presAssocID="{BB32657B-43E4-4302-A0E0-BD76DA615975}" presName="composite" presStyleCnt="0"/>
      <dgm:spPr/>
    </dgm:pt>
    <dgm:pt modelId="{7CC08244-A939-4FF3-A7B9-F06919192AC1}" type="pres">
      <dgm:prSet presAssocID="{BB32657B-43E4-4302-A0E0-BD76DA615975}" presName="rect1" presStyleLbl="trAlignAcc1" presStyleIdx="0" presStyleCnt="3">
        <dgm:presLayoutVars>
          <dgm:bulletEnabled val="1"/>
        </dgm:presLayoutVars>
      </dgm:prSet>
      <dgm:spPr/>
    </dgm:pt>
    <dgm:pt modelId="{9CDD7C92-AAE9-4961-BA1C-DEE532F70CFF}" type="pres">
      <dgm:prSet presAssocID="{BB32657B-43E4-4302-A0E0-BD76DA615975}" presName="rect2" presStyleLbl="fgImgPlace1" presStyleIdx="0" presStyleCnt="3" custScaleX="121446" custScaleY="79788" custLinFactNeighborY="-4874"/>
      <dgm:spPr>
        <a:blipFill dpi="0" rotWithShape="1">
          <a:blip xmlns:r="http://schemas.openxmlformats.org/officeDocument/2006/relationships" r:embed="rId1" cstate="email">
            <a:duotone>
              <a:schemeClr val="bg2">
                <a:shade val="45000"/>
                <a:satMod val="135000"/>
              </a:schemeClr>
              <a:prstClr val="white"/>
            </a:duotone>
            <a:extLst>
              <a:ext uri="{28A0092B-C50C-407E-A947-70E740481C1C}">
                <a14:useLocalDpi xmlns:a14="http://schemas.microsoft.com/office/drawing/2010/main"/>
              </a:ext>
            </a:extLst>
          </a:blip>
          <a:srcRect/>
          <a:stretch>
            <a:fillRect/>
          </a:stretch>
        </a:blipFill>
      </dgm:spPr>
    </dgm:pt>
    <dgm:pt modelId="{07CB4F1F-8B24-4A02-8469-71B7B99A6254}" type="pres">
      <dgm:prSet presAssocID="{B7214489-1244-4B67-9879-48D9D1F52C0D}" presName="sibTrans" presStyleCnt="0"/>
      <dgm:spPr/>
    </dgm:pt>
    <dgm:pt modelId="{62CF625D-29E2-4100-9600-B0C9C328EA76}" type="pres">
      <dgm:prSet presAssocID="{42DBD7D5-B930-44B8-8FF7-7EDF29966565}" presName="composite" presStyleCnt="0"/>
      <dgm:spPr/>
    </dgm:pt>
    <dgm:pt modelId="{2C6508D0-2273-4A6D-9852-BB05A495A698}" type="pres">
      <dgm:prSet presAssocID="{42DBD7D5-B930-44B8-8FF7-7EDF29966565}" presName="rect1" presStyleLbl="trAlignAcc1" presStyleIdx="1" presStyleCnt="3" custScaleY="114334">
        <dgm:presLayoutVars>
          <dgm:bulletEnabled val="1"/>
        </dgm:presLayoutVars>
      </dgm:prSet>
      <dgm:spPr/>
    </dgm:pt>
    <dgm:pt modelId="{98FB35C4-BA26-4356-A248-25184D0F2839}" type="pres">
      <dgm:prSet presAssocID="{42DBD7D5-B930-44B8-8FF7-7EDF29966565}" presName="rect2" presStyleLbl="fgImgPlace1" presStyleIdx="1" presStyleCnt="3" custScaleX="117420" custScaleY="79788" custLinFactNeighborX="967" custLinFactNeighborY="-10952"/>
      <dgm:spPr>
        <a:blipFill dpi="0" rotWithShape="1">
          <a:blip xmlns:r="http://schemas.openxmlformats.org/officeDocument/2006/relationships" r:embed="rId2" cstate="email">
            <a:lum bright="70000" contrast="-70000"/>
            <a:extLst>
              <a:ext uri="{28A0092B-C50C-407E-A947-70E740481C1C}">
                <a14:useLocalDpi xmlns:a14="http://schemas.microsoft.com/office/drawing/2010/main"/>
              </a:ext>
            </a:extLst>
          </a:blip>
          <a:srcRect/>
          <a:stretch>
            <a:fillRect/>
          </a:stretch>
        </a:blipFill>
      </dgm:spPr>
    </dgm:pt>
    <dgm:pt modelId="{65A1C296-3BF8-416E-9DD3-A07A20CD6819}" type="pres">
      <dgm:prSet presAssocID="{41E71B72-1403-4102-B963-3920015E22D6}" presName="sibTrans" presStyleCnt="0"/>
      <dgm:spPr/>
    </dgm:pt>
    <dgm:pt modelId="{2EE36034-BC29-4E98-9AE7-F23E290138C9}" type="pres">
      <dgm:prSet presAssocID="{8E21A746-3780-4BF6-9748-7A6B892934FB}" presName="composite" presStyleCnt="0"/>
      <dgm:spPr/>
    </dgm:pt>
    <dgm:pt modelId="{06C69A84-4266-40FD-9136-060C00CF4B02}" type="pres">
      <dgm:prSet presAssocID="{8E21A746-3780-4BF6-9748-7A6B892934FB}" presName="rect1" presStyleLbl="trAlignAcc1" presStyleIdx="2" presStyleCnt="3" custScaleY="115147">
        <dgm:presLayoutVars>
          <dgm:bulletEnabled val="1"/>
        </dgm:presLayoutVars>
      </dgm:prSet>
      <dgm:spPr/>
    </dgm:pt>
    <dgm:pt modelId="{1755852A-2DD5-487F-BB21-8A8DBCE406C7}" type="pres">
      <dgm:prSet presAssocID="{8E21A746-3780-4BF6-9748-7A6B892934FB}" presName="rect2" presStyleLbl="fgImgPlace1" presStyleIdx="2" presStyleCnt="3" custScaleX="112066" custScaleY="74767" custLinFactNeighborX="-122" custLinFactNeighborY="-7674"/>
      <dgm:spPr>
        <a:blipFill dpi="0" rotWithShape="1">
          <a:blip xmlns:r="http://schemas.openxmlformats.org/officeDocument/2006/relationships" r:embed="rId3" cstate="email">
            <a:lum bright="70000" contrast="-70000"/>
            <a:extLst>
              <a:ext uri="{28A0092B-C50C-407E-A947-70E740481C1C}">
                <a14:useLocalDpi xmlns:a14="http://schemas.microsoft.com/office/drawing/2010/main"/>
              </a:ext>
            </a:extLst>
          </a:blip>
          <a:srcRect/>
          <a:stretch>
            <a:fillRect/>
          </a:stretch>
        </a:blipFill>
      </dgm:spPr>
    </dgm:pt>
  </dgm:ptLst>
  <dgm:cxnLst>
    <dgm:cxn modelId="{DAD21120-B5A7-42DE-B813-4BF80A76132C}" srcId="{D1BE4528-B09A-49AF-BB37-F78755E7896B}" destId="{42DBD7D5-B930-44B8-8FF7-7EDF29966565}" srcOrd="1" destOrd="0" parTransId="{1A7ABB5E-1795-4564-A4B0-D5ACB0450D22}" sibTransId="{41E71B72-1403-4102-B963-3920015E22D6}"/>
    <dgm:cxn modelId="{5FE6B34D-E72E-4C30-A374-B93874252749}" srcId="{D1BE4528-B09A-49AF-BB37-F78755E7896B}" destId="{BB32657B-43E4-4302-A0E0-BD76DA615975}" srcOrd="0" destOrd="0" parTransId="{F1386A7F-1E9E-46E8-AF40-84798930DA7E}" sibTransId="{B7214489-1244-4B67-9879-48D9D1F52C0D}"/>
    <dgm:cxn modelId="{DD759D6F-C22C-4D4D-A9CB-7A97D392E821}" type="presOf" srcId="{42DBD7D5-B930-44B8-8FF7-7EDF29966565}" destId="{2C6508D0-2273-4A6D-9852-BB05A495A698}" srcOrd="0" destOrd="0" presId="urn:microsoft.com/office/officeart/2008/layout/PictureStrips"/>
    <dgm:cxn modelId="{E1A90CA9-3A9A-4A2A-8AE3-4D7559CF31D4}" srcId="{D1BE4528-B09A-49AF-BB37-F78755E7896B}" destId="{8E21A746-3780-4BF6-9748-7A6B892934FB}" srcOrd="2" destOrd="0" parTransId="{8036718C-2E75-46CF-A607-D1F2CB3B7E11}" sibTransId="{F3E26482-D67A-4812-939C-FAABE291CD93}"/>
    <dgm:cxn modelId="{84628CA9-E103-4D3A-A392-4F5F4A85A157}" type="presOf" srcId="{BB32657B-43E4-4302-A0E0-BD76DA615975}" destId="{7CC08244-A939-4FF3-A7B9-F06919192AC1}" srcOrd="0" destOrd="0" presId="urn:microsoft.com/office/officeart/2008/layout/PictureStrips"/>
    <dgm:cxn modelId="{ACF767AE-CC02-4B43-81C2-CFE530EDF990}" type="presOf" srcId="{D1BE4528-B09A-49AF-BB37-F78755E7896B}" destId="{287E85DC-D355-4F1E-BCF2-4F5277D026FA}" srcOrd="0" destOrd="0" presId="urn:microsoft.com/office/officeart/2008/layout/PictureStrips"/>
    <dgm:cxn modelId="{BABE74D3-7FEB-412D-93A4-4BA3AC47B5F8}" type="presOf" srcId="{8E21A746-3780-4BF6-9748-7A6B892934FB}" destId="{06C69A84-4266-40FD-9136-060C00CF4B02}" srcOrd="0" destOrd="0" presId="urn:microsoft.com/office/officeart/2008/layout/PictureStrips"/>
    <dgm:cxn modelId="{7A917ACE-C116-4A53-9BFB-64E15578A193}" type="presParOf" srcId="{287E85DC-D355-4F1E-BCF2-4F5277D026FA}" destId="{47C9C55C-E01B-48F3-AE1C-37CDFC43EC82}" srcOrd="0" destOrd="0" presId="urn:microsoft.com/office/officeart/2008/layout/PictureStrips"/>
    <dgm:cxn modelId="{D2D093D8-6D15-4355-97E9-33BC1A266318}" type="presParOf" srcId="{47C9C55C-E01B-48F3-AE1C-37CDFC43EC82}" destId="{7CC08244-A939-4FF3-A7B9-F06919192AC1}" srcOrd="0" destOrd="0" presId="urn:microsoft.com/office/officeart/2008/layout/PictureStrips"/>
    <dgm:cxn modelId="{30FD134B-9FEF-44A0-8BB1-1F7231B53B21}" type="presParOf" srcId="{47C9C55C-E01B-48F3-AE1C-37CDFC43EC82}" destId="{9CDD7C92-AAE9-4961-BA1C-DEE532F70CFF}" srcOrd="1" destOrd="0" presId="urn:microsoft.com/office/officeart/2008/layout/PictureStrips"/>
    <dgm:cxn modelId="{07D68762-5B6B-441A-832D-033AA51741F3}" type="presParOf" srcId="{287E85DC-D355-4F1E-BCF2-4F5277D026FA}" destId="{07CB4F1F-8B24-4A02-8469-71B7B99A6254}" srcOrd="1" destOrd="0" presId="urn:microsoft.com/office/officeart/2008/layout/PictureStrips"/>
    <dgm:cxn modelId="{3D1F54B5-6F4E-4D38-867B-349031DF405C}" type="presParOf" srcId="{287E85DC-D355-4F1E-BCF2-4F5277D026FA}" destId="{62CF625D-29E2-4100-9600-B0C9C328EA76}" srcOrd="2" destOrd="0" presId="urn:microsoft.com/office/officeart/2008/layout/PictureStrips"/>
    <dgm:cxn modelId="{EF7AC7C7-A7CD-4C78-B063-7C9F1DD45A3D}" type="presParOf" srcId="{62CF625D-29E2-4100-9600-B0C9C328EA76}" destId="{2C6508D0-2273-4A6D-9852-BB05A495A698}" srcOrd="0" destOrd="0" presId="urn:microsoft.com/office/officeart/2008/layout/PictureStrips"/>
    <dgm:cxn modelId="{57ADB79F-4AC2-4BDB-A920-D3B069B42D75}" type="presParOf" srcId="{62CF625D-29E2-4100-9600-B0C9C328EA76}" destId="{98FB35C4-BA26-4356-A248-25184D0F2839}" srcOrd="1" destOrd="0" presId="urn:microsoft.com/office/officeart/2008/layout/PictureStrips"/>
    <dgm:cxn modelId="{52F1D6D4-16F1-4E79-81F0-D4B724F097D4}" type="presParOf" srcId="{287E85DC-D355-4F1E-BCF2-4F5277D026FA}" destId="{65A1C296-3BF8-416E-9DD3-A07A20CD6819}" srcOrd="3" destOrd="0" presId="urn:microsoft.com/office/officeart/2008/layout/PictureStrips"/>
    <dgm:cxn modelId="{2554E0AD-5851-4463-9769-575CF771F5BD}" type="presParOf" srcId="{287E85DC-D355-4F1E-BCF2-4F5277D026FA}" destId="{2EE36034-BC29-4E98-9AE7-F23E290138C9}" srcOrd="4" destOrd="0" presId="urn:microsoft.com/office/officeart/2008/layout/PictureStrips"/>
    <dgm:cxn modelId="{2916EF85-6392-4CE0-BF20-BBD928E648E9}" type="presParOf" srcId="{2EE36034-BC29-4E98-9AE7-F23E290138C9}" destId="{06C69A84-4266-40FD-9136-060C00CF4B02}" srcOrd="0" destOrd="0" presId="urn:microsoft.com/office/officeart/2008/layout/PictureStrips"/>
    <dgm:cxn modelId="{AEEED2DC-4855-4DA7-8B7F-E2EA40EAD086}" type="presParOf" srcId="{2EE36034-BC29-4E98-9AE7-F23E290138C9}" destId="{1755852A-2DD5-487F-BB21-8A8DBCE406C7}"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B5A38-108A-4470-A73B-B46BF8DE5AF0}">
      <dsp:nvSpPr>
        <dsp:cNvPr id="0" name=""/>
        <dsp:cNvSpPr/>
      </dsp:nvSpPr>
      <dsp:spPr>
        <a:xfrm rot="1320000">
          <a:off x="1305262" y="1617201"/>
          <a:ext cx="4677714" cy="3262122"/>
        </a:xfrm>
        <a:prstGeom prst="swooshArrow">
          <a:avLst>
            <a:gd name="adj1" fmla="val 16310"/>
            <a:gd name="adj2" fmla="val 31370"/>
          </a:avLst>
        </a:prstGeom>
        <a:solidFill>
          <a:schemeClr val="bg1"/>
        </a:solidFill>
        <a:ln w="12700" cap="flat" cmpd="sng" algn="ctr">
          <a:solidFill>
            <a:srgbClr val="00B0F0"/>
          </a:solidFill>
          <a:prstDash val="solid"/>
          <a:miter lim="800000"/>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sp>
    <dsp:sp modelId="{BD3E188D-45F7-4A4B-8D0E-1C29BFA86E02}">
      <dsp:nvSpPr>
        <dsp:cNvPr id="0" name=""/>
        <dsp:cNvSpPr/>
      </dsp:nvSpPr>
      <dsp:spPr>
        <a:xfrm>
          <a:off x="2235637" y="2895086"/>
          <a:ext cx="118126" cy="118126"/>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AD8BE6-DBEA-48F6-BBD3-93CD76D5F9EC}">
      <dsp:nvSpPr>
        <dsp:cNvPr id="0" name=""/>
        <dsp:cNvSpPr/>
      </dsp:nvSpPr>
      <dsp:spPr>
        <a:xfrm>
          <a:off x="3229419" y="2650271"/>
          <a:ext cx="118126" cy="118126"/>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C416AA-9D27-4747-9A86-506223C4E6B5}">
      <dsp:nvSpPr>
        <dsp:cNvPr id="0" name=""/>
        <dsp:cNvSpPr/>
      </dsp:nvSpPr>
      <dsp:spPr>
        <a:xfrm>
          <a:off x="4297941" y="2650272"/>
          <a:ext cx="118126" cy="118126"/>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7389EE-9C8D-4103-ADEF-3C57256C2616}">
      <dsp:nvSpPr>
        <dsp:cNvPr id="0" name=""/>
        <dsp:cNvSpPr/>
      </dsp:nvSpPr>
      <dsp:spPr>
        <a:xfrm>
          <a:off x="549067" y="1492678"/>
          <a:ext cx="1713990" cy="1207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b"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Step 1</a:t>
          </a:r>
          <a:r>
            <a:rPr lang="en-US" sz="1400" kern="1200" dirty="0">
              <a:latin typeface="Arial" panose="020B0604020202020204" pitchFamily="34" charset="0"/>
              <a:cs typeface="Arial" panose="020B0604020202020204" pitchFamily="34" charset="0"/>
            </a:rPr>
            <a:t>: Identify the areas of work where a shift in data investments is most likely to change results for children</a:t>
          </a:r>
        </a:p>
      </dsp:txBody>
      <dsp:txXfrm>
        <a:off x="549067" y="1492678"/>
        <a:ext cx="1713990" cy="1207452"/>
      </dsp:txXfrm>
    </dsp:sp>
    <dsp:sp modelId="{10DCB7D4-3BC0-42B0-9786-F8B3EC38D663}">
      <dsp:nvSpPr>
        <dsp:cNvPr id="0" name=""/>
        <dsp:cNvSpPr/>
      </dsp:nvSpPr>
      <dsp:spPr>
        <a:xfrm>
          <a:off x="2430427" y="3134573"/>
          <a:ext cx="1767156" cy="9054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Step 2</a:t>
          </a:r>
          <a:r>
            <a:rPr lang="en-US" sz="1400" kern="1200" dirty="0">
              <a:latin typeface="Arial" panose="020B0604020202020204" pitchFamily="34" charset="0"/>
              <a:cs typeface="Arial" panose="020B0604020202020204" pitchFamily="34" charset="0"/>
            </a:rPr>
            <a:t>: Map the data landscape in those areas of work</a:t>
          </a:r>
        </a:p>
      </dsp:txBody>
      <dsp:txXfrm>
        <a:off x="2430427" y="3134573"/>
        <a:ext cx="1767156" cy="905446"/>
      </dsp:txXfrm>
    </dsp:sp>
    <dsp:sp modelId="{1394F7F4-3806-4BE5-B3B7-DEB7183FA0A8}">
      <dsp:nvSpPr>
        <dsp:cNvPr id="0" name=""/>
        <dsp:cNvSpPr/>
      </dsp:nvSpPr>
      <dsp:spPr>
        <a:xfrm>
          <a:off x="3824515" y="1457317"/>
          <a:ext cx="1500218" cy="1021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Step 3</a:t>
          </a:r>
          <a:r>
            <a:rPr lang="en-US" sz="1400" kern="1200" dirty="0">
              <a:latin typeface="Arial" panose="020B0604020202020204" pitchFamily="34" charset="0"/>
              <a:cs typeface="Arial" panose="020B0604020202020204" pitchFamily="34" charset="0"/>
            </a:rPr>
            <a:t>: Build the strategic action plan</a:t>
          </a:r>
        </a:p>
      </dsp:txBody>
      <dsp:txXfrm>
        <a:off x="3824515" y="1457317"/>
        <a:ext cx="1500218" cy="1021691"/>
      </dsp:txXfrm>
    </dsp:sp>
    <dsp:sp modelId="{942D46AC-1694-4EE3-9419-8D2D205B6BA7}">
      <dsp:nvSpPr>
        <dsp:cNvPr id="0" name=""/>
        <dsp:cNvSpPr/>
      </dsp:nvSpPr>
      <dsp:spPr>
        <a:xfrm>
          <a:off x="4954439" y="2630264"/>
          <a:ext cx="196697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35000"/>
            </a:spcAft>
            <a:buNone/>
          </a:pPr>
          <a:endParaRPr lang="en-US" sz="1400" kern="1200"/>
        </a:p>
      </dsp:txBody>
      <dsp:txXfrm>
        <a:off x="4954439" y="2630264"/>
        <a:ext cx="1966976" cy="866986"/>
      </dsp:txXfrm>
    </dsp:sp>
    <dsp:sp modelId="{CA193BDA-FA03-4E31-B2D8-6BFE9F96ABD7}">
      <dsp:nvSpPr>
        <dsp:cNvPr id="0" name=""/>
        <dsp:cNvSpPr/>
      </dsp:nvSpPr>
      <dsp:spPr>
        <a:xfrm>
          <a:off x="3941148" y="4636796"/>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ctr" defTabSz="622300">
            <a:lnSpc>
              <a:spcPct val="90000"/>
            </a:lnSpc>
            <a:spcBef>
              <a:spcPct val="0"/>
            </a:spcBef>
            <a:spcAft>
              <a:spcPct val="35000"/>
            </a:spcAft>
            <a:buNone/>
          </a:pPr>
          <a:endParaRPr lang="en-US" sz="1400" kern="1200"/>
        </a:p>
      </dsp:txBody>
      <dsp:txXfrm>
        <a:off x="3941148" y="4636796"/>
        <a:ext cx="2980266" cy="8669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08244-A939-4FF3-A7B9-F06919192AC1}">
      <dsp:nvSpPr>
        <dsp:cNvPr id="0" name=""/>
        <dsp:cNvSpPr/>
      </dsp:nvSpPr>
      <dsp:spPr>
        <a:xfrm>
          <a:off x="2981357" y="480604"/>
          <a:ext cx="4870037" cy="1521886"/>
        </a:xfrm>
        <a:prstGeom prst="rect">
          <a:avLst/>
        </a:prstGeom>
        <a:solidFill>
          <a:schemeClr val="lt1">
            <a:alpha val="55000"/>
            <a:hueOff val="0"/>
            <a:satOff val="0"/>
            <a:lumOff val="0"/>
            <a:alphaOff val="0"/>
          </a:schemeClr>
        </a:solidFill>
        <a:ln w="6350" cap="flat" cmpd="sng" algn="ctr">
          <a:solidFill>
            <a:srgbClr val="00B0F0"/>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0825"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Strengthening internal data capacity</a:t>
          </a:r>
        </a:p>
        <a:p>
          <a:pPr marL="0" lvl="0" indent="0" algn="l" defTabSz="80010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Building data savvy within UNICEF offices</a:t>
          </a:r>
        </a:p>
        <a:p>
          <a:pPr marL="0" lvl="0" indent="0" algn="l" defTabSz="80010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Improving data communication and advocacy skills</a:t>
          </a:r>
        </a:p>
        <a:p>
          <a:pPr marL="0" lvl="0" indent="0" algn="l" defTabSz="80010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Addressing data gaps on key marginalized populations</a:t>
          </a:r>
          <a:endParaRPr lang="en-GB" sz="1800" kern="1200" dirty="0">
            <a:latin typeface="Arial" panose="020B0604020202020204" pitchFamily="34" charset="0"/>
            <a:cs typeface="Arial" panose="020B0604020202020204" pitchFamily="34" charset="0"/>
          </a:endParaRPr>
        </a:p>
      </dsp:txBody>
      <dsp:txXfrm>
        <a:off x="2981357" y="480604"/>
        <a:ext cx="4870037" cy="1521886"/>
      </dsp:txXfrm>
    </dsp:sp>
    <dsp:sp modelId="{9CDD7C92-AAE9-4961-BA1C-DEE532F70CFF}">
      <dsp:nvSpPr>
        <dsp:cNvPr id="0" name=""/>
        <dsp:cNvSpPr/>
      </dsp:nvSpPr>
      <dsp:spPr>
        <a:xfrm>
          <a:off x="2664205" y="344382"/>
          <a:ext cx="1293789" cy="1274997"/>
        </a:xfrm>
        <a:prstGeom prst="rect">
          <a:avLst/>
        </a:prstGeom>
        <a:blipFill dpi="0" rotWithShape="1">
          <a:blip xmlns:r="http://schemas.openxmlformats.org/officeDocument/2006/relationships" r:embed="rId1" cstate="email">
            <a:duotone>
              <a:schemeClr val="bg2">
                <a:shade val="45000"/>
                <a:satMod val="135000"/>
              </a:schemeClr>
              <a:prstClr val="white"/>
            </a:duotone>
            <a:extLst>
              <a:ext uri="{28A0092B-C50C-407E-A947-70E740481C1C}">
                <a14:useLocalDpi xmlns:a14="http://schemas.microsoft.com/office/drawing/2010/main"/>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2C6508D0-2273-4A6D-9852-BB05A495A698}">
      <dsp:nvSpPr>
        <dsp:cNvPr id="0" name=""/>
        <dsp:cNvSpPr/>
      </dsp:nvSpPr>
      <dsp:spPr>
        <a:xfrm>
          <a:off x="297063" y="2182849"/>
          <a:ext cx="4870037" cy="1740033"/>
        </a:xfrm>
        <a:prstGeom prst="rect">
          <a:avLst/>
        </a:prstGeom>
        <a:solidFill>
          <a:schemeClr val="lt1">
            <a:alpha val="55000"/>
            <a:hueOff val="0"/>
            <a:satOff val="0"/>
            <a:lumOff val="0"/>
            <a:alphaOff val="0"/>
          </a:schemeClr>
        </a:solidFill>
        <a:ln w="6350" cap="flat" cmpd="sng" algn="ctr">
          <a:solidFill>
            <a:srgbClr val="00B0F0"/>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0825"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Addressing gaps and emerging issues</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Making data systems work better together</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Providing clear, actionable guidance on data privacy, protection, and ethics</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Addressing administrative data quality issues</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Understanding the unique data challenges of humanitarian contexts</a:t>
          </a:r>
          <a:endParaRPr lang="en-GB" sz="1700" kern="1200" dirty="0">
            <a:latin typeface="Arial" panose="020B0604020202020204" pitchFamily="34" charset="0"/>
            <a:cs typeface="Arial" panose="020B0604020202020204" pitchFamily="34" charset="0"/>
          </a:endParaRPr>
        </a:p>
      </dsp:txBody>
      <dsp:txXfrm>
        <a:off x="297063" y="2182849"/>
        <a:ext cx="4870037" cy="1740033"/>
      </dsp:txXfrm>
    </dsp:sp>
    <dsp:sp modelId="{98FB35C4-BA26-4356-A248-25184D0F2839}">
      <dsp:nvSpPr>
        <dsp:cNvPr id="0" name=""/>
        <dsp:cNvSpPr/>
      </dsp:nvSpPr>
      <dsp:spPr>
        <a:xfrm>
          <a:off x="11657" y="2058575"/>
          <a:ext cx="1250899" cy="1274997"/>
        </a:xfrm>
        <a:prstGeom prst="rect">
          <a:avLst/>
        </a:prstGeom>
        <a:blipFill dpi="0" rotWithShape="1">
          <a:blip xmlns:r="http://schemas.openxmlformats.org/officeDocument/2006/relationships" r:embed="rId2" cstate="email">
            <a:lum bright="70000" contrast="-70000"/>
            <a:extLst>
              <a:ext uri="{28A0092B-C50C-407E-A947-70E740481C1C}">
                <a14:useLocalDpi xmlns:a14="http://schemas.microsoft.com/office/drawing/2010/main"/>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06C69A84-4266-40FD-9136-060C00CF4B02}">
      <dsp:nvSpPr>
        <dsp:cNvPr id="0" name=""/>
        <dsp:cNvSpPr/>
      </dsp:nvSpPr>
      <dsp:spPr>
        <a:xfrm>
          <a:off x="5644207" y="2176662"/>
          <a:ext cx="4870037" cy="1752406"/>
        </a:xfrm>
        <a:prstGeom prst="rect">
          <a:avLst/>
        </a:prstGeom>
        <a:solidFill>
          <a:schemeClr val="lt1">
            <a:alpha val="55000"/>
            <a:hueOff val="0"/>
            <a:satOff val="0"/>
            <a:lumOff val="0"/>
            <a:alphaOff val="0"/>
          </a:schemeClr>
        </a:solidFill>
        <a:ln w="6350" cap="flat" cmpd="sng" algn="ctr">
          <a:solidFill>
            <a:srgbClr val="00B0F0"/>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30825"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Working better with governments</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Creating a culture of use</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Advocacy to address sensitive topics with governments</a:t>
          </a:r>
        </a:p>
        <a:p>
          <a:pPr marL="0" lvl="0" indent="0" algn="l" defTabSz="755650">
            <a:lnSpc>
              <a:spcPct val="90000"/>
            </a:lnSpc>
            <a:spcBef>
              <a:spcPct val="0"/>
            </a:spcBef>
            <a:spcAft>
              <a:spcPct val="35000"/>
            </a:spcAft>
            <a:buNone/>
          </a:pPr>
          <a:r>
            <a:rPr lang="en-US" sz="1200" kern="1200" dirty="0">
              <a:solidFill>
                <a:srgbClr val="00B0F0"/>
              </a:solidFill>
              <a:latin typeface="Arial" panose="020B0604020202020204" pitchFamily="34" charset="0"/>
              <a:cs typeface="Arial" panose="020B0604020202020204" pitchFamily="34" charset="0"/>
            </a:rPr>
            <a:t>[</a:t>
          </a:r>
          <a:r>
            <a:rPr lang="en-US" sz="1200" kern="1200" dirty="0">
              <a:latin typeface="Arial" panose="020B0604020202020204" pitchFamily="34" charset="0"/>
              <a:cs typeface="Arial" panose="020B0604020202020204" pitchFamily="34" charset="0"/>
            </a:rPr>
            <a:t> Strengthening UNICEF capacity to strengthen government capacity</a:t>
          </a:r>
          <a:endParaRPr lang="en-GB" sz="1200" kern="1200" dirty="0">
            <a:latin typeface="Arial" panose="020B0604020202020204" pitchFamily="34" charset="0"/>
            <a:cs typeface="Arial" panose="020B0604020202020204" pitchFamily="34" charset="0"/>
          </a:endParaRPr>
        </a:p>
      </dsp:txBody>
      <dsp:txXfrm>
        <a:off x="5644207" y="2176662"/>
        <a:ext cx="4870037" cy="1752406"/>
      </dsp:txXfrm>
    </dsp:sp>
    <dsp:sp modelId="{1755852A-2DD5-487F-BB21-8A8DBCE406C7}">
      <dsp:nvSpPr>
        <dsp:cNvPr id="0" name=""/>
        <dsp:cNvSpPr/>
      </dsp:nvSpPr>
      <dsp:spPr>
        <a:xfrm>
          <a:off x="5375718" y="2151074"/>
          <a:ext cx="1193862" cy="1194762"/>
        </a:xfrm>
        <a:prstGeom prst="rect">
          <a:avLst/>
        </a:prstGeom>
        <a:blipFill dpi="0" rotWithShape="1">
          <a:blip xmlns:r="http://schemas.openxmlformats.org/officeDocument/2006/relationships" r:embed="rId3" cstate="email">
            <a:lum bright="70000" contrast="-70000"/>
            <a:extLst>
              <a:ext uri="{28A0092B-C50C-407E-A947-70E740481C1C}">
                <a14:useLocalDpi xmlns:a14="http://schemas.microsoft.com/office/drawing/2010/main"/>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FE8DEEA-0BC4-4F8F-B695-AC912D27078C}" type="datetimeFigureOut">
              <a:rPr lang="en-GB" smtClean="0"/>
              <a:t>29/04/2019</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14FA065-DB50-4899-8BFB-5207FDB26D56}" type="slidenum">
              <a:rPr lang="en-GB" smtClean="0"/>
              <a:t>‹#›</a:t>
            </a:fld>
            <a:endParaRPr lang="en-GB"/>
          </a:p>
        </p:txBody>
      </p:sp>
    </p:spTree>
    <p:extLst>
      <p:ext uri="{BB962C8B-B14F-4D97-AF65-F5344CB8AC3E}">
        <p14:creationId xmlns:p14="http://schemas.microsoft.com/office/powerpoint/2010/main" val="573258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a:t>
            </a:fld>
            <a:endParaRPr lang="en-US">
              <a:solidFill>
                <a:prstClr val="black"/>
              </a:solidFill>
              <a:latin typeface="Calibri"/>
            </a:endParaRPr>
          </a:p>
        </p:txBody>
      </p:sp>
    </p:spTree>
    <p:extLst>
      <p:ext uri="{BB962C8B-B14F-4D97-AF65-F5344CB8AC3E}">
        <p14:creationId xmlns:p14="http://schemas.microsoft.com/office/powerpoint/2010/main" val="2187220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(full webinar coming in 2 weeks)</a:t>
            </a:r>
          </a:p>
          <a:p>
            <a:endParaRPr lang="en-GB" dirty="0"/>
          </a:p>
        </p:txBody>
      </p:sp>
      <p:sp>
        <p:nvSpPr>
          <p:cNvPr id="4" name="Slide Number Placeholder 3"/>
          <p:cNvSpPr>
            <a:spLocks noGrp="1"/>
          </p:cNvSpPr>
          <p:nvPr>
            <p:ph type="sldNum" sz="quarter" idx="10"/>
          </p:nvPr>
        </p:nvSpPr>
        <p:spPr/>
        <p:txBody>
          <a:bodyPr/>
          <a:lstStyle/>
          <a:p>
            <a:fld id="{C14FA065-DB50-4899-8BFB-5207FDB26D56}" type="slidenum">
              <a:rPr lang="en-GB" smtClean="0"/>
              <a:t>11</a:t>
            </a:fld>
            <a:endParaRPr lang="en-GB"/>
          </a:p>
        </p:txBody>
      </p:sp>
    </p:spTree>
    <p:extLst>
      <p:ext uri="{BB962C8B-B14F-4D97-AF65-F5344CB8AC3E}">
        <p14:creationId xmlns:p14="http://schemas.microsoft.com/office/powerpoint/2010/main" val="423167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all our work is to provide solutions AT SCALE – not bespoke, but replicable</a:t>
            </a:r>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12</a:t>
            </a:fld>
            <a:endParaRPr lang="en-US">
              <a:solidFill>
                <a:prstClr val="black"/>
              </a:solidFill>
              <a:latin typeface="Calibri"/>
            </a:endParaRPr>
          </a:p>
        </p:txBody>
      </p:sp>
    </p:spTree>
    <p:extLst>
      <p:ext uri="{BB962C8B-B14F-4D97-AF65-F5344CB8AC3E}">
        <p14:creationId xmlns:p14="http://schemas.microsoft.com/office/powerpoint/2010/main" val="2408471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13</a:t>
            </a:fld>
            <a:endParaRPr lang="en-US">
              <a:solidFill>
                <a:prstClr val="black"/>
              </a:solidFill>
              <a:latin typeface="Calibri"/>
            </a:endParaRPr>
          </a:p>
        </p:txBody>
      </p:sp>
    </p:spTree>
    <p:extLst>
      <p:ext uri="{BB962C8B-B14F-4D97-AF65-F5344CB8AC3E}">
        <p14:creationId xmlns:p14="http://schemas.microsoft.com/office/powerpoint/2010/main" val="17592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14</a:t>
            </a:fld>
            <a:endParaRPr lang="en-US">
              <a:solidFill>
                <a:prstClr val="black"/>
              </a:solidFill>
              <a:latin typeface="Calibri"/>
            </a:endParaRPr>
          </a:p>
        </p:txBody>
      </p:sp>
    </p:spTree>
    <p:extLst>
      <p:ext uri="{BB962C8B-B14F-4D97-AF65-F5344CB8AC3E}">
        <p14:creationId xmlns:p14="http://schemas.microsoft.com/office/powerpoint/2010/main" val="346896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15</a:t>
            </a:fld>
            <a:endParaRPr lang="en-US">
              <a:solidFill>
                <a:prstClr val="black"/>
              </a:solidFill>
              <a:latin typeface="Calibri"/>
            </a:endParaRPr>
          </a:p>
        </p:txBody>
      </p:sp>
    </p:spTree>
    <p:extLst>
      <p:ext uri="{BB962C8B-B14F-4D97-AF65-F5344CB8AC3E}">
        <p14:creationId xmlns:p14="http://schemas.microsoft.com/office/powerpoint/2010/main" val="2133217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16</a:t>
            </a:fld>
            <a:endParaRPr lang="en-US">
              <a:solidFill>
                <a:prstClr val="black"/>
              </a:solidFill>
              <a:latin typeface="Calibri"/>
            </a:endParaRPr>
          </a:p>
        </p:txBody>
      </p:sp>
    </p:spTree>
    <p:extLst>
      <p:ext uri="{BB962C8B-B14F-4D97-AF65-F5344CB8AC3E}">
        <p14:creationId xmlns:p14="http://schemas.microsoft.com/office/powerpoint/2010/main" val="483621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17</a:t>
            </a:fld>
            <a:endParaRPr lang="en-US">
              <a:solidFill>
                <a:prstClr val="black"/>
              </a:solidFill>
              <a:latin typeface="Calibri"/>
            </a:endParaRPr>
          </a:p>
        </p:txBody>
      </p:sp>
    </p:spTree>
    <p:extLst>
      <p:ext uri="{BB962C8B-B14F-4D97-AF65-F5344CB8AC3E}">
        <p14:creationId xmlns:p14="http://schemas.microsoft.com/office/powerpoint/2010/main" val="48452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FA065-DB50-4899-8BFB-5207FDB26D56}" type="slidenum">
              <a:rPr lang="en-GB" smtClean="0"/>
              <a:t>18</a:t>
            </a:fld>
            <a:endParaRPr lang="en-GB"/>
          </a:p>
        </p:txBody>
      </p:sp>
    </p:spTree>
    <p:extLst>
      <p:ext uri="{BB962C8B-B14F-4D97-AF65-F5344CB8AC3E}">
        <p14:creationId xmlns:p14="http://schemas.microsoft.com/office/powerpoint/2010/main" val="4211160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4FA065-DB50-4899-8BFB-5207FDB26D56}" type="slidenum">
              <a:rPr lang="en-GB" smtClean="0"/>
              <a:t>19</a:t>
            </a:fld>
            <a:endParaRPr lang="en-GB"/>
          </a:p>
        </p:txBody>
      </p:sp>
    </p:spTree>
    <p:extLst>
      <p:ext uri="{BB962C8B-B14F-4D97-AF65-F5344CB8AC3E}">
        <p14:creationId xmlns:p14="http://schemas.microsoft.com/office/powerpoint/2010/main" val="329299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2</a:t>
            </a:fld>
            <a:endParaRPr lang="en-US">
              <a:solidFill>
                <a:prstClr val="black"/>
              </a:solidFill>
              <a:latin typeface="Calibri"/>
            </a:endParaRPr>
          </a:p>
        </p:txBody>
      </p:sp>
    </p:spTree>
    <p:extLst>
      <p:ext uri="{BB962C8B-B14F-4D97-AF65-F5344CB8AC3E}">
        <p14:creationId xmlns:p14="http://schemas.microsoft.com/office/powerpoint/2010/main" val="900136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698830" rtl="0" eaLnBrk="1" fontAlgn="auto" latinLnBrk="0" hangingPunct="1">
              <a:lnSpc>
                <a:spcPct val="100000"/>
              </a:lnSpc>
              <a:spcBef>
                <a:spcPts val="0"/>
              </a:spcBef>
              <a:spcAft>
                <a:spcPts val="0"/>
              </a:spcAft>
              <a:buClrTx/>
              <a:buSzTx/>
              <a:buFontTx/>
              <a:buNone/>
              <a:tabLst/>
              <a:defRPr/>
            </a:pPr>
            <a:fld id="{5AB95E1F-0E16-9041-B7F2-F780B1DFEBE7}"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69883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8291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a:t>Global strategy</a:t>
            </a:r>
          </a:p>
          <a:p>
            <a:pPr marL="174708" indent="-174708">
              <a:buFontTx/>
              <a:buChar char="-"/>
            </a:pPr>
            <a:r>
              <a:rPr lang="en-US" dirty="0"/>
              <a:t>Country action</a:t>
            </a:r>
          </a:p>
          <a:p>
            <a:pPr marL="174708" indent="-174708">
              <a:buFontTx/>
              <a:buChar char="-"/>
            </a:pPr>
            <a:r>
              <a:rPr lang="en-US" dirty="0"/>
              <a:t>Cultivating community</a:t>
            </a:r>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5</a:t>
            </a:fld>
            <a:endParaRPr lang="en-US">
              <a:solidFill>
                <a:prstClr val="black"/>
              </a:solidFill>
              <a:latin typeface="Calibri"/>
            </a:endParaRPr>
          </a:p>
        </p:txBody>
      </p:sp>
    </p:spTree>
    <p:extLst>
      <p:ext uri="{BB962C8B-B14F-4D97-AF65-F5344CB8AC3E}">
        <p14:creationId xmlns:p14="http://schemas.microsoft.com/office/powerpoint/2010/main" val="2421298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Global strategy laid out general principles, some strategic directions for HQ and RO, but not enough for country offices to dig into</a:t>
            </a:r>
          </a:p>
        </p:txBody>
      </p:sp>
      <p:sp>
        <p:nvSpPr>
          <p:cNvPr id="4" name="Slide Number Placeholder 3"/>
          <p:cNvSpPr>
            <a:spLocks noGrp="1"/>
          </p:cNvSpPr>
          <p:nvPr>
            <p:ph type="sldNum" sz="quarter" idx="10"/>
          </p:nvPr>
        </p:nvSpPr>
        <p:spPr/>
        <p:txBody>
          <a:bodyPr/>
          <a:lstStyle/>
          <a:p>
            <a:fld id="{C14FA065-DB50-4899-8BFB-5207FDB26D56}" type="slidenum">
              <a:rPr lang="en-GB" smtClean="0"/>
              <a:t>6</a:t>
            </a:fld>
            <a:endParaRPr lang="en-GB"/>
          </a:p>
        </p:txBody>
      </p:sp>
    </p:spTree>
    <p:extLst>
      <p:ext uri="{BB962C8B-B14F-4D97-AF65-F5344CB8AC3E}">
        <p14:creationId xmlns:p14="http://schemas.microsoft.com/office/powerpoint/2010/main" val="1084652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Original plan was 6 countries. We’re now at 15 and counting, in part because of leveraging other resources.</a:t>
            </a:r>
          </a:p>
          <a:p>
            <a:pPr lvl="0"/>
            <a:endParaRPr lang="en-US" dirty="0"/>
          </a:p>
          <a:p>
            <a:pPr lvl="0"/>
            <a:r>
              <a:rPr lang="en-US" dirty="0"/>
              <a:t>This was a combination of both strategic choices (mix of low and middle income, low and high capacity, humanitarian/non-humanitarian) and opportunism based on interest.</a:t>
            </a:r>
          </a:p>
          <a:p>
            <a:pPr lvl="0"/>
            <a:endParaRPr lang="en-US" dirty="0"/>
          </a:p>
          <a:p>
            <a:pPr lvl="0"/>
            <a:r>
              <a:rPr lang="en-US" dirty="0"/>
              <a:t>Coming soon: ESAR interest across the region, WCAR testing, will experiment with workshops to build capacity in several smaller countries at once (eastern Europe, </a:t>
            </a:r>
            <a:r>
              <a:rPr lang="en-US" dirty="0" err="1"/>
              <a:t>latin</a:t>
            </a:r>
            <a:r>
              <a:rPr lang="en-US" dirty="0"/>
              <a:t> America)</a:t>
            </a:r>
          </a:p>
        </p:txBody>
      </p:sp>
      <p:sp>
        <p:nvSpPr>
          <p:cNvPr id="4" name="Slide Number Placeholder 3"/>
          <p:cNvSpPr>
            <a:spLocks noGrp="1"/>
          </p:cNvSpPr>
          <p:nvPr>
            <p:ph type="sldNum" sz="quarter" idx="10"/>
          </p:nvPr>
        </p:nvSpPr>
        <p:spPr/>
        <p:txBody>
          <a:bodyPr/>
          <a:lstStyle/>
          <a:p>
            <a:fld id="{109D9A3A-E522-430F-9FE0-2C31754EBF39}" type="slidenum">
              <a:rPr lang="en-US" smtClean="0"/>
              <a:t>7</a:t>
            </a:fld>
            <a:endParaRPr lang="en-US"/>
          </a:p>
        </p:txBody>
      </p:sp>
    </p:spTree>
    <p:extLst>
      <p:ext uri="{BB962C8B-B14F-4D97-AF65-F5344CB8AC3E}">
        <p14:creationId xmlns:p14="http://schemas.microsoft.com/office/powerpoint/2010/main" val="332379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Two background points to the logic behind this approach:</a:t>
            </a:r>
          </a:p>
          <a:p>
            <a:pPr marL="174708" indent="-174708">
              <a:buFontTx/>
              <a:buChar char="-"/>
            </a:pPr>
            <a:r>
              <a:rPr lang="en-GB" dirty="0"/>
              <a:t>Needs to be actionable (not high level strategy but actionable plan)</a:t>
            </a:r>
          </a:p>
          <a:p>
            <a:pPr marL="174708" indent="-174708">
              <a:buFontTx/>
              <a:buChar char="-"/>
            </a:pPr>
            <a:r>
              <a:rPr lang="en-GB" dirty="0"/>
              <a:t>Move away from a tools-first approach</a:t>
            </a:r>
          </a:p>
        </p:txBody>
      </p:sp>
      <p:sp>
        <p:nvSpPr>
          <p:cNvPr id="4" name="Slide Number Placeholder 3"/>
          <p:cNvSpPr>
            <a:spLocks noGrp="1"/>
          </p:cNvSpPr>
          <p:nvPr>
            <p:ph type="sldNum" sz="quarter" idx="10"/>
          </p:nvPr>
        </p:nvSpPr>
        <p:spPr/>
        <p:txBody>
          <a:bodyPr/>
          <a:lstStyle/>
          <a:p>
            <a:fld id="{C14FA065-DB50-4899-8BFB-5207FDB26D56}" type="slidenum">
              <a:rPr lang="en-GB" smtClean="0"/>
              <a:t>8</a:t>
            </a:fld>
            <a:endParaRPr lang="en-GB"/>
          </a:p>
        </p:txBody>
      </p:sp>
    </p:spTree>
    <p:extLst>
      <p:ext uri="{BB962C8B-B14F-4D97-AF65-F5344CB8AC3E}">
        <p14:creationId xmlns:p14="http://schemas.microsoft.com/office/powerpoint/2010/main" val="3568358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Structures vary – some are stop, start, do more, do less</a:t>
            </a:r>
          </a:p>
          <a:p>
            <a:endParaRPr lang="en-GB" dirty="0"/>
          </a:p>
          <a:p>
            <a:r>
              <a:rPr lang="en-GB" dirty="0"/>
              <a:t>- Others are about interventions, policies, etc.</a:t>
            </a:r>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9</a:t>
            </a:fld>
            <a:endParaRPr lang="en-US">
              <a:solidFill>
                <a:prstClr val="black"/>
              </a:solidFill>
              <a:latin typeface="Calibri"/>
            </a:endParaRPr>
          </a:p>
        </p:txBody>
      </p:sp>
    </p:spTree>
    <p:extLst>
      <p:ext uri="{BB962C8B-B14F-4D97-AF65-F5344CB8AC3E}">
        <p14:creationId xmlns:p14="http://schemas.microsoft.com/office/powerpoint/2010/main" val="3671758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698830">
              <a:defRPr/>
            </a:pPr>
            <a:fld id="{5AB95E1F-0E16-9041-B7F2-F780B1DFEBE7}" type="slidenum">
              <a:rPr lang="en-US">
                <a:solidFill>
                  <a:prstClr val="black"/>
                </a:solidFill>
                <a:latin typeface="Calibri"/>
              </a:rPr>
              <a:pPr defTabSz="698830">
                <a:defRPr/>
              </a:pPr>
              <a:t>10</a:t>
            </a:fld>
            <a:endParaRPr lang="en-US">
              <a:solidFill>
                <a:prstClr val="black"/>
              </a:solidFill>
              <a:latin typeface="Calibri"/>
            </a:endParaRPr>
          </a:p>
        </p:txBody>
      </p:sp>
    </p:spTree>
    <p:extLst>
      <p:ext uri="{BB962C8B-B14F-4D97-AF65-F5344CB8AC3E}">
        <p14:creationId xmlns:p14="http://schemas.microsoft.com/office/powerpoint/2010/main" val="75755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46B648-99B8-4257-9058-6482BD1A1C58}" type="datetime1">
              <a:rPr lang="en-US" smtClean="0"/>
              <a:t>4/29/2019</a:t>
            </a:fld>
            <a:endParaRPr lang="en-US"/>
          </a:p>
        </p:txBody>
      </p:sp>
      <p:sp>
        <p:nvSpPr>
          <p:cNvPr id="5" name="Footer Placeholder 4"/>
          <p:cNvSpPr>
            <a:spLocks noGrp="1"/>
          </p:cNvSpPr>
          <p:nvPr>
            <p:ph type="ftr" sz="quarter" idx="11"/>
          </p:nvPr>
        </p:nvSpPr>
        <p:spPr/>
        <p:txBody>
          <a:bodyPr/>
          <a:lstStyle/>
          <a:p>
            <a:r>
              <a:rPr lang="en-US"/>
              <a:t>UNICEF | Data for Children</a:t>
            </a:r>
          </a:p>
        </p:txBody>
      </p:sp>
      <p:sp>
        <p:nvSpPr>
          <p:cNvPr id="6" name="Slide Number Placeholder 5"/>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425995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5DFBE1-9ACB-47A1-BAC5-A0EE6D3B3585}" type="datetime1">
              <a:rPr lang="en-US" smtClean="0"/>
              <a:t>4/29/2019</a:t>
            </a:fld>
            <a:endParaRPr lang="en-US"/>
          </a:p>
        </p:txBody>
      </p:sp>
      <p:sp>
        <p:nvSpPr>
          <p:cNvPr id="5" name="Footer Placeholder 4"/>
          <p:cNvSpPr>
            <a:spLocks noGrp="1"/>
          </p:cNvSpPr>
          <p:nvPr>
            <p:ph type="ftr" sz="quarter" idx="11"/>
          </p:nvPr>
        </p:nvSpPr>
        <p:spPr/>
        <p:txBody>
          <a:bodyPr/>
          <a:lstStyle/>
          <a:p>
            <a:r>
              <a:rPr lang="en-US"/>
              <a:t>UNICEF | Data for Children</a:t>
            </a:r>
          </a:p>
        </p:txBody>
      </p:sp>
      <p:sp>
        <p:nvSpPr>
          <p:cNvPr id="6" name="Slide Number Placeholder 5"/>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415464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6"/>
            <a:ext cx="2628900"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9AB87-3A83-456E-BCA6-876370FFB064}" type="datetime1">
              <a:rPr lang="en-US" smtClean="0"/>
              <a:t>4/29/2019</a:t>
            </a:fld>
            <a:endParaRPr lang="en-US"/>
          </a:p>
        </p:txBody>
      </p:sp>
      <p:sp>
        <p:nvSpPr>
          <p:cNvPr id="5" name="Footer Placeholder 4"/>
          <p:cNvSpPr>
            <a:spLocks noGrp="1"/>
          </p:cNvSpPr>
          <p:nvPr>
            <p:ph type="ftr" sz="quarter" idx="11"/>
          </p:nvPr>
        </p:nvSpPr>
        <p:spPr/>
        <p:txBody>
          <a:bodyPr/>
          <a:lstStyle/>
          <a:p>
            <a:r>
              <a:rPr lang="en-US"/>
              <a:t>UNICEF | Data for Children</a:t>
            </a:r>
          </a:p>
        </p:txBody>
      </p:sp>
      <p:sp>
        <p:nvSpPr>
          <p:cNvPr id="6" name="Slide Number Placeholder 5"/>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2167529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8737600" y="6356352"/>
            <a:ext cx="2844800" cy="365125"/>
          </a:xfrm>
          <a:prstGeom prst="rect">
            <a:avLst/>
          </a:prstGeom>
        </p:spPr>
        <p:txBody>
          <a:bodyPr/>
          <a:lstStyle/>
          <a:p>
            <a:fld id="{DD3FF57B-5F25-B54A-A918-FB50C2689073}" type="slidenum">
              <a:rPr lang="en-US" sz="1680" kern="0" smtClean="0">
                <a:solidFill>
                  <a:prstClr val="black">
                    <a:tint val="75000"/>
                  </a:prstClr>
                </a:solidFill>
                <a:cs typeface="Arial"/>
                <a:sym typeface="Arial"/>
              </a:rPr>
              <a:pPr/>
              <a:t>‹#›</a:t>
            </a:fld>
            <a:endParaRPr lang="en-US" sz="1680" kern="0" dirty="0">
              <a:solidFill>
                <a:prstClr val="black">
                  <a:tint val="75000"/>
                </a:prstClr>
              </a:solidFill>
              <a:cs typeface="Arial"/>
              <a:sym typeface="Arial"/>
            </a:endParaRPr>
          </a:p>
        </p:txBody>
      </p:sp>
      <p:sp>
        <p:nvSpPr>
          <p:cNvPr id="4" name="Content Placeholder 2"/>
          <p:cNvSpPr>
            <a:spLocks noGrp="1"/>
          </p:cNvSpPr>
          <p:nvPr>
            <p:ph idx="1"/>
          </p:nvPr>
        </p:nvSpPr>
        <p:spPr>
          <a:xfrm>
            <a:off x="609601" y="1625349"/>
            <a:ext cx="10972801" cy="4031840"/>
          </a:xfrm>
          <a:prstGeom prst="rect">
            <a:avLst/>
          </a:prstGeom>
        </p:spPr>
        <p:txBody>
          <a:bodyPr/>
          <a:lstStyle>
            <a:lvl1pPr>
              <a:lnSpc>
                <a:spcPct val="100000"/>
              </a:lnSpc>
              <a:defRPr sz="3200" b="0" spc="-7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753782168"/>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B41B7-76C0-4860-A926-ADF9435E466B}" type="datetime1">
              <a:rPr lang="en-US" smtClean="0"/>
              <a:t>4/29/2019</a:t>
            </a:fld>
            <a:endParaRPr lang="en-US"/>
          </a:p>
        </p:txBody>
      </p:sp>
      <p:sp>
        <p:nvSpPr>
          <p:cNvPr id="5" name="Footer Placeholder 4"/>
          <p:cNvSpPr>
            <a:spLocks noGrp="1"/>
          </p:cNvSpPr>
          <p:nvPr>
            <p:ph type="ftr" sz="quarter" idx="11"/>
          </p:nvPr>
        </p:nvSpPr>
        <p:spPr/>
        <p:txBody>
          <a:bodyPr/>
          <a:lstStyle/>
          <a:p>
            <a:r>
              <a:rPr lang="en-US"/>
              <a:t>UNICEF | Data for Children</a:t>
            </a:r>
          </a:p>
        </p:txBody>
      </p:sp>
      <p:sp>
        <p:nvSpPr>
          <p:cNvPr id="6" name="Slide Number Placeholder 5"/>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358060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B10F9-72AD-44B9-BE52-E68568098F66}" type="datetime1">
              <a:rPr lang="en-US" smtClean="0"/>
              <a:t>4/29/2019</a:t>
            </a:fld>
            <a:endParaRPr lang="en-US"/>
          </a:p>
        </p:txBody>
      </p:sp>
      <p:sp>
        <p:nvSpPr>
          <p:cNvPr id="5" name="Footer Placeholder 4"/>
          <p:cNvSpPr>
            <a:spLocks noGrp="1"/>
          </p:cNvSpPr>
          <p:nvPr>
            <p:ph type="ftr" sz="quarter" idx="11"/>
          </p:nvPr>
        </p:nvSpPr>
        <p:spPr/>
        <p:txBody>
          <a:bodyPr/>
          <a:lstStyle/>
          <a:p>
            <a:r>
              <a:rPr lang="en-US"/>
              <a:t>UNICEF | Data for Children</a:t>
            </a:r>
          </a:p>
        </p:txBody>
      </p:sp>
      <p:sp>
        <p:nvSpPr>
          <p:cNvPr id="6" name="Slide Number Placeholder 5"/>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258418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B45056-82B0-4A24-9A83-6B8885854C34}" type="datetime1">
              <a:rPr lang="en-US" smtClean="0"/>
              <a:t>4/29/2019</a:t>
            </a:fld>
            <a:endParaRPr lang="en-US"/>
          </a:p>
        </p:txBody>
      </p:sp>
      <p:sp>
        <p:nvSpPr>
          <p:cNvPr id="6" name="Footer Placeholder 5"/>
          <p:cNvSpPr>
            <a:spLocks noGrp="1"/>
          </p:cNvSpPr>
          <p:nvPr>
            <p:ph type="ftr" sz="quarter" idx="11"/>
          </p:nvPr>
        </p:nvSpPr>
        <p:spPr/>
        <p:txBody>
          <a:bodyPr/>
          <a:lstStyle/>
          <a:p>
            <a:r>
              <a:rPr lang="en-US"/>
              <a:t>UNICEF | Data for Children</a:t>
            </a:r>
          </a:p>
        </p:txBody>
      </p:sp>
      <p:sp>
        <p:nvSpPr>
          <p:cNvPr id="7" name="Slide Number Placeholder 6"/>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386338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5EA8FF-BFE3-44E7-9D7C-6C162D7D7009}" type="datetime1">
              <a:rPr lang="en-US" smtClean="0"/>
              <a:t>4/29/2019</a:t>
            </a:fld>
            <a:endParaRPr lang="en-US"/>
          </a:p>
        </p:txBody>
      </p:sp>
      <p:sp>
        <p:nvSpPr>
          <p:cNvPr id="8" name="Footer Placeholder 7"/>
          <p:cNvSpPr>
            <a:spLocks noGrp="1"/>
          </p:cNvSpPr>
          <p:nvPr>
            <p:ph type="ftr" sz="quarter" idx="11"/>
          </p:nvPr>
        </p:nvSpPr>
        <p:spPr/>
        <p:txBody>
          <a:bodyPr/>
          <a:lstStyle/>
          <a:p>
            <a:r>
              <a:rPr lang="en-US"/>
              <a:t>UNICEF | Data for Children</a:t>
            </a:r>
          </a:p>
        </p:txBody>
      </p:sp>
      <p:sp>
        <p:nvSpPr>
          <p:cNvPr id="9" name="Slide Number Placeholder 8"/>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30602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65008E-866A-4E2D-A9EC-92E047F333C7}" type="datetime1">
              <a:rPr lang="en-US" smtClean="0"/>
              <a:t>4/29/2019</a:t>
            </a:fld>
            <a:endParaRPr lang="en-US"/>
          </a:p>
        </p:txBody>
      </p:sp>
      <p:sp>
        <p:nvSpPr>
          <p:cNvPr id="4" name="Footer Placeholder 3"/>
          <p:cNvSpPr>
            <a:spLocks noGrp="1"/>
          </p:cNvSpPr>
          <p:nvPr>
            <p:ph type="ftr" sz="quarter" idx="11"/>
          </p:nvPr>
        </p:nvSpPr>
        <p:spPr/>
        <p:txBody>
          <a:bodyPr/>
          <a:lstStyle/>
          <a:p>
            <a:r>
              <a:rPr lang="en-US"/>
              <a:t>UNICEF | Data for Children</a:t>
            </a:r>
          </a:p>
        </p:txBody>
      </p:sp>
      <p:sp>
        <p:nvSpPr>
          <p:cNvPr id="5" name="Slide Number Placeholder 4"/>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198037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9FFA9-6644-46E2-A1DF-9B14CB67323A}" type="datetime1">
              <a:rPr lang="en-US" smtClean="0"/>
              <a:t>4/29/2019</a:t>
            </a:fld>
            <a:endParaRPr lang="en-US"/>
          </a:p>
        </p:txBody>
      </p:sp>
      <p:sp>
        <p:nvSpPr>
          <p:cNvPr id="3" name="Footer Placeholder 2"/>
          <p:cNvSpPr>
            <a:spLocks noGrp="1"/>
          </p:cNvSpPr>
          <p:nvPr>
            <p:ph type="ftr" sz="quarter" idx="11"/>
          </p:nvPr>
        </p:nvSpPr>
        <p:spPr/>
        <p:txBody>
          <a:bodyPr/>
          <a:lstStyle/>
          <a:p>
            <a:r>
              <a:rPr lang="en-US"/>
              <a:t>UNICEF | Data for Children</a:t>
            </a:r>
          </a:p>
        </p:txBody>
      </p:sp>
      <p:sp>
        <p:nvSpPr>
          <p:cNvPr id="4" name="Slide Number Placeholder 3"/>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171720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6261F7-D6B3-4ECB-AFF9-906366851D34}" type="datetime1">
              <a:rPr lang="en-US" smtClean="0"/>
              <a:t>4/29/2019</a:t>
            </a:fld>
            <a:endParaRPr lang="en-US"/>
          </a:p>
        </p:txBody>
      </p:sp>
      <p:sp>
        <p:nvSpPr>
          <p:cNvPr id="6" name="Footer Placeholder 5"/>
          <p:cNvSpPr>
            <a:spLocks noGrp="1"/>
          </p:cNvSpPr>
          <p:nvPr>
            <p:ph type="ftr" sz="quarter" idx="11"/>
          </p:nvPr>
        </p:nvSpPr>
        <p:spPr/>
        <p:txBody>
          <a:bodyPr/>
          <a:lstStyle/>
          <a:p>
            <a:r>
              <a:rPr lang="en-US"/>
              <a:t>UNICEF | Data for Children</a:t>
            </a:r>
          </a:p>
        </p:txBody>
      </p:sp>
      <p:sp>
        <p:nvSpPr>
          <p:cNvPr id="7" name="Slide Number Placeholder 6"/>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236930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850CB-6A4F-4CF1-B27E-335F35E028FF}" type="datetime1">
              <a:rPr lang="en-US" smtClean="0"/>
              <a:t>4/29/2019</a:t>
            </a:fld>
            <a:endParaRPr lang="en-US"/>
          </a:p>
        </p:txBody>
      </p:sp>
      <p:sp>
        <p:nvSpPr>
          <p:cNvPr id="6" name="Footer Placeholder 5"/>
          <p:cNvSpPr>
            <a:spLocks noGrp="1"/>
          </p:cNvSpPr>
          <p:nvPr>
            <p:ph type="ftr" sz="quarter" idx="11"/>
          </p:nvPr>
        </p:nvSpPr>
        <p:spPr/>
        <p:txBody>
          <a:bodyPr/>
          <a:lstStyle/>
          <a:p>
            <a:r>
              <a:rPr lang="en-US"/>
              <a:t>UNICEF | Data for Children</a:t>
            </a:r>
          </a:p>
        </p:txBody>
      </p:sp>
      <p:sp>
        <p:nvSpPr>
          <p:cNvPr id="7" name="Slide Number Placeholder 6"/>
          <p:cNvSpPr>
            <a:spLocks noGrp="1"/>
          </p:cNvSpPr>
          <p:nvPr>
            <p:ph type="sldNum" sz="quarter" idx="12"/>
          </p:nvPr>
        </p:nvSpPr>
        <p:spPr/>
        <p:txBody>
          <a:bodyPr/>
          <a:lstStyle/>
          <a:p>
            <a:fld id="{E56306C9-9015-2443-9079-7DD3ECAFD520}" type="slidenum">
              <a:rPr lang="en-US" smtClean="0"/>
              <a:t>‹#›</a:t>
            </a:fld>
            <a:endParaRPr lang="en-US"/>
          </a:p>
        </p:txBody>
      </p:sp>
    </p:spTree>
    <p:extLst>
      <p:ext uri="{BB962C8B-B14F-4D97-AF65-F5344CB8AC3E}">
        <p14:creationId xmlns:p14="http://schemas.microsoft.com/office/powerpoint/2010/main" val="8725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F6815-3399-4281-AAD3-5390365CEF11}" type="datetime1">
              <a:rPr lang="en-US" smtClean="0"/>
              <a:t>4/29/2019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UNICEF | Data for Children</a:t>
            </a: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306C9-9015-2443-9079-7DD3ECAFD520}" type="slidenum">
              <a:rPr lang="en-US" smtClean="0"/>
              <a:t>‹#›</a:t>
            </a:fld>
            <a:endParaRPr lang="en-US"/>
          </a:p>
        </p:txBody>
      </p:sp>
    </p:spTree>
    <p:extLst>
      <p:ext uri="{BB962C8B-B14F-4D97-AF65-F5344CB8AC3E}">
        <p14:creationId xmlns:p14="http://schemas.microsoft.com/office/powerpoint/2010/main" val="783042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9671333" y="6538913"/>
            <a:ext cx="2520667" cy="256545"/>
          </a:xfrm>
          <a:prstGeom prst="rect">
            <a:avLst/>
          </a:prstGeom>
        </p:spPr>
        <p:txBody>
          <a:bodyPr wrap="square">
            <a:spAutoFit/>
          </a:bodyPr>
          <a:lstStyle/>
          <a:p>
            <a:pPr algn="r" defTabSz="914377"/>
            <a:r>
              <a:rPr lang="en-US" sz="1067" dirty="0">
                <a:solidFill>
                  <a:prstClr val="white"/>
                </a:solidFill>
                <a:latin typeface="Calibri"/>
              </a:rPr>
              <a:t>© UNICEF/UN074462/Simon Lister</a:t>
            </a:r>
          </a:p>
        </p:txBody>
      </p:sp>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7153" y="0"/>
            <a:ext cx="1706528" cy="1706528"/>
          </a:xfrm>
          <a:prstGeom prst="rect">
            <a:avLst/>
          </a:prstGeom>
        </p:spPr>
      </p:pic>
      <p:sp>
        <p:nvSpPr>
          <p:cNvPr id="10" name="Title 1"/>
          <p:cNvSpPr txBox="1">
            <a:spLocks/>
          </p:cNvSpPr>
          <p:nvPr/>
        </p:nvSpPr>
        <p:spPr>
          <a:xfrm>
            <a:off x="9659295" y="914000"/>
            <a:ext cx="2245566" cy="3155844"/>
          </a:xfrm>
          <a:prstGeom prst="rect">
            <a:avLst/>
          </a:prstGeom>
        </p:spPr>
        <p:txBody>
          <a:bodyPr lIns="0" tIns="0" rIns="0" bIns="0"/>
          <a:lstStyle>
            <a:lvl1pPr algn="l" defTabSz="685800" rtl="0" eaLnBrk="1" latinLnBrk="0" hangingPunct="1">
              <a:lnSpc>
                <a:spcPct val="90000"/>
              </a:lnSpc>
              <a:spcBef>
                <a:spcPct val="0"/>
              </a:spcBef>
              <a:buNone/>
              <a:defRPr sz="3400" kern="1200">
                <a:solidFill>
                  <a:srgbClr val="0099FF"/>
                </a:solidFill>
                <a:latin typeface="+mj-lt"/>
                <a:ea typeface="+mj-ea"/>
                <a:cs typeface="+mj-cs"/>
              </a:defRPr>
            </a:lvl1pPr>
          </a:lstStyle>
          <a:p>
            <a:pPr defTabSz="914377"/>
            <a:r>
              <a:rPr lang="en-GB" sz="4533" b="1" dirty="0">
                <a:solidFill>
                  <a:prstClr val="white"/>
                </a:solidFill>
                <a:latin typeface="Arial" charset="0"/>
                <a:ea typeface="Arial" charset="0"/>
                <a:cs typeface="Arial" charset="0"/>
              </a:rPr>
              <a:t>Data for Action</a:t>
            </a:r>
          </a:p>
          <a:p>
            <a:pPr defTabSz="914377"/>
            <a:r>
              <a:rPr lang="en-GB" sz="2400" b="1" dirty="0">
                <a:solidFill>
                  <a:prstClr val="white"/>
                </a:solidFill>
                <a:latin typeface="Arial" charset="0"/>
                <a:ea typeface="Arial" charset="0"/>
                <a:cs typeface="Arial" charset="0"/>
              </a:rPr>
              <a:t>Matching common data challenges with practical solutions</a:t>
            </a:r>
          </a:p>
        </p:txBody>
      </p:sp>
      <p:sp>
        <p:nvSpPr>
          <p:cNvPr id="11" name="Subtitle 2"/>
          <p:cNvSpPr txBox="1">
            <a:spLocks/>
          </p:cNvSpPr>
          <p:nvPr/>
        </p:nvSpPr>
        <p:spPr>
          <a:xfrm>
            <a:off x="9355953" y="4540121"/>
            <a:ext cx="2217769" cy="384656"/>
          </a:xfrm>
          <a:prstGeom prst="rect">
            <a:avLst/>
          </a:prstGeom>
        </p:spPr>
        <p:txBody>
          <a:bodyPr lIns="0" tIns="0" rIns="0" bIns="0"/>
          <a:lstStyle>
            <a:lvl1pPr marL="0" indent="0" algn="l" defTabSz="685800" rtl="0" eaLnBrk="1" latinLnBrk="0" hangingPunct="1">
              <a:lnSpc>
                <a:spcPct val="90000"/>
              </a:lnSpc>
              <a:spcBef>
                <a:spcPts val="750"/>
              </a:spcBef>
              <a:buFont typeface="Arial" panose="020B0604020202020204" pitchFamily="34" charset="0"/>
              <a:buNone/>
              <a:defRPr sz="1600" kern="1200">
                <a:solidFill>
                  <a:srgbClr val="0099FF"/>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algn="r" defTabSz="914377">
              <a:spcBef>
                <a:spcPts val="1000"/>
              </a:spcBef>
            </a:pPr>
            <a:r>
              <a:rPr lang="en-US" sz="2133" dirty="0">
                <a:solidFill>
                  <a:prstClr val="white"/>
                </a:solidFill>
                <a:latin typeface="Arial" charset="0"/>
                <a:ea typeface="Arial" charset="0"/>
                <a:cs typeface="Arial" charset="0"/>
              </a:rPr>
              <a:t>Toby Wicks</a:t>
            </a:r>
          </a:p>
        </p:txBody>
      </p:sp>
      <p:sp>
        <p:nvSpPr>
          <p:cNvPr id="12" name="Content Placeholder 2"/>
          <p:cNvSpPr txBox="1">
            <a:spLocks/>
          </p:cNvSpPr>
          <p:nvPr/>
        </p:nvSpPr>
        <p:spPr>
          <a:xfrm>
            <a:off x="9463297" y="4718496"/>
            <a:ext cx="2110425" cy="562455"/>
          </a:xfrm>
          <a:prstGeom prst="rect">
            <a:avLst/>
          </a:prstGeom>
        </p:spPr>
        <p:txBody>
          <a:bodyPr vert="horz" lIns="0" tIns="0" rIns="0" bIns="0" rtlCol="0" anchor="ctr"/>
          <a:lstStyle>
            <a:defPPr>
              <a:defRPr lang="en-US"/>
            </a:defPPr>
            <a:lvl1pPr marL="0" indent="0" algn="l" defTabSz="685800" rtl="0" eaLnBrk="1" latinLnBrk="0" hangingPunct="1">
              <a:buNone/>
              <a:defRPr sz="1800" kern="1200">
                <a:solidFill>
                  <a:srgbClr val="FFFFFF"/>
                </a:solidFill>
                <a:latin typeface="+mn-lt"/>
                <a:ea typeface="+mn-ea"/>
                <a:cs typeface="+mn-cs"/>
              </a:defRPr>
            </a:lvl1pPr>
            <a:lvl2pPr marL="342900" algn="l" defTabSz="685800" rtl="0" eaLnBrk="1" latinLnBrk="0" hangingPunct="1">
              <a:defRPr sz="2400" kern="1200">
                <a:solidFill>
                  <a:schemeClr val="tx1"/>
                </a:solidFill>
                <a:latin typeface="+mn-lt"/>
                <a:ea typeface="+mn-ea"/>
                <a:cs typeface="+mn-cs"/>
              </a:defRPr>
            </a:lvl2pPr>
            <a:lvl3pPr marL="685800" algn="l" defTabSz="685800" rtl="0" eaLnBrk="1" latinLnBrk="0" hangingPunct="1">
              <a:defRPr sz="2400" kern="1200">
                <a:solidFill>
                  <a:schemeClr val="tx1"/>
                </a:solidFill>
                <a:latin typeface="+mn-lt"/>
                <a:ea typeface="+mn-ea"/>
                <a:cs typeface="+mn-cs"/>
              </a:defRPr>
            </a:lvl3pPr>
            <a:lvl4pPr marL="1028700" algn="l" defTabSz="685800" rtl="0" eaLnBrk="1" latinLnBrk="0" hangingPunct="1">
              <a:defRPr sz="2400" kern="1200">
                <a:solidFill>
                  <a:schemeClr val="tx1"/>
                </a:solidFill>
                <a:latin typeface="+mn-lt"/>
                <a:ea typeface="+mn-ea"/>
                <a:cs typeface="+mn-cs"/>
              </a:defRPr>
            </a:lvl4pPr>
            <a:lvl5pPr marL="1371600" algn="l" defTabSz="685800" rtl="0" eaLnBrk="1" latinLnBrk="0" hangingPunct="1">
              <a:defRPr sz="240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defTabSz="914377"/>
            <a:r>
              <a:rPr lang="en-US" sz="1867" dirty="0">
                <a:latin typeface="Arial" charset="0"/>
                <a:ea typeface="Arial" charset="0"/>
                <a:cs typeface="Arial" charset="0"/>
              </a:rPr>
              <a:t>April 2019</a:t>
            </a:r>
            <a:endParaRPr lang="fr-CH" sz="1867" dirty="0">
              <a:latin typeface="Arial" charset="0"/>
              <a:ea typeface="Arial" charset="0"/>
              <a:cs typeface="Arial" charset="0"/>
            </a:endParaRPr>
          </a:p>
        </p:txBody>
      </p:sp>
      <p:sp>
        <p:nvSpPr>
          <p:cNvPr id="2" name="Slide Number Placeholder 1">
            <a:extLst>
              <a:ext uri="{FF2B5EF4-FFF2-40B4-BE49-F238E27FC236}">
                <a16:creationId xmlns:a16="http://schemas.microsoft.com/office/drawing/2014/main" id="{FCFA00F9-6D9E-4121-9178-195F07850FE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a:t>
            </a:fld>
            <a:endParaRPr lang="en-US"/>
          </a:p>
        </p:txBody>
      </p:sp>
      <p:sp>
        <p:nvSpPr>
          <p:cNvPr id="3" name="Footer Placeholder 2">
            <a:extLst>
              <a:ext uri="{FF2B5EF4-FFF2-40B4-BE49-F238E27FC236}">
                <a16:creationId xmlns:a16="http://schemas.microsoft.com/office/drawing/2014/main" id="{08DCD3DE-E24D-424B-9529-4BC12A5CE914}"/>
              </a:ext>
            </a:extLst>
          </p:cNvPr>
          <p:cNvSpPr>
            <a:spLocks noGrp="1"/>
          </p:cNvSpPr>
          <p:nvPr>
            <p:ph type="ftr" sz="quarter" idx="11"/>
          </p:nvPr>
        </p:nvSpPr>
        <p:spPr/>
        <p:txBody>
          <a:bodyPr/>
          <a:lstStyle/>
          <a:p>
            <a:r>
              <a:rPr lang="en-US"/>
              <a:t>UNICEF | Data for Children</a:t>
            </a:r>
          </a:p>
        </p:txBody>
      </p:sp>
    </p:spTree>
    <p:extLst>
      <p:ext uri="{BB962C8B-B14F-4D97-AF65-F5344CB8AC3E}">
        <p14:creationId xmlns:p14="http://schemas.microsoft.com/office/powerpoint/2010/main" val="3287365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3818" y="609737"/>
            <a:ext cx="10571239"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lvl="0" algn="ctr" defTabSz="914377">
              <a:lnSpc>
                <a:spcPct val="100000"/>
              </a:lnSpc>
              <a:spcBef>
                <a:spcPts val="0"/>
              </a:spcBef>
            </a:pPr>
            <a:r>
              <a:rPr lang="en-US" sz="4000" dirty="0">
                <a:solidFill>
                  <a:srgbClr val="00AEEF"/>
                </a:solidFill>
                <a:latin typeface="Arial" charset="0"/>
                <a:ea typeface="Arial" charset="0"/>
                <a:cs typeface="Arial" charset="0"/>
              </a:rPr>
              <a:t>Strategic investments by choice, not chance</a:t>
            </a:r>
          </a:p>
        </p:txBody>
      </p:sp>
      <p:sp>
        <p:nvSpPr>
          <p:cNvPr id="3" name="Content Placeholder 2"/>
          <p:cNvSpPr txBox="1">
            <a:spLocks/>
          </p:cNvSpPr>
          <p:nvPr/>
        </p:nvSpPr>
        <p:spPr>
          <a:xfrm>
            <a:off x="1093818" y="1413105"/>
            <a:ext cx="10387391" cy="449691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spcBef>
                <a:spcPts val="1000"/>
              </a:spcBef>
              <a:buNone/>
            </a:pPr>
            <a:r>
              <a:rPr lang="en-US" sz="2130" dirty="0">
                <a:solidFill>
                  <a:srgbClr val="00AEEF"/>
                </a:solidFill>
                <a:latin typeface="Arial" charset="0"/>
                <a:ea typeface="Arial" charset="0"/>
                <a:cs typeface="Arial" charset="0"/>
              </a:rPr>
              <a:t>[</a:t>
            </a:r>
            <a:r>
              <a:rPr lang="en-US" sz="2130" dirty="0">
                <a:solidFill>
                  <a:prstClr val="black"/>
                </a:solidFill>
                <a:latin typeface="Arial" charset="0"/>
                <a:ea typeface="Arial" charset="0"/>
                <a:cs typeface="Arial" charset="0"/>
              </a:rPr>
              <a:t> The process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3730" dirty="0">
                <a:solidFill>
                  <a:srgbClr val="00AEEF"/>
                </a:solidFill>
                <a:latin typeface="Arial" charset="0"/>
                <a:ea typeface="Arial" charset="0"/>
                <a:cs typeface="Arial" charset="0"/>
              </a:rPr>
              <a:t>[</a:t>
            </a:r>
            <a:r>
              <a:rPr lang="en-US" sz="3730" dirty="0">
                <a:solidFill>
                  <a:prstClr val="black"/>
                </a:solidFill>
                <a:latin typeface="Arial" charset="0"/>
                <a:ea typeface="Arial" charset="0"/>
                <a:cs typeface="Arial" charset="0"/>
              </a:rPr>
              <a:t> The lessons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action</a:t>
            </a:r>
          </a:p>
        </p:txBody>
      </p:sp>
      <p:sp>
        <p:nvSpPr>
          <p:cNvPr id="6" name="Slide Number Placeholder 5">
            <a:extLst>
              <a:ext uri="{FF2B5EF4-FFF2-40B4-BE49-F238E27FC236}">
                <a16:creationId xmlns:a16="http://schemas.microsoft.com/office/drawing/2014/main" id="{3CB50C95-5FB8-4059-AF80-78ED5EC85583}"/>
              </a:ext>
            </a:extLst>
          </p:cNvPr>
          <p:cNvSpPr>
            <a:spLocks noGrp="1"/>
          </p:cNvSpPr>
          <p:nvPr>
            <p:ph type="sldNum" sz="quarter" idx="12"/>
          </p:nvPr>
        </p:nvSpPr>
        <p:spPr/>
        <p:txBody>
          <a:bodyPr/>
          <a:lstStyle/>
          <a:p>
            <a:fld id="{E56306C9-9015-2443-9079-7DD3ECAFD520}" type="slidenum">
              <a:rPr lang="en-US" smtClean="0"/>
              <a:t>10</a:t>
            </a:fld>
            <a:endParaRPr lang="en-US"/>
          </a:p>
        </p:txBody>
      </p:sp>
      <p:sp>
        <p:nvSpPr>
          <p:cNvPr id="7" name="Footer Placeholder 6">
            <a:extLst>
              <a:ext uri="{FF2B5EF4-FFF2-40B4-BE49-F238E27FC236}">
                <a16:creationId xmlns:a16="http://schemas.microsoft.com/office/drawing/2014/main" id="{2D7797A3-599D-442A-9E9B-0D36AB2EA42E}"/>
              </a:ext>
            </a:extLst>
          </p:cNvPr>
          <p:cNvSpPr>
            <a:spLocks noGrp="1"/>
          </p:cNvSpPr>
          <p:nvPr>
            <p:ph type="ftr" sz="quarter" idx="11"/>
          </p:nvPr>
        </p:nvSpPr>
        <p:spPr/>
        <p:txBody>
          <a:bodyPr/>
          <a:lstStyle/>
          <a:p>
            <a:r>
              <a:rPr lang="en-US"/>
              <a:t>UNICEF | Data for Children</a:t>
            </a:r>
          </a:p>
        </p:txBody>
      </p:sp>
    </p:spTree>
    <p:extLst>
      <p:ext uri="{BB962C8B-B14F-4D97-AF65-F5344CB8AC3E}">
        <p14:creationId xmlns:p14="http://schemas.microsoft.com/office/powerpoint/2010/main" val="223365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563D-4855-49E1-81DB-BA4E77478485}"/>
              </a:ext>
            </a:extLst>
          </p:cNvPr>
          <p:cNvSpPr>
            <a:spLocks noGrp="1"/>
          </p:cNvSpPr>
          <p:nvPr>
            <p:ph type="title"/>
          </p:nvPr>
        </p:nvSpPr>
        <p:spPr/>
        <p:txBody>
          <a:bodyPr>
            <a:noAutofit/>
          </a:bodyPr>
          <a:lstStyle/>
          <a:p>
            <a:pPr algn="ctr"/>
            <a:r>
              <a:rPr lang="en-US" sz="4270" dirty="0">
                <a:solidFill>
                  <a:srgbClr val="00B0F0"/>
                </a:solidFill>
                <a:latin typeface="Arial" panose="020B0604020202020204" pitchFamily="34" charset="0"/>
                <a:cs typeface="Arial" panose="020B0604020202020204" pitchFamily="34" charset="0"/>
              </a:rPr>
              <a:t>Three themes for global investments</a:t>
            </a:r>
            <a:endParaRPr lang="en-GB" sz="4270" dirty="0">
              <a:solidFill>
                <a:srgbClr val="00B0F0"/>
              </a:solidFill>
              <a:latin typeface="Arial" panose="020B06040202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364E809F-90C7-48B9-9D51-783737B4515D}"/>
              </a:ext>
            </a:extLst>
          </p:cNvPr>
          <p:cNvGraphicFramePr>
            <a:graphicFrameLocks noGrp="1"/>
          </p:cNvGraphicFramePr>
          <p:nvPr>
            <p:ph idx="1"/>
            <p:extLst>
              <p:ext uri="{D42A27DB-BD31-4B8C-83A1-F6EECF244321}">
                <p14:modId xmlns:p14="http://schemas.microsoft.com/office/powerpoint/2010/main" val="34671969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F76E4419-FA64-4095-A4CD-185038C586D2}"/>
              </a:ext>
            </a:extLst>
          </p:cNvPr>
          <p:cNvSpPr>
            <a:spLocks noGrp="1"/>
          </p:cNvSpPr>
          <p:nvPr>
            <p:ph type="sldNum" sz="quarter" idx="12"/>
          </p:nvPr>
        </p:nvSpPr>
        <p:spPr/>
        <p:txBody>
          <a:bodyPr/>
          <a:lstStyle/>
          <a:p>
            <a:fld id="{E56306C9-9015-2443-9079-7DD3ECAFD520}" type="slidenum">
              <a:rPr lang="en-US" smtClean="0"/>
              <a:t>11</a:t>
            </a:fld>
            <a:endParaRPr lang="en-US"/>
          </a:p>
        </p:txBody>
      </p:sp>
      <p:sp>
        <p:nvSpPr>
          <p:cNvPr id="4" name="Footer Placeholder 3">
            <a:extLst>
              <a:ext uri="{FF2B5EF4-FFF2-40B4-BE49-F238E27FC236}">
                <a16:creationId xmlns:a16="http://schemas.microsoft.com/office/drawing/2014/main" id="{451A236C-3809-469E-805F-EA72D88C46D4}"/>
              </a:ext>
            </a:extLst>
          </p:cNvPr>
          <p:cNvSpPr>
            <a:spLocks noGrp="1"/>
          </p:cNvSpPr>
          <p:nvPr>
            <p:ph type="ftr" sz="quarter" idx="11"/>
          </p:nvPr>
        </p:nvSpPr>
        <p:spPr/>
        <p:txBody>
          <a:bodyPr/>
          <a:lstStyle/>
          <a:p>
            <a:r>
              <a:rPr lang="en-US" dirty="0"/>
              <a:t>UNICEF | Data for Children</a:t>
            </a:r>
          </a:p>
        </p:txBody>
      </p:sp>
    </p:spTree>
    <p:extLst>
      <p:ext uri="{BB962C8B-B14F-4D97-AF65-F5344CB8AC3E}">
        <p14:creationId xmlns:p14="http://schemas.microsoft.com/office/powerpoint/2010/main" val="2921182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3818" y="609737"/>
            <a:ext cx="10571239"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lvl="0" algn="ctr" defTabSz="914377">
              <a:lnSpc>
                <a:spcPct val="100000"/>
              </a:lnSpc>
              <a:spcBef>
                <a:spcPts val="0"/>
              </a:spcBef>
            </a:pPr>
            <a:r>
              <a:rPr lang="en-US" sz="4000" dirty="0">
                <a:solidFill>
                  <a:srgbClr val="00AEEF"/>
                </a:solidFill>
                <a:latin typeface="Arial" charset="0"/>
                <a:ea typeface="Arial" charset="0"/>
                <a:cs typeface="Arial" charset="0"/>
              </a:rPr>
              <a:t>Strategic investments by choice, not chance</a:t>
            </a:r>
          </a:p>
        </p:txBody>
      </p:sp>
      <p:sp>
        <p:nvSpPr>
          <p:cNvPr id="3" name="Content Placeholder 2"/>
          <p:cNvSpPr txBox="1">
            <a:spLocks/>
          </p:cNvSpPr>
          <p:nvPr/>
        </p:nvSpPr>
        <p:spPr>
          <a:xfrm>
            <a:off x="1093818" y="1413105"/>
            <a:ext cx="10387391" cy="449691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spcBef>
                <a:spcPts val="1000"/>
              </a:spcBef>
              <a:buNone/>
            </a:pPr>
            <a:r>
              <a:rPr lang="en-US" sz="2130" dirty="0">
                <a:solidFill>
                  <a:srgbClr val="00AEEF"/>
                </a:solidFill>
                <a:latin typeface="Arial" charset="0"/>
                <a:ea typeface="Arial" charset="0"/>
                <a:cs typeface="Arial" charset="0"/>
              </a:rPr>
              <a:t>[</a:t>
            </a:r>
            <a:r>
              <a:rPr lang="en-US" sz="2130" dirty="0">
                <a:solidFill>
                  <a:prstClr val="black"/>
                </a:solidFill>
                <a:latin typeface="Arial" charset="0"/>
                <a:ea typeface="Arial" charset="0"/>
                <a:cs typeface="Arial" charset="0"/>
              </a:rPr>
              <a:t> The process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lessons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3730" dirty="0">
                <a:solidFill>
                  <a:srgbClr val="00AEEF"/>
                </a:solidFill>
                <a:latin typeface="Arial" charset="0"/>
                <a:ea typeface="Arial" charset="0"/>
                <a:cs typeface="Arial" charset="0"/>
              </a:rPr>
              <a:t>[</a:t>
            </a:r>
            <a:r>
              <a:rPr lang="en-US" sz="3730" dirty="0">
                <a:solidFill>
                  <a:prstClr val="black"/>
                </a:solidFill>
                <a:latin typeface="Arial" charset="0"/>
                <a:ea typeface="Arial" charset="0"/>
                <a:cs typeface="Arial" charset="0"/>
              </a:rPr>
              <a:t> The action</a:t>
            </a:r>
          </a:p>
        </p:txBody>
      </p:sp>
      <p:sp>
        <p:nvSpPr>
          <p:cNvPr id="6" name="Slide Number Placeholder 5">
            <a:extLst>
              <a:ext uri="{FF2B5EF4-FFF2-40B4-BE49-F238E27FC236}">
                <a16:creationId xmlns:a16="http://schemas.microsoft.com/office/drawing/2014/main" id="{3CB50C95-5FB8-4059-AF80-78ED5EC85583}"/>
              </a:ext>
            </a:extLst>
          </p:cNvPr>
          <p:cNvSpPr>
            <a:spLocks noGrp="1"/>
          </p:cNvSpPr>
          <p:nvPr>
            <p:ph type="sldNum" sz="quarter" idx="12"/>
          </p:nvPr>
        </p:nvSpPr>
        <p:spPr/>
        <p:txBody>
          <a:bodyPr/>
          <a:lstStyle/>
          <a:p>
            <a:fld id="{E56306C9-9015-2443-9079-7DD3ECAFD520}" type="slidenum">
              <a:rPr lang="en-US" smtClean="0"/>
              <a:t>12</a:t>
            </a:fld>
            <a:endParaRPr lang="en-US"/>
          </a:p>
        </p:txBody>
      </p:sp>
      <p:sp>
        <p:nvSpPr>
          <p:cNvPr id="7" name="Footer Placeholder 6">
            <a:extLst>
              <a:ext uri="{FF2B5EF4-FFF2-40B4-BE49-F238E27FC236}">
                <a16:creationId xmlns:a16="http://schemas.microsoft.com/office/drawing/2014/main" id="{2D7797A3-599D-442A-9E9B-0D36AB2EA42E}"/>
              </a:ext>
            </a:extLst>
          </p:cNvPr>
          <p:cNvSpPr>
            <a:spLocks noGrp="1"/>
          </p:cNvSpPr>
          <p:nvPr>
            <p:ph type="ftr" sz="quarter" idx="11"/>
          </p:nvPr>
        </p:nvSpPr>
        <p:spPr/>
        <p:txBody>
          <a:bodyPr/>
          <a:lstStyle/>
          <a:p>
            <a:r>
              <a:rPr lang="en-US"/>
              <a:t>UNICEF | Data for Children</a:t>
            </a:r>
          </a:p>
        </p:txBody>
      </p:sp>
    </p:spTree>
    <p:extLst>
      <p:ext uri="{BB962C8B-B14F-4D97-AF65-F5344CB8AC3E}">
        <p14:creationId xmlns:p14="http://schemas.microsoft.com/office/powerpoint/2010/main" val="248220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2304" y="609737"/>
            <a:ext cx="10762754"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267" dirty="0">
                <a:solidFill>
                  <a:srgbClr val="00AEEF"/>
                </a:solidFill>
                <a:latin typeface="Arial" charset="0"/>
                <a:ea typeface="Arial" charset="0"/>
                <a:cs typeface="Arial" charset="0"/>
              </a:rPr>
              <a:t>Strengthening internal data capacity</a:t>
            </a:r>
          </a:p>
        </p:txBody>
      </p:sp>
      <p:sp>
        <p:nvSpPr>
          <p:cNvPr id="3" name="Content Placeholder 2"/>
          <p:cNvSpPr txBox="1">
            <a:spLocks/>
          </p:cNvSpPr>
          <p:nvPr/>
        </p:nvSpPr>
        <p:spPr>
          <a:xfrm>
            <a:off x="2069884" y="1752737"/>
            <a:ext cx="9283916" cy="4495526"/>
          </a:xfrm>
          <a:prstGeom prst="rect">
            <a:avLst/>
          </a:prstGeom>
          <a:ln>
            <a:solidFill>
              <a:srgbClr val="00B0F0"/>
            </a:solidFill>
          </a:ln>
        </p:spPr>
        <p:txBody>
          <a:bodyPr lIns="914400" tIns="91440" rIns="182880" bIns="0" anchor="t"/>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lnSpc>
                <a:spcPct val="120000"/>
              </a:lnSpc>
              <a:spcBef>
                <a:spcPts val="0"/>
              </a:spcBef>
              <a:buClr>
                <a:srgbClr val="00AEEF"/>
              </a:buClr>
              <a:buNone/>
            </a:pPr>
            <a:endParaRPr lang="en-US" sz="2000" dirty="0">
              <a:latin typeface="Arial" charset="0"/>
              <a:ea typeface="Arial" charset="0"/>
              <a:cs typeface="Arial" charset="0"/>
            </a:endParaRPr>
          </a:p>
          <a:p>
            <a:pPr marL="0" indent="0" defTabSz="914377">
              <a:lnSpc>
                <a:spcPct val="120000"/>
              </a:lnSpc>
              <a:spcBef>
                <a:spcPts val="0"/>
              </a:spcBef>
              <a:buClr>
                <a:srgbClr val="00AEEF"/>
              </a:buClr>
              <a:buNone/>
            </a:pPr>
            <a:endParaRPr lang="en-US" sz="2000" dirty="0">
              <a:solidFill>
                <a:prstClr val="black"/>
              </a:solidFill>
              <a:latin typeface="Arial" charset="0"/>
              <a:ea typeface="Arial" charset="0"/>
              <a:cs typeface="Arial" charset="0"/>
            </a:endParaRPr>
          </a:p>
        </p:txBody>
      </p:sp>
      <p:sp>
        <p:nvSpPr>
          <p:cNvPr id="7" name="Slide Number Placeholder 6">
            <a:extLst>
              <a:ext uri="{FF2B5EF4-FFF2-40B4-BE49-F238E27FC236}">
                <a16:creationId xmlns:a16="http://schemas.microsoft.com/office/drawing/2014/main" id="{4B68F6BB-0FD7-4A92-B634-946E392FC2F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13</a:t>
            </a:fld>
            <a:endParaRPr lang="en-US"/>
          </a:p>
        </p:txBody>
      </p:sp>
      <p:sp>
        <p:nvSpPr>
          <p:cNvPr id="8" name="Footer Placeholder 7">
            <a:extLst>
              <a:ext uri="{FF2B5EF4-FFF2-40B4-BE49-F238E27FC236}">
                <a16:creationId xmlns:a16="http://schemas.microsoft.com/office/drawing/2014/main" id="{F8EFEC57-1827-449E-A4FB-E632112A9940}"/>
              </a:ext>
            </a:extLst>
          </p:cNvPr>
          <p:cNvSpPr>
            <a:spLocks noGrp="1"/>
          </p:cNvSpPr>
          <p:nvPr>
            <p:ph type="ftr" sz="quarter" idx="11"/>
          </p:nvPr>
        </p:nvSpPr>
        <p:spPr>
          <a:xfrm>
            <a:off x="4038600" y="6356351"/>
            <a:ext cx="4114800" cy="365125"/>
          </a:xfrm>
        </p:spPr>
        <p:txBody>
          <a:bodyPr/>
          <a:lstStyle/>
          <a:p>
            <a:r>
              <a:rPr lang="en-US"/>
              <a:t>UNICEF | Data for Children</a:t>
            </a:r>
          </a:p>
        </p:txBody>
      </p:sp>
      <p:pic>
        <p:nvPicPr>
          <p:cNvPr id="6" name="Picture 5">
            <a:extLst>
              <a:ext uri="{FF2B5EF4-FFF2-40B4-BE49-F238E27FC236}">
                <a16:creationId xmlns:a16="http://schemas.microsoft.com/office/drawing/2014/main" id="{0D6A1C37-8647-48FD-B0DD-FB2DBB5D9FD1}"/>
              </a:ext>
            </a:extLst>
          </p:cNvPr>
          <p:cNvPicPr>
            <a:picLocks noChangeAspect="1"/>
          </p:cNvPicPr>
          <p:nvPr/>
        </p:nvPicPr>
        <p:blipFill>
          <a:blip r:embed="rId3"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146875" y="1513802"/>
            <a:ext cx="1602829" cy="1516963"/>
          </a:xfrm>
          <a:prstGeom prst="rect">
            <a:avLst/>
          </a:prstGeom>
          <a:ln>
            <a:noFill/>
          </a:ln>
          <a:effectLst>
            <a:outerShdw blurRad="190500" algn="tl" rotWithShape="0">
              <a:srgbClr val="000000">
                <a:alpha val="70000"/>
              </a:srgbClr>
            </a:outerShdw>
          </a:effectLst>
        </p:spPr>
      </p:pic>
      <p:sp>
        <p:nvSpPr>
          <p:cNvPr id="4" name="Rectangle 3">
            <a:extLst>
              <a:ext uri="{FF2B5EF4-FFF2-40B4-BE49-F238E27FC236}">
                <a16:creationId xmlns:a16="http://schemas.microsoft.com/office/drawing/2014/main" id="{48B0B696-E2A3-4671-8A05-42D8F26A1AFC}"/>
              </a:ext>
            </a:extLst>
          </p:cNvPr>
          <p:cNvSpPr/>
          <p:nvPr/>
        </p:nvSpPr>
        <p:spPr>
          <a:xfrm>
            <a:off x="3047999" y="2644169"/>
            <a:ext cx="7616575" cy="3416320"/>
          </a:xfrm>
          <a:prstGeom prst="rect">
            <a:avLst/>
          </a:prstGeom>
        </p:spPr>
        <p:txBody>
          <a:bodyPr wrap="square">
            <a:spAutoFit/>
          </a:bodyPr>
          <a:lstStyle/>
          <a:p>
            <a:pPr lvl="0"/>
            <a:r>
              <a:rPr lang="en-US" sz="3200" dirty="0">
                <a:solidFill>
                  <a:srgbClr val="00AEEF"/>
                </a:solidFill>
                <a:latin typeface="Arial" charset="0"/>
                <a:ea typeface="Arial" charset="0"/>
                <a:cs typeface="Arial" charset="0"/>
              </a:rPr>
              <a:t>[</a:t>
            </a:r>
            <a:r>
              <a:rPr lang="en-US" sz="3200" dirty="0">
                <a:latin typeface="Arial" panose="020B0604020202020204" pitchFamily="34" charset="0"/>
                <a:cs typeface="Arial" panose="020B0604020202020204" pitchFamily="34" charset="0"/>
              </a:rPr>
              <a:t> Building data savvy within UNICEF offices</a:t>
            </a:r>
          </a:p>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Improving data communication and advocacy skills</a:t>
            </a:r>
          </a:p>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Addressing data gaps on key marginalized populations</a:t>
            </a:r>
            <a:endParaRPr lang="en-GB" sz="4400" dirty="0">
              <a:latin typeface="Arial" panose="020B0604020202020204" pitchFamily="34" charset="0"/>
              <a:cs typeface="Arial" panose="020B0604020202020204" pitchFamily="34" charset="0"/>
            </a:endParaRPr>
          </a:p>
          <a:p>
            <a:pPr lvl="0"/>
            <a:endParaRPr 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919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2304" y="609737"/>
            <a:ext cx="10762754"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267" dirty="0">
                <a:solidFill>
                  <a:srgbClr val="00AEEF"/>
                </a:solidFill>
                <a:latin typeface="Arial" charset="0"/>
                <a:ea typeface="Arial" charset="0"/>
                <a:cs typeface="Arial" charset="0"/>
              </a:rPr>
              <a:t>Addressing gaps and emerging issues</a:t>
            </a:r>
          </a:p>
        </p:txBody>
      </p:sp>
      <p:sp>
        <p:nvSpPr>
          <p:cNvPr id="3" name="Content Placeholder 2"/>
          <p:cNvSpPr txBox="1">
            <a:spLocks/>
          </p:cNvSpPr>
          <p:nvPr/>
        </p:nvSpPr>
        <p:spPr>
          <a:xfrm>
            <a:off x="2005781" y="1838631"/>
            <a:ext cx="9283916" cy="4071389"/>
          </a:xfrm>
          <a:prstGeom prst="rect">
            <a:avLst/>
          </a:prstGeom>
          <a:ln>
            <a:solidFill>
              <a:srgbClr val="00B0F0"/>
            </a:solidFill>
          </a:ln>
        </p:spPr>
        <p:txBody>
          <a:bodyPr lIns="914400" tIns="91440" rIns="182880" bIns="0" anchor="t"/>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400"/>
              </a:spcAft>
              <a:buNone/>
            </a:pPr>
            <a:r>
              <a:rPr lang="en-US" dirty="0">
                <a:solidFill>
                  <a:srgbClr val="00AEEF"/>
                </a:solidFill>
                <a:latin typeface="Arial" charset="0"/>
                <a:ea typeface="Arial" charset="0"/>
                <a:cs typeface="Arial" charset="0"/>
              </a:rPr>
              <a:t> </a:t>
            </a:r>
            <a:endParaRPr lang="en-US" dirty="0">
              <a:solidFill>
                <a:prstClr val="black"/>
              </a:solidFill>
              <a:latin typeface="Arial" charset="0"/>
              <a:ea typeface="Arial" charset="0"/>
              <a:cs typeface="Arial" charset="0"/>
            </a:endParaRPr>
          </a:p>
        </p:txBody>
      </p:sp>
      <p:sp>
        <p:nvSpPr>
          <p:cNvPr id="7" name="Slide Number Placeholder 6">
            <a:extLst>
              <a:ext uri="{FF2B5EF4-FFF2-40B4-BE49-F238E27FC236}">
                <a16:creationId xmlns:a16="http://schemas.microsoft.com/office/drawing/2014/main" id="{4B68F6BB-0FD7-4A92-B634-946E392FC2F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14</a:t>
            </a:fld>
            <a:endParaRPr lang="en-US"/>
          </a:p>
        </p:txBody>
      </p:sp>
      <p:sp>
        <p:nvSpPr>
          <p:cNvPr id="8" name="Footer Placeholder 7">
            <a:extLst>
              <a:ext uri="{FF2B5EF4-FFF2-40B4-BE49-F238E27FC236}">
                <a16:creationId xmlns:a16="http://schemas.microsoft.com/office/drawing/2014/main" id="{F8EFEC57-1827-449E-A4FB-E632112A9940}"/>
              </a:ext>
            </a:extLst>
          </p:cNvPr>
          <p:cNvSpPr>
            <a:spLocks noGrp="1"/>
          </p:cNvSpPr>
          <p:nvPr>
            <p:ph type="ftr" sz="quarter" idx="11"/>
          </p:nvPr>
        </p:nvSpPr>
        <p:spPr>
          <a:xfrm>
            <a:off x="4038600" y="6356351"/>
            <a:ext cx="4114800" cy="365125"/>
          </a:xfrm>
        </p:spPr>
        <p:txBody>
          <a:bodyPr/>
          <a:lstStyle/>
          <a:p>
            <a:r>
              <a:rPr lang="en-US"/>
              <a:t>UNICEF | Data for Children</a:t>
            </a:r>
          </a:p>
        </p:txBody>
      </p:sp>
      <p:pic>
        <p:nvPicPr>
          <p:cNvPr id="4" name="Picture 3">
            <a:extLst>
              <a:ext uri="{FF2B5EF4-FFF2-40B4-BE49-F238E27FC236}">
                <a16:creationId xmlns:a16="http://schemas.microsoft.com/office/drawing/2014/main" id="{85CD9CE5-08F3-4C45-AD87-08CAB396ED71}"/>
              </a:ext>
            </a:extLst>
          </p:cNvPr>
          <p:cNvPicPr>
            <a:picLocks noChangeAspect="1"/>
          </p:cNvPicPr>
          <p:nvPr/>
        </p:nvPicPr>
        <p:blipFill>
          <a:blip r:embed="rId3" cstate="email">
            <a:lum bright="70000" contrast="-70000"/>
            <a:extLst>
              <a:ext uri="{28A0092B-C50C-407E-A947-70E740481C1C}">
                <a14:useLocalDpi xmlns:a14="http://schemas.microsoft.com/office/drawing/2010/main"/>
              </a:ext>
            </a:extLst>
          </a:blip>
          <a:stretch>
            <a:fillRect/>
          </a:stretch>
        </p:blipFill>
        <p:spPr>
          <a:xfrm>
            <a:off x="1115878" y="1595602"/>
            <a:ext cx="1611824" cy="1591291"/>
          </a:xfrm>
          <a:prstGeom prst="rect">
            <a:avLst/>
          </a:prstGeom>
          <a:ln>
            <a:noFill/>
          </a:ln>
          <a:effectLst>
            <a:outerShdw blurRad="190500" algn="tl" rotWithShape="0">
              <a:srgbClr val="000000">
                <a:alpha val="70000"/>
              </a:srgbClr>
            </a:outerShdw>
          </a:effectLst>
        </p:spPr>
      </p:pic>
      <p:sp>
        <p:nvSpPr>
          <p:cNvPr id="9" name="TextBox 8">
            <a:extLst>
              <a:ext uri="{FF2B5EF4-FFF2-40B4-BE49-F238E27FC236}">
                <a16:creationId xmlns:a16="http://schemas.microsoft.com/office/drawing/2014/main" id="{290267D7-A50B-464D-B6B1-8C98C71CDEB4}"/>
              </a:ext>
            </a:extLst>
          </p:cNvPr>
          <p:cNvSpPr txBox="1"/>
          <p:nvPr/>
        </p:nvSpPr>
        <p:spPr>
          <a:xfrm>
            <a:off x="2941276" y="2551833"/>
            <a:ext cx="7856863" cy="3046988"/>
          </a:xfrm>
          <a:prstGeom prst="rect">
            <a:avLst/>
          </a:prstGeom>
          <a:noFill/>
        </p:spPr>
        <p:txBody>
          <a:bodyPr wrap="square" rtlCol="0" anchor="ctr">
            <a:spAutoFit/>
          </a:bodyPr>
          <a:lstStyle/>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Providing clear, actionable guidance on data privacy, protection, and ethics</a:t>
            </a:r>
          </a:p>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Addressing administrative data quality issues</a:t>
            </a:r>
          </a:p>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Understanding the unique data challenges of humanitarian contexts</a:t>
            </a:r>
            <a:endParaRPr lang="en-GB"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82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2304" y="609737"/>
            <a:ext cx="10762754"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267" dirty="0">
                <a:solidFill>
                  <a:srgbClr val="00AEEF"/>
                </a:solidFill>
                <a:latin typeface="Arial" charset="0"/>
                <a:ea typeface="Arial" charset="0"/>
                <a:cs typeface="Arial" charset="0"/>
              </a:rPr>
              <a:t>Working better with governments</a:t>
            </a:r>
          </a:p>
        </p:txBody>
      </p:sp>
      <p:sp>
        <p:nvSpPr>
          <p:cNvPr id="3" name="Content Placeholder 2"/>
          <p:cNvSpPr txBox="1">
            <a:spLocks/>
          </p:cNvSpPr>
          <p:nvPr/>
        </p:nvSpPr>
        <p:spPr>
          <a:xfrm>
            <a:off x="2069884" y="1752737"/>
            <a:ext cx="9283916" cy="4495526"/>
          </a:xfrm>
          <a:prstGeom prst="rect">
            <a:avLst/>
          </a:prstGeom>
          <a:ln>
            <a:solidFill>
              <a:srgbClr val="00B0F0"/>
            </a:solidFill>
          </a:ln>
        </p:spPr>
        <p:txBody>
          <a:bodyPr lIns="914400" tIns="91440" rIns="182880" bIns="0" anchor="t"/>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lnSpc>
                <a:spcPct val="120000"/>
              </a:lnSpc>
              <a:spcBef>
                <a:spcPts val="0"/>
              </a:spcBef>
              <a:buClr>
                <a:srgbClr val="00AEEF"/>
              </a:buClr>
              <a:buNone/>
            </a:pPr>
            <a:endParaRPr lang="en-US" sz="2000" dirty="0">
              <a:latin typeface="Arial" charset="0"/>
              <a:ea typeface="Arial" charset="0"/>
              <a:cs typeface="Arial" charset="0"/>
            </a:endParaRPr>
          </a:p>
          <a:p>
            <a:pPr marL="0" indent="0" defTabSz="914377">
              <a:lnSpc>
                <a:spcPct val="120000"/>
              </a:lnSpc>
              <a:spcBef>
                <a:spcPts val="0"/>
              </a:spcBef>
              <a:buClr>
                <a:srgbClr val="00AEEF"/>
              </a:buClr>
              <a:buNone/>
            </a:pPr>
            <a:endParaRPr lang="en-US" sz="2000" dirty="0">
              <a:solidFill>
                <a:prstClr val="black"/>
              </a:solidFill>
              <a:latin typeface="Arial" charset="0"/>
              <a:ea typeface="Arial" charset="0"/>
              <a:cs typeface="Arial" charset="0"/>
            </a:endParaRPr>
          </a:p>
        </p:txBody>
      </p:sp>
      <p:sp>
        <p:nvSpPr>
          <p:cNvPr id="7" name="Slide Number Placeholder 6">
            <a:extLst>
              <a:ext uri="{FF2B5EF4-FFF2-40B4-BE49-F238E27FC236}">
                <a16:creationId xmlns:a16="http://schemas.microsoft.com/office/drawing/2014/main" id="{4B68F6BB-0FD7-4A92-B634-946E392FC2F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15</a:t>
            </a:fld>
            <a:endParaRPr lang="en-US"/>
          </a:p>
        </p:txBody>
      </p:sp>
      <p:sp>
        <p:nvSpPr>
          <p:cNvPr id="8" name="Footer Placeholder 7">
            <a:extLst>
              <a:ext uri="{FF2B5EF4-FFF2-40B4-BE49-F238E27FC236}">
                <a16:creationId xmlns:a16="http://schemas.microsoft.com/office/drawing/2014/main" id="{F8EFEC57-1827-449E-A4FB-E632112A9940}"/>
              </a:ext>
            </a:extLst>
          </p:cNvPr>
          <p:cNvSpPr>
            <a:spLocks noGrp="1"/>
          </p:cNvSpPr>
          <p:nvPr>
            <p:ph type="ftr" sz="quarter" idx="11"/>
          </p:nvPr>
        </p:nvSpPr>
        <p:spPr>
          <a:xfrm>
            <a:off x="4038600" y="6356351"/>
            <a:ext cx="4114800" cy="365125"/>
          </a:xfrm>
        </p:spPr>
        <p:txBody>
          <a:bodyPr/>
          <a:lstStyle/>
          <a:p>
            <a:r>
              <a:rPr lang="en-US"/>
              <a:t>UNICEF | Data for Children</a:t>
            </a:r>
          </a:p>
        </p:txBody>
      </p:sp>
      <p:pic>
        <p:nvPicPr>
          <p:cNvPr id="6" name="Picture 5">
            <a:extLst>
              <a:ext uri="{FF2B5EF4-FFF2-40B4-BE49-F238E27FC236}">
                <a16:creationId xmlns:a16="http://schemas.microsoft.com/office/drawing/2014/main" id="{0D6A1C37-8647-48FD-B0DD-FB2DBB5D9FD1}"/>
              </a:ext>
            </a:extLst>
          </p:cNvPr>
          <p:cNvPicPr>
            <a:picLocks/>
          </p:cNvPicPr>
          <p:nvPr/>
        </p:nvPicPr>
        <p:blipFill>
          <a:blip r:embed="rId3" cstate="email">
            <a:lum bright="70000" contrast="-70000"/>
            <a:extLst>
              <a:ext uri="{28A0092B-C50C-407E-A947-70E740481C1C}">
                <a14:useLocalDpi xmlns:a14="http://schemas.microsoft.com/office/drawing/2010/main"/>
              </a:ext>
            </a:extLst>
          </a:blip>
          <a:stretch>
            <a:fillRect/>
          </a:stretch>
        </p:blipFill>
        <p:spPr>
          <a:xfrm>
            <a:off x="1056054" y="1639232"/>
            <a:ext cx="1600200" cy="151790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0727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2304" y="609737"/>
            <a:ext cx="10762754"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267" dirty="0">
                <a:solidFill>
                  <a:srgbClr val="00AEEF"/>
                </a:solidFill>
                <a:latin typeface="Arial" charset="0"/>
                <a:ea typeface="Arial" charset="0"/>
                <a:cs typeface="Arial" charset="0"/>
              </a:rPr>
              <a:t>Collaborating on tough issues</a:t>
            </a:r>
          </a:p>
        </p:txBody>
      </p:sp>
      <p:sp>
        <p:nvSpPr>
          <p:cNvPr id="3" name="Content Placeholder 2"/>
          <p:cNvSpPr txBox="1">
            <a:spLocks/>
          </p:cNvSpPr>
          <p:nvPr/>
        </p:nvSpPr>
        <p:spPr>
          <a:xfrm>
            <a:off x="2069884" y="1752737"/>
            <a:ext cx="9283916" cy="4495526"/>
          </a:xfrm>
          <a:prstGeom prst="rect">
            <a:avLst/>
          </a:prstGeom>
          <a:ln>
            <a:solidFill>
              <a:srgbClr val="00B0F0"/>
            </a:solidFill>
          </a:ln>
        </p:spPr>
        <p:txBody>
          <a:bodyPr lIns="914400" tIns="91440" rIns="182880" bIns="0" anchor="t"/>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lnSpc>
                <a:spcPct val="120000"/>
              </a:lnSpc>
              <a:spcBef>
                <a:spcPts val="0"/>
              </a:spcBef>
              <a:buClr>
                <a:srgbClr val="00AEEF"/>
              </a:buClr>
              <a:buNone/>
            </a:pPr>
            <a:endParaRPr lang="en-US" sz="2000" dirty="0">
              <a:latin typeface="Arial" charset="0"/>
              <a:ea typeface="Arial" charset="0"/>
              <a:cs typeface="Arial" charset="0"/>
            </a:endParaRPr>
          </a:p>
          <a:p>
            <a:pPr marL="0" indent="0" defTabSz="914377">
              <a:lnSpc>
                <a:spcPct val="120000"/>
              </a:lnSpc>
              <a:spcBef>
                <a:spcPts val="0"/>
              </a:spcBef>
              <a:buClr>
                <a:srgbClr val="00AEEF"/>
              </a:buClr>
              <a:buNone/>
            </a:pPr>
            <a:endParaRPr lang="en-US" sz="2000" dirty="0">
              <a:solidFill>
                <a:prstClr val="black"/>
              </a:solidFill>
              <a:latin typeface="Arial" charset="0"/>
              <a:ea typeface="Arial" charset="0"/>
              <a:cs typeface="Arial" charset="0"/>
            </a:endParaRPr>
          </a:p>
        </p:txBody>
      </p:sp>
      <p:sp>
        <p:nvSpPr>
          <p:cNvPr id="7" name="Slide Number Placeholder 6">
            <a:extLst>
              <a:ext uri="{FF2B5EF4-FFF2-40B4-BE49-F238E27FC236}">
                <a16:creationId xmlns:a16="http://schemas.microsoft.com/office/drawing/2014/main" id="{4B68F6BB-0FD7-4A92-B634-946E392FC2F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16</a:t>
            </a:fld>
            <a:endParaRPr lang="en-US"/>
          </a:p>
        </p:txBody>
      </p:sp>
      <p:sp>
        <p:nvSpPr>
          <p:cNvPr id="8" name="Footer Placeholder 7">
            <a:extLst>
              <a:ext uri="{FF2B5EF4-FFF2-40B4-BE49-F238E27FC236}">
                <a16:creationId xmlns:a16="http://schemas.microsoft.com/office/drawing/2014/main" id="{F8EFEC57-1827-449E-A4FB-E632112A9940}"/>
              </a:ext>
            </a:extLst>
          </p:cNvPr>
          <p:cNvSpPr>
            <a:spLocks noGrp="1"/>
          </p:cNvSpPr>
          <p:nvPr>
            <p:ph type="ftr" sz="quarter" idx="11"/>
          </p:nvPr>
        </p:nvSpPr>
        <p:spPr>
          <a:xfrm>
            <a:off x="4038600" y="6356351"/>
            <a:ext cx="4114800" cy="365125"/>
          </a:xfrm>
        </p:spPr>
        <p:txBody>
          <a:bodyPr/>
          <a:lstStyle/>
          <a:p>
            <a:r>
              <a:rPr lang="en-US" dirty="0"/>
              <a:t>UNICEF | Data for Children</a:t>
            </a:r>
          </a:p>
        </p:txBody>
      </p:sp>
      <p:pic>
        <p:nvPicPr>
          <p:cNvPr id="6" name="Picture 5">
            <a:extLst>
              <a:ext uri="{FF2B5EF4-FFF2-40B4-BE49-F238E27FC236}">
                <a16:creationId xmlns:a16="http://schemas.microsoft.com/office/drawing/2014/main" id="{0D6A1C37-8647-48FD-B0DD-FB2DBB5D9FD1}"/>
              </a:ext>
            </a:extLst>
          </p:cNvPr>
          <p:cNvPicPr>
            <a:picLocks noChangeAspect="1"/>
          </p:cNvPicPr>
          <p:nvPr/>
        </p:nvPicPr>
        <p:blipFill>
          <a:blip r:embed="rId3" cstate="email">
            <a:lum bright="70000" contrast="-70000"/>
            <a:extLst>
              <a:ext uri="{28A0092B-C50C-407E-A947-70E740481C1C}">
                <a14:useLocalDpi xmlns:a14="http://schemas.microsoft.com/office/drawing/2010/main"/>
              </a:ext>
            </a:extLst>
          </a:blip>
          <a:stretch>
            <a:fillRect/>
          </a:stretch>
        </p:blipFill>
        <p:spPr>
          <a:xfrm>
            <a:off x="1056054" y="1547372"/>
            <a:ext cx="1579905" cy="1536170"/>
          </a:xfrm>
          <a:prstGeom prst="rect">
            <a:avLst/>
          </a:prstGeom>
          <a:ln>
            <a:noFill/>
          </a:ln>
          <a:effectLst>
            <a:outerShdw blurRad="190500" algn="tl" rotWithShape="0">
              <a:srgbClr val="000000">
                <a:alpha val="70000"/>
              </a:srgbClr>
            </a:outerShdw>
          </a:effectLst>
        </p:spPr>
      </p:pic>
      <p:sp>
        <p:nvSpPr>
          <p:cNvPr id="10" name="TextBox 9">
            <a:extLst>
              <a:ext uri="{FF2B5EF4-FFF2-40B4-BE49-F238E27FC236}">
                <a16:creationId xmlns:a16="http://schemas.microsoft.com/office/drawing/2014/main" id="{0B965BE7-CF20-44DF-8FAA-6467843DED6A}"/>
              </a:ext>
            </a:extLst>
          </p:cNvPr>
          <p:cNvSpPr txBox="1"/>
          <p:nvPr/>
        </p:nvSpPr>
        <p:spPr>
          <a:xfrm>
            <a:off x="2947217" y="2468483"/>
            <a:ext cx="8406583" cy="3046988"/>
          </a:xfrm>
          <a:prstGeom prst="rect">
            <a:avLst/>
          </a:prstGeom>
          <a:noFill/>
        </p:spPr>
        <p:txBody>
          <a:bodyPr wrap="square" rtlCol="0" anchor="ctr">
            <a:spAutoFit/>
          </a:bodyPr>
          <a:lstStyle/>
          <a:p>
            <a:r>
              <a:rPr lang="en-US" sz="3200" dirty="0">
                <a:solidFill>
                  <a:srgbClr val="00B0F0"/>
                </a:solidFill>
                <a:latin typeface="Arial" panose="020B0604020202020204" pitchFamily="34" charset="0"/>
                <a:cs typeface="Arial" panose="020B0604020202020204" pitchFamily="34" charset="0"/>
              </a:rPr>
              <a:t>[</a:t>
            </a:r>
            <a:r>
              <a:rPr lang="en-US" sz="3200" dirty="0">
                <a:solidFill>
                  <a:prstClr val="black"/>
                </a:solidFill>
                <a:latin typeface="Arial" panose="020B0604020202020204" pitchFamily="34" charset="0"/>
                <a:cs typeface="Arial" panose="020B0604020202020204" pitchFamily="34" charset="0"/>
              </a:rPr>
              <a:t> Making data systems work better together</a:t>
            </a:r>
          </a:p>
          <a:p>
            <a:pPr lvl="0"/>
            <a:r>
              <a:rPr lang="en-US" sz="3200" dirty="0">
                <a:solidFill>
                  <a:srgbClr val="00AEEF"/>
                </a:solidFill>
                <a:latin typeface="Arial" charset="0"/>
                <a:ea typeface="Arial" charset="0"/>
                <a:cs typeface="Arial" charset="0"/>
              </a:rPr>
              <a:t>[</a:t>
            </a:r>
            <a:r>
              <a:rPr lang="en-US" sz="3200" dirty="0">
                <a:latin typeface="Arial" panose="020B0604020202020204" pitchFamily="34" charset="0"/>
                <a:cs typeface="Arial" panose="020B0604020202020204" pitchFamily="34" charset="0"/>
              </a:rPr>
              <a:t> Creating a culture of use</a:t>
            </a:r>
          </a:p>
          <a:p>
            <a:pPr lvl="0"/>
            <a:r>
              <a:rPr lang="en-US" sz="3200" dirty="0">
                <a:solidFill>
                  <a:srgbClr val="00B0F0"/>
                </a:solidFill>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Advocacy to address sensitive topics with governments</a:t>
            </a:r>
          </a:p>
          <a:p>
            <a:r>
              <a:rPr lang="en-US" sz="3200" dirty="0">
                <a:solidFill>
                  <a:srgbClr val="00AEEF"/>
                </a:solidFill>
                <a:latin typeface="Arial" charset="0"/>
                <a:ea typeface="Arial" charset="0"/>
                <a:cs typeface="Arial" charset="0"/>
              </a:rPr>
              <a:t>[ </a:t>
            </a:r>
            <a:r>
              <a:rPr lang="en-US" sz="3200" dirty="0">
                <a:latin typeface="Arial" charset="0"/>
                <a:ea typeface="Arial" charset="0"/>
                <a:cs typeface="Arial" charset="0"/>
              </a:rPr>
              <a:t>Strengthening UN capacity to strengthen government capacity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218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02304" y="609737"/>
            <a:ext cx="10762754"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267" dirty="0">
                <a:solidFill>
                  <a:srgbClr val="00AEEF"/>
                </a:solidFill>
                <a:latin typeface="Arial" charset="0"/>
                <a:ea typeface="Arial" charset="0"/>
                <a:cs typeface="Arial" charset="0"/>
              </a:rPr>
              <a:t>Leveraging new resources for results</a:t>
            </a:r>
          </a:p>
        </p:txBody>
      </p:sp>
      <p:sp>
        <p:nvSpPr>
          <p:cNvPr id="3" name="Content Placeholder 2"/>
          <p:cNvSpPr txBox="1">
            <a:spLocks/>
          </p:cNvSpPr>
          <p:nvPr/>
        </p:nvSpPr>
        <p:spPr>
          <a:xfrm>
            <a:off x="2005781" y="1838631"/>
            <a:ext cx="9283916" cy="4071389"/>
          </a:xfrm>
          <a:prstGeom prst="rect">
            <a:avLst/>
          </a:prstGeom>
          <a:ln>
            <a:solidFill>
              <a:srgbClr val="00B0F0"/>
            </a:solidFill>
          </a:ln>
        </p:spPr>
        <p:txBody>
          <a:bodyPr lIns="914400" tIns="91440" rIns="182880" bIns="0" anchor="t"/>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400"/>
              </a:spcAft>
              <a:buNone/>
            </a:pPr>
            <a:r>
              <a:rPr lang="en-US" dirty="0">
                <a:solidFill>
                  <a:srgbClr val="00AEEF"/>
                </a:solidFill>
                <a:latin typeface="Arial" charset="0"/>
                <a:ea typeface="Arial" charset="0"/>
                <a:cs typeface="Arial" charset="0"/>
              </a:rPr>
              <a:t> </a:t>
            </a:r>
            <a:endParaRPr lang="en-US" dirty="0">
              <a:solidFill>
                <a:prstClr val="black"/>
              </a:solidFill>
              <a:latin typeface="Arial" charset="0"/>
              <a:ea typeface="Arial" charset="0"/>
              <a:cs typeface="Arial" charset="0"/>
            </a:endParaRPr>
          </a:p>
        </p:txBody>
      </p:sp>
      <p:sp>
        <p:nvSpPr>
          <p:cNvPr id="7" name="Slide Number Placeholder 6">
            <a:extLst>
              <a:ext uri="{FF2B5EF4-FFF2-40B4-BE49-F238E27FC236}">
                <a16:creationId xmlns:a16="http://schemas.microsoft.com/office/drawing/2014/main" id="{4B68F6BB-0FD7-4A92-B634-946E392FC2FF}"/>
              </a:ext>
            </a:extLst>
          </p:cNvPr>
          <p:cNvSpPr>
            <a:spLocks noGrp="1"/>
          </p:cNvSpPr>
          <p:nvPr>
            <p:ph type="sldNum" sz="quarter" idx="12"/>
          </p:nvPr>
        </p:nvSpPr>
        <p:spPr>
          <a:xfrm>
            <a:off x="8610600" y="6356351"/>
            <a:ext cx="2743200" cy="365125"/>
          </a:xfrm>
        </p:spPr>
        <p:txBody>
          <a:bodyPr/>
          <a:lstStyle/>
          <a:p>
            <a:fld id="{E56306C9-9015-2443-9079-7DD3ECAFD520}" type="slidenum">
              <a:rPr lang="en-US" smtClean="0"/>
              <a:t>17</a:t>
            </a:fld>
            <a:endParaRPr lang="en-US"/>
          </a:p>
        </p:txBody>
      </p:sp>
      <p:sp>
        <p:nvSpPr>
          <p:cNvPr id="8" name="Footer Placeholder 7">
            <a:extLst>
              <a:ext uri="{FF2B5EF4-FFF2-40B4-BE49-F238E27FC236}">
                <a16:creationId xmlns:a16="http://schemas.microsoft.com/office/drawing/2014/main" id="{F8EFEC57-1827-449E-A4FB-E632112A9940}"/>
              </a:ext>
            </a:extLst>
          </p:cNvPr>
          <p:cNvSpPr>
            <a:spLocks noGrp="1"/>
          </p:cNvSpPr>
          <p:nvPr>
            <p:ph type="ftr" sz="quarter" idx="11"/>
          </p:nvPr>
        </p:nvSpPr>
        <p:spPr>
          <a:xfrm>
            <a:off x="4038600" y="6356351"/>
            <a:ext cx="4114800" cy="365125"/>
          </a:xfrm>
        </p:spPr>
        <p:txBody>
          <a:bodyPr/>
          <a:lstStyle/>
          <a:p>
            <a:r>
              <a:rPr lang="en-US"/>
              <a:t>UNICEF | Data for Children</a:t>
            </a:r>
          </a:p>
        </p:txBody>
      </p:sp>
      <p:pic>
        <p:nvPicPr>
          <p:cNvPr id="4" name="Picture 3">
            <a:extLst>
              <a:ext uri="{FF2B5EF4-FFF2-40B4-BE49-F238E27FC236}">
                <a16:creationId xmlns:a16="http://schemas.microsoft.com/office/drawing/2014/main" id="{85CD9CE5-08F3-4C45-AD87-08CAB396ED71}"/>
              </a:ext>
            </a:extLst>
          </p:cNvPr>
          <p:cNvPicPr>
            <a:picLocks noChangeAspect="1"/>
          </p:cNvPicPr>
          <p:nvPr/>
        </p:nvPicPr>
        <p:blipFill>
          <a:blip r:embed="rId3" cstate="email">
            <a:lum bright="70000" contrast="-70000"/>
            <a:extLst>
              <a:ext uri="{28A0092B-C50C-407E-A947-70E740481C1C}">
                <a14:useLocalDpi xmlns:a14="http://schemas.microsoft.com/office/drawing/2010/main"/>
              </a:ext>
            </a:extLst>
          </a:blip>
          <a:stretch>
            <a:fillRect/>
          </a:stretch>
        </p:blipFill>
        <p:spPr>
          <a:xfrm>
            <a:off x="1199869" y="1604016"/>
            <a:ext cx="1611824" cy="1574464"/>
          </a:xfrm>
          <a:prstGeom prst="rect">
            <a:avLst/>
          </a:prstGeom>
          <a:ln>
            <a:noFill/>
          </a:ln>
          <a:effectLst>
            <a:outerShdw blurRad="190500" algn="tl" rotWithShape="0">
              <a:srgbClr val="000000">
                <a:alpha val="70000"/>
              </a:srgbClr>
            </a:outerShdw>
          </a:effectLst>
        </p:spPr>
      </p:pic>
      <p:sp>
        <p:nvSpPr>
          <p:cNvPr id="9" name="TextBox 8">
            <a:extLst>
              <a:ext uri="{FF2B5EF4-FFF2-40B4-BE49-F238E27FC236}">
                <a16:creationId xmlns:a16="http://schemas.microsoft.com/office/drawing/2014/main" id="{290267D7-A50B-464D-B6B1-8C98C71CDEB4}"/>
              </a:ext>
            </a:extLst>
          </p:cNvPr>
          <p:cNvSpPr txBox="1"/>
          <p:nvPr/>
        </p:nvSpPr>
        <p:spPr>
          <a:xfrm>
            <a:off x="3279920" y="3429000"/>
            <a:ext cx="8717841" cy="584775"/>
          </a:xfrm>
          <a:prstGeom prst="rect">
            <a:avLst/>
          </a:prstGeom>
          <a:noFill/>
        </p:spPr>
        <p:txBody>
          <a:bodyPr wrap="square" rtlCol="0" anchor="ctr">
            <a:spAutoFit/>
          </a:bodyPr>
          <a:lstStyle/>
          <a:p>
            <a:r>
              <a:rPr lang="en-US" sz="3200" dirty="0">
                <a:solidFill>
                  <a:srgbClr val="00AEEF"/>
                </a:solidFill>
                <a:latin typeface="Arial" charset="0"/>
                <a:ea typeface="Arial" charset="0"/>
                <a:cs typeface="Arial" charset="0"/>
              </a:rPr>
              <a:t>[ </a:t>
            </a:r>
            <a:r>
              <a:rPr lang="en-US" sz="3200" dirty="0">
                <a:latin typeface="Arial" panose="020B0604020202020204" pitchFamily="34" charset="0"/>
                <a:ea typeface="Arial" charset="0"/>
                <a:cs typeface="Arial" panose="020B0604020202020204" pitchFamily="34" charset="0"/>
              </a:rPr>
              <a:t>Launching the Data for Children Trust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2837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7281" y="76200"/>
            <a:ext cx="5784719" cy="6781800"/>
          </a:xfrm>
          <a:prstGeom prst="rect">
            <a:avLst/>
          </a:prstGeom>
        </p:spPr>
      </p:pic>
      <p:sp>
        <p:nvSpPr>
          <p:cNvPr id="6" name="Rectangle 5"/>
          <p:cNvSpPr/>
          <p:nvPr/>
        </p:nvSpPr>
        <p:spPr>
          <a:xfrm>
            <a:off x="1043354" y="4021889"/>
            <a:ext cx="1860729" cy="340734"/>
          </a:xfrm>
          <a:prstGeom prst="rect">
            <a:avLst/>
          </a:prstGeom>
        </p:spPr>
        <p:txBody>
          <a:bodyPr wrap="square">
            <a:spAutoFit/>
          </a:bodyPr>
          <a:lstStyle/>
          <a:p>
            <a:pPr lvl="0" eaLnBrk="0" fontAlgn="base" hangingPunct="0">
              <a:lnSpc>
                <a:spcPct val="150000"/>
              </a:lnSpc>
              <a:spcBef>
                <a:spcPct val="0"/>
              </a:spcBef>
              <a:spcAft>
                <a:spcPct val="0"/>
              </a:spcAft>
            </a:pPr>
            <a:endParaRPr lang="en-US" altLang="en-US" sz="1200" i="1" dirty="0">
              <a:solidFill>
                <a:schemeClr val="tx1"/>
              </a:solidFill>
              <a:latin typeface="+mj-lt"/>
            </a:endParaRPr>
          </a:p>
        </p:txBody>
      </p:sp>
      <p:grpSp>
        <p:nvGrpSpPr>
          <p:cNvPr id="20" name="Group 19"/>
          <p:cNvGrpSpPr/>
          <p:nvPr/>
        </p:nvGrpSpPr>
        <p:grpSpPr>
          <a:xfrm>
            <a:off x="1043354" y="4845543"/>
            <a:ext cx="1780067" cy="773235"/>
            <a:chOff x="6345928" y="3621850"/>
            <a:chExt cx="1780067" cy="773235"/>
          </a:xfrm>
        </p:grpSpPr>
        <p:sp>
          <p:nvSpPr>
            <p:cNvPr id="21" name="Rectangle 20"/>
            <p:cNvSpPr/>
            <p:nvPr/>
          </p:nvSpPr>
          <p:spPr>
            <a:xfrm>
              <a:off x="6345928" y="4054351"/>
              <a:ext cx="1780067" cy="340734"/>
            </a:xfrm>
            <a:prstGeom prst="rect">
              <a:avLst/>
            </a:prstGeom>
          </p:spPr>
          <p:txBody>
            <a:bodyPr wrap="square">
              <a:spAutoFit/>
            </a:bodyPr>
            <a:lstStyle/>
            <a:p>
              <a:pPr lvl="0" eaLnBrk="0" fontAlgn="base" hangingPunct="0">
                <a:lnSpc>
                  <a:spcPct val="150000"/>
                </a:lnSpc>
                <a:spcBef>
                  <a:spcPct val="0"/>
                </a:spcBef>
                <a:spcAft>
                  <a:spcPct val="0"/>
                </a:spcAft>
              </a:pPr>
              <a:endParaRPr lang="en-US" altLang="en-US" sz="1200" i="1" dirty="0">
                <a:solidFill>
                  <a:schemeClr val="tx1"/>
                </a:solidFill>
                <a:latin typeface="+mj-lt"/>
              </a:endParaRPr>
            </a:p>
          </p:txBody>
        </p:sp>
        <p:sp>
          <p:nvSpPr>
            <p:cNvPr id="22" name="Rectangle 21"/>
            <p:cNvSpPr/>
            <p:nvPr/>
          </p:nvSpPr>
          <p:spPr>
            <a:xfrm>
              <a:off x="6345928" y="3621850"/>
              <a:ext cx="184731" cy="461665"/>
            </a:xfrm>
            <a:prstGeom prst="rect">
              <a:avLst/>
            </a:prstGeom>
          </p:spPr>
          <p:txBody>
            <a:bodyPr wrap="none">
              <a:spAutoFit/>
            </a:bodyPr>
            <a:lstStyle/>
            <a:p>
              <a:endParaRPr lang="en-US" sz="2400" dirty="0">
                <a:latin typeface="+mj-lt"/>
              </a:endParaRPr>
            </a:p>
          </p:txBody>
        </p:sp>
      </p:grpSp>
      <p:graphicFrame>
        <p:nvGraphicFramePr>
          <p:cNvPr id="4" name="Table 3">
            <a:extLst>
              <a:ext uri="{FF2B5EF4-FFF2-40B4-BE49-F238E27FC236}">
                <a16:creationId xmlns:a16="http://schemas.microsoft.com/office/drawing/2014/main" id="{835E9EF7-0F36-495A-ACBC-F9AAACDA7475}"/>
              </a:ext>
            </a:extLst>
          </p:cNvPr>
          <p:cNvGraphicFramePr>
            <a:graphicFrameLocks noGrp="1"/>
          </p:cNvGraphicFramePr>
          <p:nvPr>
            <p:extLst>
              <p:ext uri="{D42A27DB-BD31-4B8C-83A1-F6EECF244321}">
                <p14:modId xmlns:p14="http://schemas.microsoft.com/office/powerpoint/2010/main" val="1670316938"/>
              </p:ext>
            </p:extLst>
          </p:nvPr>
        </p:nvGraphicFramePr>
        <p:xfrm>
          <a:off x="247973" y="2956246"/>
          <a:ext cx="7516679" cy="3127583"/>
        </p:xfrm>
        <a:graphic>
          <a:graphicData uri="http://schemas.openxmlformats.org/drawingml/2006/table">
            <a:tbl>
              <a:tblPr firstRow="1" firstCol="1" bandRow="1">
                <a:tableStyleId>{5C22544A-7EE6-4342-B048-85BDC9FD1C3A}</a:tableStyleId>
              </a:tblPr>
              <a:tblGrid>
                <a:gridCol w="2505061">
                  <a:extLst>
                    <a:ext uri="{9D8B030D-6E8A-4147-A177-3AD203B41FA5}">
                      <a16:colId xmlns:a16="http://schemas.microsoft.com/office/drawing/2014/main" val="2784665209"/>
                    </a:ext>
                  </a:extLst>
                </a:gridCol>
                <a:gridCol w="2505809">
                  <a:extLst>
                    <a:ext uri="{9D8B030D-6E8A-4147-A177-3AD203B41FA5}">
                      <a16:colId xmlns:a16="http://schemas.microsoft.com/office/drawing/2014/main" val="51833099"/>
                    </a:ext>
                  </a:extLst>
                </a:gridCol>
                <a:gridCol w="2505809">
                  <a:extLst>
                    <a:ext uri="{9D8B030D-6E8A-4147-A177-3AD203B41FA5}">
                      <a16:colId xmlns:a16="http://schemas.microsoft.com/office/drawing/2014/main" val="2853182378"/>
                    </a:ext>
                  </a:extLst>
                </a:gridCol>
              </a:tblGrid>
              <a:tr h="1693246">
                <a:tc>
                  <a:txBody>
                    <a:bodyPr/>
                    <a:lstStyle/>
                    <a:p>
                      <a:pPr marL="0" marR="0" algn="ctr">
                        <a:lnSpc>
                          <a:spcPct val="115000"/>
                        </a:lnSpc>
                        <a:spcBef>
                          <a:spcPts val="0"/>
                        </a:spcBef>
                        <a:spcAft>
                          <a:spcPts val="0"/>
                        </a:spcAft>
                        <a:tabLst>
                          <a:tab pos="4335145" algn="l"/>
                        </a:tabLst>
                      </a:pPr>
                      <a:r>
                        <a:rPr lang="en-US" sz="2400" b="1" dirty="0">
                          <a:solidFill>
                            <a:schemeClr val="tx1"/>
                          </a:solidFill>
                          <a:effectLst/>
                          <a:latin typeface="Arial" panose="020B0604020202020204" pitchFamily="34" charset="0"/>
                          <a:cs typeface="Arial" panose="020B0604020202020204" pitchFamily="34" charset="0"/>
                        </a:rPr>
                        <a:t>Toby.</a:t>
                      </a: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twicks@unicef.org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Coordination, partnerships and innovation</a:t>
                      </a:r>
                      <a:endParaRPr lang="en-US" sz="1400" b="0" i="1" dirty="0">
                        <a:solidFill>
                          <a:schemeClr val="tx1"/>
                        </a:solidFill>
                        <a:effectLst/>
                        <a:latin typeface="Arial" panose="020B0604020202020204" pitchFamily="34" charset="0"/>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tabLst>
                          <a:tab pos="4335145" algn="l"/>
                        </a:tabLst>
                      </a:pPr>
                      <a:r>
                        <a:rPr lang="en-GB" sz="2400" b="1" dirty="0">
                          <a:solidFill>
                            <a:schemeClr val="tx1"/>
                          </a:solidFill>
                          <a:effectLst/>
                          <a:latin typeface="Arial" panose="020B0604020202020204" pitchFamily="34" charset="0"/>
                          <a:cs typeface="Arial" panose="020B0604020202020204" pitchFamily="34" charset="0"/>
                        </a:rPr>
                        <a:t>Emily.</a:t>
                      </a:r>
                      <a:endParaRPr lang="en-US" sz="2400" b="1" dirty="0">
                        <a:solidFill>
                          <a:schemeClr val="tx1"/>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egarin@unicef.org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Country and regional office support</a:t>
                      </a:r>
                      <a:endParaRPr lang="en-US" sz="1400" b="0" i="1" dirty="0">
                        <a:solidFill>
                          <a:schemeClr val="tx1"/>
                        </a:solidFill>
                        <a:effectLst/>
                        <a:latin typeface="Arial" panose="020B0604020202020204" pitchFamily="34" charset="0"/>
                        <a:ea typeface="Helvetica Neue"/>
                        <a:cs typeface="Arial" panose="020B0604020202020204" pitchFamily="34" charset="0"/>
                      </a:endParaRPr>
                    </a:p>
                  </a:txBody>
                  <a:tcPr marL="68580" marR="68580" marT="0" marB="0">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tabLst>
                          <a:tab pos="4335145" algn="l"/>
                        </a:tabLst>
                      </a:pPr>
                      <a:r>
                        <a:rPr lang="en-GB" sz="2400" b="1" dirty="0">
                          <a:solidFill>
                            <a:schemeClr val="tx1"/>
                          </a:solidFill>
                          <a:effectLst/>
                          <a:latin typeface="Arial" panose="020B0604020202020204" pitchFamily="34" charset="0"/>
                          <a:cs typeface="Arial" panose="020B0604020202020204" pitchFamily="34" charset="0"/>
                        </a:rPr>
                        <a:t>Han.</a:t>
                      </a:r>
                      <a:endParaRPr lang="en-US" sz="2400" b="1" dirty="0">
                        <a:solidFill>
                          <a:schemeClr val="tx1"/>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hhan@unicef.org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100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Knowledge, learning, and communities </a:t>
                      </a:r>
                      <a:endParaRPr lang="en-US" sz="1400" b="0" i="1" dirty="0">
                        <a:solidFill>
                          <a:schemeClr val="tx1"/>
                        </a:solidFill>
                        <a:effectLst/>
                        <a:latin typeface="Arial" panose="020B0604020202020204" pitchFamily="34" charset="0"/>
                        <a:ea typeface="Helvetica Neue"/>
                        <a:cs typeface="Arial" panose="020B0604020202020204" pitchFamily="34"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9834077"/>
                  </a:ext>
                </a:extLst>
              </a:tr>
              <a:tr h="1434337">
                <a:tc>
                  <a:txBody>
                    <a:bodyPr/>
                    <a:lstStyle/>
                    <a:p>
                      <a:pPr marL="0" marR="0" algn="ctr">
                        <a:lnSpc>
                          <a:spcPct val="115000"/>
                        </a:lnSpc>
                        <a:spcBef>
                          <a:spcPts val="0"/>
                        </a:spcBef>
                        <a:spcAft>
                          <a:spcPts val="0"/>
                        </a:spcAft>
                        <a:tabLst>
                          <a:tab pos="4335145" algn="l"/>
                        </a:tabLst>
                      </a:pPr>
                      <a:r>
                        <a:rPr lang="en-GB" sz="2400" b="1" dirty="0">
                          <a:solidFill>
                            <a:schemeClr val="tx1"/>
                          </a:solidFill>
                          <a:effectLst/>
                          <a:latin typeface="Arial" panose="020B0604020202020204" pitchFamily="34" charset="0"/>
                          <a:cs typeface="Arial" panose="020B0604020202020204" pitchFamily="34" charset="0"/>
                        </a:rPr>
                        <a:t>Karen.</a:t>
                      </a:r>
                      <a:endParaRPr lang="en-US" sz="2400" b="1" dirty="0">
                        <a:solidFill>
                          <a:schemeClr val="tx1"/>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kcarter@unicef.org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Administrative data</a:t>
                      </a:r>
                      <a:endParaRPr lang="en-US" sz="1400" b="0" i="1" dirty="0">
                        <a:solidFill>
                          <a:schemeClr val="tx1"/>
                        </a:solidFill>
                        <a:effectLst/>
                        <a:latin typeface="Arial" panose="020B0604020202020204" pitchFamily="34" charset="0"/>
                        <a:ea typeface="Helvetica Neue"/>
                        <a:cs typeface="Arial" panose="020B0604020202020204" pitchFamily="34" charset="0"/>
                      </a:endParaRPr>
                    </a:p>
                  </a:txBody>
                  <a:tcPr marL="68580" marR="68580"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tabLst>
                          <a:tab pos="4335145" algn="l"/>
                        </a:tabLst>
                      </a:pPr>
                      <a:r>
                        <a:rPr lang="en-GB" sz="2400" b="1" dirty="0">
                          <a:solidFill>
                            <a:schemeClr val="tx1"/>
                          </a:solidFill>
                          <a:effectLst/>
                          <a:latin typeface="Arial" panose="020B0604020202020204" pitchFamily="34" charset="0"/>
                          <a:cs typeface="Arial" panose="020B0604020202020204" pitchFamily="34" charset="0"/>
                        </a:rPr>
                        <a:t>Kate.</a:t>
                      </a:r>
                      <a:endParaRPr lang="en-US" sz="2400" b="1" dirty="0">
                        <a:solidFill>
                          <a:schemeClr val="tx1"/>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ktalley@unicef.org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Humanitarian data</a:t>
                      </a:r>
                      <a:endParaRPr lang="en-US" sz="1400" b="0" i="1" dirty="0">
                        <a:solidFill>
                          <a:schemeClr val="tx1"/>
                        </a:solidFill>
                        <a:effectLst/>
                        <a:latin typeface="Arial" panose="020B0604020202020204" pitchFamily="34" charset="0"/>
                        <a:ea typeface="Helvetica Neue"/>
                        <a:cs typeface="Arial" panose="020B0604020202020204" pitchFamily="34"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lgn="ctr">
                        <a:lnSpc>
                          <a:spcPct val="115000"/>
                        </a:lnSpc>
                        <a:spcBef>
                          <a:spcPts val="0"/>
                        </a:spcBef>
                        <a:spcAft>
                          <a:spcPts val="0"/>
                        </a:spcAft>
                        <a:tabLst>
                          <a:tab pos="4335145" algn="l"/>
                        </a:tabLst>
                      </a:pPr>
                      <a:r>
                        <a:rPr lang="en-GB" sz="2400" b="1" dirty="0">
                          <a:solidFill>
                            <a:schemeClr val="tx1"/>
                          </a:solidFill>
                          <a:effectLst/>
                          <a:latin typeface="Arial" panose="020B0604020202020204" pitchFamily="34" charset="0"/>
                          <a:cs typeface="Arial" panose="020B0604020202020204" pitchFamily="34" charset="0"/>
                        </a:rPr>
                        <a:t>Mac.</a:t>
                      </a:r>
                      <a:endParaRPr lang="en-US" sz="2400" b="1" dirty="0">
                        <a:solidFill>
                          <a:schemeClr val="tx1"/>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tabLst>
                          <a:tab pos="4335145" algn="l"/>
                        </a:tabLst>
                      </a:pPr>
                      <a:r>
                        <a:rPr lang="en-GB" sz="1400" b="0" u="sng" dirty="0">
                          <a:solidFill>
                            <a:srgbClr val="00B0F0"/>
                          </a:solidFill>
                          <a:effectLst/>
                          <a:latin typeface="Arial" panose="020B0604020202020204" pitchFamily="34" charset="0"/>
                          <a:cs typeface="Arial" panose="020B0604020202020204" pitchFamily="34" charset="0"/>
                        </a:rPr>
                        <a:t>mglovinsky@unicef.org</a:t>
                      </a:r>
                      <a:endParaRPr lang="en-US" sz="1400" b="0" dirty="0">
                        <a:solidFill>
                          <a:srgbClr val="00B0F0"/>
                        </a:solidFill>
                        <a:effectLst/>
                        <a:latin typeface="Arial" panose="020B0604020202020204" pitchFamily="34" charset="0"/>
                        <a:cs typeface="Arial" panose="020B0604020202020204" pitchFamily="34" charset="0"/>
                      </a:endParaRPr>
                    </a:p>
                    <a:p>
                      <a:pPr marL="0" marR="0" algn="ctr">
                        <a:lnSpc>
                          <a:spcPct val="115000"/>
                        </a:lnSpc>
                        <a:spcBef>
                          <a:spcPts val="0"/>
                        </a:spcBef>
                        <a:spcAft>
                          <a:spcPts val="1000"/>
                        </a:spcAft>
                        <a:tabLst>
                          <a:tab pos="4335145" algn="l"/>
                        </a:tabLst>
                      </a:pPr>
                      <a:r>
                        <a:rPr lang="en-GB" sz="1400" b="0" i="1" dirty="0">
                          <a:solidFill>
                            <a:schemeClr val="tx1"/>
                          </a:solidFill>
                          <a:effectLst/>
                          <a:latin typeface="Arial" panose="020B0604020202020204" pitchFamily="34" charset="0"/>
                          <a:cs typeface="Arial" panose="020B0604020202020204" pitchFamily="34" charset="0"/>
                        </a:rPr>
                        <a:t>Solutions</a:t>
                      </a:r>
                      <a:endParaRPr lang="en-US" sz="1400" b="0" i="1" dirty="0">
                        <a:solidFill>
                          <a:schemeClr val="tx1"/>
                        </a:solidFill>
                        <a:effectLst/>
                        <a:latin typeface="Arial" panose="020B0604020202020204" pitchFamily="34" charset="0"/>
                        <a:ea typeface="Helvetica Neue"/>
                        <a:cs typeface="Arial" panose="020B0604020202020204" pitchFamily="34"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46299908"/>
                  </a:ext>
                </a:extLst>
              </a:tr>
            </a:tbl>
          </a:graphicData>
        </a:graphic>
      </p:graphicFrame>
      <p:sp>
        <p:nvSpPr>
          <p:cNvPr id="16" name="Title 15">
            <a:extLst>
              <a:ext uri="{FF2B5EF4-FFF2-40B4-BE49-F238E27FC236}">
                <a16:creationId xmlns:a16="http://schemas.microsoft.com/office/drawing/2014/main" id="{C435FD85-8C45-4D5A-B5FF-1DE349F63207}"/>
              </a:ext>
            </a:extLst>
          </p:cNvPr>
          <p:cNvSpPr>
            <a:spLocks noGrp="1"/>
          </p:cNvSpPr>
          <p:nvPr>
            <p:ph type="title"/>
          </p:nvPr>
        </p:nvSpPr>
        <p:spPr>
          <a:xfrm>
            <a:off x="-1251488" y="379904"/>
            <a:ext cx="10515600" cy="1325563"/>
          </a:xfrm>
        </p:spPr>
        <p:txBody>
          <a:bodyPr>
            <a:normAutofit/>
          </a:bodyPr>
          <a:lstStyle/>
          <a:p>
            <a:pPr algn="ctr"/>
            <a:r>
              <a:rPr lang="en-US" sz="4270" dirty="0">
                <a:solidFill>
                  <a:srgbClr val="00B0F0"/>
                </a:solidFill>
                <a:latin typeface="Arial" panose="020B0604020202020204" pitchFamily="34" charset="0"/>
                <a:cs typeface="Arial" panose="020B0604020202020204" pitchFamily="34" charset="0"/>
              </a:rPr>
              <a:t>Data for Action</a:t>
            </a:r>
          </a:p>
        </p:txBody>
      </p:sp>
      <p:sp>
        <p:nvSpPr>
          <p:cNvPr id="9" name="Footer Placeholder 7">
            <a:extLst>
              <a:ext uri="{FF2B5EF4-FFF2-40B4-BE49-F238E27FC236}">
                <a16:creationId xmlns:a16="http://schemas.microsoft.com/office/drawing/2014/main" id="{69021B35-F49F-4C84-8626-DA9DA732C920}"/>
              </a:ext>
            </a:extLst>
          </p:cNvPr>
          <p:cNvSpPr>
            <a:spLocks noGrp="1"/>
          </p:cNvSpPr>
          <p:nvPr>
            <p:ph type="ftr" sz="quarter" idx="11"/>
          </p:nvPr>
        </p:nvSpPr>
        <p:spPr>
          <a:xfrm>
            <a:off x="4038600" y="6356351"/>
            <a:ext cx="4114800" cy="365125"/>
          </a:xfrm>
        </p:spPr>
        <p:txBody>
          <a:bodyPr/>
          <a:lstStyle/>
          <a:p>
            <a:r>
              <a:rPr lang="en-US" dirty="0"/>
              <a:t>UNICEF | Data for Children</a:t>
            </a:r>
          </a:p>
        </p:txBody>
      </p:sp>
      <p:sp>
        <p:nvSpPr>
          <p:cNvPr id="2" name="Slide Number Placeholder 1">
            <a:extLst>
              <a:ext uri="{FF2B5EF4-FFF2-40B4-BE49-F238E27FC236}">
                <a16:creationId xmlns:a16="http://schemas.microsoft.com/office/drawing/2014/main" id="{6831E1EB-DEF1-4782-9787-B546A9AD2238}"/>
              </a:ext>
            </a:extLst>
          </p:cNvPr>
          <p:cNvSpPr>
            <a:spLocks noGrp="1"/>
          </p:cNvSpPr>
          <p:nvPr>
            <p:ph type="sldNum" sz="quarter" idx="12"/>
          </p:nvPr>
        </p:nvSpPr>
        <p:spPr/>
        <p:txBody>
          <a:bodyPr/>
          <a:lstStyle/>
          <a:p>
            <a:fld id="{E56306C9-9015-2443-9079-7DD3ECAFD520}" type="slidenum">
              <a:rPr lang="en-US" smtClean="0"/>
              <a:t>18</a:t>
            </a:fld>
            <a:endParaRPr lang="en-US" dirty="0"/>
          </a:p>
        </p:txBody>
      </p:sp>
    </p:spTree>
    <p:extLst>
      <p:ext uri="{BB962C8B-B14F-4D97-AF65-F5344CB8AC3E}">
        <p14:creationId xmlns:p14="http://schemas.microsoft.com/office/powerpoint/2010/main" val="496218730"/>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000" b="-7000"/>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10344" y="3885103"/>
            <a:ext cx="432216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lgn="ctr" defTabSz="914377">
              <a:defRPr/>
            </a:pPr>
            <a:endParaRPr lang="en-US" altLang="en-US" sz="4800" dirty="0"/>
          </a:p>
        </p:txBody>
      </p:sp>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30504" y="5486400"/>
            <a:ext cx="1371600" cy="1371600"/>
          </a:xfrm>
          <a:prstGeom prst="rect">
            <a:avLst/>
          </a:prstGeom>
        </p:spPr>
      </p:pic>
      <p:sp>
        <p:nvSpPr>
          <p:cNvPr id="2" name="Slide Number Placeholder 1">
            <a:extLst>
              <a:ext uri="{FF2B5EF4-FFF2-40B4-BE49-F238E27FC236}">
                <a16:creationId xmlns:a16="http://schemas.microsoft.com/office/drawing/2014/main" id="{E414BB61-BD28-4A63-87CF-91FBA87F427D}"/>
              </a:ext>
            </a:extLst>
          </p:cNvPr>
          <p:cNvSpPr>
            <a:spLocks noGrp="1"/>
          </p:cNvSpPr>
          <p:nvPr>
            <p:ph type="sldNum" sz="quarter" idx="12"/>
          </p:nvPr>
        </p:nvSpPr>
        <p:spPr/>
        <p:txBody>
          <a:bodyPr/>
          <a:lstStyle/>
          <a:p>
            <a:fld id="{E56306C9-9015-2443-9079-7DD3ECAFD520}" type="slidenum">
              <a:rPr lang="en-US" smtClean="0"/>
              <a:t>19</a:t>
            </a:fld>
            <a:endParaRPr lang="en-US"/>
          </a:p>
        </p:txBody>
      </p:sp>
      <p:sp>
        <p:nvSpPr>
          <p:cNvPr id="5" name="Footer Placeholder 4">
            <a:extLst>
              <a:ext uri="{FF2B5EF4-FFF2-40B4-BE49-F238E27FC236}">
                <a16:creationId xmlns:a16="http://schemas.microsoft.com/office/drawing/2014/main" id="{11747C38-8A17-4B78-8129-F09717E7D448}"/>
              </a:ext>
            </a:extLst>
          </p:cNvPr>
          <p:cNvSpPr>
            <a:spLocks noGrp="1"/>
          </p:cNvSpPr>
          <p:nvPr>
            <p:ph type="ftr" sz="quarter" idx="11"/>
          </p:nvPr>
        </p:nvSpPr>
        <p:spPr/>
        <p:txBody>
          <a:bodyPr/>
          <a:lstStyle/>
          <a:p>
            <a:r>
              <a:rPr lang="en-US"/>
              <a:t>UNICEF | Data for Children</a:t>
            </a:r>
          </a:p>
        </p:txBody>
      </p:sp>
      <p:grpSp>
        <p:nvGrpSpPr>
          <p:cNvPr id="15" name="Group 14">
            <a:extLst>
              <a:ext uri="{FF2B5EF4-FFF2-40B4-BE49-F238E27FC236}">
                <a16:creationId xmlns:a16="http://schemas.microsoft.com/office/drawing/2014/main" id="{0FB0CC4A-81CC-47FE-87A5-6B45A6D1FBFE}"/>
              </a:ext>
            </a:extLst>
          </p:cNvPr>
          <p:cNvGrpSpPr/>
          <p:nvPr/>
        </p:nvGrpSpPr>
        <p:grpSpPr>
          <a:xfrm>
            <a:off x="3604106" y="1074741"/>
            <a:ext cx="1524685" cy="1371600"/>
            <a:chOff x="1979027" y="2188397"/>
            <a:chExt cx="1524685" cy="1371600"/>
          </a:xfrm>
        </p:grpSpPr>
        <p:sp>
          <p:nvSpPr>
            <p:cNvPr id="6" name="Double Bracket 5">
              <a:extLst>
                <a:ext uri="{FF2B5EF4-FFF2-40B4-BE49-F238E27FC236}">
                  <a16:creationId xmlns:a16="http://schemas.microsoft.com/office/drawing/2014/main" id="{D384F9DC-8741-4E95-96A5-33704A0DB8B0}"/>
                </a:ext>
              </a:extLst>
            </p:cNvPr>
            <p:cNvSpPr/>
            <p:nvPr/>
          </p:nvSpPr>
          <p:spPr>
            <a:xfrm>
              <a:off x="2024009" y="2188397"/>
              <a:ext cx="1371600" cy="1371600"/>
            </a:xfrm>
            <a:prstGeom prst="bracketPair">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747DE8D1-3823-481F-8FD4-3DFD7B155ED3}"/>
                </a:ext>
              </a:extLst>
            </p:cNvPr>
            <p:cNvSpPr txBox="1"/>
            <p:nvPr/>
          </p:nvSpPr>
          <p:spPr>
            <a:xfrm>
              <a:off x="1979027" y="2720308"/>
              <a:ext cx="152468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Do you agree?</a:t>
              </a:r>
            </a:p>
          </p:txBody>
        </p:sp>
      </p:grpSp>
      <p:grpSp>
        <p:nvGrpSpPr>
          <p:cNvPr id="16" name="Group 15">
            <a:extLst>
              <a:ext uri="{FF2B5EF4-FFF2-40B4-BE49-F238E27FC236}">
                <a16:creationId xmlns:a16="http://schemas.microsoft.com/office/drawing/2014/main" id="{0BD04651-71FC-4EBE-BCD9-B10E8CBDA5DE}"/>
              </a:ext>
            </a:extLst>
          </p:cNvPr>
          <p:cNvGrpSpPr/>
          <p:nvPr/>
        </p:nvGrpSpPr>
        <p:grpSpPr>
          <a:xfrm>
            <a:off x="4688262" y="2961202"/>
            <a:ext cx="1473033" cy="1371600"/>
            <a:chOff x="5590077" y="1208926"/>
            <a:chExt cx="1473033" cy="1371600"/>
          </a:xfrm>
        </p:grpSpPr>
        <p:sp>
          <p:nvSpPr>
            <p:cNvPr id="9" name="Double Bracket 8">
              <a:extLst>
                <a:ext uri="{FF2B5EF4-FFF2-40B4-BE49-F238E27FC236}">
                  <a16:creationId xmlns:a16="http://schemas.microsoft.com/office/drawing/2014/main" id="{03829B73-9FE0-4CBE-A06B-52C75F2C0602}"/>
                </a:ext>
              </a:extLst>
            </p:cNvPr>
            <p:cNvSpPr/>
            <p:nvPr/>
          </p:nvSpPr>
          <p:spPr>
            <a:xfrm>
              <a:off x="5640794" y="1208926"/>
              <a:ext cx="1371600" cy="1371600"/>
            </a:xfrm>
            <a:prstGeom prst="bracketPair">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CB7B689F-C82A-4D9F-8C02-56A4837B262A}"/>
                </a:ext>
              </a:extLst>
            </p:cNvPr>
            <p:cNvSpPr txBox="1"/>
            <p:nvPr/>
          </p:nvSpPr>
          <p:spPr>
            <a:xfrm>
              <a:off x="5590077" y="1633116"/>
              <a:ext cx="1473033" cy="523220"/>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What is missing?</a:t>
              </a:r>
            </a:p>
          </p:txBody>
        </p:sp>
      </p:grpSp>
      <p:grpSp>
        <p:nvGrpSpPr>
          <p:cNvPr id="17" name="Group 16">
            <a:extLst>
              <a:ext uri="{FF2B5EF4-FFF2-40B4-BE49-F238E27FC236}">
                <a16:creationId xmlns:a16="http://schemas.microsoft.com/office/drawing/2014/main" id="{DB97F118-5919-4B3E-9D9C-F6DEFD807F16}"/>
              </a:ext>
            </a:extLst>
          </p:cNvPr>
          <p:cNvGrpSpPr/>
          <p:nvPr/>
        </p:nvGrpSpPr>
        <p:grpSpPr>
          <a:xfrm>
            <a:off x="3649088" y="4837651"/>
            <a:ext cx="1371600" cy="1371600"/>
            <a:chOff x="4631933" y="4300601"/>
            <a:chExt cx="1920240" cy="1920240"/>
          </a:xfrm>
        </p:grpSpPr>
        <p:sp>
          <p:nvSpPr>
            <p:cNvPr id="8" name="Double Bracket 7">
              <a:extLst>
                <a:ext uri="{FF2B5EF4-FFF2-40B4-BE49-F238E27FC236}">
                  <a16:creationId xmlns:a16="http://schemas.microsoft.com/office/drawing/2014/main" id="{E396A10D-FEF0-46D8-A8E8-858AAA25CDE6}"/>
                </a:ext>
              </a:extLst>
            </p:cNvPr>
            <p:cNvSpPr/>
            <p:nvPr/>
          </p:nvSpPr>
          <p:spPr>
            <a:xfrm>
              <a:off x="4631933" y="4300601"/>
              <a:ext cx="1920240" cy="1920240"/>
            </a:xfrm>
            <a:prstGeom prst="bracketPair">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41961EB2-12E5-4D64-B92F-E73C9223812C}"/>
                </a:ext>
              </a:extLst>
            </p:cNvPr>
            <p:cNvSpPr txBox="1"/>
            <p:nvPr/>
          </p:nvSpPr>
          <p:spPr>
            <a:xfrm>
              <a:off x="4942732" y="4592845"/>
              <a:ext cx="1387011" cy="1335750"/>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How can we move forward together?</a:t>
              </a:r>
            </a:p>
          </p:txBody>
        </p:sp>
      </p:grpSp>
    </p:spTree>
    <p:extLst>
      <p:ext uri="{BB962C8B-B14F-4D97-AF65-F5344CB8AC3E}">
        <p14:creationId xmlns:p14="http://schemas.microsoft.com/office/powerpoint/2010/main" val="243862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itle 1"/>
          <p:cNvSpPr txBox="1">
            <a:spLocks/>
          </p:cNvSpPr>
          <p:nvPr/>
        </p:nvSpPr>
        <p:spPr>
          <a:xfrm>
            <a:off x="8198778" y="914000"/>
            <a:ext cx="3706083" cy="2938809"/>
          </a:xfrm>
          <a:prstGeom prst="rect">
            <a:avLst/>
          </a:prstGeom>
        </p:spPr>
        <p:txBody>
          <a:bodyPr lIns="0" tIns="0" rIns="0" bIns="0"/>
          <a:lstStyle>
            <a:lvl1pPr algn="l" defTabSz="685800" rtl="0" eaLnBrk="1" latinLnBrk="0" hangingPunct="1">
              <a:lnSpc>
                <a:spcPct val="90000"/>
              </a:lnSpc>
              <a:spcBef>
                <a:spcPct val="0"/>
              </a:spcBef>
              <a:buNone/>
              <a:defRPr sz="3400" kern="1200">
                <a:solidFill>
                  <a:srgbClr val="0099FF"/>
                </a:solidFill>
                <a:latin typeface="+mj-lt"/>
                <a:ea typeface="+mj-ea"/>
                <a:cs typeface="+mj-cs"/>
              </a:defRPr>
            </a:lvl1pPr>
          </a:lstStyle>
          <a:p>
            <a:pPr defTabSz="914377"/>
            <a:r>
              <a:rPr lang="en-GB" sz="4533" b="1" dirty="0">
                <a:solidFill>
                  <a:prstClr val="white"/>
                </a:solidFill>
                <a:latin typeface="Arial" charset="0"/>
                <a:ea typeface="Arial" charset="0"/>
                <a:cs typeface="Arial" charset="0"/>
              </a:rPr>
              <a:t>Multilateral Partnerships</a:t>
            </a:r>
          </a:p>
          <a:p>
            <a:pPr defTabSz="914377"/>
            <a:r>
              <a:rPr lang="en-GB" sz="2400" b="1" dirty="0">
                <a:solidFill>
                  <a:prstClr val="white"/>
                </a:solidFill>
                <a:latin typeface="Arial" charset="0"/>
                <a:ea typeface="Arial" charset="0"/>
                <a:cs typeface="Arial" charset="0"/>
              </a:rPr>
              <a:t>Bill and Melinda Gates Foundation</a:t>
            </a:r>
          </a:p>
        </p:txBody>
      </p:sp>
      <p:sp>
        <p:nvSpPr>
          <p:cNvPr id="11" name="Subtitle 2"/>
          <p:cNvSpPr txBox="1">
            <a:spLocks/>
          </p:cNvSpPr>
          <p:nvPr/>
        </p:nvSpPr>
        <p:spPr>
          <a:xfrm>
            <a:off x="8835775" y="4540120"/>
            <a:ext cx="2856216" cy="1162036"/>
          </a:xfrm>
          <a:prstGeom prst="rect">
            <a:avLst/>
          </a:prstGeom>
        </p:spPr>
        <p:txBody>
          <a:bodyPr lIns="0" tIns="0" rIns="0" bIns="0"/>
          <a:lstStyle>
            <a:lvl1pPr marL="0" indent="0" algn="l" defTabSz="685800" rtl="0" eaLnBrk="1" latinLnBrk="0" hangingPunct="1">
              <a:lnSpc>
                <a:spcPct val="90000"/>
              </a:lnSpc>
              <a:spcBef>
                <a:spcPts val="750"/>
              </a:spcBef>
              <a:buFont typeface="Arial" panose="020B0604020202020204" pitchFamily="34" charset="0"/>
              <a:buNone/>
              <a:defRPr sz="1600" kern="1200">
                <a:solidFill>
                  <a:srgbClr val="0099FF"/>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algn="r" defTabSz="914377">
              <a:spcBef>
                <a:spcPts val="1000"/>
              </a:spcBef>
            </a:pPr>
            <a:r>
              <a:rPr lang="en-US" sz="2133" dirty="0">
                <a:solidFill>
                  <a:prstClr val="white"/>
                </a:solidFill>
                <a:latin typeface="Arial" charset="0"/>
                <a:ea typeface="Arial" charset="0"/>
                <a:cs typeface="Arial" charset="0"/>
              </a:rPr>
              <a:t>Shelby Wilson</a:t>
            </a:r>
          </a:p>
          <a:p>
            <a:pPr algn="r" defTabSz="914377">
              <a:spcBef>
                <a:spcPts val="1000"/>
              </a:spcBef>
            </a:pPr>
            <a:r>
              <a:rPr lang="en-US" sz="2133" dirty="0">
                <a:solidFill>
                  <a:prstClr val="white"/>
                </a:solidFill>
                <a:latin typeface="Arial" charset="0"/>
                <a:ea typeface="Arial" charset="0"/>
                <a:cs typeface="Arial" charset="0"/>
              </a:rPr>
              <a:t>Senior Program Officer</a:t>
            </a:r>
          </a:p>
        </p:txBody>
      </p:sp>
      <p:sp>
        <p:nvSpPr>
          <p:cNvPr id="12" name="Content Placeholder 2"/>
          <p:cNvSpPr txBox="1">
            <a:spLocks/>
          </p:cNvSpPr>
          <p:nvPr/>
        </p:nvSpPr>
        <p:spPr>
          <a:xfrm>
            <a:off x="8198778" y="4718495"/>
            <a:ext cx="3374945" cy="983661"/>
          </a:xfrm>
          <a:prstGeom prst="rect">
            <a:avLst/>
          </a:prstGeom>
        </p:spPr>
        <p:txBody>
          <a:bodyPr vert="horz" lIns="0" tIns="0" rIns="0" bIns="0" rtlCol="0" anchor="ctr"/>
          <a:lstStyle>
            <a:defPPr>
              <a:defRPr lang="en-US"/>
            </a:defPPr>
            <a:lvl1pPr marL="0" indent="0" algn="l" defTabSz="685800" rtl="0" eaLnBrk="1" latinLnBrk="0" hangingPunct="1">
              <a:buNone/>
              <a:defRPr sz="1800" kern="1200">
                <a:solidFill>
                  <a:srgbClr val="FFFFFF"/>
                </a:solidFill>
                <a:latin typeface="+mn-lt"/>
                <a:ea typeface="+mn-ea"/>
                <a:cs typeface="+mn-cs"/>
              </a:defRPr>
            </a:lvl1pPr>
            <a:lvl2pPr marL="342900" algn="l" defTabSz="685800" rtl="0" eaLnBrk="1" latinLnBrk="0" hangingPunct="1">
              <a:defRPr sz="2400" kern="1200">
                <a:solidFill>
                  <a:schemeClr val="tx1"/>
                </a:solidFill>
                <a:latin typeface="+mn-lt"/>
                <a:ea typeface="+mn-ea"/>
                <a:cs typeface="+mn-cs"/>
              </a:defRPr>
            </a:lvl2pPr>
            <a:lvl3pPr marL="685800" algn="l" defTabSz="685800" rtl="0" eaLnBrk="1" latinLnBrk="0" hangingPunct="1">
              <a:defRPr sz="2400" kern="1200">
                <a:solidFill>
                  <a:schemeClr val="tx1"/>
                </a:solidFill>
                <a:latin typeface="+mn-lt"/>
                <a:ea typeface="+mn-ea"/>
                <a:cs typeface="+mn-cs"/>
              </a:defRPr>
            </a:lvl3pPr>
            <a:lvl4pPr marL="1028700" algn="l" defTabSz="685800" rtl="0" eaLnBrk="1" latinLnBrk="0" hangingPunct="1">
              <a:defRPr sz="2400" kern="1200">
                <a:solidFill>
                  <a:schemeClr val="tx1"/>
                </a:solidFill>
                <a:latin typeface="+mn-lt"/>
                <a:ea typeface="+mn-ea"/>
                <a:cs typeface="+mn-cs"/>
              </a:defRPr>
            </a:lvl4pPr>
            <a:lvl5pPr marL="1371600" algn="l" defTabSz="685800" rtl="0" eaLnBrk="1" latinLnBrk="0" hangingPunct="1">
              <a:defRPr sz="240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defTabSz="914377"/>
            <a:endParaRPr lang="fr-CH" sz="1867" dirty="0">
              <a:latin typeface="Arial" charset="0"/>
              <a:ea typeface="Arial" charset="0"/>
              <a:cs typeface="Arial" charset="0"/>
            </a:endParaRPr>
          </a:p>
        </p:txBody>
      </p:sp>
    </p:spTree>
    <p:extLst>
      <p:ext uri="{BB962C8B-B14F-4D97-AF65-F5344CB8AC3E}">
        <p14:creationId xmlns:p14="http://schemas.microsoft.com/office/powerpoint/2010/main" val="196052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9671333" y="6538913"/>
            <a:ext cx="2520667" cy="256545"/>
          </a:xfrm>
          <a:prstGeom prst="rect">
            <a:avLst/>
          </a:prstGeom>
        </p:spPr>
        <p:txBody>
          <a:bodyPr wrap="square">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en-US" sz="1067" b="0" i="0" u="none" strike="noStrike" kern="1200" cap="none" spc="0" normalizeH="0" baseline="0" noProof="0" dirty="0">
                <a:ln>
                  <a:noFill/>
                </a:ln>
                <a:solidFill>
                  <a:prstClr val="white"/>
                </a:solidFill>
                <a:effectLst/>
                <a:uLnTx/>
                <a:uFillTx/>
                <a:latin typeface="Calibri"/>
                <a:ea typeface="+mn-ea"/>
                <a:cs typeface="+mn-cs"/>
              </a:rPr>
              <a:t>© UNICEF/UN074462/Simon Lister</a:t>
            </a:r>
          </a:p>
        </p:txBody>
      </p:sp>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7153" y="0"/>
            <a:ext cx="1706528" cy="1706528"/>
          </a:xfrm>
          <a:prstGeom prst="rect">
            <a:avLst/>
          </a:prstGeom>
        </p:spPr>
      </p:pic>
      <p:sp>
        <p:nvSpPr>
          <p:cNvPr id="10" name="Title 1"/>
          <p:cNvSpPr txBox="1">
            <a:spLocks/>
          </p:cNvSpPr>
          <p:nvPr/>
        </p:nvSpPr>
        <p:spPr>
          <a:xfrm>
            <a:off x="9659295" y="914000"/>
            <a:ext cx="2245566" cy="3155844"/>
          </a:xfrm>
          <a:prstGeom prst="rect">
            <a:avLst/>
          </a:prstGeom>
        </p:spPr>
        <p:txBody>
          <a:bodyPr lIns="0" tIns="0" rIns="0" bIns="0"/>
          <a:lstStyle>
            <a:lvl1pPr algn="l" defTabSz="685800" rtl="0" eaLnBrk="1" latinLnBrk="0" hangingPunct="1">
              <a:lnSpc>
                <a:spcPct val="90000"/>
              </a:lnSpc>
              <a:spcBef>
                <a:spcPct val="0"/>
              </a:spcBef>
              <a:buNone/>
              <a:defRPr sz="3400" kern="1200">
                <a:solidFill>
                  <a:srgbClr val="0099FF"/>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en-GB" sz="4533" b="1" i="0" u="none" strike="noStrike" kern="1200" cap="none" spc="0" normalizeH="0" baseline="0" noProof="0" dirty="0">
                <a:ln>
                  <a:noFill/>
                </a:ln>
                <a:solidFill>
                  <a:prstClr val="white"/>
                </a:solidFill>
                <a:effectLst/>
                <a:uLnTx/>
                <a:uFillTx/>
                <a:latin typeface="Arial" charset="0"/>
                <a:ea typeface="Arial" charset="0"/>
                <a:cs typeface="Arial" charset="0"/>
              </a:rPr>
              <a:t>Data for Action</a:t>
            </a:r>
          </a:p>
          <a:p>
            <a:pPr marL="0" marR="0" lvl="0" indent="0" algn="l" defTabSz="914377"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Arial" charset="0"/>
                <a:ea typeface="Arial" charset="0"/>
                <a:cs typeface="Arial" charset="0"/>
              </a:rPr>
              <a:t>Matching common data challenges with practical solutions</a:t>
            </a:r>
          </a:p>
        </p:txBody>
      </p:sp>
      <p:sp>
        <p:nvSpPr>
          <p:cNvPr id="11" name="Subtitle 2"/>
          <p:cNvSpPr txBox="1">
            <a:spLocks/>
          </p:cNvSpPr>
          <p:nvPr/>
        </p:nvSpPr>
        <p:spPr>
          <a:xfrm>
            <a:off x="9355953" y="4540121"/>
            <a:ext cx="2217769" cy="384656"/>
          </a:xfrm>
          <a:prstGeom prst="rect">
            <a:avLst/>
          </a:prstGeom>
        </p:spPr>
        <p:txBody>
          <a:bodyPr lIns="0" tIns="0" rIns="0" bIns="0"/>
          <a:lstStyle>
            <a:lvl1pPr marL="0" indent="0" algn="l" defTabSz="685800" rtl="0" eaLnBrk="1" latinLnBrk="0" hangingPunct="1">
              <a:lnSpc>
                <a:spcPct val="90000"/>
              </a:lnSpc>
              <a:spcBef>
                <a:spcPts val="750"/>
              </a:spcBef>
              <a:buFont typeface="Arial" panose="020B0604020202020204" pitchFamily="34" charset="0"/>
              <a:buNone/>
              <a:defRPr sz="1600" kern="1200">
                <a:solidFill>
                  <a:srgbClr val="0099FF"/>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marL="0" marR="0" lvl="0" indent="0" algn="r" defTabSz="914377"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133" b="0" i="0" u="none" strike="noStrike" kern="1200" cap="none" spc="0" normalizeH="0" baseline="0" noProof="0" dirty="0">
                <a:ln>
                  <a:noFill/>
                </a:ln>
                <a:solidFill>
                  <a:prstClr val="white"/>
                </a:solidFill>
                <a:effectLst/>
                <a:uLnTx/>
                <a:uFillTx/>
                <a:latin typeface="Arial" charset="0"/>
                <a:ea typeface="Arial" charset="0"/>
                <a:cs typeface="Arial" charset="0"/>
              </a:rPr>
              <a:t>Emily Garin</a:t>
            </a:r>
          </a:p>
        </p:txBody>
      </p:sp>
      <p:sp>
        <p:nvSpPr>
          <p:cNvPr id="12" name="Content Placeholder 2"/>
          <p:cNvSpPr txBox="1">
            <a:spLocks/>
          </p:cNvSpPr>
          <p:nvPr/>
        </p:nvSpPr>
        <p:spPr>
          <a:xfrm>
            <a:off x="9463297" y="4718496"/>
            <a:ext cx="2110425" cy="562455"/>
          </a:xfrm>
          <a:prstGeom prst="rect">
            <a:avLst/>
          </a:prstGeom>
        </p:spPr>
        <p:txBody>
          <a:bodyPr vert="horz" lIns="0" tIns="0" rIns="0" bIns="0" rtlCol="0" anchor="ctr"/>
          <a:lstStyle>
            <a:defPPr>
              <a:defRPr lang="en-US"/>
            </a:defPPr>
            <a:lvl1pPr marL="0" indent="0" algn="l" defTabSz="685800" rtl="0" eaLnBrk="1" latinLnBrk="0" hangingPunct="1">
              <a:buNone/>
              <a:defRPr sz="1800" kern="1200">
                <a:solidFill>
                  <a:srgbClr val="FFFFFF"/>
                </a:solidFill>
                <a:latin typeface="+mn-lt"/>
                <a:ea typeface="+mn-ea"/>
                <a:cs typeface="+mn-cs"/>
              </a:defRPr>
            </a:lvl1pPr>
            <a:lvl2pPr marL="342900" algn="l" defTabSz="685800" rtl="0" eaLnBrk="1" latinLnBrk="0" hangingPunct="1">
              <a:defRPr sz="2400" kern="1200">
                <a:solidFill>
                  <a:schemeClr val="tx1"/>
                </a:solidFill>
                <a:latin typeface="+mn-lt"/>
                <a:ea typeface="+mn-ea"/>
                <a:cs typeface="+mn-cs"/>
              </a:defRPr>
            </a:lvl2pPr>
            <a:lvl3pPr marL="685800" algn="l" defTabSz="685800" rtl="0" eaLnBrk="1" latinLnBrk="0" hangingPunct="1">
              <a:defRPr sz="2400" kern="1200">
                <a:solidFill>
                  <a:schemeClr val="tx1"/>
                </a:solidFill>
                <a:latin typeface="+mn-lt"/>
                <a:ea typeface="+mn-ea"/>
                <a:cs typeface="+mn-cs"/>
              </a:defRPr>
            </a:lvl3pPr>
            <a:lvl4pPr marL="1028700" algn="l" defTabSz="685800" rtl="0" eaLnBrk="1" latinLnBrk="0" hangingPunct="1">
              <a:defRPr sz="2400" kern="1200">
                <a:solidFill>
                  <a:schemeClr val="tx1"/>
                </a:solidFill>
                <a:latin typeface="+mn-lt"/>
                <a:ea typeface="+mn-ea"/>
                <a:cs typeface="+mn-cs"/>
              </a:defRPr>
            </a:lvl4pPr>
            <a:lvl5pPr marL="1371600" algn="l" defTabSz="685800" rtl="0" eaLnBrk="1" latinLnBrk="0" hangingPunct="1">
              <a:defRPr sz="240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dirty="0">
                <a:ln>
                  <a:noFill/>
                </a:ln>
                <a:solidFill>
                  <a:srgbClr val="FFFFFF"/>
                </a:solidFill>
                <a:effectLst/>
                <a:uLnTx/>
                <a:uFillTx/>
                <a:latin typeface="Arial" charset="0"/>
                <a:ea typeface="Arial" charset="0"/>
                <a:cs typeface="Arial" charset="0"/>
              </a:rPr>
              <a:t>April 2019</a:t>
            </a:r>
            <a:endParaRPr kumimoji="0" lang="fr-CH" sz="1867" b="0" i="0" u="none" strike="noStrike" kern="1200" cap="none" spc="0" normalizeH="0" baseline="0" noProof="0" dirty="0">
              <a:ln>
                <a:noFill/>
              </a:ln>
              <a:solidFill>
                <a:srgbClr val="FFFFFF"/>
              </a:solidFill>
              <a:effectLst/>
              <a:uLnTx/>
              <a:uFillTx/>
              <a:latin typeface="Arial" charset="0"/>
              <a:ea typeface="Arial" charset="0"/>
              <a:cs typeface="Arial" charset="0"/>
            </a:endParaRPr>
          </a:p>
        </p:txBody>
      </p:sp>
      <p:sp>
        <p:nvSpPr>
          <p:cNvPr id="2" name="Slide Number Placeholder 1">
            <a:extLst>
              <a:ext uri="{FF2B5EF4-FFF2-40B4-BE49-F238E27FC236}">
                <a16:creationId xmlns:a16="http://schemas.microsoft.com/office/drawing/2014/main" id="{FCFA00F9-6D9E-4121-9178-195F07850FEF}"/>
              </a:ext>
            </a:extLst>
          </p:cNvPr>
          <p:cNvSpPr>
            <a:spLocks noGrp="1"/>
          </p:cNvSpPr>
          <p:nvPr>
            <p:ph type="sldNum" sz="quarter" idx="12"/>
          </p:nvPr>
        </p:nvSpPr>
        <p:spPr>
          <a:xfrm>
            <a:off x="8610600" y="6356351"/>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6306C9-9015-2443-9079-7DD3ECAFD52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a:extLst>
              <a:ext uri="{FF2B5EF4-FFF2-40B4-BE49-F238E27FC236}">
                <a16:creationId xmlns:a16="http://schemas.microsoft.com/office/drawing/2014/main" id="{08DCD3DE-E24D-424B-9529-4BC12A5CE91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UNICEF | Data for Children</a:t>
            </a:r>
          </a:p>
        </p:txBody>
      </p:sp>
    </p:spTree>
    <p:extLst>
      <p:ext uri="{BB962C8B-B14F-4D97-AF65-F5344CB8AC3E}">
        <p14:creationId xmlns:p14="http://schemas.microsoft.com/office/powerpoint/2010/main" val="251189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3818" y="609737"/>
            <a:ext cx="10571239"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algn="ctr" defTabSz="914377"/>
            <a:r>
              <a:rPr lang="en-US" sz="4000" dirty="0">
                <a:solidFill>
                  <a:srgbClr val="00AEEF"/>
                </a:solidFill>
                <a:latin typeface="Arial" charset="0"/>
                <a:ea typeface="Arial" charset="0"/>
                <a:cs typeface="Arial" charset="0"/>
              </a:rPr>
              <a:t>Strategic investments by choice, not chance</a:t>
            </a:r>
          </a:p>
        </p:txBody>
      </p:sp>
      <p:sp>
        <p:nvSpPr>
          <p:cNvPr id="3" name="Content Placeholder 2"/>
          <p:cNvSpPr txBox="1">
            <a:spLocks/>
          </p:cNvSpPr>
          <p:nvPr/>
        </p:nvSpPr>
        <p:spPr>
          <a:xfrm>
            <a:off x="1093818" y="1413105"/>
            <a:ext cx="10387391" cy="449691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process: what we did</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lessons: what we learned</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action: where we are headed</a:t>
            </a:r>
          </a:p>
        </p:txBody>
      </p:sp>
      <p:sp>
        <p:nvSpPr>
          <p:cNvPr id="6" name="Slide Number Placeholder 5">
            <a:extLst>
              <a:ext uri="{FF2B5EF4-FFF2-40B4-BE49-F238E27FC236}">
                <a16:creationId xmlns:a16="http://schemas.microsoft.com/office/drawing/2014/main" id="{369EC9EB-6883-40D5-B7A9-A1EE80A75680}"/>
              </a:ext>
            </a:extLst>
          </p:cNvPr>
          <p:cNvSpPr>
            <a:spLocks noGrp="1"/>
          </p:cNvSpPr>
          <p:nvPr>
            <p:ph type="sldNum" sz="quarter" idx="12"/>
          </p:nvPr>
        </p:nvSpPr>
        <p:spPr/>
        <p:txBody>
          <a:bodyPr/>
          <a:lstStyle/>
          <a:p>
            <a:fld id="{E56306C9-9015-2443-9079-7DD3ECAFD520}" type="slidenum">
              <a:rPr lang="en-US" smtClean="0"/>
              <a:t>4</a:t>
            </a:fld>
            <a:endParaRPr lang="en-US"/>
          </a:p>
        </p:txBody>
      </p:sp>
      <p:sp>
        <p:nvSpPr>
          <p:cNvPr id="7" name="Footer Placeholder 6">
            <a:extLst>
              <a:ext uri="{FF2B5EF4-FFF2-40B4-BE49-F238E27FC236}">
                <a16:creationId xmlns:a16="http://schemas.microsoft.com/office/drawing/2014/main" id="{404590C7-E27C-4A9D-B7C6-C698A4726DCE}"/>
              </a:ext>
            </a:extLst>
          </p:cNvPr>
          <p:cNvSpPr>
            <a:spLocks noGrp="1"/>
          </p:cNvSpPr>
          <p:nvPr>
            <p:ph type="ftr" sz="quarter" idx="11"/>
          </p:nvPr>
        </p:nvSpPr>
        <p:spPr/>
        <p:txBody>
          <a:bodyPr/>
          <a:lstStyle/>
          <a:p>
            <a:r>
              <a:rPr lang="en-US"/>
              <a:t>UNICEF | Data for Children</a:t>
            </a:r>
          </a:p>
        </p:txBody>
      </p:sp>
    </p:spTree>
    <p:extLst>
      <p:ext uri="{BB962C8B-B14F-4D97-AF65-F5344CB8AC3E}">
        <p14:creationId xmlns:p14="http://schemas.microsoft.com/office/powerpoint/2010/main" val="10775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3818" y="609737"/>
            <a:ext cx="10571239" cy="1143000"/>
          </a:xfrm>
          <a:prstGeom prst="rect">
            <a:avLst/>
          </a:prstGeom>
        </p:spPr>
        <p:txBody>
          <a:bodyPr lIns="0" tIns="0" rIns="0" bIns="0"/>
          <a:lstStyle>
            <a:lvl1pPr algn="l" defTabSz="685800" rtl="0" eaLnBrk="1" latinLnBrk="0" hangingPunct="1">
              <a:lnSpc>
                <a:spcPct val="90000"/>
              </a:lnSpc>
              <a:spcBef>
                <a:spcPct val="0"/>
              </a:spcBef>
              <a:buNone/>
              <a:defRPr sz="3600" kern="1200">
                <a:solidFill>
                  <a:srgbClr val="0099FF"/>
                </a:solidFill>
                <a:latin typeface="+mj-lt"/>
                <a:ea typeface="+mj-ea"/>
                <a:cs typeface="+mj-cs"/>
              </a:defRPr>
            </a:lvl1pPr>
          </a:lstStyle>
          <a:p>
            <a:pPr lvl="0" algn="ctr" defTabSz="914377">
              <a:lnSpc>
                <a:spcPct val="100000"/>
              </a:lnSpc>
              <a:spcBef>
                <a:spcPts val="0"/>
              </a:spcBef>
            </a:pPr>
            <a:r>
              <a:rPr lang="en-US" sz="4000" dirty="0">
                <a:solidFill>
                  <a:srgbClr val="00AEEF"/>
                </a:solidFill>
                <a:latin typeface="Arial" charset="0"/>
                <a:ea typeface="Arial" charset="0"/>
                <a:cs typeface="Arial" charset="0"/>
              </a:rPr>
              <a:t>Strategic investments by choice, not chance</a:t>
            </a:r>
          </a:p>
        </p:txBody>
      </p:sp>
      <p:sp>
        <p:nvSpPr>
          <p:cNvPr id="3" name="Content Placeholder 2"/>
          <p:cNvSpPr txBox="1">
            <a:spLocks/>
          </p:cNvSpPr>
          <p:nvPr/>
        </p:nvSpPr>
        <p:spPr>
          <a:xfrm>
            <a:off x="1093818" y="1413105"/>
            <a:ext cx="10387391" cy="449691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914377">
              <a:spcBef>
                <a:spcPts val="1000"/>
              </a:spcBef>
              <a:buNone/>
            </a:pPr>
            <a:r>
              <a:rPr lang="en-US" sz="3733" dirty="0">
                <a:solidFill>
                  <a:srgbClr val="00AEEF"/>
                </a:solidFill>
                <a:latin typeface="Arial" charset="0"/>
                <a:ea typeface="Arial" charset="0"/>
                <a:cs typeface="Arial" charset="0"/>
              </a:rPr>
              <a:t>[</a:t>
            </a:r>
            <a:r>
              <a:rPr lang="en-US" sz="3733" dirty="0">
                <a:solidFill>
                  <a:prstClr val="black"/>
                </a:solidFill>
                <a:latin typeface="Arial" charset="0"/>
                <a:ea typeface="Arial" charset="0"/>
                <a:cs typeface="Arial" charset="0"/>
              </a:rPr>
              <a:t> The process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lessons</a:t>
            </a:r>
          </a:p>
          <a:p>
            <a:pPr marL="0" indent="0" defTabSz="914377">
              <a:spcBef>
                <a:spcPts val="1000"/>
              </a:spcBef>
              <a:buNone/>
            </a:pPr>
            <a:endParaRPr lang="en-US" sz="2133" dirty="0">
              <a:solidFill>
                <a:prstClr val="black"/>
              </a:solidFill>
              <a:latin typeface="Arial" charset="0"/>
              <a:ea typeface="Arial" charset="0"/>
              <a:cs typeface="Arial" charset="0"/>
            </a:endParaRPr>
          </a:p>
          <a:p>
            <a:pPr marL="0" indent="0" defTabSz="914377">
              <a:spcBef>
                <a:spcPts val="1000"/>
              </a:spcBef>
              <a:buNone/>
            </a:pPr>
            <a:r>
              <a:rPr lang="en-US" sz="2133" dirty="0">
                <a:solidFill>
                  <a:srgbClr val="00AEEF"/>
                </a:solidFill>
                <a:latin typeface="Arial" charset="0"/>
                <a:ea typeface="Arial" charset="0"/>
                <a:cs typeface="Arial" charset="0"/>
              </a:rPr>
              <a:t>[</a:t>
            </a:r>
            <a:r>
              <a:rPr lang="en-US" sz="2133" dirty="0">
                <a:solidFill>
                  <a:prstClr val="black"/>
                </a:solidFill>
                <a:latin typeface="Arial" charset="0"/>
                <a:ea typeface="Arial" charset="0"/>
                <a:cs typeface="Arial" charset="0"/>
              </a:rPr>
              <a:t> The action</a:t>
            </a:r>
          </a:p>
        </p:txBody>
      </p:sp>
      <p:sp>
        <p:nvSpPr>
          <p:cNvPr id="6" name="Slide Number Placeholder 5">
            <a:extLst>
              <a:ext uri="{FF2B5EF4-FFF2-40B4-BE49-F238E27FC236}">
                <a16:creationId xmlns:a16="http://schemas.microsoft.com/office/drawing/2014/main" id="{3CB50C95-5FB8-4059-AF80-78ED5EC85583}"/>
              </a:ext>
            </a:extLst>
          </p:cNvPr>
          <p:cNvSpPr>
            <a:spLocks noGrp="1"/>
          </p:cNvSpPr>
          <p:nvPr>
            <p:ph type="sldNum" sz="quarter" idx="12"/>
          </p:nvPr>
        </p:nvSpPr>
        <p:spPr/>
        <p:txBody>
          <a:bodyPr/>
          <a:lstStyle/>
          <a:p>
            <a:fld id="{E56306C9-9015-2443-9079-7DD3ECAFD520}" type="slidenum">
              <a:rPr lang="en-US" smtClean="0"/>
              <a:t>5</a:t>
            </a:fld>
            <a:endParaRPr lang="en-US"/>
          </a:p>
        </p:txBody>
      </p:sp>
      <p:sp>
        <p:nvSpPr>
          <p:cNvPr id="7" name="Footer Placeholder 6">
            <a:extLst>
              <a:ext uri="{FF2B5EF4-FFF2-40B4-BE49-F238E27FC236}">
                <a16:creationId xmlns:a16="http://schemas.microsoft.com/office/drawing/2014/main" id="{2D7797A3-599D-442A-9E9B-0D36AB2EA42E}"/>
              </a:ext>
            </a:extLst>
          </p:cNvPr>
          <p:cNvSpPr>
            <a:spLocks noGrp="1"/>
          </p:cNvSpPr>
          <p:nvPr>
            <p:ph type="ftr" sz="quarter" idx="11"/>
          </p:nvPr>
        </p:nvSpPr>
        <p:spPr/>
        <p:txBody>
          <a:bodyPr/>
          <a:lstStyle/>
          <a:p>
            <a:r>
              <a:rPr lang="en-US"/>
              <a:t>UNICEF | Data for Children</a:t>
            </a:r>
          </a:p>
        </p:txBody>
      </p:sp>
    </p:spTree>
    <p:extLst>
      <p:ext uri="{BB962C8B-B14F-4D97-AF65-F5344CB8AC3E}">
        <p14:creationId xmlns:p14="http://schemas.microsoft.com/office/powerpoint/2010/main" val="4235952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563D-4855-49E1-81DB-BA4E77478485}"/>
              </a:ext>
            </a:extLst>
          </p:cNvPr>
          <p:cNvSpPr>
            <a:spLocks noGrp="1"/>
          </p:cNvSpPr>
          <p:nvPr>
            <p:ph type="title"/>
          </p:nvPr>
        </p:nvSpPr>
        <p:spPr/>
        <p:txBody>
          <a:bodyPr>
            <a:normAutofit/>
          </a:bodyPr>
          <a:lstStyle/>
          <a:p>
            <a:pPr lvl="0" algn="ctr">
              <a:lnSpc>
                <a:spcPct val="100000"/>
              </a:lnSpc>
              <a:spcBef>
                <a:spcPts val="0"/>
              </a:spcBef>
            </a:pPr>
            <a:r>
              <a:rPr lang="en-US" sz="4270" dirty="0">
                <a:solidFill>
                  <a:srgbClr val="00AEEF"/>
                </a:solidFill>
                <a:latin typeface="Arial" charset="0"/>
                <a:ea typeface="Arial" charset="0"/>
                <a:cs typeface="Arial" charset="0"/>
              </a:rPr>
              <a:t>Creating a global strategy</a:t>
            </a:r>
          </a:p>
        </p:txBody>
      </p:sp>
      <p:graphicFrame>
        <p:nvGraphicFramePr>
          <p:cNvPr id="7" name="Content Placeholder 6">
            <a:extLst>
              <a:ext uri="{FF2B5EF4-FFF2-40B4-BE49-F238E27FC236}">
                <a16:creationId xmlns:a16="http://schemas.microsoft.com/office/drawing/2014/main" id="{364E809F-90C7-48B9-9D51-783737B4515D}"/>
              </a:ext>
            </a:extLst>
          </p:cNvPr>
          <p:cNvGraphicFramePr>
            <a:graphicFrameLocks noGrp="1"/>
          </p:cNvGraphicFramePr>
          <p:nvPr>
            <p:ph sz="half" idx="1"/>
            <p:extLst>
              <p:ext uri="{D42A27DB-BD31-4B8C-83A1-F6EECF244321}">
                <p14:modId xmlns:p14="http://schemas.microsoft.com/office/powerpoint/2010/main" val="43188429"/>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Content Placeholder 8">
            <a:extLst>
              <a:ext uri="{FF2B5EF4-FFF2-40B4-BE49-F238E27FC236}">
                <a16:creationId xmlns:a16="http://schemas.microsoft.com/office/drawing/2014/main" id="{5260846B-ADC0-442D-86BB-9F170625D20C}"/>
              </a:ext>
            </a:extLst>
          </p:cNvPr>
          <p:cNvPicPr>
            <a:picLocks noGrp="1" noChangeAspect="1"/>
          </p:cNvPicPr>
          <p:nvPr>
            <p:ph sz="half" idx="2"/>
          </p:nvPr>
        </p:nvPicPr>
        <p:blipFill>
          <a:blip r:embed="rId8">
            <a:extLst>
              <a:ext uri="{28A0092B-C50C-407E-A947-70E740481C1C}">
                <a14:useLocalDpi xmlns:a14="http://schemas.microsoft.com/office/drawing/2010/main"/>
              </a:ext>
            </a:extLst>
          </a:blip>
          <a:stretch>
            <a:fillRect/>
          </a:stretch>
        </p:blipFill>
        <p:spPr>
          <a:xfrm>
            <a:off x="1757972" y="1690688"/>
            <a:ext cx="3342056" cy="4351338"/>
          </a:xfrm>
        </p:spPr>
      </p:pic>
      <p:sp>
        <p:nvSpPr>
          <p:cNvPr id="5" name="Footer Placeholder 4">
            <a:extLst>
              <a:ext uri="{FF2B5EF4-FFF2-40B4-BE49-F238E27FC236}">
                <a16:creationId xmlns:a16="http://schemas.microsoft.com/office/drawing/2014/main" id="{66C6674E-4721-4816-99D6-84F76691C362}"/>
              </a:ext>
            </a:extLst>
          </p:cNvPr>
          <p:cNvSpPr>
            <a:spLocks noGrp="1"/>
          </p:cNvSpPr>
          <p:nvPr>
            <p:ph type="ftr" sz="quarter" idx="11"/>
          </p:nvPr>
        </p:nvSpPr>
        <p:spPr/>
        <p:txBody>
          <a:bodyPr/>
          <a:lstStyle/>
          <a:p>
            <a:r>
              <a:rPr lang="en-US"/>
              <a:t>UNICEF | Data for Children</a:t>
            </a:r>
          </a:p>
        </p:txBody>
      </p:sp>
      <p:sp>
        <p:nvSpPr>
          <p:cNvPr id="6" name="Slide Number Placeholder 5">
            <a:extLst>
              <a:ext uri="{FF2B5EF4-FFF2-40B4-BE49-F238E27FC236}">
                <a16:creationId xmlns:a16="http://schemas.microsoft.com/office/drawing/2014/main" id="{BA020A66-8531-4C6E-862A-B2F9DC902DDB}"/>
              </a:ext>
            </a:extLst>
          </p:cNvPr>
          <p:cNvSpPr>
            <a:spLocks noGrp="1"/>
          </p:cNvSpPr>
          <p:nvPr>
            <p:ph type="sldNum" sz="quarter" idx="12"/>
          </p:nvPr>
        </p:nvSpPr>
        <p:spPr/>
        <p:txBody>
          <a:bodyPr/>
          <a:lstStyle/>
          <a:p>
            <a:fld id="{E56306C9-9015-2443-9079-7DD3ECAFD520}" type="slidenum">
              <a:rPr lang="en-US" smtClean="0"/>
              <a:t>6</a:t>
            </a:fld>
            <a:endParaRPr lang="en-US"/>
          </a:p>
        </p:txBody>
      </p:sp>
      <p:pic>
        <p:nvPicPr>
          <p:cNvPr id="11" name="Picture 10">
            <a:extLst>
              <a:ext uri="{FF2B5EF4-FFF2-40B4-BE49-F238E27FC236}">
                <a16:creationId xmlns:a16="http://schemas.microsoft.com/office/drawing/2014/main" id="{E7D41C6E-F5F7-4269-8C5E-88F43FD73E7F}"/>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7091974" y="1689101"/>
            <a:ext cx="3352800" cy="4352925"/>
          </a:xfrm>
          <a:prstGeom prst="rect">
            <a:avLst/>
          </a:prstGeom>
        </p:spPr>
      </p:pic>
    </p:spTree>
    <p:extLst>
      <p:ext uri="{BB962C8B-B14F-4D97-AF65-F5344CB8AC3E}">
        <p14:creationId xmlns:p14="http://schemas.microsoft.com/office/powerpoint/2010/main" val="3866011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2A92572-D672-4D22-B729-797BB717C891}" type="slidenum">
              <a:rPr lang="en-US" smtClean="0"/>
              <a:t>7</a:t>
            </a:fld>
            <a:endParaRPr lang="en-US"/>
          </a:p>
        </p:txBody>
      </p:sp>
      <p:sp>
        <p:nvSpPr>
          <p:cNvPr id="8" name="Title 7">
            <a:extLst>
              <a:ext uri="{FF2B5EF4-FFF2-40B4-BE49-F238E27FC236}">
                <a16:creationId xmlns:a16="http://schemas.microsoft.com/office/drawing/2014/main" id="{BBE419C4-3D5D-4579-B1E9-D4D1C5F8F1D5}"/>
              </a:ext>
            </a:extLst>
          </p:cNvPr>
          <p:cNvSpPr>
            <a:spLocks noGrp="1"/>
          </p:cNvSpPr>
          <p:nvPr>
            <p:ph type="title"/>
          </p:nvPr>
        </p:nvSpPr>
        <p:spPr>
          <a:xfrm>
            <a:off x="1799925" y="365881"/>
            <a:ext cx="8592151" cy="753345"/>
          </a:xfrm>
          <a:solidFill>
            <a:schemeClr val="bg1"/>
          </a:solidFill>
        </p:spPr>
        <p:txBody>
          <a:bodyPr>
            <a:noAutofit/>
          </a:bodyPr>
          <a:lstStyle/>
          <a:p>
            <a:pPr lvl="0">
              <a:lnSpc>
                <a:spcPct val="100000"/>
              </a:lnSpc>
              <a:spcBef>
                <a:spcPts val="0"/>
              </a:spcBef>
            </a:pPr>
            <a:r>
              <a:rPr lang="en-US" sz="4270" dirty="0">
                <a:solidFill>
                  <a:srgbClr val="00AEEF"/>
                </a:solidFill>
                <a:latin typeface="Arial" charset="0"/>
                <a:ea typeface="Arial" charset="0"/>
                <a:cs typeface="Arial" charset="0"/>
              </a:rPr>
              <a:t>Building country level action plans</a:t>
            </a:r>
            <a:endParaRPr lang="en-GB" sz="4270" dirty="0"/>
          </a:p>
        </p:txBody>
      </p:sp>
      <p:grpSp>
        <p:nvGrpSpPr>
          <p:cNvPr id="5" name="Group 4">
            <a:extLst>
              <a:ext uri="{FF2B5EF4-FFF2-40B4-BE49-F238E27FC236}">
                <a16:creationId xmlns:a16="http://schemas.microsoft.com/office/drawing/2014/main" id="{4AB4A43A-A894-43F2-B001-CA74A53937E4}"/>
              </a:ext>
            </a:extLst>
          </p:cNvPr>
          <p:cNvGrpSpPr/>
          <p:nvPr/>
        </p:nvGrpSpPr>
        <p:grpSpPr>
          <a:xfrm>
            <a:off x="778331" y="1183594"/>
            <a:ext cx="10635338" cy="5172757"/>
            <a:chOff x="718462" y="1586295"/>
            <a:chExt cx="10635338" cy="5172757"/>
          </a:xfrm>
        </p:grpSpPr>
        <p:pic>
          <p:nvPicPr>
            <p:cNvPr id="7" name="Picture 6">
              <a:extLst>
                <a:ext uri="{FF2B5EF4-FFF2-40B4-BE49-F238E27FC236}">
                  <a16:creationId xmlns:a16="http://schemas.microsoft.com/office/drawing/2014/main" id="{718D2149-9AAA-40A1-96A5-DB8F944EC0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6066" y="1586295"/>
              <a:ext cx="9519868" cy="5029200"/>
            </a:xfrm>
            <a:prstGeom prst="rect">
              <a:avLst/>
            </a:prstGeom>
          </p:spPr>
        </p:pic>
        <p:sp>
          <p:nvSpPr>
            <p:cNvPr id="6" name="Rectangle 5"/>
            <p:cNvSpPr/>
            <p:nvPr/>
          </p:nvSpPr>
          <p:spPr>
            <a:xfrm>
              <a:off x="718462" y="4938849"/>
              <a:ext cx="446315" cy="267525"/>
            </a:xfrm>
            <a:prstGeom prst="rect">
              <a:avLst/>
            </a:prstGeom>
            <a:solidFill>
              <a:srgbClr val="08408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p:cNvSpPr/>
            <p:nvPr/>
          </p:nvSpPr>
          <p:spPr>
            <a:xfrm>
              <a:off x="718462" y="5438321"/>
              <a:ext cx="446315" cy="267525"/>
            </a:xfrm>
            <a:prstGeom prst="rect">
              <a:avLst/>
            </a:prstGeom>
            <a:pattFill prst="pct90">
              <a:fgClr>
                <a:srgbClr val="084081"/>
              </a:fgClr>
              <a:bgClr>
                <a:schemeClr val="bg1"/>
              </a:bgClr>
            </a:patt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Rectangle 321"/>
            <p:cNvSpPr/>
            <p:nvPr/>
          </p:nvSpPr>
          <p:spPr>
            <a:xfrm>
              <a:off x="719254" y="5937793"/>
              <a:ext cx="446315" cy="267525"/>
            </a:xfrm>
            <a:prstGeom prst="rect">
              <a:avLst/>
            </a:prstGeom>
            <a:solidFill>
              <a:srgbClr val="4EB3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Rectangle 323"/>
            <p:cNvSpPr/>
            <p:nvPr/>
          </p:nvSpPr>
          <p:spPr>
            <a:xfrm>
              <a:off x="1214643" y="4917721"/>
              <a:ext cx="975523" cy="307777"/>
            </a:xfrm>
            <a:prstGeom prst="rect">
              <a:avLst/>
            </a:prstGeom>
          </p:spPr>
          <p:txBody>
            <a:bodyPr wrap="none">
              <a:spAutoFit/>
            </a:bodyPr>
            <a:lstStyle/>
            <a:p>
              <a:pPr fontAlgn="t"/>
              <a:r>
                <a:rPr lang="en-US" sz="1400" dirty="0">
                  <a:solidFill>
                    <a:srgbClr val="000000"/>
                  </a:solidFill>
                  <a:effectLst>
                    <a:outerShdw blurRad="38100" dist="38100" dir="2700000" algn="tl">
                      <a:srgbClr val="000000">
                        <a:alpha val="43137"/>
                      </a:srgbClr>
                    </a:outerShdw>
                  </a:effectLst>
                  <a:latin typeface="+mj-lt"/>
                </a:rPr>
                <a:t>Completed</a:t>
              </a:r>
              <a:endParaRPr lang="en-US" sz="1400" dirty="0">
                <a:effectLst>
                  <a:outerShdw blurRad="38100" dist="38100" dir="2700000" algn="tl">
                    <a:srgbClr val="000000">
                      <a:alpha val="43137"/>
                    </a:srgbClr>
                  </a:outerShdw>
                </a:effectLst>
                <a:latin typeface="+mj-lt"/>
              </a:endParaRPr>
            </a:p>
          </p:txBody>
        </p:sp>
        <p:sp>
          <p:nvSpPr>
            <p:cNvPr id="325" name="Rectangle 324"/>
            <p:cNvSpPr/>
            <p:nvPr/>
          </p:nvSpPr>
          <p:spPr>
            <a:xfrm>
              <a:off x="1214643" y="5430996"/>
              <a:ext cx="918841" cy="307777"/>
            </a:xfrm>
            <a:prstGeom prst="rect">
              <a:avLst/>
            </a:prstGeom>
          </p:spPr>
          <p:txBody>
            <a:bodyPr wrap="none">
              <a:spAutoFit/>
            </a:bodyPr>
            <a:lstStyle/>
            <a:p>
              <a:pPr fontAlgn="t"/>
              <a:r>
                <a:rPr lang="en-US" sz="1400" dirty="0">
                  <a:solidFill>
                    <a:srgbClr val="000000"/>
                  </a:solidFill>
                  <a:effectLst>
                    <a:outerShdw blurRad="38100" dist="38100" dir="2700000" algn="tl">
                      <a:srgbClr val="000000">
                        <a:alpha val="43137"/>
                      </a:srgbClr>
                    </a:outerShdw>
                  </a:effectLst>
                  <a:latin typeface="+mj-lt"/>
                </a:rPr>
                <a:t>Underway</a:t>
              </a:r>
              <a:endParaRPr lang="en-US" sz="1400" dirty="0">
                <a:effectLst>
                  <a:outerShdw blurRad="38100" dist="38100" dir="2700000" algn="tl">
                    <a:srgbClr val="000000">
                      <a:alpha val="43137"/>
                    </a:srgbClr>
                  </a:outerShdw>
                </a:effectLst>
                <a:latin typeface="+mj-lt"/>
              </a:endParaRPr>
            </a:p>
          </p:txBody>
        </p:sp>
        <p:sp>
          <p:nvSpPr>
            <p:cNvPr id="326" name="Rectangle 325"/>
            <p:cNvSpPr/>
            <p:nvPr/>
          </p:nvSpPr>
          <p:spPr>
            <a:xfrm>
              <a:off x="1214643" y="5943444"/>
              <a:ext cx="768159" cy="307777"/>
            </a:xfrm>
            <a:prstGeom prst="rect">
              <a:avLst/>
            </a:prstGeom>
          </p:spPr>
          <p:txBody>
            <a:bodyPr wrap="none">
              <a:spAutoFit/>
            </a:bodyPr>
            <a:lstStyle/>
            <a:p>
              <a:pPr fontAlgn="t"/>
              <a:r>
                <a:rPr lang="en-US" sz="1400" dirty="0">
                  <a:solidFill>
                    <a:srgbClr val="000000"/>
                  </a:solidFill>
                  <a:effectLst>
                    <a:outerShdw blurRad="38100" dist="38100" dir="2700000" algn="tl">
                      <a:srgbClr val="000000">
                        <a:alpha val="43137"/>
                      </a:srgbClr>
                    </a:outerShdw>
                  </a:effectLst>
                  <a:latin typeface="+mj-lt"/>
                </a:rPr>
                <a:t>Planned</a:t>
              </a:r>
              <a:endParaRPr lang="en-US" sz="1400" dirty="0">
                <a:effectLst>
                  <a:outerShdw blurRad="38100" dist="38100" dir="2700000" algn="tl">
                    <a:srgbClr val="000000">
                      <a:alpha val="43137"/>
                    </a:srgbClr>
                  </a:outerShdw>
                </a:effectLst>
                <a:latin typeface="+mj-lt"/>
              </a:endParaRPr>
            </a:p>
          </p:txBody>
        </p:sp>
        <p:sp>
          <p:nvSpPr>
            <p:cNvPr id="9" name="TextBox 8">
              <a:extLst>
                <a:ext uri="{FF2B5EF4-FFF2-40B4-BE49-F238E27FC236}">
                  <a16:creationId xmlns:a16="http://schemas.microsoft.com/office/drawing/2014/main" id="{26EFDCDE-9E6E-4F3C-A2CA-EBF858435769}"/>
                </a:ext>
              </a:extLst>
            </p:cNvPr>
            <p:cNvSpPr txBox="1"/>
            <p:nvPr/>
          </p:nvSpPr>
          <p:spPr>
            <a:xfrm>
              <a:off x="5099404" y="4739951"/>
              <a:ext cx="918841" cy="830997"/>
            </a:xfrm>
            <a:prstGeom prst="rect">
              <a:avLst/>
            </a:prstGeom>
            <a:noFill/>
          </p:spPr>
          <p:txBody>
            <a:bodyPr wrap="square" rtlCol="0">
              <a:spAutoFit/>
            </a:bodyPr>
            <a:lstStyle/>
            <a:p>
              <a:r>
                <a:rPr lang="en-US" sz="1200" dirty="0"/>
                <a:t>Eq. Guinea</a:t>
              </a:r>
            </a:p>
            <a:p>
              <a:r>
                <a:rPr lang="en-US" sz="1200" dirty="0"/>
                <a:t>Ghana</a:t>
              </a:r>
            </a:p>
            <a:p>
              <a:r>
                <a:rPr lang="en-US" sz="1200" dirty="0"/>
                <a:t>Namibia</a:t>
              </a:r>
            </a:p>
            <a:p>
              <a:r>
                <a:rPr lang="en-US" sz="1200" dirty="0"/>
                <a:t>Nigeria</a:t>
              </a:r>
            </a:p>
          </p:txBody>
        </p:sp>
        <p:sp>
          <p:nvSpPr>
            <p:cNvPr id="10" name="TextBox 9">
              <a:extLst>
                <a:ext uri="{FF2B5EF4-FFF2-40B4-BE49-F238E27FC236}">
                  <a16:creationId xmlns:a16="http://schemas.microsoft.com/office/drawing/2014/main" id="{45D1B95D-6C73-4666-87E4-CDC8800EF965}"/>
                </a:ext>
              </a:extLst>
            </p:cNvPr>
            <p:cNvSpPr txBox="1"/>
            <p:nvPr/>
          </p:nvSpPr>
          <p:spPr>
            <a:xfrm>
              <a:off x="6199964" y="5743389"/>
              <a:ext cx="989045" cy="1015663"/>
            </a:xfrm>
            <a:prstGeom prst="rect">
              <a:avLst/>
            </a:prstGeom>
            <a:noFill/>
          </p:spPr>
          <p:txBody>
            <a:bodyPr wrap="square" rtlCol="0">
              <a:spAutoFit/>
            </a:bodyPr>
            <a:lstStyle/>
            <a:p>
              <a:r>
                <a:rPr lang="en-US" sz="1200" dirty="0"/>
                <a:t>Djibouti</a:t>
              </a:r>
            </a:p>
            <a:p>
              <a:r>
                <a:rPr lang="en-US" sz="1200" dirty="0"/>
                <a:t>Ethiopia</a:t>
              </a:r>
            </a:p>
            <a:p>
              <a:r>
                <a:rPr lang="en-US" sz="1200" dirty="0"/>
                <a:t>Lesotho</a:t>
              </a:r>
            </a:p>
            <a:p>
              <a:r>
                <a:rPr lang="en-US" sz="1200" dirty="0"/>
                <a:t>Uganda</a:t>
              </a:r>
            </a:p>
            <a:p>
              <a:r>
                <a:rPr lang="en-US" sz="1200" dirty="0"/>
                <a:t>Zimbabwe</a:t>
              </a:r>
            </a:p>
          </p:txBody>
        </p:sp>
        <p:sp>
          <p:nvSpPr>
            <p:cNvPr id="327" name="TextBox 326">
              <a:extLst>
                <a:ext uri="{FF2B5EF4-FFF2-40B4-BE49-F238E27FC236}">
                  <a16:creationId xmlns:a16="http://schemas.microsoft.com/office/drawing/2014/main" id="{1549D421-C3DA-40B6-A84E-08042BA72CDC}"/>
                </a:ext>
              </a:extLst>
            </p:cNvPr>
            <p:cNvSpPr txBox="1"/>
            <p:nvPr/>
          </p:nvSpPr>
          <p:spPr>
            <a:xfrm>
              <a:off x="7189009" y="4659255"/>
              <a:ext cx="1507122" cy="1384995"/>
            </a:xfrm>
            <a:prstGeom prst="rect">
              <a:avLst/>
            </a:prstGeom>
            <a:noFill/>
          </p:spPr>
          <p:txBody>
            <a:bodyPr wrap="square" rtlCol="0">
              <a:spAutoFit/>
            </a:bodyPr>
            <a:lstStyle/>
            <a:p>
              <a:r>
                <a:rPr lang="en-US" sz="1200" dirty="0"/>
                <a:t>Afghanistan</a:t>
              </a:r>
            </a:p>
            <a:p>
              <a:r>
                <a:rPr lang="en-US" sz="1200" dirty="0"/>
                <a:t>Belarus</a:t>
              </a:r>
            </a:p>
            <a:p>
              <a:r>
                <a:rPr lang="en-US" sz="1200" dirty="0"/>
                <a:t>India</a:t>
              </a:r>
            </a:p>
            <a:p>
              <a:r>
                <a:rPr lang="en-US" sz="1200" dirty="0"/>
                <a:t>Lebanon</a:t>
              </a:r>
            </a:p>
            <a:p>
              <a:r>
                <a:rPr lang="en-US" sz="1200" dirty="0"/>
                <a:t>Palestine</a:t>
              </a:r>
            </a:p>
            <a:p>
              <a:r>
                <a:rPr lang="en-US" sz="1200" dirty="0"/>
                <a:t>Turkmenistan</a:t>
              </a:r>
            </a:p>
            <a:p>
              <a:r>
                <a:rPr lang="en-US" sz="1200" dirty="0"/>
                <a:t>United Arab Emirates</a:t>
              </a:r>
            </a:p>
          </p:txBody>
        </p:sp>
        <p:sp>
          <p:nvSpPr>
            <p:cNvPr id="328" name="TextBox 327">
              <a:extLst>
                <a:ext uri="{FF2B5EF4-FFF2-40B4-BE49-F238E27FC236}">
                  <a16:creationId xmlns:a16="http://schemas.microsoft.com/office/drawing/2014/main" id="{ED3694A6-8D37-40DD-A2F5-A28AC1530020}"/>
                </a:ext>
              </a:extLst>
            </p:cNvPr>
            <p:cNvSpPr txBox="1"/>
            <p:nvPr/>
          </p:nvSpPr>
          <p:spPr>
            <a:xfrm>
              <a:off x="9988312" y="3463492"/>
              <a:ext cx="1365488" cy="1384995"/>
            </a:xfrm>
            <a:prstGeom prst="rect">
              <a:avLst/>
            </a:prstGeom>
            <a:noFill/>
          </p:spPr>
          <p:txBody>
            <a:bodyPr wrap="square" rtlCol="0">
              <a:spAutoFit/>
            </a:bodyPr>
            <a:lstStyle/>
            <a:p>
              <a:r>
                <a:rPr lang="en-US" sz="1200" dirty="0"/>
                <a:t>Indonesia</a:t>
              </a:r>
            </a:p>
            <a:p>
              <a:r>
                <a:rPr lang="en-US" sz="1200" dirty="0"/>
                <a:t>Malaysia</a:t>
              </a:r>
            </a:p>
            <a:p>
              <a:r>
                <a:rPr lang="en-US" sz="1200" dirty="0"/>
                <a:t>Myanmar</a:t>
              </a:r>
            </a:p>
            <a:p>
              <a:r>
                <a:rPr lang="en-US" sz="1200" dirty="0"/>
                <a:t>Papua New Guinea</a:t>
              </a:r>
            </a:p>
            <a:p>
              <a:r>
                <a:rPr lang="en-US" sz="1200" dirty="0"/>
                <a:t>Philippines</a:t>
              </a:r>
            </a:p>
            <a:p>
              <a:r>
                <a:rPr lang="en-US" sz="1200" dirty="0"/>
                <a:t>Thailand</a:t>
              </a:r>
            </a:p>
            <a:p>
              <a:r>
                <a:rPr lang="en-US" sz="1200" dirty="0"/>
                <a:t>Vietnam</a:t>
              </a:r>
            </a:p>
          </p:txBody>
        </p:sp>
      </p:grpSp>
      <p:sp>
        <p:nvSpPr>
          <p:cNvPr id="2" name="Footer Placeholder 1">
            <a:extLst>
              <a:ext uri="{FF2B5EF4-FFF2-40B4-BE49-F238E27FC236}">
                <a16:creationId xmlns:a16="http://schemas.microsoft.com/office/drawing/2014/main" id="{3632AE65-D097-4E28-96F6-3C6AAC474920}"/>
              </a:ext>
            </a:extLst>
          </p:cNvPr>
          <p:cNvSpPr>
            <a:spLocks noGrp="1"/>
          </p:cNvSpPr>
          <p:nvPr>
            <p:ph type="ftr" sz="quarter" idx="11"/>
          </p:nvPr>
        </p:nvSpPr>
        <p:spPr/>
        <p:txBody>
          <a:bodyPr/>
          <a:lstStyle/>
          <a:p>
            <a:r>
              <a:rPr lang="en-US" dirty="0"/>
              <a:t>UNICEF | Data for Children</a:t>
            </a:r>
          </a:p>
        </p:txBody>
      </p:sp>
    </p:spTree>
    <p:extLst>
      <p:ext uri="{BB962C8B-B14F-4D97-AF65-F5344CB8AC3E}">
        <p14:creationId xmlns:p14="http://schemas.microsoft.com/office/powerpoint/2010/main" val="2070300963"/>
      </p:ext>
    </p:extLst>
  </p:cSld>
  <p:clrMapOvr>
    <a:masterClrMapping/>
  </p:clrMapOvr>
  <mc:AlternateContent xmlns:mc="http://schemas.openxmlformats.org/markup-compatibility/2006" xmlns:p14="http://schemas.microsoft.com/office/powerpoint/2010/main">
    <mc:Choice Requires="p14">
      <p:transition spd="slow" p14:dur="5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563D-4855-49E1-81DB-BA4E77478485}"/>
              </a:ext>
            </a:extLst>
          </p:cNvPr>
          <p:cNvSpPr>
            <a:spLocks noGrp="1"/>
          </p:cNvSpPr>
          <p:nvPr>
            <p:ph type="title"/>
          </p:nvPr>
        </p:nvSpPr>
        <p:spPr/>
        <p:txBody>
          <a:bodyPr>
            <a:normAutofit/>
          </a:bodyPr>
          <a:lstStyle/>
          <a:p>
            <a:pPr lvl="0" algn="ctr">
              <a:lnSpc>
                <a:spcPct val="100000"/>
              </a:lnSpc>
              <a:spcBef>
                <a:spcPts val="0"/>
              </a:spcBef>
            </a:pPr>
            <a:r>
              <a:rPr lang="en-US" sz="4270" dirty="0">
                <a:solidFill>
                  <a:srgbClr val="00AEEF"/>
                </a:solidFill>
                <a:latin typeface="Arial" charset="0"/>
                <a:ea typeface="Arial" charset="0"/>
                <a:cs typeface="Arial" charset="0"/>
              </a:rPr>
              <a:t>Building country level action plans</a:t>
            </a:r>
          </a:p>
        </p:txBody>
      </p:sp>
      <p:sp>
        <p:nvSpPr>
          <p:cNvPr id="5" name="Footer Placeholder 4">
            <a:extLst>
              <a:ext uri="{FF2B5EF4-FFF2-40B4-BE49-F238E27FC236}">
                <a16:creationId xmlns:a16="http://schemas.microsoft.com/office/drawing/2014/main" id="{66C6674E-4721-4816-99D6-84F76691C362}"/>
              </a:ext>
            </a:extLst>
          </p:cNvPr>
          <p:cNvSpPr>
            <a:spLocks noGrp="1"/>
          </p:cNvSpPr>
          <p:nvPr>
            <p:ph type="ftr" sz="quarter" idx="11"/>
          </p:nvPr>
        </p:nvSpPr>
        <p:spPr/>
        <p:txBody>
          <a:bodyPr/>
          <a:lstStyle/>
          <a:p>
            <a:r>
              <a:rPr lang="en-US"/>
              <a:t>UNICEF | Data for Children</a:t>
            </a:r>
          </a:p>
        </p:txBody>
      </p:sp>
      <p:sp>
        <p:nvSpPr>
          <p:cNvPr id="6" name="Slide Number Placeholder 5">
            <a:extLst>
              <a:ext uri="{FF2B5EF4-FFF2-40B4-BE49-F238E27FC236}">
                <a16:creationId xmlns:a16="http://schemas.microsoft.com/office/drawing/2014/main" id="{BA020A66-8531-4C6E-862A-B2F9DC902DDB}"/>
              </a:ext>
            </a:extLst>
          </p:cNvPr>
          <p:cNvSpPr>
            <a:spLocks noGrp="1"/>
          </p:cNvSpPr>
          <p:nvPr>
            <p:ph type="sldNum" sz="quarter" idx="12"/>
          </p:nvPr>
        </p:nvSpPr>
        <p:spPr/>
        <p:txBody>
          <a:bodyPr/>
          <a:lstStyle/>
          <a:p>
            <a:fld id="{E56306C9-9015-2443-9079-7DD3ECAFD520}" type="slidenum">
              <a:rPr lang="en-US" smtClean="0"/>
              <a:t>8</a:t>
            </a:fld>
            <a:endParaRPr lang="en-US"/>
          </a:p>
        </p:txBody>
      </p:sp>
      <p:graphicFrame>
        <p:nvGraphicFramePr>
          <p:cNvPr id="10" name="Diagram 9">
            <a:extLst>
              <a:ext uri="{FF2B5EF4-FFF2-40B4-BE49-F238E27FC236}">
                <a16:creationId xmlns:a16="http://schemas.microsoft.com/office/drawing/2014/main" id="{BD934F1C-D99F-44F6-A828-08E3AAF4D1CD}"/>
              </a:ext>
            </a:extLst>
          </p:cNvPr>
          <p:cNvGraphicFramePr/>
          <p:nvPr>
            <p:extLst>
              <p:ext uri="{D42A27DB-BD31-4B8C-83A1-F6EECF244321}">
                <p14:modId xmlns:p14="http://schemas.microsoft.com/office/powerpoint/2010/main" val="283351284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5CBB0C5C-4E94-458F-AB81-A1AC1C5D39B0}"/>
              </a:ext>
            </a:extLst>
          </p:cNvPr>
          <p:cNvSpPr txBox="1"/>
          <p:nvPr/>
        </p:nvSpPr>
        <p:spPr>
          <a:xfrm>
            <a:off x="7983020" y="4126754"/>
            <a:ext cx="2856216"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Implementation and learning</a:t>
            </a:r>
          </a:p>
        </p:txBody>
      </p:sp>
    </p:spTree>
    <p:extLst>
      <p:ext uri="{BB962C8B-B14F-4D97-AF65-F5344CB8AC3E}">
        <p14:creationId xmlns:p14="http://schemas.microsoft.com/office/powerpoint/2010/main" val="383856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9B3A0E2-DF98-4A70-B4B5-6BBF0B9F28FD}"/>
              </a:ext>
            </a:extLst>
          </p:cNvPr>
          <p:cNvSpPr>
            <a:spLocks noGrp="1"/>
          </p:cNvSpPr>
          <p:nvPr>
            <p:ph type="title"/>
          </p:nvPr>
        </p:nvSpPr>
        <p:spPr/>
        <p:txBody>
          <a:bodyPr/>
          <a:lstStyle/>
          <a:p>
            <a:pPr lvl="0" algn="ctr">
              <a:lnSpc>
                <a:spcPct val="100000"/>
              </a:lnSpc>
              <a:spcBef>
                <a:spcPts val="0"/>
              </a:spcBef>
            </a:pPr>
            <a:r>
              <a:rPr lang="en-US" sz="4267" dirty="0">
                <a:solidFill>
                  <a:srgbClr val="00AEEF"/>
                </a:solidFill>
                <a:latin typeface="Arial" panose="020B0604020202020204" pitchFamily="34" charset="0"/>
                <a:ea typeface="Arial" charset="0"/>
                <a:cs typeface="Arial" panose="020B0604020202020204" pitchFamily="34" charset="0"/>
              </a:rPr>
              <a:t>Building country level action plans</a:t>
            </a:r>
          </a:p>
        </p:txBody>
      </p:sp>
      <p:graphicFrame>
        <p:nvGraphicFramePr>
          <p:cNvPr id="4" name="Content Placeholder 3">
            <a:extLst>
              <a:ext uri="{FF2B5EF4-FFF2-40B4-BE49-F238E27FC236}">
                <a16:creationId xmlns:a16="http://schemas.microsoft.com/office/drawing/2014/main" id="{4AB24D75-012B-4681-8AC7-533314B4AFFB}"/>
              </a:ext>
            </a:extLst>
          </p:cNvPr>
          <p:cNvGraphicFramePr>
            <a:graphicFrameLocks noGrp="1"/>
          </p:cNvGraphicFramePr>
          <p:nvPr>
            <p:ph sz="half" idx="1"/>
            <p:extLst>
              <p:ext uri="{D42A27DB-BD31-4B8C-83A1-F6EECF244321}">
                <p14:modId xmlns:p14="http://schemas.microsoft.com/office/powerpoint/2010/main" val="315974117"/>
              </p:ext>
            </p:extLst>
          </p:nvPr>
        </p:nvGraphicFramePr>
        <p:xfrm>
          <a:off x="1618339" y="1825625"/>
          <a:ext cx="3621322" cy="4354658"/>
        </p:xfrm>
        <a:graphic>
          <a:graphicData uri="http://schemas.openxmlformats.org/drawingml/2006/table">
            <a:tbl>
              <a:tblPr firstRow="1" firstCol="1" bandRow="1"/>
              <a:tblGrid>
                <a:gridCol w="995694">
                  <a:extLst>
                    <a:ext uri="{9D8B030D-6E8A-4147-A177-3AD203B41FA5}">
                      <a16:colId xmlns:a16="http://schemas.microsoft.com/office/drawing/2014/main" val="1543676895"/>
                    </a:ext>
                  </a:extLst>
                </a:gridCol>
                <a:gridCol w="2625628">
                  <a:extLst>
                    <a:ext uri="{9D8B030D-6E8A-4147-A177-3AD203B41FA5}">
                      <a16:colId xmlns:a16="http://schemas.microsoft.com/office/drawing/2014/main" val="1757469276"/>
                    </a:ext>
                  </a:extLst>
                </a:gridCol>
              </a:tblGrid>
              <a:tr h="216049">
                <a:tc>
                  <a:txBody>
                    <a:bodyPr/>
                    <a:lstStyle/>
                    <a:p>
                      <a:pPr marL="0" marR="0" algn="ctr">
                        <a:lnSpc>
                          <a:spcPct val="107000"/>
                        </a:lnSpc>
                        <a:spcBef>
                          <a:spcPts val="0"/>
                        </a:spcBef>
                        <a:spcAft>
                          <a:spcPts val="0"/>
                        </a:spcAft>
                      </a:pP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Report Section</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07000"/>
                        </a:lnSpc>
                        <a:spcBef>
                          <a:spcPts val="0"/>
                        </a:spcBef>
                        <a:spcAft>
                          <a:spcPts val="0"/>
                        </a:spcAft>
                      </a:pP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Recommendation</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46036432"/>
                  </a:ext>
                </a:extLst>
              </a:tr>
              <a:tr h="219244">
                <a:tc gridSpan="2">
                  <a:txBody>
                    <a:bodyPr/>
                    <a:lstStyle/>
                    <a:p>
                      <a:pPr marL="0" marR="0" algn="ctr">
                        <a:lnSpc>
                          <a:spcPct val="107000"/>
                        </a:lnSpc>
                        <a:spcBef>
                          <a:spcPts val="0"/>
                        </a:spcBef>
                        <a:spcAft>
                          <a:spcPts val="0"/>
                        </a:spcAft>
                      </a:pPr>
                      <a:r>
                        <a:rPr lang="en-GB" sz="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Priority UNICEF interventions</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extLst>
                  <a:ext uri="{0D108BD9-81ED-4DB2-BD59-A6C34878D82A}">
                    <a16:rowId xmlns:a16="http://schemas.microsoft.com/office/drawing/2014/main" val="3562876420"/>
                  </a:ext>
                </a:extLst>
              </a:tr>
              <a:tr h="303108">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Governance of indicator frameworks</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Play a catalytic role, in conjunction with all concerned stakeholders, in developing a globally consistent set of indicators for use by C4D programmes and surveys.</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835656"/>
                  </a:ext>
                </a:extLst>
              </a:tr>
              <a:tr h="441683">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Governance of information systems</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conjunction with other development partners provide both technical and financial support to NITA and MDAs (notably MOH, MOGLSD and JLOS) engaged in strategies or initiatives to integrate systems or enhance the interoperability of systems.</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5602190"/>
                  </a:ext>
                </a:extLst>
              </a:tr>
              <a:tr h="449271">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Data for local decision making</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Conduct a feasibility study for a major investment in the Community Information System to assist the NSO and MOLG to expand the programme to all districts and to support the coordination and capacity building of local level data collectors from different sectors</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4045668"/>
                  </a:ext>
                </a:extLst>
              </a:tr>
              <a:tr h="449271">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Data Use</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Establish a facility to provide the NSO and MDAs with financial and technical support to make all official statistics open by default and support initiatives – from government, academia and civil society - that encourage the use and analysis of data to inform decision-making.</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636498"/>
                  </a:ext>
                </a:extLst>
              </a:tr>
              <a:tr h="380982">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CRVS and National Identity</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conjunction with the World Bank extend UNICEF’s existing commitments to NIRA and the CRVS system in general to streamlining the bureaucratic and technical links between birth registration and national identity.</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825299"/>
                  </a:ext>
                </a:extLst>
              </a:tr>
              <a:tr h="436891">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Health</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Continue to invest in the HMIS with an emphasis on the rationalisation of indicators and improvement of data quality. Similarly invest in the speediest possible development of the Electronic Health Record and its integration with the HMIS.</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3418034"/>
                  </a:ext>
                </a:extLst>
              </a:tr>
              <a:tr h="392563">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Water and Environment</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Support NITA and MOWE to rationalise WASH information systems and to streamline the processes between data collection and database entry and use.</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518403"/>
                  </a:ext>
                </a:extLst>
              </a:tr>
              <a:tr h="424511">
                <a:tc>
                  <a:txBody>
                    <a:bodyPr/>
                    <a:lstStyle/>
                    <a:p>
                      <a:pPr marL="0" marR="0">
                        <a:lnSpc>
                          <a:spcPct val="107000"/>
                        </a:lnSpc>
                        <a:spcBef>
                          <a:spcPts val="0"/>
                        </a:spcBef>
                        <a:spcAft>
                          <a:spcPts val="0"/>
                        </a:spcAft>
                      </a:pPr>
                      <a:r>
                        <a:rPr lang="en-GB" sz="700">
                          <a:effectLst/>
                          <a:latin typeface="Arial" panose="020B0604020202020204" pitchFamily="34" charset="0"/>
                          <a:ea typeface="Calibri" panose="020F0502020204030204" pitchFamily="34" charset="0"/>
                          <a:cs typeface="Arial" panose="020B0604020202020204" pitchFamily="34" charset="0"/>
                        </a:rPr>
                        <a:t>Education</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Work with development partners, MOES, NITA and the NSO to champion the need for a sustainable EMIS that delivers timely, usable data at all levels from school to ministry.</a:t>
                      </a:r>
                      <a:endParaRPr lang="en-US" sz="70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1308182"/>
                  </a:ext>
                </a:extLst>
              </a:tr>
              <a:tr h="637765">
                <a:tc>
                  <a:txBody>
                    <a:bodyPr/>
                    <a:lstStyle/>
                    <a:p>
                      <a:pPr marL="0" marR="0">
                        <a:lnSpc>
                          <a:spcPct val="107000"/>
                        </a:lnSpc>
                        <a:spcBef>
                          <a:spcPts val="0"/>
                        </a:spcBef>
                        <a:spcAft>
                          <a:spcPts val="0"/>
                        </a:spcAft>
                      </a:pPr>
                      <a:r>
                        <a:rPr lang="en-GB" sz="700" dirty="0">
                          <a:effectLst/>
                          <a:latin typeface="Arial" panose="020B0604020202020204" pitchFamily="34" charset="0"/>
                          <a:ea typeface="Calibri" panose="020F0502020204030204" pitchFamily="34" charset="0"/>
                          <a:cs typeface="Arial" panose="020B0604020202020204" pitchFamily="34" charset="0"/>
                        </a:rPr>
                        <a:t>JLOS and Social Development</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conjunction with other development partners, provide both technical and financial support to NITA, MOGLSD and JLOS to integrate and/or enhance the interoperability of their systems. (This is a repeat of the general recommendation presented under Governance of information systems above)</a:t>
                      </a:r>
                      <a:endParaRPr lang="en-US" sz="700" dirty="0">
                        <a:effectLst/>
                        <a:latin typeface="Arial" panose="020B0604020202020204" pitchFamily="34" charset="0"/>
                        <a:ea typeface="Times New Roman" panose="02020603050405020304" pitchFamily="18" charset="0"/>
                        <a:cs typeface="Arial" panose="020B0604020202020204" pitchFamily="34" charset="0"/>
                      </a:endParaRPr>
                    </a:p>
                  </a:txBody>
                  <a:tcPr marL="43130" marR="431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232513"/>
                  </a:ext>
                </a:extLst>
              </a:tr>
            </a:tbl>
          </a:graphicData>
        </a:graphic>
      </p:graphicFrame>
      <p:sp>
        <p:nvSpPr>
          <p:cNvPr id="7" name="Oval 6">
            <a:extLst>
              <a:ext uri="{FF2B5EF4-FFF2-40B4-BE49-F238E27FC236}">
                <a16:creationId xmlns:a16="http://schemas.microsoft.com/office/drawing/2014/main" id="{54B6D5BE-3606-41A0-BFDE-D4DD5F256E4A}"/>
              </a:ext>
            </a:extLst>
          </p:cNvPr>
          <p:cNvSpPr/>
          <p:nvPr/>
        </p:nvSpPr>
        <p:spPr>
          <a:xfrm>
            <a:off x="1088471" y="2969447"/>
            <a:ext cx="4681057" cy="1031846"/>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aphicFrame>
        <p:nvGraphicFramePr>
          <p:cNvPr id="15" name="Content Placeholder 14">
            <a:extLst>
              <a:ext uri="{FF2B5EF4-FFF2-40B4-BE49-F238E27FC236}">
                <a16:creationId xmlns:a16="http://schemas.microsoft.com/office/drawing/2014/main" id="{487A094A-53B4-4E11-9804-A86BF41C2A77}"/>
              </a:ext>
            </a:extLst>
          </p:cNvPr>
          <p:cNvGraphicFramePr>
            <a:graphicFrameLocks noGrp="1"/>
          </p:cNvGraphicFramePr>
          <p:nvPr>
            <p:ph sz="half" idx="2"/>
            <p:extLst>
              <p:ext uri="{D42A27DB-BD31-4B8C-83A1-F6EECF244321}">
                <p14:modId xmlns:p14="http://schemas.microsoft.com/office/powerpoint/2010/main" val="4221848407"/>
              </p:ext>
            </p:extLst>
          </p:nvPr>
        </p:nvGraphicFramePr>
        <p:xfrm>
          <a:off x="6299396" y="2342508"/>
          <a:ext cx="5181599" cy="3162808"/>
        </p:xfrm>
        <a:graphic>
          <a:graphicData uri="http://schemas.openxmlformats.org/drawingml/2006/table">
            <a:tbl>
              <a:tblPr firstRow="1" firstCol="1" bandRow="1"/>
              <a:tblGrid>
                <a:gridCol w="1424697">
                  <a:extLst>
                    <a:ext uri="{9D8B030D-6E8A-4147-A177-3AD203B41FA5}">
                      <a16:colId xmlns:a16="http://schemas.microsoft.com/office/drawing/2014/main" val="475147220"/>
                    </a:ext>
                  </a:extLst>
                </a:gridCol>
                <a:gridCol w="3756902">
                  <a:extLst>
                    <a:ext uri="{9D8B030D-6E8A-4147-A177-3AD203B41FA5}">
                      <a16:colId xmlns:a16="http://schemas.microsoft.com/office/drawing/2014/main" val="1160628661"/>
                    </a:ext>
                  </a:extLst>
                </a:gridCol>
              </a:tblGrid>
              <a:tr h="1304818">
                <a:tc>
                  <a:txBody>
                    <a:bodyPr/>
                    <a:lstStyle/>
                    <a:p>
                      <a:pPr marL="0" marR="0">
                        <a:lnSpc>
                          <a:spcPct val="107000"/>
                        </a:lnSpc>
                        <a:spcBef>
                          <a:spcPts val="0"/>
                        </a:spcBef>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Data for local decision making</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1713" marR="61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Conduct a feasibility study for a major investment in the Community Information System to assist the NSO and MOLG to expand the programme to all districts and to support the coordination and capacity building of local level data collectors from different sectors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1713" marR="61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826549"/>
                  </a:ext>
                </a:extLst>
              </a:tr>
              <a:tr h="1304818">
                <a:tc>
                  <a:txBody>
                    <a:bodyPr/>
                    <a:lstStyle/>
                    <a:p>
                      <a:pPr marL="0" marR="0">
                        <a:lnSpc>
                          <a:spcPct val="107000"/>
                        </a:lnSpc>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Data Use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1713" marR="61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Establish a facility to provide the NSO and MDAs with financial and technical support to make all official statistics open by default and support initiatives – from government, academia and civil society – that encourage the use and analysis of data to inform decision-making.</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1713" marR="617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996141"/>
                  </a:ext>
                </a:extLst>
              </a:tr>
            </a:tbl>
          </a:graphicData>
        </a:graphic>
      </p:graphicFrame>
      <p:sp>
        <p:nvSpPr>
          <p:cNvPr id="16" name="Footer Placeholder 15">
            <a:extLst>
              <a:ext uri="{FF2B5EF4-FFF2-40B4-BE49-F238E27FC236}">
                <a16:creationId xmlns:a16="http://schemas.microsoft.com/office/drawing/2014/main" id="{A3BE4BA4-EE65-489D-8813-E504EFCDA06C}"/>
              </a:ext>
            </a:extLst>
          </p:cNvPr>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UNICEF | Data for Children</a:t>
            </a:r>
          </a:p>
        </p:txBody>
      </p:sp>
      <p:sp>
        <p:nvSpPr>
          <p:cNvPr id="17" name="Slide Number Placeholder 16">
            <a:extLst>
              <a:ext uri="{FF2B5EF4-FFF2-40B4-BE49-F238E27FC236}">
                <a16:creationId xmlns:a16="http://schemas.microsoft.com/office/drawing/2014/main" id="{CA718771-3825-4ACD-8284-29B85698A98C}"/>
              </a:ext>
            </a:extLst>
          </p:cNvPr>
          <p:cNvSpPr>
            <a:spLocks noGrp="1"/>
          </p:cNvSpPr>
          <p:nvPr>
            <p:ph type="sldNum" sz="quarter" idx="12"/>
          </p:nvPr>
        </p:nvSpPr>
        <p:spPr/>
        <p:txBody>
          <a:bodyPr/>
          <a:lstStyle/>
          <a:p>
            <a:fld id="{E56306C9-9015-2443-9079-7DD3ECAFD520}" type="slidenum">
              <a:rPr lang="en-US" smtClean="0">
                <a:latin typeface="Arial" panose="020B0604020202020204" pitchFamily="34" charset="0"/>
                <a:cs typeface="Arial" panose="020B0604020202020204" pitchFamily="34" charset="0"/>
              </a:rPr>
              <a:t>9</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9601532"/>
      </p:ext>
    </p:extLst>
  </p:cSld>
  <p:clrMapOvr>
    <a:masterClrMapping/>
  </p:clrMapOvr>
</p:sld>
</file>

<file path=ppt/theme/theme1.xml><?xml version="1.0" encoding="utf-8"?>
<a:theme xmlns:a="http://schemas.openxmlformats.org/drawingml/2006/main" name="UNICEF Power Point Template 2016 Ver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CEF Power Point Template 2016 Ver1" id="{3F7F5D43-EC16-5045-BC90-0F8BCAFD8F35}" vid="{73FB6540-1E4B-F845-8043-FEB8B9ECEC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86766915788648874F161CA2772EC6" ma:contentTypeVersion="22" ma:contentTypeDescription="Create a new document." ma:contentTypeScope="" ma:versionID="eb2255cfe9901eedb3a47c8c20466a86">
  <xsd:schema xmlns:xsd="http://www.w3.org/2001/XMLSchema" xmlns:xs="http://www.w3.org/2001/XMLSchema" xmlns:p="http://schemas.microsoft.com/office/2006/metadata/properties" xmlns:ns1="http://schemas.microsoft.com/sharepoint/v3" xmlns:ns2="ca283e0b-db31-4043-a2ef-b80661bf084a" xmlns:ns3="a8a9630b-75d6-4764-bb6e-6771892ef157" xmlns:ns4="38a336f1-43e7-413a-a38b-820e2c7a8f29" targetNamespace="http://schemas.microsoft.com/office/2006/metadata/properties" ma:root="true" ma:fieldsID="61195117d060b17c635695b36d829514" ns1:_="" ns2:_="" ns3:_="" ns4:_="">
    <xsd:import namespace="http://schemas.microsoft.com/sharepoint/v3"/>
    <xsd:import namespace="ca283e0b-db31-4043-a2ef-b80661bf084a"/>
    <xsd:import namespace="a8a9630b-75d6-4764-bb6e-6771892ef157"/>
    <xsd:import namespace="38a336f1-43e7-413a-a38b-820e2c7a8f29"/>
    <xsd:element name="properties">
      <xsd:complexType>
        <xsd:sequence>
          <xsd:element name="documentManagement">
            <xsd:complexType>
              <xsd:all>
                <xsd:element ref="ns2:TaxCatchAll" minOccurs="0"/>
                <xsd:element ref="ns1:AverageRating" minOccurs="0"/>
                <xsd:element ref="ns1:RatingCount" minOccurs="0"/>
                <xsd:element ref="ns1:RatedBy" minOccurs="0"/>
                <xsd:element ref="ns1:Ratings" minOccurs="0"/>
                <xsd:element ref="ns1:LikesCount" minOccurs="0"/>
                <xsd:element ref="ns1:LikedBy" minOccurs="0"/>
                <xsd:element ref="ns3:TaxKeywordTaxHTField" minOccurs="0"/>
                <xsd:element ref="ns1:PublishingStartDate" minOccurs="0"/>
                <xsd:element ref="ns1:PublishingExpirationDate" minOccurs="0"/>
                <xsd:element ref="ns4:hf2fb72ce0e5481d877c71cfbf14d193" minOccurs="0"/>
                <xsd:element ref="ns3:SharedWithUsers" minOccurs="0"/>
                <xsd:element ref="ns3:SharedWithDetails" minOccurs="0"/>
                <xsd:element ref="ns4:MediaServiceMetadata" minOccurs="0"/>
                <xsd:element ref="ns4:MediaServiceFastMetadata"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8" nillable="true" ma:displayName="Rating (0-5)" ma:decimals="2" ma:description="Average value of all the ratings that have been submitted" ma:internalName="AverageRating" ma:readOnly="true">
      <xsd:simpleType>
        <xsd:restriction base="dms:Number"/>
      </xsd:simpleType>
    </xsd:element>
    <xsd:element name="RatingCount" ma:index="9" nillable="true" ma:displayName="Number of Ratings" ma:decimals="0" ma:description="Number of ratings submitted" ma:internalName="RatingCount" ma:readOnly="true">
      <xsd:simpleType>
        <xsd:restriction base="dms:Number"/>
      </xsd:simpleType>
    </xsd:element>
    <xsd:element name="RatedBy" ma:index="10" nillable="true" ma:displayName="Rated By" ma:description="Users rated the item." ma:hidden="true" ma:list="UserInfo" ma:internalName="RatedB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1" nillable="true" ma:displayName="User ratings" ma:description="User ratings for the item" ma:hidden="true" ma:internalName="Ratings" ma:readOnly="false">
      <xsd:simpleType>
        <xsd:restriction base="dms:Note"/>
      </xsd:simpleType>
    </xsd:element>
    <xsd:element name="LikesCount" ma:index="12" nillable="true" ma:displayName="Number of Likes" ma:internalName="LikesCount">
      <xsd:simpleType>
        <xsd:restriction base="dms:Unknown"/>
      </xsd:simpleType>
    </xsd:element>
    <xsd:element name="LikedBy" ma:index="13" nillable="true" ma:displayName="Liked By" ma:hidden="true" ma:list="UserInfo" ma:internalName="LikedB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StartDate" ma:index="18" nillable="true" ma:displayName="Scheduling Start Date" ma:description="Scheduling Start Date is a site column created by the Publishing feature. It is used to specify the date and time on which this page will first appear to site visitors." ma:internalName="PublishingStartDate" ma:readOnly="fals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TaxCatchAll" ma:index="7" nillable="true" ma:displayName="Taxonomy Catch All Column" ma:hidden="true" ma:list="{86ea8736-5878-4a17-b164-f11a1f2d044f}" ma:internalName="TaxCatchAll" ma:showField="CatchAllData" ma:web="a8a9630b-75d6-4764-bb6e-6771892ef15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a9630b-75d6-4764-bb6e-6771892ef157" elementFormDefault="qualified">
    <xsd:import namespace="http://schemas.microsoft.com/office/2006/documentManagement/types"/>
    <xsd:import namespace="http://schemas.microsoft.com/office/infopath/2007/PartnerControls"/>
    <xsd:element name="TaxKeywordTaxHTField" ma:index="15"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2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a336f1-43e7-413a-a38b-820e2c7a8f29" elementFormDefault="qualified">
    <xsd:import namespace="http://schemas.microsoft.com/office/2006/documentManagement/types"/>
    <xsd:import namespace="http://schemas.microsoft.com/office/infopath/2007/PartnerControls"/>
    <xsd:element name="hf2fb72ce0e5481d877c71cfbf14d193" ma:index="20" nillable="true" ma:taxonomy="true" ma:internalName="hf2fb72ce0e5481d877c71cfbf14d193" ma:taxonomyFieldName="Document_x0020_Type" ma:displayName="Document Type" ma:readOnly="false" ma:fieldId="{1f2fb72c-e0e5-481d-877c-71cfbf14d193}" ma:sspId="73f51738-d318-4883-9d64-4f0bd0ccc55e" ma:termSetId="c3910003-04ad-4f11-ac73-8b387f826935" ma:anchorId="00000000-0000-0000-0000-000000000000" ma:open="false" ma:isKeyword="false">
      <xsd:complexType>
        <xsd:sequence>
          <xsd:element ref="pc:Terms" minOccurs="0" maxOccurs="1"/>
        </xsd:sequence>
      </xsd:complexType>
    </xsd:element>
    <xsd:element name="MediaServiceMetadata" ma:index="23" nillable="true" ma:displayName="MediaServiceMetadata" ma:description="" ma:hidden="true" ma:internalName="MediaServiceMetadata" ma:readOnly="true">
      <xsd:simpleType>
        <xsd:restriction base="dms:Note"/>
      </xsd:simpleType>
    </xsd:element>
    <xsd:element name="MediaServiceFastMetadata" ma:index="24" nillable="true" ma:displayName="MediaServiceFastMetadata" ma:description=""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283e0b-db31-4043-a2ef-b80661bf084a">
      <Value>678</Value>
      <Value>507</Value>
      <Value>333</Value>
      <Value>332</Value>
      <Value>331</Value>
      <Value>25</Value>
    </TaxCatchAll>
    <LikesCount xmlns="http://schemas.microsoft.com/sharepoint/v3" xsi:nil="true"/>
    <TaxKeywordTaxHTField xmlns="a8a9630b-75d6-4764-bb6e-6771892ef157">
      <Terms xmlns="http://schemas.microsoft.com/office/infopath/2007/PartnerControls">
        <TermInfo xmlns="http://schemas.microsoft.com/office/infopath/2007/PartnerControls">
          <TermName xmlns="http://schemas.microsoft.com/office/infopath/2007/PartnerControls">Data for Children</TermName>
          <TermId xmlns="http://schemas.microsoft.com/office/infopath/2007/PartnerControls">732236a2-55ab-4e73-ae8b-d1dc093edba8</TermId>
        </TermInfo>
        <TermInfo xmlns="http://schemas.microsoft.com/office/infopath/2007/PartnerControls">
          <TermName xmlns="http://schemas.microsoft.com/office/infopath/2007/PartnerControls">Presentation</TermName>
          <TermId xmlns="http://schemas.microsoft.com/office/infopath/2007/PartnerControls">f190dee1-14d8-4ba3-a806-3384da90b24a</TermId>
        </TermInfo>
        <TermInfo xmlns="http://schemas.microsoft.com/office/infopath/2007/PartnerControls">
          <TermName xmlns="http://schemas.microsoft.com/office/infopath/2007/PartnerControls">data action plans</TermName>
          <TermId xmlns="http://schemas.microsoft.com/office/infopath/2007/PartnerControls">c71135df-3e89-4545-acae-e74ca8fe4fc8</TermId>
        </TermInfo>
        <TermInfo xmlns="http://schemas.microsoft.com/office/infopath/2007/PartnerControls">
          <TermName xmlns="http://schemas.microsoft.com/office/infopath/2007/PartnerControls">data landscaping</TermName>
          <TermId xmlns="http://schemas.microsoft.com/office/infopath/2007/PartnerControls">f0da5cdc-53c4-4d77-9e18-18e39d606050</TermId>
        </TermInfo>
        <TermInfo xmlns="http://schemas.microsoft.com/office/infopath/2007/PartnerControls">
          <TermName xmlns="http://schemas.microsoft.com/office/infopath/2007/PartnerControls">webinar</TermName>
          <TermId xmlns="http://schemas.microsoft.com/office/infopath/2007/PartnerControls">fe443bbe-5be3-43bf-b076-8b62fe23d020</TermId>
        </TermInfo>
      </Terms>
    </TaxKeywordTaxHTField>
    <Ratings xmlns="http://schemas.microsoft.com/sharepoint/v3" xsi:nil="true"/>
    <hf2fb72ce0e5481d877c71cfbf14d193 xmlns="38a336f1-43e7-413a-a38b-820e2c7a8f29">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f190dee1-14d8-4ba3-a806-3384da90b24a</TermId>
        </TermInfo>
      </Terms>
    </hf2fb72ce0e5481d877c71cfbf14d193>
    <LikedBy xmlns="http://schemas.microsoft.com/sharepoint/v3">
      <UserInfo>
        <DisplayName/>
        <AccountId xsi:nil="true"/>
        <AccountType/>
      </UserInfo>
    </LikedBy>
    <PublishingExpirationDate xmlns="http://schemas.microsoft.com/sharepoint/v3" xsi:nil="true"/>
    <PublishingStartDate xmlns="http://schemas.microsoft.com/sharepoint/v3" xsi:nil="true"/>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D61CB7DD-E9E2-42E3-BB6F-6CC67CD0281C}"/>
</file>

<file path=customXml/itemProps2.xml><?xml version="1.0" encoding="utf-8"?>
<ds:datastoreItem xmlns:ds="http://schemas.openxmlformats.org/officeDocument/2006/customXml" ds:itemID="{36339458-EE30-4306-88B4-EA8C96E54037}"/>
</file>

<file path=customXml/itemProps3.xml><?xml version="1.0" encoding="utf-8"?>
<ds:datastoreItem xmlns:ds="http://schemas.openxmlformats.org/officeDocument/2006/customXml" ds:itemID="{E51194E2-A5F6-431D-811F-B0901EF8ECB4}"/>
</file>

<file path=docProps/app.xml><?xml version="1.0" encoding="utf-8"?>
<Properties xmlns="http://schemas.openxmlformats.org/officeDocument/2006/extended-properties" xmlns:vt="http://schemas.openxmlformats.org/officeDocument/2006/docPropsVTypes">
  <TotalTime>5451</TotalTime>
  <Words>1295</Words>
  <Application>Microsoft Office PowerPoint</Application>
  <PresentationFormat>Widescreen</PresentationFormat>
  <Paragraphs>222</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 Neue</vt:lpstr>
      <vt:lpstr>Times New Roman</vt:lpstr>
      <vt:lpstr>UNICEF Power Point Template 2016 Ver1</vt:lpstr>
      <vt:lpstr>PowerPoint Presentation</vt:lpstr>
      <vt:lpstr>PowerPoint Presentation</vt:lpstr>
      <vt:lpstr>PowerPoint Presentation</vt:lpstr>
      <vt:lpstr>PowerPoint Presentation</vt:lpstr>
      <vt:lpstr>PowerPoint Presentation</vt:lpstr>
      <vt:lpstr>Creating a global strategy</vt:lpstr>
      <vt:lpstr>Building country level action plans</vt:lpstr>
      <vt:lpstr>Building country level action plans</vt:lpstr>
      <vt:lpstr>Building country level action plans</vt:lpstr>
      <vt:lpstr>PowerPoint Presentation</vt:lpstr>
      <vt:lpstr>Three themes for global investments</vt:lpstr>
      <vt:lpstr>PowerPoint Presentation</vt:lpstr>
      <vt:lpstr>PowerPoint Presentation</vt:lpstr>
      <vt:lpstr>PowerPoint Presentation</vt:lpstr>
      <vt:lpstr>PowerPoint Presentation</vt:lpstr>
      <vt:lpstr>PowerPoint Presentation</vt:lpstr>
      <vt:lpstr>PowerPoint Presentation</vt:lpstr>
      <vt:lpstr>Data for 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Children: Learning from country action plans</dc:title>
  <dc:creator>Emily Garin</dc:creator>
  <cp:keywords>Data for Children; data landscaping; webinar; Presentation; data action plans</cp:keywords>
  <cp:lastModifiedBy>Emily Garin</cp:lastModifiedBy>
  <cp:revision>155</cp:revision>
  <cp:lastPrinted>2019-04-29T14:02:27Z</cp:lastPrinted>
  <dcterms:created xsi:type="dcterms:W3CDTF">2019-02-11T20:51:28Z</dcterms:created>
  <dcterms:modified xsi:type="dcterms:W3CDTF">2019-04-30T13:52:30Z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0x0101009D86766915788648874F161CA2772EC6</vt:lpwstr>
  </property>
  <property fmtid="{D5CDD505-2E9C-101B-9397-08002B2CF9AE}" pid="3" name="TaxKeyword">
    <vt:lpwstr>331;#Data for Children|732236a2-55ab-4e73-ae8b-d1dc093edba8;#333;#Presentation|f190dee1-14d8-4ba3-a806-3384da90b24a;#678;#data action plans|c71135df-3e89-4545-acae-e74ca8fe4fc8;#507;#data landscaping|f0da5cdc-53c4-4d77-9e18-18e39d606050;#332;#webinar|fe443bbe-5be3-43bf-b076-8b62fe23d020</vt:lpwstr>
  </property>
  <property fmtid="{D5CDD505-2E9C-101B-9397-08002B2CF9AE}" pid="4" name="Document Type">
    <vt:lpwstr>25;#Presentation|f190dee1-14d8-4ba3-a806-3384da90b24a</vt:lpwstr>
  </property>
</Properties>
</file>