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0"/>
  </p:notesMasterIdLst>
  <p:handoutMasterIdLst>
    <p:handoutMasterId r:id="rId31"/>
  </p:handoutMasterIdLst>
  <p:sldIdLst>
    <p:sldId id="513" r:id="rId2"/>
    <p:sldId id="514" r:id="rId3"/>
    <p:sldId id="533" r:id="rId4"/>
    <p:sldId id="504" r:id="rId5"/>
    <p:sldId id="515" r:id="rId6"/>
    <p:sldId id="493" r:id="rId7"/>
    <p:sldId id="475" r:id="rId8"/>
    <p:sldId id="506" r:id="rId9"/>
    <p:sldId id="541" r:id="rId10"/>
    <p:sldId id="508" r:id="rId11"/>
    <p:sldId id="564" r:id="rId12"/>
    <p:sldId id="565" r:id="rId13"/>
    <p:sldId id="525" r:id="rId14"/>
    <p:sldId id="548" r:id="rId15"/>
    <p:sldId id="555" r:id="rId16"/>
    <p:sldId id="552" r:id="rId17"/>
    <p:sldId id="561" r:id="rId18"/>
    <p:sldId id="556" r:id="rId19"/>
    <p:sldId id="550" r:id="rId20"/>
    <p:sldId id="562" r:id="rId21"/>
    <p:sldId id="560" r:id="rId22"/>
    <p:sldId id="549" r:id="rId23"/>
    <p:sldId id="558" r:id="rId24"/>
    <p:sldId id="559" r:id="rId25"/>
    <p:sldId id="547" r:id="rId26"/>
    <p:sldId id="563" r:id="rId27"/>
    <p:sldId id="546" r:id="rId28"/>
    <p:sldId id="545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A32"/>
    <a:srgbClr val="19C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68742" autoAdjust="0"/>
  </p:normalViewPr>
  <p:slideViewPr>
    <p:cSldViewPr snapToGrid="0"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>
      <p:cViewPr>
        <p:scale>
          <a:sx n="100" d="100"/>
          <a:sy n="100" d="100"/>
        </p:scale>
        <p:origin x="-7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BDC02D-7421-41F7-BB89-539A528501FD}" type="datetimeFigureOut">
              <a:rPr lang="en-US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57B9FA-0053-41B5-8A3E-2A34B5354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5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8AE917-4D4A-4FE3-960E-4FF6DB43881C}" type="datetimeFigureOut">
              <a:rPr lang="en-US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1A7A02-9DD9-4CA5-8992-2C1FCFC7B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ＭＳ Ｐゴシック" pitchFamily="-12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F0339-4E8F-49AB-A4DB-D59072F638E3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938B8-39D8-48DB-BA76-DC82C7264C7D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5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7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8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7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7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20" charset="-128"/>
              <a:cs typeface="ＭＳ Ｐゴシック" pitchFamily="-12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4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E44E6-602E-4502-8E06-9785C0D880AC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E44E6-602E-4502-8E06-9785C0D880AC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F0339-4E8F-49AB-A4DB-D59072F638E3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7A02-9DD9-4CA5-8992-2C1FCFC7B7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18D92-9A87-46BC-B69C-F6F74A514647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86783-12BB-471C-99C1-0755275CF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D2825-DBD5-468D-ADA7-49DA3A7CD170}" type="datetimeFigureOut">
              <a:rPr lang="en-US" smtClean="0"/>
              <a:pPr>
                <a:defRPr/>
              </a:pPr>
              <a:t>15-Oct-12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A8E72-7AC4-4896-857C-B7264B981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7824" y="686298"/>
            <a:ext cx="3587263" cy="588833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3500" b="1" i="1" dirty="0">
                <a:solidFill>
                  <a:srgbClr val="0070C0"/>
                </a:solidFill>
              </a:rPr>
              <a:t>Ethical </a:t>
            </a:r>
            <a:r>
              <a:rPr lang="en-US" sz="3500" b="1" i="1" dirty="0" smtClean="0">
                <a:solidFill>
                  <a:srgbClr val="0070C0"/>
                </a:solidFill>
              </a:rPr>
              <a:t>principles, dilemmas </a:t>
            </a:r>
            <a:r>
              <a:rPr lang="en-US" sz="3500" b="1" i="1" dirty="0">
                <a:solidFill>
                  <a:srgbClr val="0070C0"/>
                </a:solidFill>
              </a:rPr>
              <a:t>and risks in collecting data on violence against </a:t>
            </a:r>
            <a:r>
              <a:rPr lang="en-US" sz="3500" b="1" i="1" dirty="0" smtClean="0">
                <a:solidFill>
                  <a:srgbClr val="0070C0"/>
                </a:solidFill>
              </a:rPr>
              <a:t>children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1500" dirty="0" smtClean="0">
                <a:solidFill>
                  <a:schemeClr val="tx1"/>
                </a:solidFill>
              </a:rPr>
              <a:t>Findings </a:t>
            </a:r>
            <a:r>
              <a:rPr lang="en-US" sz="1500" dirty="0">
                <a:solidFill>
                  <a:schemeClr val="tx1"/>
                </a:solidFill>
              </a:rPr>
              <a:t>from the work of the CP MERG technical working group on </a:t>
            </a:r>
            <a:endParaRPr lang="en-US" sz="1500" dirty="0" smtClean="0">
              <a:solidFill>
                <a:schemeClr val="tx1"/>
              </a:solidFill>
            </a:endParaRPr>
          </a:p>
          <a:p>
            <a:r>
              <a:rPr lang="en-US" sz="1500" dirty="0" smtClean="0">
                <a:solidFill>
                  <a:schemeClr val="tx1"/>
                </a:solidFill>
              </a:rPr>
              <a:t>violence </a:t>
            </a:r>
            <a:r>
              <a:rPr lang="en-US" sz="1500" dirty="0">
                <a:solidFill>
                  <a:schemeClr val="tx1"/>
                </a:solidFill>
              </a:rPr>
              <a:t>against children</a:t>
            </a:r>
          </a:p>
          <a:p>
            <a:pPr lvl="0"/>
            <a:endParaRPr lang="en-GB" dirty="0">
              <a:solidFill>
                <a:srgbClr val="0070C0"/>
              </a:solidFill>
            </a:endParaRPr>
          </a:p>
          <a:p>
            <a:pPr lvl="0"/>
            <a:endParaRPr lang="en-GB" dirty="0" smtClean="0">
              <a:solidFill>
                <a:srgbClr val="0070C0"/>
              </a:solidFill>
            </a:endParaRPr>
          </a:p>
          <a:p>
            <a:pPr lvl="0"/>
            <a:endParaRPr lang="en-GB" sz="2000" dirty="0" smtClean="0">
              <a:solidFill>
                <a:srgbClr val="0070C0"/>
              </a:solidFill>
            </a:endParaRPr>
          </a:p>
          <a:p>
            <a:pPr lvl="0"/>
            <a:r>
              <a:rPr lang="en-GB" sz="1700" dirty="0" smtClean="0">
                <a:solidFill>
                  <a:srgbClr val="0070C0"/>
                </a:solidFill>
              </a:rPr>
              <a:t>Claudia Cappa,</a:t>
            </a:r>
          </a:p>
          <a:p>
            <a:pPr lvl="0"/>
            <a:r>
              <a:rPr lang="en-GB" sz="1700" dirty="0" smtClean="0">
                <a:solidFill>
                  <a:srgbClr val="0070C0"/>
                </a:solidFill>
              </a:rPr>
              <a:t>Statistics and Monitoring Section</a:t>
            </a:r>
          </a:p>
          <a:p>
            <a:pPr lvl="0"/>
            <a:r>
              <a:rPr lang="en-GB" sz="1700" dirty="0" smtClean="0">
                <a:solidFill>
                  <a:srgbClr val="0070C0"/>
                </a:solidFill>
              </a:rPr>
              <a:t>UNICEF HQ</a:t>
            </a:r>
            <a:r>
              <a:rPr lang="en-US" sz="1700" dirty="0">
                <a:solidFill>
                  <a:srgbClr val="0070C0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r="2637"/>
          <a:stretch/>
        </p:blipFill>
        <p:spPr>
          <a:xfrm>
            <a:off x="391887" y="1002368"/>
            <a:ext cx="4813160" cy="50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C</a:t>
            </a:r>
            <a:r>
              <a:rPr lang="en-GB" sz="3600" b="1" dirty="0" smtClean="0">
                <a:solidFill>
                  <a:srgbClr val="0070C0"/>
                </a:solidFill>
              </a:rPr>
              <a:t>ontent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9154" name="Rectangle 8"/>
          <p:cNvSpPr>
            <a:spLocks noGrp="1"/>
          </p:cNvSpPr>
          <p:nvPr>
            <p:ph idx="1"/>
          </p:nvPr>
        </p:nvSpPr>
        <p:spPr>
          <a:xfrm>
            <a:off x="457200" y="1600200"/>
            <a:ext cx="7993464" cy="4525963"/>
          </a:xfrm>
        </p:spPr>
        <p:txBody>
          <a:bodyPr>
            <a:normAutofit/>
          </a:bodyPr>
          <a:lstStyle/>
          <a:p>
            <a:pPr lvl="0" algn="just"/>
            <a:endParaRPr lang="en-GB" sz="2400" dirty="0"/>
          </a:p>
          <a:p>
            <a:pPr marL="0" lvl="0" indent="0" algn="just">
              <a:buNone/>
            </a:pPr>
            <a:endParaRPr lang="en-US" sz="2400" dirty="0"/>
          </a:p>
          <a:p>
            <a:pPr algn="just"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41267" y="1536174"/>
            <a:ext cx="788521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/>
              <a:t>D</a:t>
            </a:r>
            <a:r>
              <a:rPr lang="en-AU" dirty="0" smtClean="0"/>
              <a:t>ocumentation</a:t>
            </a:r>
            <a:r>
              <a:rPr lang="en-AU" dirty="0"/>
              <a:t>, including both published and ‘grey’ literature, that is of specific relevance to research ethics in collecting data on </a:t>
            </a:r>
            <a:r>
              <a:rPr lang="en-AU" dirty="0" smtClean="0"/>
              <a:t>VAC </a:t>
            </a:r>
          </a:p>
          <a:p>
            <a:pPr algn="just"/>
            <a:endParaRPr lang="en-AU" dirty="0"/>
          </a:p>
          <a:p>
            <a:pPr marL="633413" lvl="1" indent="-292100" algn="just"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</a:rPr>
              <a:t>Review of ethical principles and frameworks</a:t>
            </a:r>
          </a:p>
          <a:p>
            <a:pPr marL="633413" lvl="1" indent="-292100" algn="just">
              <a:buFont typeface="Arial" pitchFamily="34" charset="0"/>
              <a:buChar char="•"/>
            </a:pPr>
            <a:endParaRPr lang="en-AU" sz="2000" dirty="0">
              <a:solidFill>
                <a:srgbClr val="0070C0"/>
              </a:solidFill>
            </a:endParaRPr>
          </a:p>
          <a:p>
            <a:pPr marL="633413" lvl="1" indent="-292100" algn="just"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</a:rPr>
              <a:t>Review </a:t>
            </a:r>
            <a:r>
              <a:rPr lang="en-AU" sz="2000" dirty="0">
                <a:solidFill>
                  <a:srgbClr val="0070C0"/>
                </a:solidFill>
              </a:rPr>
              <a:t>of ethics documentation: guidelines, codes and </a:t>
            </a:r>
            <a:r>
              <a:rPr lang="en-AU" sz="2000" dirty="0" smtClean="0">
                <a:solidFill>
                  <a:srgbClr val="0070C0"/>
                </a:solidFill>
              </a:rPr>
              <a:t>standards</a:t>
            </a:r>
          </a:p>
          <a:p>
            <a:pPr marL="633413" lvl="1" indent="-292100" algn="just">
              <a:buFont typeface="Arial" pitchFamily="34" charset="0"/>
              <a:buChar char="•"/>
            </a:pPr>
            <a:endParaRPr lang="en-AU" sz="2000" dirty="0" smtClean="0">
              <a:solidFill>
                <a:srgbClr val="0070C0"/>
              </a:solidFill>
            </a:endParaRPr>
          </a:p>
          <a:p>
            <a:pPr marL="633413" lvl="1" indent="-292100" algn="just">
              <a:buFont typeface="Arial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</a:rPr>
              <a:t>Review of published </a:t>
            </a:r>
            <a:r>
              <a:rPr lang="en-AU" sz="2000" dirty="0" smtClean="0">
                <a:solidFill>
                  <a:srgbClr val="0070C0"/>
                </a:solidFill>
              </a:rPr>
              <a:t>literature on ethical </a:t>
            </a:r>
            <a:r>
              <a:rPr lang="en-AU" sz="2000" dirty="0">
                <a:solidFill>
                  <a:srgbClr val="0070C0"/>
                </a:solidFill>
              </a:rPr>
              <a:t>challenges and dilemmas </a:t>
            </a:r>
          </a:p>
          <a:p>
            <a:pPr marL="633413" lvl="1" indent="-292100" algn="just"/>
            <a:endParaRPr lang="en-AU" sz="2000" dirty="0">
              <a:solidFill>
                <a:srgbClr val="0070C0"/>
              </a:solidFill>
            </a:endParaRPr>
          </a:p>
          <a:p>
            <a:pPr marL="633413" lvl="1" indent="-292100" algn="just">
              <a:buFont typeface="Arial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</a:rPr>
              <a:t>Review of published literature on </a:t>
            </a:r>
            <a:r>
              <a:rPr lang="en-AU" sz="2000" dirty="0" smtClean="0">
                <a:solidFill>
                  <a:srgbClr val="0070C0"/>
                </a:solidFill>
              </a:rPr>
              <a:t>risks associated with collecting data on VAC </a:t>
            </a: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endParaRPr lang="en-AU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AU" dirty="0"/>
          </a:p>
          <a:p>
            <a:pPr marL="342900" indent="-342900"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4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Ethics in research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7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acknowledged formally with the development of the Nuremberg code (1947); based on </a:t>
            </a:r>
            <a:r>
              <a:rPr lang="en-NZ" dirty="0" smtClean="0"/>
              <a:t>Anglo-American </a:t>
            </a:r>
            <a:r>
              <a:rPr lang="en-NZ" dirty="0"/>
              <a:t>law, </a:t>
            </a:r>
            <a:r>
              <a:rPr lang="en-NZ" dirty="0" smtClean="0"/>
              <a:t>focused </a:t>
            </a:r>
            <a:r>
              <a:rPr lang="en-NZ" dirty="0"/>
              <a:t>on respect for personal integrity in experimental research </a:t>
            </a: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Subsequent </a:t>
            </a:r>
            <a:r>
              <a:rPr lang="en-AU" dirty="0"/>
              <a:t>ethical guidelines and codes were developed for </a:t>
            </a:r>
            <a:r>
              <a:rPr lang="en-AU" u="sng" dirty="0"/>
              <a:t>medical research</a:t>
            </a:r>
            <a:r>
              <a:rPr lang="en-AU" dirty="0"/>
              <a:t>, aimed primarily at biomedical clinical </a:t>
            </a:r>
            <a:r>
              <a:rPr lang="en-AU" dirty="0" smtClean="0"/>
              <a:t>studies</a:t>
            </a:r>
            <a:endParaRPr lang="en-AU" dirty="0"/>
          </a:p>
          <a:p>
            <a:endParaRPr lang="en-AU" dirty="0" smtClean="0"/>
          </a:p>
          <a:p>
            <a:r>
              <a:rPr lang="en-NZ" dirty="0"/>
              <a:t>F</a:t>
            </a:r>
            <a:r>
              <a:rPr lang="en-NZ" dirty="0" smtClean="0"/>
              <a:t>irst </a:t>
            </a:r>
            <a:r>
              <a:rPr lang="en-NZ" dirty="0"/>
              <a:t>international code of ethics was the Declaration of Helsinki </a:t>
            </a:r>
            <a:r>
              <a:rPr lang="en-NZ" dirty="0" smtClean="0"/>
              <a:t>which </a:t>
            </a:r>
            <a:r>
              <a:rPr lang="en-NZ" dirty="0"/>
              <a:t>was written for medical </a:t>
            </a:r>
            <a:r>
              <a:rPr lang="en-NZ" dirty="0" smtClean="0"/>
              <a:t>research</a:t>
            </a:r>
            <a:endParaRPr lang="en-US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Main frameworks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866"/>
            <a:ext cx="8545513" cy="52351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Duties </a:t>
            </a:r>
          </a:p>
          <a:p>
            <a:pPr marL="633413" indent="-633413">
              <a:buNone/>
            </a:pPr>
            <a:r>
              <a:rPr lang="en-US" sz="2300" dirty="0"/>
              <a:t>	M</a:t>
            </a:r>
            <a:r>
              <a:rPr lang="en-US" sz="2300" dirty="0" smtClean="0"/>
              <a:t>ost widely established framework underpinning guidelines and codes</a:t>
            </a:r>
          </a:p>
          <a:p>
            <a:pPr marL="633413" indent="-633413">
              <a:buNone/>
            </a:pPr>
            <a:r>
              <a:rPr lang="en-US" sz="2300" dirty="0"/>
              <a:t>	</a:t>
            </a:r>
            <a:r>
              <a:rPr lang="en-US" sz="2300" dirty="0" smtClean="0"/>
              <a:t>Right actions treat people as ends, not means</a:t>
            </a:r>
          </a:p>
          <a:p>
            <a:pPr marL="633413" indent="-633413">
              <a:buNone/>
            </a:pPr>
            <a:r>
              <a:rPr lang="en-US" sz="2300" dirty="0"/>
              <a:t>	</a:t>
            </a:r>
            <a:r>
              <a:rPr lang="en-US" sz="2300" dirty="0" smtClean="0"/>
              <a:t>Universal duties</a:t>
            </a:r>
          </a:p>
          <a:p>
            <a:pPr marL="633413" indent="-633413">
              <a:buNone/>
            </a:pPr>
            <a:r>
              <a:rPr lang="en-US" sz="2300" dirty="0"/>
              <a:t>	</a:t>
            </a:r>
            <a:r>
              <a:rPr lang="en-US" sz="2300" dirty="0" smtClean="0"/>
              <a:t>Principles of autonomy, beneficence-maleficence, justice</a:t>
            </a:r>
          </a:p>
          <a:p>
            <a:pPr marL="633413" indent="-633413">
              <a:buNone/>
            </a:pPr>
            <a:endParaRPr lang="en-US" dirty="0" smtClean="0"/>
          </a:p>
          <a:p>
            <a:r>
              <a:rPr lang="en-US" dirty="0" smtClean="0"/>
              <a:t>Best outcomes</a:t>
            </a:r>
          </a:p>
          <a:p>
            <a:pPr marL="633413" indent="-633413">
              <a:buNone/>
            </a:pPr>
            <a:r>
              <a:rPr lang="en-US" sz="2000" dirty="0" smtClean="0"/>
              <a:t>	</a:t>
            </a:r>
            <a:r>
              <a:rPr lang="en-US" sz="2300" dirty="0" smtClean="0"/>
              <a:t>Strategies to reduce harm and costs, and promote benefits</a:t>
            </a:r>
          </a:p>
          <a:p>
            <a:pPr marL="633413" indent="-633413">
              <a:buNone/>
            </a:pPr>
            <a:r>
              <a:rPr lang="en-US" sz="2300" dirty="0"/>
              <a:t>	</a:t>
            </a:r>
            <a:r>
              <a:rPr lang="en-US" sz="2300" dirty="0" smtClean="0"/>
              <a:t>Rightness or wrongness depends on the nature of the consequences  </a:t>
            </a:r>
          </a:p>
          <a:p>
            <a:pPr marL="633413" indent="-633413">
              <a:buNone/>
            </a:pPr>
            <a:r>
              <a:rPr lang="en-US" sz="2600" dirty="0"/>
              <a:t>	</a:t>
            </a:r>
            <a:endParaRPr lang="en-US" sz="2600" dirty="0" smtClean="0"/>
          </a:p>
          <a:p>
            <a:r>
              <a:rPr lang="en-US" dirty="0" smtClean="0"/>
              <a:t>Rights </a:t>
            </a:r>
          </a:p>
          <a:p>
            <a:pPr marL="633413" indent="-633413">
              <a:buNone/>
            </a:pPr>
            <a:r>
              <a:rPr lang="en-US" sz="2000" dirty="0" smtClean="0"/>
              <a:t>	</a:t>
            </a:r>
            <a:r>
              <a:rPr lang="en-US" sz="2300" dirty="0" smtClean="0"/>
              <a:t>Recognition and promotion of children rights as expressed in the CRC (best interest, non-discrimination and right to be heard) </a:t>
            </a:r>
            <a:endParaRPr lang="en-US" sz="2300" dirty="0"/>
          </a:p>
          <a:p>
            <a:endParaRPr lang="en-US" dirty="0" smtClean="0"/>
          </a:p>
          <a:p>
            <a:r>
              <a:rPr lang="en-US" dirty="0" smtClean="0"/>
              <a:t>Virtues</a:t>
            </a:r>
          </a:p>
          <a:p>
            <a:pPr marL="682625" indent="0">
              <a:buNone/>
            </a:pPr>
            <a:r>
              <a:rPr lang="en-US" sz="2300" dirty="0" smtClean="0"/>
              <a:t>Base on people’s possessing and acting on good characteristics rather than vices </a:t>
            </a:r>
          </a:p>
          <a:p>
            <a:pPr marL="682625" indent="0">
              <a:buNone/>
            </a:pPr>
            <a:r>
              <a:rPr lang="en-US" sz="2300" dirty="0" smtClean="0"/>
              <a:t>Lack of culture agreement on what constitutes virtues and vices</a:t>
            </a:r>
            <a:endParaRPr lang="en-US" sz="2300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564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Ethical </a:t>
            </a:r>
            <a:r>
              <a:rPr lang="en-AU" b="1" dirty="0" smtClean="0">
                <a:solidFill>
                  <a:srgbClr val="0070C0"/>
                </a:solidFill>
              </a:rPr>
              <a:t>challenges, dilemmas and risks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22530" name="Picture 10" descr="Unicef_NY_2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1644650"/>
            <a:ext cx="5608637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4" descr="logo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1) Impacts 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 children of participation in research on VAC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Does involvement in child abuse research conflict with ethical principles of beneficence and non-maleficence? </a:t>
            </a:r>
            <a:endParaRPr lang="en-AU" dirty="0" smtClean="0"/>
          </a:p>
          <a:p>
            <a:pPr lvl="0"/>
            <a:endParaRPr lang="en-US" dirty="0"/>
          </a:p>
          <a:p>
            <a:pPr lvl="0"/>
            <a:r>
              <a:rPr lang="en-AU" dirty="0"/>
              <a:t>Is it justifiable to include children in abuse research classified as non-therapeutic that has limited, indirect or minor benefits for children</a:t>
            </a:r>
            <a:r>
              <a:rPr lang="en-AU" dirty="0" smtClean="0"/>
              <a:t>?</a:t>
            </a:r>
          </a:p>
          <a:p>
            <a:pPr lvl="0"/>
            <a:endParaRPr lang="en-US" dirty="0"/>
          </a:p>
          <a:p>
            <a:pPr lvl="0"/>
            <a:r>
              <a:rPr lang="en-AU" dirty="0"/>
              <a:t>What are the possible long-term consequences?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7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The benefit of research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3000" dirty="0"/>
              <a:t>R</a:t>
            </a:r>
            <a:r>
              <a:rPr lang="en-AU" sz="3000" dirty="0" smtClean="0"/>
              <a:t>eview </a:t>
            </a:r>
            <a:r>
              <a:rPr lang="en-AU" sz="3000"/>
              <a:t>found </a:t>
            </a:r>
            <a:r>
              <a:rPr lang="en-AU" sz="3000" smtClean="0"/>
              <a:t>limited </a:t>
            </a:r>
            <a:r>
              <a:rPr lang="en-AU" sz="3000" dirty="0" smtClean="0"/>
              <a:t>literature </a:t>
            </a:r>
            <a:r>
              <a:rPr lang="en-AU" sz="3000" dirty="0"/>
              <a:t>to support the argument that there are positive benefits for children who participate in research on </a:t>
            </a:r>
            <a:r>
              <a:rPr lang="en-AU" sz="3000" dirty="0" smtClean="0"/>
              <a:t>VAC</a:t>
            </a:r>
          </a:p>
          <a:p>
            <a:pPr marL="0" indent="0">
              <a:buNone/>
            </a:pPr>
            <a:endParaRPr lang="en-AU" sz="3000" dirty="0"/>
          </a:p>
          <a:p>
            <a:r>
              <a:rPr lang="en-NZ" sz="3000" dirty="0"/>
              <a:t>Available studies </a:t>
            </a:r>
            <a:r>
              <a:rPr lang="en-NZ" sz="3000" dirty="0" smtClean="0"/>
              <a:t>on children did </a:t>
            </a:r>
            <a:r>
              <a:rPr lang="en-NZ" sz="3000" dirty="0"/>
              <a:t>not focus specifically on trauma related to violence, </a:t>
            </a:r>
            <a:r>
              <a:rPr lang="en-NZ" sz="3000" dirty="0" smtClean="0"/>
              <a:t>but on injuries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NZ" sz="3000" dirty="0" smtClean="0"/>
              <a:t>From available (literature not related to violence): One </a:t>
            </a:r>
            <a:r>
              <a:rPr lang="en-NZ" sz="3000" dirty="0"/>
              <a:t>benefit of participation may include a positive feeling, even when the topic is serious or the child has had traumatic </a:t>
            </a:r>
            <a:r>
              <a:rPr lang="en-NZ" sz="3000" dirty="0" smtClean="0"/>
              <a:t>experiences</a:t>
            </a:r>
          </a:p>
          <a:p>
            <a:endParaRPr lang="en-NZ" dirty="0" smtClean="0"/>
          </a:p>
          <a:p>
            <a:endParaRPr lang="en-NZ" dirty="0"/>
          </a:p>
          <a:p>
            <a:endParaRPr lang="en-US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4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Risk of discomfort, distress or trauma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Children who have experienced violence: </a:t>
            </a:r>
            <a:r>
              <a:rPr lang="en-NZ" sz="2800" dirty="0" smtClean="0"/>
              <a:t>concern </a:t>
            </a:r>
            <a:r>
              <a:rPr lang="en-NZ" sz="2800" dirty="0"/>
              <a:t>is whether involvement in research will cause them discomfort, distress or even re-traumatization, perhaps in the form of memories or </a:t>
            </a:r>
            <a:r>
              <a:rPr lang="en-NZ" sz="2800" dirty="0" smtClean="0"/>
              <a:t>flashbacks</a:t>
            </a:r>
            <a:endParaRPr lang="en-AU" sz="2800" dirty="0"/>
          </a:p>
          <a:p>
            <a:endParaRPr lang="en-AU" sz="2800" dirty="0" smtClean="0"/>
          </a:p>
          <a:p>
            <a:r>
              <a:rPr lang="en-AU" sz="2800" dirty="0" smtClean="0"/>
              <a:t>Children with </a:t>
            </a:r>
            <a:r>
              <a:rPr lang="en-AU" sz="2800" dirty="0"/>
              <a:t>no known history of experiencing </a:t>
            </a:r>
            <a:r>
              <a:rPr lang="en-AU" sz="2800" dirty="0" smtClean="0"/>
              <a:t>violence:  concern </a:t>
            </a:r>
            <a:r>
              <a:rPr lang="en-AU" sz="2800" dirty="0"/>
              <a:t>is the potential harm of exposing them unnecessarily to distressing issues that are alien to </a:t>
            </a:r>
            <a:r>
              <a:rPr lang="en-AU" sz="2800" dirty="0" smtClean="0"/>
              <a:t>them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findings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0842"/>
          </a:xfrm>
        </p:spPr>
        <p:txBody>
          <a:bodyPr>
            <a:normAutofit/>
          </a:bodyPr>
          <a:lstStyle/>
          <a:p>
            <a:pPr algn="just"/>
            <a:r>
              <a:rPr lang="en-NZ" sz="1800" dirty="0" smtClean="0"/>
              <a:t>Minimal </a:t>
            </a:r>
            <a:r>
              <a:rPr lang="en-NZ" sz="1800" dirty="0"/>
              <a:t>research has been done on the effect of questions about </a:t>
            </a:r>
            <a:r>
              <a:rPr lang="en-NZ" sz="1800" dirty="0" smtClean="0"/>
              <a:t>violence</a:t>
            </a:r>
          </a:p>
          <a:p>
            <a:pPr marL="0" indent="0" algn="just">
              <a:buNone/>
            </a:pPr>
            <a:endParaRPr lang="en-NZ" sz="1800" dirty="0"/>
          </a:p>
          <a:p>
            <a:pPr algn="just"/>
            <a:r>
              <a:rPr lang="en-NZ" sz="1800" dirty="0"/>
              <a:t>R</a:t>
            </a:r>
            <a:r>
              <a:rPr lang="en-NZ" sz="1800" dirty="0" smtClean="0"/>
              <a:t>ecent </a:t>
            </a:r>
            <a:r>
              <a:rPr lang="en-NZ" sz="1800" dirty="0"/>
              <a:t>US national survey </a:t>
            </a:r>
            <a:r>
              <a:rPr lang="en-NZ" sz="1800" dirty="0" smtClean="0"/>
              <a:t>on VAC (1,588 </a:t>
            </a:r>
            <a:r>
              <a:rPr lang="en-NZ" sz="1800" dirty="0"/>
              <a:t>participants </a:t>
            </a:r>
            <a:r>
              <a:rPr lang="en-NZ" sz="1800" dirty="0" smtClean="0"/>
              <a:t>aged </a:t>
            </a:r>
            <a:r>
              <a:rPr lang="en-NZ" sz="1800" dirty="0"/>
              <a:t>10-15 </a:t>
            </a:r>
            <a:r>
              <a:rPr lang="en-NZ" sz="1800" dirty="0" smtClean="0"/>
              <a:t>years, Ybarra </a:t>
            </a:r>
            <a:r>
              <a:rPr lang="en-NZ" sz="1800" dirty="0"/>
              <a:t>et al., </a:t>
            </a:r>
            <a:r>
              <a:rPr lang="en-NZ" sz="1800" dirty="0" smtClean="0"/>
              <a:t>2009)</a:t>
            </a:r>
          </a:p>
          <a:p>
            <a:pPr marL="0" indent="0" algn="just">
              <a:buNone/>
            </a:pPr>
            <a:endParaRPr lang="en-NZ" sz="1600" dirty="0" smtClean="0"/>
          </a:p>
          <a:p>
            <a:pPr marL="742950" indent="-742950" algn="just">
              <a:buNone/>
            </a:pPr>
            <a:r>
              <a:rPr lang="en-NZ" sz="1600" dirty="0" smtClean="0"/>
              <a:t>	Around </a:t>
            </a:r>
            <a:r>
              <a:rPr lang="en-NZ" sz="1600" dirty="0"/>
              <a:t>one quarter (</a:t>
            </a:r>
            <a:r>
              <a:rPr lang="en-NZ" sz="1600" u="sng" dirty="0"/>
              <a:t>23 per cent) reported being upset </a:t>
            </a:r>
            <a:r>
              <a:rPr lang="en-NZ" sz="1600" dirty="0"/>
              <a:t>by </a:t>
            </a:r>
            <a:r>
              <a:rPr lang="en-NZ" sz="1600" dirty="0" smtClean="0"/>
              <a:t>questions</a:t>
            </a:r>
            <a:r>
              <a:rPr lang="en-NZ" sz="1600" dirty="0"/>
              <a:t>, with younger participants far more likely to be upset than older participants. </a:t>
            </a:r>
            <a:endParaRPr lang="en-NZ" sz="1600" dirty="0" smtClean="0"/>
          </a:p>
          <a:p>
            <a:pPr marL="742950" indent="-742950" algn="just">
              <a:buNone/>
            </a:pPr>
            <a:r>
              <a:rPr lang="en-NZ" sz="1600" dirty="0"/>
              <a:t>	</a:t>
            </a:r>
            <a:r>
              <a:rPr lang="en-NZ" sz="1600" dirty="0" smtClean="0"/>
              <a:t>Children </a:t>
            </a:r>
            <a:r>
              <a:rPr lang="en-NZ" sz="1600" dirty="0"/>
              <a:t>who had experienced victimization were just as likely as those who had not been victimized to </a:t>
            </a:r>
            <a:r>
              <a:rPr lang="en-NZ" sz="1600" i="1" dirty="0"/>
              <a:t>not</a:t>
            </a:r>
            <a:r>
              <a:rPr lang="en-NZ" sz="1600" dirty="0"/>
              <a:t> be upset by the violence-related questions. 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NZ" sz="1800" dirty="0"/>
              <a:t>Another US </a:t>
            </a:r>
            <a:r>
              <a:rPr lang="en-NZ" sz="1800" dirty="0" smtClean="0"/>
              <a:t>study </a:t>
            </a:r>
            <a:r>
              <a:rPr lang="en-NZ" sz="1800" dirty="0"/>
              <a:t>found (</a:t>
            </a:r>
            <a:r>
              <a:rPr lang="en-NZ" sz="1800" dirty="0" err="1"/>
              <a:t>Langinrichensen-Rohling</a:t>
            </a:r>
            <a:r>
              <a:rPr lang="en-NZ" sz="1800" dirty="0"/>
              <a:t> et al., 2006</a:t>
            </a:r>
            <a:r>
              <a:rPr lang="en-NZ" sz="1800" dirty="0" smtClean="0"/>
              <a:t>) </a:t>
            </a:r>
          </a:p>
          <a:p>
            <a:pPr marL="0" indent="0" algn="just">
              <a:buNone/>
            </a:pPr>
            <a:endParaRPr lang="en-NZ" sz="1600" dirty="0" smtClean="0"/>
          </a:p>
          <a:p>
            <a:pPr marL="742950" indent="0" algn="just">
              <a:buNone/>
            </a:pPr>
            <a:r>
              <a:rPr lang="en-NZ" sz="1600" u="sng" dirty="0" smtClean="0"/>
              <a:t>30 </a:t>
            </a:r>
            <a:r>
              <a:rPr lang="en-NZ" sz="1600" u="sng" dirty="0"/>
              <a:t>per cent reported some level of being upset </a:t>
            </a:r>
            <a:r>
              <a:rPr lang="en-NZ" sz="1600" dirty="0" smtClean="0"/>
              <a:t>The </a:t>
            </a:r>
            <a:r>
              <a:rPr lang="en-NZ" sz="1600" dirty="0"/>
              <a:t>highest rates were found among younger, middle school children and a truancy sample within a juvenile justice setting. Y</a:t>
            </a:r>
            <a:r>
              <a:rPr lang="en-NZ" sz="1600" dirty="0" smtClean="0"/>
              <a:t>oung </a:t>
            </a:r>
            <a:r>
              <a:rPr lang="en-NZ" sz="1600" dirty="0"/>
              <a:t>people in this study who reported a history of physical or sexual abuse (or suicidal thoughts or drug use) reported feeling upset more often than those without such experiences. </a:t>
            </a:r>
            <a:endParaRPr lang="en-US" sz="1600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Recommendations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909"/>
            <a:ext cx="8229600" cy="4525963"/>
          </a:xfrm>
        </p:spPr>
        <p:txBody>
          <a:bodyPr>
            <a:noAutofit/>
          </a:bodyPr>
          <a:lstStyle/>
          <a:p>
            <a:r>
              <a:rPr lang="en-NZ" sz="2000" dirty="0" smtClean="0"/>
              <a:t>Call for further </a:t>
            </a:r>
            <a:r>
              <a:rPr lang="en-NZ" sz="2000" dirty="0"/>
              <a:t>research on the potential risks and benefits to children and young people from participating in research on </a:t>
            </a:r>
            <a:r>
              <a:rPr lang="en-NZ" sz="2000" dirty="0" smtClean="0"/>
              <a:t>VAC</a:t>
            </a:r>
            <a:endParaRPr lang="en-NZ" sz="2000" dirty="0"/>
          </a:p>
          <a:p>
            <a:endParaRPr lang="en-US" sz="2000" dirty="0"/>
          </a:p>
          <a:p>
            <a:r>
              <a:rPr lang="en-NZ" sz="2000" dirty="0"/>
              <a:t>In the absence of such empirical evidence, the relatively high number of children reporting upset (between one-quarter and one-third of participants in some studies cited above) suggests the need for caution and for the careful selection of methodologies to ameliorate </a:t>
            </a:r>
            <a:r>
              <a:rPr lang="en-NZ" sz="2000" dirty="0" smtClean="0"/>
              <a:t>distress</a:t>
            </a:r>
          </a:p>
          <a:p>
            <a:endParaRPr lang="en-NZ" sz="2000" dirty="0"/>
          </a:p>
          <a:p>
            <a:r>
              <a:rPr lang="en-NZ" sz="2000" dirty="0" smtClean="0"/>
              <a:t>These </a:t>
            </a:r>
            <a:r>
              <a:rPr lang="en-NZ" sz="2000" dirty="0"/>
              <a:t>could include a debriefing with </a:t>
            </a:r>
            <a:r>
              <a:rPr lang="en-NZ" sz="2000" dirty="0" smtClean="0"/>
              <a:t>children; </a:t>
            </a:r>
            <a:r>
              <a:rPr lang="en-NZ" sz="2000" dirty="0"/>
              <a:t>telling children where and how they can get </a:t>
            </a:r>
            <a:r>
              <a:rPr lang="en-NZ" sz="2000" dirty="0" smtClean="0"/>
              <a:t>help; the </a:t>
            </a:r>
            <a:r>
              <a:rPr lang="en-NZ" sz="2000" dirty="0"/>
              <a:t>use of computer assisted self- interviewing </a:t>
            </a:r>
            <a:r>
              <a:rPr lang="en-NZ" sz="2000" dirty="0" smtClean="0"/>
              <a:t>methods; </a:t>
            </a:r>
            <a:r>
              <a:rPr lang="en-NZ" sz="2000" dirty="0"/>
              <a:t>and a child-centred </a:t>
            </a:r>
            <a:r>
              <a:rPr lang="en-NZ" sz="2000" dirty="0" smtClean="0"/>
              <a:t>approach</a:t>
            </a:r>
          </a:p>
          <a:p>
            <a:endParaRPr lang="en-US" sz="2000" dirty="0"/>
          </a:p>
          <a:p>
            <a:r>
              <a:rPr lang="en-NZ" sz="2000" dirty="0"/>
              <a:t>Some of these </a:t>
            </a:r>
            <a:r>
              <a:rPr lang="en-NZ" sz="2000" dirty="0" smtClean="0"/>
              <a:t>suggestions less </a:t>
            </a:r>
            <a:r>
              <a:rPr lang="en-NZ" sz="2000" dirty="0"/>
              <a:t>appropriate to resource-poor countries </a:t>
            </a:r>
            <a:r>
              <a:rPr lang="en-NZ" sz="2000" dirty="0" smtClean="0"/>
              <a:t>and in large-scale data collection efforts</a:t>
            </a:r>
            <a:endParaRPr lang="en-US" sz="2000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4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) Challenges </a:t>
            </a:r>
            <a:r>
              <a:rPr lang="en-US" b="1" dirty="0">
                <a:solidFill>
                  <a:srgbClr val="0070C0"/>
                </a:solidFill>
              </a:rPr>
              <a:t>related to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provision of </a:t>
            </a:r>
            <a:r>
              <a:rPr lang="en-US" b="1" dirty="0" smtClean="0">
                <a:solidFill>
                  <a:srgbClr val="0070C0"/>
                </a:solidFill>
              </a:rPr>
              <a:t>information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607"/>
            <a:ext cx="8229600" cy="433755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much information to provide to children and how much to provide to </a:t>
            </a:r>
            <a:r>
              <a:rPr lang="en-US" dirty="0" smtClean="0"/>
              <a:t>parents and communities?</a:t>
            </a:r>
          </a:p>
          <a:p>
            <a:endParaRPr lang="en-US" dirty="0"/>
          </a:p>
          <a:p>
            <a:r>
              <a:rPr lang="en-US" dirty="0" smtClean="0"/>
              <a:t>What are the possible impacts of disclosing information on survey participation and possible risks? </a:t>
            </a:r>
            <a:endParaRPr lang="en-US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Objective and </a:t>
            </a:r>
            <a:r>
              <a:rPr lang="en-US" sz="3600" b="1" dirty="0">
                <a:solidFill>
                  <a:srgbClr val="0070C0"/>
                </a:solidFill>
              </a:rPr>
              <a:t>c</a:t>
            </a:r>
            <a:r>
              <a:rPr lang="en-US" sz="3600" b="1" dirty="0" smtClean="0">
                <a:solidFill>
                  <a:srgbClr val="0070C0"/>
                </a:solidFill>
              </a:rPr>
              <a:t>ontent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90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600" dirty="0" smtClean="0"/>
              <a:t>Present results of an in-depth literature review on ethics in data collection on </a:t>
            </a:r>
            <a:r>
              <a:rPr lang="en-US" sz="4600" dirty="0"/>
              <a:t>VAC commissioned in </a:t>
            </a:r>
            <a:r>
              <a:rPr lang="en-US" sz="4600" dirty="0" smtClean="0"/>
              <a:t>2012 by </a:t>
            </a:r>
            <a:r>
              <a:rPr lang="en-US" sz="4600" dirty="0"/>
              <a:t>the Technical Working Group </a:t>
            </a:r>
            <a:r>
              <a:rPr lang="en-US" sz="4600" dirty="0" smtClean="0"/>
              <a:t>(TWG) on </a:t>
            </a:r>
            <a:r>
              <a:rPr lang="en-US" sz="4600" dirty="0"/>
              <a:t>Violence against Children (</a:t>
            </a:r>
            <a:r>
              <a:rPr lang="en-US" sz="4600" dirty="0" smtClean="0"/>
              <a:t>VAC) of </a:t>
            </a:r>
            <a:r>
              <a:rPr lang="en-US" sz="4600" dirty="0"/>
              <a:t>the global Child Protection Monitoring and Evaluation Reference Group (CP </a:t>
            </a:r>
            <a:r>
              <a:rPr lang="en-US" sz="4600" dirty="0" smtClean="0"/>
              <a:t>MERG) </a:t>
            </a:r>
          </a:p>
          <a:p>
            <a:pPr algn="just"/>
            <a:endParaRPr lang="en-US" sz="5100" dirty="0"/>
          </a:p>
          <a:p>
            <a:pPr algn="just"/>
            <a:r>
              <a:rPr lang="en-US" sz="4600" dirty="0" smtClean="0"/>
              <a:t>Discuss current </a:t>
            </a:r>
            <a:r>
              <a:rPr lang="en-US" sz="4600" dirty="0"/>
              <a:t>thinking regarding ethical issues and existing empirical support for ethical research practice and decision-making in collecting data on violence against </a:t>
            </a:r>
            <a:r>
              <a:rPr lang="en-US" sz="4600" dirty="0" smtClean="0"/>
              <a:t>children</a:t>
            </a:r>
          </a:p>
          <a:p>
            <a:pPr marL="0" indent="0" algn="just">
              <a:buNone/>
            </a:pPr>
            <a:endParaRPr lang="en-US" sz="4600" dirty="0" smtClean="0"/>
          </a:p>
          <a:p>
            <a:pPr algn="just"/>
            <a:r>
              <a:rPr lang="en-US" sz="4600" dirty="0"/>
              <a:t>H</a:t>
            </a:r>
            <a:r>
              <a:rPr lang="en-US" sz="4600" dirty="0" smtClean="0"/>
              <a:t>ighlight </a:t>
            </a:r>
            <a:r>
              <a:rPr lang="en-US" sz="4600" dirty="0"/>
              <a:t>specific ethical dilemmas and the existing debates and recommendations regarding these within the literature from ethical guidelines and codes to research </a:t>
            </a:r>
            <a:r>
              <a:rPr lang="en-US" sz="4600" dirty="0" smtClean="0"/>
              <a:t>publications</a:t>
            </a:r>
          </a:p>
          <a:p>
            <a:pPr marL="0" indent="0" algn="just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146" y="6233318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7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46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principles &amp; findings 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607"/>
            <a:ext cx="8229600" cy="43375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Principle of parents acting in the best interest of the child cannot be assumed in research on VAC</a:t>
            </a:r>
          </a:p>
          <a:p>
            <a:endParaRPr lang="en-US" sz="3000" dirty="0"/>
          </a:p>
          <a:p>
            <a:r>
              <a:rPr lang="en-US" sz="3000" dirty="0" smtClean="0"/>
              <a:t>Actual consequences </a:t>
            </a:r>
            <a:r>
              <a:rPr lang="en-US" sz="3000" dirty="0"/>
              <a:t>on children </a:t>
            </a:r>
            <a:r>
              <a:rPr lang="en-US" sz="3000" dirty="0" smtClean="0"/>
              <a:t>of disclosure remains unknown and difficult/unethical to investigate</a:t>
            </a:r>
          </a:p>
          <a:p>
            <a:endParaRPr lang="en-US" sz="3000" dirty="0"/>
          </a:p>
          <a:p>
            <a:r>
              <a:rPr lang="en-US" sz="3000" dirty="0" smtClean="0"/>
              <a:t>Reviews of different (more or less explicit) consent forms for parents in the US show no impact on participations rates (</a:t>
            </a:r>
            <a:r>
              <a:rPr lang="en-US" sz="3000" dirty="0" err="1" smtClean="0"/>
              <a:t>Runyan</a:t>
            </a:r>
            <a:r>
              <a:rPr lang="en-US" sz="3000" dirty="0" smtClean="0"/>
              <a:t>, 2000)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8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Recommendations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712"/>
          </a:xfrm>
        </p:spPr>
        <p:txBody>
          <a:bodyPr>
            <a:noAutofit/>
          </a:bodyPr>
          <a:lstStyle/>
          <a:p>
            <a:r>
              <a:rPr lang="en-AU" sz="2800" dirty="0"/>
              <a:t>F</a:t>
            </a:r>
            <a:r>
              <a:rPr lang="en-AU" sz="2800" dirty="0" smtClean="0"/>
              <a:t>urther </a:t>
            </a:r>
            <a:r>
              <a:rPr lang="en-AU" sz="2800" dirty="0"/>
              <a:t>research is </a:t>
            </a:r>
            <a:r>
              <a:rPr lang="en-AU" sz="2800" dirty="0" smtClean="0"/>
              <a:t>needed. </a:t>
            </a:r>
            <a:r>
              <a:rPr lang="en-AU" sz="2800" dirty="0"/>
              <a:t>This includes research on how parents weigh up the risks and benefits of </a:t>
            </a:r>
            <a:r>
              <a:rPr lang="en-AU" sz="2800" dirty="0" smtClean="0"/>
              <a:t>participation</a:t>
            </a:r>
            <a:endParaRPr lang="en-US" sz="2800" dirty="0" smtClean="0"/>
          </a:p>
          <a:p>
            <a:endParaRPr lang="en-US" sz="2000" dirty="0"/>
          </a:p>
          <a:p>
            <a:r>
              <a:rPr lang="en-US" sz="2800" dirty="0" smtClean="0"/>
              <a:t>Different provisions are appropriate in different contexts</a:t>
            </a:r>
          </a:p>
          <a:p>
            <a:endParaRPr lang="en-US" sz="2000" dirty="0"/>
          </a:p>
          <a:p>
            <a:r>
              <a:rPr lang="en-NZ" sz="2800" dirty="0"/>
              <a:t>N</a:t>
            </a:r>
            <a:r>
              <a:rPr lang="en-NZ" sz="2800" dirty="0" smtClean="0"/>
              <a:t>eed </a:t>
            </a:r>
            <a:r>
              <a:rPr lang="en-NZ" sz="2800" dirty="0"/>
              <a:t>for researchers to be reflexive in their </a:t>
            </a:r>
            <a:r>
              <a:rPr lang="en-NZ" sz="2800" dirty="0" smtClean="0"/>
              <a:t>practice and attentive </a:t>
            </a:r>
            <a:r>
              <a:rPr lang="en-NZ" sz="2800" dirty="0"/>
              <a:t>to the rights and responses of children and young people, and attuned to their </a:t>
            </a:r>
            <a:r>
              <a:rPr lang="en-NZ" sz="2800" dirty="0" smtClean="0"/>
              <a:t>expression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3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405267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40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Children’s </a:t>
            </a:r>
            <a:r>
              <a:rPr lang="en-US" sz="4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consent </a:t>
            </a:r>
            <a:r>
              <a:rPr lang="en-US" sz="40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4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participate in research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NZ" dirty="0"/>
              <a:t>E</a:t>
            </a:r>
            <a:r>
              <a:rPr lang="en-NZ" dirty="0" smtClean="0"/>
              <a:t>xtent </a:t>
            </a:r>
            <a:r>
              <a:rPr lang="en-NZ" dirty="0"/>
              <a:t>to which </a:t>
            </a:r>
            <a:r>
              <a:rPr lang="en-NZ" dirty="0" smtClean="0"/>
              <a:t>children </a:t>
            </a:r>
            <a:r>
              <a:rPr lang="en-NZ" dirty="0"/>
              <a:t>understand the nature of the research and the implications of their consent</a:t>
            </a:r>
            <a:endParaRPr lang="en-NZ" sz="3300" dirty="0" smtClean="0"/>
          </a:p>
          <a:p>
            <a:pPr algn="just"/>
            <a:endParaRPr lang="en-NZ" sz="3300" dirty="0"/>
          </a:p>
          <a:p>
            <a:pPr algn="just"/>
            <a:r>
              <a:rPr lang="en-NZ" sz="3300" dirty="0" smtClean="0"/>
              <a:t>Principle </a:t>
            </a:r>
            <a:r>
              <a:rPr lang="en-NZ" sz="3300" dirty="0"/>
              <a:t>that consent can only be given if the participant has been fully informed </a:t>
            </a:r>
            <a:r>
              <a:rPr lang="en-NZ" sz="3300" dirty="0" smtClean="0"/>
              <a:t>is recognized in principle, but found </a:t>
            </a:r>
            <a:r>
              <a:rPr lang="en-NZ" sz="3300" dirty="0"/>
              <a:t>problematic in </a:t>
            </a:r>
            <a:r>
              <a:rPr lang="en-NZ" sz="3300" dirty="0" smtClean="0"/>
              <a:t>practice</a:t>
            </a:r>
          </a:p>
          <a:p>
            <a:pPr marL="0" indent="0" algn="just">
              <a:buNone/>
            </a:pPr>
            <a:endParaRPr lang="en-NZ" sz="3300" dirty="0" smtClean="0"/>
          </a:p>
          <a:p>
            <a:pPr algn="just"/>
            <a:r>
              <a:rPr lang="en-NZ" sz="3300" dirty="0" smtClean="0"/>
              <a:t>Children </a:t>
            </a:r>
            <a:r>
              <a:rPr lang="en-NZ" sz="3300" dirty="0"/>
              <a:t>are likely to interpret information in the light of understandings they already have (David et al., 2001</a:t>
            </a:r>
            <a:r>
              <a:rPr lang="en-NZ" sz="3300" dirty="0" smtClean="0"/>
              <a:t>)</a:t>
            </a:r>
          </a:p>
          <a:p>
            <a:pPr marL="0" indent="0" algn="just">
              <a:buNone/>
            </a:pPr>
            <a:endParaRPr lang="en-NZ" sz="3300" dirty="0" smtClean="0"/>
          </a:p>
          <a:p>
            <a:pPr algn="just"/>
            <a:r>
              <a:rPr lang="en-NZ" sz="3300" dirty="0" smtClean="0"/>
              <a:t>“</a:t>
            </a:r>
            <a:r>
              <a:rPr lang="en-NZ" sz="3300" i="1" dirty="0"/>
              <a:t>M</a:t>
            </a:r>
            <a:r>
              <a:rPr lang="en-NZ" sz="3300" i="1" dirty="0" smtClean="0"/>
              <a:t>ismatches </a:t>
            </a:r>
            <a:r>
              <a:rPr lang="en-NZ" sz="3300" i="1" dirty="0"/>
              <a:t>of understanding can be difficult if not impossible to detect</a:t>
            </a:r>
            <a:r>
              <a:rPr lang="en-NZ" sz="3300" dirty="0"/>
              <a:t>” (Gallagher et al., 2010, p. 478</a:t>
            </a:r>
            <a:r>
              <a:rPr lang="en-NZ" sz="3300" dirty="0" smtClean="0"/>
              <a:t>) </a:t>
            </a:r>
            <a:endParaRPr lang="en-US" sz="3300" dirty="0"/>
          </a:p>
          <a:p>
            <a:endParaRPr lang="en-US" dirty="0" smtClean="0"/>
          </a:p>
        </p:txBody>
      </p:sp>
      <p:pic>
        <p:nvPicPr>
          <p:cNvPr id="4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8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findings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dirty="0" smtClean="0"/>
              <a:t>Study </a:t>
            </a:r>
            <a:r>
              <a:rPr lang="en-NZ" sz="2000" dirty="0"/>
              <a:t>by </a:t>
            </a:r>
            <a:r>
              <a:rPr lang="en-NZ" sz="2000" dirty="0" err="1"/>
              <a:t>Abramovitch</a:t>
            </a:r>
            <a:r>
              <a:rPr lang="en-NZ" sz="2000" dirty="0"/>
              <a:t> and colleagues (</a:t>
            </a:r>
            <a:r>
              <a:rPr lang="en-NZ" sz="2000" dirty="0" smtClean="0"/>
              <a:t>1991): many </a:t>
            </a:r>
            <a:r>
              <a:rPr lang="en-NZ" sz="2000" dirty="0"/>
              <a:t>children thought that there would be negative consequences if they did not comply, and felt under pressure to agree to participate if their parents had given consent</a:t>
            </a:r>
            <a:r>
              <a:rPr lang="en-NZ" sz="2000" dirty="0" smtClean="0"/>
              <a:t>.</a:t>
            </a:r>
          </a:p>
          <a:p>
            <a:endParaRPr lang="en-NZ" sz="2000" dirty="0"/>
          </a:p>
          <a:p>
            <a:r>
              <a:rPr lang="en-NZ" sz="2000" dirty="0" smtClean="0"/>
              <a:t> </a:t>
            </a:r>
            <a:r>
              <a:rPr lang="en-AU" sz="2000" dirty="0" smtClean="0"/>
              <a:t>A US study with children aged 8-12 found that children understood their research rights, but were unconvinced about confidentiality (Hurley and Underwood, 2002).</a:t>
            </a:r>
            <a:r>
              <a:rPr lang="en-NZ" sz="2000" dirty="0" smtClean="0"/>
              <a:t> </a:t>
            </a:r>
          </a:p>
          <a:p>
            <a:endParaRPr lang="en-NZ" sz="2000" dirty="0" smtClean="0"/>
          </a:p>
          <a:p>
            <a:r>
              <a:rPr lang="en-NZ" sz="2000" dirty="0" err="1" smtClean="0"/>
              <a:t>Kalter</a:t>
            </a:r>
            <a:r>
              <a:rPr lang="en-NZ" sz="2000" dirty="0" smtClean="0"/>
              <a:t> </a:t>
            </a:r>
            <a:r>
              <a:rPr lang="en-NZ" sz="2000" dirty="0"/>
              <a:t>and colleagues (1988) </a:t>
            </a:r>
            <a:r>
              <a:rPr lang="en-NZ" sz="2000" dirty="0" smtClean="0"/>
              <a:t>: young </a:t>
            </a:r>
            <a:r>
              <a:rPr lang="en-NZ" sz="2000" dirty="0"/>
              <a:t>children often misunderstand confidentiality to mean that they must keep secret from their parents what they say to the </a:t>
            </a:r>
            <a:r>
              <a:rPr lang="en-NZ" sz="2000" dirty="0" smtClean="0"/>
              <a:t>interviewer. </a:t>
            </a:r>
          </a:p>
          <a:p>
            <a:endParaRPr lang="en-NZ" sz="2000" dirty="0"/>
          </a:p>
          <a:p>
            <a:r>
              <a:rPr lang="en-NZ" sz="2000" dirty="0"/>
              <a:t>Participants in one health study thought the researcher would be unhappy if they withdrew from the study (</a:t>
            </a:r>
            <a:r>
              <a:rPr lang="en-NZ" sz="2000" dirty="0" err="1"/>
              <a:t>Ondrusek</a:t>
            </a:r>
            <a:r>
              <a:rPr lang="en-NZ" sz="2000" dirty="0"/>
              <a:t> et al., 1998).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3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Recommendations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938"/>
          </a:xfrm>
        </p:spPr>
        <p:txBody>
          <a:bodyPr>
            <a:noAutofit/>
          </a:bodyPr>
          <a:lstStyle/>
          <a:p>
            <a:pPr algn="just"/>
            <a:r>
              <a:rPr lang="en-AU" sz="2000" dirty="0"/>
              <a:t>Researchers should endeavour to ensure that children and young people fully understand what is involved in their </a:t>
            </a:r>
            <a:r>
              <a:rPr lang="en-AU" sz="2000" dirty="0" smtClean="0"/>
              <a:t>participation 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 smtClean="0"/>
              <a:t>Encourage questions </a:t>
            </a:r>
            <a:r>
              <a:rPr lang="en-AU" sz="2000" dirty="0"/>
              <a:t>and clarification, and allowing sufficient time for potential participants to reflect on and decide about taking </a:t>
            </a:r>
            <a:r>
              <a:rPr lang="en-AU" sz="2000" dirty="0" smtClean="0"/>
              <a:t>part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 smtClean="0"/>
              <a:t>Strategies </a:t>
            </a:r>
            <a:r>
              <a:rPr lang="en-AU" sz="2000" dirty="0"/>
              <a:t>can be employed to by researchers to assess children’s understanding of consent/assent, for example, using </a:t>
            </a:r>
            <a:r>
              <a:rPr lang="en-AU" sz="2000" dirty="0" smtClean="0"/>
              <a:t>quizzes, </a:t>
            </a:r>
            <a:r>
              <a:rPr lang="en-AU" sz="2000" dirty="0"/>
              <a:t>asking children questions one-to-one or asking them to summarize what they have been told 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 smtClean="0"/>
              <a:t>Not always possible and require close controls over interviewers </a:t>
            </a:r>
            <a:endParaRPr lang="en-US" sz="2000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3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85654"/>
            <a:ext cx="8791698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4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) Confidentiality in relation to child protection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84" y="176097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/>
              <a:t>Whether child abuse should be asked about in research at </a:t>
            </a:r>
            <a:r>
              <a:rPr lang="en-AU" sz="2800" dirty="0" smtClean="0"/>
              <a:t>all</a:t>
            </a:r>
          </a:p>
          <a:p>
            <a:endParaRPr lang="en-AU" sz="2800" b="1" dirty="0"/>
          </a:p>
          <a:p>
            <a:r>
              <a:rPr lang="en-AU" sz="2800" dirty="0"/>
              <a:t>Whether child abuse should be asked about in </a:t>
            </a:r>
            <a:r>
              <a:rPr lang="en-AU" sz="2800" dirty="0" smtClean="0"/>
              <a:t>research in countries where there are no services</a:t>
            </a:r>
          </a:p>
          <a:p>
            <a:pPr marL="0" indent="0">
              <a:buNone/>
            </a:pPr>
            <a:endParaRPr lang="en-AU" sz="2800" b="1" dirty="0" smtClean="0"/>
          </a:p>
          <a:p>
            <a:r>
              <a:rPr lang="en-AU" sz="2800" dirty="0" smtClean="0"/>
              <a:t>Whether reporting suspected child abuse is mandated by the principle of beneficence</a:t>
            </a:r>
          </a:p>
          <a:p>
            <a:endParaRPr lang="en-AU" sz="2800" dirty="0" smtClean="0"/>
          </a:p>
          <a:p>
            <a:r>
              <a:rPr lang="en-AU" sz="2800" dirty="0"/>
              <a:t>Whether researchers should be legally mandated to report suspected child </a:t>
            </a:r>
            <a:r>
              <a:rPr lang="en-AU" sz="2800" dirty="0" smtClean="0"/>
              <a:t>abuse</a:t>
            </a:r>
            <a:endParaRPr lang="en-US" sz="2800" dirty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85654"/>
            <a:ext cx="8791698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Some findings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84" y="176097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AU" sz="2800" dirty="0" smtClean="0"/>
              <a:t>General consensus of the need for research even in contexts where resources are not available for follow-up </a:t>
            </a:r>
          </a:p>
          <a:p>
            <a:endParaRPr lang="en-AU" sz="2800" dirty="0"/>
          </a:p>
          <a:p>
            <a:r>
              <a:rPr lang="en-AU" sz="2800" dirty="0" smtClean="0"/>
              <a:t>Many arguments </a:t>
            </a:r>
            <a:r>
              <a:rPr lang="en-AU" sz="2800" dirty="0"/>
              <a:t>in </a:t>
            </a:r>
            <a:r>
              <a:rPr lang="en-AU" sz="2800" dirty="0" smtClean="0"/>
              <a:t>both favour </a:t>
            </a:r>
            <a:r>
              <a:rPr lang="en-AU" sz="2800" dirty="0"/>
              <a:t>and against all </a:t>
            </a:r>
            <a:r>
              <a:rPr lang="en-AU" sz="2800" dirty="0" smtClean="0"/>
              <a:t>the other dilemmas </a:t>
            </a:r>
            <a:r>
              <a:rPr lang="en-AU" sz="2800" dirty="0"/>
              <a:t>found in the literature  </a:t>
            </a:r>
            <a:endParaRPr lang="en-AU" sz="2800" dirty="0" smtClean="0"/>
          </a:p>
          <a:p>
            <a:pPr marL="0" indent="0">
              <a:buNone/>
            </a:pPr>
            <a:endParaRPr lang="en-AU" sz="2800" dirty="0"/>
          </a:p>
          <a:p>
            <a:r>
              <a:rPr lang="en-US" sz="2800" dirty="0" smtClean="0"/>
              <a:t>Large </a:t>
            </a:r>
            <a:r>
              <a:rPr lang="en-US" sz="2800" dirty="0"/>
              <a:t>and controversial debate mainly in USA and UK, </a:t>
            </a:r>
            <a:r>
              <a:rPr lang="en-US" sz="2800" dirty="0" smtClean="0"/>
              <a:t>Canada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Less debate in LAMI countries</a:t>
            </a:r>
          </a:p>
          <a:p>
            <a:endParaRPr lang="en-US" sz="2800" dirty="0"/>
          </a:p>
          <a:p>
            <a:r>
              <a:rPr lang="en-US" sz="2800" dirty="0" smtClean="0"/>
              <a:t>Very different practices </a:t>
            </a:r>
          </a:p>
          <a:p>
            <a:endParaRPr lang="en-AU" sz="2800" dirty="0" smtClean="0"/>
          </a:p>
        </p:txBody>
      </p:sp>
      <p:pic>
        <p:nvPicPr>
          <p:cNvPr id="5" name="Picture 4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Concluding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705" cy="49744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AU" dirty="0"/>
              <a:t>E</a:t>
            </a:r>
            <a:r>
              <a:rPr lang="en-AU" dirty="0" smtClean="0"/>
              <a:t>xisting </a:t>
            </a:r>
            <a:r>
              <a:rPr lang="en-AU" dirty="0"/>
              <a:t>gaps in documentation and </a:t>
            </a:r>
            <a:r>
              <a:rPr lang="en-AU" dirty="0" smtClean="0"/>
              <a:t>research, and areas of potential risk to children</a:t>
            </a:r>
          </a:p>
          <a:p>
            <a:pPr marL="0" indent="0" algn="just">
              <a:buNone/>
            </a:pPr>
            <a:endParaRPr lang="en-AU" dirty="0"/>
          </a:p>
          <a:p>
            <a:pPr algn="just"/>
            <a:r>
              <a:rPr lang="en-AU" dirty="0"/>
              <a:t>With such gaps in the research it is difficult, at present, to derive any full understanding of these </a:t>
            </a:r>
            <a:r>
              <a:rPr lang="en-AU" dirty="0" smtClean="0"/>
              <a:t>issues</a:t>
            </a:r>
          </a:p>
          <a:p>
            <a:pPr algn="just"/>
            <a:endParaRPr lang="en-AU" dirty="0"/>
          </a:p>
          <a:p>
            <a:pPr algn="just"/>
            <a:r>
              <a:rPr lang="en-AU" dirty="0" smtClean="0"/>
              <a:t>Further </a:t>
            </a:r>
            <a:r>
              <a:rPr lang="en-AU" dirty="0"/>
              <a:t>research in these areas is critical, especially as research and data collection continues despite the lack of an evidence </a:t>
            </a:r>
            <a:r>
              <a:rPr lang="en-AU" dirty="0" smtClean="0"/>
              <a:t>base, </a:t>
            </a:r>
            <a:r>
              <a:rPr lang="en-AU" dirty="0"/>
              <a:t>raising the pivotal question of whether this research is in the best interests of the children </a:t>
            </a:r>
            <a:r>
              <a:rPr lang="en-AU" dirty="0" smtClean="0"/>
              <a:t>participating</a:t>
            </a:r>
          </a:p>
          <a:p>
            <a:pPr algn="just"/>
            <a:endParaRPr lang="en-AU" dirty="0"/>
          </a:p>
          <a:p>
            <a:pPr algn="just"/>
            <a:r>
              <a:rPr lang="en-US" dirty="0" smtClean="0"/>
              <a:t>Need </a:t>
            </a:r>
            <a:r>
              <a:rPr lang="en-US" dirty="0"/>
              <a:t>to develop a strong </a:t>
            </a:r>
            <a:r>
              <a:rPr lang="en-AU" dirty="0"/>
              <a:t>children’s rights-based </a:t>
            </a:r>
            <a:r>
              <a:rPr lang="en-US" dirty="0" smtClean="0"/>
              <a:t>framework </a:t>
            </a:r>
            <a:r>
              <a:rPr lang="en-US" dirty="0"/>
              <a:t>for ethical research </a:t>
            </a:r>
            <a:r>
              <a:rPr lang="en-US" dirty="0" smtClean="0"/>
              <a:t>practice, </a:t>
            </a:r>
            <a:r>
              <a:rPr lang="en-US" dirty="0"/>
              <a:t>which provides clear direction while supporting </a:t>
            </a:r>
            <a:r>
              <a:rPr lang="en-US" dirty="0" smtClean="0"/>
              <a:t>reflexivity</a:t>
            </a:r>
            <a:endParaRPr lang="en-AU" dirty="0" smtClean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1540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</a:t>
            </a:r>
            <a:endParaRPr lang="en-US" dirty="0"/>
          </a:p>
        </p:txBody>
      </p:sp>
      <p:pic>
        <p:nvPicPr>
          <p:cNvPr id="1026" name="Picture 2" descr="C:\Documents and Settings\ccappa\Desktop\Final versions of the report\Final selection of pictures for the CD report\Pictures for the preliminary and other pages (foreword and ack)\UNI454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832" y="1258556"/>
            <a:ext cx="6788945" cy="4525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19719" y="6129495"/>
            <a:ext cx="484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ccappa@unicef.org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95" y="344976"/>
            <a:ext cx="8830380" cy="13833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CP MERG Technical Working Group 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on </a:t>
            </a:r>
            <a:r>
              <a:rPr lang="en-US" sz="3200" b="1" dirty="0">
                <a:solidFill>
                  <a:srgbClr val="0070C0"/>
                </a:solidFill>
              </a:rPr>
              <a:t>Violence against Children 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542" y="1702785"/>
            <a:ext cx="6469269" cy="43128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1280" y="6394953"/>
            <a:ext cx="1442720" cy="3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457200" y="21434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8194" name="Content Placeholder 5"/>
          <p:cNvSpPr>
            <a:spLocks noGrp="1"/>
          </p:cNvSpPr>
          <p:nvPr>
            <p:ph idx="1"/>
          </p:nvPr>
        </p:nvSpPr>
        <p:spPr>
          <a:xfrm>
            <a:off x="676892" y="1633313"/>
            <a:ext cx="8033657" cy="470826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Part of the </a:t>
            </a:r>
            <a:r>
              <a:rPr lang="en-US" sz="2400" dirty="0"/>
              <a:t>CP </a:t>
            </a:r>
            <a:r>
              <a:rPr lang="en-US" sz="2400" dirty="0" smtClean="0"/>
              <a:t>MERG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stablished in April 2011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8 members: ILO, Save the Children, Pop Council, </a:t>
            </a:r>
            <a:r>
              <a:rPr lang="en-US" sz="2400" dirty="0" err="1" smtClean="0"/>
              <a:t>ChildFund</a:t>
            </a:r>
            <a:r>
              <a:rPr lang="en-US" sz="2400" dirty="0" smtClean="0"/>
              <a:t>, Plan International, EU FRA, ICF MACRO, UNICEF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/>
              <a:t>Chaired by UNICEF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More information available at: http://www.cpmerg.com/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1800" dirty="0" smtClean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Rationale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963"/>
            <a:ext cx="8134141" cy="4989463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P</a:t>
            </a:r>
            <a:r>
              <a:rPr lang="en-GB" sz="2800" dirty="0" smtClean="0"/>
              <a:t>roliferation </a:t>
            </a:r>
            <a:r>
              <a:rPr lang="en-GB" sz="2800" dirty="0"/>
              <a:t>of different measurement efforts aimed at filling the existing gaps, primarily using large-scale population-based </a:t>
            </a:r>
            <a:r>
              <a:rPr lang="en-GB" sz="2800" dirty="0" smtClean="0"/>
              <a:t>surveys </a:t>
            </a:r>
          </a:p>
          <a:p>
            <a:pPr marL="401638" indent="0" algn="just">
              <a:buNone/>
            </a:pPr>
            <a:endParaRPr lang="en-GB" sz="1100" u="sng" dirty="0" smtClean="0"/>
          </a:p>
          <a:p>
            <a:pPr marL="401638" indent="0" algn="just">
              <a:buNone/>
            </a:pPr>
            <a:r>
              <a:rPr lang="en-GB" sz="2200" u="sng" dirty="0" smtClean="0"/>
              <a:t>Absence </a:t>
            </a:r>
            <a:r>
              <a:rPr lang="en-GB" sz="2200" u="sng" dirty="0"/>
              <a:t>of </a:t>
            </a:r>
            <a:r>
              <a:rPr lang="en-GB" sz="2200" u="sng" dirty="0" smtClean="0"/>
              <a:t>commonly agreed operational definitions </a:t>
            </a:r>
            <a:r>
              <a:rPr lang="en-GB" sz="2200" u="sng" dirty="0"/>
              <a:t> </a:t>
            </a:r>
            <a:r>
              <a:rPr lang="en-GB" sz="2200" u="sng" dirty="0" smtClean="0"/>
              <a:t>of VAC and standardized data collection tools </a:t>
            </a:r>
            <a:endParaRPr lang="en-GB" sz="2200" u="sng" dirty="0"/>
          </a:p>
          <a:p>
            <a:pPr algn="just">
              <a:buNone/>
            </a:pPr>
            <a:endParaRPr lang="en-GB" sz="2800" dirty="0" smtClean="0"/>
          </a:p>
          <a:p>
            <a:pPr algn="just"/>
            <a:r>
              <a:rPr lang="en-GB" sz="2800" dirty="0"/>
              <a:t>D</a:t>
            </a:r>
            <a:r>
              <a:rPr lang="en-GB" sz="2800" dirty="0" smtClean="0"/>
              <a:t>ifferent </a:t>
            </a:r>
            <a:r>
              <a:rPr lang="en-GB" sz="2800" dirty="0"/>
              <a:t>standards and practices </a:t>
            </a:r>
            <a:r>
              <a:rPr lang="en-GB" sz="2800" dirty="0" smtClean="0"/>
              <a:t>for protection </a:t>
            </a:r>
            <a:r>
              <a:rPr lang="en-GB" sz="2800" dirty="0"/>
              <a:t>of respondents and interviewers, and </a:t>
            </a:r>
            <a:r>
              <a:rPr lang="en-GB" sz="2800" dirty="0" smtClean="0"/>
              <a:t>follow-up </a:t>
            </a:r>
            <a:r>
              <a:rPr lang="en-GB" sz="2800" dirty="0"/>
              <a:t>support to </a:t>
            </a:r>
            <a:r>
              <a:rPr lang="en-GB" sz="2800" dirty="0" smtClean="0"/>
              <a:t>victims </a:t>
            </a:r>
          </a:p>
          <a:p>
            <a:pPr marL="0" indent="0" algn="just">
              <a:buNone/>
            </a:pPr>
            <a:endParaRPr lang="en-GB" sz="1500" dirty="0" smtClean="0"/>
          </a:p>
          <a:p>
            <a:pPr marL="401638" indent="0" algn="just">
              <a:buNone/>
            </a:pPr>
            <a:r>
              <a:rPr lang="en-GB" sz="2200" u="sng" dirty="0" smtClean="0"/>
              <a:t>Absence of ethical guidelines on data collection on VAC </a:t>
            </a:r>
          </a:p>
          <a:p>
            <a:pPr algn="just"/>
            <a:endParaRPr lang="en-GB" sz="3100" dirty="0"/>
          </a:p>
          <a:p>
            <a:endParaRPr lang="en-US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6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Goal and objectives</a:t>
            </a:r>
          </a:p>
        </p:txBody>
      </p:sp>
      <p:sp>
        <p:nvSpPr>
          <p:cNvPr id="8194" name="Content Placeholder 5"/>
          <p:cNvSpPr>
            <a:spLocks noGrp="1"/>
          </p:cNvSpPr>
          <p:nvPr>
            <p:ph idx="1"/>
          </p:nvPr>
        </p:nvSpPr>
        <p:spPr>
          <a:xfrm>
            <a:off x="572755" y="1567544"/>
            <a:ext cx="8028633" cy="46792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Goal: </a:t>
            </a:r>
            <a:r>
              <a:rPr lang="en-GB" sz="2400" dirty="0" smtClean="0"/>
              <a:t>assist </a:t>
            </a:r>
            <a:r>
              <a:rPr lang="en-GB" sz="2400" dirty="0"/>
              <a:t>countries/partners in their efforts to gather reliable, </a:t>
            </a:r>
            <a:r>
              <a:rPr lang="en-GB" sz="2400" dirty="0" smtClean="0"/>
              <a:t>useful, comparable </a:t>
            </a:r>
            <a:r>
              <a:rPr lang="en-GB" sz="2400" dirty="0"/>
              <a:t>and ethically sensitive </a:t>
            </a:r>
            <a:r>
              <a:rPr lang="en-GB" sz="2400" dirty="0" smtClean="0"/>
              <a:t>data on VAC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Objectives: Development of guidelines for the collection of data on VAC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algn="just">
              <a:lnSpc>
                <a:spcPct val="80000"/>
              </a:lnSpc>
            </a:pPr>
            <a:r>
              <a:rPr lang="en-GB" sz="2400" b="1" dirty="0"/>
              <a:t>T</a:t>
            </a:r>
            <a:r>
              <a:rPr lang="en-GB" sz="2400" b="1" dirty="0" smtClean="0"/>
              <a:t>echnical guidelines </a:t>
            </a:r>
            <a:r>
              <a:rPr lang="en-GB" sz="2400" dirty="0" smtClean="0"/>
              <a:t>aimed at maximizing the disclosure of actual violence and at guaranteeing high quality data </a:t>
            </a:r>
          </a:p>
          <a:p>
            <a:pPr algn="just">
              <a:lnSpc>
                <a:spcPct val="80000"/>
              </a:lnSpc>
            </a:pPr>
            <a:endParaRPr lang="en-GB" sz="2400" dirty="0"/>
          </a:p>
          <a:p>
            <a:pPr algn="just">
              <a:lnSpc>
                <a:spcPct val="80000"/>
              </a:lnSpc>
            </a:pPr>
            <a:r>
              <a:rPr lang="en-GB" sz="2400" b="1" dirty="0"/>
              <a:t>E</a:t>
            </a:r>
            <a:r>
              <a:rPr lang="en-GB" sz="2400" b="1" dirty="0" smtClean="0"/>
              <a:t>thical guidelines </a:t>
            </a:r>
            <a:r>
              <a:rPr lang="en-GB" sz="2400" dirty="0" smtClean="0"/>
              <a:t>aimed at minimizing the risk of potential harm to respondents, interviewers and others, resulting from the data gathering process</a:t>
            </a:r>
          </a:p>
          <a:p>
            <a:pPr algn="just">
              <a:lnSpc>
                <a:spcPct val="80000"/>
              </a:lnSpc>
            </a:pPr>
            <a:endParaRPr lang="en-GB" sz="2400" dirty="0"/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 smtClean="0"/>
          </a:p>
          <a:p>
            <a:pPr lvl="0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2012 outputs</a:t>
            </a:r>
          </a:p>
        </p:txBody>
      </p:sp>
      <p:sp>
        <p:nvSpPr>
          <p:cNvPr id="49154" name="Rectangle 8"/>
          <p:cNvSpPr>
            <a:spLocks noGrp="1"/>
          </p:cNvSpPr>
          <p:nvPr>
            <p:ph idx="1"/>
          </p:nvPr>
        </p:nvSpPr>
        <p:spPr>
          <a:xfrm>
            <a:off x="457200" y="1600200"/>
            <a:ext cx="7993464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Conducted a </a:t>
            </a:r>
            <a:r>
              <a:rPr lang="en-GB" sz="2400" b="1" dirty="0"/>
              <a:t>literature review </a:t>
            </a:r>
            <a:r>
              <a:rPr lang="en-GB" sz="2400" dirty="0"/>
              <a:t>on research </a:t>
            </a:r>
            <a:r>
              <a:rPr lang="en-GB" sz="2400" b="1" dirty="0"/>
              <a:t>ethics</a:t>
            </a:r>
            <a:r>
              <a:rPr lang="en-GB" sz="2400" dirty="0"/>
              <a:t> and </a:t>
            </a:r>
            <a:r>
              <a:rPr lang="en-GB" sz="2400" b="1" dirty="0"/>
              <a:t>risks</a:t>
            </a:r>
            <a:r>
              <a:rPr lang="en-GB" sz="2400" dirty="0"/>
              <a:t> associated with data collection on violence against </a:t>
            </a:r>
            <a:r>
              <a:rPr lang="en-GB" sz="2400" dirty="0" smtClean="0"/>
              <a:t>children</a:t>
            </a:r>
          </a:p>
          <a:p>
            <a:pPr marL="0" indent="0" algn="just">
              <a:buNone/>
            </a:pPr>
            <a:endParaRPr lang="en-GB" sz="2400" dirty="0"/>
          </a:p>
          <a:p>
            <a:pPr lvl="0" algn="just"/>
            <a:r>
              <a:rPr lang="en-GB" sz="2400" dirty="0" smtClean="0"/>
              <a:t>Conducted </a:t>
            </a:r>
            <a:r>
              <a:rPr lang="en-GB" sz="2400" dirty="0"/>
              <a:t>a </a:t>
            </a:r>
            <a:r>
              <a:rPr lang="en-GB" sz="2400" b="1" dirty="0"/>
              <a:t>mapping exercise </a:t>
            </a:r>
            <a:r>
              <a:rPr lang="en-GB" sz="2400" dirty="0" smtClean="0"/>
              <a:t>and a </a:t>
            </a:r>
            <a:r>
              <a:rPr lang="en-GB" sz="2400" b="1" dirty="0" smtClean="0"/>
              <a:t>critical assessment </a:t>
            </a:r>
            <a:r>
              <a:rPr lang="en-GB" sz="2400" dirty="0" smtClean="0"/>
              <a:t>of data collection efforts to identify </a:t>
            </a:r>
            <a:r>
              <a:rPr lang="en-GB" sz="2400" dirty="0"/>
              <a:t>existing self-report survey tools </a:t>
            </a:r>
            <a:r>
              <a:rPr lang="en-GB" sz="2400" dirty="0" smtClean="0"/>
              <a:t>and methods that </a:t>
            </a:r>
            <a:r>
              <a:rPr lang="en-GB" sz="2400" dirty="0"/>
              <a:t>are being used or are under development in the area of violence against </a:t>
            </a:r>
            <a:r>
              <a:rPr lang="en-GB" sz="2400" dirty="0" smtClean="0"/>
              <a:t>children</a:t>
            </a:r>
          </a:p>
          <a:p>
            <a:pPr lvl="0" algn="just">
              <a:buNone/>
            </a:pPr>
            <a:endParaRPr lang="en-GB" sz="2400" dirty="0" smtClean="0"/>
          </a:p>
          <a:p>
            <a:pPr lvl="0" algn="just"/>
            <a:endParaRPr lang="en-GB" sz="2400" dirty="0"/>
          </a:p>
          <a:p>
            <a:pPr marL="0" lvl="0" indent="0" algn="just">
              <a:buNone/>
            </a:pPr>
            <a:r>
              <a:rPr lang="en-GB" sz="2400" dirty="0" smtClean="0"/>
              <a:t>	Two publications, to be released in Oct/Nov 2012</a:t>
            </a:r>
          </a:p>
          <a:p>
            <a:pPr lvl="0" algn="just"/>
            <a:endParaRPr lang="en-GB" sz="2400" dirty="0"/>
          </a:p>
          <a:p>
            <a:pPr marL="0" lvl="0" indent="0" algn="just">
              <a:buNone/>
            </a:pPr>
            <a:endParaRPr lang="en-US" sz="2400" dirty="0"/>
          </a:p>
          <a:p>
            <a:pPr algn="just" eaLnBrk="1" hangingPunct="1"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954592" y="5455251"/>
            <a:ext cx="43207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Development of guidelines </a:t>
            </a:r>
            <a:r>
              <a:rPr lang="en-US" sz="2800" dirty="0"/>
              <a:t>for data collection on violence against children </a:t>
            </a:r>
            <a:r>
              <a:rPr lang="en-US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Intended for use by NSOs and other agencies that want to gather data on VAC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Training material and workshops on the guidelines</a:t>
            </a:r>
            <a:endParaRPr lang="en-US" sz="2800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6403975"/>
            <a:ext cx="1404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5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5688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Literature review on ethics</a:t>
            </a:r>
            <a:r>
              <a:rPr lang="en-GB" sz="3600" b="1" dirty="0">
                <a:solidFill>
                  <a:srgbClr val="0070C0"/>
                </a:solidFill>
              </a:rPr>
              <a:t> and </a:t>
            </a:r>
            <a:r>
              <a:rPr lang="en-GB" sz="3600" b="1" dirty="0" smtClean="0">
                <a:solidFill>
                  <a:srgbClr val="0070C0"/>
                </a:solidFill>
              </a:rPr>
              <a:t>risks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542" y="1489668"/>
            <a:ext cx="6788944" cy="4525963"/>
          </a:xfrm>
          <a:prstGeom prst="rect">
            <a:avLst/>
          </a:prstGeom>
          <a:noFill/>
        </p:spPr>
      </p:pic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1280" y="6394953"/>
            <a:ext cx="1442720" cy="3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6122</TotalTime>
  <Words>1525</Words>
  <Application>Microsoft Office PowerPoint</Application>
  <PresentationFormat>On-screen Show (4:3)</PresentationFormat>
  <Paragraphs>232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Objective and content</vt:lpstr>
      <vt:lpstr>CP MERG Technical Working Group  on Violence against Children  </vt:lpstr>
      <vt:lpstr>Background</vt:lpstr>
      <vt:lpstr>Rationale </vt:lpstr>
      <vt:lpstr>Goal and objectives</vt:lpstr>
      <vt:lpstr>2012 outputs</vt:lpstr>
      <vt:lpstr>Next steps </vt:lpstr>
      <vt:lpstr>Literature review on ethics and risks</vt:lpstr>
      <vt:lpstr>Content</vt:lpstr>
      <vt:lpstr>Ethics in research</vt:lpstr>
      <vt:lpstr>Main frameworks</vt:lpstr>
      <vt:lpstr>Ethical challenges, dilemmas and risks</vt:lpstr>
      <vt:lpstr>1) Impacts on children of participation in research on VAC</vt:lpstr>
      <vt:lpstr>The benefit of research </vt:lpstr>
      <vt:lpstr>Risk of discomfort, distress or trauma</vt:lpstr>
      <vt:lpstr>Some findings</vt:lpstr>
      <vt:lpstr>Recommendations</vt:lpstr>
      <vt:lpstr>2) Challenges related to  the provision of information  </vt:lpstr>
      <vt:lpstr>Some principles &amp; findings  </vt:lpstr>
      <vt:lpstr>Recommendations</vt:lpstr>
      <vt:lpstr>3) Children’s consent  to participate in research </vt:lpstr>
      <vt:lpstr>Some findings</vt:lpstr>
      <vt:lpstr>Recommendations</vt:lpstr>
      <vt:lpstr>4) Confidentiality in relation to child protection  </vt:lpstr>
      <vt:lpstr>Some findings  </vt:lpstr>
      <vt:lpstr>Concluding considerations </vt:lpstr>
      <vt:lpstr>Thank you</vt:lpstr>
    </vt:vector>
  </TitlesOfParts>
  <Company>American Humane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Katherine Casillas</dc:creator>
  <cp:lastModifiedBy>UNICEF</cp:lastModifiedBy>
  <cp:revision>746</cp:revision>
  <cp:lastPrinted>2012-10-10T13:13:58Z</cp:lastPrinted>
  <dcterms:created xsi:type="dcterms:W3CDTF">2010-02-04T05:24:09Z</dcterms:created>
  <dcterms:modified xsi:type="dcterms:W3CDTF">2012-10-15T22:59:11Z</dcterms:modified>
</cp:coreProperties>
</file>