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media/media1.wav" ContentType="audio/x-wav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5"/>
  </p:notesMasterIdLst>
  <p:handoutMasterIdLst>
    <p:handoutMasterId r:id="rId56"/>
  </p:handoutMasterIdLst>
  <p:sldIdLst>
    <p:sldId id="401" r:id="rId6"/>
    <p:sldId id="402" r:id="rId7"/>
    <p:sldId id="403" r:id="rId8"/>
    <p:sldId id="404" r:id="rId9"/>
    <p:sldId id="406" r:id="rId10"/>
    <p:sldId id="359" r:id="rId11"/>
    <p:sldId id="395" r:id="rId12"/>
    <p:sldId id="396" r:id="rId13"/>
    <p:sldId id="397" r:id="rId14"/>
    <p:sldId id="398" r:id="rId15"/>
    <p:sldId id="399" r:id="rId16"/>
    <p:sldId id="373" r:id="rId17"/>
    <p:sldId id="374" r:id="rId18"/>
    <p:sldId id="391" r:id="rId19"/>
    <p:sldId id="392" r:id="rId20"/>
    <p:sldId id="386" r:id="rId21"/>
    <p:sldId id="338" r:id="rId22"/>
    <p:sldId id="390" r:id="rId23"/>
    <p:sldId id="320" r:id="rId24"/>
    <p:sldId id="363" r:id="rId25"/>
    <p:sldId id="400" r:id="rId26"/>
    <p:sldId id="388" r:id="rId27"/>
    <p:sldId id="379" r:id="rId28"/>
    <p:sldId id="382" r:id="rId29"/>
    <p:sldId id="384" r:id="rId30"/>
    <p:sldId id="319" r:id="rId31"/>
    <p:sldId id="366" r:id="rId32"/>
    <p:sldId id="327" r:id="rId33"/>
    <p:sldId id="302" r:id="rId34"/>
    <p:sldId id="304" r:id="rId35"/>
    <p:sldId id="305" r:id="rId36"/>
    <p:sldId id="309" r:id="rId37"/>
    <p:sldId id="310" r:id="rId38"/>
    <p:sldId id="312" r:id="rId39"/>
    <p:sldId id="315" r:id="rId40"/>
    <p:sldId id="311" r:id="rId41"/>
    <p:sldId id="333" r:id="rId42"/>
    <p:sldId id="334" r:id="rId43"/>
    <p:sldId id="336" r:id="rId44"/>
    <p:sldId id="337" r:id="rId45"/>
    <p:sldId id="339" r:id="rId46"/>
    <p:sldId id="340" r:id="rId47"/>
    <p:sldId id="341" r:id="rId48"/>
    <p:sldId id="407" r:id="rId49"/>
    <p:sldId id="408" r:id="rId50"/>
    <p:sldId id="409" r:id="rId51"/>
    <p:sldId id="410" r:id="rId52"/>
    <p:sldId id="411" r:id="rId53"/>
    <p:sldId id="412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3333FF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84176" autoAdjust="0"/>
  </p:normalViewPr>
  <p:slideViewPr>
    <p:cSldViewPr>
      <p:cViewPr varScale="1">
        <p:scale>
          <a:sx n="88" d="100"/>
          <a:sy n="88" d="100"/>
        </p:scale>
        <p:origin x="58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attori\Documents\OOSCI\7%20July%20backup\Why%20stagnated\Comparison%20of%20progress%20different%20secto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attori\Documents\OOSCI\Why%20stagnated\Sub-Saharan%20Africa%20Pop%20growth%20against%20Primary%20enrolment%20growth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attori\Documents\OOSCI\Why%20stagnated\South%20Asia%20Pop%20growth%20against%20Primary%20enrolment%20growth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attori\Documents\OOSCI\Why%20stagnated\South%20Asia%20Pop%20growth%20against%20Primary%20enrolment%20growth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attori\Documents\OOSCI\7%20July%20backup\Why%20stagnated\Comparison%20of%20progress%20different%20secto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attori\Downloads\30e7ee76-a93f-49ac-8024-c15cd0bc123d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attori\Documents\OOSCI\Why%20stagnated\GDP%20growth%20rate%202000-201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attori\AppData\Local\Microsoft\Windows\Temporary%20Internet%20Files\Content.Outlook\CT7R1PVP\UNICEF_OOSC_OOSA_EFA_CAC_AK_2014052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attori\Documents\OOSCI\Why%20stagnated\OOS%20nubmer%20change%202007%20and%202012%20over%2010000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attori\Documents\OOSCI\Why%20stagnated\School%20age%20population%20by%20reg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attori\Documents\OOSCI\Why%20stagnated\Sub-Saharan%20Africa%20Pop%20growth%20against%20Primary%20enrolment%20growt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attori\Documents\OOSCI\Why%20stagnated\Sub-Saharan%20Africa%20Pop%20growth%20against%20Primary%20enrolment%20growth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Progress of MDG Indicators,</a:t>
            </a:r>
            <a:r>
              <a:rPr lang="en-US" sz="1800" baseline="0" dirty="0" smtClean="0"/>
              <a:t> Relative Change 1990-2012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'Figure 1 '!$B$33</c:f>
              <c:strCache>
                <c:ptCount val="1"/>
                <c:pt idx="0">
                  <c:v>MDG 1
 Poverty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0550598392233726"/>
                  <c:y val="6.066065664444353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4.5426187522117321E-2"/>
                  <c:y val="1.61761751051849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Under</a:t>
                    </a:r>
                    <a:r>
                      <a:rPr lang="en-US" baseline="0"/>
                      <a:t> five </a:t>
                    </a:r>
                    <a:br>
                      <a:rPr lang="en-US" baseline="0"/>
                    </a:br>
                    <a:r>
                      <a:rPr lang="en-US" baseline="0"/>
                      <a:t>mortality rate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 1 '!$A$34:$A$56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'Figure 1 '!$B$34:$B$56</c:f>
              <c:numCache>
                <c:formatCode>General</c:formatCode>
                <c:ptCount val="23"/>
                <c:pt idx="0" formatCode="0">
                  <c:v>100</c:v>
                </c:pt>
                <c:pt idx="3" formatCode="0">
                  <c:v>96.428571428571431</c:v>
                </c:pt>
                <c:pt idx="6" formatCode="0">
                  <c:v>83.516483516483518</c:v>
                </c:pt>
                <c:pt idx="9" formatCode="0">
                  <c:v>79.945054945054949</c:v>
                </c:pt>
                <c:pt idx="12" formatCode="0">
                  <c:v>71.703296703296701</c:v>
                </c:pt>
                <c:pt idx="15" formatCode="0">
                  <c:v>57.967032967032971</c:v>
                </c:pt>
                <c:pt idx="18" formatCode="0">
                  <c:v>51.098901098901109</c:v>
                </c:pt>
                <c:pt idx="20" formatCode="0">
                  <c:v>44.780219780219781</c:v>
                </c:pt>
                <c:pt idx="21" formatCode="0">
                  <c:v>39.835164835164839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'Figure 1 '!$C$33</c:f>
              <c:strCache>
                <c:ptCount val="1"/>
                <c:pt idx="0">
                  <c:v>MDG 1
Stunting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2.0515052429343303E-2"/>
                  <c:y val="-4.65065034274067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Out-of-school</a:t>
                    </a:r>
                    <a:r>
                      <a:rPr lang="en-US" baseline="0"/>
                      <a:t> rate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4653608878102398E-3"/>
                  <c:y val="-6.470470042073983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 1 '!$A$34:$A$56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'Figure 1 '!$C$34:$C$56</c:f>
              <c:numCache>
                <c:formatCode>General</c:formatCode>
                <c:ptCount val="23"/>
                <c:pt idx="0" formatCode="0">
                  <c:v>100</c:v>
                </c:pt>
                <c:pt idx="5" formatCode="0">
                  <c:v>90</c:v>
                </c:pt>
                <c:pt idx="10" formatCode="0">
                  <c:v>82.5</c:v>
                </c:pt>
                <c:pt idx="15" formatCode="0">
                  <c:v>72.5</c:v>
                </c:pt>
                <c:pt idx="20" formatCode="0">
                  <c:v>65</c:v>
                </c:pt>
                <c:pt idx="22" formatCode="0">
                  <c:v>62.5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'Figure 1 '!$D$33</c:f>
              <c:strCache>
                <c:ptCount val="1"/>
                <c:pt idx="0">
                  <c:v>MDG 4
U5MR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1.6118969765912636E-2"/>
                  <c:y val="-6.874874419703608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 1 '!$A$34:$A$56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'Figure 1 '!$D$34:$D$56</c:f>
              <c:numCache>
                <c:formatCode>0</c:formatCode>
                <c:ptCount val="23"/>
                <c:pt idx="0">
                  <c:v>100</c:v>
                </c:pt>
                <c:pt idx="1">
                  <c:v>98.558758314855879</c:v>
                </c:pt>
                <c:pt idx="2">
                  <c:v>97.450110864745014</c:v>
                </c:pt>
                <c:pt idx="3">
                  <c:v>96.452328159645234</c:v>
                </c:pt>
                <c:pt idx="4">
                  <c:v>95.454545454545453</c:v>
                </c:pt>
                <c:pt idx="5">
                  <c:v>94.124168514412418</c:v>
                </c:pt>
                <c:pt idx="6">
                  <c:v>92.793791574279382</c:v>
                </c:pt>
                <c:pt idx="7">
                  <c:v>91.019955654101992</c:v>
                </c:pt>
                <c:pt idx="8">
                  <c:v>89.024390243902431</c:v>
                </c:pt>
                <c:pt idx="9">
                  <c:v>86.58536585365853</c:v>
                </c:pt>
                <c:pt idx="10">
                  <c:v>84.035476718403544</c:v>
                </c:pt>
                <c:pt idx="11">
                  <c:v>81.263858093126387</c:v>
                </c:pt>
                <c:pt idx="12">
                  <c:v>78.381374722838132</c:v>
                </c:pt>
                <c:pt idx="13">
                  <c:v>75.388026607538805</c:v>
                </c:pt>
                <c:pt idx="14">
                  <c:v>72.394678492239464</c:v>
                </c:pt>
                <c:pt idx="15">
                  <c:v>69.512195121951223</c:v>
                </c:pt>
                <c:pt idx="16">
                  <c:v>66.629711751662967</c:v>
                </c:pt>
                <c:pt idx="17">
                  <c:v>63.968957871396896</c:v>
                </c:pt>
                <c:pt idx="18">
                  <c:v>61.308203991130817</c:v>
                </c:pt>
                <c:pt idx="19">
                  <c:v>58.869179600886916</c:v>
                </c:pt>
                <c:pt idx="20">
                  <c:v>56.76274944567627</c:v>
                </c:pt>
                <c:pt idx="21">
                  <c:v>54.434589800443455</c:v>
                </c:pt>
                <c:pt idx="22">
                  <c:v>52.328159645232816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'Figure 1 '!$E$33</c:f>
              <c:strCache>
                <c:ptCount val="1"/>
                <c:pt idx="0">
                  <c:v>MDG 2
Out-of-school Rate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4.5426187522117432E-2"/>
                  <c:y val="-0.10110109440740589"/>
                </c:manualLayout>
              </c:layout>
              <c:tx>
                <c:rich>
                  <a:bodyPr/>
                  <a:lstStyle/>
                  <a:p>
                    <a:fld id="{DE3380BF-E01A-4C12-9674-1D0010C18D52}" type="SERIESNAME">
                      <a:rPr lang="en-US" smtClean="0"/>
                      <a:pPr/>
                      <a:t>[SERIES NAME]</a:t>
                    </a:fld>
                    <a:r>
                      <a:rPr lang="en-US" dirty="0" smtClean="0"/>
                      <a:t> 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 1 '!$A$34:$A$56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'Figure 1 '!$E$34:$E$56</c:f>
              <c:numCache>
                <c:formatCode>0</c:formatCode>
                <c:ptCount val="23"/>
                <c:pt idx="0">
                  <c:v>100</c:v>
                </c:pt>
                <c:pt idx="1">
                  <c:v>99.745024930895653</c:v>
                </c:pt>
                <c:pt idx="2">
                  <c:v>101.86476211214904</c:v>
                </c:pt>
                <c:pt idx="3">
                  <c:v>101.61017589391261</c:v>
                </c:pt>
                <c:pt idx="4">
                  <c:v>100.84886144465874</c:v>
                </c:pt>
                <c:pt idx="5">
                  <c:v>101.99252739732115</c:v>
                </c:pt>
                <c:pt idx="6">
                  <c:v>102.39209943916593</c:v>
                </c:pt>
                <c:pt idx="7">
                  <c:v>100.02766396174596</c:v>
                </c:pt>
                <c:pt idx="8">
                  <c:v>94.454375572166271</c:v>
                </c:pt>
                <c:pt idx="9">
                  <c:v>87.822190719129679</c:v>
                </c:pt>
                <c:pt idx="10">
                  <c:v>83.079265582920783</c:v>
                </c:pt>
                <c:pt idx="11">
                  <c:v>80.306758894685856</c:v>
                </c:pt>
                <c:pt idx="12">
                  <c:v>77.716512163255132</c:v>
                </c:pt>
                <c:pt idx="13">
                  <c:v>70.065538036280898</c:v>
                </c:pt>
                <c:pt idx="14">
                  <c:v>66.134866813022725</c:v>
                </c:pt>
                <c:pt idx="15">
                  <c:v>63.001339868990584</c:v>
                </c:pt>
                <c:pt idx="16">
                  <c:v>59.385915599363614</c:v>
                </c:pt>
                <c:pt idx="17">
                  <c:v>52.067131213836866</c:v>
                </c:pt>
                <c:pt idx="18">
                  <c:v>51.016956119846057</c:v>
                </c:pt>
                <c:pt idx="19">
                  <c:v>50.297915314946984</c:v>
                </c:pt>
                <c:pt idx="20">
                  <c:v>48.776175218423091</c:v>
                </c:pt>
                <c:pt idx="21">
                  <c:v>49.09714383482504</c:v>
                </c:pt>
                <c:pt idx="22">
                  <c:v>49.35967372079174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507608"/>
        <c:axId val="217444304"/>
      </c:lineChart>
      <c:catAx>
        <c:axId val="20850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444304"/>
        <c:crosses val="autoZero"/>
        <c:auto val="1"/>
        <c:lblAlgn val="ctr"/>
        <c:lblOffset val="100"/>
        <c:noMultiLvlLbl val="0"/>
      </c:catAx>
      <c:valAx>
        <c:axId val="217444304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smtClean="0"/>
                  <a:t>Value relative to 1990 (1990 = 100)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07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Primary school age population and enrolment, Sub-Saharan</a:t>
            </a:r>
            <a:r>
              <a:rPr lang="en-US" b="1" baseline="0"/>
              <a:t> Africa, 2000-2012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'School age by level of educatio'!$A$15</c:f>
              <c:strCache>
                <c:ptCount val="1"/>
                <c:pt idx="0">
                  <c:v>Primary school age population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23092278667516891"/>
                  <c:y val="-4.14806515006861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age by level of educatio'!$B$14:$N$14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'School age by level of educatio'!$B$15:$N$15</c:f>
              <c:numCache>
                <c:formatCode>General</c:formatCode>
                <c:ptCount val="13"/>
                <c:pt idx="0">
                  <c:v>110096099</c:v>
                </c:pt>
                <c:pt idx="1">
                  <c:v>112395041</c:v>
                </c:pt>
                <c:pt idx="2">
                  <c:v>114945759</c:v>
                </c:pt>
                <c:pt idx="3">
                  <c:v>117718459</c:v>
                </c:pt>
                <c:pt idx="4">
                  <c:v>120658058</c:v>
                </c:pt>
                <c:pt idx="5">
                  <c:v>123796946</c:v>
                </c:pt>
                <c:pt idx="6">
                  <c:v>126375016</c:v>
                </c:pt>
                <c:pt idx="7">
                  <c:v>130538189</c:v>
                </c:pt>
                <c:pt idx="8">
                  <c:v>133924528</c:v>
                </c:pt>
                <c:pt idx="9">
                  <c:v>137428335</c:v>
                </c:pt>
                <c:pt idx="10">
                  <c:v>140977032.5</c:v>
                </c:pt>
                <c:pt idx="11">
                  <c:v>144418831</c:v>
                </c:pt>
                <c:pt idx="12">
                  <c:v>148162904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'School age by level of educatio'!$A$33</c:f>
              <c:strCache>
                <c:ptCount val="1"/>
                <c:pt idx="0">
                  <c:v>Primary school enrolment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451775080362423E-2"/>
                  <c:y val="5.36560447424583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age by level of educatio'!$B$14:$N$14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'School age by level of educatio'!$B$33:$N$33</c:f>
              <c:numCache>
                <c:formatCode>0</c:formatCode>
                <c:ptCount val="13"/>
                <c:pt idx="0">
                  <c:v>66347035.986611597</c:v>
                </c:pt>
                <c:pt idx="1">
                  <c:v>69723667.990632698</c:v>
                </c:pt>
                <c:pt idx="2">
                  <c:v>73100893.399064109</c:v>
                </c:pt>
                <c:pt idx="3">
                  <c:v>77749392.897270992</c:v>
                </c:pt>
                <c:pt idx="4">
                  <c:v>81674959.7517308</c:v>
                </c:pt>
                <c:pt idx="5">
                  <c:v>86570461.556124002</c:v>
                </c:pt>
                <c:pt idx="6">
                  <c:v>91001511.646456018</c:v>
                </c:pt>
                <c:pt idx="7">
                  <c:v>97936707.073273703</c:v>
                </c:pt>
                <c:pt idx="8">
                  <c:v>103812909.49767013</c:v>
                </c:pt>
                <c:pt idx="9">
                  <c:v>110041684.06753035</c:v>
                </c:pt>
                <c:pt idx="10">
                  <c:v>116644185.11158217</c:v>
                </c:pt>
                <c:pt idx="11">
                  <c:v>123642836.21827711</c:v>
                </c:pt>
                <c:pt idx="12">
                  <c:v>131061406.39137374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</c:hiLowLines>
        <c:smooth val="0"/>
        <c:axId val="380901512"/>
        <c:axId val="380901904"/>
      </c:lineChart>
      <c:catAx>
        <c:axId val="38090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901904"/>
        <c:crosses val="autoZero"/>
        <c:auto val="1"/>
        <c:lblAlgn val="ctr"/>
        <c:lblOffset val="100"/>
        <c:noMultiLvlLbl val="0"/>
      </c:catAx>
      <c:valAx>
        <c:axId val="380901904"/>
        <c:scaling>
          <c:orientation val="minMax"/>
          <c:max val="150000000"/>
          <c:min val="60000000.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9015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Primary school age population and enrolment, Southern Asia, 2000-2012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860017497812772E-2"/>
          <c:y val="7.8593474426807752E-2"/>
          <c:w val="0.90086220472440948"/>
          <c:h val="0.87246854559846687"/>
        </c:manualLayout>
      </c:layout>
      <c:lineChart>
        <c:grouping val="standard"/>
        <c:varyColors val="0"/>
        <c:ser>
          <c:idx val="0"/>
          <c:order val="0"/>
          <c:tx>
            <c:strRef>
              <c:f>'Net intake rate to primary educ'!$B$9</c:f>
              <c:strCache>
                <c:ptCount val="1"/>
                <c:pt idx="0">
                  <c:v>Primary school enrolment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8510880338786637E-2"/>
                  <c:y val="7.89432160315454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'Net intake rate to primary educ'!$C$3:$O$3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'Net intake rate to primary educ'!$C$9:$O$9</c:f>
              <c:numCache>
                <c:formatCode>_(* #,##0_);_(* \(#,##0\);_(* "-"??_);_(@_)</c:formatCode>
                <c:ptCount val="13"/>
                <c:pt idx="0">
                  <c:v>136895101.858785</c:v>
                </c:pt>
                <c:pt idx="1">
                  <c:v>137846494.58571389</c:v>
                </c:pt>
                <c:pt idx="2">
                  <c:v>140004310.75074601</c:v>
                </c:pt>
                <c:pt idx="3">
                  <c:v>147686447.442516</c:v>
                </c:pt>
                <c:pt idx="4">
                  <c:v>152441183.15441278</c:v>
                </c:pt>
                <c:pt idx="5">
                  <c:v>155771699.0145666</c:v>
                </c:pt>
                <c:pt idx="6">
                  <c:v>158422345.30392161</c:v>
                </c:pt>
                <c:pt idx="7">
                  <c:v>162016752.76757729</c:v>
                </c:pt>
                <c:pt idx="8">
                  <c:v>162815297.82848901</c:v>
                </c:pt>
                <c:pt idx="9">
                  <c:v>163171840.52426949</c:v>
                </c:pt>
                <c:pt idx="10">
                  <c:v>164647930.39003429</c:v>
                </c:pt>
                <c:pt idx="11">
                  <c:v>164088674.67135361</c:v>
                </c:pt>
                <c:pt idx="12">
                  <c:v>164631863.04345119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'Net intake rate to primary educ'!$B$8</c:f>
              <c:strCache>
                <c:ptCount val="1"/>
                <c:pt idx="0">
                  <c:v>Primary school age population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3092278667516891"/>
                  <c:y val="-3.945646647423627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'Net intake rate to primary educ'!$C$3:$O$3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'Net intake rate to primary educ'!$C$8:$O$8</c:f>
              <c:numCache>
                <c:formatCode>_(* #,##0_);_(* \(#,##0\);_(* "-"??_);_(@_)</c:formatCode>
                <c:ptCount val="13"/>
                <c:pt idx="0">
                  <c:v>170744307</c:v>
                </c:pt>
                <c:pt idx="1">
                  <c:v>170962409</c:v>
                </c:pt>
                <c:pt idx="2">
                  <c:v>171442492</c:v>
                </c:pt>
                <c:pt idx="3">
                  <c:v>171979998</c:v>
                </c:pt>
                <c:pt idx="4">
                  <c:v>172400936</c:v>
                </c:pt>
                <c:pt idx="5">
                  <c:v>172693542</c:v>
                </c:pt>
                <c:pt idx="6">
                  <c:v>172819676</c:v>
                </c:pt>
                <c:pt idx="7">
                  <c:v>173160441</c:v>
                </c:pt>
                <c:pt idx="8">
                  <c:v>173465563</c:v>
                </c:pt>
                <c:pt idx="9">
                  <c:v>173741491</c:v>
                </c:pt>
                <c:pt idx="10">
                  <c:v>173993633</c:v>
                </c:pt>
                <c:pt idx="11">
                  <c:v>174181056</c:v>
                </c:pt>
                <c:pt idx="12">
                  <c:v>174445763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09176"/>
        <c:axId val="217445088"/>
      </c:lineChart>
      <c:catAx>
        <c:axId val="20850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445088"/>
        <c:crosses val="autoZero"/>
        <c:auto val="1"/>
        <c:lblAlgn val="ctr"/>
        <c:lblOffset val="100"/>
        <c:noMultiLvlLbl val="0"/>
      </c:catAx>
      <c:valAx>
        <c:axId val="217445088"/>
        <c:scaling>
          <c:orientation val="minMax"/>
          <c:min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09176"/>
        <c:crosses val="autoZero"/>
        <c:crossBetween val="between"/>
        <c:majorUnit val="10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Primary school age population and enrolment, Southern Asia, 2000-2012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860017497812772E-2"/>
          <c:y val="7.8593474426807752E-2"/>
          <c:w val="0.90086220472440948"/>
          <c:h val="0.87246854559846687"/>
        </c:manualLayout>
      </c:layout>
      <c:lineChart>
        <c:grouping val="standard"/>
        <c:varyColors val="0"/>
        <c:ser>
          <c:idx val="1"/>
          <c:order val="0"/>
          <c:tx>
            <c:strRef>
              <c:f>'Net intake rate to primary educ'!$B$8</c:f>
              <c:strCache>
                <c:ptCount val="1"/>
                <c:pt idx="0">
                  <c:v>Primary school age population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3092278667516891"/>
                  <c:y val="-3.945646647423627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'Net intake rate to primary educ'!$C$3:$O$3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'Net intake rate to primary educ'!$C$8:$O$8</c:f>
              <c:numCache>
                <c:formatCode>_(* #,##0_);_(* \(#,##0\);_(* "-"??_);_(@_)</c:formatCode>
                <c:ptCount val="13"/>
                <c:pt idx="0">
                  <c:v>170744307</c:v>
                </c:pt>
                <c:pt idx="1">
                  <c:v>170962409</c:v>
                </c:pt>
                <c:pt idx="2">
                  <c:v>171442492</c:v>
                </c:pt>
                <c:pt idx="3">
                  <c:v>171979998</c:v>
                </c:pt>
                <c:pt idx="4">
                  <c:v>172400936</c:v>
                </c:pt>
                <c:pt idx="5">
                  <c:v>172693542</c:v>
                </c:pt>
                <c:pt idx="6">
                  <c:v>172819676</c:v>
                </c:pt>
                <c:pt idx="7">
                  <c:v>173160441</c:v>
                </c:pt>
                <c:pt idx="8">
                  <c:v>173465563</c:v>
                </c:pt>
                <c:pt idx="9">
                  <c:v>173741491</c:v>
                </c:pt>
                <c:pt idx="10">
                  <c:v>173993633</c:v>
                </c:pt>
                <c:pt idx="11">
                  <c:v>174181056</c:v>
                </c:pt>
                <c:pt idx="12">
                  <c:v>174445763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'Net intake rate to primary educ'!$B$9</c:f>
              <c:strCache>
                <c:ptCount val="1"/>
                <c:pt idx="0">
                  <c:v>Primary school enrolment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8510880338786637E-2"/>
                  <c:y val="7.89432160315454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'Net intake rate to primary educ'!$C$3:$O$3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'Net intake rate to primary educ'!$C$9:$O$9</c:f>
              <c:numCache>
                <c:formatCode>_(* #,##0_);_(* \(#,##0\);_(* "-"??_);_(@_)</c:formatCode>
                <c:ptCount val="13"/>
                <c:pt idx="0">
                  <c:v>136895101.858785</c:v>
                </c:pt>
                <c:pt idx="1">
                  <c:v>137846494.58571389</c:v>
                </c:pt>
                <c:pt idx="2">
                  <c:v>140004310.75074601</c:v>
                </c:pt>
                <c:pt idx="3">
                  <c:v>147686447.442516</c:v>
                </c:pt>
                <c:pt idx="4">
                  <c:v>152441183.15441278</c:v>
                </c:pt>
                <c:pt idx="5">
                  <c:v>155771699.0145666</c:v>
                </c:pt>
                <c:pt idx="6">
                  <c:v>158422345.30392161</c:v>
                </c:pt>
                <c:pt idx="7">
                  <c:v>162016752.76757729</c:v>
                </c:pt>
                <c:pt idx="8">
                  <c:v>162815297.82848901</c:v>
                </c:pt>
                <c:pt idx="9">
                  <c:v>163171840.52426949</c:v>
                </c:pt>
                <c:pt idx="10">
                  <c:v>164647930.39003429</c:v>
                </c:pt>
                <c:pt idx="11">
                  <c:v>164088674.67135361</c:v>
                </c:pt>
                <c:pt idx="12">
                  <c:v>164631863.04345119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</c:hiLowLines>
        <c:smooth val="0"/>
        <c:axId val="381268800"/>
        <c:axId val="381269192"/>
      </c:lineChart>
      <c:catAx>
        <c:axId val="38126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69192"/>
        <c:crosses val="autoZero"/>
        <c:auto val="1"/>
        <c:lblAlgn val="ctr"/>
        <c:lblOffset val="100"/>
        <c:noMultiLvlLbl val="0"/>
      </c:catAx>
      <c:valAx>
        <c:axId val="381269192"/>
        <c:scaling>
          <c:orientation val="minMax"/>
          <c:min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68800"/>
        <c:crosses val="autoZero"/>
        <c:crossBetween val="between"/>
        <c:majorUnit val="10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Progress of MDG Indicators,</a:t>
            </a:r>
            <a:r>
              <a:rPr lang="en-US" sz="1800" baseline="0" dirty="0" smtClean="0"/>
              <a:t> Relative Change 1990-2012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'Figure 1 '!$B$33</c:f>
              <c:strCache>
                <c:ptCount val="1"/>
                <c:pt idx="0">
                  <c:v>MDG 1
 Poverty Rate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0550598392233726"/>
                  <c:y val="6.066065664444353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4.5426187522117321E-2"/>
                  <c:y val="1.61761751051849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Under</a:t>
                    </a:r>
                    <a:r>
                      <a:rPr lang="en-US" baseline="0"/>
                      <a:t> five </a:t>
                    </a:r>
                    <a:br>
                      <a:rPr lang="en-US" baseline="0"/>
                    </a:br>
                    <a:r>
                      <a:rPr lang="en-US" baseline="0"/>
                      <a:t>mortality rate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 1 '!$A$34:$A$56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'Figure 1 '!$B$34:$B$56</c:f>
              <c:numCache>
                <c:formatCode>General</c:formatCode>
                <c:ptCount val="23"/>
                <c:pt idx="0" formatCode="0">
                  <c:v>100</c:v>
                </c:pt>
                <c:pt idx="3" formatCode="0">
                  <c:v>96.428571428571431</c:v>
                </c:pt>
                <c:pt idx="6" formatCode="0">
                  <c:v>83.516483516483518</c:v>
                </c:pt>
                <c:pt idx="9" formatCode="0">
                  <c:v>79.945054945054949</c:v>
                </c:pt>
                <c:pt idx="12" formatCode="0">
                  <c:v>71.703296703296701</c:v>
                </c:pt>
                <c:pt idx="15" formatCode="0">
                  <c:v>57.967032967032971</c:v>
                </c:pt>
                <c:pt idx="18" formatCode="0">
                  <c:v>51.098901098901109</c:v>
                </c:pt>
                <c:pt idx="20" formatCode="0">
                  <c:v>44.780219780219781</c:v>
                </c:pt>
                <c:pt idx="21" formatCode="0">
                  <c:v>39.835164835164839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'Figure 1 '!$C$33</c:f>
              <c:strCache>
                <c:ptCount val="1"/>
                <c:pt idx="0">
                  <c:v>MDG 1
Stunting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2.0515052429343303E-2"/>
                  <c:y val="-4.65065034274067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Out-of-school</a:t>
                    </a:r>
                    <a:r>
                      <a:rPr lang="en-US" baseline="0"/>
                      <a:t> rate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4653608878102398E-3"/>
                  <c:y val="-6.470470042073983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 1 '!$A$34:$A$56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'Figure 1 '!$C$34:$C$56</c:f>
              <c:numCache>
                <c:formatCode>General</c:formatCode>
                <c:ptCount val="23"/>
                <c:pt idx="0" formatCode="0">
                  <c:v>100</c:v>
                </c:pt>
                <c:pt idx="5" formatCode="0">
                  <c:v>90</c:v>
                </c:pt>
                <c:pt idx="10" formatCode="0">
                  <c:v>82.5</c:v>
                </c:pt>
                <c:pt idx="15" formatCode="0">
                  <c:v>72.5</c:v>
                </c:pt>
                <c:pt idx="20" formatCode="0">
                  <c:v>65</c:v>
                </c:pt>
                <c:pt idx="22" formatCode="0">
                  <c:v>62.5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'Figure 1 '!$D$33</c:f>
              <c:strCache>
                <c:ptCount val="1"/>
                <c:pt idx="0">
                  <c:v>MDG 4
U5MR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1.6118969765912636E-2"/>
                  <c:y val="-6.874874419703608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 1 '!$A$34:$A$56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'Figure 1 '!$D$34:$D$56</c:f>
              <c:numCache>
                <c:formatCode>0</c:formatCode>
                <c:ptCount val="23"/>
                <c:pt idx="0">
                  <c:v>100</c:v>
                </c:pt>
                <c:pt idx="1">
                  <c:v>98.558758314855879</c:v>
                </c:pt>
                <c:pt idx="2">
                  <c:v>97.450110864745014</c:v>
                </c:pt>
                <c:pt idx="3">
                  <c:v>96.452328159645234</c:v>
                </c:pt>
                <c:pt idx="4">
                  <c:v>95.454545454545453</c:v>
                </c:pt>
                <c:pt idx="5">
                  <c:v>94.124168514412418</c:v>
                </c:pt>
                <c:pt idx="6">
                  <c:v>92.793791574279382</c:v>
                </c:pt>
                <c:pt idx="7">
                  <c:v>91.019955654101992</c:v>
                </c:pt>
                <c:pt idx="8">
                  <c:v>89.024390243902431</c:v>
                </c:pt>
                <c:pt idx="9">
                  <c:v>86.58536585365853</c:v>
                </c:pt>
                <c:pt idx="10">
                  <c:v>84.035476718403544</c:v>
                </c:pt>
                <c:pt idx="11">
                  <c:v>81.263858093126387</c:v>
                </c:pt>
                <c:pt idx="12">
                  <c:v>78.381374722838132</c:v>
                </c:pt>
                <c:pt idx="13">
                  <c:v>75.388026607538805</c:v>
                </c:pt>
                <c:pt idx="14">
                  <c:v>72.394678492239464</c:v>
                </c:pt>
                <c:pt idx="15">
                  <c:v>69.512195121951223</c:v>
                </c:pt>
                <c:pt idx="16">
                  <c:v>66.629711751662967</c:v>
                </c:pt>
                <c:pt idx="17">
                  <c:v>63.968957871396896</c:v>
                </c:pt>
                <c:pt idx="18">
                  <c:v>61.308203991130817</c:v>
                </c:pt>
                <c:pt idx="19">
                  <c:v>58.869179600886916</c:v>
                </c:pt>
                <c:pt idx="20">
                  <c:v>56.76274944567627</c:v>
                </c:pt>
                <c:pt idx="21">
                  <c:v>54.434589800443455</c:v>
                </c:pt>
                <c:pt idx="22">
                  <c:v>52.328159645232816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'Figure 1 '!$E$33</c:f>
              <c:strCache>
                <c:ptCount val="1"/>
                <c:pt idx="0">
                  <c:v>MDG 2
Out-of-school Rate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4.5426187522117432E-2"/>
                  <c:y val="-0.10110109440740589"/>
                </c:manualLayout>
              </c:layout>
              <c:tx>
                <c:rich>
                  <a:bodyPr/>
                  <a:lstStyle/>
                  <a:p>
                    <a:fld id="{DE3380BF-E01A-4C12-9674-1D0010C18D52}" type="SERIESNAME">
                      <a:rPr lang="en-US" smtClean="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 1 '!$A$34:$A$56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'Figure 1 '!$E$34:$E$56</c:f>
              <c:numCache>
                <c:formatCode>0</c:formatCode>
                <c:ptCount val="23"/>
                <c:pt idx="0">
                  <c:v>100</c:v>
                </c:pt>
                <c:pt idx="1">
                  <c:v>99.745024930895653</c:v>
                </c:pt>
                <c:pt idx="2">
                  <c:v>101.86476211214904</c:v>
                </c:pt>
                <c:pt idx="3">
                  <c:v>101.61017589391261</c:v>
                </c:pt>
                <c:pt idx="4">
                  <c:v>100.84886144465874</c:v>
                </c:pt>
                <c:pt idx="5">
                  <c:v>101.99252739732115</c:v>
                </c:pt>
                <c:pt idx="6">
                  <c:v>102.39209943916593</c:v>
                </c:pt>
                <c:pt idx="7">
                  <c:v>100.02766396174596</c:v>
                </c:pt>
                <c:pt idx="8">
                  <c:v>94.454375572166271</c:v>
                </c:pt>
                <c:pt idx="9">
                  <c:v>87.822190719129679</c:v>
                </c:pt>
                <c:pt idx="10">
                  <c:v>83.079265582920783</c:v>
                </c:pt>
                <c:pt idx="11">
                  <c:v>80.306758894685856</c:v>
                </c:pt>
                <c:pt idx="12">
                  <c:v>77.716512163255132</c:v>
                </c:pt>
                <c:pt idx="13">
                  <c:v>70.065538036280898</c:v>
                </c:pt>
                <c:pt idx="14">
                  <c:v>66.134866813022725</c:v>
                </c:pt>
                <c:pt idx="15">
                  <c:v>63.001339868990584</c:v>
                </c:pt>
                <c:pt idx="16">
                  <c:v>59.385915599363614</c:v>
                </c:pt>
                <c:pt idx="17">
                  <c:v>52.067131213836866</c:v>
                </c:pt>
                <c:pt idx="18">
                  <c:v>51.016956119846057</c:v>
                </c:pt>
                <c:pt idx="19">
                  <c:v>50.297915314946984</c:v>
                </c:pt>
                <c:pt idx="20">
                  <c:v>48.776175218423091</c:v>
                </c:pt>
                <c:pt idx="21">
                  <c:v>49.09714383482504</c:v>
                </c:pt>
                <c:pt idx="22">
                  <c:v>49.35967372079174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445480"/>
        <c:axId val="217446264"/>
      </c:lineChart>
      <c:catAx>
        <c:axId val="21744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446264"/>
        <c:crosses val="autoZero"/>
        <c:auto val="1"/>
        <c:lblAlgn val="ctr"/>
        <c:lblOffset val="100"/>
        <c:noMultiLvlLbl val="0"/>
      </c:catAx>
      <c:valAx>
        <c:axId val="217446264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smtClean="0"/>
                  <a:t>Value relative to 1990 (1990 = 100)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445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Number of out-of-school children by region, 2000-2012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'[30e7ee76-a93f-49ac-8024-c15cd0bc123d.xls]Number of out-of-school childre'!$A$5</c:f>
              <c:strCache>
                <c:ptCount val="1"/>
                <c:pt idx="0">
                  <c:v>Central and Eastern Europe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069682736990569"/>
                  <c:y val="-1.821758554572506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82969856697862"/>
                      <c:h val="6.5381176354331189E-2"/>
                    </c:manualLayout>
                  </c15:layout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'[30e7ee76-a93f-49ac-8024-c15cd0bc123d.xls]Number of out-of-school childre'!$B$4:$N$4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'[30e7ee76-a93f-49ac-8024-c15cd0bc123d.xls]Number of out-of-school childre'!$B$5:$N$5</c:f>
              <c:numCache>
                <c:formatCode>General</c:formatCode>
                <c:ptCount val="13"/>
                <c:pt idx="0">
                  <c:v>1441117</c:v>
                </c:pt>
                <c:pt idx="1">
                  <c:v>943191</c:v>
                </c:pt>
                <c:pt idx="2">
                  <c:v>614628</c:v>
                </c:pt>
                <c:pt idx="3">
                  <c:v>701453</c:v>
                </c:pt>
                <c:pt idx="4">
                  <c:v>690711</c:v>
                </c:pt>
                <c:pt idx="5">
                  <c:v>1112268</c:v>
                </c:pt>
                <c:pt idx="6">
                  <c:v>1037719</c:v>
                </c:pt>
                <c:pt idx="7">
                  <c:v>928170</c:v>
                </c:pt>
                <c:pt idx="8">
                  <c:v>815834</c:v>
                </c:pt>
                <c:pt idx="9">
                  <c:v>869314</c:v>
                </c:pt>
                <c:pt idx="10">
                  <c:v>762725</c:v>
                </c:pt>
                <c:pt idx="11">
                  <c:v>753832</c:v>
                </c:pt>
                <c:pt idx="12">
                  <c:v>826935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'[30e7ee76-a93f-49ac-8024-c15cd0bc123d.xls]Number of out-of-school childre'!$A$6</c:f>
              <c:strCache>
                <c:ptCount val="1"/>
                <c:pt idx="0">
                  <c:v>East Asia and the Pacific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230240092396385E-2"/>
                  <c:y val="-6.882229089929599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'[30e7ee76-a93f-49ac-8024-c15cd0bc123d.xls]Number of out-of-school childre'!$B$4:$N$4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'[30e7ee76-a93f-49ac-8024-c15cd0bc123d.xls]Number of out-of-school childre'!$B$6:$N$6</c:f>
              <c:numCache>
                <c:formatCode>General</c:formatCode>
                <c:ptCount val="13"/>
                <c:pt idx="0">
                  <c:v>11099303</c:v>
                </c:pt>
                <c:pt idx="1">
                  <c:v>9958121</c:v>
                </c:pt>
                <c:pt idx="2">
                  <c:v>9294207</c:v>
                </c:pt>
                <c:pt idx="3">
                  <c:v>8542308</c:v>
                </c:pt>
                <c:pt idx="4">
                  <c:v>8830473</c:v>
                </c:pt>
                <c:pt idx="5">
                  <c:v>9400104</c:v>
                </c:pt>
                <c:pt idx="6">
                  <c:v>9728372</c:v>
                </c:pt>
                <c:pt idx="7">
                  <c:v>7522875</c:v>
                </c:pt>
                <c:pt idx="8">
                  <c:v>7122579</c:v>
                </c:pt>
                <c:pt idx="9">
                  <c:v>6476517</c:v>
                </c:pt>
                <c:pt idx="10">
                  <c:v>6411260</c:v>
                </c:pt>
                <c:pt idx="11">
                  <c:v>6490272</c:v>
                </c:pt>
                <c:pt idx="12">
                  <c:v>6927611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'[30e7ee76-a93f-49ac-8024-c15cd0bc123d.xls]Number of out-of-school childre'!$A$7</c:f>
              <c:strCache>
                <c:ptCount val="1"/>
                <c:pt idx="0">
                  <c:v>Latin America &amp; the Caribbean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8510880338786803E-2"/>
                  <c:y val="-4.453207058189755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'[30e7ee76-a93f-49ac-8024-c15cd0bc123d.xls]Number of out-of-school childre'!$B$4:$N$4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'[30e7ee76-a93f-49ac-8024-c15cd0bc123d.xls]Number of out-of-school childre'!$B$7:$N$7</c:f>
              <c:numCache>
                <c:formatCode>General</c:formatCode>
                <c:ptCount val="13"/>
                <c:pt idx="0">
                  <c:v>3661073</c:v>
                </c:pt>
                <c:pt idx="1">
                  <c:v>3535418</c:v>
                </c:pt>
                <c:pt idx="2">
                  <c:v>3087407</c:v>
                </c:pt>
                <c:pt idx="3">
                  <c:v>3206710</c:v>
                </c:pt>
                <c:pt idx="4">
                  <c:v>3210073</c:v>
                </c:pt>
                <c:pt idx="5">
                  <c:v>3343339</c:v>
                </c:pt>
                <c:pt idx="6">
                  <c:v>3362397</c:v>
                </c:pt>
                <c:pt idx="7">
                  <c:v>3357814</c:v>
                </c:pt>
                <c:pt idx="8">
                  <c:v>3602671</c:v>
                </c:pt>
                <c:pt idx="9">
                  <c:v>3378955</c:v>
                </c:pt>
                <c:pt idx="10">
                  <c:v>3345183</c:v>
                </c:pt>
                <c:pt idx="11">
                  <c:v>3505944</c:v>
                </c:pt>
                <c:pt idx="12">
                  <c:v>3808941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'[30e7ee76-a93f-49ac-8024-c15cd0bc123d.xls]Number of out-of-school childre'!$A$8</c:f>
              <c:strCache>
                <c:ptCount val="1"/>
                <c:pt idx="0">
                  <c:v>Sub-Saharan Africa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9980907015719681E-2"/>
                  <c:y val="-3.845951550254776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'[30e7ee76-a93f-49ac-8024-c15cd0bc123d.xls]Number of out-of-school childre'!$B$4:$N$4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'[30e7ee76-a93f-49ac-8024-c15cd0bc123d.xls]Number of out-of-school childre'!$B$8:$N$8</c:f>
              <c:numCache>
                <c:formatCode>General</c:formatCode>
                <c:ptCount val="13"/>
                <c:pt idx="0">
                  <c:v>43749061</c:v>
                </c:pt>
                <c:pt idx="1">
                  <c:v>42671368</c:v>
                </c:pt>
                <c:pt idx="2">
                  <c:v>41844865</c:v>
                </c:pt>
                <c:pt idx="3">
                  <c:v>39969062</c:v>
                </c:pt>
                <c:pt idx="4">
                  <c:v>38983103</c:v>
                </c:pt>
                <c:pt idx="5">
                  <c:v>37226479</c:v>
                </c:pt>
                <c:pt idx="6">
                  <c:v>35373504</c:v>
                </c:pt>
                <c:pt idx="7">
                  <c:v>32601476</c:v>
                </c:pt>
                <c:pt idx="8">
                  <c:v>32367174</c:v>
                </c:pt>
                <c:pt idx="9">
                  <c:v>32463097</c:v>
                </c:pt>
                <c:pt idx="10">
                  <c:v>32604007</c:v>
                </c:pt>
                <c:pt idx="11">
                  <c:v>32187279</c:v>
                </c:pt>
                <c:pt idx="12">
                  <c:v>32711197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'[30e7ee76-a93f-49ac-8024-c15cd0bc123d.xls]Number of out-of-school childre'!$A$9</c:f>
              <c:strCache>
                <c:ptCount val="1"/>
                <c:pt idx="0">
                  <c:v>Southern Asia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1741120431183023E-2"/>
                  <c:y val="-7.691903100509545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'[30e7ee76-a93f-49ac-8024-c15cd0bc123d.xls]Number of out-of-school childre'!$B$4:$N$4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'[30e7ee76-a93f-49ac-8024-c15cd0bc123d.xls]Number of out-of-school childre'!$B$9:$N$9</c:f>
              <c:numCache>
                <c:formatCode>General</c:formatCode>
                <c:ptCount val="13"/>
                <c:pt idx="0">
                  <c:v>33849211</c:v>
                </c:pt>
                <c:pt idx="1">
                  <c:v>33115922</c:v>
                </c:pt>
                <c:pt idx="2">
                  <c:v>31438176</c:v>
                </c:pt>
                <c:pt idx="3">
                  <c:v>24293558</c:v>
                </c:pt>
                <c:pt idx="4">
                  <c:v>19959755</c:v>
                </c:pt>
                <c:pt idx="5">
                  <c:v>16921838</c:v>
                </c:pt>
                <c:pt idx="6">
                  <c:v>14397329</c:v>
                </c:pt>
                <c:pt idx="7">
                  <c:v>11143688</c:v>
                </c:pt>
                <c:pt idx="8">
                  <c:v>10650265</c:v>
                </c:pt>
                <c:pt idx="9">
                  <c:v>10569653</c:v>
                </c:pt>
                <c:pt idx="10">
                  <c:v>9345695</c:v>
                </c:pt>
                <c:pt idx="11">
                  <c:v>10092381</c:v>
                </c:pt>
                <c:pt idx="12">
                  <c:v>9813906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446656"/>
        <c:axId val="217447048"/>
      </c:lineChart>
      <c:catAx>
        <c:axId val="21744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447048"/>
        <c:crosses val="autoZero"/>
        <c:auto val="1"/>
        <c:lblAlgn val="ctr"/>
        <c:lblOffset val="100"/>
        <c:noMultiLvlLbl val="0"/>
      </c:catAx>
      <c:valAx>
        <c:axId val="21744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44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843618543656379E-2"/>
          <c:y val="7.6180150942281963E-2"/>
          <c:w val="0.89596864282622934"/>
          <c:h val="0.89235399967804296"/>
        </c:manualLayout>
      </c:layout>
      <c:lineChart>
        <c:grouping val="standard"/>
        <c:varyColors val="0"/>
        <c:ser>
          <c:idx val="5"/>
          <c:order val="4"/>
          <c:tx>
            <c:strRef>
              <c:f>Data!$D$7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869300043904026E-2"/>
                  <c:y val="0.1366476308269034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Data!$E$1:$R$1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Data!$E$7:$R$7</c:f>
              <c:numCache>
                <c:formatCode>General</c:formatCode>
                <c:ptCount val="14"/>
                <c:pt idx="0">
                  <c:v>4.2472816639777164</c:v>
                </c:pt>
                <c:pt idx="1">
                  <c:v>1.752925067989537</c:v>
                </c:pt>
                <c:pt idx="2">
                  <c:v>2.0571461551702157</c:v>
                </c:pt>
                <c:pt idx="3">
                  <c:v>2.8130351869744175</c:v>
                </c:pt>
                <c:pt idx="4">
                  <c:v>4.1908714823026827</c:v>
                </c:pt>
                <c:pt idx="5">
                  <c:v>3.6288807321478913</c:v>
                </c:pt>
                <c:pt idx="6">
                  <c:v>4.1033015793447589</c:v>
                </c:pt>
                <c:pt idx="7">
                  <c:v>3.9786507719800568</c:v>
                </c:pt>
                <c:pt idx="8">
                  <c:v>1.455180579085777</c:v>
                </c:pt>
                <c:pt idx="9">
                  <c:v>-2.0893452053019672</c:v>
                </c:pt>
                <c:pt idx="10">
                  <c:v>4.0697236844167435</c:v>
                </c:pt>
                <c:pt idx="11">
                  <c:v>2.8252417473898532</c:v>
                </c:pt>
                <c:pt idx="12">
                  <c:v>2.3776774024781133</c:v>
                </c:pt>
                <c:pt idx="13">
                  <c:v>2.1718104039065338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Data!$D$6</c:f>
              <c:strCache>
                <c:ptCount val="1"/>
                <c:pt idx="0">
                  <c:v>Sub-Saharan Africa</c:v>
                </c:pt>
              </c:strCache>
            </c:strRef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6FF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986925096584804"/>
                  <c:y val="-4.755320658003581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Data!$E$1:$R$1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Data!$E$6:$R$6</c:f>
              <c:numCache>
                <c:formatCode>General</c:formatCode>
                <c:ptCount val="14"/>
                <c:pt idx="0">
                  <c:v>3.4195943855875726</c:v>
                </c:pt>
                <c:pt idx="1">
                  <c:v>3.7749127629653287</c:v>
                </c:pt>
                <c:pt idx="2">
                  <c:v>3.8307404678154029</c:v>
                </c:pt>
                <c:pt idx="3">
                  <c:v>4.3290722354969233</c:v>
                </c:pt>
                <c:pt idx="4">
                  <c:v>9.5537521306790865</c:v>
                </c:pt>
                <c:pt idx="5">
                  <c:v>5.5357930777819178</c:v>
                </c:pt>
                <c:pt idx="6">
                  <c:v>6.7263578182516426</c:v>
                </c:pt>
                <c:pt idx="7">
                  <c:v>6.899956065354715</c:v>
                </c:pt>
                <c:pt idx="8">
                  <c:v>5.0998409354615433</c:v>
                </c:pt>
                <c:pt idx="9">
                  <c:v>1.9401223113597581</c:v>
                </c:pt>
                <c:pt idx="10">
                  <c:v>5.1417840650404258</c:v>
                </c:pt>
                <c:pt idx="11">
                  <c:v>4.1762289805094923</c:v>
                </c:pt>
                <c:pt idx="12">
                  <c:v>3.7694688825607159</c:v>
                </c:pt>
                <c:pt idx="13">
                  <c:v>3.7711297236959069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Data!$D$8</c:f>
              <c:strCache>
                <c:ptCount val="1"/>
                <c:pt idx="0">
                  <c:v>South Asia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4369140366596872"/>
                  <c:y val="-5.564994668583532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Data!$E$1:$R$1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Data!$E$8:$R$8</c:f>
              <c:numCache>
                <c:formatCode>General</c:formatCode>
                <c:ptCount val="14"/>
                <c:pt idx="0">
                  <c:v>4.0925093270307542</c:v>
                </c:pt>
                <c:pt idx="1">
                  <c:v>4.3657633809909271</c:v>
                </c:pt>
                <c:pt idx="2">
                  <c:v>3.755871622384376</c:v>
                </c:pt>
                <c:pt idx="3">
                  <c:v>7.3019098276084264</c:v>
                </c:pt>
                <c:pt idx="4">
                  <c:v>7.6374497677822433</c:v>
                </c:pt>
                <c:pt idx="5">
                  <c:v>8.7850336398795434</c:v>
                </c:pt>
                <c:pt idx="6">
                  <c:v>8.6908376917549361</c:v>
                </c:pt>
                <c:pt idx="7">
                  <c:v>9.0148030816946516</c:v>
                </c:pt>
                <c:pt idx="8">
                  <c:v>3.8724918305001808</c:v>
                </c:pt>
                <c:pt idx="9">
                  <c:v>7.6986580541024097</c:v>
                </c:pt>
                <c:pt idx="10">
                  <c:v>9.1285999535798794</c:v>
                </c:pt>
                <c:pt idx="11">
                  <c:v>6.3237072186592087</c:v>
                </c:pt>
                <c:pt idx="12">
                  <c:v>4.8564192019773031</c:v>
                </c:pt>
                <c:pt idx="13">
                  <c:v>5.194703683334609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7447832"/>
        <c:axId val="2167488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Data!$D$2</c15:sqref>
                        </c15:formulaRef>
                      </c:ext>
                    </c:extLst>
                    <c:strCache>
                      <c:ptCount val="1"/>
                      <c:pt idx="0">
                        <c:v>East Asia &amp; Pacific (developing only)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Data!$E$1:$R$1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Data!$E$2:$R$2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6.9836411287704152</c:v>
                      </c:pt>
                      <c:pt idx="1">
                        <c:v>6.6295753727290503</c:v>
                      </c:pt>
                      <c:pt idx="2">
                        <c:v>7.8300193209072972</c:v>
                      </c:pt>
                      <c:pt idx="3">
                        <c:v>8.7789889052590553</c:v>
                      </c:pt>
                      <c:pt idx="4">
                        <c:v>8.9746900296023853</c:v>
                      </c:pt>
                      <c:pt idx="5">
                        <c:v>9.7229128211558873</c:v>
                      </c:pt>
                      <c:pt idx="6">
                        <c:v>10.822620967590325</c:v>
                      </c:pt>
                      <c:pt idx="7">
                        <c:v>12.189964648159417</c:v>
                      </c:pt>
                      <c:pt idx="8">
                        <c:v>8.496678278136784</c:v>
                      </c:pt>
                      <c:pt idx="9">
                        <c:v>7.484699635887111</c:v>
                      </c:pt>
                      <c:pt idx="10">
                        <c:v>9.7044840977338822</c:v>
                      </c:pt>
                      <c:pt idx="11">
                        <c:v>8.3172905798739123</c:v>
                      </c:pt>
                      <c:pt idx="12">
                        <c:v>7.4133377398326985</c:v>
                      </c:pt>
                      <c:pt idx="13">
                        <c:v>7.1322238436405456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Data!$D$3</c15:sqref>
                        </c15:formulaRef>
                      </c:ext>
                    </c:extLst>
                    <c:strCache>
                      <c:ptCount val="1"/>
                      <c:pt idx="0">
                        <c:v>Europe &amp; Central Asia (developing only)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Data!$E$1:$R$1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Data!$E$3:$R$3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5.8706901281541093</c:v>
                      </c:pt>
                      <c:pt idx="1">
                        <c:v>0.29693495388731606</c:v>
                      </c:pt>
                      <c:pt idx="2">
                        <c:v>5.6906286077211092</c:v>
                      </c:pt>
                      <c:pt idx="3">
                        <c:v>5.7282807122702053</c:v>
                      </c:pt>
                      <c:pt idx="4">
                        <c:v>8.8208394612047982</c:v>
                      </c:pt>
                      <c:pt idx="5">
                        <c:v>7.0576953717749404</c:v>
                      </c:pt>
                      <c:pt idx="6">
                        <c:v>7.3846004962398553</c:v>
                      </c:pt>
                      <c:pt idx="7">
                        <c:v>5.6923877870165711</c:v>
                      </c:pt>
                      <c:pt idx="8">
                        <c:v>2.9631941271722582</c:v>
                      </c:pt>
                      <c:pt idx="9">
                        <c:v>-4.8079552431372292</c:v>
                      </c:pt>
                      <c:pt idx="10">
                        <c:v>5.904718679777929</c:v>
                      </c:pt>
                      <c:pt idx="11">
                        <c:v>6.2344488897824419</c:v>
                      </c:pt>
                      <c:pt idx="12">
                        <c:v>1.7526452307919982</c:v>
                      </c:pt>
                      <c:pt idx="13">
                        <c:v>3.645238815400603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Data!$D$4</c15:sqref>
                        </c15:formulaRef>
                      </c:ext>
                    </c:extLst>
                    <c:strCache>
                      <c:ptCount val="1"/>
                      <c:pt idx="0">
                        <c:v>Latin America &amp; Caribbean (all income levels)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Data!$E$1:$R$1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Data!$E$4:$R$4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3.9187605099244536</c:v>
                      </c:pt>
                      <c:pt idx="1">
                        <c:v>0.70839759865060614</c:v>
                      </c:pt>
                      <c:pt idx="2">
                        <c:v>0.19864421118953146</c:v>
                      </c:pt>
                      <c:pt idx="3">
                        <c:v>1.9092545561533569</c:v>
                      </c:pt>
                      <c:pt idx="4">
                        <c:v>5.795735787061588</c:v>
                      </c:pt>
                      <c:pt idx="5">
                        <c:v>4.4149416986551273</c:v>
                      </c:pt>
                      <c:pt idx="6">
                        <c:v>5.3882188257163364</c:v>
                      </c:pt>
                      <c:pt idx="7">
                        <c:v>5.2768229245713201</c:v>
                      </c:pt>
                      <c:pt idx="8">
                        <c:v>3.5635491191552404</c:v>
                      </c:pt>
                      <c:pt idx="9">
                        <c:v>-1.5993850733391497</c:v>
                      </c:pt>
                      <c:pt idx="10">
                        <c:v>5.6153416208683637</c:v>
                      </c:pt>
                      <c:pt idx="11">
                        <c:v>4.2434169803471633</c:v>
                      </c:pt>
                      <c:pt idx="12">
                        <c:v>2.8211042551641583</c:v>
                      </c:pt>
                      <c:pt idx="13">
                        <c:v>2.4551989453037777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Data!$D$5</c15:sqref>
                        </c15:formulaRef>
                      </c:ext>
                    </c:extLst>
                    <c:strCache>
                      <c:ptCount val="1"/>
                      <c:pt idx="0">
                        <c:v>Middle East &amp; North Africa (developing only)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Data!$E$1:$R$1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Data!$E$5:$R$5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3.8050642300656534</c:v>
                      </c:pt>
                      <c:pt idx="1">
                        <c:v>3.5331174844145607</c:v>
                      </c:pt>
                      <c:pt idx="2">
                        <c:v>3.5253470780809693</c:v>
                      </c:pt>
                      <c:pt idx="3">
                        <c:v>2.907710549880818</c:v>
                      </c:pt>
                      <c:pt idx="4">
                        <c:v>7.6180220512526375</c:v>
                      </c:pt>
                      <c:pt idx="5">
                        <c:v>5.0531500992464231</c:v>
                      </c:pt>
                      <c:pt idx="6">
                        <c:v>5.5569114510926028</c:v>
                      </c:pt>
                      <c:pt idx="7">
                        <c:v>5.6428541891235398</c:v>
                      </c:pt>
                      <c:pt idx="8">
                        <c:v>3.6339969688928164</c:v>
                      </c:pt>
                      <c:pt idx="9">
                        <c:v>4.130620941084274</c:v>
                      </c:pt>
                      <c:pt idx="10">
                        <c:v>5.0399160172588608</c:v>
                      </c:pt>
                      <c:pt idx="11">
                        <c:v>-1.6160700041397575</c:v>
                      </c:pt>
                      <c:pt idx="12">
                        <c:v>6.2650338564258021</c:v>
                      </c:pt>
                      <c:pt idx="13">
                        <c:v>-0.41505861766242447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1744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748864"/>
        <c:crosses val="autoZero"/>
        <c:auto val="1"/>
        <c:lblAlgn val="ctr"/>
        <c:lblOffset val="100"/>
        <c:noMultiLvlLbl val="0"/>
      </c:catAx>
      <c:valAx>
        <c:axId val="21674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44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Number of</a:t>
            </a:r>
            <a:r>
              <a:rPr lang="en-US" b="1" baseline="0"/>
              <a:t> out-of-school children of primary school age, 2002-2012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'[UNICEF_OOSC_OOSA_EFA_CAC_AK_20140528.xlsx]EFA-CAC'!$C$36</c:f>
              <c:strCache>
                <c:ptCount val="1"/>
                <c:pt idx="0">
                  <c:v>Conflict-affected countries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100800307987952E-3"/>
                  <c:y val="-8.299158608444517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'[UNICEF_OOSC_OOSA_EFA_CAC_AK_20140528.xlsx]EFA-CAC'!$B$37:$B$47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'[UNICEF_OOSC_OOSA_EFA_CAC_AK_20140528.xlsx]EFA-CAC'!$C$37:$C$47</c:f>
              <c:numCache>
                <c:formatCode>_-* #,##0_-;\-* #,##0_-;_-* "-"??_-;_-@_-</c:formatCode>
                <c:ptCount val="11"/>
                <c:pt idx="0">
                  <c:v>62338418</c:v>
                </c:pt>
                <c:pt idx="1">
                  <c:v>55385981</c:v>
                </c:pt>
                <c:pt idx="2">
                  <c:v>51771143</c:v>
                </c:pt>
                <c:pt idx="3">
                  <c:v>49231604</c:v>
                </c:pt>
                <c:pt idx="4">
                  <c:v>45406649</c:v>
                </c:pt>
                <c:pt idx="5">
                  <c:v>39719168</c:v>
                </c:pt>
                <c:pt idx="6">
                  <c:v>39120238</c:v>
                </c:pt>
                <c:pt idx="7">
                  <c:v>38786874</c:v>
                </c:pt>
                <c:pt idx="8">
                  <c:v>37416316</c:v>
                </c:pt>
                <c:pt idx="9">
                  <c:v>38169250</c:v>
                </c:pt>
                <c:pt idx="10">
                  <c:v>38546821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'[UNICEF_OOSC_OOSA_EFA_CAC_AK_20140528.xlsx]EFA-CAC'!$G$36</c:f>
              <c:strCache>
                <c:ptCount val="1"/>
                <c:pt idx="0">
                  <c:v>Non conflict-affected countries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244825766535099E-2"/>
                  <c:y val="-9.41093824960592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55879174919167"/>
                      <c:h val="4.1090956036932601E-2"/>
                    </c:manualLayout>
                  </c15:layout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'[UNICEF_OOSC_OOSA_EFA_CAC_AK_20140528.xlsx]EFA-CAC'!$B$37:$B$47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'[UNICEF_OOSC_OOSA_EFA_CAC_AK_20140528.xlsx]EFA-CAC'!$G$37:$G$47</c:f>
              <c:numCache>
                <c:formatCode>_-* #,##0_-;\-* #,##0_-;_-* "-"??_-;_-@_-</c:formatCode>
                <c:ptCount val="11"/>
                <c:pt idx="0">
                  <c:v>29324844</c:v>
                </c:pt>
                <c:pt idx="1">
                  <c:v>26613613</c:v>
                </c:pt>
                <c:pt idx="2">
                  <c:v>25343257</c:v>
                </c:pt>
                <c:pt idx="3">
                  <c:v>24009138</c:v>
                </c:pt>
                <c:pt idx="4">
                  <c:v>23266977</c:v>
                </c:pt>
                <c:pt idx="5">
                  <c:v>20328536</c:v>
                </c:pt>
                <c:pt idx="6">
                  <c:v>19593627</c:v>
                </c:pt>
                <c:pt idx="7">
                  <c:v>19087304</c:v>
                </c:pt>
                <c:pt idx="8">
                  <c:v>18916463</c:v>
                </c:pt>
                <c:pt idx="9">
                  <c:v>18886988</c:v>
                </c:pt>
                <c:pt idx="10">
                  <c:v>19240845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749648"/>
        <c:axId val="216750040"/>
      </c:lineChart>
      <c:catAx>
        <c:axId val="21674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750040"/>
        <c:crosses val="autoZero"/>
        <c:auto val="1"/>
        <c:lblAlgn val="ctr"/>
        <c:lblOffset val="100"/>
        <c:noMultiLvlLbl val="0"/>
      </c:catAx>
      <c:valAx>
        <c:axId val="21675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74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Change in number</a:t>
            </a:r>
            <a:r>
              <a:rPr lang="en-US" b="1" baseline="0" dirty="0" smtClean="0"/>
              <a:t> of out-of-school children between 2007 and 2012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cat>
            <c:strRef>
              <c:f>Sheet2!$A$2:$A$18</c:f>
              <c:strCache>
                <c:ptCount val="17"/>
                <c:pt idx="0">
                  <c:v>Pakistan</c:v>
                </c:pt>
                <c:pt idx="1">
                  <c:v>Mexico</c:v>
                </c:pt>
                <c:pt idx="2">
                  <c:v>Morocco</c:v>
                </c:pt>
                <c:pt idx="3">
                  <c:v>Ghana</c:v>
                </c:pt>
                <c:pt idx="4">
                  <c:v>Niger</c:v>
                </c:pt>
                <c:pt idx="5">
                  <c:v>Algeria</c:v>
                </c:pt>
                <c:pt idx="6">
                  <c:v>Russian Federation</c:v>
                </c:pt>
                <c:pt idx="7">
                  <c:v>Ukraine</c:v>
                </c:pt>
                <c:pt idx="8">
                  <c:v>Burkina Faso</c:v>
                </c:pt>
                <c:pt idx="9">
                  <c:v>Lao PDR</c:v>
                </c:pt>
                <c:pt idx="10">
                  <c:v>Eritrea</c:v>
                </c:pt>
                <c:pt idx="11">
                  <c:v>Turkey</c:v>
                </c:pt>
                <c:pt idx="12">
                  <c:v>Colombia</c:v>
                </c:pt>
                <c:pt idx="13">
                  <c:v>South Africa</c:v>
                </c:pt>
                <c:pt idx="14">
                  <c:v>United States of America</c:v>
                </c:pt>
                <c:pt idx="15">
                  <c:v>Indonesia</c:v>
                </c:pt>
                <c:pt idx="16">
                  <c:v>Nigeria</c:v>
                </c:pt>
              </c:strCache>
            </c:strRef>
          </c:cat>
          <c:val>
            <c:numRef>
              <c:f>Sheet2!$B$2:$B$18</c:f>
              <c:numCache>
                <c:formatCode>General</c:formatCode>
                <c:ptCount val="17"/>
                <c:pt idx="0">
                  <c:v>-1250031</c:v>
                </c:pt>
                <c:pt idx="1">
                  <c:v>-509948</c:v>
                </c:pt>
                <c:pt idx="2">
                  <c:v>-331758</c:v>
                </c:pt>
                <c:pt idx="3">
                  <c:v>-268877</c:v>
                </c:pt>
                <c:pt idx="4">
                  <c:v>-222839</c:v>
                </c:pt>
                <c:pt idx="5">
                  <c:v>-207084</c:v>
                </c:pt>
                <c:pt idx="6">
                  <c:v>-201484</c:v>
                </c:pt>
                <c:pt idx="7">
                  <c:v>-152040</c:v>
                </c:pt>
                <c:pt idx="8">
                  <c:v>-122568</c:v>
                </c:pt>
                <c:pt idx="9">
                  <c:v>-109567</c:v>
                </c:pt>
                <c:pt idx="10">
                  <c:v>125240</c:v>
                </c:pt>
                <c:pt idx="11">
                  <c:v>222281</c:v>
                </c:pt>
                <c:pt idx="12">
                  <c:v>326403</c:v>
                </c:pt>
                <c:pt idx="13">
                  <c:v>439986</c:v>
                </c:pt>
                <c:pt idx="14">
                  <c:v>865015</c:v>
                </c:pt>
                <c:pt idx="15">
                  <c:v>954420</c:v>
                </c:pt>
                <c:pt idx="16" formatCode="_(* #,##0_);_(* \(#,##0\);_(* &quot;-&quot;??_);_(@_)">
                  <c:v>1300344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6751216"/>
        <c:axId val="216751608"/>
      </c:barChart>
      <c:dateAx>
        <c:axId val="216751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751608"/>
        <c:crosses val="autoZero"/>
        <c:auto val="0"/>
        <c:lblOffset val="100"/>
        <c:baseTimeUnit val="days"/>
      </c:dateAx>
      <c:valAx>
        <c:axId val="21675160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75121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Primary school</a:t>
            </a:r>
            <a:r>
              <a:rPr lang="en-US" b="1" baseline="0"/>
              <a:t> age population, index of change, 2000-2012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'School age by level of educatio'!$A$13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9980907015719681E-2"/>
                  <c:y val="5.262881068769693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age by level of educatio'!$B$12:$N$12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'School age by level of educatio'!$B$13:$N$13</c:f>
              <c:numCache>
                <c:formatCode>0</c:formatCode>
                <c:ptCount val="13"/>
                <c:pt idx="0">
                  <c:v>100</c:v>
                </c:pt>
                <c:pt idx="1">
                  <c:v>99.088542821752085</c:v>
                </c:pt>
                <c:pt idx="2">
                  <c:v>98.294072712931012</c:v>
                </c:pt>
                <c:pt idx="3">
                  <c:v>97.532579380073443</c:v>
                </c:pt>
                <c:pt idx="4">
                  <c:v>97.171218465517882</c:v>
                </c:pt>
                <c:pt idx="5">
                  <c:v>96.876962497335938</c:v>
                </c:pt>
                <c:pt idx="6">
                  <c:v>96.362207076357009</c:v>
                </c:pt>
                <c:pt idx="7">
                  <c:v>96.097728251112912</c:v>
                </c:pt>
                <c:pt idx="8">
                  <c:v>95.893069349005913</c:v>
                </c:pt>
                <c:pt idx="9">
                  <c:v>95.868686754987394</c:v>
                </c:pt>
                <c:pt idx="10">
                  <c:v>96.222276543602206</c:v>
                </c:pt>
                <c:pt idx="11">
                  <c:v>96.816805021604395</c:v>
                </c:pt>
                <c:pt idx="12">
                  <c:v>97.531687180472971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'School age by level of educatio'!$A$14</c:f>
              <c:strCache>
                <c:ptCount val="1"/>
                <c:pt idx="0">
                  <c:v>East Asia and the Pacific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1741120431183134E-2"/>
                  <c:y val="8.096740105799514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age by level of educatio'!$B$12:$N$12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'School age by level of educatio'!$B$14:$N$14</c:f>
              <c:numCache>
                <c:formatCode>0</c:formatCode>
                <c:ptCount val="13"/>
                <c:pt idx="0">
                  <c:v>100</c:v>
                </c:pt>
                <c:pt idx="1">
                  <c:v>96.408856162083609</c:v>
                </c:pt>
                <c:pt idx="2">
                  <c:v>92.894891938973672</c:v>
                </c:pt>
                <c:pt idx="3">
                  <c:v>89.51714473226977</c:v>
                </c:pt>
                <c:pt idx="4">
                  <c:v>86.322889306425537</c:v>
                </c:pt>
                <c:pt idx="5">
                  <c:v>83.428128935631904</c:v>
                </c:pt>
                <c:pt idx="6">
                  <c:v>80.95705006823566</c:v>
                </c:pt>
                <c:pt idx="7">
                  <c:v>78.39311292706536</c:v>
                </c:pt>
                <c:pt idx="8">
                  <c:v>76.289467933344369</c:v>
                </c:pt>
                <c:pt idx="9">
                  <c:v>74.8230293990391</c:v>
                </c:pt>
                <c:pt idx="10">
                  <c:v>74.10042254632242</c:v>
                </c:pt>
                <c:pt idx="11">
                  <c:v>74.035432847960507</c:v>
                </c:pt>
                <c:pt idx="12">
                  <c:v>74.141262738369846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'School age by level of educatio'!$A$15</c:f>
              <c:strCache>
                <c:ptCount val="1"/>
                <c:pt idx="0">
                  <c:v>Latin America &amp; the Caribbean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510880338786748E-2"/>
                  <c:y val="-5.465299571414682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age by level of educatio'!$B$12:$N$12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'School age by level of educatio'!$B$15:$N$15</c:f>
              <c:numCache>
                <c:formatCode>0</c:formatCode>
                <c:ptCount val="13"/>
                <c:pt idx="0">
                  <c:v>100</c:v>
                </c:pt>
                <c:pt idx="1">
                  <c:v>100.22744326885257</c:v>
                </c:pt>
                <c:pt idx="2">
                  <c:v>100.47857170084109</c:v>
                </c:pt>
                <c:pt idx="3">
                  <c:v>100.83993850561505</c:v>
                </c:pt>
                <c:pt idx="4">
                  <c:v>101.23412959023651</c:v>
                </c:pt>
                <c:pt idx="5">
                  <c:v>101.61686841502467</c:v>
                </c:pt>
                <c:pt idx="6">
                  <c:v>101.88302550382534</c:v>
                </c:pt>
                <c:pt idx="7">
                  <c:v>102.05269776920714</c:v>
                </c:pt>
                <c:pt idx="8">
                  <c:v>102.12109805479734</c:v>
                </c:pt>
                <c:pt idx="9">
                  <c:v>102.13797587141104</c:v>
                </c:pt>
                <c:pt idx="10">
                  <c:v>101.86380237006405</c:v>
                </c:pt>
                <c:pt idx="11">
                  <c:v>101.63801860359749</c:v>
                </c:pt>
                <c:pt idx="12">
                  <c:v>101.24224421823018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'School age by level of educatio'!$A$16</c:f>
              <c:strCache>
                <c:ptCount val="1"/>
                <c:pt idx="0">
                  <c:v>Southern Asia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4100800307987952E-3"/>
                  <c:y val="-6.07255507934964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age by level of educatio'!$B$12:$N$12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'School age by level of educatio'!$B$16:$N$16</c:f>
              <c:numCache>
                <c:formatCode>0</c:formatCode>
                <c:ptCount val="13"/>
                <c:pt idx="0">
                  <c:v>100</c:v>
                </c:pt>
                <c:pt idx="1">
                  <c:v>100.12773603046104</c:v>
                </c:pt>
                <c:pt idx="2">
                  <c:v>100.40890675201253</c:v>
                </c:pt>
                <c:pt idx="3">
                  <c:v>100.72370846308803</c:v>
                </c:pt>
                <c:pt idx="4">
                  <c:v>100.97023966954283</c:v>
                </c:pt>
                <c:pt idx="5">
                  <c:v>101.14161053697678</c:v>
                </c:pt>
                <c:pt idx="6">
                  <c:v>101.21548357099836</c:v>
                </c:pt>
                <c:pt idx="7">
                  <c:v>101.41505977121685</c:v>
                </c:pt>
                <c:pt idx="8">
                  <c:v>101.59376089769131</c:v>
                </c:pt>
                <c:pt idx="9">
                  <c:v>101.75536394311524</c:v>
                </c:pt>
                <c:pt idx="10">
                  <c:v>101.90303621660428</c:v>
                </c:pt>
                <c:pt idx="11">
                  <c:v>102.01280444448435</c:v>
                </c:pt>
                <c:pt idx="12">
                  <c:v>102.16783567489603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'School age by level of educatio'!$A$17</c:f>
              <c:strCache>
                <c:ptCount val="1"/>
                <c:pt idx="0">
                  <c:v>Sub-Saharan Africa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9381440554378319E-2"/>
                  <c:y val="-6.274973581994638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age by level of educatio'!$B$12:$N$12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'School age by level of educatio'!$B$17:$N$17</c:f>
              <c:numCache>
                <c:formatCode>0</c:formatCode>
                <c:ptCount val="13"/>
                <c:pt idx="0">
                  <c:v>100</c:v>
                </c:pt>
                <c:pt idx="1">
                  <c:v>102.08812303149814</c:v>
                </c:pt>
                <c:pt idx="2">
                  <c:v>104.40493354809965</c:v>
                </c:pt>
                <c:pt idx="3">
                  <c:v>106.92336973719659</c:v>
                </c:pt>
                <c:pt idx="4">
                  <c:v>109.59339985334086</c:v>
                </c:pt>
                <c:pt idx="5">
                  <c:v>112.44444364917962</c:v>
                </c:pt>
                <c:pt idx="6">
                  <c:v>114.78609791614869</c:v>
                </c:pt>
                <c:pt idx="7">
                  <c:v>118.56749710995663</c:v>
                </c:pt>
                <c:pt idx="8">
                  <c:v>121.64330000466229</c:v>
                </c:pt>
                <c:pt idx="9">
                  <c:v>124.82579877784771</c:v>
                </c:pt>
                <c:pt idx="10">
                  <c:v>128.04907147527544</c:v>
                </c:pt>
                <c:pt idx="11">
                  <c:v>131.17524808939871</c:v>
                </c:pt>
                <c:pt idx="12">
                  <c:v>134.57597984466281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6752000"/>
        <c:axId val="216752392"/>
      </c:lineChart>
      <c:catAx>
        <c:axId val="21675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752392"/>
        <c:crosses val="autoZero"/>
        <c:auto val="1"/>
        <c:lblAlgn val="ctr"/>
        <c:lblOffset val="100"/>
        <c:noMultiLvlLbl val="0"/>
      </c:catAx>
      <c:valAx>
        <c:axId val="216752392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Value relative to 2000 (2000 = 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75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Primary school age population and enrolment, Sub-Saharan</a:t>
            </a:r>
            <a:r>
              <a:rPr lang="en-US" b="1" baseline="0"/>
              <a:t> Africa, 2000-2012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'School age by level of educatio'!$A$15</c:f>
              <c:strCache>
                <c:ptCount val="1"/>
                <c:pt idx="0">
                  <c:v>Primary school age population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23092278667516891"/>
                  <c:y val="-4.14806515006861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age by level of educatio'!$B$14:$N$14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'School age by level of educatio'!$B$15:$N$15</c:f>
              <c:numCache>
                <c:formatCode>General</c:formatCode>
                <c:ptCount val="13"/>
                <c:pt idx="0">
                  <c:v>110096099</c:v>
                </c:pt>
                <c:pt idx="1">
                  <c:v>112395041</c:v>
                </c:pt>
                <c:pt idx="2">
                  <c:v>114945759</c:v>
                </c:pt>
                <c:pt idx="3">
                  <c:v>117718459</c:v>
                </c:pt>
                <c:pt idx="4">
                  <c:v>120658058</c:v>
                </c:pt>
                <c:pt idx="5">
                  <c:v>123796946</c:v>
                </c:pt>
                <c:pt idx="6">
                  <c:v>126375016</c:v>
                </c:pt>
                <c:pt idx="7">
                  <c:v>130538189</c:v>
                </c:pt>
                <c:pt idx="8">
                  <c:v>133924528</c:v>
                </c:pt>
                <c:pt idx="9">
                  <c:v>137428335</c:v>
                </c:pt>
                <c:pt idx="10">
                  <c:v>140977032.5</c:v>
                </c:pt>
                <c:pt idx="11">
                  <c:v>144418831</c:v>
                </c:pt>
                <c:pt idx="12">
                  <c:v>148162904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'School age by level of educatio'!$A$33</c:f>
              <c:strCache>
                <c:ptCount val="1"/>
                <c:pt idx="0">
                  <c:v>Primary school enrolment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451775080362423E-2"/>
                  <c:y val="5.36560447424583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age by level of educatio'!$B$14:$N$14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'School age by level of educatio'!$B$33:$N$33</c:f>
              <c:numCache>
                <c:formatCode>0</c:formatCode>
                <c:ptCount val="13"/>
                <c:pt idx="0">
                  <c:v>66347035.986611597</c:v>
                </c:pt>
                <c:pt idx="1">
                  <c:v>69723667.990632698</c:v>
                </c:pt>
                <c:pt idx="2">
                  <c:v>73100893.399064109</c:v>
                </c:pt>
                <c:pt idx="3">
                  <c:v>77749392.897270992</c:v>
                </c:pt>
                <c:pt idx="4">
                  <c:v>81674959.7517308</c:v>
                </c:pt>
                <c:pt idx="5">
                  <c:v>86570461.556124002</c:v>
                </c:pt>
                <c:pt idx="6">
                  <c:v>91001511.646456018</c:v>
                </c:pt>
                <c:pt idx="7">
                  <c:v>97936707.073273703</c:v>
                </c:pt>
                <c:pt idx="8">
                  <c:v>101557353.4389984</c:v>
                </c:pt>
                <c:pt idx="9">
                  <c:v>104965233.59163599</c:v>
                </c:pt>
                <c:pt idx="10">
                  <c:v>108373020.43506651</c:v>
                </c:pt>
                <c:pt idx="11">
                  <c:v>112231556.25029048</c:v>
                </c:pt>
                <c:pt idx="12">
                  <c:v>115451705.48294559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0899552"/>
        <c:axId val="380899944"/>
      </c:lineChart>
      <c:catAx>
        <c:axId val="3808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899944"/>
        <c:crosses val="autoZero"/>
        <c:auto val="1"/>
        <c:lblAlgn val="ctr"/>
        <c:lblOffset val="100"/>
        <c:noMultiLvlLbl val="0"/>
      </c:catAx>
      <c:valAx>
        <c:axId val="380899944"/>
        <c:scaling>
          <c:orientation val="minMax"/>
          <c:max val="150000000"/>
          <c:min val="60000000.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8995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Primary school age population and enrolment, Sub-Saharan</a:t>
            </a:r>
            <a:r>
              <a:rPr lang="en-US" b="1" baseline="0"/>
              <a:t> Africa, 2000-2012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'School age by level of educatio'!$A$15</c:f>
              <c:strCache>
                <c:ptCount val="1"/>
                <c:pt idx="0">
                  <c:v>Primary school age population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23092278667516891"/>
                  <c:y val="-4.14806515006861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age by level of educatio'!$B$14:$N$14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'School age by level of educatio'!$B$15:$N$15</c:f>
              <c:numCache>
                <c:formatCode>General</c:formatCode>
                <c:ptCount val="13"/>
                <c:pt idx="0">
                  <c:v>110096099</c:v>
                </c:pt>
                <c:pt idx="1">
                  <c:v>112395041</c:v>
                </c:pt>
                <c:pt idx="2">
                  <c:v>114945759</c:v>
                </c:pt>
                <c:pt idx="3">
                  <c:v>117718459</c:v>
                </c:pt>
                <c:pt idx="4">
                  <c:v>120658058</c:v>
                </c:pt>
                <c:pt idx="5">
                  <c:v>123796946</c:v>
                </c:pt>
                <c:pt idx="6">
                  <c:v>126375016</c:v>
                </c:pt>
                <c:pt idx="7">
                  <c:v>130538189</c:v>
                </c:pt>
                <c:pt idx="8">
                  <c:v>133924528</c:v>
                </c:pt>
                <c:pt idx="9">
                  <c:v>137428335</c:v>
                </c:pt>
                <c:pt idx="10">
                  <c:v>140977032.5</c:v>
                </c:pt>
                <c:pt idx="11">
                  <c:v>144418831</c:v>
                </c:pt>
                <c:pt idx="12">
                  <c:v>148162904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'School age by level of educatio'!$A$33</c:f>
              <c:strCache>
                <c:ptCount val="1"/>
                <c:pt idx="0">
                  <c:v>Primary school enrolment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451775080362423E-2"/>
                  <c:y val="5.36560447424583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age by level of educatio'!$B$14:$N$14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'School age by level of educatio'!$B$33:$N$33</c:f>
              <c:numCache>
                <c:formatCode>0</c:formatCode>
                <c:ptCount val="13"/>
                <c:pt idx="0">
                  <c:v>66347035.986611597</c:v>
                </c:pt>
                <c:pt idx="1">
                  <c:v>69723667.990632698</c:v>
                </c:pt>
                <c:pt idx="2">
                  <c:v>73100893.399064109</c:v>
                </c:pt>
                <c:pt idx="3">
                  <c:v>77749392.897270992</c:v>
                </c:pt>
                <c:pt idx="4">
                  <c:v>81674959.7517308</c:v>
                </c:pt>
                <c:pt idx="5">
                  <c:v>86570461.556124002</c:v>
                </c:pt>
                <c:pt idx="6">
                  <c:v>91001511.646456018</c:v>
                </c:pt>
                <c:pt idx="7">
                  <c:v>97936707.073273703</c:v>
                </c:pt>
                <c:pt idx="8">
                  <c:v>101557353.4389984</c:v>
                </c:pt>
                <c:pt idx="9">
                  <c:v>104965233.59163599</c:v>
                </c:pt>
                <c:pt idx="10">
                  <c:v>108373020.43506651</c:v>
                </c:pt>
                <c:pt idx="11">
                  <c:v>112231556.25029048</c:v>
                </c:pt>
                <c:pt idx="12">
                  <c:v>115451705.48294559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</c:hiLowLines>
        <c:smooth val="0"/>
        <c:axId val="209520744"/>
        <c:axId val="380900728"/>
      </c:lineChart>
      <c:catAx>
        <c:axId val="20952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900728"/>
        <c:crosses val="autoZero"/>
        <c:auto val="1"/>
        <c:lblAlgn val="ctr"/>
        <c:lblOffset val="100"/>
        <c:noMultiLvlLbl val="0"/>
      </c:catAx>
      <c:valAx>
        <c:axId val="380900728"/>
        <c:scaling>
          <c:orientation val="minMax"/>
          <c:max val="150000000"/>
          <c:min val="60000000.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207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1D011A-C1A5-43A9-9247-CB209F19B35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4491A5-06B5-4A4F-9B43-F1D678A1F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1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D3F9EE-DB57-4F66-9C2E-B21A2FA1A546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A3AAC2-35F1-450B-A753-6C495716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3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6" rIns="95051" bIns="47526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6AF0E0-6647-4B23-8462-917DDB65E8BA}" type="slidenum">
              <a:rPr lang="en-US" sz="1200">
                <a:solidFill>
                  <a:prstClr val="black"/>
                </a:solidFill>
                <a:ea typeface="ＭＳ Ｐゴシック" pitchFamily="34" charset="-128"/>
              </a:rPr>
              <a:pPr algn="r" eaLnBrk="1" hangingPunct="1"/>
              <a:t>1</a:t>
            </a:fld>
            <a:endParaRPr lang="en-US" sz="120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FA5DC7-7608-47D8-B5D1-E13CB52DBB20}" type="slidenum">
              <a:rPr lang="en-US" sz="12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1</a:t>
            </a:fld>
            <a:endParaRPr lang="en-US" sz="12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8025"/>
            <a:ext cx="4732338" cy="3549650"/>
          </a:xfrm>
          <a:ln/>
        </p:spPr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76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44842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 txBox="1">
            <a:spLocks noGrp="1"/>
          </p:cNvSpPr>
          <p:nvPr/>
        </p:nvSpPr>
        <p:spPr bwMode="auto">
          <a:xfrm>
            <a:off x="4063435" y="8988134"/>
            <a:ext cx="3110866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5" rIns="95051" bIns="47525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C47BC3D-2C67-493C-A7FD-DCCE25ADE982}" type="slidenum">
              <a:rPr lang="en-US" sz="1200">
                <a:latin typeface="Calibri" pitchFamily="34" charset="0"/>
              </a:rPr>
              <a:pPr algn="r" eaLnBrk="1" hangingPunct="1"/>
              <a:t>14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9613"/>
            <a:ext cx="4732338" cy="3549650"/>
          </a:xfrm>
          <a:ln/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60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5" rIns="95051" bIns="47525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888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 txBox="1">
            <a:spLocks noGrp="1"/>
          </p:cNvSpPr>
          <p:nvPr/>
        </p:nvSpPr>
        <p:spPr bwMode="auto">
          <a:xfrm>
            <a:off x="4063435" y="8988134"/>
            <a:ext cx="3110866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5" rIns="95051" bIns="47525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C47BC3D-2C67-493C-A7FD-DCCE25ADE982}" type="slidenum">
              <a:rPr lang="en-US" sz="1200">
                <a:latin typeface="Calibri" pitchFamily="34" charset="0"/>
              </a:rPr>
              <a:pPr algn="r" eaLnBrk="1" hangingPunct="1"/>
              <a:t>15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9613"/>
            <a:ext cx="4732338" cy="3549650"/>
          </a:xfrm>
          <a:ln/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60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5" rIns="95051" bIns="47525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404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 txBox="1">
            <a:spLocks noGrp="1"/>
          </p:cNvSpPr>
          <p:nvPr/>
        </p:nvSpPr>
        <p:spPr bwMode="auto">
          <a:xfrm>
            <a:off x="4063435" y="8988134"/>
            <a:ext cx="3110866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5" rIns="95051" bIns="47525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C47BC3D-2C67-493C-A7FD-DCCE25ADE982}" type="slidenum">
              <a:rPr lang="en-US" sz="1200">
                <a:latin typeface="Calibri" pitchFamily="34" charset="0"/>
              </a:rPr>
              <a:pPr algn="r" eaLnBrk="1" hangingPunct="1"/>
              <a:t>16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9613"/>
            <a:ext cx="4732338" cy="3549650"/>
          </a:xfrm>
          <a:ln/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60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5" rIns="95051" bIns="47525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6906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3AAC2-35F1-450B-A753-6C4957162A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38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3AAC2-35F1-450B-A753-6C4957162A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4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3AAC2-35F1-450B-A753-6C4957162A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31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10 countries reduced OOSC number</a:t>
            </a:r>
            <a:r>
              <a:rPr lang="en-US" baseline="0" dirty="0" smtClean="0"/>
              <a:t> by 3.4 million.  However these 7 countries increase OOSC numbers by 4.2 million.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3AAC2-35F1-450B-A753-6C4957162A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3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Southern Asia</a:t>
            </a:r>
            <a:r>
              <a:rPr lang="en-US" baseline="0" smtClean="0"/>
              <a:t> – only 2% increase.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3AAC2-35F1-450B-A753-6C4957162A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53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3AAC2-35F1-450B-A753-6C4957162A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10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3AAC2-35F1-450B-A753-6C4957162A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 txBox="1">
            <a:spLocks noGrp="1"/>
          </p:cNvSpPr>
          <p:nvPr/>
        </p:nvSpPr>
        <p:spPr bwMode="auto">
          <a:xfrm>
            <a:off x="4063435" y="8988134"/>
            <a:ext cx="3110866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43" tIns="47521" rIns="95043" bIns="47521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40881E3-0504-46F7-8CA3-D1720317F3A0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9613"/>
            <a:ext cx="4732338" cy="3549650"/>
          </a:xfrm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60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43" tIns="47521" rIns="95043" bIns="47521"/>
          <a:lstStyle/>
          <a:p>
            <a:pPr>
              <a:buFontTx/>
              <a:buNone/>
            </a:pPr>
            <a:r>
              <a:rPr lang="en-US" dirty="0" smtClean="0"/>
              <a:t>OOSCI is</a:t>
            </a:r>
            <a:r>
              <a:rPr lang="en-US" baseline="0" dirty="0" smtClean="0"/>
              <a:t> designed to translate data into action.</a:t>
            </a:r>
          </a:p>
          <a:p>
            <a:pPr>
              <a:buFontTx/>
              <a:buNone/>
            </a:pPr>
            <a:r>
              <a:rPr lang="en-US" baseline="0" dirty="0" smtClean="0"/>
              <a:t>Starts by finding out who and where OOSC are.</a:t>
            </a:r>
          </a:p>
          <a:p>
            <a:pPr>
              <a:buFontTx/>
              <a:buNone/>
            </a:pPr>
            <a:r>
              <a:rPr lang="en-US" baseline="0" dirty="0" smtClean="0"/>
              <a:t>Next, works out why they are out of school.</a:t>
            </a:r>
          </a:p>
          <a:p>
            <a:pPr>
              <a:buFontTx/>
              <a:buNone/>
            </a:pPr>
            <a:r>
              <a:rPr lang="en-US" baseline="0" dirty="0" smtClean="0"/>
              <a:t>Finally, proposes actions that will get them into school.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6249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3AAC2-35F1-450B-A753-6C4957162A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9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3AAC2-35F1-450B-A753-6C4957162A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61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Nigeria, Pakistan, DRC, Sudan, Afghanistan – what is common among</a:t>
            </a:r>
            <a:r>
              <a:rPr lang="en-US" baseline="0" dirty="0" smtClean="0"/>
              <a:t> these countries having the largest population of OOSC?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3AAC2-35F1-450B-A753-6C4957162A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7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West</a:t>
            </a:r>
            <a:r>
              <a:rPr lang="en-US" baseline="0" dirty="0" smtClean="0"/>
              <a:t> and Central Africa, still nearly one third of girls and a quarter of boys of primary school age are out of school.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3AAC2-35F1-450B-A753-6C4957162AC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7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6" rIns="95051" bIns="47526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6AF0E0-6647-4B23-8462-917DDB65E8BA}" type="slidenum">
              <a:rPr lang="en-US" sz="1200">
                <a:solidFill>
                  <a:prstClr val="black"/>
                </a:solidFill>
                <a:ea typeface="ＭＳ Ｐゴシック" pitchFamily="34" charset="-128"/>
              </a:rPr>
              <a:pPr algn="r" eaLnBrk="1" hangingPunct="1"/>
              <a:t>44</a:t>
            </a:fld>
            <a:endParaRPr lang="en-US" sz="120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FA5DC7-7608-47D8-B5D1-E13CB52DBB20}" type="slidenum">
              <a:rPr lang="en-US" sz="12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44</a:t>
            </a:fld>
            <a:endParaRPr lang="en-US" sz="12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8025"/>
            <a:ext cx="4732338" cy="3549650"/>
          </a:xfrm>
          <a:ln/>
        </p:spPr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76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r>
              <a:rPr lang="pt-BR" dirty="0" smtClean="0"/>
              <a:t>Intend to</a:t>
            </a:r>
            <a:r>
              <a:rPr lang="pt-BR" baseline="0" dirty="0" smtClean="0"/>
              <a:t> ask audience for reasons why children enter late and drop out early.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82056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 txBox="1">
            <a:spLocks noGrp="1"/>
          </p:cNvSpPr>
          <p:nvPr/>
        </p:nvSpPr>
        <p:spPr bwMode="auto">
          <a:xfrm>
            <a:off x="3969707" y="8831740"/>
            <a:ext cx="3039109" cy="46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2" tIns="46575" rIns="93152" bIns="46575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40881E3-0504-46F7-8CA3-D1720317F3A0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45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51375" cy="3487737"/>
          </a:xfrm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702309" y="4416663"/>
            <a:ext cx="5605784" cy="41819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2" tIns="46575" rIns="93152" bIns="46575"/>
          <a:lstStyle/>
          <a:p>
            <a:pPr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1498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 txBox="1">
            <a:spLocks noGrp="1"/>
          </p:cNvSpPr>
          <p:nvPr/>
        </p:nvSpPr>
        <p:spPr bwMode="auto">
          <a:xfrm>
            <a:off x="3969707" y="8831740"/>
            <a:ext cx="3039109" cy="46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2" tIns="46575" rIns="93152" bIns="46575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40881E3-0504-46F7-8CA3-D1720317F3A0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46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51375" cy="3487737"/>
          </a:xfrm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702309" y="4416663"/>
            <a:ext cx="5605784" cy="41819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2" tIns="46575" rIns="93152" bIns="46575"/>
          <a:lstStyle/>
          <a:p>
            <a:pPr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8629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6" rIns="95051" bIns="47526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6AF0E0-6647-4B23-8462-917DDB65E8BA}" type="slidenum">
              <a:rPr lang="en-US" sz="1200">
                <a:solidFill>
                  <a:prstClr val="black"/>
                </a:solidFill>
                <a:ea typeface="ＭＳ Ｐゴシック" pitchFamily="34" charset="-128"/>
              </a:rPr>
              <a:pPr algn="r" eaLnBrk="1" hangingPunct="1"/>
              <a:t>47</a:t>
            </a:fld>
            <a:endParaRPr lang="en-US" sz="120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FA5DC7-7608-47D8-B5D1-E13CB52DBB20}" type="slidenum">
              <a:rPr lang="en-US" sz="12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47</a:t>
            </a:fld>
            <a:endParaRPr lang="en-US" sz="12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8025"/>
            <a:ext cx="4732338" cy="3549650"/>
          </a:xfrm>
          <a:ln/>
        </p:spPr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76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r>
              <a:rPr lang="pt-BR" dirty="0" smtClean="0"/>
              <a:t>Final recommendation is most important.  Deprived areas, groups, etc need more</a:t>
            </a:r>
            <a:r>
              <a:rPr lang="pt-BR" baseline="0" dirty="0" smtClean="0"/>
              <a:t> resources ... See next slide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49844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6" rIns="95051" bIns="47526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6AF0E0-6647-4B23-8462-917DDB65E8BA}" type="slidenum">
              <a:rPr lang="en-US" sz="1200">
                <a:solidFill>
                  <a:prstClr val="black"/>
                </a:solidFill>
                <a:ea typeface="ＭＳ Ｐゴシック" pitchFamily="34" charset="-128"/>
              </a:rPr>
              <a:pPr algn="r" eaLnBrk="1" hangingPunct="1"/>
              <a:t>48</a:t>
            </a:fld>
            <a:endParaRPr lang="en-US" sz="120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FA5DC7-7608-47D8-B5D1-E13CB52DBB20}" type="slidenum">
              <a:rPr lang="en-US" sz="12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48</a:t>
            </a:fld>
            <a:endParaRPr lang="en-US" sz="12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8025"/>
            <a:ext cx="4732338" cy="3549650"/>
          </a:xfrm>
          <a:ln/>
        </p:spPr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76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64834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 txBox="1">
            <a:spLocks noGrp="1"/>
          </p:cNvSpPr>
          <p:nvPr/>
        </p:nvSpPr>
        <p:spPr bwMode="auto">
          <a:xfrm>
            <a:off x="4063435" y="8988134"/>
            <a:ext cx="3110866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43" tIns="47521" rIns="95043" bIns="47521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40881E3-0504-46F7-8CA3-D1720317F3A0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49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9613"/>
            <a:ext cx="4732338" cy="3549650"/>
          </a:xfrm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60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43" tIns="47521" rIns="95043" bIns="47521"/>
          <a:lstStyle/>
          <a:p>
            <a:pPr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987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6" rIns="95051" bIns="47526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6AF0E0-6647-4B23-8462-917DDB65E8BA}" type="slidenum">
              <a:rPr lang="en-US" sz="1200">
                <a:solidFill>
                  <a:prstClr val="black"/>
                </a:solidFill>
                <a:ea typeface="ＭＳ Ｐゴシック" pitchFamily="34" charset="-128"/>
              </a:rPr>
              <a:pPr algn="r" eaLnBrk="1" hangingPunct="1"/>
              <a:t>3</a:t>
            </a:fld>
            <a:endParaRPr lang="en-US" sz="120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FA5DC7-7608-47D8-B5D1-E13CB52DBB20}" type="slidenum">
              <a:rPr lang="en-US" sz="12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3</a:t>
            </a:fld>
            <a:endParaRPr lang="en-US" sz="12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8025"/>
            <a:ext cx="4732338" cy="3549650"/>
          </a:xfrm>
          <a:ln/>
        </p:spPr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76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r>
              <a:rPr lang="pt-BR" dirty="0" smtClean="0"/>
              <a:t>Intend to</a:t>
            </a:r>
            <a:r>
              <a:rPr lang="pt-BR" baseline="0" dirty="0" smtClean="0"/>
              <a:t> ask audience for reasons why children enter late and drop out early.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3572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6" rIns="95051" bIns="47526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6AF0E0-6647-4B23-8462-917DDB65E8BA}" type="slidenum">
              <a:rPr lang="en-US" sz="1200">
                <a:solidFill>
                  <a:prstClr val="black"/>
                </a:solidFill>
                <a:ea typeface="ＭＳ Ｐゴシック" pitchFamily="34" charset="-128"/>
              </a:rPr>
              <a:pPr algn="r" eaLnBrk="1" hangingPunct="1"/>
              <a:t>4</a:t>
            </a:fld>
            <a:endParaRPr lang="en-US" sz="120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FA5DC7-7608-47D8-B5D1-E13CB52DBB20}" type="slidenum">
              <a:rPr lang="en-US" sz="12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4</a:t>
            </a:fld>
            <a:endParaRPr lang="en-US" sz="12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8025"/>
            <a:ext cx="4732338" cy="3549650"/>
          </a:xfrm>
          <a:ln/>
        </p:spPr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76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r>
              <a:rPr lang="pt-BR" dirty="0" smtClean="0"/>
              <a:t>Once stall was recognised, UNICEF and UIS launched OOSCI.</a:t>
            </a:r>
          </a:p>
        </p:txBody>
      </p:sp>
    </p:spTree>
    <p:extLst>
      <p:ext uri="{BB962C8B-B14F-4D97-AF65-F5344CB8AC3E}">
        <p14:creationId xmlns:p14="http://schemas.microsoft.com/office/powerpoint/2010/main" val="347990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6" rIns="95051" bIns="47526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6AF0E0-6647-4B23-8462-917DDB65E8BA}" type="slidenum">
              <a:rPr lang="en-US" sz="1200">
                <a:solidFill>
                  <a:prstClr val="black"/>
                </a:solidFill>
                <a:ea typeface="ＭＳ Ｐゴシック" pitchFamily="34" charset="-128"/>
              </a:rPr>
              <a:pPr algn="r" eaLnBrk="1" hangingPunct="1"/>
              <a:t>5</a:t>
            </a:fld>
            <a:endParaRPr lang="en-US" sz="120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4063435" y="8986520"/>
            <a:ext cx="311086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FA5DC7-7608-47D8-B5D1-E13CB52DBB20}" type="slidenum">
              <a:rPr lang="en-US" sz="12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5</a:t>
            </a:fld>
            <a:endParaRPr lang="en-US" sz="12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8025"/>
            <a:ext cx="4732338" cy="3549650"/>
          </a:xfrm>
          <a:ln/>
        </p:spPr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76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r>
              <a:rPr lang="pt-BR" dirty="0" smtClean="0"/>
              <a:t>Once stall was recognised, UNICEF and UIS launched OOSCI.</a:t>
            </a:r>
          </a:p>
        </p:txBody>
      </p:sp>
    </p:spTree>
    <p:extLst>
      <p:ext uri="{BB962C8B-B14F-4D97-AF65-F5344CB8AC3E}">
        <p14:creationId xmlns:p14="http://schemas.microsoft.com/office/powerpoint/2010/main" val="296164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3AAC2-35F1-450B-A753-6C4957162A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0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 txBox="1">
            <a:spLocks noGrp="1"/>
          </p:cNvSpPr>
          <p:nvPr/>
        </p:nvSpPr>
        <p:spPr bwMode="auto">
          <a:xfrm>
            <a:off x="4063435" y="8988134"/>
            <a:ext cx="3110866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5" rIns="95051" bIns="47525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C47BC3D-2C67-493C-A7FD-DCCE25ADE982}" type="slidenum">
              <a:rPr lang="en-US" sz="1200">
                <a:latin typeface="Calibri" pitchFamily="34" charset="0"/>
              </a:rPr>
              <a:pPr algn="r" eaLnBrk="1" hangingPunct="1"/>
              <a:t>11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9613"/>
            <a:ext cx="4732338" cy="3549650"/>
          </a:xfrm>
          <a:ln/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60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5" rIns="95051" bIns="47525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410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 txBox="1">
            <a:spLocks noGrp="1"/>
          </p:cNvSpPr>
          <p:nvPr/>
        </p:nvSpPr>
        <p:spPr bwMode="auto">
          <a:xfrm>
            <a:off x="4063435" y="8988134"/>
            <a:ext cx="3110866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5" rIns="95051" bIns="47525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C47BC3D-2C67-493C-A7FD-DCCE25ADE982}" type="slidenum">
              <a:rPr lang="en-US" sz="1200">
                <a:latin typeface="Calibri" pitchFamily="34" charset="0"/>
              </a:rPr>
              <a:pPr algn="r" eaLnBrk="1" hangingPunct="1"/>
              <a:t>12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9613"/>
            <a:ext cx="4732338" cy="3549650"/>
          </a:xfrm>
          <a:ln/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60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5" rIns="95051" bIns="47525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002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 txBox="1">
            <a:spLocks noGrp="1"/>
          </p:cNvSpPr>
          <p:nvPr/>
        </p:nvSpPr>
        <p:spPr bwMode="auto">
          <a:xfrm>
            <a:off x="4063435" y="8988134"/>
            <a:ext cx="3110866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5" rIns="95051" bIns="47525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C47BC3D-2C67-493C-A7FD-DCCE25ADE982}" type="slidenum">
              <a:rPr lang="en-US" sz="1200">
                <a:latin typeface="Calibri" pitchFamily="34" charset="0"/>
              </a:rPr>
              <a:pPr algn="r" eaLnBrk="1" hangingPunct="1"/>
              <a:t>13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9613"/>
            <a:ext cx="4732338" cy="3549650"/>
          </a:xfrm>
          <a:ln/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xfrm>
            <a:off x="718891" y="4494875"/>
            <a:ext cx="5738142" cy="42560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1" tIns="47525" rIns="95051" bIns="47525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197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srgbClr val="073E87"/>
                </a:solidFill>
              </a:rPr>
              <a:pPr/>
              <a:t>2/13/2015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0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srgbClr val="073E87"/>
                </a:solidFill>
              </a:rPr>
              <a:pPr/>
              <a:t>2/13/2015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4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srgbClr val="073E87"/>
                </a:solidFill>
              </a:rPr>
              <a:pPr/>
              <a:t>2/13/2015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24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srgbClr val="073E87"/>
                </a:solidFill>
              </a:rPr>
              <a:pPr/>
              <a:t>2/13/2015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25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srgbClr val="073E87"/>
                </a:solidFill>
              </a:rPr>
              <a:pPr/>
              <a:t>2/13/2015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26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srgbClr val="073E87"/>
                </a:solidFill>
              </a:rPr>
              <a:pPr/>
              <a:t>2/13/2015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41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srgbClr val="073E87"/>
                </a:solidFill>
              </a:rPr>
              <a:pPr/>
              <a:t>2/13/2015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19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srgbClr val="073E87"/>
                </a:solidFill>
              </a:rPr>
              <a:pPr/>
              <a:t>2/13/2015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9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srgbClr val="073E87"/>
                </a:solidFill>
              </a:rPr>
              <a:pPr/>
              <a:t>2/13/2015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19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srgbClr val="073E87"/>
                </a:solidFill>
              </a:rPr>
              <a:pPr/>
              <a:t>2/13/2015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srgbClr val="073E87"/>
                </a:solidFill>
              </a:rPr>
              <a:pPr/>
              <a:t>2/13/2015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64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36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23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17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63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97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2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7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97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3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35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88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97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0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79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14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1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24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45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43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06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08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366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8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87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464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7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67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887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945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807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49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1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0E7B928-FF05-4680-B9E6-9CBF46CCBEEC}" type="datetimeFigureOut">
              <a:rPr lang="en-US" smtClean="0">
                <a:solidFill>
                  <a:srgbClr val="073E87"/>
                </a:solidFill>
              </a:rPr>
              <a:pPr/>
              <a:t>2/13/2015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1EA07C-EE9C-40C2-ADB5-5ED734F62B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0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8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8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8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audio" Target="../media/audio1.wav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6.png"/><Relationship Id="rId5" Type="http://schemas.openxmlformats.org/officeDocument/2006/relationships/image" Target="../media/image8.jpeg"/><Relationship Id="rId15" Type="http://schemas.openxmlformats.org/officeDocument/2006/relationships/image" Target="../media/image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fctn.com/clients/unesco/outofschool/M8/index-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7200" b="1" dirty="0" smtClean="0">
                <a:solidFill>
                  <a:prstClr val="white"/>
                </a:solidFill>
                <a:ea typeface="ＭＳ Ｐゴシック" pitchFamily="34" charset="-128"/>
              </a:rPr>
              <a:t>OOSCI</a:t>
            </a:r>
          </a:p>
          <a:p>
            <a:pPr algn="ctr"/>
            <a:r>
              <a:rPr lang="en-US" sz="4000" b="1" dirty="0" smtClean="0">
                <a:solidFill>
                  <a:prstClr val="white"/>
                </a:solidFill>
                <a:ea typeface="ＭＳ Ｐゴシック" pitchFamily="34" charset="-128"/>
              </a:rPr>
              <a:t>Out of School Children Initiative</a:t>
            </a:r>
          </a:p>
          <a:p>
            <a:pPr algn="ctr"/>
            <a:endParaRPr lang="en-US" sz="3200" b="1" dirty="0" smtClean="0">
              <a:solidFill>
                <a:prstClr val="white"/>
              </a:solidFill>
              <a:ea typeface="ＭＳ Ｐゴシック" pitchFamily="34" charset="-128"/>
            </a:endParaRPr>
          </a:p>
          <a:p>
            <a:pPr algn="ctr"/>
            <a:endParaRPr lang="en-US" sz="3200" b="1" dirty="0" smtClean="0">
              <a:solidFill>
                <a:prstClr val="white"/>
              </a:solidFill>
              <a:ea typeface="ＭＳ Ｐゴシック" pitchFamily="34" charset="-128"/>
            </a:endParaRPr>
          </a:p>
          <a:p>
            <a:pPr algn="ctr"/>
            <a:endParaRPr lang="en-US" sz="3200" b="1" dirty="0" smtClea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19592"/>
            <a:ext cx="2743200" cy="159703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1600"/>
            <a:ext cx="3660308" cy="87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5927" y="4161480"/>
            <a:ext cx="3370721" cy="2482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24" y="364085"/>
            <a:ext cx="2352820" cy="238562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0602" y="971758"/>
            <a:ext cx="5010306" cy="4594697"/>
            <a:chOff x="1214330" y="1721326"/>
            <a:chExt cx="5010306" cy="4594697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803" y="3268582"/>
              <a:ext cx="387952" cy="44592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492" y="3239722"/>
              <a:ext cx="466843" cy="4747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690" y="3268582"/>
              <a:ext cx="396375" cy="445922"/>
            </a:xfrm>
            <a:prstGeom prst="rect">
              <a:avLst/>
            </a:prstGeom>
          </p:spPr>
        </p:pic>
        <p:pic>
          <p:nvPicPr>
            <p:cNvPr id="71" name="Picture 2" descr="http://www.clker.com/cliparts/F/V/u/l/4/Y/african-american-girl-th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779" y="3282236"/>
              <a:ext cx="547174" cy="43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http://www.clker.com/cliparts/n/A/V/j/4/K/african-american-boy-th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074" y="3257834"/>
              <a:ext cx="396703" cy="45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308" y="3260593"/>
              <a:ext cx="400778" cy="45391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330" y="3262034"/>
              <a:ext cx="563241" cy="45247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824" y="3282236"/>
              <a:ext cx="425040" cy="43226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81" y="3315262"/>
              <a:ext cx="388560" cy="399242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601" y="3291361"/>
              <a:ext cx="531142" cy="423143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330" y="5343247"/>
              <a:ext cx="563241" cy="452470"/>
            </a:xfrm>
            <a:prstGeom prst="rect">
              <a:avLst/>
            </a:prstGeom>
          </p:spPr>
        </p:pic>
        <p:grpSp>
          <p:nvGrpSpPr>
            <p:cNvPr id="174" name="Group 173"/>
            <p:cNvGrpSpPr/>
            <p:nvPr/>
          </p:nvGrpSpPr>
          <p:grpSpPr>
            <a:xfrm>
              <a:off x="1832155" y="5320935"/>
              <a:ext cx="4377242" cy="474782"/>
              <a:chOff x="815270" y="5440216"/>
              <a:chExt cx="5471553" cy="593478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5986" y="5476291"/>
                <a:ext cx="484940" cy="557403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9156" y="5440216"/>
                <a:ext cx="583554" cy="593478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2287" y="5476291"/>
                <a:ext cx="495469" cy="557403"/>
              </a:xfrm>
              <a:prstGeom prst="rect">
                <a:avLst/>
              </a:prstGeom>
            </p:spPr>
          </p:pic>
          <p:pic>
            <p:nvPicPr>
              <p:cNvPr id="127" name="Picture 2" descr="http://www.clker.com/cliparts/F/V/u/l/4/Y/african-american-girl-th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0090" y="5493359"/>
                <a:ext cx="683967" cy="5403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4" descr="http://www.clker.com/cliparts/n/A/V/j/4/K/african-american-boy-th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944" y="5462856"/>
                <a:ext cx="495879" cy="570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70" y="5466305"/>
                <a:ext cx="500972" cy="567389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4472" y="5493359"/>
                <a:ext cx="531300" cy="540335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6160" y="5534641"/>
                <a:ext cx="485700" cy="499053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4002" y="5504765"/>
                <a:ext cx="663928" cy="528929"/>
              </a:xfrm>
              <a:prstGeom prst="rect">
                <a:avLst/>
              </a:prstGeom>
            </p:spPr>
          </p:pic>
        </p:grp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379" y="4309188"/>
              <a:ext cx="387952" cy="44592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436" y="4280328"/>
              <a:ext cx="466843" cy="47478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898" y="4309188"/>
              <a:ext cx="396375" cy="445922"/>
            </a:xfrm>
            <a:prstGeom prst="rect">
              <a:avLst/>
            </a:prstGeom>
          </p:spPr>
        </p:pic>
        <p:pic>
          <p:nvPicPr>
            <p:cNvPr id="99" name="Picture 2" descr="http://www.clker.com/cliparts/F/V/u/l/4/Y/african-american-girl-th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619" y="4322842"/>
              <a:ext cx="547174" cy="43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" descr="http://www.clker.com/cliparts/n/A/V/j/4/K/african-american-boy-th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382" y="4298440"/>
              <a:ext cx="396703" cy="45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676" y="4301199"/>
              <a:ext cx="400778" cy="453911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330" y="4302640"/>
              <a:ext cx="563241" cy="45247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560" y="4322842"/>
              <a:ext cx="425040" cy="432268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953" y="4355868"/>
              <a:ext cx="388560" cy="399242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705" y="4331967"/>
              <a:ext cx="531142" cy="423143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354" y="3788885"/>
              <a:ext cx="387952" cy="44592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044" y="3760025"/>
              <a:ext cx="466843" cy="4747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241" y="3788885"/>
              <a:ext cx="396375" cy="445922"/>
            </a:xfrm>
            <a:prstGeom prst="rect">
              <a:avLst/>
            </a:prstGeom>
          </p:spPr>
        </p:pic>
        <p:pic>
          <p:nvPicPr>
            <p:cNvPr id="85" name="Picture 2" descr="http://www.clker.com/cliparts/F/V/u/l/4/Y/african-american-girl-th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330" y="3802539"/>
              <a:ext cx="547174" cy="43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4" descr="http://www.clker.com/cliparts/n/A/V/j/4/K/african-american-boy-th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624" y="3778137"/>
              <a:ext cx="396703" cy="45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043" y="3780896"/>
              <a:ext cx="400778" cy="45391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065" y="3782337"/>
              <a:ext cx="563241" cy="45247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559" y="3802539"/>
              <a:ext cx="425040" cy="432268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217" y="3835565"/>
              <a:ext cx="388560" cy="399242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336" y="3811664"/>
              <a:ext cx="531142" cy="423143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434" y="4829492"/>
              <a:ext cx="387952" cy="445922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663" y="4800632"/>
              <a:ext cx="466843" cy="474782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781" y="4829492"/>
              <a:ext cx="396375" cy="445922"/>
            </a:xfrm>
            <a:prstGeom prst="rect">
              <a:avLst/>
            </a:prstGeom>
          </p:spPr>
        </p:pic>
        <p:pic>
          <p:nvPicPr>
            <p:cNvPr id="113" name="Picture 2" descr="http://www.clker.com/cliparts/F/V/u/l/4/Y/african-american-girl-th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330" y="4843146"/>
              <a:ext cx="547174" cy="43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" descr="http://www.clker.com/cliparts/n/A/V/j/4/K/african-american-boy-th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784" y="4818744"/>
              <a:ext cx="396703" cy="45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283" y="4821503"/>
              <a:ext cx="400778" cy="45391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765" y="4822944"/>
              <a:ext cx="563241" cy="45247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339" y="4843146"/>
              <a:ext cx="425040" cy="432268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076" y="4876172"/>
              <a:ext cx="388560" cy="399242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8656" y="4852271"/>
              <a:ext cx="531142" cy="423143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133" y="5870101"/>
              <a:ext cx="387952" cy="445922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212" y="5841241"/>
              <a:ext cx="466843" cy="474782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631" y="5870101"/>
              <a:ext cx="396375" cy="445922"/>
            </a:xfrm>
            <a:prstGeom prst="rect">
              <a:avLst/>
            </a:prstGeom>
          </p:spPr>
        </p:pic>
        <p:pic>
          <p:nvPicPr>
            <p:cNvPr id="141" name="Picture 2" descr="http://www.clker.com/cliparts/F/V/u/l/4/Y/african-american-girl-th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330" y="5883755"/>
              <a:ext cx="547174" cy="43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4" descr="http://www.clker.com/cliparts/n/A/V/j/4/K/african-american-boy-th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183" y="5859353"/>
              <a:ext cx="396703" cy="45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381" y="5862112"/>
              <a:ext cx="400778" cy="453911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5013" y="5863553"/>
              <a:ext cx="563241" cy="452470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286" y="5883755"/>
              <a:ext cx="425040" cy="432268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722" y="5916781"/>
              <a:ext cx="388560" cy="399242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453" y="5892880"/>
              <a:ext cx="531142" cy="4231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286" y="1721326"/>
              <a:ext cx="425040" cy="4322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722" y="1754352"/>
              <a:ext cx="388560" cy="399242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453" y="1730451"/>
              <a:ext cx="531142" cy="42314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727" y="2227975"/>
              <a:ext cx="387952" cy="44592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263" y="2199115"/>
              <a:ext cx="466843" cy="47478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768" y="2227975"/>
              <a:ext cx="396375" cy="445922"/>
            </a:xfrm>
            <a:prstGeom prst="rect">
              <a:avLst/>
            </a:prstGeom>
          </p:spPr>
        </p:pic>
        <p:pic>
          <p:nvPicPr>
            <p:cNvPr id="36" name="Picture 2" descr="http://www.clker.com/cliparts/F/V/u/l/4/Y/african-american-girl-th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011" y="2241629"/>
              <a:ext cx="547174" cy="43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www.clker.com/cliparts/n/A/V/j/4/K/african-american-boy-th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694" y="2217227"/>
              <a:ext cx="396703" cy="45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155" y="2219986"/>
              <a:ext cx="400778" cy="45391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330" y="2221427"/>
              <a:ext cx="563241" cy="4524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7516" y="2241629"/>
              <a:ext cx="425040" cy="43226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67" y="2274655"/>
              <a:ext cx="388560" cy="399242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140" y="2250754"/>
              <a:ext cx="531142" cy="42314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826" y="2748279"/>
              <a:ext cx="387952" cy="44592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752" y="2719419"/>
              <a:ext cx="466843" cy="4747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477" y="2748279"/>
              <a:ext cx="396375" cy="445922"/>
            </a:xfrm>
            <a:prstGeom prst="rect">
              <a:avLst/>
            </a:prstGeom>
          </p:spPr>
        </p:pic>
        <p:pic>
          <p:nvPicPr>
            <p:cNvPr id="57" name="Picture 2" descr="http://www.clker.com/cliparts/F/V/u/l/4/Y/african-american-girl-th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330" y="2761933"/>
              <a:ext cx="547174" cy="43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http://www.clker.com/cliparts/n/A/V/j/4/K/african-american-boy-th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568" y="2737531"/>
              <a:ext cx="396703" cy="45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460" y="2740290"/>
              <a:ext cx="400778" cy="45391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9245" y="2741731"/>
              <a:ext cx="563241" cy="45247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11" y="2761933"/>
              <a:ext cx="425040" cy="43226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342" y="2794959"/>
              <a:ext cx="388560" cy="399242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224" y="2771058"/>
              <a:ext cx="531142" cy="42314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52400" y="381000"/>
            <a:ext cx="5283223" cy="1079379"/>
            <a:chOff x="152400" y="368421"/>
            <a:chExt cx="5283223" cy="1079379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4237" y="376643"/>
              <a:ext cx="673019" cy="504764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501" y="393436"/>
              <a:ext cx="732052" cy="549039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64" y="405220"/>
              <a:ext cx="678198" cy="508649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68421"/>
              <a:ext cx="765405" cy="574054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007" y="368866"/>
              <a:ext cx="767866" cy="52362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770" y="442374"/>
              <a:ext cx="646826" cy="48512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446" y="403219"/>
              <a:ext cx="660508" cy="476462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225" y="389389"/>
              <a:ext cx="769955" cy="536753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218" y="368421"/>
              <a:ext cx="765405" cy="574054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739" y="872343"/>
              <a:ext cx="673019" cy="504764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878" y="889136"/>
              <a:ext cx="732052" cy="549039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72" y="938074"/>
              <a:ext cx="646826" cy="485120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48" y="898919"/>
              <a:ext cx="660508" cy="476462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052" y="898077"/>
              <a:ext cx="689749" cy="517312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602" y="885089"/>
              <a:ext cx="769955" cy="536753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970" y="873746"/>
              <a:ext cx="765405" cy="574054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550" y="402377"/>
              <a:ext cx="689749" cy="51731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33400" y="2602230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F0"/>
                </a:solidFill>
              </a:rPr>
              <a:t>17% of adolescents </a:t>
            </a:r>
            <a:r>
              <a:rPr lang="en-GB" sz="3600" dirty="0" smtClean="0">
                <a:solidFill>
                  <a:srgbClr val="FF0000"/>
                </a:solidFill>
              </a:rPr>
              <a:t>out of school</a:t>
            </a:r>
          </a:p>
          <a:p>
            <a:r>
              <a:rPr lang="en-GB" sz="3600" dirty="0">
                <a:solidFill>
                  <a:srgbClr val="00B0F0"/>
                </a:solidFill>
              </a:rPr>
              <a:t> </a:t>
            </a:r>
            <a:r>
              <a:rPr lang="en-GB" sz="3600" dirty="0" smtClean="0">
                <a:solidFill>
                  <a:srgbClr val="00B0F0"/>
                </a:solidFill>
              </a:rPr>
              <a:t>                         II</a:t>
            </a:r>
          </a:p>
          <a:p>
            <a:r>
              <a:rPr lang="en-GB" sz="3600" dirty="0">
                <a:solidFill>
                  <a:srgbClr val="00B0F0"/>
                </a:solidFill>
              </a:rPr>
              <a:t> </a:t>
            </a:r>
            <a:r>
              <a:rPr lang="en-GB" sz="3600" dirty="0" smtClean="0">
                <a:solidFill>
                  <a:srgbClr val="00B0F0"/>
                </a:solidFill>
              </a:rPr>
              <a:t>                  63 million</a:t>
            </a:r>
            <a:endParaRPr lang="en-US" sz="3600" dirty="0">
              <a:solidFill>
                <a:srgbClr val="00B0F0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8600" y="405086"/>
            <a:ext cx="5082778" cy="1007089"/>
            <a:chOff x="228600" y="405086"/>
            <a:chExt cx="5082778" cy="1007089"/>
          </a:xfrm>
        </p:grpSpPr>
        <p:grpSp>
          <p:nvGrpSpPr>
            <p:cNvPr id="15" name="Group 14"/>
            <p:cNvGrpSpPr/>
            <p:nvPr/>
          </p:nvGrpSpPr>
          <p:grpSpPr>
            <a:xfrm>
              <a:off x="247494" y="405086"/>
              <a:ext cx="4526106" cy="474782"/>
              <a:chOff x="247494" y="405086"/>
              <a:chExt cx="4526106" cy="474782"/>
            </a:xfrm>
          </p:grpSpPr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430" y="433946"/>
                <a:ext cx="387952" cy="445922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6757" y="405086"/>
                <a:ext cx="466843" cy="474782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7679" y="433946"/>
                <a:ext cx="396375" cy="445922"/>
              </a:xfrm>
              <a:prstGeom prst="rect">
                <a:avLst/>
              </a:prstGeom>
            </p:spPr>
          </p:pic>
          <p:pic>
            <p:nvPicPr>
              <p:cNvPr id="155" name="Picture 2" descr="http://www.clker.com/cliparts/F/V/u/l/4/Y/african-american-girl-th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8130" y="447600"/>
                <a:ext cx="547174" cy="432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110" y="425957"/>
                <a:ext cx="400778" cy="453911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494" y="427398"/>
                <a:ext cx="563241" cy="452470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6263" y="447600"/>
                <a:ext cx="425040" cy="432268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7195" y="480626"/>
                <a:ext cx="388560" cy="399242"/>
              </a:xfrm>
              <a:prstGeom prst="rect">
                <a:avLst/>
              </a:prstGeom>
            </p:spPr>
          </p:pic>
          <p:pic>
            <p:nvPicPr>
              <p:cNvPr id="153" name="Picture 4" descr="http://www.clker.com/cliparts/n/A/V/j/4/K/african-american-boy-th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3930" y="423195"/>
                <a:ext cx="396703" cy="456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236" y="439958"/>
              <a:ext cx="531142" cy="423143"/>
            </a:xfrm>
            <a:prstGeom prst="rect">
              <a:avLst/>
            </a:prstGeom>
          </p:spPr>
        </p:pic>
        <p:grpSp>
          <p:nvGrpSpPr>
            <p:cNvPr id="181" name="Group 180"/>
            <p:cNvGrpSpPr/>
            <p:nvPr/>
          </p:nvGrpSpPr>
          <p:grpSpPr>
            <a:xfrm>
              <a:off x="228600" y="914400"/>
              <a:ext cx="3525329" cy="497775"/>
              <a:chOff x="1166830" y="1678812"/>
              <a:chExt cx="3525329" cy="497775"/>
            </a:xfrm>
          </p:grpSpPr>
          <p:pic>
            <p:nvPicPr>
              <p:cNvPr id="182" name="Picture 18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4133" y="1707672"/>
                <a:ext cx="387952" cy="445922"/>
              </a:xfrm>
              <a:prstGeom prst="rect">
                <a:avLst/>
              </a:prstGeom>
            </p:spPr>
          </p:pic>
          <p:pic>
            <p:nvPicPr>
              <p:cNvPr id="183" name="Picture 18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5212" y="1678812"/>
                <a:ext cx="466843" cy="474782"/>
              </a:xfrm>
              <a:prstGeom prst="rect">
                <a:avLst/>
              </a:prstGeom>
            </p:spPr>
          </p:pic>
          <p:pic>
            <p:nvPicPr>
              <p:cNvPr id="184" name="Picture 18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006" y="1730665"/>
                <a:ext cx="396375" cy="445922"/>
              </a:xfrm>
              <a:prstGeom prst="rect">
                <a:avLst/>
              </a:prstGeom>
            </p:spPr>
          </p:pic>
          <p:pic>
            <p:nvPicPr>
              <p:cNvPr id="185" name="Picture 2" descr="http://www.clker.com/cliparts/F/V/u/l/4/Y/african-american-girl-th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6830" y="1697576"/>
                <a:ext cx="547174" cy="432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4" descr="http://www.clker.com/cliparts/n/A/V/j/4/K/african-american-boy-th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5183" y="1696924"/>
                <a:ext cx="396703" cy="456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18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1381" y="1699683"/>
                <a:ext cx="400778" cy="453911"/>
              </a:xfrm>
              <a:prstGeom prst="rect">
                <a:avLst/>
              </a:prstGeom>
            </p:spPr>
          </p:pic>
          <p:pic>
            <p:nvPicPr>
              <p:cNvPr id="188" name="Picture 18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5013" y="1701124"/>
                <a:ext cx="563241" cy="452470"/>
              </a:xfrm>
              <a:prstGeom prst="rect">
                <a:avLst/>
              </a:prstGeom>
            </p:spPr>
          </p:pic>
        </p:grpSp>
      </p:grpSp>
      <p:sp>
        <p:nvSpPr>
          <p:cNvPr id="138" name="Flowchart: Punched Tape 137"/>
          <p:cNvSpPr/>
          <p:nvPr/>
        </p:nvSpPr>
        <p:spPr>
          <a:xfrm flipV="1">
            <a:off x="7203943" y="4185194"/>
            <a:ext cx="287583" cy="190868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48924 0.40116 L 0.48924 0.3993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2" y="20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/>
          </p:cNvSpPr>
          <p:nvPr/>
        </p:nvSpPr>
        <p:spPr bwMode="auto">
          <a:xfrm>
            <a:off x="257908" y="7321061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4000">
                <a:solidFill>
                  <a:schemeClr val="bg1"/>
                </a:solidFill>
                <a:latin typeface="Calibri" pitchFamily="34" charset="0"/>
              </a:rPr>
            </a:br>
            <a:endParaRPr lang="en-US" sz="4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6200" y="6030042"/>
            <a:ext cx="90678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out-of-school vary among regions.  </a:t>
            </a:r>
            <a:endParaRPr lang="en-GB" altLang="en-US" sz="3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1200" r="17875" b="11400"/>
          <a:stretch/>
        </p:blipFill>
        <p:spPr bwMode="auto">
          <a:xfrm>
            <a:off x="232972" y="304800"/>
            <a:ext cx="8754255" cy="55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2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0647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The global trend of OOSC</a:t>
            </a:r>
          </a:p>
        </p:txBody>
      </p:sp>
      <p:sp>
        <p:nvSpPr>
          <p:cNvPr id="3075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4000">
                <a:solidFill>
                  <a:schemeClr val="bg1"/>
                </a:solidFill>
                <a:latin typeface="Calibri" pitchFamily="34" charset="0"/>
              </a:rPr>
            </a:br>
            <a:endParaRPr lang="en-US" sz="40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2" y="1022458"/>
            <a:ext cx="7872647" cy="5720014"/>
          </a:xfrm>
          <a:prstGeom prst="rect">
            <a:avLst/>
          </a:prstGeom>
        </p:spPr>
      </p:pic>
      <p:pic>
        <p:nvPicPr>
          <p:cNvPr id="5" name="Picture 4" descr="ski clip art 9 200x20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73" y="1873984"/>
            <a:ext cx="464185" cy="474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6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34323 0.31065 L 0.51198 0.31435 L 0.50938 0.31435 " pathEditMode="relative" rAng="0" ptsTypes="AAAA">
                                      <p:cBhvr>
                                        <p:cTn id="10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0647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The global trend of OOSC</a:t>
            </a:r>
          </a:p>
        </p:txBody>
      </p:sp>
      <p:sp>
        <p:nvSpPr>
          <p:cNvPr id="3075" name="Title 1"/>
          <p:cNvSpPr>
            <a:spLocks/>
          </p:cNvSpPr>
          <p:nvPr/>
        </p:nvSpPr>
        <p:spPr bwMode="auto">
          <a:xfrm>
            <a:off x="257908" y="7321061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4000">
                <a:solidFill>
                  <a:schemeClr val="bg1"/>
                </a:solidFill>
                <a:latin typeface="Calibri" pitchFamily="34" charset="0"/>
              </a:rPr>
            </a:br>
            <a:endParaRPr lang="en-US" sz="40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734" y="1322496"/>
            <a:ext cx="7459694" cy="541997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2403231" y="2332892"/>
            <a:ext cx="6538452" cy="42308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7151078" y="6471138"/>
            <a:ext cx="1887415" cy="57444"/>
            <a:chOff x="7221416" y="6471138"/>
            <a:chExt cx="1887415" cy="57444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7221416" y="6471138"/>
              <a:ext cx="1887415" cy="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7547805" y="6471138"/>
              <a:ext cx="0" cy="457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857293" y="6482862"/>
              <a:ext cx="0" cy="457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8166781" y="6471140"/>
              <a:ext cx="0" cy="457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8476269" y="6471140"/>
              <a:ext cx="0" cy="457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8785757" y="6471140"/>
              <a:ext cx="0" cy="457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9095247" y="6471141"/>
              <a:ext cx="0" cy="457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7254729" y="6516245"/>
            <a:ext cx="4689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2013</a:t>
            </a:r>
            <a:endParaRPr lang="en-US" sz="700" dirty="0"/>
          </a:p>
        </p:txBody>
      </p:sp>
      <p:sp>
        <p:nvSpPr>
          <p:cNvPr id="22" name="TextBox 21"/>
          <p:cNvSpPr txBox="1"/>
          <p:nvPr/>
        </p:nvSpPr>
        <p:spPr>
          <a:xfrm>
            <a:off x="7568783" y="6518032"/>
            <a:ext cx="4689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2014</a:t>
            </a:r>
            <a:endParaRPr lang="en-US" sz="700" dirty="0"/>
          </a:p>
        </p:txBody>
      </p:sp>
      <p:sp>
        <p:nvSpPr>
          <p:cNvPr id="23" name="TextBox 22"/>
          <p:cNvSpPr txBox="1"/>
          <p:nvPr/>
        </p:nvSpPr>
        <p:spPr>
          <a:xfrm>
            <a:off x="7894560" y="6518032"/>
            <a:ext cx="4689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2015</a:t>
            </a:r>
            <a:endParaRPr lang="en-US" sz="700" dirty="0"/>
          </a:p>
        </p:txBody>
      </p:sp>
      <p:sp>
        <p:nvSpPr>
          <p:cNvPr id="24" name="TextBox 23"/>
          <p:cNvSpPr txBox="1"/>
          <p:nvPr/>
        </p:nvSpPr>
        <p:spPr>
          <a:xfrm>
            <a:off x="8206146" y="6518032"/>
            <a:ext cx="4689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2016</a:t>
            </a:r>
            <a:endParaRPr lang="en-US" sz="700" dirty="0"/>
          </a:p>
        </p:txBody>
      </p:sp>
      <p:sp>
        <p:nvSpPr>
          <p:cNvPr id="25" name="TextBox 24"/>
          <p:cNvSpPr txBox="1"/>
          <p:nvPr/>
        </p:nvSpPr>
        <p:spPr>
          <a:xfrm>
            <a:off x="8501689" y="6518032"/>
            <a:ext cx="4689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2017</a:t>
            </a:r>
            <a:endParaRPr lang="en-US" sz="700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474677" y="4448321"/>
            <a:ext cx="3669323" cy="1471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794765" y="6518033"/>
            <a:ext cx="4689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2018</a:t>
            </a:r>
            <a:endParaRPr lang="en-US" sz="700" dirty="0"/>
          </a:p>
        </p:txBody>
      </p:sp>
      <p:sp>
        <p:nvSpPr>
          <p:cNvPr id="30" name="TextBox 29"/>
          <p:cNvSpPr txBox="1"/>
          <p:nvPr/>
        </p:nvSpPr>
        <p:spPr>
          <a:xfrm>
            <a:off x="7568783" y="3481757"/>
            <a:ext cx="137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another 200 years!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62150"/>
              </p:ext>
            </p:extLst>
          </p:nvPr>
        </p:nvGraphicFramePr>
        <p:xfrm>
          <a:off x="152400" y="0"/>
          <a:ext cx="8763000" cy="6128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46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76200" y="6138863"/>
            <a:ext cx="90678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Stagnation of education MDG alarming! </a:t>
            </a:r>
            <a:endParaRPr lang="en-GB" altLang="en-US" sz="3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616430"/>
              </p:ext>
            </p:extLst>
          </p:nvPr>
        </p:nvGraphicFramePr>
        <p:xfrm>
          <a:off x="152400" y="0"/>
          <a:ext cx="8763000" cy="6128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/>
          <p:cNvSpPr/>
          <p:nvPr/>
        </p:nvSpPr>
        <p:spPr>
          <a:xfrm>
            <a:off x="6477000" y="3962400"/>
            <a:ext cx="2438400" cy="10668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/>
          </p:cNvSpPr>
          <p:nvPr/>
        </p:nvSpPr>
        <p:spPr bwMode="auto">
          <a:xfrm>
            <a:off x="257908" y="7321061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4000">
                <a:solidFill>
                  <a:schemeClr val="bg1"/>
                </a:solidFill>
                <a:latin typeface="Calibri" pitchFamily="34" charset="0"/>
              </a:rPr>
            </a:br>
            <a:endParaRPr lang="en-US" sz="400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6" name="Char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198677"/>
              </p:ext>
            </p:extLst>
          </p:nvPr>
        </p:nvGraphicFramePr>
        <p:xfrm>
          <a:off x="1" y="155448"/>
          <a:ext cx="9144000" cy="5662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itle 1"/>
          <p:cNvSpPr txBox="1">
            <a:spLocks/>
          </p:cNvSpPr>
          <p:nvPr/>
        </p:nvSpPr>
        <p:spPr>
          <a:xfrm>
            <a:off x="76200" y="6030042"/>
            <a:ext cx="90678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SSA and SA are main drivers of stagnation.  </a:t>
            </a:r>
            <a:endParaRPr lang="en-GB" altLang="en-US" sz="3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28194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Why has the progress stalled in recent years?  </a:t>
            </a:r>
            <a:endParaRPr lang="en-US" sz="2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6138863"/>
            <a:ext cx="90678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growth has slowed down since 2008. </a:t>
            </a:r>
            <a:endParaRPr lang="en-GB" altLang="en-US" sz="3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11619752"/>
              </p:ext>
            </p:extLst>
          </p:nvPr>
        </p:nvGraphicFramePr>
        <p:xfrm>
          <a:off x="0" y="0"/>
          <a:ext cx="9144000" cy="603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4200" y="152400"/>
            <a:ext cx="419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GDP growth (annual %), 2000-2013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 uiExpand="1">
        <p:bldSub>
          <a:bldChart bld="series" animBg="0"/>
        </p:bldSub>
      </p:bldGraphic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"/>
          <a:stretch>
            <a:fillRect/>
          </a:stretch>
        </p:blipFill>
        <p:spPr bwMode="auto">
          <a:xfrm>
            <a:off x="0" y="0"/>
            <a:ext cx="91471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8787" y="6030042"/>
            <a:ext cx="82296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cases of emergencies and humanitarian crisis.</a:t>
            </a:r>
            <a:endParaRPr lang="en-GB" altLang="en-US" sz="3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prstClr val="white"/>
                </a:solidFill>
              </a:rPr>
              <a:t/>
            </a:r>
            <a:br>
              <a:rPr lang="en-US" sz="4000">
                <a:solidFill>
                  <a:prstClr val="white"/>
                </a:solidFill>
              </a:rPr>
            </a:b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11269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ea typeface="ＭＳ Ｐゴシック" pitchFamily="34" charset="-128"/>
              </a:rPr>
              <a:t>What is the Out of School Children Initiative?</a:t>
            </a:r>
          </a:p>
        </p:txBody>
      </p:sp>
      <p:sp>
        <p:nvSpPr>
          <p:cNvPr id="4" name="Shape 3"/>
          <p:cNvSpPr/>
          <p:nvPr/>
        </p:nvSpPr>
        <p:spPr>
          <a:xfrm>
            <a:off x="457200" y="2418603"/>
            <a:ext cx="8229600" cy="4039302"/>
          </a:xfrm>
          <a:prstGeom prst="swooshArrow">
            <a:avLst>
              <a:gd name="adj1" fmla="val 22500"/>
              <a:gd name="adj2" fmla="val 35000"/>
            </a:avLst>
          </a:prstGeom>
          <a:solidFill>
            <a:srgbClr val="FFFF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557528" y="5080322"/>
            <a:ext cx="237744" cy="23774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3892105" y="3843512"/>
            <a:ext cx="429768" cy="4297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6682740" y="3132623"/>
            <a:ext cx="594360" cy="59436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Down Arrow 1"/>
          <p:cNvSpPr/>
          <p:nvPr/>
        </p:nvSpPr>
        <p:spPr bwMode="auto">
          <a:xfrm>
            <a:off x="1550479" y="4168588"/>
            <a:ext cx="244793" cy="7600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>
            <a:off x="6857999" y="3980247"/>
            <a:ext cx="253365" cy="1046781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3006" y="3132623"/>
            <a:ext cx="247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Who are the children out of school and where are they</a:t>
            </a:r>
            <a:r>
              <a:rPr lang="en-US" sz="2000" b="1" dirty="0" smtClean="0">
                <a:solidFill>
                  <a:srgbClr val="C00000"/>
                </a:solidFill>
              </a:rPr>
              <a:t>?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2690" y="5252535"/>
            <a:ext cx="180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Why are </a:t>
            </a:r>
            <a:r>
              <a:rPr lang="en-US" sz="2000" b="1" dirty="0" smtClean="0">
                <a:solidFill>
                  <a:srgbClr val="0070C0"/>
                </a:solidFill>
              </a:rPr>
              <a:t>these children out </a:t>
            </a:r>
            <a:r>
              <a:rPr lang="en-US" sz="2000" b="1" dirty="0">
                <a:solidFill>
                  <a:srgbClr val="0070C0"/>
                </a:solidFill>
              </a:rPr>
              <a:t>of school</a:t>
            </a:r>
            <a:r>
              <a:rPr lang="en-US" sz="2000" b="1" dirty="0" smtClean="0">
                <a:solidFill>
                  <a:srgbClr val="0070C0"/>
                </a:solidFill>
              </a:rPr>
              <a:t>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1700" y="5118346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How can they be brought to school and stay there</a:t>
            </a:r>
            <a:r>
              <a:rPr lang="en-US" sz="2000" b="1" dirty="0" smtClean="0">
                <a:solidFill>
                  <a:srgbClr val="00B050"/>
                </a:solidFill>
              </a:rPr>
              <a:t>?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38150" y="1359866"/>
            <a:ext cx="8229600" cy="6405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OOSCI was launched in 2010 by UNICEF and UIS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066" y="4418391"/>
            <a:ext cx="279845" cy="8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/>
      <p:bldP spid="19" grpId="0"/>
      <p:bldP spid="20" grpId="0"/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6030042"/>
            <a:ext cx="90678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ajority of countries with high OOS rate are conflict-affected. </a:t>
            </a:r>
            <a:endParaRPr lang="en-GB" altLang="en-US" sz="3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6030042"/>
            <a:ext cx="90678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data do not support conflict hypothesis. </a:t>
            </a:r>
            <a:endParaRPr lang="en-GB" altLang="en-US" sz="3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3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81015"/>
              </p:ext>
            </p:extLst>
          </p:nvPr>
        </p:nvGraphicFramePr>
        <p:xfrm>
          <a:off x="0" y="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76200" y="6030042"/>
            <a:ext cx="90678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of big countries affect global trends. </a:t>
            </a:r>
            <a:endParaRPr lang="en-GB" altLang="en-US" sz="3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 animBg="0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625469"/>
              </p:ext>
            </p:extLst>
          </p:nvPr>
        </p:nvGraphicFramePr>
        <p:xfrm>
          <a:off x="0" y="1524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76200" y="6030042"/>
            <a:ext cx="90678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</a:t>
            </a:r>
            <a:r>
              <a:rPr lang="en-US" alt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growth in sub-Saharan </a:t>
            </a:r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endParaRPr lang="en-GB" altLang="en-US" sz="3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 animBg="0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6019800"/>
            <a:ext cx="90678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growth in school enrolment needed.</a:t>
            </a:r>
            <a:endParaRPr lang="en-GB" altLang="en-US" sz="3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618433"/>
              </p:ext>
            </p:extLst>
          </p:nvPr>
        </p:nvGraphicFramePr>
        <p:xfrm>
          <a:off x="0" y="155448"/>
          <a:ext cx="9144000" cy="576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49374"/>
              </p:ext>
            </p:extLst>
          </p:nvPr>
        </p:nvGraphicFramePr>
        <p:xfrm>
          <a:off x="0" y="155448"/>
          <a:ext cx="9144000" cy="576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289027"/>
              </p:ext>
            </p:extLst>
          </p:nvPr>
        </p:nvGraphicFramePr>
        <p:xfrm>
          <a:off x="0" y="155448"/>
          <a:ext cx="9144000" cy="576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009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Graphic spid="4" grpId="1" uiExpand="1">
        <p:bldSub>
          <a:bldChart bld="series"/>
        </p:bldSub>
      </p:bldGraphic>
      <p:bldGraphic spid="5" grpId="0">
        <p:bldAsOne/>
      </p:bldGraphic>
      <p:bldGraphic spid="5" grpId="1">
        <p:bldAsOne/>
      </p:bldGraphic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6019800"/>
            <a:ext cx="90678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enrolment has stagnated since 2007.</a:t>
            </a:r>
            <a:endParaRPr lang="en-GB" altLang="en-US" sz="3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855389"/>
              </p:ext>
            </p:extLst>
          </p:nvPr>
        </p:nvGraphicFramePr>
        <p:xfrm>
          <a:off x="0" y="155448"/>
          <a:ext cx="9144000" cy="576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265773"/>
              </p:ext>
            </p:extLst>
          </p:nvPr>
        </p:nvGraphicFramePr>
        <p:xfrm>
          <a:off x="0" y="155448"/>
          <a:ext cx="9144000" cy="576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19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Graphic spid="6" grpId="1" uiExpand="1">
        <p:bldSub>
          <a:bldChart bld="series"/>
        </p:bldSub>
      </p:bldGraphic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374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024313" y="-152400"/>
            <a:ext cx="5207000" cy="2267129"/>
            <a:chOff x="4024313" y="0"/>
            <a:chExt cx="5207000" cy="2267129"/>
          </a:xfrm>
        </p:grpSpPr>
        <p:sp>
          <p:nvSpPr>
            <p:cNvPr id="4" name="Oval 3"/>
            <p:cNvSpPr/>
            <p:nvPr/>
          </p:nvSpPr>
          <p:spPr bwMode="auto">
            <a:xfrm>
              <a:off x="4024313" y="0"/>
              <a:ext cx="3519487" cy="1524000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020047" y="1066800"/>
              <a:ext cx="3211266" cy="1200329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en-US" sz="3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</a:rPr>
                <a:t>How to reach </a:t>
              </a:r>
            </a:p>
            <a:p>
              <a:pPr algn="ctr" eaLnBrk="1" hangingPunct="1">
                <a:defRPr/>
              </a:pPr>
              <a:r>
                <a:rPr lang="en-US" sz="3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</a:rPr>
                <a:t>them?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25240" y="2302197"/>
            <a:ext cx="4917632" cy="2650803"/>
            <a:chOff x="3353060" y="2959100"/>
            <a:chExt cx="4917632" cy="2650803"/>
          </a:xfrm>
        </p:grpSpPr>
        <p:sp>
          <p:nvSpPr>
            <p:cNvPr id="6" name="Oval 5"/>
            <p:cNvSpPr/>
            <p:nvPr/>
          </p:nvSpPr>
          <p:spPr>
            <a:xfrm>
              <a:off x="3353060" y="2959100"/>
              <a:ext cx="3519487" cy="1536700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5205" y="4133280"/>
              <a:ext cx="3185487" cy="1476623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lnSpc>
                  <a:spcPts val="5700"/>
                </a:lnSpc>
                <a:defRPr/>
              </a:pPr>
              <a:r>
                <a:rPr lang="en-US" sz="3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</a:rPr>
                <a:t>Low-hanging </a:t>
              </a:r>
            </a:p>
            <a:p>
              <a:pPr algn="ctr" eaLnBrk="1" hangingPunct="1">
                <a:lnSpc>
                  <a:spcPts val="5700"/>
                </a:lnSpc>
                <a:defRPr/>
              </a:pPr>
              <a:r>
                <a:rPr lang="en-US" sz="3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</a:rPr>
                <a:t>fruits!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0" y="6138863"/>
            <a:ext cx="92202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“Business as usual” wouldn’t work to reach the hardest to reach. </a:t>
            </a:r>
            <a:endParaRPr lang="en-GB" altLang="en-US" sz="3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1388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138863"/>
            <a:ext cx="91440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“Build it, they will come” optimism won’t work any more. </a:t>
            </a:r>
            <a:endParaRPr lang="en-GB" altLang="en-US" sz="3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838200"/>
            <a:ext cx="9249835" cy="4572000"/>
          </a:xfrm>
          <a:prstGeom prst="rect">
            <a:avLst/>
          </a:prstGeom>
        </p:spPr>
      </p:pic>
      <p:pic>
        <p:nvPicPr>
          <p:cNvPr id="2" name="fd-bui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6800" y="5678487"/>
            <a:ext cx="334963" cy="3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28194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Where are the world’s 58 million out of school children?  </a:t>
            </a:r>
            <a:endParaRPr lang="en-US" sz="2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3657600"/>
            <a:ext cx="294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All countries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286239"/>
            <a:ext cx="8650974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a typeface="ＭＳ Ｐゴシック" pitchFamily="34" charset="-128"/>
              </a:rPr>
              <a:t>Why do we want ALL children in school?</a:t>
            </a:r>
            <a:endParaRPr lang="en-US" sz="32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7171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prstClr val="white"/>
                </a:solidFill>
                <a:ea typeface="ＭＳ Ｐゴシック" pitchFamily="34" charset="-128"/>
              </a:rPr>
              <a:t/>
            </a:r>
            <a:br>
              <a:rPr lang="en-US" sz="4000" dirty="0">
                <a:solidFill>
                  <a:prstClr val="white"/>
                </a:solidFill>
                <a:ea typeface="ＭＳ Ｐゴシック" pitchFamily="34" charset="-128"/>
              </a:rPr>
            </a:br>
            <a:endParaRPr lang="en-US" sz="4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3515931"/>
            <a:ext cx="5609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C00000"/>
                </a:solidFill>
              </a:rPr>
              <a:t>Education is one of the best economic investments available with returns of $10 - $15 on the dollar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2360" y="1989889"/>
            <a:ext cx="623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B050"/>
                </a:solidFill>
              </a:rPr>
              <a:t>Education is associated with more peaceful communities, greater civic engagement and stronger democracies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5291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Half of the recent reduction in maternal and infant mortality is due to more education for girls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0458" y="5185774"/>
            <a:ext cx="6703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A</a:t>
            </a:r>
            <a:r>
              <a:rPr lang="en-US" sz="2800" b="1" dirty="0" smtClean="0">
                <a:solidFill>
                  <a:prstClr val="black"/>
                </a:solidFill>
              </a:rPr>
              <a:t>s </a:t>
            </a:r>
            <a:r>
              <a:rPr lang="en-US" sz="2800" b="1" dirty="0">
                <a:solidFill>
                  <a:prstClr val="black"/>
                </a:solidFill>
              </a:rPr>
              <a:t>many as 250 million children of primary school age are failing to learn the basics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478" y="4278952"/>
            <a:ext cx="7229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Each addition year of schooling is associated </a:t>
            </a:r>
            <a:r>
              <a:rPr lang="en-US" sz="2000" b="1" dirty="0">
                <a:solidFill>
                  <a:srgbClr val="7030A0"/>
                </a:solidFill>
              </a:rPr>
              <a:t>with </a:t>
            </a:r>
            <a:r>
              <a:rPr lang="en-US" sz="2000" b="1" dirty="0" smtClean="0">
                <a:solidFill>
                  <a:srgbClr val="7030A0"/>
                </a:solidFill>
              </a:rPr>
              <a:t>an increase of 0.37% in GDP, rising to 1.0% with </a:t>
            </a:r>
            <a:r>
              <a:rPr lang="en-US" sz="2000" b="1" dirty="0">
                <a:solidFill>
                  <a:srgbClr val="7030A0"/>
                </a:solidFill>
              </a:rPr>
              <a:t>improved learning outcomes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222241"/>
            <a:ext cx="6709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Education </a:t>
            </a:r>
            <a:r>
              <a:rPr lang="en-US" sz="2000" b="1" dirty="0" smtClean="0">
                <a:solidFill>
                  <a:prstClr val="black"/>
                </a:solidFill>
              </a:rPr>
              <a:t>is a human right.  It empowers people to survive and thrive and is our most effective weapon against poverty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286239"/>
            <a:ext cx="8650974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286239"/>
            <a:ext cx="8650974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286239"/>
            <a:ext cx="8650974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286239"/>
            <a:ext cx="8650974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286239"/>
            <a:ext cx="8650974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286239"/>
            <a:ext cx="8650974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286239"/>
            <a:ext cx="8650974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286239"/>
            <a:ext cx="8650974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286239"/>
            <a:ext cx="8650974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3" y="286239"/>
            <a:ext cx="8650974" cy="6285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5514" y="2573179"/>
            <a:ext cx="615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Nigeria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112" y="4115146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Democratic Republic of the Congo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4930" y="3657600"/>
            <a:ext cx="615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Pakistan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39184" y="1752600"/>
            <a:ext cx="615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Sudan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33144" y="2133811"/>
            <a:ext cx="8063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Afghanistan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4572000"/>
            <a:ext cx="615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Ethiopia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20312" y="4294760"/>
            <a:ext cx="872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Philippines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04566" y="5060219"/>
            <a:ext cx="793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Indonesia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94580" y="5562600"/>
            <a:ext cx="872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457581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3657600"/>
            <a:ext cx="294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OOSC &gt; 0.5 million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a typeface="ＭＳ Ｐゴシック" pitchFamily="34" charset="-128"/>
              </a:rPr>
              <a:t>What does OOSCI do?</a:t>
            </a:r>
            <a:endParaRPr lang="en-US" sz="32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7171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prstClr val="white"/>
                </a:solidFill>
                <a:ea typeface="ＭＳ Ｐゴシック" pitchFamily="34" charset="-128"/>
              </a:rPr>
              <a:t/>
            </a:r>
            <a:br>
              <a:rPr lang="en-US" sz="4000" dirty="0">
                <a:solidFill>
                  <a:prstClr val="white"/>
                </a:solidFill>
                <a:ea typeface="ＭＳ Ｐゴシック" pitchFamily="34" charset="-128"/>
              </a:rPr>
            </a:br>
            <a:endParaRPr lang="en-US" sz="4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0" t="29800" r="12750" b="16800"/>
          <a:stretch/>
        </p:blipFill>
        <p:spPr bwMode="auto">
          <a:xfrm>
            <a:off x="3124200" y="1371600"/>
            <a:ext cx="5706575" cy="50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927235"/>
            <a:ext cx="220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</a:rPr>
              <a:t>OOSCI aims to </a:t>
            </a:r>
            <a:r>
              <a:rPr lang="en-US" sz="2800" b="1" dirty="0">
                <a:solidFill>
                  <a:prstClr val="black"/>
                </a:solidFill>
              </a:rPr>
              <a:t>make a substantial and sustainable reduction in the number of children out of school</a:t>
            </a:r>
          </a:p>
        </p:txBody>
      </p:sp>
    </p:spTree>
    <p:extLst>
      <p:ext uri="{BB962C8B-B14F-4D97-AF65-F5344CB8AC3E}">
        <p14:creationId xmlns:p14="http://schemas.microsoft.com/office/powerpoint/2010/main" val="27064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286239"/>
            <a:ext cx="8650974" cy="6285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3657600"/>
            <a:ext cx="294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OOSC &gt; 0.5 million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286239"/>
            <a:ext cx="8650974" cy="6285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3657600"/>
            <a:ext cx="294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OOSC rate &gt; 20%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5514" y="2573179"/>
            <a:ext cx="615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Nigeria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5514" y="3992035"/>
            <a:ext cx="615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Pakistan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7112" y="4115146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Democratic Republic of the Congo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33144" y="2133811"/>
            <a:ext cx="8063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Afghanistan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39184" y="1752600"/>
            <a:ext cx="615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Sudan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510540"/>
            <a:ext cx="8063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Somalia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48232" y="708660"/>
            <a:ext cx="8063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Eritrea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19350" y="1135315"/>
            <a:ext cx="8870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South Sudan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51362" y="1546860"/>
            <a:ext cx="8870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Liberia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88434" y="3521869"/>
            <a:ext cx="615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Guyana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29718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Equatorial Guinea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39184" y="2244301"/>
            <a:ext cx="977401" cy="422699"/>
            <a:chOff x="3839184" y="2244301"/>
            <a:chExt cx="977401" cy="422699"/>
          </a:xfrm>
        </p:grpSpPr>
        <p:sp>
          <p:nvSpPr>
            <p:cNvPr id="16" name="TextBox 15"/>
            <p:cNvSpPr txBox="1"/>
            <p:nvPr/>
          </p:nvSpPr>
          <p:spPr>
            <a:xfrm>
              <a:off x="4201499" y="2244301"/>
              <a:ext cx="6150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 smtClean="0"/>
                <a:t>Djibouti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839184" y="2438400"/>
              <a:ext cx="504216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5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286239"/>
            <a:ext cx="8650974" cy="6285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3657600"/>
            <a:ext cx="294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OOSC rate &gt; 20%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3555" name="Line 5"/>
          <p:cNvSpPr>
            <a:spLocks noChangeShapeType="1"/>
          </p:cNvSpPr>
          <p:nvPr/>
        </p:nvSpPr>
        <p:spPr bwMode="auto">
          <a:xfrm>
            <a:off x="25400" y="1066800"/>
            <a:ext cx="9067800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685800" y="152400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dirty="0" smtClean="0">
                <a:solidFill>
                  <a:srgbClr val="00B0F0"/>
                </a:solidFill>
              </a:rPr>
              <a:t>High proportions and numbers of OOSC concentrate in Horn of Africa and Western and Central Africa.    </a:t>
            </a:r>
            <a:endParaRPr lang="en-US" altLang="en-US" dirty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0600" y="1959984"/>
            <a:ext cx="11132758" cy="4974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01224" y="1381780"/>
            <a:ext cx="294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OOSC rate &gt; 20%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a typeface="ＭＳ Ｐゴシック" pitchFamily="34" charset="-128"/>
              </a:rPr>
              <a:t>Which children are out of school?</a:t>
            </a:r>
            <a:endParaRPr lang="en-US" sz="32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7171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prstClr val="white"/>
                </a:solidFill>
                <a:ea typeface="ＭＳ Ｐゴシック" pitchFamily="34" charset="-128"/>
              </a:rPr>
              <a:t/>
            </a:r>
            <a:br>
              <a:rPr lang="en-US" sz="4000" dirty="0">
                <a:solidFill>
                  <a:prstClr val="white"/>
                </a:solidFill>
                <a:ea typeface="ＭＳ Ｐゴシック" pitchFamily="34" charset="-128"/>
              </a:rPr>
            </a:br>
            <a:endParaRPr lang="en-US" sz="4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ea typeface="BatangChe" panose="02030609000101010101" pitchFamily="49" charset="-127"/>
              </a:rPr>
              <a:t>Headlines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ea typeface="BatangChe" panose="02030609000101010101" pitchFamily="49" charset="-127"/>
              </a:rPr>
              <a:t>50% of out-of-school children live in countries affected by conflict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ea typeface="BatangChe" panose="02030609000101010101" pitchFamily="49" charset="-127"/>
              </a:rPr>
              <a:t>50% of out-of-school children live in sub-Saharan Africa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ea typeface="BatangChe" panose="02030609000101010101" pitchFamily="49" charset="-127"/>
              </a:rPr>
              <a:t>53% of out-of-school children are girls</a:t>
            </a:r>
          </a:p>
          <a:p>
            <a:pPr lvl="1"/>
            <a:endParaRPr lang="en-US" b="1" dirty="0" smtClean="0">
              <a:ea typeface="BatangChe" panose="02030609000101010101" pitchFamily="49" charset="-127"/>
            </a:endParaRPr>
          </a:p>
          <a:p>
            <a:pPr marL="0" indent="0">
              <a:buNone/>
            </a:pPr>
            <a:r>
              <a:rPr lang="en-US" b="1" dirty="0">
                <a:ea typeface="BatangChe" panose="02030609000101010101" pitchFamily="49" charset="-127"/>
              </a:rPr>
              <a:t>Amongst </a:t>
            </a:r>
            <a:r>
              <a:rPr lang="en-US" b="1" dirty="0" smtClean="0">
                <a:ea typeface="BatangChe" panose="02030609000101010101" pitchFamily="49" charset="-127"/>
              </a:rPr>
              <a:t>out-of-school children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ea typeface="BatangChe" panose="02030609000101010101" pitchFamily="49" charset="-127"/>
              </a:rPr>
              <a:t>43% </a:t>
            </a:r>
            <a:r>
              <a:rPr lang="en-US" b="1" dirty="0">
                <a:ea typeface="BatangChe" panose="02030609000101010101" pitchFamily="49" charset="-127"/>
              </a:rPr>
              <a:t>will never enter school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ea typeface="BatangChe" panose="02030609000101010101" pitchFamily="49" charset="-127"/>
              </a:rPr>
              <a:t>34% </a:t>
            </a:r>
            <a:r>
              <a:rPr lang="en-US" b="1" dirty="0">
                <a:ea typeface="BatangChe" panose="02030609000101010101" pitchFamily="49" charset="-127"/>
              </a:rPr>
              <a:t>will enter school late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ea typeface="BatangChe" panose="02030609000101010101" pitchFamily="49" charset="-127"/>
              </a:rPr>
              <a:t>23% </a:t>
            </a:r>
            <a:r>
              <a:rPr lang="en-US" b="1" dirty="0">
                <a:ea typeface="BatangChe" panose="02030609000101010101" pitchFamily="49" charset="-127"/>
              </a:rPr>
              <a:t>will drop out </a:t>
            </a:r>
            <a:r>
              <a:rPr lang="en-US" b="1" dirty="0" smtClean="0">
                <a:ea typeface="BatangChe" panose="02030609000101010101" pitchFamily="49" charset="-127"/>
              </a:rPr>
              <a:t>early</a:t>
            </a:r>
          </a:p>
        </p:txBody>
      </p:sp>
    </p:spTree>
    <p:extLst>
      <p:ext uri="{BB962C8B-B14F-4D97-AF65-F5344CB8AC3E}">
        <p14:creationId xmlns:p14="http://schemas.microsoft.com/office/powerpoint/2010/main" val="9565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prstClr val="white"/>
                </a:solidFill>
              </a:rPr>
              <a:t/>
            </a:r>
            <a:br>
              <a:rPr lang="en-US" sz="4000">
                <a:solidFill>
                  <a:prstClr val="white"/>
                </a:solidFill>
              </a:rPr>
            </a:b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11269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</a:rPr>
              <a:t>Who are these children?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66702" y="1295400"/>
            <a:ext cx="4238624" cy="48196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b="1" kern="0" dirty="0" smtClean="0">
                <a:solidFill>
                  <a:srgbClr val="0070C0"/>
                </a:solidFill>
              </a:rPr>
              <a:t>More likely to be out of school</a:t>
            </a:r>
            <a:r>
              <a:rPr lang="en-US" sz="2400" kern="0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2400" kern="0" dirty="0">
                <a:solidFill>
                  <a:srgbClr val="0070C0"/>
                </a:solidFill>
              </a:rPr>
              <a:t>Children from the poorest families</a:t>
            </a:r>
          </a:p>
          <a:p>
            <a:r>
              <a:rPr lang="en-US" sz="2400" kern="0" dirty="0">
                <a:solidFill>
                  <a:srgbClr val="0070C0"/>
                </a:solidFill>
              </a:rPr>
              <a:t>Children affected by conflict or natural disasters</a:t>
            </a:r>
          </a:p>
          <a:p>
            <a:r>
              <a:rPr lang="en-US" sz="2400" kern="0" dirty="0" smtClean="0">
                <a:solidFill>
                  <a:srgbClr val="0070C0"/>
                </a:solidFill>
              </a:rPr>
              <a:t>Girls</a:t>
            </a:r>
            <a:endParaRPr lang="en-US" sz="2400" kern="0" dirty="0">
              <a:solidFill>
                <a:srgbClr val="0070C0"/>
              </a:solidFill>
            </a:endParaRPr>
          </a:p>
          <a:p>
            <a:r>
              <a:rPr lang="en-US" sz="2400" kern="0" dirty="0" smtClean="0">
                <a:solidFill>
                  <a:srgbClr val="0070C0"/>
                </a:solidFill>
              </a:rPr>
              <a:t>Children with disabilities</a:t>
            </a:r>
          </a:p>
          <a:p>
            <a:r>
              <a:rPr lang="en-US" sz="2400" kern="0" dirty="0" smtClean="0">
                <a:solidFill>
                  <a:srgbClr val="0070C0"/>
                </a:solidFill>
              </a:rPr>
              <a:t>Children from rural areas</a:t>
            </a:r>
            <a:endParaRPr lang="en-US" sz="2400" kern="0" dirty="0">
              <a:solidFill>
                <a:srgbClr val="0070C0"/>
              </a:solidFill>
            </a:endParaRPr>
          </a:p>
          <a:p>
            <a:r>
              <a:rPr lang="en-US" sz="2400" kern="0" dirty="0" smtClean="0">
                <a:solidFill>
                  <a:srgbClr val="0070C0"/>
                </a:solidFill>
              </a:rPr>
              <a:t>Working children</a:t>
            </a:r>
          </a:p>
          <a:p>
            <a:r>
              <a:rPr lang="en-US" sz="2400" kern="0" dirty="0" smtClean="0">
                <a:solidFill>
                  <a:srgbClr val="0070C0"/>
                </a:solidFill>
              </a:rPr>
              <a:t>Children from minority ethnic or language groups</a:t>
            </a:r>
          </a:p>
          <a:p>
            <a:endParaRPr lang="en-US" sz="2400" kern="0" dirty="0" smtClean="0">
              <a:solidFill>
                <a:srgbClr val="0070C0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295400"/>
            <a:ext cx="367552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prstClr val="white"/>
                </a:solidFill>
              </a:rPr>
              <a:t/>
            </a:r>
            <a:br>
              <a:rPr lang="en-US" sz="4000">
                <a:solidFill>
                  <a:prstClr val="white"/>
                </a:solidFill>
              </a:rPr>
            </a:b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11269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</a:rPr>
              <a:t>Why are they out of school?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223983" y="1325880"/>
            <a:ext cx="4238624" cy="48196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b="1" kern="0" dirty="0" smtClean="0">
                <a:solidFill>
                  <a:srgbClr val="0070C0"/>
                </a:solidFill>
              </a:rPr>
              <a:t>Most common barriers</a:t>
            </a:r>
            <a:r>
              <a:rPr lang="en-US" sz="2400" kern="0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2400" kern="0" dirty="0">
                <a:solidFill>
                  <a:srgbClr val="0070C0"/>
                </a:solidFill>
              </a:rPr>
              <a:t>Cost of going to school</a:t>
            </a:r>
          </a:p>
          <a:p>
            <a:r>
              <a:rPr lang="en-US" sz="2400" kern="0" dirty="0" smtClean="0">
                <a:solidFill>
                  <a:srgbClr val="0070C0"/>
                </a:solidFill>
              </a:rPr>
              <a:t>Gender bias in culture or school system</a:t>
            </a:r>
            <a:endParaRPr lang="en-US" sz="2400" kern="0" dirty="0">
              <a:solidFill>
                <a:srgbClr val="0070C0"/>
              </a:solidFill>
            </a:endParaRPr>
          </a:p>
          <a:p>
            <a:r>
              <a:rPr lang="en-US" sz="2400" kern="0" dirty="0" smtClean="0">
                <a:solidFill>
                  <a:srgbClr val="0070C0"/>
                </a:solidFill>
              </a:rPr>
              <a:t>No schools nearby</a:t>
            </a:r>
          </a:p>
          <a:p>
            <a:r>
              <a:rPr lang="en-US" sz="2400" kern="0" dirty="0" smtClean="0">
                <a:solidFill>
                  <a:srgbClr val="0070C0"/>
                </a:solidFill>
              </a:rPr>
              <a:t>Schools don’t accept children with disabilities</a:t>
            </a:r>
          </a:p>
          <a:p>
            <a:r>
              <a:rPr lang="en-US" sz="2400" kern="0" dirty="0" smtClean="0">
                <a:solidFill>
                  <a:srgbClr val="0070C0"/>
                </a:solidFill>
              </a:rPr>
              <a:t>Security</a:t>
            </a:r>
          </a:p>
          <a:p>
            <a:r>
              <a:rPr lang="en-US" sz="2400" kern="0" dirty="0" smtClean="0">
                <a:solidFill>
                  <a:srgbClr val="0070C0"/>
                </a:solidFill>
              </a:rPr>
              <a:t>No jobs after finishing school</a:t>
            </a:r>
          </a:p>
          <a:p>
            <a:r>
              <a:rPr lang="en-US" sz="2400" kern="0" dirty="0" smtClean="0">
                <a:solidFill>
                  <a:srgbClr val="0070C0"/>
                </a:solidFill>
              </a:rPr>
              <a:t>Language of instruction</a:t>
            </a:r>
          </a:p>
          <a:p>
            <a:endParaRPr lang="en-US" sz="2400" kern="0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205"/>
            <a:ext cx="3157183" cy="44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3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ea typeface="ＭＳ Ｐゴシック" pitchFamily="34" charset="-128"/>
              </a:rPr>
              <a:t>What policies can get children into school?</a:t>
            </a:r>
          </a:p>
        </p:txBody>
      </p:sp>
      <p:sp>
        <p:nvSpPr>
          <p:cNvPr id="7171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prstClr val="white"/>
                </a:solidFill>
                <a:ea typeface="ＭＳ Ｐゴシック" pitchFamily="34" charset="-128"/>
              </a:rPr>
              <a:t/>
            </a:r>
            <a:br>
              <a:rPr lang="en-US" sz="4000" dirty="0">
                <a:solidFill>
                  <a:prstClr val="white"/>
                </a:solidFill>
                <a:ea typeface="ＭＳ Ｐゴシック" pitchFamily="34" charset="-128"/>
              </a:rPr>
            </a:br>
            <a:endParaRPr lang="en-US" sz="4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71600" y="1828800"/>
          <a:ext cx="17526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Profile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3200400" y="1828799"/>
          <a:ext cx="1905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Barrier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1371600" y="2285999"/>
          <a:ext cx="1752600" cy="15240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/>
              </a:tblGrid>
              <a:tr h="1524001">
                <a:tc>
                  <a:txBody>
                    <a:bodyPr/>
                    <a:lstStyle/>
                    <a:p>
                      <a:r>
                        <a:rPr lang="en-US" dirty="0" smtClean="0"/>
                        <a:t>Girls from poor rural areas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5181600" y="2285999"/>
          <a:ext cx="28194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Campaigns or legislation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5181600" y="1828799"/>
          <a:ext cx="28194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Policy options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5181600" y="3924618"/>
          <a:ext cx="28194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Campaigns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>
            <p:extLst/>
          </p:nvPr>
        </p:nvGraphicFramePr>
        <p:xfrm>
          <a:off x="3200400" y="2285999"/>
          <a:ext cx="1905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Cultural practices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/>
          </p:nvPr>
        </p:nvGraphicFramePr>
        <p:xfrm>
          <a:off x="3200400" y="2666999"/>
          <a:ext cx="1905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>
            <p:extLst/>
          </p:nvPr>
        </p:nvGraphicFramePr>
        <p:xfrm>
          <a:off x="3200400" y="3926056"/>
          <a:ext cx="19050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Cultural bias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Content Placeholder 3"/>
          <p:cNvGraphicFramePr>
            <a:graphicFrameLocks/>
          </p:cNvGraphicFramePr>
          <p:nvPr>
            <p:extLst/>
          </p:nvPr>
        </p:nvGraphicFramePr>
        <p:xfrm>
          <a:off x="1371600" y="3926057"/>
          <a:ext cx="1752600" cy="76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 with disabilities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Content Placeholder 3"/>
          <p:cNvGraphicFramePr>
            <a:graphicFrameLocks/>
          </p:cNvGraphicFramePr>
          <p:nvPr>
            <p:extLst/>
          </p:nvPr>
        </p:nvGraphicFramePr>
        <p:xfrm>
          <a:off x="1371600" y="4787816"/>
          <a:ext cx="1752600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26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</a:t>
                      </a:r>
                      <a:r>
                        <a:rPr lang="en-US" baseline="0" dirty="0" smtClean="0"/>
                        <a:t> &gt; 1 </a:t>
                      </a:r>
                      <a:r>
                        <a:rPr lang="en-US" baseline="0" dirty="0" err="1" smtClean="0"/>
                        <a:t>yr</a:t>
                      </a:r>
                      <a:r>
                        <a:rPr lang="en-US" baseline="0" dirty="0" smtClean="0"/>
                        <a:t> over age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Content Placeholder 3"/>
          <p:cNvGraphicFramePr>
            <a:graphicFrameLocks/>
          </p:cNvGraphicFramePr>
          <p:nvPr>
            <p:extLst/>
          </p:nvPr>
        </p:nvGraphicFramePr>
        <p:xfrm>
          <a:off x="5181600" y="4800599"/>
          <a:ext cx="28194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ECD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/>
          </p:nvPr>
        </p:nvGraphicFramePr>
        <p:xfrm>
          <a:off x="3200400" y="4800599"/>
          <a:ext cx="19050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Late entry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Content Placeholder 3"/>
          <p:cNvGraphicFramePr>
            <a:graphicFrameLocks/>
          </p:cNvGraphicFramePr>
          <p:nvPr>
            <p:extLst/>
          </p:nvPr>
        </p:nvGraphicFramePr>
        <p:xfrm>
          <a:off x="3200400" y="4343399"/>
          <a:ext cx="19050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Accessibility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Content Placeholder 3"/>
          <p:cNvGraphicFramePr>
            <a:graphicFrameLocks/>
          </p:cNvGraphicFramePr>
          <p:nvPr>
            <p:extLst/>
          </p:nvPr>
        </p:nvGraphicFramePr>
        <p:xfrm>
          <a:off x="5181600" y="4343399"/>
          <a:ext cx="28194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</a:t>
                      </a:r>
                      <a:r>
                        <a:rPr lang="en-US" baseline="0" dirty="0" smtClean="0"/>
                        <a:t> r</a:t>
                      </a:r>
                      <a:r>
                        <a:rPr lang="en-US" dirty="0" smtClean="0"/>
                        <a:t>egulations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Content Placeholder 3"/>
          <p:cNvGraphicFramePr>
            <a:graphicFrameLocks/>
          </p:cNvGraphicFramePr>
          <p:nvPr>
            <p:extLst/>
          </p:nvPr>
        </p:nvGraphicFramePr>
        <p:xfrm>
          <a:off x="3200400" y="5178975"/>
          <a:ext cx="19050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Repetition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Content Placeholder 3"/>
          <p:cNvGraphicFramePr>
            <a:graphicFrameLocks/>
          </p:cNvGraphicFramePr>
          <p:nvPr>
            <p:extLst/>
          </p:nvPr>
        </p:nvGraphicFramePr>
        <p:xfrm>
          <a:off x="5181600" y="5178975"/>
          <a:ext cx="28194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Automatic promotion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Content Placeholder 3"/>
          <p:cNvGraphicFramePr>
            <a:graphicFrameLocks/>
          </p:cNvGraphicFramePr>
          <p:nvPr>
            <p:extLst/>
          </p:nvPr>
        </p:nvGraphicFramePr>
        <p:xfrm>
          <a:off x="3200400" y="3047999"/>
          <a:ext cx="1905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Content Placeholder 3"/>
          <p:cNvGraphicFramePr>
            <a:graphicFrameLocks/>
          </p:cNvGraphicFramePr>
          <p:nvPr>
            <p:extLst/>
          </p:nvPr>
        </p:nvGraphicFramePr>
        <p:xfrm>
          <a:off x="5181600" y="2666999"/>
          <a:ext cx="28194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Satellite schools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Content Placeholder 3"/>
          <p:cNvGraphicFramePr>
            <a:graphicFrameLocks/>
          </p:cNvGraphicFramePr>
          <p:nvPr>
            <p:extLst/>
          </p:nvPr>
        </p:nvGraphicFramePr>
        <p:xfrm>
          <a:off x="5181600" y="3047999"/>
          <a:ext cx="28194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Abolish all fees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Content Placeholder 3"/>
          <p:cNvGraphicFramePr>
            <a:graphicFrameLocks/>
          </p:cNvGraphicFramePr>
          <p:nvPr>
            <p:extLst/>
          </p:nvPr>
        </p:nvGraphicFramePr>
        <p:xfrm>
          <a:off x="3200400" y="3434369"/>
          <a:ext cx="1905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Infrastructure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Content Placeholder 3"/>
          <p:cNvGraphicFramePr>
            <a:graphicFrameLocks/>
          </p:cNvGraphicFramePr>
          <p:nvPr>
            <p:extLst/>
          </p:nvPr>
        </p:nvGraphicFramePr>
        <p:xfrm>
          <a:off x="5181600" y="3428999"/>
          <a:ext cx="28194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New funding formula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6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a typeface="ＭＳ Ｐゴシック" pitchFamily="34" charset="-128"/>
              </a:rPr>
              <a:t>Why is equity important?</a:t>
            </a:r>
            <a:endParaRPr lang="en-US" sz="32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7171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prstClr val="white"/>
                </a:solidFill>
                <a:ea typeface="ＭＳ Ｐゴシック" pitchFamily="34" charset="-128"/>
              </a:rPr>
              <a:t/>
            </a:r>
            <a:br>
              <a:rPr lang="en-US" sz="4000" dirty="0">
                <a:solidFill>
                  <a:prstClr val="white"/>
                </a:solidFill>
                <a:ea typeface="ＭＳ Ｐゴシック" pitchFamily="34" charset="-128"/>
              </a:rPr>
            </a:br>
            <a:endParaRPr lang="en-US" sz="4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87" y="1378744"/>
            <a:ext cx="667002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/>
          </p:cNvSpPr>
          <p:nvPr/>
        </p:nvSpPr>
        <p:spPr bwMode="auto">
          <a:xfrm>
            <a:off x="0" y="6084505"/>
            <a:ext cx="9144000" cy="77349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prstClr val="white"/>
                </a:solidFill>
              </a:rPr>
              <a:t/>
            </a:r>
            <a:br>
              <a:rPr lang="en-US" sz="4000">
                <a:solidFill>
                  <a:prstClr val="white"/>
                </a:solidFill>
              </a:rPr>
            </a:b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11269" name="Title 1"/>
          <p:cNvSpPr>
            <a:spLocks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</a:rPr>
              <a:t>Thank you</a:t>
            </a:r>
            <a:endParaRPr lang="en-US" sz="6000" b="1" dirty="0">
              <a:solidFill>
                <a:prstClr val="white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144000" cy="48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a typeface="ＭＳ Ｐゴシック" pitchFamily="34" charset="-128"/>
              </a:rPr>
              <a:t>How much progress has been made?</a:t>
            </a:r>
            <a:endParaRPr lang="en-US" sz="32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7171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prstClr val="white"/>
                </a:solidFill>
                <a:ea typeface="ＭＳ Ｐゴシック" pitchFamily="34" charset="-128"/>
              </a:rPr>
              <a:t/>
            </a:r>
            <a:br>
              <a:rPr lang="en-US" sz="4000" dirty="0">
                <a:solidFill>
                  <a:prstClr val="white"/>
                </a:solidFill>
                <a:ea typeface="ＭＳ Ｐゴシック" pitchFamily="34" charset="-128"/>
              </a:rPr>
            </a:br>
            <a:endParaRPr lang="en-US" sz="4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0050" y="1508522"/>
            <a:ext cx="4095750" cy="478512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30+ Country Studies completed</a:t>
            </a:r>
          </a:p>
          <a:p>
            <a:r>
              <a:rPr lang="en-US" sz="2800" b="1" dirty="0" smtClean="0"/>
              <a:t>20+ Country Studies in the pipeline</a:t>
            </a:r>
          </a:p>
          <a:p>
            <a:r>
              <a:rPr lang="en-US" sz="2800" b="1" dirty="0" smtClean="0"/>
              <a:t>7 Regional Reports published</a:t>
            </a:r>
          </a:p>
          <a:p>
            <a:r>
              <a:rPr lang="en-US" sz="2800" b="1" dirty="0" smtClean="0"/>
              <a:t>Global Report launched on 19 January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63" y="1493044"/>
            <a:ext cx="371983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0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Out-of-school children: What data (</a:t>
            </a:r>
            <a:r>
              <a:rPr lang="en-US" sz="5400" i="1" dirty="0" smtClean="0">
                <a:solidFill>
                  <a:srgbClr val="FF66FF"/>
                </a:solidFill>
              </a:rPr>
              <a:t>visually</a:t>
            </a:r>
            <a:r>
              <a:rPr lang="en-US" sz="5400" dirty="0" smtClean="0">
                <a:solidFill>
                  <a:srgbClr val="00B0F0"/>
                </a:solidFill>
              </a:rPr>
              <a:t>) tells</a:t>
            </a:r>
            <a:br>
              <a:rPr lang="en-US" sz="5400" dirty="0" smtClean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Hiro Hattori </a:t>
            </a:r>
          </a:p>
          <a:p>
            <a:r>
              <a:rPr lang="en-US" sz="2400" dirty="0" smtClean="0"/>
              <a:t>Data &amp; Analytics Section</a:t>
            </a:r>
          </a:p>
          <a:p>
            <a:r>
              <a:rPr lang="en-US" sz="2400" dirty="0" smtClean="0"/>
              <a:t>UNICEF, New York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46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06092"/>
            <a:ext cx="8686800" cy="178010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If the world were a village of 100 children</a:t>
            </a:r>
            <a:br>
              <a:rPr lang="en-US" sz="3200" dirty="0" smtClean="0"/>
            </a:br>
            <a:r>
              <a:rPr lang="en-US" sz="3200" dirty="0" smtClean="0"/>
              <a:t>of primary school age…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6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5927" y="4161480"/>
            <a:ext cx="3370721" cy="2482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24" y="364085"/>
            <a:ext cx="2352820" cy="238562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47494" y="460572"/>
            <a:ext cx="5038905" cy="5102028"/>
            <a:chOff x="247494" y="460572"/>
            <a:chExt cx="5038905" cy="5102028"/>
          </a:xfrm>
        </p:grpSpPr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257" y="460572"/>
              <a:ext cx="531142" cy="423143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47494" y="925389"/>
              <a:ext cx="5010306" cy="4637211"/>
              <a:chOff x="247494" y="925389"/>
              <a:chExt cx="5010306" cy="4637211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5967" y="2515159"/>
                <a:ext cx="387952" cy="445922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7656" y="2486299"/>
                <a:ext cx="466843" cy="474782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5854" y="2515159"/>
                <a:ext cx="396375" cy="445922"/>
              </a:xfrm>
              <a:prstGeom prst="rect">
                <a:avLst/>
              </a:prstGeom>
            </p:spPr>
          </p:pic>
          <p:pic>
            <p:nvPicPr>
              <p:cNvPr id="71" name="Picture 2" descr="http://www.clker.com/cliparts/F/V/u/l/4/Y/african-american-girl-th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943" y="2528813"/>
                <a:ext cx="547174" cy="432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4" descr="http://www.clker.com/cliparts/n/A/V/j/4/K/african-american-boy-th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8238" y="2504411"/>
                <a:ext cx="396703" cy="456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472" y="2507170"/>
                <a:ext cx="400778" cy="45391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494" y="2508611"/>
                <a:ext cx="563241" cy="45247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8988" y="2528813"/>
                <a:ext cx="425040" cy="432268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2645" y="2561839"/>
                <a:ext cx="388560" cy="399242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7765" y="2537938"/>
                <a:ext cx="531142" cy="423143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494" y="4589824"/>
                <a:ext cx="563241" cy="452470"/>
              </a:xfrm>
              <a:prstGeom prst="rect">
                <a:avLst/>
              </a:prstGeom>
            </p:spPr>
          </p:pic>
          <p:grpSp>
            <p:nvGrpSpPr>
              <p:cNvPr id="174" name="Group 173"/>
              <p:cNvGrpSpPr/>
              <p:nvPr/>
            </p:nvGrpSpPr>
            <p:grpSpPr>
              <a:xfrm>
                <a:off x="865319" y="4567512"/>
                <a:ext cx="4377242" cy="474782"/>
                <a:chOff x="815270" y="5440216"/>
                <a:chExt cx="5471553" cy="593478"/>
              </a:xfrm>
            </p:grpSpPr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85986" y="5476291"/>
                  <a:ext cx="484940" cy="557403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9156" y="5440216"/>
                  <a:ext cx="583554" cy="593478"/>
                </a:xfrm>
                <a:prstGeom prst="rect">
                  <a:avLst/>
                </a:prstGeom>
              </p:spPr>
            </p:pic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2287" y="5476291"/>
                  <a:ext cx="495469" cy="557403"/>
                </a:xfrm>
                <a:prstGeom prst="rect">
                  <a:avLst/>
                </a:prstGeom>
              </p:spPr>
            </p:pic>
            <p:pic>
              <p:nvPicPr>
                <p:cNvPr id="127" name="Picture 2" descr="http://www.clker.com/cliparts/F/V/u/l/4/Y/african-american-girl-th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0090" y="5493359"/>
                  <a:ext cx="683967" cy="5403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5" name="Picture 4" descr="http://www.clker.com/cliparts/n/A/V/j/4/K/african-american-boy-th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0944" y="5462856"/>
                  <a:ext cx="495879" cy="570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270" y="5466305"/>
                  <a:ext cx="500972" cy="567389"/>
                </a:xfrm>
                <a:prstGeom prst="rect">
                  <a:avLst/>
                </a:prstGeom>
              </p:spPr>
            </p:pic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472" y="5493359"/>
                  <a:ext cx="531300" cy="540335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16160" y="5534641"/>
                  <a:ext cx="485700" cy="499053"/>
                </a:xfrm>
                <a:prstGeom prst="rect">
                  <a:avLst/>
                </a:prstGeom>
              </p:spPr>
            </p:pic>
            <p:pic>
              <p:nvPicPr>
                <p:cNvPr id="157" name="Picture 15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4002" y="5504765"/>
                  <a:ext cx="663928" cy="528929"/>
                </a:xfrm>
                <a:prstGeom prst="rect">
                  <a:avLst/>
                </a:prstGeom>
              </p:spPr>
            </p:pic>
          </p:grpSp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543" y="3555765"/>
                <a:ext cx="387952" cy="445922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8600" y="3526905"/>
                <a:ext cx="466843" cy="47478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4062" y="3555765"/>
                <a:ext cx="396375" cy="445922"/>
              </a:xfrm>
              <a:prstGeom prst="rect">
                <a:avLst/>
              </a:prstGeom>
            </p:spPr>
          </p:pic>
          <p:pic>
            <p:nvPicPr>
              <p:cNvPr id="99" name="Picture 2" descr="http://www.clker.com/cliparts/F/V/u/l/4/Y/african-american-girl-th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1783" y="3569419"/>
                <a:ext cx="547174" cy="432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4" descr="http://www.clker.com/cliparts/n/A/V/j/4/K/african-american-boy-th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0546" y="3545017"/>
                <a:ext cx="396703" cy="456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840" y="3547776"/>
                <a:ext cx="400778" cy="453911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494" y="3549217"/>
                <a:ext cx="563241" cy="452470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1724" y="3569419"/>
                <a:ext cx="425040" cy="432268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8117" y="3602445"/>
                <a:ext cx="388560" cy="399242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1869" y="3578544"/>
                <a:ext cx="531142" cy="42314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8518" y="3035462"/>
                <a:ext cx="387952" cy="445922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0208" y="3006602"/>
                <a:ext cx="466843" cy="474782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405" y="3035462"/>
                <a:ext cx="396375" cy="445922"/>
              </a:xfrm>
              <a:prstGeom prst="rect">
                <a:avLst/>
              </a:prstGeom>
            </p:spPr>
          </p:pic>
          <p:pic>
            <p:nvPicPr>
              <p:cNvPr id="85" name="Picture 2" descr="http://www.clker.com/cliparts/F/V/u/l/4/Y/african-american-girl-th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494" y="3049116"/>
                <a:ext cx="547174" cy="432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4" descr="http://www.clker.com/cliparts/n/A/V/j/4/K/african-american-boy-th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0788" y="3024714"/>
                <a:ext cx="396703" cy="456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8207" y="3027473"/>
                <a:ext cx="400778" cy="453911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1229" y="3028914"/>
                <a:ext cx="563241" cy="45247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2723" y="3049116"/>
                <a:ext cx="425040" cy="432268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6381" y="3082142"/>
                <a:ext cx="388560" cy="399242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1500" y="3058241"/>
                <a:ext cx="531142" cy="423143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3598" y="4076069"/>
                <a:ext cx="387952" cy="445922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7827" y="4047209"/>
                <a:ext cx="466843" cy="474782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0945" y="4076069"/>
                <a:ext cx="396375" cy="445922"/>
              </a:xfrm>
              <a:prstGeom prst="rect">
                <a:avLst/>
              </a:prstGeom>
            </p:spPr>
          </p:pic>
          <p:pic>
            <p:nvPicPr>
              <p:cNvPr id="113" name="Picture 2" descr="http://www.clker.com/cliparts/F/V/u/l/4/Y/african-american-girl-th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494" y="4089723"/>
                <a:ext cx="547174" cy="432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4" descr="http://www.clker.com/cliparts/n/A/V/j/4/K/african-american-boy-th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0948" y="4065321"/>
                <a:ext cx="396703" cy="456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3447" y="4068080"/>
                <a:ext cx="400778" cy="453911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3929" y="4069521"/>
                <a:ext cx="563241" cy="452470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0503" y="4089723"/>
                <a:ext cx="425040" cy="432268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9240" y="4122749"/>
                <a:ext cx="388560" cy="399242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1820" y="4098848"/>
                <a:ext cx="531142" cy="423143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297" y="5116678"/>
                <a:ext cx="387952" cy="445922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8376" y="5087818"/>
                <a:ext cx="466843" cy="474782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795" y="5116678"/>
                <a:ext cx="396375" cy="445922"/>
              </a:xfrm>
              <a:prstGeom prst="rect">
                <a:avLst/>
              </a:prstGeom>
            </p:spPr>
          </p:pic>
          <p:pic>
            <p:nvPicPr>
              <p:cNvPr id="141" name="Picture 2" descr="http://www.clker.com/cliparts/F/V/u/l/4/Y/african-american-girl-th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494" y="5130332"/>
                <a:ext cx="547174" cy="432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4" descr="http://www.clker.com/cliparts/n/A/V/j/4/K/african-american-boy-th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347" y="5105930"/>
                <a:ext cx="396703" cy="456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4545" y="5108689"/>
                <a:ext cx="400778" cy="453911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8177" y="5110130"/>
                <a:ext cx="563241" cy="452470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450" y="5130332"/>
                <a:ext cx="425040" cy="432268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0886" y="5163358"/>
                <a:ext cx="388560" cy="399242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6617" y="5139457"/>
                <a:ext cx="531142" cy="42314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297" y="954249"/>
                <a:ext cx="387952" cy="44592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8376" y="925389"/>
                <a:ext cx="466843" cy="47478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795" y="954249"/>
                <a:ext cx="396375" cy="445922"/>
              </a:xfrm>
              <a:prstGeom prst="rect">
                <a:avLst/>
              </a:prstGeom>
            </p:spPr>
          </p:pic>
          <p:pic>
            <p:nvPicPr>
              <p:cNvPr id="12" name="Picture 2" descr="http://www.clker.com/cliparts/F/V/u/l/4/Y/african-american-girl-th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494" y="967903"/>
                <a:ext cx="547174" cy="432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http://www.clker.com/cliparts/n/A/V/j/4/K/african-american-boy-th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347" y="943501"/>
                <a:ext cx="396703" cy="456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4545" y="946260"/>
                <a:ext cx="400778" cy="45391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8177" y="947701"/>
                <a:ext cx="563241" cy="45247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450" y="967903"/>
                <a:ext cx="425040" cy="43226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0886" y="1000929"/>
                <a:ext cx="388560" cy="399242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6617" y="977028"/>
                <a:ext cx="531142" cy="423143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1891" y="1474552"/>
                <a:ext cx="387952" cy="44592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4427" y="1445692"/>
                <a:ext cx="466843" cy="47478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0932" y="1474552"/>
                <a:ext cx="396375" cy="445922"/>
              </a:xfrm>
              <a:prstGeom prst="rect">
                <a:avLst/>
              </a:prstGeom>
            </p:spPr>
          </p:pic>
          <p:pic>
            <p:nvPicPr>
              <p:cNvPr id="36" name="Picture 2" descr="http://www.clker.com/cliparts/F/V/u/l/4/Y/african-american-girl-th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9175" y="1488206"/>
                <a:ext cx="547174" cy="432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4" descr="http://www.clker.com/cliparts/n/A/V/j/4/K/african-american-boy-th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5858" y="1463804"/>
                <a:ext cx="396703" cy="456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319" y="1466563"/>
                <a:ext cx="400778" cy="45391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494" y="1468004"/>
                <a:ext cx="563241" cy="45247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0680" y="1488206"/>
                <a:ext cx="425040" cy="43226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6031" y="1521232"/>
                <a:ext cx="388560" cy="399242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304" y="1497331"/>
                <a:ext cx="531142" cy="423143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8990" y="1994856"/>
                <a:ext cx="387952" cy="445922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0916" y="1965996"/>
                <a:ext cx="466843" cy="474782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641" y="1994856"/>
                <a:ext cx="396375" cy="445922"/>
              </a:xfrm>
              <a:prstGeom prst="rect">
                <a:avLst/>
              </a:prstGeom>
            </p:spPr>
          </p:pic>
          <p:pic>
            <p:nvPicPr>
              <p:cNvPr id="57" name="Picture 2" descr="http://www.clker.com/cliparts/F/V/u/l/4/Y/african-american-girl-th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494" y="2008510"/>
                <a:ext cx="547174" cy="432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4" descr="http://www.clker.com/cliparts/n/A/V/j/4/K/african-american-boy-th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1732" y="1984108"/>
                <a:ext cx="396703" cy="456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9624" y="1986867"/>
                <a:ext cx="400778" cy="453911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2409" y="1988308"/>
                <a:ext cx="563241" cy="45247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4375" y="2008510"/>
                <a:ext cx="425040" cy="432268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8506" y="2041536"/>
                <a:ext cx="388560" cy="399242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3388" y="2017635"/>
                <a:ext cx="531142" cy="423143"/>
              </a:xfrm>
              <a:prstGeom prst="rect">
                <a:avLst/>
              </a:prstGeom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247494" y="405086"/>
            <a:ext cx="4526106" cy="474782"/>
            <a:chOff x="247494" y="405086"/>
            <a:chExt cx="4526106" cy="474782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430" y="433946"/>
              <a:ext cx="387952" cy="445922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757" y="405086"/>
              <a:ext cx="466843" cy="474782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679" y="433946"/>
              <a:ext cx="396375" cy="445922"/>
            </a:xfrm>
            <a:prstGeom prst="rect">
              <a:avLst/>
            </a:prstGeom>
          </p:spPr>
        </p:pic>
        <p:pic>
          <p:nvPicPr>
            <p:cNvPr id="155" name="Picture 2" descr="http://www.clker.com/cliparts/F/V/u/l/4/Y/african-american-girl-th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130" y="447600"/>
              <a:ext cx="547174" cy="43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10" y="425957"/>
              <a:ext cx="400778" cy="453911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94" y="427398"/>
              <a:ext cx="563241" cy="452470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263" y="447600"/>
              <a:ext cx="425040" cy="432268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195" y="480626"/>
              <a:ext cx="388560" cy="399242"/>
            </a:xfrm>
            <a:prstGeom prst="rect">
              <a:avLst/>
            </a:prstGeom>
          </p:spPr>
        </p:pic>
        <p:pic>
          <p:nvPicPr>
            <p:cNvPr id="153" name="Picture 4" descr="http://www.clker.com/cliparts/n/A/V/j/4/K/african-american-boy-th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930" y="423195"/>
              <a:ext cx="396703" cy="45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55852" y="381000"/>
            <a:ext cx="4754856" cy="574054"/>
            <a:chOff x="155852" y="369447"/>
            <a:chExt cx="4754856" cy="574054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689" y="377669"/>
              <a:ext cx="673019" cy="504764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953" y="394462"/>
              <a:ext cx="732052" cy="549039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416" y="406246"/>
              <a:ext cx="678198" cy="508649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52" y="369447"/>
              <a:ext cx="765405" cy="574054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59" y="369892"/>
              <a:ext cx="767866" cy="52362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222" y="443400"/>
              <a:ext cx="646826" cy="48512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898" y="404245"/>
              <a:ext cx="660508" cy="476462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002" y="403403"/>
              <a:ext cx="689749" cy="517312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77" y="390415"/>
              <a:ext cx="769955" cy="536753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33400" y="260223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F0"/>
                </a:solidFill>
              </a:rPr>
              <a:t>9% of children </a:t>
            </a:r>
            <a:r>
              <a:rPr lang="en-GB" sz="3600" dirty="0" smtClean="0">
                <a:solidFill>
                  <a:srgbClr val="FF0000"/>
                </a:solidFill>
              </a:rPr>
              <a:t>out of school</a:t>
            </a:r>
          </a:p>
          <a:p>
            <a:r>
              <a:rPr lang="en-GB" sz="3600" dirty="0" smtClean="0">
                <a:solidFill>
                  <a:srgbClr val="00B0F0"/>
                </a:solidFill>
              </a:rPr>
              <a:t>                       II</a:t>
            </a:r>
          </a:p>
          <a:p>
            <a:r>
              <a:rPr lang="en-GB" sz="3600" dirty="0" smtClean="0">
                <a:solidFill>
                  <a:srgbClr val="00B0F0"/>
                </a:solidFill>
              </a:rPr>
              <a:t>                58 million </a:t>
            </a:r>
          </a:p>
          <a:p>
            <a:endParaRPr lang="en-GB" sz="3600" dirty="0">
              <a:solidFill>
                <a:srgbClr val="00B0F0"/>
              </a:solidFill>
            </a:endParaRPr>
          </a:p>
          <a:p>
            <a:endParaRPr lang="en-US" sz="3600" dirty="0">
              <a:solidFill>
                <a:srgbClr val="00B0F0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8" name="Flowchart: Punched Tape 137"/>
          <p:cNvSpPr/>
          <p:nvPr/>
        </p:nvSpPr>
        <p:spPr>
          <a:xfrm flipV="1">
            <a:off x="7203943" y="4185194"/>
            <a:ext cx="287583" cy="190868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48073 0.40509 L 0.48073 0.4053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20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06092"/>
            <a:ext cx="8686800" cy="178010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If the world were a village of 100 adolescents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lower secondary school age…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70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12192</TotalTime>
  <Words>1107</Words>
  <Application>Microsoft Office PowerPoint</Application>
  <PresentationFormat>On-screen Show (4:3)</PresentationFormat>
  <Paragraphs>231</Paragraphs>
  <Slides>49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BatangChe</vt:lpstr>
      <vt:lpstr>ＭＳ Ｐゴシック</vt:lpstr>
      <vt:lpstr>Arial</vt:lpstr>
      <vt:lpstr>Calibri</vt:lpstr>
      <vt:lpstr>Candara</vt:lpstr>
      <vt:lpstr>Symbol</vt:lpstr>
      <vt:lpstr>Times New Roman</vt:lpstr>
      <vt:lpstr>Wingdings</vt:lpstr>
      <vt:lpstr>blank</vt:lpstr>
      <vt:lpstr>Waveform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Out-of-school children: What data (visually) tells </vt:lpstr>
      <vt:lpstr>If the world were a village of 100 children of primary school age…</vt:lpstr>
      <vt:lpstr>PowerPoint Presentation</vt:lpstr>
      <vt:lpstr>If the world were a village of 100 adolescents  of lower secondary school age…</vt:lpstr>
      <vt:lpstr>PowerPoint Presentation</vt:lpstr>
      <vt:lpstr>PowerPoint Presentation</vt:lpstr>
      <vt:lpstr>The global trend of OOSC</vt:lpstr>
      <vt:lpstr>The global trend of OOSC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Hiroyuki Hattori</dc:creator>
  <cp:lastModifiedBy>Hiroyuki Hattori</cp:lastModifiedBy>
  <cp:revision>144</cp:revision>
  <cp:lastPrinted>2015-02-03T15:15:16Z</cp:lastPrinted>
  <dcterms:created xsi:type="dcterms:W3CDTF">2013-11-11T19:59:03Z</dcterms:created>
  <dcterms:modified xsi:type="dcterms:W3CDTF">2015-02-13T14:34:26Z</dcterms:modified>
</cp:coreProperties>
</file>