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91" r:id="rId2"/>
    <p:sldId id="352" r:id="rId3"/>
    <p:sldId id="353" r:id="rId4"/>
    <p:sldId id="258" r:id="rId5"/>
    <p:sldId id="266" r:id="rId6"/>
    <p:sldId id="269" r:id="rId7"/>
    <p:sldId id="271" r:id="rId8"/>
    <p:sldId id="384" r:id="rId9"/>
    <p:sldId id="278" r:id="rId10"/>
    <p:sldId id="281" r:id="rId11"/>
    <p:sldId id="283" r:id="rId12"/>
    <p:sldId id="373" r:id="rId13"/>
    <p:sldId id="285" r:id="rId14"/>
    <p:sldId id="302" r:id="rId15"/>
    <p:sldId id="288" r:id="rId16"/>
    <p:sldId id="294" r:id="rId17"/>
    <p:sldId id="293" r:id="rId18"/>
    <p:sldId id="295" r:id="rId19"/>
    <p:sldId id="296" r:id="rId20"/>
    <p:sldId id="303" r:id="rId21"/>
    <p:sldId id="339" r:id="rId22"/>
    <p:sldId id="307" r:id="rId23"/>
    <p:sldId id="311" r:id="rId24"/>
    <p:sldId id="316" r:id="rId25"/>
    <p:sldId id="334" r:id="rId26"/>
    <p:sldId id="343" r:id="rId27"/>
    <p:sldId id="392" r:id="rId28"/>
    <p:sldId id="322" r:id="rId29"/>
    <p:sldId id="393" r:id="rId30"/>
    <p:sldId id="329" r:id="rId31"/>
    <p:sldId id="333" r:id="rId32"/>
    <p:sldId id="390" r:id="rId33"/>
    <p:sldId id="36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7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Sheet1!$A$7:$G$7</c:f>
              <c:strCache>
                <c:ptCount val="7"/>
                <c:pt idx="0">
                  <c:v>45-49</c:v>
                </c:pt>
                <c:pt idx="1">
                  <c:v>40-44</c:v>
                </c:pt>
                <c:pt idx="2">
                  <c:v>35-39</c:v>
                </c:pt>
                <c:pt idx="3">
                  <c:v>30-34</c:v>
                </c:pt>
                <c:pt idx="4">
                  <c:v>25-29</c:v>
                </c:pt>
                <c:pt idx="5">
                  <c:v>20-24</c:v>
                </c:pt>
                <c:pt idx="6">
                  <c:v>15-19</c:v>
                </c:pt>
              </c:strCache>
            </c:strRef>
          </c:cat>
          <c:val>
            <c:numRef>
              <c:f>Sheet1!$A$8:$G$8</c:f>
              <c:numCache>
                <c:formatCode>General</c:formatCode>
                <c:ptCount val="7"/>
                <c:pt idx="0">
                  <c:v>53</c:v>
                </c:pt>
                <c:pt idx="1">
                  <c:v>50</c:v>
                </c:pt>
                <c:pt idx="2">
                  <c:v>48</c:v>
                </c:pt>
                <c:pt idx="3">
                  <c:v>46</c:v>
                </c:pt>
                <c:pt idx="4">
                  <c:v>44</c:v>
                </c:pt>
                <c:pt idx="5">
                  <c:v>41</c:v>
                </c:pt>
                <c:pt idx="6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666112"/>
        <c:axId val="28692480"/>
      </c:barChart>
      <c:catAx>
        <c:axId val="28666112"/>
        <c:scaling>
          <c:orientation val="minMax"/>
        </c:scaling>
        <c:delete val="0"/>
        <c:axPos val="b"/>
        <c:majorTickMark val="out"/>
        <c:minorTickMark val="none"/>
        <c:tickLblPos val="nextTo"/>
        <c:crossAx val="28692480"/>
        <c:crosses val="autoZero"/>
        <c:auto val="1"/>
        <c:lblAlgn val="ctr"/>
        <c:lblOffset val="100"/>
        <c:noMultiLvlLbl val="0"/>
      </c:catAx>
      <c:valAx>
        <c:axId val="28692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666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664259875350484E-2"/>
          <c:y val="0.11426302962129734"/>
          <c:w val="0.92954900914452798"/>
          <c:h val="0.78125665541807265"/>
        </c:manualLayout>
      </c:layout>
      <c:lineChart>
        <c:grouping val="standard"/>
        <c:varyColors val="0"/>
        <c:ser>
          <c:idx val="1"/>
          <c:order val="0"/>
          <c:tx>
            <c:strRef>
              <c:f>'[Chart in Microsoft PowerPoint]Sheet2'!$A$3</c:f>
              <c:strCache>
                <c:ptCount val="1"/>
                <c:pt idx="0">
                  <c:v>Burkina Faso</c:v>
                </c:pt>
              </c:strCache>
            </c:strRef>
          </c:tx>
          <c:dLbls>
            <c:dLbl>
              <c:idx val="0"/>
              <c:layout>
                <c:manualLayout>
                  <c:x val="-4.3243248151322768E-3"/>
                  <c:y val="-2.4439918533604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6293279022403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2.715546503733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2.4439918533604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Microsoft PowerPoint]Sheet2'!$B$1:$H$1</c:f>
              <c:strCache>
                <c:ptCount val="7"/>
                <c:pt idx="0">
                  <c:v>45-49</c:v>
                </c:pt>
                <c:pt idx="1">
                  <c:v>40-44</c:v>
                </c:pt>
                <c:pt idx="2">
                  <c:v>35-39</c:v>
                </c:pt>
                <c:pt idx="3">
                  <c:v>30-34</c:v>
                </c:pt>
                <c:pt idx="4">
                  <c:v>25-29</c:v>
                </c:pt>
                <c:pt idx="5">
                  <c:v>20-24</c:v>
                </c:pt>
                <c:pt idx="6">
                  <c:v>15-19</c:v>
                </c:pt>
              </c:strCache>
            </c:strRef>
          </c:cat>
          <c:val>
            <c:numRef>
              <c:f>'[Chart in Microsoft PowerPoint]Sheet2'!$B$3:$H$3</c:f>
              <c:numCache>
                <c:formatCode>General</c:formatCode>
                <c:ptCount val="7"/>
                <c:pt idx="0">
                  <c:v>89</c:v>
                </c:pt>
                <c:pt idx="1">
                  <c:v>88</c:v>
                </c:pt>
                <c:pt idx="2">
                  <c:v>85</c:v>
                </c:pt>
                <c:pt idx="3">
                  <c:v>83</c:v>
                </c:pt>
                <c:pt idx="4">
                  <c:v>78</c:v>
                </c:pt>
                <c:pt idx="5">
                  <c:v>70</c:v>
                </c:pt>
                <c:pt idx="6">
                  <c:v>58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'[Chart in Microsoft PowerPoint]Sheet2'!$A$5</c:f>
              <c:strCache>
                <c:ptCount val="1"/>
                <c:pt idx="0">
                  <c:v>Central African Republic</c:v>
                </c:pt>
              </c:strCache>
            </c:strRef>
          </c:tx>
          <c:dLbls>
            <c:dLbl>
              <c:idx val="0"/>
              <c:layout>
                <c:manualLayout>
                  <c:x val="-5.7657664201763688E-3"/>
                  <c:y val="-2.7155465037338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828832100881844E-3"/>
                  <c:y val="-2.4439918533604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3243248151322768E-3"/>
                  <c:y val="1.6293279022403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7657664201763688E-3"/>
                  <c:y val="2.7155465037338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3243248151322768E-3"/>
                  <c:y val="-2.7155465037338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Microsoft PowerPoint]Sheet2'!$B$1:$H$1</c:f>
              <c:strCache>
                <c:ptCount val="7"/>
                <c:pt idx="0">
                  <c:v>45-49</c:v>
                </c:pt>
                <c:pt idx="1">
                  <c:v>40-44</c:v>
                </c:pt>
                <c:pt idx="2">
                  <c:v>35-39</c:v>
                </c:pt>
                <c:pt idx="3">
                  <c:v>30-34</c:v>
                </c:pt>
                <c:pt idx="4">
                  <c:v>25-29</c:v>
                </c:pt>
                <c:pt idx="5">
                  <c:v>20-24</c:v>
                </c:pt>
                <c:pt idx="6">
                  <c:v>15-19</c:v>
                </c:pt>
              </c:strCache>
            </c:strRef>
          </c:cat>
          <c:val>
            <c:numRef>
              <c:f>'[Chart in Microsoft PowerPoint]Sheet2'!$B$5:$H$5</c:f>
              <c:numCache>
                <c:formatCode>General</c:formatCode>
                <c:ptCount val="7"/>
                <c:pt idx="0">
                  <c:v>34</c:v>
                </c:pt>
                <c:pt idx="1">
                  <c:v>30</c:v>
                </c:pt>
                <c:pt idx="2">
                  <c:v>28</c:v>
                </c:pt>
                <c:pt idx="3">
                  <c:v>26</c:v>
                </c:pt>
                <c:pt idx="4">
                  <c:v>25</c:v>
                </c:pt>
                <c:pt idx="5">
                  <c:v>22</c:v>
                </c:pt>
                <c:pt idx="6">
                  <c:v>18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'[Chart in Microsoft PowerPoint]Sheet2'!$A$6</c:f>
              <c:strCache>
                <c:ptCount val="1"/>
                <c:pt idx="0">
                  <c:v>Kenya</c:v>
                </c:pt>
              </c:strCache>
            </c:strRef>
          </c:tx>
          <c:dLbls>
            <c:dLbl>
              <c:idx val="0"/>
              <c:layout>
                <c:manualLayout>
                  <c:x val="-1.1531532840352738E-2"/>
                  <c:y val="-2.7155465037338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9871011541072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9008825526137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243248151322768E-3"/>
                  <c:y val="-2.172437202987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6486496302645537E-3"/>
                  <c:y val="2.9871011541072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Microsoft PowerPoint]Sheet2'!$B$1:$H$1</c:f>
              <c:strCache>
                <c:ptCount val="7"/>
                <c:pt idx="0">
                  <c:v>45-49</c:v>
                </c:pt>
                <c:pt idx="1">
                  <c:v>40-44</c:v>
                </c:pt>
                <c:pt idx="2">
                  <c:v>35-39</c:v>
                </c:pt>
                <c:pt idx="3">
                  <c:v>30-34</c:v>
                </c:pt>
                <c:pt idx="4">
                  <c:v>25-29</c:v>
                </c:pt>
                <c:pt idx="5">
                  <c:v>20-24</c:v>
                </c:pt>
                <c:pt idx="6">
                  <c:v>15-19</c:v>
                </c:pt>
              </c:strCache>
            </c:strRef>
          </c:cat>
          <c:val>
            <c:numRef>
              <c:f>'[Chart in Microsoft PowerPoint]Sheet2'!$B$6:$H$6</c:f>
              <c:numCache>
                <c:formatCode>General</c:formatCode>
                <c:ptCount val="7"/>
                <c:pt idx="0">
                  <c:v>49</c:v>
                </c:pt>
                <c:pt idx="1">
                  <c:v>40</c:v>
                </c:pt>
                <c:pt idx="2">
                  <c:v>35</c:v>
                </c:pt>
                <c:pt idx="3">
                  <c:v>30</c:v>
                </c:pt>
                <c:pt idx="4">
                  <c:v>25</c:v>
                </c:pt>
                <c:pt idx="5">
                  <c:v>21</c:v>
                </c:pt>
                <c:pt idx="6">
                  <c:v>15</c:v>
                </c:pt>
              </c:numCache>
            </c:numRef>
          </c:val>
          <c:smooth val="0"/>
        </c:ser>
        <c:ser>
          <c:idx val="5"/>
          <c:order val="3"/>
          <c:tx>
            <c:strRef>
              <c:f>'[Chart in Microsoft PowerPoint]Sheet2'!$A$7</c:f>
              <c:strCache>
                <c:ptCount val="1"/>
                <c:pt idx="0">
                  <c:v>Liberia</c:v>
                </c:pt>
              </c:strCache>
            </c:strRef>
          </c:tx>
          <c:dLbls>
            <c:dLbl>
              <c:idx val="0"/>
              <c:layout>
                <c:manualLayout>
                  <c:x val="-1.5855857655485014E-2"/>
                  <c:y val="2.9871011541072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6486496302645537E-3"/>
                  <c:y val="-2.4439918533604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6486496302645537E-3"/>
                  <c:y val="-2.1724372029871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18018247061729E-2"/>
                  <c:y val="-3.5302104548540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18018247061729E-2"/>
                  <c:y val="2.9871011541072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Microsoft PowerPoint]Sheet2'!$B$1:$H$1</c:f>
              <c:strCache>
                <c:ptCount val="7"/>
                <c:pt idx="0">
                  <c:v>45-49</c:v>
                </c:pt>
                <c:pt idx="1">
                  <c:v>40-44</c:v>
                </c:pt>
                <c:pt idx="2">
                  <c:v>35-39</c:v>
                </c:pt>
                <c:pt idx="3">
                  <c:v>30-34</c:v>
                </c:pt>
                <c:pt idx="4">
                  <c:v>25-29</c:v>
                </c:pt>
                <c:pt idx="5">
                  <c:v>20-24</c:v>
                </c:pt>
                <c:pt idx="6">
                  <c:v>15-19</c:v>
                </c:pt>
              </c:strCache>
            </c:strRef>
          </c:cat>
          <c:val>
            <c:numRef>
              <c:f>'[Chart in Microsoft PowerPoint]Sheet2'!$B$7:$H$7</c:f>
              <c:numCache>
                <c:formatCode>General</c:formatCode>
                <c:ptCount val="7"/>
                <c:pt idx="0">
                  <c:v>85</c:v>
                </c:pt>
                <c:pt idx="1">
                  <c:v>78</c:v>
                </c:pt>
                <c:pt idx="2">
                  <c:v>73</c:v>
                </c:pt>
                <c:pt idx="3">
                  <c:v>70</c:v>
                </c:pt>
                <c:pt idx="4">
                  <c:v>68</c:v>
                </c:pt>
                <c:pt idx="5">
                  <c:v>58</c:v>
                </c:pt>
                <c:pt idx="6">
                  <c:v>44</c:v>
                </c:pt>
              </c:numCache>
            </c:numRef>
          </c:val>
          <c:smooth val="0"/>
        </c:ser>
        <c:ser>
          <c:idx val="7"/>
          <c:order val="4"/>
          <c:tx>
            <c:strRef>
              <c:f>'[Chart in Microsoft PowerPoint]Sheet2'!$A$9</c:f>
              <c:strCache>
                <c:ptCount val="1"/>
                <c:pt idx="0">
                  <c:v>United Republic of Tanzania</c:v>
                </c:pt>
              </c:strCache>
            </c:strRef>
          </c:tx>
          <c:dLbls>
            <c:dLbl>
              <c:idx val="0"/>
              <c:layout>
                <c:manualLayout>
                  <c:x val="-2.1621624075661382E-2"/>
                  <c:y val="3.2586558044806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6486496302645537E-3"/>
                  <c:y val="2.7155465037338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1531532840352738E-2"/>
                  <c:y val="2.4439918533604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297299260529107E-2"/>
                  <c:y val="2.4439918533604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090091235308645E-2"/>
                  <c:y val="-2.1724372029871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297297444539683E-2"/>
                  <c:y val="2.9871011541072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Microsoft PowerPoint]Sheet2'!$B$1:$H$1</c:f>
              <c:strCache>
                <c:ptCount val="7"/>
                <c:pt idx="0">
                  <c:v>45-49</c:v>
                </c:pt>
                <c:pt idx="1">
                  <c:v>40-44</c:v>
                </c:pt>
                <c:pt idx="2">
                  <c:v>35-39</c:v>
                </c:pt>
                <c:pt idx="3">
                  <c:v>30-34</c:v>
                </c:pt>
                <c:pt idx="4">
                  <c:v>25-29</c:v>
                </c:pt>
                <c:pt idx="5">
                  <c:v>20-24</c:v>
                </c:pt>
                <c:pt idx="6">
                  <c:v>15-19</c:v>
                </c:pt>
              </c:strCache>
            </c:strRef>
          </c:cat>
          <c:val>
            <c:numRef>
              <c:f>'[Chart in Microsoft PowerPoint]Sheet2'!$B$9:$H$9</c:f>
              <c:numCache>
                <c:formatCode>General</c:formatCode>
                <c:ptCount val="7"/>
                <c:pt idx="0">
                  <c:v>22</c:v>
                </c:pt>
                <c:pt idx="1">
                  <c:v>22</c:v>
                </c:pt>
                <c:pt idx="2">
                  <c:v>22</c:v>
                </c:pt>
                <c:pt idx="3">
                  <c:v>19</c:v>
                </c:pt>
                <c:pt idx="4">
                  <c:v>12</c:v>
                </c:pt>
                <c:pt idx="5">
                  <c:v>11</c:v>
                </c:pt>
                <c:pt idx="6">
                  <c:v>7</c:v>
                </c:pt>
              </c:numCache>
            </c:numRef>
          </c:val>
          <c:smooth val="0"/>
        </c:ser>
        <c:ser>
          <c:idx val="0"/>
          <c:order val="5"/>
          <c:tx>
            <c:strRef>
              <c:f>'[Chart in Microsoft PowerPoint]Sheet2'!$A$4</c:f>
              <c:strCache>
                <c:ptCount val="1"/>
                <c:pt idx="0">
                  <c:v>Sierra Leone</c:v>
                </c:pt>
              </c:strCache>
            </c:strRef>
          </c:tx>
          <c:dLbls>
            <c:dLbl>
              <c:idx val="0"/>
              <c:layout>
                <c:manualLayout>
                  <c:x val="-4.3243248151322768E-3"/>
                  <c:y val="-1.6293279022403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072080252204608E-3"/>
                  <c:y val="-1.6293279022403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7657664201763688E-3"/>
                  <c:y val="-2.4439918533604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6486496302645537E-3"/>
                  <c:y val="-1.6293279022403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1.3577732518669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4414416050440922E-3"/>
                  <c:y val="-2.715546503733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'[Chart in Microsoft PowerPoint]Sheet2'!$B$4:$H$4</c:f>
              <c:numCache>
                <c:formatCode>General</c:formatCode>
                <c:ptCount val="7"/>
                <c:pt idx="0">
                  <c:v>96</c:v>
                </c:pt>
                <c:pt idx="1">
                  <c:v>95</c:v>
                </c:pt>
                <c:pt idx="2">
                  <c:v>96</c:v>
                </c:pt>
                <c:pt idx="3">
                  <c:v>93</c:v>
                </c:pt>
                <c:pt idx="4">
                  <c:v>92</c:v>
                </c:pt>
                <c:pt idx="5">
                  <c:v>87</c:v>
                </c:pt>
                <c:pt idx="6">
                  <c:v>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054976"/>
        <c:axId val="61056512"/>
      </c:lineChart>
      <c:catAx>
        <c:axId val="61054976"/>
        <c:scaling>
          <c:orientation val="minMax"/>
        </c:scaling>
        <c:delete val="0"/>
        <c:axPos val="b"/>
        <c:majorTickMark val="out"/>
        <c:minorTickMark val="none"/>
        <c:tickLblPos val="nextTo"/>
        <c:crossAx val="61056512"/>
        <c:crosses val="autoZero"/>
        <c:auto val="1"/>
        <c:lblAlgn val="ctr"/>
        <c:lblOffset val="100"/>
        <c:noMultiLvlLbl val="0"/>
      </c:catAx>
      <c:valAx>
        <c:axId val="6105651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054976"/>
        <c:crosses val="autoZero"/>
        <c:crossBetween val="between"/>
        <c:majorUnit val="10"/>
        <c:minorUnit val="5"/>
      </c:valAx>
    </c:plotArea>
    <c:legend>
      <c:legendPos val="t"/>
      <c:layout>
        <c:manualLayout>
          <c:xMode val="edge"/>
          <c:yMode val="edge"/>
          <c:x val="5.0000050268596281E-2"/>
          <c:y val="1.4285714285714285E-2"/>
          <c:w val="0.93262980384858618"/>
          <c:h val="7.0246531683539559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1103126142496213E-2"/>
          <c:y val="5.0897263089503569E-2"/>
          <c:w val="0.91883460562927999"/>
          <c:h val="0.888213314073716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 8.7-Wom Prev by Age'!$B$4</c:f>
              <c:strCache>
                <c:ptCount val="1"/>
                <c:pt idx="0">
                  <c:v>Girls aged 15 to 19 years</c:v>
                </c:pt>
              </c:strCache>
            </c:strRef>
          </c:tx>
          <c:spPr>
            <a:solidFill>
              <a:srgbClr val="C7A3C5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'Fig 8.7-Wom Prev by Age'!$M$5:$M$13</c:f>
                <c:numCache>
                  <c:formatCode>General</c:formatCode>
                  <c:ptCount val="9"/>
                  <c:pt idx="1">
                    <c:v>2.7700000000000005</c:v>
                  </c:pt>
                  <c:pt idx="2">
                    <c:v>4.1999999999999984</c:v>
                  </c:pt>
                  <c:pt idx="3">
                    <c:v>3.6299999999999946</c:v>
                  </c:pt>
                  <c:pt idx="4">
                    <c:v>3.73</c:v>
                  </c:pt>
                  <c:pt idx="5">
                    <c:v>2.739999999999998</c:v>
                  </c:pt>
                  <c:pt idx="6">
                    <c:v>1.6100000000000003</c:v>
                  </c:pt>
                  <c:pt idx="7">
                    <c:v>3.5000000000000031</c:v>
                  </c:pt>
                  <c:pt idx="8">
                    <c:v>0.76000000000000512</c:v>
                  </c:pt>
                </c:numCache>
              </c:numRef>
            </c:plus>
            <c:minus>
              <c:numRef>
                <c:f>'Fig 8.7-Wom Prev by Age'!$M$5:$M$13</c:f>
                <c:numCache>
                  <c:formatCode>General</c:formatCode>
                  <c:ptCount val="9"/>
                  <c:pt idx="1">
                    <c:v>2.7700000000000005</c:v>
                  </c:pt>
                  <c:pt idx="2">
                    <c:v>4.1999999999999984</c:v>
                  </c:pt>
                  <c:pt idx="3">
                    <c:v>3.6299999999999946</c:v>
                  </c:pt>
                  <c:pt idx="4">
                    <c:v>3.73</c:v>
                  </c:pt>
                  <c:pt idx="5">
                    <c:v>2.739999999999998</c:v>
                  </c:pt>
                  <c:pt idx="6">
                    <c:v>1.6100000000000003</c:v>
                  </c:pt>
                  <c:pt idx="7">
                    <c:v>3.5000000000000031</c:v>
                  </c:pt>
                  <c:pt idx="8">
                    <c:v>0.76000000000000512</c:v>
                  </c:pt>
                </c:numCache>
              </c:numRef>
            </c:minus>
          </c:errBars>
          <c:cat>
            <c:strRef>
              <c:f>'Fig 8.7-Wom Prev by Age'!$A$5:$A$13</c:f>
              <c:strCache>
                <c:ptCount val="9"/>
                <c:pt idx="0">
                  <c:v>Yemen</c:v>
                </c:pt>
                <c:pt idx="1">
                  <c:v>Senegal</c:v>
                </c:pt>
                <c:pt idx="2">
                  <c:v>Chad</c:v>
                </c:pt>
                <c:pt idx="3">
                  <c:v>Guinea-Bissau</c:v>
                </c:pt>
                <c:pt idx="4">
                  <c:v>Gambia</c:v>
                </c:pt>
                <c:pt idx="5">
                  <c:v>Sudan</c:v>
                </c:pt>
                <c:pt idx="6">
                  <c:v>Mali</c:v>
                </c:pt>
                <c:pt idx="7">
                  <c:v>Djibouti</c:v>
                </c:pt>
                <c:pt idx="8">
                  <c:v>Somalia</c:v>
                </c:pt>
              </c:strCache>
            </c:strRef>
          </c:cat>
          <c:val>
            <c:numRef>
              <c:f>'Fig 8.7-Wom Prev by Age'!$B$5:$B$13</c:f>
              <c:numCache>
                <c:formatCode>General</c:formatCode>
                <c:ptCount val="9"/>
                <c:pt idx="0">
                  <c:v>19.3</c:v>
                </c:pt>
                <c:pt idx="1">
                  <c:v>24</c:v>
                </c:pt>
                <c:pt idx="2">
                  <c:v>41.1</c:v>
                </c:pt>
                <c:pt idx="3">
                  <c:v>48.4</c:v>
                </c:pt>
                <c:pt idx="4">
                  <c:v>77.099999999999994</c:v>
                </c:pt>
                <c:pt idx="5">
                  <c:v>83.7</c:v>
                </c:pt>
                <c:pt idx="6">
                  <c:v>87.7</c:v>
                </c:pt>
                <c:pt idx="7">
                  <c:v>89.5</c:v>
                </c:pt>
                <c:pt idx="8">
                  <c:v>96.7</c:v>
                </c:pt>
              </c:numCache>
            </c:numRef>
          </c:val>
        </c:ser>
        <c:ser>
          <c:idx val="1"/>
          <c:order val="1"/>
          <c:tx>
            <c:strRef>
              <c:f>'Fig 8.7-Wom Prev by Age'!$C$4</c:f>
              <c:strCache>
                <c:ptCount val="1"/>
                <c:pt idx="0">
                  <c:v>Women aged 45 to 49 years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'Fig 8.7-Wom Prev by Age'!$N$5:$N$13</c:f>
                <c:numCache>
                  <c:formatCode>General</c:formatCode>
                  <c:ptCount val="9"/>
                  <c:pt idx="1">
                    <c:v>3.9999999999999982</c:v>
                  </c:pt>
                  <c:pt idx="2">
                    <c:v>4.610000000000003</c:v>
                  </c:pt>
                  <c:pt idx="3">
                    <c:v>4.4399999999999995</c:v>
                  </c:pt>
                  <c:pt idx="4">
                    <c:v>3.93</c:v>
                  </c:pt>
                  <c:pt idx="5">
                    <c:v>2.6399999999999979</c:v>
                  </c:pt>
                  <c:pt idx="6">
                    <c:v>2.4299999999999988</c:v>
                  </c:pt>
                  <c:pt idx="7">
                    <c:v>2.7700000000000058</c:v>
                  </c:pt>
                  <c:pt idx="8">
                    <c:v>1.0700000000000043</c:v>
                  </c:pt>
                </c:numCache>
              </c:numRef>
            </c:plus>
            <c:minus>
              <c:numRef>
                <c:f>'Fig 8.7-Wom Prev by Age'!$N$5:$N$13</c:f>
                <c:numCache>
                  <c:formatCode>General</c:formatCode>
                  <c:ptCount val="9"/>
                  <c:pt idx="1">
                    <c:v>3.9999999999999982</c:v>
                  </c:pt>
                  <c:pt idx="2">
                    <c:v>4.610000000000003</c:v>
                  </c:pt>
                  <c:pt idx="3">
                    <c:v>4.4399999999999995</c:v>
                  </c:pt>
                  <c:pt idx="4">
                    <c:v>3.93</c:v>
                  </c:pt>
                  <c:pt idx="5">
                    <c:v>2.6399999999999979</c:v>
                  </c:pt>
                  <c:pt idx="6">
                    <c:v>2.4299999999999988</c:v>
                  </c:pt>
                  <c:pt idx="7">
                    <c:v>2.7700000000000058</c:v>
                  </c:pt>
                  <c:pt idx="8">
                    <c:v>1.0700000000000043</c:v>
                  </c:pt>
                </c:numCache>
              </c:numRef>
            </c:minus>
          </c:errBars>
          <c:cat>
            <c:strRef>
              <c:f>'Fig 8.7-Wom Prev by Age'!$A$5:$A$13</c:f>
              <c:strCache>
                <c:ptCount val="9"/>
                <c:pt idx="0">
                  <c:v>Yemen</c:v>
                </c:pt>
                <c:pt idx="1">
                  <c:v>Senegal</c:v>
                </c:pt>
                <c:pt idx="2">
                  <c:v>Chad</c:v>
                </c:pt>
                <c:pt idx="3">
                  <c:v>Guinea-Bissau</c:v>
                </c:pt>
                <c:pt idx="4">
                  <c:v>Gambia</c:v>
                </c:pt>
                <c:pt idx="5">
                  <c:v>Sudan</c:v>
                </c:pt>
                <c:pt idx="6">
                  <c:v>Mali</c:v>
                </c:pt>
                <c:pt idx="7">
                  <c:v>Djibouti</c:v>
                </c:pt>
                <c:pt idx="8">
                  <c:v>Somalia</c:v>
                </c:pt>
              </c:strCache>
            </c:strRef>
          </c:cat>
          <c:val>
            <c:numRef>
              <c:f>'Fig 8.7-Wom Prev by Age'!$C$5:$C$13</c:f>
              <c:numCache>
                <c:formatCode>General</c:formatCode>
                <c:ptCount val="9"/>
                <c:pt idx="0">
                  <c:v>25</c:v>
                </c:pt>
                <c:pt idx="1">
                  <c:v>28.5</c:v>
                </c:pt>
                <c:pt idx="2">
                  <c:v>47.2</c:v>
                </c:pt>
                <c:pt idx="3">
                  <c:v>50.3</c:v>
                </c:pt>
                <c:pt idx="4">
                  <c:v>79</c:v>
                </c:pt>
                <c:pt idx="5">
                  <c:v>89.1</c:v>
                </c:pt>
                <c:pt idx="6">
                  <c:v>88.5</c:v>
                </c:pt>
                <c:pt idx="7">
                  <c:v>94.4</c:v>
                </c:pt>
                <c:pt idx="8">
                  <c:v>99.1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825472"/>
        <c:axId val="28827008"/>
      </c:barChart>
      <c:catAx>
        <c:axId val="28825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8827008"/>
        <c:crosses val="autoZero"/>
        <c:auto val="1"/>
        <c:lblAlgn val="ctr"/>
        <c:lblOffset val="100"/>
        <c:noMultiLvlLbl val="0"/>
      </c:catAx>
      <c:valAx>
        <c:axId val="28827008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825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2352819203212902E-2"/>
          <c:y val="5.3520362272215495E-2"/>
          <c:w val="0.25595669564173501"/>
          <c:h val="0.17044465221874713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4DFA5-9361-45A4-8349-DB5D9F5FF150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B3948-ECFA-406A-9472-8AE14D771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7A6CE2-CE99-4C08-B784-9B5B82F506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2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6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7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7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9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66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8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3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4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7B928-FF05-4680-B9E6-9CBF46CCBEEC}" type="datetimeFigureOut">
              <a:rPr lang="en-US" smtClean="0"/>
              <a:t>21-Jul-13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EA07C-EE9C-40C2-ADB5-5ED734F62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9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10200" y="1447800"/>
            <a:ext cx="3603119" cy="8382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cap="all" dirty="0" smtClean="0">
                <a:solidFill>
                  <a:srgbClr val="009ED6"/>
                </a:solidFill>
              </a:rPr>
              <a:t>Key findings</a:t>
            </a:r>
          </a:p>
          <a:p>
            <a:pPr algn="l">
              <a:lnSpc>
                <a:spcPct val="80000"/>
              </a:lnSpc>
            </a:pPr>
            <a:endParaRPr lang="en-US" sz="2800" dirty="0" smtClean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</a:pPr>
            <a:endParaRPr lang="en-US" sz="2800" dirty="0" smtClean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</a:pP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Claudia Cappa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Statistics and </a:t>
            </a:r>
            <a:r>
              <a:rPr lang="en-US" sz="2000" dirty="0">
                <a:solidFill>
                  <a:schemeClr val="tx1"/>
                </a:solidFill>
              </a:rPr>
              <a:t>Monitoring </a:t>
            </a:r>
            <a:r>
              <a:rPr lang="en-US" sz="2000" dirty="0" smtClean="0">
                <a:solidFill>
                  <a:schemeClr val="tx1"/>
                </a:solidFill>
              </a:rPr>
              <a:t>Section/DPS, UNICEF</a:t>
            </a:r>
          </a:p>
          <a:p>
            <a:pPr>
              <a:lnSpc>
                <a:spcPct val="80000"/>
              </a:lnSpc>
            </a:pPr>
            <a:endParaRPr lang="en-US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tx1"/>
                </a:solidFill>
              </a:rPr>
              <a:t>22 July 2013</a:t>
            </a:r>
          </a:p>
        </p:txBody>
      </p:sp>
      <p:pic>
        <p:nvPicPr>
          <p:cNvPr id="4100" name="Picture 5" descr="logo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6248400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9713"/>
            <a:ext cx="4953000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logo_blu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9525" y="6421438"/>
            <a:ext cx="12969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87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W:\Dpp\Strinfo\SMS-S\2. Data Analysis\7. Shared Files\Claudia\FGMC report\Design\FINAL FILES OF FGMC REPORT\ASSETS-For-UNICEF\Tables\Table5.2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9"/>
          <a:stretch/>
        </p:blipFill>
        <p:spPr bwMode="auto">
          <a:xfrm>
            <a:off x="1176528" y="246888"/>
            <a:ext cx="6292659" cy="61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191000" y="1524000"/>
            <a:ext cx="762000" cy="4845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W:\Dpp\Strinfo\SMS-S\2. Data Analysis\7. Shared Files\Claudia\FGMC report\Design\FINAL FILES OF FGMC REPORT\ASSETS-For-UNICEF\Figures\Figure5.3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2"/>
          <a:stretch/>
        </p:blipFill>
        <p:spPr bwMode="auto">
          <a:xfrm>
            <a:off x="1174956" y="0"/>
            <a:ext cx="6083926" cy="69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26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:\Dpp\Strinfo\SMS-S\2. Data Analysis\7. Shared Files\Claudia\FGMC report\Design\Pictures\UNI77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15" y="1861238"/>
            <a:ext cx="6042609" cy="402840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9525" y="6421438"/>
            <a:ext cx="12969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05619" y="288890"/>
            <a:ext cx="7772400" cy="1295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20" charset="-128"/>
                <a:cs typeface="ＭＳ Ｐゴシック" pitchFamily="-120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20" charset="-128"/>
                <a:cs typeface="ＭＳ Ｐゴシック" pitchFamily="-12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20" charset="-128"/>
                <a:cs typeface="ＭＳ Ｐゴシック" pitchFamily="-12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20" charset="-128"/>
                <a:cs typeface="ＭＳ Ｐゴシック" pitchFamily="-12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20" charset="-128"/>
                <a:cs typeface="ＭＳ Ｐゴシック" pitchFamily="-12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0070C0"/>
                </a:solidFill>
              </a:rPr>
              <a:t>What are the prevailing attitudes towards FGM/C? </a:t>
            </a:r>
          </a:p>
        </p:txBody>
      </p:sp>
    </p:spTree>
    <p:extLst>
      <p:ext uri="{BB962C8B-B14F-4D97-AF65-F5344CB8AC3E}">
        <p14:creationId xmlns:p14="http://schemas.microsoft.com/office/powerpoint/2010/main" val="2708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:\Dpp\Strinfo\SMS-S\2. Data Analysis\7. Shared Files\Claudia\FGMC report\Design\FINAL FILES OF FGMC REPORT\ASSETS-For-UNICEF\Figures\Figure6.1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3"/>
          <a:stretch/>
        </p:blipFill>
        <p:spPr bwMode="auto">
          <a:xfrm>
            <a:off x="1219200" y="0"/>
            <a:ext cx="6119083" cy="686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43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W:\Dpp\Strinfo\SMS-S\2. Data Analysis\7. Shared Files\Claudia\FGMC report\Design\FINAL FILES OF FGMC REPORT\ASSETS-For-UNICEF\Figures\Figure7.2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 bwMode="auto">
          <a:xfrm>
            <a:off x="1447801" y="0"/>
            <a:ext cx="5895858" cy="677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701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W:\Dpp\Strinfo\SMS-S\2. Data Analysis\7. Shared Files\Claudia\FGMC report\Design\FINAL FILES OF FGMC REPORT\ASSETS-For-UNICEF\Figures\Figure6.4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"/>
          <a:stretch/>
        </p:blipFill>
        <p:spPr bwMode="auto">
          <a:xfrm>
            <a:off x="914400" y="192024"/>
            <a:ext cx="7173599" cy="63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040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W:\Dpp\Strinfo\SMS-S\2. Data Analysis\7. Shared Files\Claudia\FGMC report\Design\FINAL FILES OF FGMC REPORT\ASSETS-For-UNICEF\Figures\Figure6.10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/>
          <a:stretch/>
        </p:blipFill>
        <p:spPr bwMode="auto">
          <a:xfrm>
            <a:off x="413144" y="304799"/>
            <a:ext cx="8390856" cy="606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540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W:\Dpp\Strinfo\SMS-S\2. Data Analysis\7. Shared Files\Claudia\FGMC report\Design\FINAL FILES OF FGMC REPORT\ASSETS-For-UNICEF\Figures\Figure6.9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/>
          <a:stretch/>
        </p:blipFill>
        <p:spPr bwMode="auto">
          <a:xfrm>
            <a:off x="533400" y="304800"/>
            <a:ext cx="8068055" cy="60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91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W:\Dpp\Strinfo\SMS-S\2. Data Analysis\7. Shared Files\Claudia\FGMC report\Design\FINAL FILES OF FGMC REPORT\ASSETS-For-UNICEF\Tables\Table6.1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5"/>
          <a:stretch/>
        </p:blipFill>
        <p:spPr bwMode="auto">
          <a:xfrm>
            <a:off x="1415860" y="17206"/>
            <a:ext cx="6053328" cy="666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5819" y="6486525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964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:\Dpp\Strinfo\SMS-S\2. Data Analysis\7. Shared Files\Claudia\FGMC report\Design\FINAL FILES OF FGMC REPORT\ASSETS-For-UNICEF\Tables\Table6.2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/>
        </p:blipFill>
        <p:spPr bwMode="auto">
          <a:xfrm>
            <a:off x="1133019" y="245806"/>
            <a:ext cx="7164577" cy="610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05200" y="1981200"/>
            <a:ext cx="457200" cy="4267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:\Dpp\Strinfo\SMS-S\2. Data Analysis\7. Shared Files\Claudia\FGMC report\Design\Pictures\UNI77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01" y="1544232"/>
            <a:ext cx="6203400" cy="41356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9525" y="6421438"/>
            <a:ext cx="12969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05652" y="405459"/>
            <a:ext cx="76266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+mn-lt"/>
              </a:rPr>
              <a:t>How widespread is the practice?  </a:t>
            </a:r>
            <a:endParaRPr lang="en-US" sz="3600" dirty="0" smtClean="0">
              <a:solidFill>
                <a:srgbClr val="0070C0"/>
              </a:solidFill>
              <a:latin typeface="+mn-lt"/>
            </a:endParaRPr>
          </a:p>
          <a:p>
            <a:pPr algn="ctr"/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59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W:\Dpp\Strinfo\SMS-S\2. Data Analysis\7. Shared Files\Claudia\FGMC report\Design\FINAL FILES OF FGMC REPORT\ASSETS-For-UNICEF\Figures\Figure7.3A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8"/>
          <a:stretch/>
        </p:blipFill>
        <p:spPr bwMode="auto">
          <a:xfrm>
            <a:off x="1025013" y="954241"/>
            <a:ext cx="6894576" cy="579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5265" y="145055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Many girls who are cut are daughters of women who want the practice to end 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:\Dpp\Strinfo\SMS-S\2. Data Analysis\7. Shared Files\Claudia\FGMC report\Design\Pictures\UNI73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74" y="1515960"/>
            <a:ext cx="6037006" cy="400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9525" y="6421438"/>
            <a:ext cx="12969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7296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20" charset="-128"/>
                <a:cs typeface="ＭＳ Ｐゴシック" pitchFamily="-120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20" charset="-128"/>
                <a:cs typeface="ＭＳ Ｐゴシック" pitchFamily="-12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20" charset="-128"/>
                <a:cs typeface="ＭＳ Ｐゴシック" pitchFamily="-12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20" charset="-128"/>
                <a:cs typeface="ＭＳ Ｐゴシック" pitchFamily="-12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20" charset="-128"/>
                <a:cs typeface="ＭＳ Ｐゴシック" pitchFamily="-12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4000" b="1" dirty="0" smtClean="0">
                <a:solidFill>
                  <a:srgbClr val="0070C0"/>
                </a:solidFill>
                <a:cs typeface="+mj-cs"/>
              </a:rPr>
              <a:t>Is the practice changing?</a:t>
            </a:r>
            <a:endParaRPr lang="en-US" sz="4000" b="1" kern="0" dirty="0">
              <a:solidFill>
                <a:srgbClr val="0070C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98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W:\Dpp\Strinfo\SMS-S\2. Data Analysis\7. Shared Files\Claudia\FGMC report\Design\FINAL FILES OF FGMC REPORT\ASSETS-For-UNICEF\Figures\Figure8.1A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/>
          <a:stretch/>
        </p:blipFill>
        <p:spPr bwMode="auto">
          <a:xfrm>
            <a:off x="373323" y="1447800"/>
            <a:ext cx="8320781" cy="484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0" y="320040"/>
            <a:ext cx="8879305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83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W:\Dpp\Strinfo\SMS-S\2. Data Analysis\7. Shared Files\Claudia\FGMC report\Design\FINAL FILES OF FGMC REPORT\ASSETS-For-UNICEF\Figures\Figure8.1E-No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07508" cy="659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12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W:\Dpp\Strinfo\SMS-S\2. Data Analysis\7. Shared Files\Claudia\FGMC report\Design\FINAL FILES OF FGMC REPORT\ASSETS-For-UNICEF\Tables\Table8.1-No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" y="993058"/>
            <a:ext cx="9130244" cy="434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048859" y="2820629"/>
            <a:ext cx="495300" cy="1905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W:\Dpp\Strinfo\SMS-S\2. Data Analysis\7. Shared Files\Claudia\FGMC report\Design\FINAL FILES OF FGMC REPORT\ASSETS-For-UNICEF\Figures\Figure8.14-No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1" y="511278"/>
            <a:ext cx="8740568" cy="56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77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Things to consider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0394"/>
            <a:ext cx="8229600" cy="4525963"/>
          </a:xfrm>
        </p:spPr>
        <p:txBody>
          <a:bodyPr/>
          <a:lstStyle/>
          <a:p>
            <a:pPr algn="just">
              <a:tabLst>
                <a:tab pos="339725" algn="l"/>
              </a:tabLst>
            </a:pPr>
            <a:r>
              <a:rPr lang="en-US" sz="2000" dirty="0" smtClean="0"/>
              <a:t>The </a:t>
            </a:r>
            <a:r>
              <a:rPr lang="en-US" sz="2000" dirty="0"/>
              <a:t>time lag when interpreting current data and </a:t>
            </a:r>
            <a:r>
              <a:rPr lang="en-US" sz="2000" dirty="0" smtClean="0"/>
              <a:t>trends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sz="2000" dirty="0" smtClean="0"/>
          </a:p>
          <a:p>
            <a:r>
              <a:rPr lang="en-US" sz="2000" dirty="0" smtClean="0"/>
              <a:t>Prevalence figures among girls aged 0 to 14 do not capture girls who have not yet been cut only because they are too young – need to be adjusted for trend analyses</a:t>
            </a:r>
            <a:endParaRPr lang="en-US" sz="2000" dirty="0"/>
          </a:p>
        </p:txBody>
      </p:sp>
      <p:pic>
        <p:nvPicPr>
          <p:cNvPr id="4" name="Picture 3" descr="logo_blu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9525" y="6421438"/>
            <a:ext cx="12969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7415238" cy="200025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238916"/>
              </p:ext>
            </p:extLst>
          </p:nvPr>
        </p:nvGraphicFramePr>
        <p:xfrm>
          <a:off x="152400" y="1371600"/>
          <a:ext cx="8839199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524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Overall, younger women are less likely to have undergone FGM/C 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than </a:t>
            </a:r>
            <a:r>
              <a:rPr lang="en-US" sz="2400" b="1" dirty="0">
                <a:solidFill>
                  <a:srgbClr val="0070C0"/>
                </a:solidFill>
              </a:rPr>
              <a:t>women in older age </a:t>
            </a:r>
            <a:r>
              <a:rPr lang="en-US" sz="2400" b="1" dirty="0" smtClean="0">
                <a:solidFill>
                  <a:srgbClr val="0070C0"/>
                </a:solidFill>
              </a:rPr>
              <a:t>groups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066800"/>
            <a:ext cx="723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Percentage of girls and women 15-49 years old who have been cut, by age group</a:t>
            </a:r>
          </a:p>
        </p:txBody>
      </p:sp>
    </p:spTree>
    <p:extLst>
      <p:ext uri="{BB962C8B-B14F-4D97-AF65-F5344CB8AC3E}">
        <p14:creationId xmlns:p14="http://schemas.microsoft.com/office/powerpoint/2010/main" val="6476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Dramatic declines have occurred </a:t>
            </a:r>
            <a:r>
              <a:rPr lang="en-US" sz="3000" b="1" dirty="0" smtClean="0">
                <a:solidFill>
                  <a:srgbClr val="0070C0"/>
                </a:solidFill>
              </a:rPr>
              <a:t>in </a:t>
            </a:r>
            <a:r>
              <a:rPr lang="en-US" sz="3000" b="1" dirty="0">
                <a:solidFill>
                  <a:srgbClr val="0070C0"/>
                </a:solidFill>
              </a:rPr>
              <a:t>some countries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6950" y="962713"/>
            <a:ext cx="723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Percentage of girls and women 15-49 years old who have been cut, by age group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952720"/>
              </p:ext>
            </p:extLst>
          </p:nvPr>
        </p:nvGraphicFramePr>
        <p:xfrm>
          <a:off x="192089" y="1524000"/>
          <a:ext cx="8951911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64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106260"/>
              </p:ext>
            </p:extLst>
          </p:nvPr>
        </p:nvGraphicFramePr>
        <p:xfrm>
          <a:off x="34925" y="1239712"/>
          <a:ext cx="9163050" cy="540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304800"/>
            <a:ext cx="845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No major declines are visible in others 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6950" y="962713"/>
            <a:ext cx="723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Percentage of girls and women 15-49 years old who have been cut, by age group</a:t>
            </a:r>
          </a:p>
        </p:txBody>
      </p:sp>
    </p:spTree>
    <p:extLst>
      <p:ext uri="{BB962C8B-B14F-4D97-AF65-F5344CB8AC3E}">
        <p14:creationId xmlns:p14="http://schemas.microsoft.com/office/powerpoint/2010/main" val="18349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Some numbers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More than </a:t>
            </a:r>
            <a:r>
              <a:rPr lang="en-US" b="1" dirty="0" smtClean="0"/>
              <a:t>125 </a:t>
            </a:r>
            <a:r>
              <a:rPr lang="en-US" b="1" dirty="0"/>
              <a:t>million girls and women </a:t>
            </a:r>
            <a:r>
              <a:rPr lang="en-US" dirty="0"/>
              <a:t>alive today have been </a:t>
            </a:r>
            <a:r>
              <a:rPr lang="en-US" dirty="0" smtClean="0"/>
              <a:t>cut</a:t>
            </a:r>
          </a:p>
          <a:p>
            <a:pPr marL="0" indent="0" algn="just">
              <a:buNone/>
            </a:pPr>
            <a:endParaRPr lang="en-US" dirty="0" smtClean="0"/>
          </a:p>
          <a:p>
            <a:pPr algn="just"/>
            <a:r>
              <a:rPr lang="en-US" dirty="0" smtClean="0"/>
              <a:t>Of these, </a:t>
            </a:r>
            <a:r>
              <a:rPr lang="en-US" b="1" dirty="0" smtClean="0"/>
              <a:t>1 in 5</a:t>
            </a:r>
            <a:r>
              <a:rPr lang="en-US" dirty="0" smtClean="0"/>
              <a:t> live in just one country: </a:t>
            </a:r>
            <a:r>
              <a:rPr lang="en-US" b="1" dirty="0" smtClean="0"/>
              <a:t>Egypt</a:t>
            </a:r>
          </a:p>
          <a:p>
            <a:pPr marL="0" indent="0" algn="just">
              <a:buNone/>
            </a:pPr>
            <a:endParaRPr lang="en-US" dirty="0"/>
          </a:p>
          <a:p>
            <a:pPr lvl="0" algn="just"/>
            <a:r>
              <a:rPr lang="en-US" b="1" dirty="0" smtClean="0"/>
              <a:t>30 </a:t>
            </a:r>
            <a:r>
              <a:rPr lang="en-US" b="1" dirty="0"/>
              <a:t>million </a:t>
            </a:r>
            <a:r>
              <a:rPr lang="en-US" dirty="0" smtClean="0"/>
              <a:t>girls </a:t>
            </a:r>
            <a:r>
              <a:rPr lang="en-US" dirty="0"/>
              <a:t>are at risk of being </a:t>
            </a:r>
            <a:r>
              <a:rPr lang="en-US" dirty="0" smtClean="0"/>
              <a:t>cut in the next decade</a:t>
            </a:r>
          </a:p>
          <a:p>
            <a:endParaRPr lang="en-US" dirty="0"/>
          </a:p>
        </p:txBody>
      </p:sp>
      <p:pic>
        <p:nvPicPr>
          <p:cNvPr id="4" name="Picture 4" descr="logo_blu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9525" y="6421438"/>
            <a:ext cx="12969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34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W:\Dpp\Strinfo\SMS-S\2. Data Analysis\7. Shared Files\Claudia\FGMC report\Design\FINAL FILES OF FGMC REPORT\ASSETS-For-UNICEF\Figures\Figure8.9-No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5243"/>
            <a:ext cx="8153400" cy="64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74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W:\Dpp\Strinfo\SMS-S\2. Data Analysis\7. Shared Files\Claudia\FGMC report\Design\FINAL FILES OF FGMC REPORT\ASSETS-For-UNICEF\Figures\Figure8.13-No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8035"/>
            <a:ext cx="8835565" cy="56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91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Summary remarks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362" y="184784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Change is happening but at different paces </a:t>
            </a:r>
          </a:p>
          <a:p>
            <a:endParaRPr lang="en-US" sz="2800" dirty="0"/>
          </a:p>
          <a:p>
            <a:r>
              <a:rPr lang="en-GB" sz="2800" dirty="0"/>
              <a:t>Greater change among countries of lower </a:t>
            </a:r>
            <a:r>
              <a:rPr lang="en-GB" sz="2800" dirty="0" smtClean="0"/>
              <a:t>prevalence</a:t>
            </a:r>
            <a:endParaRPr lang="en-GB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GB" sz="2800" dirty="0"/>
              <a:t>Greater change in support than in </a:t>
            </a:r>
            <a:r>
              <a:rPr lang="en-GB" sz="2800" dirty="0" smtClean="0"/>
              <a:t>prevalence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4" name="Picture 3" descr="logo_blu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0437" y="6373810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37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9525" y="6421438"/>
            <a:ext cx="12969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57200" y="533400"/>
            <a:ext cx="3657600" cy="877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Thank you!</a:t>
            </a:r>
          </a:p>
          <a:p>
            <a:pPr algn="ctr"/>
            <a:endParaRPr lang="en-US" sz="2400" b="1" dirty="0" smtClean="0">
              <a:solidFill>
                <a:srgbClr val="0070C0"/>
              </a:solidFill>
            </a:endParaRPr>
          </a:p>
          <a:p>
            <a:pPr algn="ctr"/>
            <a:endParaRPr lang="en-US" sz="2400" b="1" dirty="0">
              <a:solidFill>
                <a:srgbClr val="0070C0"/>
              </a:solidFill>
            </a:endParaRPr>
          </a:p>
          <a:p>
            <a:pPr algn="ctr"/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i="1" dirty="0" smtClean="0">
                <a:solidFill>
                  <a:srgbClr val="0070C0"/>
                </a:solidFill>
              </a:rPr>
              <a:t>Acknowledgements</a:t>
            </a:r>
          </a:p>
          <a:p>
            <a:pPr algn="ctr"/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Ivana Bjelic</a:t>
            </a:r>
          </a:p>
          <a:p>
            <a:r>
              <a:rPr lang="en-US" sz="2000" dirty="0">
                <a:solidFill>
                  <a:srgbClr val="0070C0"/>
                </a:solidFill>
              </a:rPr>
              <a:t>Yadigar Coskun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Cody Donahue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Lois Jensen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Francesca Moneti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Zhuzhi </a:t>
            </a:r>
            <a:r>
              <a:rPr lang="en-US" sz="2000" dirty="0">
                <a:solidFill>
                  <a:srgbClr val="0070C0"/>
                </a:solidFill>
              </a:rPr>
              <a:t>Moore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Nicole </a:t>
            </a:r>
            <a:r>
              <a:rPr lang="en-US" sz="2000" dirty="0">
                <a:solidFill>
                  <a:srgbClr val="0070C0"/>
                </a:solidFill>
              </a:rPr>
              <a:t>Petrowski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Bettina Shell-Duncan</a:t>
            </a: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pPr algn="ctr"/>
            <a:endParaRPr lang="en-US" sz="4000" b="1" dirty="0">
              <a:solidFill>
                <a:srgbClr val="0070C0"/>
              </a:solidFill>
            </a:endParaRPr>
          </a:p>
          <a:p>
            <a:pPr algn="ctr"/>
            <a:endParaRPr lang="en-US" sz="4000" b="1" dirty="0" smtClean="0">
              <a:solidFill>
                <a:srgbClr val="0070C0"/>
              </a:solidFill>
            </a:endParaRPr>
          </a:p>
          <a:p>
            <a:pPr algn="ctr"/>
            <a:endParaRPr lang="en-US" sz="4000" b="1" dirty="0">
              <a:solidFill>
                <a:srgbClr val="0070C0"/>
              </a:solidFill>
            </a:endParaRPr>
          </a:p>
          <a:p>
            <a:pPr algn="ctr"/>
            <a:endParaRPr lang="en-US" sz="4000" b="1" dirty="0" smtClean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3781425" cy="597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0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:\Dpp\Strinfo\SMS-S\2. Data Analysis\7. Shared Files\Claudia\FGMC report\Design\FINAL FILES OF FGMC REPORT\ASSETS-For-UNICEF\Maps\Map4.1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/>
          <a:stretch/>
        </p:blipFill>
        <p:spPr bwMode="auto">
          <a:xfrm>
            <a:off x="1447801" y="72053"/>
            <a:ext cx="5867400" cy="66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83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:\Dpp\Strinfo\SMS-S\2. Data Analysis\7. Shared Files\Claudia\FGMC report\Design\FINAL FILES OF FGMC REPORT\ASSETS-For-UNICEF\Maps\Map4.4-No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599"/>
            <a:ext cx="9138064" cy="558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5748" y="2290465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National prevalence: 26%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705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:\Dpp\Strinfo\SMS-S\2. Data Analysis\7. Shared Files\Claudia\FGMC report\Design\FINAL FILES OF FGMC REPORT\ASSETS-For-UNICEF\Maps\Map4.7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 bwMode="auto">
          <a:xfrm>
            <a:off x="1608811" y="0"/>
            <a:ext cx="6271775" cy="674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07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:\Dpp\Strinfo\SMS-S\2. Data Analysis\7. Shared Files\Claudia\FGMC report\Design\FINAL FILES OF FGMC REPORT\ASSETS-For-UNICEF\Figures\Figure4.3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5"/>
          <a:stretch/>
        </p:blipFill>
        <p:spPr bwMode="auto">
          <a:xfrm>
            <a:off x="1146048" y="198120"/>
            <a:ext cx="6851904" cy="59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762000" y="2590800"/>
            <a:ext cx="9906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762000" y="5267632"/>
            <a:ext cx="11430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4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:\Dpp\Strinfo\SMS-S\2. Data Analysis\7. Shared Files\Claudia\FGMC report\Design\Pictures\UNI73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56" y="550606"/>
            <a:ext cx="3858343" cy="57875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9525" y="6421438"/>
            <a:ext cx="12969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273561" y="1396160"/>
            <a:ext cx="3004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+mn-lt"/>
              </a:rPr>
              <a:t>When and how is FGM/C performed?</a:t>
            </a:r>
            <a:endParaRPr lang="en-US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94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:\Dpp\Strinfo\SMS-S\2. Data Analysis\7. Shared Files\Claudia\FGMC report\Design\FINAL FILES OF FGMC REPORT\ASSETS-For-UNICEF\Figures\Figure5.1-Not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/>
        </p:blipFill>
        <p:spPr bwMode="auto">
          <a:xfrm>
            <a:off x="1066800" y="14748"/>
            <a:ext cx="6402388" cy="685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ogo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88" y="6373813"/>
            <a:ext cx="1533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531</TotalTime>
  <Words>297</Words>
  <Application>Microsoft Office PowerPoint</Application>
  <PresentationFormat>On-screen Show (4:3)</PresentationFormat>
  <Paragraphs>93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blank</vt:lpstr>
      <vt:lpstr>PowerPoint Presentation</vt:lpstr>
      <vt:lpstr>PowerPoint Presentation</vt:lpstr>
      <vt:lpstr>Some numbers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consider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remarks </vt:lpstr>
      <vt:lpstr>PowerPoint Presentation</vt:lpstr>
    </vt:vector>
  </TitlesOfParts>
  <Company>UNICEF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UNICEF</dc:creator>
  <cp:lastModifiedBy>Claudia Cappa</cp:lastModifiedBy>
  <cp:revision>77</cp:revision>
  <dcterms:created xsi:type="dcterms:W3CDTF">2013-07-17T16:45:03Z</dcterms:created>
  <dcterms:modified xsi:type="dcterms:W3CDTF">2013-07-21T22:56:12Z</dcterms:modified>
</cp:coreProperties>
</file>