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69" r:id="rId2"/>
    <p:sldId id="256" r:id="rId3"/>
    <p:sldId id="279" r:id="rId4"/>
    <p:sldId id="280" r:id="rId5"/>
    <p:sldId id="281" r:id="rId6"/>
    <p:sldId id="262" r:id="rId7"/>
    <p:sldId id="282" r:id="rId8"/>
    <p:sldId id="283" r:id="rId9"/>
    <p:sldId id="285" r:id="rId10"/>
    <p:sldId id="286" r:id="rId11"/>
    <p:sldId id="287" r:id="rId12"/>
    <p:sldId id="288" r:id="rId13"/>
    <p:sldId id="290" r:id="rId14"/>
    <p:sldId id="289" r:id="rId15"/>
    <p:sldId id="295" r:id="rId16"/>
    <p:sldId id="296" r:id="rId17"/>
    <p:sldId id="298" r:id="rId18"/>
    <p:sldId id="297" r:id="rId19"/>
    <p:sldId id="292" r:id="rId20"/>
    <p:sldId id="291" r:id="rId21"/>
    <p:sldId id="271" r:id="rId22"/>
    <p:sldId id="275" r:id="rId23"/>
    <p:sldId id="293" r:id="rId24"/>
    <p:sldId id="294" r:id="rId25"/>
    <p:sldId id="272" r:id="rId26"/>
    <p:sldId id="299" r:id="rId27"/>
    <p:sldId id="300" r:id="rId28"/>
    <p:sldId id="278" r:id="rId29"/>
    <p:sldId id="274" r:id="rId30"/>
    <p:sldId id="277" r:id="rId31"/>
    <p:sldId id="301" r:id="rId32"/>
    <p:sldId id="302"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946" autoAdjust="0"/>
  </p:normalViewPr>
  <p:slideViewPr>
    <p:cSldViewPr>
      <p:cViewPr varScale="1">
        <p:scale>
          <a:sx n="63" d="100"/>
          <a:sy n="63" d="100"/>
        </p:scale>
        <p:origin x="1512" y="108"/>
      </p:cViewPr>
      <p:guideLst>
        <p:guide orient="horz" pos="2160"/>
        <p:guide pos="2880"/>
      </p:guideLst>
    </p:cSldViewPr>
  </p:slideViewPr>
  <p:notesTextViewPr>
    <p:cViewPr>
      <p:scale>
        <a:sx n="1" d="1"/>
        <a:sy n="1" d="1"/>
      </p:scale>
      <p:origin x="0" y="0"/>
    </p:cViewPr>
  </p:notesTextViewPr>
  <p:sorterViewPr>
    <p:cViewPr>
      <p:scale>
        <a:sx n="89" d="100"/>
        <a:sy n="89" d="100"/>
      </p:scale>
      <p:origin x="0" y="-61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amouzou\Dropbox\UNICEF\AAMOUZOU\Maternal%20Mortality\MMEIG-2014\MMR%20Estimates%202014-r.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51492944570048E-2"/>
          <c:y val="3.125E-2"/>
          <c:w val="0.91628375042228627"/>
          <c:h val="0.61897699311023624"/>
        </c:manualLayout>
      </c:layout>
      <c:barChart>
        <c:barDir val="col"/>
        <c:grouping val="clustered"/>
        <c:varyColors val="0"/>
        <c:ser>
          <c:idx val="0"/>
          <c:order val="0"/>
          <c:tx>
            <c:strRef>
              <c:f>'Graphs MMR'!$I$3</c:f>
              <c:strCache>
                <c:ptCount val="1"/>
                <c:pt idx="0">
                  <c:v>1990</c:v>
                </c:pt>
              </c:strCache>
            </c:strRef>
          </c:tx>
          <c:spPr>
            <a:solidFill>
              <a:schemeClr val="accent2">
                <a:lumMod val="50000"/>
              </a:schemeClr>
            </a:solidFill>
            <a:ln>
              <a:noFill/>
            </a:ln>
            <a:effectLst/>
          </c:spPr>
          <c:invertIfNegative val="0"/>
          <c:dLbls>
            <c:dLbl>
              <c:idx val="5"/>
              <c:layout>
                <c:manualLayout>
                  <c:x val="-3.3003300330032397E-3"/>
                  <c:y val="3.8736261482939537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9"/>
              <c:spPr>
                <a:noFill/>
                <a:ln>
                  <a:noFill/>
                </a:ln>
                <a:effectLst/>
              </c:spPr>
              <c:txPr>
                <a:bodyPr rot="-5400000" spcFirstLastPara="1" vertOverflow="ellipsis"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dLbl>
            <c:spPr>
              <a:noFill/>
              <a:ln>
                <a:noFill/>
              </a:ln>
              <a:effectLst/>
            </c:spPr>
            <c:txPr>
              <a:bodyPr rot="-5400000" spcFirstLastPara="1" vertOverflow="ellipsis"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 MMR'!$C$5:$C$15</c:f>
              <c:strCache>
                <c:ptCount val="11"/>
                <c:pt idx="0">
                  <c:v>Sub-Saharan Africa</c:v>
                </c:pt>
                <c:pt idx="1">
                  <c:v>South Asia</c:v>
                </c:pt>
                <c:pt idx="2">
                  <c:v>Middle East and North Africa</c:v>
                </c:pt>
                <c:pt idx="3">
                  <c:v>Latin America and Caribbean</c:v>
                </c:pt>
                <c:pt idx="4">
                  <c:v>East Asia and Pacific</c:v>
                </c:pt>
                <c:pt idx="5">
                  <c:v>CEE/CIS</c:v>
                </c:pt>
                <c:pt idx="7">
                  <c:v>Least developed countries</c:v>
                </c:pt>
                <c:pt idx="8">
                  <c:v>Developing countries</c:v>
                </c:pt>
                <c:pt idx="9">
                  <c:v>Industrialized countries</c:v>
                </c:pt>
                <c:pt idx="10">
                  <c:v>World</c:v>
                </c:pt>
              </c:strCache>
            </c:strRef>
          </c:cat>
          <c:val>
            <c:numRef>
              <c:f>'Graphs MMR'!$I$5:$I$15</c:f>
              <c:numCache>
                <c:formatCode>General</c:formatCode>
                <c:ptCount val="11"/>
                <c:pt idx="0">
                  <c:v>990</c:v>
                </c:pt>
                <c:pt idx="1">
                  <c:v>550</c:v>
                </c:pt>
                <c:pt idx="2">
                  <c:v>200</c:v>
                </c:pt>
                <c:pt idx="3">
                  <c:v>140</c:v>
                </c:pt>
                <c:pt idx="4">
                  <c:v>170</c:v>
                </c:pt>
                <c:pt idx="5">
                  <c:v>65</c:v>
                </c:pt>
                <c:pt idx="7">
                  <c:v>940</c:v>
                </c:pt>
                <c:pt idx="8">
                  <c:v>430</c:v>
                </c:pt>
                <c:pt idx="9">
                  <c:v>12</c:v>
                </c:pt>
                <c:pt idx="10">
                  <c:v>380</c:v>
                </c:pt>
              </c:numCache>
            </c:numRef>
          </c:val>
        </c:ser>
        <c:ser>
          <c:idx val="1"/>
          <c:order val="1"/>
          <c:tx>
            <c:strRef>
              <c:f>'Graphs MMR'!$K$3</c:f>
              <c:strCache>
                <c:ptCount val="1"/>
                <c:pt idx="0">
                  <c:v>2005</c:v>
                </c:pt>
              </c:strCache>
            </c:strRef>
          </c:tx>
          <c:spPr>
            <a:solidFill>
              <a:schemeClr val="accent2"/>
            </a:solidFill>
            <a:ln>
              <a:noFill/>
            </a:ln>
            <a:effectLst/>
          </c:spPr>
          <c:invertIfNegative val="0"/>
          <c:dLbls>
            <c:dLbl>
              <c:idx val="5"/>
              <c:layout>
                <c:manualLayout>
                  <c:x val="6.0505351642075217E-17"/>
                  <c:y val="1.075684875328084E-2"/>
                </c:manualLayout>
              </c:layout>
              <c:spPr>
                <a:noFill/>
                <a:ln>
                  <a:noFill/>
                </a:ln>
                <a:effectLst/>
              </c:spPr>
              <c:txPr>
                <a:bodyPr rot="-5400000" spcFirstLastPara="1" vertOverflow="ellipsis"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9"/>
              <c:spPr>
                <a:noFill/>
                <a:ln>
                  <a:noFill/>
                </a:ln>
                <a:effectLst/>
              </c:spPr>
              <c:txPr>
                <a:bodyPr rot="-5400000" spcFirstLastPara="1" vertOverflow="ellipsis"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dLbl>
            <c:spPr>
              <a:noFill/>
              <a:ln>
                <a:noFill/>
              </a:ln>
              <a:effectLst/>
            </c:spPr>
            <c:txPr>
              <a:bodyPr rot="-5400000" spcFirstLastPara="1" vertOverflow="ellipsis"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 MMR'!$C$5:$C$15</c:f>
              <c:strCache>
                <c:ptCount val="11"/>
                <c:pt idx="0">
                  <c:v>Sub-Saharan Africa</c:v>
                </c:pt>
                <c:pt idx="1">
                  <c:v>South Asia</c:v>
                </c:pt>
                <c:pt idx="2">
                  <c:v>Middle East and North Africa</c:v>
                </c:pt>
                <c:pt idx="3">
                  <c:v>Latin America and Caribbean</c:v>
                </c:pt>
                <c:pt idx="4">
                  <c:v>East Asia and Pacific</c:v>
                </c:pt>
                <c:pt idx="5">
                  <c:v>CEE/CIS</c:v>
                </c:pt>
                <c:pt idx="7">
                  <c:v>Least developed countries</c:v>
                </c:pt>
                <c:pt idx="8">
                  <c:v>Developing countries</c:v>
                </c:pt>
                <c:pt idx="9">
                  <c:v>Industrialized countries</c:v>
                </c:pt>
                <c:pt idx="10">
                  <c:v>World</c:v>
                </c:pt>
              </c:strCache>
            </c:strRef>
          </c:cat>
          <c:val>
            <c:numRef>
              <c:f>'Graphs MMR'!$K$5:$K$15</c:f>
              <c:numCache>
                <c:formatCode>General</c:formatCode>
                <c:ptCount val="11"/>
                <c:pt idx="0">
                  <c:v>680</c:v>
                </c:pt>
                <c:pt idx="1">
                  <c:v>280</c:v>
                </c:pt>
                <c:pt idx="2">
                  <c:v>140</c:v>
                </c:pt>
                <c:pt idx="3">
                  <c:v>93</c:v>
                </c:pt>
                <c:pt idx="4">
                  <c:v>100</c:v>
                </c:pt>
                <c:pt idx="5">
                  <c:v>36</c:v>
                </c:pt>
                <c:pt idx="7">
                  <c:v>610</c:v>
                </c:pt>
                <c:pt idx="8">
                  <c:v>300</c:v>
                </c:pt>
                <c:pt idx="9">
                  <c:v>11</c:v>
                </c:pt>
                <c:pt idx="10">
                  <c:v>270</c:v>
                </c:pt>
              </c:numCache>
            </c:numRef>
          </c:val>
        </c:ser>
        <c:ser>
          <c:idx val="2"/>
          <c:order val="2"/>
          <c:tx>
            <c:strRef>
              <c:f>'Graphs MMR'!$L$3</c:f>
              <c:strCache>
                <c:ptCount val="1"/>
                <c:pt idx="0">
                  <c:v>2013</c:v>
                </c:pt>
              </c:strCache>
            </c:strRef>
          </c:tx>
          <c:spPr>
            <a:solidFill>
              <a:schemeClr val="accent4">
                <a:lumMod val="60000"/>
                <a:lumOff val="40000"/>
              </a:schemeClr>
            </a:solidFill>
            <a:ln>
              <a:noFill/>
            </a:ln>
            <a:effectLst/>
          </c:spPr>
          <c:invertIfNegative val="0"/>
          <c:dLbls>
            <c:dLbl>
              <c:idx val="4"/>
              <c:layout>
                <c:manualLayout>
                  <c:x val="6.0505351642075217E-17"/>
                  <c:y val="4.3378649934383104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spcFirstLastPara="1" vertOverflow="ellipsis" wrap="square" lIns="38100" tIns="19050" rIns="38100" bIns="19050" anchor="ctr" anchorCtr="1">
                <a:spAutoFit/>
              </a:bodyPr>
              <a:lstStyle/>
              <a:p>
                <a:pPr>
                  <a:defRPr sz="1050" b="0" i="0" u="none" strike="noStrike" kern="1200" baseline="0">
                    <a:solidFill>
                      <a:sysClr val="windowText" lastClr="000000"/>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 MMR'!$C$5:$C$15</c:f>
              <c:strCache>
                <c:ptCount val="11"/>
                <c:pt idx="0">
                  <c:v>Sub-Saharan Africa</c:v>
                </c:pt>
                <c:pt idx="1">
                  <c:v>South Asia</c:v>
                </c:pt>
                <c:pt idx="2">
                  <c:v>Middle East and North Africa</c:v>
                </c:pt>
                <c:pt idx="3">
                  <c:v>Latin America and Caribbean</c:v>
                </c:pt>
                <c:pt idx="4">
                  <c:v>East Asia and Pacific</c:v>
                </c:pt>
                <c:pt idx="5">
                  <c:v>CEE/CIS</c:v>
                </c:pt>
                <c:pt idx="7">
                  <c:v>Least developed countries</c:v>
                </c:pt>
                <c:pt idx="8">
                  <c:v>Developing countries</c:v>
                </c:pt>
                <c:pt idx="9">
                  <c:v>Industrialized countries</c:v>
                </c:pt>
                <c:pt idx="10">
                  <c:v>World</c:v>
                </c:pt>
              </c:strCache>
            </c:strRef>
          </c:cat>
          <c:val>
            <c:numRef>
              <c:f>'Graphs MMR'!$L$5:$L$15</c:f>
              <c:numCache>
                <c:formatCode>General</c:formatCode>
                <c:ptCount val="11"/>
                <c:pt idx="0">
                  <c:v>510</c:v>
                </c:pt>
                <c:pt idx="1">
                  <c:v>190</c:v>
                </c:pt>
                <c:pt idx="2">
                  <c:v>110</c:v>
                </c:pt>
                <c:pt idx="3">
                  <c:v>85</c:v>
                </c:pt>
                <c:pt idx="4">
                  <c:v>74</c:v>
                </c:pt>
                <c:pt idx="5">
                  <c:v>27</c:v>
                </c:pt>
                <c:pt idx="7">
                  <c:v>440</c:v>
                </c:pt>
                <c:pt idx="8">
                  <c:v>230</c:v>
                </c:pt>
                <c:pt idx="9">
                  <c:v>15</c:v>
                </c:pt>
                <c:pt idx="10">
                  <c:v>210</c:v>
                </c:pt>
              </c:numCache>
            </c:numRef>
          </c:val>
        </c:ser>
        <c:dLbls>
          <c:showLegendKey val="0"/>
          <c:showVal val="0"/>
          <c:showCatName val="0"/>
          <c:showSerName val="0"/>
          <c:showPercent val="0"/>
          <c:showBubbleSize val="0"/>
        </c:dLbls>
        <c:gapWidth val="73"/>
        <c:overlap val="-6"/>
        <c:axId val="197767640"/>
        <c:axId val="197768032"/>
      </c:barChart>
      <c:catAx>
        <c:axId val="197767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197768032"/>
        <c:crosses val="autoZero"/>
        <c:auto val="1"/>
        <c:lblAlgn val="ctr"/>
        <c:lblOffset val="100"/>
        <c:noMultiLvlLbl val="0"/>
      </c:catAx>
      <c:valAx>
        <c:axId val="19776803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977676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4CAEA8-79F2-4745-A45A-C8F068BDE071}" type="datetimeFigureOut">
              <a:rPr lang="en-US" smtClean="0"/>
              <a:t>5/2/2014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2154B4-575B-46EB-AD0E-F00FDEB140A3}" type="slidenum">
              <a:rPr lang="en-US" smtClean="0"/>
              <a:t>‹#›</a:t>
            </a:fld>
            <a:endParaRPr lang="en-US"/>
          </a:p>
        </p:txBody>
      </p:sp>
    </p:spTree>
    <p:extLst>
      <p:ext uri="{BB962C8B-B14F-4D97-AF65-F5344CB8AC3E}">
        <p14:creationId xmlns:p14="http://schemas.microsoft.com/office/powerpoint/2010/main" val="2615154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350">
              <a:defRPr/>
            </a:pPr>
            <a:r>
              <a:rPr lang="en-US" dirty="0" smtClean="0"/>
              <a:t>This inter-agency group began working together in the mid-1990s with the goal of providing a more accurate assessment of the global maternal mortality burden, as well as comparable estimates across countries. The MMEIG has produced peer reviewed sets of estimates that have been critical for MDG5 monitoring and reporting.</a:t>
            </a:r>
            <a:endParaRPr lang="en-US" dirty="0"/>
          </a:p>
        </p:txBody>
      </p:sp>
      <p:sp>
        <p:nvSpPr>
          <p:cNvPr id="4" name="Slide Number Placeholder 3"/>
          <p:cNvSpPr>
            <a:spLocks noGrp="1"/>
          </p:cNvSpPr>
          <p:nvPr>
            <p:ph type="sldNum" sz="quarter" idx="10"/>
          </p:nvPr>
        </p:nvSpPr>
        <p:spPr/>
        <p:txBody>
          <a:bodyPr/>
          <a:lstStyle/>
          <a:p>
            <a:fld id="{128E2AF9-75FD-4D69-B08C-43FF203C4872}" type="slidenum">
              <a:rPr lang="en-US" smtClean="0"/>
              <a:pPr/>
              <a:t>6</a:t>
            </a:fld>
            <a:endParaRPr lang="en-US"/>
          </a:p>
        </p:txBody>
      </p:sp>
    </p:spTree>
    <p:extLst>
      <p:ext uri="{BB962C8B-B14F-4D97-AF65-F5344CB8AC3E}">
        <p14:creationId xmlns:p14="http://schemas.microsoft.com/office/powerpoint/2010/main" val="1711479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Vital registration:  </a:t>
            </a:r>
            <a:r>
              <a:rPr lang="en-US" sz="1400" b="1" i="1" dirty="0" smtClean="0">
                <a:solidFill>
                  <a:schemeClr val="tx1"/>
                </a:solidFill>
              </a:rPr>
              <a:t>Considered gold standard, however….</a:t>
            </a:r>
            <a:endParaRPr lang="en-US" b="1" i="1" dirty="0" smtClean="0">
              <a:solidFill>
                <a:schemeClr val="tx1"/>
              </a:solidFill>
            </a:endParaRPr>
          </a:p>
          <a:p>
            <a:pPr marL="285750" indent="-285750">
              <a:buFont typeface="Arial" pitchFamily="34" charset="0"/>
              <a:buChar char="•"/>
            </a:pPr>
            <a:r>
              <a:rPr lang="en-US" dirty="0" smtClean="0">
                <a:solidFill>
                  <a:schemeClr val="tx1"/>
                </a:solidFill>
              </a:rPr>
              <a:t>Relatively few countries have complete vital registration and good attribution of cause of death</a:t>
            </a:r>
          </a:p>
          <a:p>
            <a:pPr marL="285750" indent="-285750">
              <a:buFont typeface="Arial" pitchFamily="34" charset="0"/>
              <a:buChar char="•"/>
            </a:pPr>
            <a:r>
              <a:rPr lang="en-US" dirty="0" smtClean="0">
                <a:solidFill>
                  <a:schemeClr val="tx1"/>
                </a:solidFill>
              </a:rPr>
              <a:t>Extensive under-reporting and misclassification</a:t>
            </a:r>
          </a:p>
          <a:p>
            <a:pPr marL="285750" indent="-285750">
              <a:buFont typeface="Arial" pitchFamily="34" charset="0"/>
              <a:buChar char="•"/>
            </a:pPr>
            <a:r>
              <a:rPr lang="en-US" dirty="0" smtClean="0">
                <a:solidFill>
                  <a:schemeClr val="tx1"/>
                </a:solidFill>
              </a:rPr>
              <a:t>Even in countries with complete vital registration, maternal deaths may be underreported by a factor of 1.5 – 3.0</a:t>
            </a:r>
          </a:p>
          <a:p>
            <a:endParaRPr lang="en-US" dirty="0" smtClean="0">
              <a:solidFill>
                <a:schemeClr val="tx1"/>
              </a:solidFill>
            </a:endParaRPr>
          </a:p>
          <a:p>
            <a:pPr marL="285750" indent="-285750">
              <a:buFont typeface="Arial" pitchFamily="34" charset="0"/>
              <a:buChar char="•"/>
            </a:pPr>
            <a:endParaRPr lang="en-US" dirty="0" smtClean="0"/>
          </a:p>
          <a:p>
            <a:endParaRPr lang="en-US" dirty="0" smtClean="0"/>
          </a:p>
          <a:p>
            <a:endParaRPr lang="en-US" dirty="0" smtClean="0">
              <a:solidFill>
                <a:schemeClr val="tx1"/>
              </a:solidFill>
            </a:endParaRPr>
          </a:p>
          <a:p>
            <a:endParaRPr lang="en-US" dirty="0"/>
          </a:p>
        </p:txBody>
      </p:sp>
      <p:sp>
        <p:nvSpPr>
          <p:cNvPr id="4" name="Slide Number Placeholder 3"/>
          <p:cNvSpPr>
            <a:spLocks noGrp="1"/>
          </p:cNvSpPr>
          <p:nvPr>
            <p:ph type="sldNum" sz="quarter" idx="10"/>
          </p:nvPr>
        </p:nvSpPr>
        <p:spPr/>
        <p:txBody>
          <a:bodyPr/>
          <a:lstStyle/>
          <a:p>
            <a:fld id="{128E2AF9-75FD-4D69-B08C-43FF203C4872}" type="slidenum">
              <a:rPr lang="en-US" smtClean="0"/>
              <a:pPr/>
              <a:t>9</a:t>
            </a:fld>
            <a:endParaRPr lang="en-US"/>
          </a:p>
        </p:txBody>
      </p:sp>
    </p:spTree>
    <p:extLst>
      <p:ext uri="{BB962C8B-B14F-4D97-AF65-F5344CB8AC3E}">
        <p14:creationId xmlns:p14="http://schemas.microsoft.com/office/powerpoint/2010/main" val="3033616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Vital registration:  </a:t>
            </a:r>
            <a:r>
              <a:rPr lang="en-US" sz="1400" b="1" i="1" dirty="0" smtClean="0">
                <a:solidFill>
                  <a:schemeClr val="tx1"/>
                </a:solidFill>
              </a:rPr>
              <a:t>Considered gold standard, however….</a:t>
            </a:r>
            <a:endParaRPr lang="en-US" b="1" i="1" dirty="0" smtClean="0">
              <a:solidFill>
                <a:schemeClr val="tx1"/>
              </a:solidFill>
            </a:endParaRPr>
          </a:p>
          <a:p>
            <a:pPr marL="285750" indent="-285750">
              <a:buFont typeface="Arial" pitchFamily="34" charset="0"/>
              <a:buChar char="•"/>
            </a:pPr>
            <a:r>
              <a:rPr lang="en-US" dirty="0" smtClean="0">
                <a:solidFill>
                  <a:schemeClr val="tx1"/>
                </a:solidFill>
              </a:rPr>
              <a:t>Relatively few countries have complete vital registration and good attribution of cause of death</a:t>
            </a:r>
          </a:p>
          <a:p>
            <a:pPr marL="285750" indent="-285750">
              <a:buFont typeface="Arial" pitchFamily="34" charset="0"/>
              <a:buChar char="•"/>
            </a:pPr>
            <a:r>
              <a:rPr lang="en-US" dirty="0" smtClean="0">
                <a:solidFill>
                  <a:schemeClr val="tx1"/>
                </a:solidFill>
              </a:rPr>
              <a:t>Extensive under-reporting and misclassification</a:t>
            </a:r>
          </a:p>
          <a:p>
            <a:pPr marL="285750" indent="-285750">
              <a:buFont typeface="Arial" pitchFamily="34" charset="0"/>
              <a:buChar char="•"/>
            </a:pPr>
            <a:r>
              <a:rPr lang="en-US" dirty="0" smtClean="0">
                <a:solidFill>
                  <a:schemeClr val="tx1"/>
                </a:solidFill>
              </a:rPr>
              <a:t>Even in countries with complete vital registration, maternal deaths may be underreported by a factor of 1.5 – 3.0</a:t>
            </a:r>
          </a:p>
          <a:p>
            <a:endParaRPr lang="en-US" dirty="0" smtClean="0">
              <a:solidFill>
                <a:schemeClr val="tx1"/>
              </a:solidFill>
            </a:endParaRPr>
          </a:p>
          <a:p>
            <a:r>
              <a:rPr lang="en-US" b="1" u="sng" dirty="0" smtClean="0">
                <a:solidFill>
                  <a:schemeClr val="tx1"/>
                </a:solidFill>
              </a:rPr>
              <a:t>Household surveys (sisterhood method): </a:t>
            </a:r>
            <a:r>
              <a:rPr lang="en-US" b="1" i="1" dirty="0" smtClean="0"/>
              <a:t>Only source of information in many developing countries, however….</a:t>
            </a:r>
            <a:endParaRPr lang="en-US" dirty="0" smtClean="0"/>
          </a:p>
          <a:p>
            <a:pPr marL="285750" indent="-285750">
              <a:buFont typeface="Arial" pitchFamily="34" charset="0"/>
              <a:buChar char="•"/>
            </a:pPr>
            <a:r>
              <a:rPr lang="en-US" dirty="0" smtClean="0"/>
              <a:t>Estimates refer to a period 0-6 or 0-9 years before the survey</a:t>
            </a:r>
          </a:p>
          <a:p>
            <a:pPr marL="285750" indent="-285750">
              <a:buFont typeface="Arial" pitchFamily="34" charset="0"/>
              <a:buChar char="•"/>
            </a:pPr>
            <a:r>
              <a:rPr lang="en-US" dirty="0" smtClean="0"/>
              <a:t>Wide confidence intervals</a:t>
            </a:r>
          </a:p>
          <a:p>
            <a:pPr marL="285750" indent="-285750">
              <a:buFont typeface="Arial" pitchFamily="34" charset="0"/>
              <a:buChar char="•"/>
            </a:pPr>
            <a:endParaRPr lang="en-US" dirty="0" smtClean="0"/>
          </a:p>
          <a:p>
            <a:endParaRPr lang="en-US" dirty="0" smtClean="0"/>
          </a:p>
          <a:p>
            <a:endParaRPr lang="en-US" dirty="0" smtClean="0">
              <a:solidFill>
                <a:schemeClr val="tx1"/>
              </a:solidFill>
            </a:endParaRPr>
          </a:p>
          <a:p>
            <a:endParaRPr lang="en-US" dirty="0"/>
          </a:p>
        </p:txBody>
      </p:sp>
      <p:sp>
        <p:nvSpPr>
          <p:cNvPr id="4" name="Slide Number Placeholder 3"/>
          <p:cNvSpPr>
            <a:spLocks noGrp="1"/>
          </p:cNvSpPr>
          <p:nvPr>
            <p:ph type="sldNum" sz="quarter" idx="10"/>
          </p:nvPr>
        </p:nvSpPr>
        <p:spPr/>
        <p:txBody>
          <a:bodyPr/>
          <a:lstStyle/>
          <a:p>
            <a:fld id="{128E2AF9-75FD-4D69-B08C-43FF203C4872}" type="slidenum">
              <a:rPr lang="en-US" smtClean="0"/>
              <a:pPr/>
              <a:t>10</a:t>
            </a:fld>
            <a:endParaRPr lang="en-US"/>
          </a:p>
        </p:txBody>
      </p:sp>
    </p:spTree>
    <p:extLst>
      <p:ext uri="{BB962C8B-B14F-4D97-AF65-F5344CB8AC3E}">
        <p14:creationId xmlns:p14="http://schemas.microsoft.com/office/powerpoint/2010/main" val="13844074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solidFill>
                <a:schemeClr val="tx1"/>
              </a:solidFill>
            </a:endParaRPr>
          </a:p>
          <a:p>
            <a:r>
              <a:rPr lang="en-US" b="1" u="sng" dirty="0" smtClean="0">
                <a:solidFill>
                  <a:schemeClr val="tx1"/>
                </a:solidFill>
              </a:rPr>
              <a:t>Household surveys (sisterhood method): </a:t>
            </a:r>
            <a:r>
              <a:rPr lang="en-US" b="1" i="1" dirty="0" smtClean="0"/>
              <a:t>Only source of information in many developing countries, however….</a:t>
            </a:r>
            <a:endParaRPr lang="en-US" dirty="0" smtClean="0"/>
          </a:p>
          <a:p>
            <a:pPr marL="285750" indent="-285750">
              <a:buFont typeface="Arial" pitchFamily="34" charset="0"/>
              <a:buChar char="•"/>
            </a:pPr>
            <a:r>
              <a:rPr lang="en-US" dirty="0" smtClean="0"/>
              <a:t>Estimates refer to a period 0-6 or 0-9 years before the survey</a:t>
            </a:r>
          </a:p>
          <a:p>
            <a:pPr marL="285750" indent="-285750">
              <a:buFont typeface="Arial" pitchFamily="34" charset="0"/>
              <a:buChar char="•"/>
            </a:pPr>
            <a:r>
              <a:rPr lang="en-US" dirty="0" smtClean="0"/>
              <a:t>Wide confidence intervals</a:t>
            </a:r>
          </a:p>
          <a:p>
            <a:pPr marL="285750" indent="-285750">
              <a:buFont typeface="Arial" pitchFamily="34" charset="0"/>
              <a:buChar char="•"/>
            </a:pPr>
            <a:endParaRPr lang="en-US" dirty="0" smtClean="0"/>
          </a:p>
          <a:p>
            <a:endParaRPr lang="en-US" dirty="0" smtClean="0"/>
          </a:p>
          <a:p>
            <a:endParaRPr lang="en-US" dirty="0" smtClean="0">
              <a:solidFill>
                <a:schemeClr val="tx1"/>
              </a:solidFill>
            </a:endParaRPr>
          </a:p>
          <a:p>
            <a:endParaRPr lang="en-US" dirty="0"/>
          </a:p>
        </p:txBody>
      </p:sp>
      <p:sp>
        <p:nvSpPr>
          <p:cNvPr id="4" name="Slide Number Placeholder 3"/>
          <p:cNvSpPr>
            <a:spLocks noGrp="1"/>
          </p:cNvSpPr>
          <p:nvPr>
            <p:ph type="sldNum" sz="quarter" idx="10"/>
          </p:nvPr>
        </p:nvSpPr>
        <p:spPr/>
        <p:txBody>
          <a:bodyPr/>
          <a:lstStyle/>
          <a:p>
            <a:fld id="{128E2AF9-75FD-4D69-B08C-43FF203C4872}" type="slidenum">
              <a:rPr lang="en-US" smtClean="0"/>
              <a:pPr/>
              <a:t>11</a:t>
            </a:fld>
            <a:endParaRPr lang="en-US"/>
          </a:p>
        </p:txBody>
      </p:sp>
    </p:spTree>
    <p:extLst>
      <p:ext uri="{BB962C8B-B14F-4D97-AF65-F5344CB8AC3E}">
        <p14:creationId xmlns:p14="http://schemas.microsoft.com/office/powerpoint/2010/main" val="9027786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Vital registration:  </a:t>
            </a:r>
            <a:r>
              <a:rPr lang="en-US" sz="1400" b="1" i="1" dirty="0" smtClean="0">
                <a:solidFill>
                  <a:schemeClr val="tx1"/>
                </a:solidFill>
              </a:rPr>
              <a:t>Considered gold standard, however….</a:t>
            </a:r>
            <a:endParaRPr lang="en-US" b="1" i="1" dirty="0" smtClean="0">
              <a:solidFill>
                <a:schemeClr val="tx1"/>
              </a:solidFill>
            </a:endParaRPr>
          </a:p>
          <a:p>
            <a:pPr marL="285750" indent="-285750">
              <a:buFont typeface="Arial" pitchFamily="34" charset="0"/>
              <a:buChar char="•"/>
            </a:pPr>
            <a:r>
              <a:rPr lang="en-US" dirty="0" smtClean="0">
                <a:solidFill>
                  <a:schemeClr val="tx1"/>
                </a:solidFill>
              </a:rPr>
              <a:t>Relatively few countries have complete vital registration and good attribution of cause of death</a:t>
            </a:r>
          </a:p>
          <a:p>
            <a:pPr marL="285750" indent="-285750">
              <a:buFont typeface="Arial" pitchFamily="34" charset="0"/>
              <a:buChar char="•"/>
            </a:pPr>
            <a:r>
              <a:rPr lang="en-US" dirty="0" smtClean="0">
                <a:solidFill>
                  <a:schemeClr val="tx1"/>
                </a:solidFill>
              </a:rPr>
              <a:t>Extensive under-reporting and misclassification</a:t>
            </a:r>
          </a:p>
          <a:p>
            <a:pPr marL="285750" indent="-285750">
              <a:buFont typeface="Arial" pitchFamily="34" charset="0"/>
              <a:buChar char="•"/>
            </a:pPr>
            <a:r>
              <a:rPr lang="en-US" dirty="0" smtClean="0">
                <a:solidFill>
                  <a:schemeClr val="tx1"/>
                </a:solidFill>
              </a:rPr>
              <a:t>Even in countries with complete vital registration, maternal deaths may be underreported by a factor of 1.5 – 3.0</a:t>
            </a:r>
          </a:p>
          <a:p>
            <a:endParaRPr lang="en-US" dirty="0" smtClean="0">
              <a:solidFill>
                <a:schemeClr val="tx1"/>
              </a:solidFill>
            </a:endParaRPr>
          </a:p>
          <a:p>
            <a:r>
              <a:rPr lang="en-US" b="1" u="sng" dirty="0" smtClean="0">
                <a:solidFill>
                  <a:schemeClr val="tx1"/>
                </a:solidFill>
              </a:rPr>
              <a:t>Household surveys (sisterhood method): </a:t>
            </a:r>
            <a:r>
              <a:rPr lang="en-US" b="1" i="1" dirty="0" smtClean="0"/>
              <a:t>Only source of information in many developing countries, however….</a:t>
            </a:r>
            <a:endParaRPr lang="en-US" dirty="0" smtClean="0"/>
          </a:p>
          <a:p>
            <a:pPr marL="285750" indent="-285750">
              <a:buFont typeface="Arial" pitchFamily="34" charset="0"/>
              <a:buChar char="•"/>
            </a:pPr>
            <a:r>
              <a:rPr lang="en-US" dirty="0" smtClean="0"/>
              <a:t>Estimates refer to a period 0-6 or 0-9 years before the survey</a:t>
            </a:r>
          </a:p>
          <a:p>
            <a:pPr marL="285750" indent="-285750">
              <a:buFont typeface="Arial" pitchFamily="34" charset="0"/>
              <a:buChar char="•"/>
            </a:pPr>
            <a:r>
              <a:rPr lang="en-US" dirty="0" smtClean="0"/>
              <a:t>Wide confidence intervals</a:t>
            </a:r>
          </a:p>
          <a:p>
            <a:pPr marL="285750" indent="-285750">
              <a:buFont typeface="Arial" pitchFamily="34" charset="0"/>
              <a:buChar char="•"/>
            </a:pPr>
            <a:endParaRPr lang="en-US" dirty="0" smtClean="0"/>
          </a:p>
          <a:p>
            <a:endParaRPr lang="en-US" dirty="0" smtClean="0"/>
          </a:p>
          <a:p>
            <a:endParaRPr lang="en-US" dirty="0" smtClean="0">
              <a:solidFill>
                <a:schemeClr val="tx1"/>
              </a:solidFill>
            </a:endParaRPr>
          </a:p>
          <a:p>
            <a:endParaRPr lang="en-US" dirty="0"/>
          </a:p>
        </p:txBody>
      </p:sp>
      <p:sp>
        <p:nvSpPr>
          <p:cNvPr id="4" name="Slide Number Placeholder 3"/>
          <p:cNvSpPr>
            <a:spLocks noGrp="1"/>
          </p:cNvSpPr>
          <p:nvPr>
            <p:ph type="sldNum" sz="quarter" idx="10"/>
          </p:nvPr>
        </p:nvSpPr>
        <p:spPr/>
        <p:txBody>
          <a:bodyPr/>
          <a:lstStyle/>
          <a:p>
            <a:fld id="{128E2AF9-75FD-4D69-B08C-43FF203C4872}" type="slidenum">
              <a:rPr lang="en-US" smtClean="0"/>
              <a:pPr/>
              <a:t>12</a:t>
            </a:fld>
            <a:endParaRPr lang="en-US"/>
          </a:p>
        </p:txBody>
      </p:sp>
    </p:spTree>
    <p:extLst>
      <p:ext uri="{BB962C8B-B14F-4D97-AF65-F5344CB8AC3E}">
        <p14:creationId xmlns:p14="http://schemas.microsoft.com/office/powerpoint/2010/main" val="1000736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Vital registration:  </a:t>
            </a:r>
            <a:r>
              <a:rPr lang="en-US" sz="1400" b="1" i="1" dirty="0" smtClean="0">
                <a:solidFill>
                  <a:schemeClr val="tx1"/>
                </a:solidFill>
              </a:rPr>
              <a:t>Considered gold standard, however….</a:t>
            </a:r>
            <a:endParaRPr lang="en-US" b="1" i="1" dirty="0" smtClean="0">
              <a:solidFill>
                <a:schemeClr val="tx1"/>
              </a:solidFill>
            </a:endParaRPr>
          </a:p>
          <a:p>
            <a:pPr marL="285750" indent="-285750">
              <a:buFont typeface="Arial" pitchFamily="34" charset="0"/>
              <a:buChar char="•"/>
            </a:pPr>
            <a:r>
              <a:rPr lang="en-US" dirty="0" smtClean="0">
                <a:solidFill>
                  <a:schemeClr val="tx1"/>
                </a:solidFill>
              </a:rPr>
              <a:t>Relatively few countries have complete vital registration and good attribution of cause of death</a:t>
            </a:r>
          </a:p>
          <a:p>
            <a:pPr marL="285750" indent="-285750">
              <a:buFont typeface="Arial" pitchFamily="34" charset="0"/>
              <a:buChar char="•"/>
            </a:pPr>
            <a:r>
              <a:rPr lang="en-US" dirty="0" smtClean="0">
                <a:solidFill>
                  <a:schemeClr val="tx1"/>
                </a:solidFill>
              </a:rPr>
              <a:t>Extensive under-reporting and misclassification</a:t>
            </a:r>
          </a:p>
          <a:p>
            <a:pPr marL="285750" indent="-285750">
              <a:buFont typeface="Arial" pitchFamily="34" charset="0"/>
              <a:buChar char="•"/>
            </a:pPr>
            <a:r>
              <a:rPr lang="en-US" dirty="0" smtClean="0">
                <a:solidFill>
                  <a:schemeClr val="tx1"/>
                </a:solidFill>
              </a:rPr>
              <a:t>Even in countries with complete vital registration, maternal deaths may be underreported by a factor of 1.5 – 3.0</a:t>
            </a:r>
          </a:p>
          <a:p>
            <a:endParaRPr lang="en-US" dirty="0" smtClean="0">
              <a:solidFill>
                <a:schemeClr val="tx1"/>
              </a:solidFill>
            </a:endParaRPr>
          </a:p>
          <a:p>
            <a:r>
              <a:rPr lang="en-US" b="1" u="sng" dirty="0" smtClean="0">
                <a:solidFill>
                  <a:schemeClr val="tx1"/>
                </a:solidFill>
              </a:rPr>
              <a:t>Household surveys (sisterhood method): </a:t>
            </a:r>
            <a:r>
              <a:rPr lang="en-US" b="1" i="1" dirty="0" smtClean="0"/>
              <a:t>Only source of information in many developing countries, however….</a:t>
            </a:r>
            <a:endParaRPr lang="en-US" dirty="0" smtClean="0"/>
          </a:p>
          <a:p>
            <a:pPr marL="285750" indent="-285750">
              <a:buFont typeface="Arial" pitchFamily="34" charset="0"/>
              <a:buChar char="•"/>
            </a:pPr>
            <a:r>
              <a:rPr lang="en-US" dirty="0" smtClean="0"/>
              <a:t>Estimates refer to a period 0-6 or 0-9 years before the survey</a:t>
            </a:r>
          </a:p>
          <a:p>
            <a:pPr marL="285750" indent="-285750">
              <a:buFont typeface="Arial" pitchFamily="34" charset="0"/>
              <a:buChar char="•"/>
            </a:pPr>
            <a:r>
              <a:rPr lang="en-US" dirty="0" smtClean="0"/>
              <a:t>Wide confidence intervals</a:t>
            </a:r>
          </a:p>
          <a:p>
            <a:pPr marL="285750" indent="-285750">
              <a:buFont typeface="Arial" pitchFamily="34" charset="0"/>
              <a:buChar char="•"/>
            </a:pPr>
            <a:endParaRPr lang="en-US" dirty="0" smtClean="0"/>
          </a:p>
          <a:p>
            <a:endParaRPr lang="en-US" dirty="0" smtClean="0"/>
          </a:p>
          <a:p>
            <a:endParaRPr lang="en-US" dirty="0" smtClean="0">
              <a:solidFill>
                <a:schemeClr val="tx1"/>
              </a:solidFill>
            </a:endParaRPr>
          </a:p>
          <a:p>
            <a:endParaRPr lang="en-US" dirty="0"/>
          </a:p>
        </p:txBody>
      </p:sp>
      <p:sp>
        <p:nvSpPr>
          <p:cNvPr id="4" name="Slide Number Placeholder 3"/>
          <p:cNvSpPr>
            <a:spLocks noGrp="1"/>
          </p:cNvSpPr>
          <p:nvPr>
            <p:ph type="sldNum" sz="quarter" idx="10"/>
          </p:nvPr>
        </p:nvSpPr>
        <p:spPr/>
        <p:txBody>
          <a:bodyPr/>
          <a:lstStyle/>
          <a:p>
            <a:fld id="{128E2AF9-75FD-4D69-B08C-43FF203C4872}" type="slidenum">
              <a:rPr lang="en-US" smtClean="0"/>
              <a:pPr/>
              <a:t>13</a:t>
            </a:fld>
            <a:endParaRPr lang="en-US"/>
          </a:p>
        </p:txBody>
      </p:sp>
    </p:spTree>
    <p:extLst>
      <p:ext uri="{BB962C8B-B14F-4D97-AF65-F5344CB8AC3E}">
        <p14:creationId xmlns:p14="http://schemas.microsoft.com/office/powerpoint/2010/main" val="5991146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Vital registration:  </a:t>
            </a:r>
            <a:r>
              <a:rPr lang="en-US" sz="1400" b="1" i="1" dirty="0" smtClean="0">
                <a:solidFill>
                  <a:schemeClr val="tx1"/>
                </a:solidFill>
              </a:rPr>
              <a:t>Considered gold standard, however….</a:t>
            </a:r>
            <a:endParaRPr lang="en-US" b="1" i="1" dirty="0" smtClean="0">
              <a:solidFill>
                <a:schemeClr val="tx1"/>
              </a:solidFill>
            </a:endParaRPr>
          </a:p>
          <a:p>
            <a:pPr marL="285750" indent="-285750">
              <a:buFont typeface="Arial" pitchFamily="34" charset="0"/>
              <a:buChar char="•"/>
            </a:pPr>
            <a:r>
              <a:rPr lang="en-US" dirty="0" smtClean="0">
                <a:solidFill>
                  <a:schemeClr val="tx1"/>
                </a:solidFill>
              </a:rPr>
              <a:t>Relatively few countries have complete vital registration and good attribution of cause of death</a:t>
            </a:r>
          </a:p>
          <a:p>
            <a:pPr marL="285750" indent="-285750">
              <a:buFont typeface="Arial" pitchFamily="34" charset="0"/>
              <a:buChar char="•"/>
            </a:pPr>
            <a:r>
              <a:rPr lang="en-US" dirty="0" smtClean="0">
                <a:solidFill>
                  <a:schemeClr val="tx1"/>
                </a:solidFill>
              </a:rPr>
              <a:t>Extensive under-reporting and misclassification</a:t>
            </a:r>
          </a:p>
          <a:p>
            <a:pPr marL="285750" indent="-285750">
              <a:buFont typeface="Arial" pitchFamily="34" charset="0"/>
              <a:buChar char="•"/>
            </a:pPr>
            <a:r>
              <a:rPr lang="en-US" dirty="0" smtClean="0">
                <a:solidFill>
                  <a:schemeClr val="tx1"/>
                </a:solidFill>
              </a:rPr>
              <a:t>Even in countries with complete vital registration, maternal deaths may be underreported by a factor of 1.5 – 3.0</a:t>
            </a:r>
          </a:p>
          <a:p>
            <a:endParaRPr lang="en-US" dirty="0" smtClean="0">
              <a:solidFill>
                <a:schemeClr val="tx1"/>
              </a:solidFill>
            </a:endParaRPr>
          </a:p>
          <a:p>
            <a:r>
              <a:rPr lang="en-US" b="1" u="sng" dirty="0" smtClean="0">
                <a:solidFill>
                  <a:schemeClr val="tx1"/>
                </a:solidFill>
              </a:rPr>
              <a:t>Household surveys (sisterhood method): </a:t>
            </a:r>
            <a:r>
              <a:rPr lang="en-US" b="1" i="1" dirty="0" smtClean="0"/>
              <a:t>Only source of information in many developing countries, however….</a:t>
            </a:r>
            <a:endParaRPr lang="en-US" dirty="0" smtClean="0"/>
          </a:p>
          <a:p>
            <a:pPr marL="285750" indent="-285750">
              <a:buFont typeface="Arial" pitchFamily="34" charset="0"/>
              <a:buChar char="•"/>
            </a:pPr>
            <a:r>
              <a:rPr lang="en-US" dirty="0" smtClean="0"/>
              <a:t>Estimates refer to a period 0-6 or 0-9 years before the survey</a:t>
            </a:r>
          </a:p>
          <a:p>
            <a:pPr marL="285750" indent="-285750">
              <a:buFont typeface="Arial" pitchFamily="34" charset="0"/>
              <a:buChar char="•"/>
            </a:pPr>
            <a:r>
              <a:rPr lang="en-US" dirty="0" smtClean="0"/>
              <a:t>Wide confidence intervals</a:t>
            </a:r>
          </a:p>
          <a:p>
            <a:pPr marL="285750" indent="-285750">
              <a:buFont typeface="Arial" pitchFamily="34" charset="0"/>
              <a:buChar char="•"/>
            </a:pPr>
            <a:endParaRPr lang="en-US" dirty="0" smtClean="0"/>
          </a:p>
          <a:p>
            <a:endParaRPr lang="en-US" dirty="0" smtClean="0"/>
          </a:p>
          <a:p>
            <a:endParaRPr lang="en-US" dirty="0" smtClean="0">
              <a:solidFill>
                <a:schemeClr val="tx1"/>
              </a:solidFill>
            </a:endParaRPr>
          </a:p>
          <a:p>
            <a:endParaRPr lang="en-US" dirty="0"/>
          </a:p>
        </p:txBody>
      </p:sp>
      <p:sp>
        <p:nvSpPr>
          <p:cNvPr id="4" name="Slide Number Placeholder 3"/>
          <p:cNvSpPr>
            <a:spLocks noGrp="1"/>
          </p:cNvSpPr>
          <p:nvPr>
            <p:ph type="sldNum" sz="quarter" idx="10"/>
          </p:nvPr>
        </p:nvSpPr>
        <p:spPr/>
        <p:txBody>
          <a:bodyPr/>
          <a:lstStyle/>
          <a:p>
            <a:fld id="{128E2AF9-75FD-4D69-B08C-43FF203C4872}" type="slidenum">
              <a:rPr lang="en-US" smtClean="0"/>
              <a:pPr/>
              <a:t>14</a:t>
            </a:fld>
            <a:endParaRPr lang="en-US"/>
          </a:p>
        </p:txBody>
      </p:sp>
    </p:spTree>
    <p:extLst>
      <p:ext uri="{BB962C8B-B14F-4D97-AF65-F5344CB8AC3E}">
        <p14:creationId xmlns:p14="http://schemas.microsoft.com/office/powerpoint/2010/main" val="17597734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Official MDG5 estimates</a:t>
            </a:r>
          </a:p>
          <a:p>
            <a:r>
              <a:rPr lang="en-US" i="1" dirty="0" smtClean="0"/>
              <a:t>Countdown to 2015 </a:t>
            </a:r>
            <a:endParaRPr lang="en-US" dirty="0"/>
          </a:p>
        </p:txBody>
      </p:sp>
      <p:sp>
        <p:nvSpPr>
          <p:cNvPr id="4" name="Slide Number Placeholder 3"/>
          <p:cNvSpPr>
            <a:spLocks noGrp="1"/>
          </p:cNvSpPr>
          <p:nvPr>
            <p:ph type="sldNum" sz="quarter" idx="10"/>
          </p:nvPr>
        </p:nvSpPr>
        <p:spPr/>
        <p:txBody>
          <a:bodyPr/>
          <a:lstStyle/>
          <a:p>
            <a:fld id="{128E2AF9-75FD-4D69-B08C-43FF203C4872}" type="slidenum">
              <a:rPr lang="en-US" smtClean="0"/>
              <a:pPr/>
              <a:t>27</a:t>
            </a:fld>
            <a:endParaRPr lang="en-US"/>
          </a:p>
        </p:txBody>
      </p:sp>
    </p:spTree>
    <p:extLst>
      <p:ext uri="{BB962C8B-B14F-4D97-AF65-F5344CB8AC3E}">
        <p14:creationId xmlns:p14="http://schemas.microsoft.com/office/powerpoint/2010/main" val="2787473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8E2AF9-75FD-4D69-B08C-43FF203C4872}" type="slidenum">
              <a:rPr lang="en-US" smtClean="0"/>
              <a:pPr/>
              <a:t>32</a:t>
            </a:fld>
            <a:endParaRPr lang="en-US"/>
          </a:p>
        </p:txBody>
      </p:sp>
    </p:spTree>
    <p:extLst>
      <p:ext uri="{BB962C8B-B14F-4D97-AF65-F5344CB8AC3E}">
        <p14:creationId xmlns:p14="http://schemas.microsoft.com/office/powerpoint/2010/main" val="4169574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t>5/2/2014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1142285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t>5/2/2014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4099523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t>5/2/2014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683867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0C0"/>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342900" indent="-342900">
              <a:buFont typeface="Wingdings" panose="05000000000000000000" pitchFamily="2" charset="2"/>
              <a:buChar cha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0E7B928-FF05-4680-B9E6-9CBF46CCBEEC}" type="datetimeFigureOut">
              <a:rPr lang="en-US" smtClean="0"/>
              <a:t>5/2/2014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32024742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0070C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E7B928-FF05-4680-B9E6-9CBF46CCBEEC}" type="datetimeFigureOut">
              <a:rPr lang="en-US" smtClean="0"/>
              <a:t>5/2/2014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194622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E7B928-FF05-4680-B9E6-9CBF46CCBEEC}" type="datetimeFigureOut">
              <a:rPr lang="en-US" smtClean="0"/>
              <a:t>5/2/2014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3319075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E7B928-FF05-4680-B9E6-9CBF46CCBEEC}" type="datetimeFigureOut">
              <a:rPr lang="en-US" smtClean="0"/>
              <a:t>5/2/2014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923394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E7B928-FF05-4680-B9E6-9CBF46CCBEEC}" type="datetimeFigureOut">
              <a:rPr lang="en-US" smtClean="0"/>
              <a:t>5/2/2014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282366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E7B928-FF05-4680-B9E6-9CBF46CCBEEC}" type="datetimeFigureOut">
              <a:rPr lang="en-US" smtClean="0"/>
              <a:t>5/2/2014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3236187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7B928-FF05-4680-B9E6-9CBF46CCBEEC}" type="datetimeFigureOut">
              <a:rPr lang="en-US" smtClean="0"/>
              <a:t>5/2/2014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2655738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7B928-FF05-4680-B9E6-9CBF46CCBEEC}" type="datetimeFigureOut">
              <a:rPr lang="en-US" smtClean="0"/>
              <a:t>5/2/2014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459546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7B928-FF05-4680-B9E6-9CBF46CCBEEC}" type="datetimeFigureOut">
              <a:rPr lang="en-US" smtClean="0"/>
              <a:t>5/2/2014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1EA07C-EE9C-40C2-ADB5-5ED734F62BC1}" type="slidenum">
              <a:rPr lang="en-US" smtClean="0"/>
              <a:t>‹#›</a:t>
            </a:fld>
            <a:endParaRPr lang="en-US"/>
          </a:p>
        </p:txBody>
      </p:sp>
    </p:spTree>
    <p:extLst>
      <p:ext uri="{BB962C8B-B14F-4D97-AF65-F5344CB8AC3E}">
        <p14:creationId xmlns:p14="http://schemas.microsoft.com/office/powerpoint/2010/main" val="1907392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hnewby@unicef.org" TargetMode="External"/><Relationship Id="rId2" Type="http://schemas.openxmlformats.org/officeDocument/2006/relationships/hyperlink" Target="mailto:aamouzou@unicef.org"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1895203"/>
          </a:xfrm>
        </p:spPr>
        <p:txBody>
          <a:bodyPr>
            <a:normAutofit/>
          </a:bodyPr>
          <a:lstStyle/>
          <a:p>
            <a:r>
              <a:rPr lang="en-US" b="1" dirty="0" smtClean="0">
                <a:solidFill>
                  <a:srgbClr val="0070C0"/>
                </a:solidFill>
              </a:rPr>
              <a:t>The new UN interagency maternal mortality estimates</a:t>
            </a:r>
            <a:endParaRPr lang="en-US" b="1" dirty="0">
              <a:solidFill>
                <a:srgbClr val="0070C0"/>
              </a:solidFill>
            </a:endParaRPr>
          </a:p>
        </p:txBody>
      </p:sp>
      <p:sp>
        <p:nvSpPr>
          <p:cNvPr id="3" name="Content Placeholder 2"/>
          <p:cNvSpPr>
            <a:spLocks noGrp="1"/>
          </p:cNvSpPr>
          <p:nvPr>
            <p:ph idx="1"/>
          </p:nvPr>
        </p:nvSpPr>
        <p:spPr>
          <a:xfrm>
            <a:off x="435428" y="5029200"/>
            <a:ext cx="8229600" cy="1600200"/>
          </a:xfrm>
        </p:spPr>
        <p:txBody>
          <a:bodyPr>
            <a:normAutofit lnSpcReduction="10000"/>
          </a:bodyPr>
          <a:lstStyle/>
          <a:p>
            <a:pPr marL="0" indent="0" algn="ctr">
              <a:buNone/>
            </a:pPr>
            <a:r>
              <a:rPr lang="en-US" b="1" dirty="0" smtClean="0"/>
              <a:t>Agbessi Amouzou and Holly Newby </a:t>
            </a:r>
          </a:p>
          <a:p>
            <a:pPr marL="0" indent="0" algn="ctr">
              <a:buNone/>
            </a:pPr>
            <a:r>
              <a:rPr lang="en-US" sz="2800" dirty="0" smtClean="0"/>
              <a:t>Data &amp; Analytics Section, DPS, UNICEF</a:t>
            </a:r>
          </a:p>
          <a:p>
            <a:pPr marL="0" indent="0" algn="ctr">
              <a:buNone/>
            </a:pPr>
            <a:r>
              <a:rPr lang="en-US" sz="2800" dirty="0" smtClean="0"/>
              <a:t>1 May 2014</a:t>
            </a:r>
            <a:endParaRPr lang="en-US" sz="2800" dirty="0"/>
          </a:p>
        </p:txBody>
      </p:sp>
      <p:pic>
        <p:nvPicPr>
          <p:cNvPr id="4" name="Picture 2" descr="S:\Dissemination\Photos Mat. Health Pres\UNI57538.jpg"/>
          <p:cNvPicPr>
            <a:picLocks noChangeAspect="1" noChangeArrowheads="1"/>
          </p:cNvPicPr>
          <p:nvPr/>
        </p:nvPicPr>
        <p:blipFill rotWithShape="1">
          <a:blip r:embed="rId2">
            <a:extLst>
              <a:ext uri="{BEBA8EAE-BF5A-486C-A8C5-ECC9F3942E4B}">
                <a14:imgProps xmlns:a14="http://schemas.microsoft.com/office/drawing/2010/main">
                  <a14:imgLayer r:embed="rId3">
                    <a14:imgEffect>
                      <a14:brightnessContrast bright="30000"/>
                    </a14:imgEffect>
                  </a14:imgLayer>
                </a14:imgProps>
              </a:ext>
            </a:extLst>
          </a:blip>
          <a:srcRect l="21687" r="7050" b="49924"/>
          <a:stretch/>
        </p:blipFill>
        <p:spPr bwMode="auto">
          <a:xfrm>
            <a:off x="2133600" y="2352403"/>
            <a:ext cx="4833257" cy="2266406"/>
          </a:xfrm>
          <a:prstGeom prst="rect">
            <a:avLst/>
          </a:prstGeom>
          <a:noFill/>
        </p:spPr>
      </p:pic>
    </p:spTree>
    <p:extLst>
      <p:ext uri="{BB962C8B-B14F-4D97-AF65-F5344CB8AC3E}">
        <p14:creationId xmlns:p14="http://schemas.microsoft.com/office/powerpoint/2010/main" val="29983611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143000"/>
          </a:xfrm>
        </p:spPr>
        <p:txBody>
          <a:bodyPr>
            <a:noAutofit/>
          </a:bodyPr>
          <a:lstStyle/>
          <a:p>
            <a:r>
              <a:rPr lang="en-US" sz="3600" b="1" dirty="0"/>
              <a:t>Sources of maternal mortality data and their limitations</a:t>
            </a:r>
            <a:endParaRPr lang="en-US" sz="4800" b="1" dirty="0" smtClean="0"/>
          </a:p>
        </p:txBody>
      </p:sp>
      <p:sp>
        <p:nvSpPr>
          <p:cNvPr id="3" name="Content Placeholder 2"/>
          <p:cNvSpPr>
            <a:spLocks noGrp="1"/>
          </p:cNvSpPr>
          <p:nvPr>
            <p:ph idx="1"/>
          </p:nvPr>
        </p:nvSpPr>
        <p:spPr>
          <a:xfrm>
            <a:off x="457200" y="1600200"/>
            <a:ext cx="8458200" cy="5029200"/>
          </a:xfrm>
        </p:spPr>
        <p:txBody>
          <a:bodyPr>
            <a:normAutofit/>
          </a:bodyPr>
          <a:lstStyle/>
          <a:p>
            <a:r>
              <a:rPr lang="en-US" dirty="0" smtClean="0"/>
              <a:t>Maternal mortality data can come from a variety of sources:</a:t>
            </a:r>
          </a:p>
          <a:p>
            <a:pPr lvl="1"/>
            <a:r>
              <a:rPr lang="en-US" dirty="0" smtClean="0">
                <a:solidFill>
                  <a:schemeClr val="bg1">
                    <a:lumMod val="50000"/>
                  </a:schemeClr>
                </a:solidFill>
              </a:rPr>
              <a:t>Vital registration</a:t>
            </a:r>
          </a:p>
          <a:p>
            <a:pPr lvl="1"/>
            <a:r>
              <a:rPr lang="en-US" b="1" dirty="0" smtClean="0"/>
              <a:t>Household surveys </a:t>
            </a:r>
            <a:r>
              <a:rPr lang="en-US" dirty="0" smtClean="0"/>
              <a:t>(sisterhood method)</a:t>
            </a:r>
          </a:p>
          <a:p>
            <a:pPr lvl="1"/>
            <a:endParaRPr lang="en-US" dirty="0"/>
          </a:p>
        </p:txBody>
      </p:sp>
      <p:sp>
        <p:nvSpPr>
          <p:cNvPr id="4" name="Rectangular Callout 3"/>
          <p:cNvSpPr/>
          <p:nvPr/>
        </p:nvSpPr>
        <p:spPr>
          <a:xfrm>
            <a:off x="5029200" y="3810000"/>
            <a:ext cx="4114800" cy="2647950"/>
          </a:xfrm>
          <a:prstGeom prst="wedgeRectCallout">
            <a:avLst>
              <a:gd name="adj1" fmla="val -73774"/>
              <a:gd name="adj2" fmla="val -5789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US" sz="2400" dirty="0"/>
              <a:t>Pregnancy-related deaths</a:t>
            </a:r>
          </a:p>
          <a:p>
            <a:pPr marL="342900" indent="-342900">
              <a:buFont typeface="Arial" panose="020B0604020202020204" pitchFamily="34" charset="0"/>
              <a:buChar char="•"/>
            </a:pPr>
            <a:r>
              <a:rPr lang="en-US" sz="2400" dirty="0"/>
              <a:t>MMR </a:t>
            </a:r>
            <a:r>
              <a:rPr lang="en-US" sz="2400" dirty="0" smtClean="0"/>
              <a:t>very imprecise</a:t>
            </a:r>
            <a:r>
              <a:rPr lang="en-US" sz="2400" dirty="0"/>
              <a:t>, large confidence intervals</a:t>
            </a:r>
          </a:p>
          <a:p>
            <a:pPr marL="342900" indent="-342900">
              <a:buFont typeface="Arial" panose="020B0604020202020204" pitchFamily="34" charset="0"/>
              <a:buChar char="•"/>
            </a:pPr>
            <a:r>
              <a:rPr lang="en-US" sz="2400" dirty="0" smtClean="0"/>
              <a:t>Doe not produce recent estimate: MMR </a:t>
            </a:r>
            <a:r>
              <a:rPr lang="en-US" sz="2400" dirty="0"/>
              <a:t>refers to 7 </a:t>
            </a:r>
            <a:r>
              <a:rPr lang="en-US" sz="2400" dirty="0" smtClean="0"/>
              <a:t>to 9 years </a:t>
            </a:r>
            <a:r>
              <a:rPr lang="en-US" sz="2400" dirty="0"/>
              <a:t>in the past</a:t>
            </a:r>
          </a:p>
        </p:txBody>
      </p:sp>
    </p:spTree>
    <p:extLst>
      <p:ext uri="{BB962C8B-B14F-4D97-AF65-F5344CB8AC3E}">
        <p14:creationId xmlns:p14="http://schemas.microsoft.com/office/powerpoint/2010/main" val="24080089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143000"/>
          </a:xfrm>
        </p:spPr>
        <p:txBody>
          <a:bodyPr>
            <a:noAutofit/>
          </a:bodyPr>
          <a:lstStyle/>
          <a:p>
            <a:r>
              <a:rPr lang="en-US" sz="3600" b="1" dirty="0"/>
              <a:t>Sources of maternal mortality data and their limitations</a:t>
            </a:r>
            <a:endParaRPr lang="en-US" sz="3600" b="1" dirty="0" smtClean="0"/>
          </a:p>
        </p:txBody>
      </p:sp>
      <p:sp>
        <p:nvSpPr>
          <p:cNvPr id="3" name="Content Placeholder 2"/>
          <p:cNvSpPr>
            <a:spLocks noGrp="1"/>
          </p:cNvSpPr>
          <p:nvPr>
            <p:ph idx="1"/>
          </p:nvPr>
        </p:nvSpPr>
        <p:spPr>
          <a:xfrm>
            <a:off x="457200" y="1600200"/>
            <a:ext cx="8458200" cy="5029200"/>
          </a:xfrm>
        </p:spPr>
        <p:txBody>
          <a:bodyPr>
            <a:normAutofit/>
          </a:bodyPr>
          <a:lstStyle/>
          <a:p>
            <a:r>
              <a:rPr lang="en-US" dirty="0" smtClean="0"/>
              <a:t>Maternal mortality data can come from a variety of sources:</a:t>
            </a:r>
          </a:p>
          <a:p>
            <a:pPr lvl="1"/>
            <a:r>
              <a:rPr lang="en-US" dirty="0" smtClean="0">
                <a:solidFill>
                  <a:schemeClr val="bg1">
                    <a:lumMod val="50000"/>
                  </a:schemeClr>
                </a:solidFill>
              </a:rPr>
              <a:t>Vital registration</a:t>
            </a:r>
          </a:p>
          <a:p>
            <a:pPr lvl="1"/>
            <a:r>
              <a:rPr lang="en-US" dirty="0" smtClean="0">
                <a:solidFill>
                  <a:schemeClr val="bg1">
                    <a:lumMod val="50000"/>
                  </a:schemeClr>
                </a:solidFill>
              </a:rPr>
              <a:t>Household surveys (sisterhood method)</a:t>
            </a:r>
          </a:p>
          <a:p>
            <a:pPr lvl="1"/>
            <a:r>
              <a:rPr lang="en-US" b="1" dirty="0" smtClean="0"/>
              <a:t>Censuses</a:t>
            </a:r>
          </a:p>
        </p:txBody>
      </p:sp>
      <p:sp>
        <p:nvSpPr>
          <p:cNvPr id="4" name="Rectangular Callout 3"/>
          <p:cNvSpPr/>
          <p:nvPr/>
        </p:nvSpPr>
        <p:spPr>
          <a:xfrm>
            <a:off x="3908323" y="4191000"/>
            <a:ext cx="5029200" cy="1828800"/>
          </a:xfrm>
          <a:prstGeom prst="wedgeRectCallout">
            <a:avLst>
              <a:gd name="adj1" fmla="val -74534"/>
              <a:gd name="adj2" fmla="val -5624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US" sz="2400" dirty="0" smtClean="0"/>
              <a:t>Pregnancy-related </a:t>
            </a:r>
            <a:r>
              <a:rPr lang="en-US" sz="2400" dirty="0"/>
              <a:t>deaths</a:t>
            </a:r>
          </a:p>
          <a:p>
            <a:pPr marL="342900" indent="-342900">
              <a:buFont typeface="Arial" panose="020B0604020202020204" pitchFamily="34" charset="0"/>
              <a:buChar char="•"/>
            </a:pPr>
            <a:r>
              <a:rPr lang="en-US" sz="2400" dirty="0"/>
              <a:t>Conducted every 10 years</a:t>
            </a:r>
          </a:p>
          <a:p>
            <a:pPr marL="342900" indent="-342900">
              <a:buFont typeface="Arial" panose="020B0604020202020204" pitchFamily="34" charset="0"/>
              <a:buChar char="•"/>
            </a:pPr>
            <a:r>
              <a:rPr lang="en-US" sz="2400" dirty="0"/>
              <a:t>Need adjustment for </a:t>
            </a:r>
            <a:r>
              <a:rPr lang="en-US" sz="2400" dirty="0" smtClean="0"/>
              <a:t>completeness of births and deaths</a:t>
            </a:r>
            <a:endParaRPr lang="en-US" sz="2400" dirty="0"/>
          </a:p>
        </p:txBody>
      </p:sp>
    </p:spTree>
    <p:extLst>
      <p:ext uri="{BB962C8B-B14F-4D97-AF65-F5344CB8AC3E}">
        <p14:creationId xmlns:p14="http://schemas.microsoft.com/office/powerpoint/2010/main" val="31993550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143000"/>
          </a:xfrm>
        </p:spPr>
        <p:txBody>
          <a:bodyPr>
            <a:noAutofit/>
          </a:bodyPr>
          <a:lstStyle/>
          <a:p>
            <a:r>
              <a:rPr lang="en-US" sz="3600" b="1" dirty="0"/>
              <a:t>Sources of maternal mortality data and their limitations</a:t>
            </a:r>
            <a:endParaRPr lang="en-US" sz="3600" b="1" dirty="0" smtClean="0"/>
          </a:p>
        </p:txBody>
      </p:sp>
      <p:sp>
        <p:nvSpPr>
          <p:cNvPr id="3" name="Content Placeholder 2"/>
          <p:cNvSpPr>
            <a:spLocks noGrp="1"/>
          </p:cNvSpPr>
          <p:nvPr>
            <p:ph idx="1"/>
          </p:nvPr>
        </p:nvSpPr>
        <p:spPr>
          <a:xfrm>
            <a:off x="457200" y="1600200"/>
            <a:ext cx="8458200" cy="5029200"/>
          </a:xfrm>
        </p:spPr>
        <p:txBody>
          <a:bodyPr>
            <a:normAutofit/>
          </a:bodyPr>
          <a:lstStyle/>
          <a:p>
            <a:r>
              <a:rPr lang="en-US" dirty="0" smtClean="0"/>
              <a:t>Maternal mortality data can come from a variety of sources:</a:t>
            </a:r>
          </a:p>
          <a:p>
            <a:pPr lvl="1"/>
            <a:r>
              <a:rPr lang="en-US" dirty="0" smtClean="0">
                <a:solidFill>
                  <a:schemeClr val="bg1">
                    <a:lumMod val="50000"/>
                  </a:schemeClr>
                </a:solidFill>
              </a:rPr>
              <a:t>Vital registration</a:t>
            </a:r>
          </a:p>
          <a:p>
            <a:pPr lvl="1"/>
            <a:r>
              <a:rPr lang="en-US" dirty="0" smtClean="0">
                <a:solidFill>
                  <a:schemeClr val="bg1">
                    <a:lumMod val="50000"/>
                  </a:schemeClr>
                </a:solidFill>
              </a:rPr>
              <a:t>Household surveys (sisterhood method, etc.)</a:t>
            </a:r>
          </a:p>
          <a:p>
            <a:pPr lvl="1"/>
            <a:r>
              <a:rPr lang="en-US" dirty="0" smtClean="0">
                <a:solidFill>
                  <a:schemeClr val="bg1">
                    <a:lumMod val="50000"/>
                  </a:schemeClr>
                </a:solidFill>
              </a:rPr>
              <a:t>Censuses</a:t>
            </a:r>
          </a:p>
          <a:p>
            <a:pPr lvl="1"/>
            <a:r>
              <a:rPr lang="en-US" dirty="0" smtClean="0"/>
              <a:t>Reproductive-age mortality studies (RAMOS)</a:t>
            </a:r>
          </a:p>
          <a:p>
            <a:pPr lvl="1"/>
            <a:endParaRPr lang="en-US" dirty="0"/>
          </a:p>
          <a:p>
            <a:pPr marL="0" indent="0" algn="ctr">
              <a:buNone/>
            </a:pPr>
            <a:endParaRPr lang="en-US" i="1" dirty="0" smtClean="0"/>
          </a:p>
        </p:txBody>
      </p:sp>
      <p:sp>
        <p:nvSpPr>
          <p:cNvPr id="4" name="Rectangular Callout 3"/>
          <p:cNvSpPr/>
          <p:nvPr/>
        </p:nvSpPr>
        <p:spPr>
          <a:xfrm>
            <a:off x="5029200" y="4724400"/>
            <a:ext cx="4114800" cy="1905000"/>
          </a:xfrm>
          <a:prstGeom prst="wedgeRectCallout">
            <a:avLst>
              <a:gd name="adj1" fmla="val -70429"/>
              <a:gd name="adj2" fmla="val -5366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US" sz="2000" dirty="0"/>
              <a:t>Complicate, time-consuming and expensive</a:t>
            </a:r>
          </a:p>
          <a:p>
            <a:pPr marL="342900" indent="-342900">
              <a:buFont typeface="Arial" panose="020B0604020202020204" pitchFamily="34" charset="0"/>
              <a:buChar char="•"/>
            </a:pPr>
            <a:r>
              <a:rPr lang="en-US" sz="2000" dirty="0"/>
              <a:t>Under-report of maternal deaths</a:t>
            </a:r>
          </a:p>
          <a:p>
            <a:pPr marL="342900" indent="-342900">
              <a:buFont typeface="Arial" panose="020B0604020202020204" pitchFamily="34" charset="0"/>
              <a:buChar char="•"/>
            </a:pPr>
            <a:r>
              <a:rPr lang="en-US" sz="2000" dirty="0"/>
              <a:t>Under report of number of live births</a:t>
            </a:r>
          </a:p>
        </p:txBody>
      </p:sp>
    </p:spTree>
    <p:extLst>
      <p:ext uri="{BB962C8B-B14F-4D97-AF65-F5344CB8AC3E}">
        <p14:creationId xmlns:p14="http://schemas.microsoft.com/office/powerpoint/2010/main" val="19414433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143000"/>
          </a:xfrm>
        </p:spPr>
        <p:txBody>
          <a:bodyPr>
            <a:noAutofit/>
          </a:bodyPr>
          <a:lstStyle/>
          <a:p>
            <a:r>
              <a:rPr lang="en-US" sz="3600" b="1" dirty="0"/>
              <a:t>Sources of maternal mortality data and their limitations</a:t>
            </a:r>
            <a:endParaRPr lang="en-US" sz="3600" b="1" dirty="0" smtClean="0"/>
          </a:p>
        </p:txBody>
      </p:sp>
      <p:sp>
        <p:nvSpPr>
          <p:cNvPr id="3" name="Content Placeholder 2"/>
          <p:cNvSpPr>
            <a:spLocks noGrp="1"/>
          </p:cNvSpPr>
          <p:nvPr>
            <p:ph idx="1"/>
          </p:nvPr>
        </p:nvSpPr>
        <p:spPr>
          <a:xfrm>
            <a:off x="457200" y="1600200"/>
            <a:ext cx="8458200" cy="5029200"/>
          </a:xfrm>
        </p:spPr>
        <p:txBody>
          <a:bodyPr>
            <a:normAutofit/>
          </a:bodyPr>
          <a:lstStyle/>
          <a:p>
            <a:r>
              <a:rPr lang="en-US" dirty="0" smtClean="0"/>
              <a:t>Maternal mortality data can come from a variety of sources:</a:t>
            </a:r>
          </a:p>
          <a:p>
            <a:pPr lvl="1"/>
            <a:r>
              <a:rPr lang="en-US" dirty="0" smtClean="0">
                <a:solidFill>
                  <a:schemeClr val="bg1">
                    <a:lumMod val="50000"/>
                  </a:schemeClr>
                </a:solidFill>
              </a:rPr>
              <a:t>Vital registration</a:t>
            </a:r>
          </a:p>
          <a:p>
            <a:pPr lvl="1"/>
            <a:r>
              <a:rPr lang="en-US" dirty="0" smtClean="0">
                <a:solidFill>
                  <a:schemeClr val="bg1">
                    <a:lumMod val="50000"/>
                  </a:schemeClr>
                </a:solidFill>
              </a:rPr>
              <a:t>Household surveys (sisterhood method, etc.)</a:t>
            </a:r>
          </a:p>
          <a:p>
            <a:pPr lvl="1"/>
            <a:r>
              <a:rPr lang="en-US" dirty="0" smtClean="0">
                <a:solidFill>
                  <a:schemeClr val="bg1">
                    <a:lumMod val="50000"/>
                  </a:schemeClr>
                </a:solidFill>
              </a:rPr>
              <a:t>Censuses</a:t>
            </a:r>
          </a:p>
          <a:p>
            <a:pPr lvl="1"/>
            <a:r>
              <a:rPr lang="en-US" dirty="0" smtClean="0">
                <a:solidFill>
                  <a:schemeClr val="bg1">
                    <a:lumMod val="50000"/>
                  </a:schemeClr>
                </a:solidFill>
              </a:rPr>
              <a:t>Reproductive-age mortality studies (RAMOS)</a:t>
            </a:r>
          </a:p>
          <a:p>
            <a:pPr lvl="1"/>
            <a:r>
              <a:rPr lang="en-US" dirty="0" smtClean="0"/>
              <a:t>Verbal autopsy</a:t>
            </a:r>
          </a:p>
          <a:p>
            <a:pPr lvl="1"/>
            <a:endParaRPr lang="en-US" dirty="0"/>
          </a:p>
        </p:txBody>
      </p:sp>
      <p:sp>
        <p:nvSpPr>
          <p:cNvPr id="4" name="Rectangular Callout 3"/>
          <p:cNvSpPr/>
          <p:nvPr/>
        </p:nvSpPr>
        <p:spPr>
          <a:xfrm>
            <a:off x="4994787" y="4919816"/>
            <a:ext cx="4114800" cy="1943100"/>
          </a:xfrm>
          <a:prstGeom prst="wedgeRectCallout">
            <a:avLst>
              <a:gd name="adj1" fmla="val -85243"/>
              <a:gd name="adj2" fmla="val -451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US" sz="2400" dirty="0"/>
              <a:t>Misclassification of cause of death</a:t>
            </a:r>
          </a:p>
          <a:p>
            <a:pPr marL="342900" indent="-342900">
              <a:buFont typeface="Arial" panose="020B0604020202020204" pitchFamily="34" charset="0"/>
              <a:buChar char="•"/>
            </a:pPr>
            <a:r>
              <a:rPr lang="en-US" sz="2400" dirty="0"/>
              <a:t>Under report of maternal deaths</a:t>
            </a:r>
          </a:p>
          <a:p>
            <a:pPr marL="342900" indent="-342900">
              <a:buFont typeface="Arial" panose="020B0604020202020204" pitchFamily="34" charset="0"/>
              <a:buChar char="•"/>
            </a:pPr>
            <a:r>
              <a:rPr lang="en-US" sz="2400" dirty="0"/>
              <a:t>Recall issues</a:t>
            </a:r>
          </a:p>
        </p:txBody>
      </p:sp>
    </p:spTree>
    <p:extLst>
      <p:ext uri="{BB962C8B-B14F-4D97-AF65-F5344CB8AC3E}">
        <p14:creationId xmlns:p14="http://schemas.microsoft.com/office/powerpoint/2010/main" val="27733670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143000"/>
          </a:xfrm>
        </p:spPr>
        <p:txBody>
          <a:bodyPr>
            <a:noAutofit/>
          </a:bodyPr>
          <a:lstStyle/>
          <a:p>
            <a:r>
              <a:rPr lang="en-US" sz="3600" b="1" dirty="0"/>
              <a:t>Sources of maternal mortality data and their limitations</a:t>
            </a:r>
            <a:endParaRPr lang="en-US" sz="3600" b="1" dirty="0" smtClean="0"/>
          </a:p>
        </p:txBody>
      </p:sp>
      <p:sp>
        <p:nvSpPr>
          <p:cNvPr id="3" name="Content Placeholder 2"/>
          <p:cNvSpPr>
            <a:spLocks noGrp="1"/>
          </p:cNvSpPr>
          <p:nvPr>
            <p:ph idx="1"/>
          </p:nvPr>
        </p:nvSpPr>
        <p:spPr>
          <a:xfrm>
            <a:off x="457200" y="1600200"/>
            <a:ext cx="8458200" cy="5029200"/>
          </a:xfrm>
        </p:spPr>
        <p:txBody>
          <a:bodyPr>
            <a:normAutofit/>
          </a:bodyPr>
          <a:lstStyle/>
          <a:p>
            <a:r>
              <a:rPr lang="en-US" dirty="0" smtClean="0"/>
              <a:t>Maternal mortality data can come from a variety of sources:</a:t>
            </a:r>
          </a:p>
          <a:p>
            <a:pPr lvl="1"/>
            <a:r>
              <a:rPr lang="en-US" dirty="0" smtClean="0"/>
              <a:t>Vital registration</a:t>
            </a:r>
          </a:p>
          <a:p>
            <a:pPr lvl="1"/>
            <a:r>
              <a:rPr lang="en-US" dirty="0" smtClean="0"/>
              <a:t>Household surveys (sisterhood method, etc.)</a:t>
            </a:r>
          </a:p>
          <a:p>
            <a:pPr lvl="1"/>
            <a:r>
              <a:rPr lang="en-US" dirty="0" smtClean="0"/>
              <a:t>Censuses</a:t>
            </a:r>
          </a:p>
          <a:p>
            <a:pPr lvl="1"/>
            <a:r>
              <a:rPr lang="en-US" dirty="0" smtClean="0"/>
              <a:t>Reproductive-age mortality studies (RAMOS)</a:t>
            </a:r>
          </a:p>
          <a:p>
            <a:pPr lvl="1"/>
            <a:r>
              <a:rPr lang="en-US" dirty="0" smtClean="0"/>
              <a:t>Verbal autopsy</a:t>
            </a:r>
          </a:p>
          <a:p>
            <a:pPr lvl="1"/>
            <a:endParaRPr lang="en-US" dirty="0"/>
          </a:p>
        </p:txBody>
      </p:sp>
      <p:sp>
        <p:nvSpPr>
          <p:cNvPr id="5" name="TextBox 4"/>
          <p:cNvSpPr txBox="1"/>
          <p:nvPr/>
        </p:nvSpPr>
        <p:spPr>
          <a:xfrm>
            <a:off x="381000" y="2514600"/>
            <a:ext cx="8305800" cy="4031873"/>
          </a:xfrm>
          <a:prstGeom prst="rect">
            <a:avLst/>
          </a:prstGeom>
          <a:solidFill>
            <a:schemeClr val="accent2">
              <a:lumMod val="50000"/>
            </a:schemeClr>
          </a:solidFill>
        </p:spPr>
        <p:txBody>
          <a:bodyPr wrap="square" rtlCol="0">
            <a:spAutoFit/>
          </a:bodyPr>
          <a:lstStyle/>
          <a:p>
            <a:pPr algn="ctr"/>
            <a:r>
              <a:rPr lang="en-US" sz="3200" b="1" dirty="0" smtClean="0">
                <a:solidFill>
                  <a:schemeClr val="bg1"/>
                </a:solidFill>
              </a:rPr>
              <a:t>Bottom line:</a:t>
            </a:r>
          </a:p>
          <a:p>
            <a:pPr marL="457200" indent="-457200">
              <a:buFont typeface="Wingdings" panose="05000000000000000000" pitchFamily="2" charset="2"/>
              <a:buChar char="§"/>
            </a:pPr>
            <a:r>
              <a:rPr lang="en-US" sz="3200" b="1" dirty="0" smtClean="0">
                <a:solidFill>
                  <a:schemeClr val="bg1"/>
                </a:solidFill>
              </a:rPr>
              <a:t>Each </a:t>
            </a:r>
            <a:r>
              <a:rPr lang="en-US" sz="3200" b="1" dirty="0">
                <a:solidFill>
                  <a:schemeClr val="bg1"/>
                </a:solidFill>
              </a:rPr>
              <a:t>source has advantages and limitations.</a:t>
            </a:r>
          </a:p>
          <a:p>
            <a:pPr marL="457200" indent="-457200">
              <a:buFont typeface="Wingdings" panose="05000000000000000000" pitchFamily="2" charset="2"/>
              <a:buChar char="§"/>
            </a:pPr>
            <a:r>
              <a:rPr lang="en-US" sz="3200" b="1" dirty="0">
                <a:solidFill>
                  <a:schemeClr val="bg1"/>
                </a:solidFill>
              </a:rPr>
              <a:t>Measurement is challenging regardless of source</a:t>
            </a:r>
            <a:r>
              <a:rPr lang="en-US" sz="3200" b="1" dirty="0" smtClean="0">
                <a:solidFill>
                  <a:schemeClr val="bg1"/>
                </a:solidFill>
              </a:rPr>
              <a:t>.</a:t>
            </a:r>
          </a:p>
          <a:p>
            <a:pPr marL="457200" indent="-457200">
              <a:buFont typeface="Wingdings" panose="05000000000000000000" pitchFamily="2" charset="2"/>
              <a:buChar char="§"/>
            </a:pPr>
            <a:r>
              <a:rPr lang="en-US" sz="3200" b="1" dirty="0" smtClean="0">
                <a:solidFill>
                  <a:schemeClr val="bg1"/>
                </a:solidFill>
              </a:rPr>
              <a:t>There is need to adjust and harmonize available data for cross country comparability and global reporting</a:t>
            </a:r>
          </a:p>
          <a:p>
            <a:pPr algn="ctr"/>
            <a:endParaRPr lang="en-US" sz="3200" b="1" dirty="0" smtClean="0">
              <a:solidFill>
                <a:schemeClr val="bg1"/>
              </a:solidFill>
            </a:endParaRPr>
          </a:p>
        </p:txBody>
      </p:sp>
    </p:spTree>
    <p:extLst>
      <p:ext uri="{BB962C8B-B14F-4D97-AF65-F5344CB8AC3E}">
        <p14:creationId xmlns:p14="http://schemas.microsoft.com/office/powerpoint/2010/main" val="39711995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rPr>
              <a:t>Issues to keep in mind</a:t>
            </a:r>
            <a:endParaRPr lang="en-US" dirty="0"/>
          </a:p>
        </p:txBody>
      </p:sp>
      <p:sp>
        <p:nvSpPr>
          <p:cNvPr id="3" name="Content Placeholder 2"/>
          <p:cNvSpPr>
            <a:spLocks noGrp="1"/>
          </p:cNvSpPr>
          <p:nvPr>
            <p:ph idx="1"/>
          </p:nvPr>
        </p:nvSpPr>
        <p:spPr/>
        <p:txBody>
          <a:bodyPr>
            <a:normAutofit/>
          </a:bodyPr>
          <a:lstStyle/>
          <a:p>
            <a:r>
              <a:rPr lang="en-US" sz="2800" dirty="0" smtClean="0"/>
              <a:t>Survey estimates of MMR are averages over periods of 7 or 9 years in the past, so not comparable to UN Interagency estimates</a:t>
            </a:r>
          </a:p>
          <a:p>
            <a:r>
              <a:rPr lang="en-US" sz="2800" dirty="0" smtClean="0"/>
              <a:t>MMR generally have large uncertainty ranges </a:t>
            </a:r>
          </a:p>
          <a:p>
            <a:r>
              <a:rPr lang="en-US" sz="2800" dirty="0" smtClean="0"/>
              <a:t>Maternal death is a rare event; MMR is expressed in per 100,000 live births and therefore creates a false sense of precision</a:t>
            </a:r>
          </a:p>
          <a:p>
            <a:pPr lvl="1"/>
            <a:r>
              <a:rPr lang="en-US" sz="2400" dirty="0" smtClean="0"/>
              <a:t>300/100,000 = 0.30/100</a:t>
            </a:r>
          </a:p>
          <a:p>
            <a:pPr lvl="1"/>
            <a:r>
              <a:rPr lang="en-US" sz="2400" dirty="0" smtClean="0"/>
              <a:t>330/100,000 = 0.33/100</a:t>
            </a:r>
            <a:endParaRPr lang="en-US" sz="2400" dirty="0"/>
          </a:p>
        </p:txBody>
      </p:sp>
      <p:sp>
        <p:nvSpPr>
          <p:cNvPr id="4" name="Right Brace 3"/>
          <p:cNvSpPr/>
          <p:nvPr/>
        </p:nvSpPr>
        <p:spPr>
          <a:xfrm>
            <a:off x="4381500" y="4953000"/>
            <a:ext cx="381000" cy="762000"/>
          </a:xfrm>
          <a:prstGeom prst="rightBrac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Rectangle 4"/>
          <p:cNvSpPr/>
          <p:nvPr/>
        </p:nvSpPr>
        <p:spPr>
          <a:xfrm>
            <a:off x="4732020" y="4846638"/>
            <a:ext cx="3048000" cy="12795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MMR of 300 may not be different from MMR of 330</a:t>
            </a:r>
            <a:endParaRPr lang="en-US" sz="2400" dirty="0"/>
          </a:p>
        </p:txBody>
      </p:sp>
    </p:spTree>
    <p:extLst>
      <p:ext uri="{BB962C8B-B14F-4D97-AF65-F5344CB8AC3E}">
        <p14:creationId xmlns:p14="http://schemas.microsoft.com/office/powerpoint/2010/main" val="32242887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noAutofit/>
          </a:bodyPr>
          <a:lstStyle/>
          <a:p>
            <a:r>
              <a:rPr lang="en-US" sz="3600" b="1" dirty="0">
                <a:solidFill>
                  <a:schemeClr val="accent1"/>
                </a:solidFill>
              </a:rPr>
              <a:t>Trend Estimation from Sibling Histories with 95% Confidence Intervals (Namibia)</a:t>
            </a:r>
          </a:p>
        </p:txBody>
      </p:sp>
      <p:sp>
        <p:nvSpPr>
          <p:cNvPr id="32770" name="TextBox 2"/>
          <p:cNvSpPr txBox="1">
            <a:spLocks noChangeArrowheads="1"/>
          </p:cNvSpPr>
          <p:nvPr/>
        </p:nvSpPr>
        <p:spPr bwMode="auto">
          <a:xfrm>
            <a:off x="762000" y="5715000"/>
            <a:ext cx="7467600" cy="646113"/>
          </a:xfrm>
          <a:prstGeom prst="rect">
            <a:avLst/>
          </a:prstGeom>
          <a:noFill/>
          <a:ln w="9525">
            <a:noFill/>
            <a:miter lim="800000"/>
            <a:headEnd/>
            <a:tailEnd/>
          </a:ln>
        </p:spPr>
        <p:txBody>
          <a:bodyPr>
            <a:spAutoFit/>
          </a:bodyPr>
          <a:lstStyle/>
          <a:p>
            <a:pPr eaLnBrk="0" hangingPunct="0"/>
            <a:r>
              <a:rPr lang="en-US"/>
              <a:t>Estimates are averages over long periods (here 7 or 9 years) and 95% confidence intervals are large</a:t>
            </a:r>
          </a:p>
        </p:txBody>
      </p:sp>
      <p:pic>
        <p:nvPicPr>
          <p:cNvPr id="32771" name="Picture 3"/>
          <p:cNvPicPr>
            <a:picLocks noChangeAspect="1" noChangeArrowheads="1"/>
          </p:cNvPicPr>
          <p:nvPr/>
        </p:nvPicPr>
        <p:blipFill>
          <a:blip r:embed="rId2"/>
          <a:srcRect/>
          <a:stretch>
            <a:fillRect/>
          </a:stretch>
        </p:blipFill>
        <p:spPr bwMode="auto">
          <a:xfrm>
            <a:off x="762000" y="1557338"/>
            <a:ext cx="6705600" cy="4005262"/>
          </a:xfrm>
          <a:prstGeom prst="rect">
            <a:avLst/>
          </a:prstGeom>
          <a:noFill/>
          <a:ln w="9525">
            <a:noFill/>
            <a:miter lim="800000"/>
            <a:headEnd/>
            <a:tailEnd/>
          </a:ln>
        </p:spPr>
      </p:pic>
      <p:sp>
        <p:nvSpPr>
          <p:cNvPr id="3" name="TextBox 2"/>
          <p:cNvSpPr txBox="1"/>
          <p:nvPr/>
        </p:nvSpPr>
        <p:spPr>
          <a:xfrm>
            <a:off x="2895600" y="6477000"/>
            <a:ext cx="6248400" cy="338554"/>
          </a:xfrm>
          <a:prstGeom prst="rect">
            <a:avLst/>
          </a:prstGeom>
          <a:noFill/>
        </p:spPr>
        <p:txBody>
          <a:bodyPr wrap="square" rtlCol="0">
            <a:spAutoFit/>
          </a:bodyPr>
          <a:lstStyle/>
          <a:p>
            <a:r>
              <a:rPr lang="en-US" sz="1600" i="1" dirty="0" smtClean="0"/>
              <a:t>Source: Ken Hill – UN maternal mort workshop, Nairobi  December 2010</a:t>
            </a:r>
            <a:endParaRPr lang="en-US" sz="1600" i="1" dirty="0"/>
          </a:p>
        </p:txBody>
      </p:sp>
      <p:grpSp>
        <p:nvGrpSpPr>
          <p:cNvPr id="6" name="Group 5"/>
          <p:cNvGrpSpPr/>
          <p:nvPr/>
        </p:nvGrpSpPr>
        <p:grpSpPr>
          <a:xfrm>
            <a:off x="4953000" y="2819400"/>
            <a:ext cx="3279140" cy="1562100"/>
            <a:chOff x="4953000" y="2819400"/>
            <a:chExt cx="3279140" cy="1562100"/>
          </a:xfrm>
        </p:grpSpPr>
        <p:sp>
          <p:nvSpPr>
            <p:cNvPr id="4" name="Right Brace 3"/>
            <p:cNvSpPr/>
            <p:nvPr/>
          </p:nvSpPr>
          <p:spPr>
            <a:xfrm rot="5400000">
              <a:off x="5867400" y="1905000"/>
              <a:ext cx="381000" cy="2209800"/>
            </a:xfrm>
            <a:prstGeom prst="rightBrace">
              <a:avLst/>
            </a:prstGeom>
            <a:ln w="3810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Rectangular Callout 4"/>
            <p:cNvSpPr/>
            <p:nvPr/>
          </p:nvSpPr>
          <p:spPr>
            <a:xfrm>
              <a:off x="6098540" y="3467100"/>
              <a:ext cx="2133600" cy="914400"/>
            </a:xfrm>
            <a:prstGeom prst="wedgeRectCallout">
              <a:avLst>
                <a:gd name="adj1" fmla="val -52261"/>
                <a:gd name="adj2" fmla="val -77500"/>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2007 MMR refers to period 1998 -2007</a:t>
              </a:r>
              <a:endParaRPr lang="en-US" dirty="0"/>
            </a:p>
          </p:txBody>
        </p:sp>
      </p:grpSp>
    </p:spTree>
    <p:extLst>
      <p:ext uri="{BB962C8B-B14F-4D97-AF65-F5344CB8AC3E}">
        <p14:creationId xmlns:p14="http://schemas.microsoft.com/office/powerpoint/2010/main" val="1355268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noAutofit/>
          </a:bodyPr>
          <a:lstStyle/>
          <a:p>
            <a:r>
              <a:rPr lang="en-US" sz="3600" b="1" dirty="0">
                <a:solidFill>
                  <a:schemeClr val="accent1"/>
                </a:solidFill>
              </a:rPr>
              <a:t>Trend Estimation from Sibling Histories with 95% Confidence Intervals (Namibia)</a:t>
            </a:r>
          </a:p>
        </p:txBody>
      </p:sp>
      <p:sp>
        <p:nvSpPr>
          <p:cNvPr id="32770" name="TextBox 2"/>
          <p:cNvSpPr txBox="1">
            <a:spLocks noChangeArrowheads="1"/>
          </p:cNvSpPr>
          <p:nvPr/>
        </p:nvSpPr>
        <p:spPr bwMode="auto">
          <a:xfrm>
            <a:off x="762000" y="5715000"/>
            <a:ext cx="7467600" cy="646113"/>
          </a:xfrm>
          <a:prstGeom prst="rect">
            <a:avLst/>
          </a:prstGeom>
          <a:noFill/>
          <a:ln w="9525">
            <a:noFill/>
            <a:miter lim="800000"/>
            <a:headEnd/>
            <a:tailEnd/>
          </a:ln>
        </p:spPr>
        <p:txBody>
          <a:bodyPr>
            <a:spAutoFit/>
          </a:bodyPr>
          <a:lstStyle/>
          <a:p>
            <a:pPr eaLnBrk="0" hangingPunct="0"/>
            <a:r>
              <a:rPr lang="en-US"/>
              <a:t>Estimates are averages over long periods (here 7 or 9 years) and 95% confidence intervals are large</a:t>
            </a:r>
          </a:p>
        </p:txBody>
      </p:sp>
      <p:pic>
        <p:nvPicPr>
          <p:cNvPr id="32771" name="Picture 3"/>
          <p:cNvPicPr>
            <a:picLocks noChangeAspect="1" noChangeArrowheads="1"/>
          </p:cNvPicPr>
          <p:nvPr/>
        </p:nvPicPr>
        <p:blipFill>
          <a:blip r:embed="rId2"/>
          <a:srcRect/>
          <a:stretch>
            <a:fillRect/>
          </a:stretch>
        </p:blipFill>
        <p:spPr bwMode="auto">
          <a:xfrm>
            <a:off x="1066800" y="1578769"/>
            <a:ext cx="6705600" cy="4005262"/>
          </a:xfrm>
          <a:prstGeom prst="rect">
            <a:avLst/>
          </a:prstGeom>
          <a:noFill/>
          <a:ln w="9525">
            <a:noFill/>
            <a:miter lim="800000"/>
            <a:headEnd/>
            <a:tailEnd/>
          </a:ln>
        </p:spPr>
      </p:pic>
      <p:sp>
        <p:nvSpPr>
          <p:cNvPr id="3" name="TextBox 2"/>
          <p:cNvSpPr txBox="1"/>
          <p:nvPr/>
        </p:nvSpPr>
        <p:spPr>
          <a:xfrm>
            <a:off x="2895600" y="6477000"/>
            <a:ext cx="6248400" cy="338554"/>
          </a:xfrm>
          <a:prstGeom prst="rect">
            <a:avLst/>
          </a:prstGeom>
          <a:noFill/>
        </p:spPr>
        <p:txBody>
          <a:bodyPr wrap="square" rtlCol="0">
            <a:spAutoFit/>
          </a:bodyPr>
          <a:lstStyle/>
          <a:p>
            <a:r>
              <a:rPr lang="en-US" sz="1600" i="1" dirty="0" smtClean="0"/>
              <a:t>Source: Ken Hill – UN maternal mort workshop, Nairobi  December 2010</a:t>
            </a:r>
            <a:endParaRPr lang="en-US" sz="1600" i="1" dirty="0"/>
          </a:p>
        </p:txBody>
      </p:sp>
      <p:grpSp>
        <p:nvGrpSpPr>
          <p:cNvPr id="7" name="Group 6"/>
          <p:cNvGrpSpPr/>
          <p:nvPr/>
        </p:nvGrpSpPr>
        <p:grpSpPr>
          <a:xfrm>
            <a:off x="4800600" y="2438400"/>
            <a:ext cx="2819400" cy="2514600"/>
            <a:chOff x="4800600" y="2438400"/>
            <a:chExt cx="2819400" cy="2514600"/>
          </a:xfrm>
        </p:grpSpPr>
        <p:sp>
          <p:nvSpPr>
            <p:cNvPr id="4" name="Right Brace 3"/>
            <p:cNvSpPr/>
            <p:nvPr/>
          </p:nvSpPr>
          <p:spPr>
            <a:xfrm>
              <a:off x="4800600" y="2438400"/>
              <a:ext cx="381000" cy="1600200"/>
            </a:xfrm>
            <a:prstGeom prst="rightBrace">
              <a:avLst>
                <a:gd name="adj1" fmla="val 8333"/>
                <a:gd name="adj2" fmla="val 58889"/>
              </a:avLst>
            </a:prstGeom>
            <a:ln w="3810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Rectangular Callout 4"/>
            <p:cNvSpPr/>
            <p:nvPr/>
          </p:nvSpPr>
          <p:spPr>
            <a:xfrm>
              <a:off x="5257800" y="3616960"/>
              <a:ext cx="2362200" cy="1336040"/>
            </a:xfrm>
            <a:prstGeom prst="wedgeRectCallout">
              <a:avLst>
                <a:gd name="adj1" fmla="val -54842"/>
                <a:gd name="adj2" fmla="val -6761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The 2000 MMR has 95%CI ranging from 90 to 450</a:t>
              </a:r>
              <a:endParaRPr lang="en-US" sz="2000" dirty="0"/>
            </a:p>
          </p:txBody>
        </p:sp>
      </p:grpSp>
    </p:spTree>
    <p:extLst>
      <p:ext uri="{BB962C8B-B14F-4D97-AF65-F5344CB8AC3E}">
        <p14:creationId xmlns:p14="http://schemas.microsoft.com/office/powerpoint/2010/main" val="3639415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noAutofit/>
          </a:bodyPr>
          <a:lstStyle/>
          <a:p>
            <a:r>
              <a:rPr lang="en-US" sz="3600" b="1" dirty="0">
                <a:solidFill>
                  <a:schemeClr val="accent1"/>
                </a:solidFill>
              </a:rPr>
              <a:t>Trend Estimation from Sibling Histories with 95% Confidence Intervals (Namibia)</a:t>
            </a:r>
          </a:p>
        </p:txBody>
      </p:sp>
      <p:sp>
        <p:nvSpPr>
          <p:cNvPr id="32770" name="TextBox 2"/>
          <p:cNvSpPr txBox="1">
            <a:spLocks noChangeArrowheads="1"/>
          </p:cNvSpPr>
          <p:nvPr/>
        </p:nvSpPr>
        <p:spPr bwMode="auto">
          <a:xfrm>
            <a:off x="762000" y="5715000"/>
            <a:ext cx="7467600" cy="646113"/>
          </a:xfrm>
          <a:prstGeom prst="rect">
            <a:avLst/>
          </a:prstGeom>
          <a:noFill/>
          <a:ln w="9525">
            <a:noFill/>
            <a:miter lim="800000"/>
            <a:headEnd/>
            <a:tailEnd/>
          </a:ln>
        </p:spPr>
        <p:txBody>
          <a:bodyPr>
            <a:spAutoFit/>
          </a:bodyPr>
          <a:lstStyle/>
          <a:p>
            <a:pPr eaLnBrk="0" hangingPunct="0"/>
            <a:r>
              <a:rPr lang="en-US"/>
              <a:t>Estimates are averages over long periods (here 7 or 9 years) and 95% confidence intervals are large</a:t>
            </a:r>
          </a:p>
        </p:txBody>
      </p:sp>
      <p:pic>
        <p:nvPicPr>
          <p:cNvPr id="32771" name="Picture 3"/>
          <p:cNvPicPr>
            <a:picLocks noChangeAspect="1" noChangeArrowheads="1"/>
          </p:cNvPicPr>
          <p:nvPr/>
        </p:nvPicPr>
        <p:blipFill>
          <a:blip r:embed="rId2"/>
          <a:srcRect/>
          <a:stretch>
            <a:fillRect/>
          </a:stretch>
        </p:blipFill>
        <p:spPr bwMode="auto">
          <a:xfrm>
            <a:off x="762000" y="1557338"/>
            <a:ext cx="6705600" cy="4005262"/>
          </a:xfrm>
          <a:prstGeom prst="rect">
            <a:avLst/>
          </a:prstGeom>
          <a:noFill/>
          <a:ln w="9525">
            <a:noFill/>
            <a:miter lim="800000"/>
            <a:headEnd/>
            <a:tailEnd/>
          </a:ln>
        </p:spPr>
      </p:pic>
      <p:sp>
        <p:nvSpPr>
          <p:cNvPr id="3" name="TextBox 2"/>
          <p:cNvSpPr txBox="1"/>
          <p:nvPr/>
        </p:nvSpPr>
        <p:spPr>
          <a:xfrm>
            <a:off x="2895600" y="6477000"/>
            <a:ext cx="6248400" cy="338554"/>
          </a:xfrm>
          <a:prstGeom prst="rect">
            <a:avLst/>
          </a:prstGeom>
          <a:noFill/>
        </p:spPr>
        <p:txBody>
          <a:bodyPr wrap="square" rtlCol="0">
            <a:spAutoFit/>
          </a:bodyPr>
          <a:lstStyle/>
          <a:p>
            <a:r>
              <a:rPr lang="en-US" sz="1600" i="1" dirty="0" smtClean="0"/>
              <a:t>Source: Ken Hill – UN maternal mort workshop, Nairobi  December 2010</a:t>
            </a:r>
            <a:endParaRPr lang="en-US" sz="1600" i="1" dirty="0"/>
          </a:p>
        </p:txBody>
      </p:sp>
      <p:sp>
        <p:nvSpPr>
          <p:cNvPr id="6" name="Oval 5"/>
          <p:cNvSpPr/>
          <p:nvPr/>
        </p:nvSpPr>
        <p:spPr>
          <a:xfrm>
            <a:off x="3107871" y="4211506"/>
            <a:ext cx="5823858" cy="2438400"/>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Note that this is at the national level! It’s not possible to disaggregate by region or other characteristics like household wealth!</a:t>
            </a:r>
            <a:endParaRPr lang="en-US" sz="2400" b="1" dirty="0">
              <a:solidFill>
                <a:schemeClr val="tx1"/>
              </a:solidFill>
            </a:endParaRPr>
          </a:p>
        </p:txBody>
      </p:sp>
    </p:spTree>
    <p:extLst>
      <p:ext uri="{BB962C8B-B14F-4D97-AF65-F5344CB8AC3E}">
        <p14:creationId xmlns:p14="http://schemas.microsoft.com/office/powerpoint/2010/main" val="7405658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the UN inter-agency estimates done?</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8910148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762000"/>
            <a:ext cx="3962400" cy="5410200"/>
          </a:xfrm>
        </p:spPr>
        <p:txBody>
          <a:bodyPr>
            <a:noAutofit/>
          </a:bodyPr>
          <a:lstStyle/>
          <a:p>
            <a:r>
              <a:rPr lang="en-US" sz="2000" dirty="0" smtClean="0"/>
              <a:t>Will be released on Tuesday, 6 May 2014</a:t>
            </a:r>
          </a:p>
          <a:p>
            <a:endParaRPr lang="en-US" sz="2000" dirty="0"/>
          </a:p>
          <a:p>
            <a:r>
              <a:rPr lang="en-GB" sz="2000" dirty="0"/>
              <a:t>Levels and trends of maternal mortality between 1990 and </a:t>
            </a:r>
            <a:r>
              <a:rPr lang="en-GB" sz="2000" dirty="0" smtClean="0"/>
              <a:t>2013 </a:t>
            </a:r>
            <a:r>
              <a:rPr lang="en-GB" sz="2000" dirty="0"/>
              <a:t>for </a:t>
            </a:r>
            <a:r>
              <a:rPr lang="en-GB" sz="2000" dirty="0" smtClean="0"/>
              <a:t>183 countries</a:t>
            </a:r>
          </a:p>
          <a:p>
            <a:endParaRPr lang="en-GB" sz="2000" dirty="0"/>
          </a:p>
          <a:p>
            <a:r>
              <a:rPr lang="en-GB" sz="2000" dirty="0" smtClean="0"/>
              <a:t>Includes MMR, lifetime risk of maternal death and numbers of maternal deaths</a:t>
            </a:r>
          </a:p>
          <a:p>
            <a:endParaRPr lang="en-GB" sz="2000" dirty="0"/>
          </a:p>
          <a:p>
            <a:r>
              <a:rPr lang="en-GB" sz="2000" dirty="0" smtClean="0"/>
              <a:t>Will replace current UN interagency estimates pertaining to 2010</a:t>
            </a:r>
            <a:endParaRPr lang="en-GB" sz="2000" dirty="0"/>
          </a:p>
          <a:p>
            <a:endParaRPr lang="en-US" sz="2000" dirty="0"/>
          </a:p>
        </p:txBody>
      </p:sp>
      <p:pic>
        <p:nvPicPr>
          <p:cNvPr id="4" name="Picture 3"/>
          <p:cNvPicPr/>
          <p:nvPr/>
        </p:nvPicPr>
        <p:blipFill rotWithShape="1">
          <a:blip r:embed="rId2">
            <a:extLst>
              <a:ext uri="{28A0092B-C50C-407E-A947-70E740481C1C}">
                <a14:useLocalDpi xmlns:a14="http://schemas.microsoft.com/office/drawing/2010/main" val="0"/>
              </a:ext>
            </a:extLst>
          </a:blip>
          <a:srcRect l="45573" t="31553" r="34276" b="23435"/>
          <a:stretch/>
        </p:blipFill>
        <p:spPr bwMode="auto">
          <a:xfrm>
            <a:off x="4419600" y="152400"/>
            <a:ext cx="4495800" cy="6019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0463133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sz="3600" dirty="0" smtClean="0"/>
              <a:t>Source of data for the 2013 MMR estimates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810186839"/>
              </p:ext>
            </p:extLst>
          </p:nvPr>
        </p:nvGraphicFramePr>
        <p:xfrm>
          <a:off x="528484" y="1219200"/>
          <a:ext cx="8153400" cy="4866708"/>
        </p:xfrm>
        <a:graphic>
          <a:graphicData uri="http://schemas.openxmlformats.org/drawingml/2006/table">
            <a:tbl>
              <a:tblPr>
                <a:tableStyleId>{5C22544A-7EE6-4342-B048-85BDC9FD1C3A}</a:tableStyleId>
              </a:tblPr>
              <a:tblGrid>
                <a:gridCol w="920762"/>
                <a:gridCol w="2848697"/>
                <a:gridCol w="1433470"/>
                <a:gridCol w="1548685"/>
                <a:gridCol w="1401786"/>
              </a:tblGrid>
              <a:tr h="1404711">
                <a:tc>
                  <a:txBody>
                    <a:bodyPr/>
                    <a:lstStyle/>
                    <a:p>
                      <a:pPr marL="0" marR="0" algn="ctr">
                        <a:lnSpc>
                          <a:spcPct val="120000"/>
                        </a:lnSpc>
                        <a:spcBef>
                          <a:spcPts val="0"/>
                        </a:spcBef>
                        <a:spcAft>
                          <a:spcPts val="0"/>
                        </a:spcAft>
                      </a:pPr>
                      <a:r>
                        <a:rPr lang="en-US" sz="2000" dirty="0">
                          <a:effectLst/>
                        </a:rPr>
                        <a:t>Group</a:t>
                      </a:r>
                      <a:endParaRPr lang="en-US" sz="2000" dirty="0">
                        <a:solidFill>
                          <a:srgbClr val="000000"/>
                        </a:solidFill>
                        <a:effectLst/>
                        <a:latin typeface="HelveticaNeue MediumCond"/>
                        <a:ea typeface="SimSun" panose="02010600030101010101" pitchFamily="2" charset="-122"/>
                        <a:cs typeface="HelveticaNeue MediumCond"/>
                      </a:endParaRPr>
                    </a:p>
                  </a:txBody>
                  <a:tcPr marL="36195" marR="36195" marT="71755" marB="71755">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20000"/>
                        </a:lnSpc>
                        <a:spcBef>
                          <a:spcPts val="0"/>
                        </a:spcBef>
                        <a:spcAft>
                          <a:spcPts val="0"/>
                        </a:spcAft>
                      </a:pPr>
                      <a:r>
                        <a:rPr lang="en-US" sz="2000" dirty="0">
                          <a:effectLst/>
                        </a:rPr>
                        <a:t>Source of maternal mortality data</a:t>
                      </a:r>
                      <a:endParaRPr lang="en-US" sz="2000" dirty="0">
                        <a:solidFill>
                          <a:srgbClr val="000000"/>
                        </a:solidFill>
                        <a:effectLst/>
                        <a:latin typeface="HelveticaNeue MediumCond"/>
                        <a:ea typeface="SimSun" panose="02010600030101010101" pitchFamily="2" charset="-122"/>
                        <a:cs typeface="HelveticaNeue MediumCond"/>
                      </a:endParaRPr>
                    </a:p>
                  </a:txBody>
                  <a:tcPr marL="36195" marR="36195" marT="71755" marB="71755">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20000"/>
                        </a:lnSpc>
                        <a:spcBef>
                          <a:spcPts val="0"/>
                        </a:spcBef>
                        <a:spcAft>
                          <a:spcPts val="0"/>
                        </a:spcAft>
                      </a:pPr>
                      <a:r>
                        <a:rPr lang="en-US" sz="2000" dirty="0">
                          <a:effectLst/>
                        </a:rPr>
                        <a:t>Number of countries/ territories</a:t>
                      </a:r>
                      <a:endParaRPr lang="en-US" sz="2000" dirty="0">
                        <a:solidFill>
                          <a:srgbClr val="000000"/>
                        </a:solidFill>
                        <a:effectLst/>
                        <a:latin typeface="HelveticaNeue MediumCond"/>
                        <a:ea typeface="SimSun" panose="02010600030101010101" pitchFamily="2" charset="-122"/>
                        <a:cs typeface="HelveticaNeue MediumCond"/>
                      </a:endParaRPr>
                    </a:p>
                  </a:txBody>
                  <a:tcPr marL="36195" marR="36195" marT="71755" marB="71755">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20000"/>
                        </a:lnSpc>
                        <a:spcBef>
                          <a:spcPts val="0"/>
                        </a:spcBef>
                        <a:spcAft>
                          <a:spcPts val="0"/>
                        </a:spcAft>
                      </a:pPr>
                      <a:r>
                        <a:rPr lang="en-US" sz="2000" dirty="0">
                          <a:effectLst/>
                        </a:rPr>
                        <a:t>% of countries/ territories in each category</a:t>
                      </a:r>
                      <a:endParaRPr lang="en-US" sz="2000" dirty="0">
                        <a:solidFill>
                          <a:srgbClr val="000000"/>
                        </a:solidFill>
                        <a:effectLst/>
                        <a:latin typeface="HelveticaNeue MediumCond"/>
                        <a:ea typeface="SimSun" panose="02010600030101010101" pitchFamily="2" charset="-122"/>
                        <a:cs typeface="HelveticaNeue MediumCond"/>
                      </a:endParaRPr>
                    </a:p>
                  </a:txBody>
                  <a:tcPr marL="36195" marR="36195" marT="71755" marB="71755">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20000"/>
                        </a:lnSpc>
                        <a:spcBef>
                          <a:spcPts val="0"/>
                        </a:spcBef>
                        <a:spcAft>
                          <a:spcPts val="0"/>
                        </a:spcAft>
                      </a:pPr>
                      <a:r>
                        <a:rPr lang="en-US" sz="2000" dirty="0">
                          <a:effectLst/>
                        </a:rPr>
                        <a:t>% of births in 183 countries/territories covered</a:t>
                      </a:r>
                      <a:endParaRPr lang="en-US" sz="2000" dirty="0">
                        <a:solidFill>
                          <a:srgbClr val="000000"/>
                        </a:solidFill>
                        <a:effectLst/>
                        <a:latin typeface="HelveticaNeue MediumCond"/>
                        <a:ea typeface="SimSun" panose="02010600030101010101" pitchFamily="2" charset="-122"/>
                        <a:cs typeface="HelveticaNeue MediumCond"/>
                      </a:endParaRPr>
                    </a:p>
                  </a:txBody>
                  <a:tcPr marL="36195" marR="36195" marT="71755" marB="71755">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49642">
                <a:tc>
                  <a:txBody>
                    <a:bodyPr/>
                    <a:lstStyle/>
                    <a:p>
                      <a:pPr marL="0" marR="0">
                        <a:lnSpc>
                          <a:spcPts val="1400"/>
                        </a:lnSpc>
                        <a:spcBef>
                          <a:spcPts val="0"/>
                        </a:spcBef>
                        <a:spcAft>
                          <a:spcPts val="285"/>
                        </a:spcAft>
                      </a:pPr>
                      <a:r>
                        <a:rPr lang="en-US" sz="1600" dirty="0">
                          <a:effectLst/>
                        </a:rPr>
                        <a:t>A</a:t>
                      </a:r>
                      <a:endParaRPr lang="en-US" sz="1600" dirty="0">
                        <a:solidFill>
                          <a:srgbClr val="000000"/>
                        </a:solidFill>
                        <a:effectLst/>
                        <a:latin typeface="Myriad Pro SemiCond"/>
                        <a:ea typeface="SimSun" panose="02010600030101010101" pitchFamily="2" charset="-122"/>
                        <a:cs typeface="Myriad Pro SemiCond"/>
                      </a:endParaRPr>
                    </a:p>
                  </a:txBody>
                  <a:tcPr marL="107950" marR="107950" marT="107950" marB="10795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marL="0" marR="0">
                        <a:lnSpc>
                          <a:spcPts val="1400"/>
                        </a:lnSpc>
                        <a:spcBef>
                          <a:spcPts val="0"/>
                        </a:spcBef>
                        <a:spcAft>
                          <a:spcPts val="285"/>
                        </a:spcAft>
                      </a:pPr>
                      <a:r>
                        <a:rPr lang="en-US" sz="1800" b="1" dirty="0">
                          <a:effectLst/>
                        </a:rPr>
                        <a:t>Civil registration </a:t>
                      </a:r>
                      <a:r>
                        <a:rPr lang="en-US" sz="1800" dirty="0">
                          <a:effectLst/>
                        </a:rPr>
                        <a:t>characterized as complete, with good attribution of cause </a:t>
                      </a:r>
                      <a:r>
                        <a:rPr lang="en-US" sz="1800">
                          <a:effectLst/>
                        </a:rPr>
                        <a:t>of </a:t>
                      </a:r>
                      <a:r>
                        <a:rPr lang="en-US" sz="1800" smtClean="0">
                          <a:effectLst/>
                        </a:rPr>
                        <a:t>death</a:t>
                      </a:r>
                      <a:endParaRPr lang="en-US" sz="1800" dirty="0">
                        <a:solidFill>
                          <a:srgbClr val="000000"/>
                        </a:solidFill>
                        <a:effectLst/>
                        <a:latin typeface="Myriad Pro SemiCond"/>
                        <a:ea typeface="SimSun" panose="02010600030101010101" pitchFamily="2" charset="-122"/>
                        <a:cs typeface="Myriad Pro SemiCond"/>
                      </a:endParaRPr>
                    </a:p>
                  </a:txBody>
                  <a:tcPr marL="107950" marR="107950" marT="107950" marB="107950">
                    <a:lnT w="12700" cap="flat" cmpd="sng" algn="ctr">
                      <a:solidFill>
                        <a:schemeClr val="tx1"/>
                      </a:solidFill>
                      <a:prstDash val="solid"/>
                      <a:round/>
                      <a:headEnd type="none" w="med" len="med"/>
                      <a:tailEnd type="none" w="med" len="med"/>
                    </a:lnT>
                    <a:noFill/>
                  </a:tcPr>
                </a:tc>
                <a:tc>
                  <a:txBody>
                    <a:bodyPr/>
                    <a:lstStyle/>
                    <a:p>
                      <a:pPr marL="0" marR="0" algn="r">
                        <a:lnSpc>
                          <a:spcPts val="1400"/>
                        </a:lnSpc>
                        <a:spcBef>
                          <a:spcPts val="0"/>
                        </a:spcBef>
                        <a:spcAft>
                          <a:spcPts val="285"/>
                        </a:spcAft>
                      </a:pPr>
                      <a:r>
                        <a:rPr lang="en-US" sz="1600" dirty="0">
                          <a:effectLst/>
                        </a:rPr>
                        <a:t>67</a:t>
                      </a:r>
                      <a:endParaRPr lang="en-US" sz="1600" dirty="0">
                        <a:solidFill>
                          <a:srgbClr val="000000"/>
                        </a:solidFill>
                        <a:effectLst/>
                        <a:latin typeface="Myriad Pro SemiCond"/>
                        <a:ea typeface="SimSun" panose="02010600030101010101" pitchFamily="2" charset="-122"/>
                        <a:cs typeface="Myriad Pro SemiCond"/>
                      </a:endParaRPr>
                    </a:p>
                  </a:txBody>
                  <a:tcPr marL="107950" marR="323850" marT="107950" marB="107950">
                    <a:lnT w="12700" cap="flat" cmpd="sng" algn="ctr">
                      <a:solidFill>
                        <a:schemeClr val="tx1"/>
                      </a:solidFill>
                      <a:prstDash val="solid"/>
                      <a:round/>
                      <a:headEnd type="none" w="med" len="med"/>
                      <a:tailEnd type="none" w="med" len="med"/>
                    </a:lnT>
                    <a:noFill/>
                  </a:tcPr>
                </a:tc>
                <a:tc>
                  <a:txBody>
                    <a:bodyPr/>
                    <a:lstStyle/>
                    <a:p>
                      <a:pPr marL="0" marR="0" algn="r">
                        <a:lnSpc>
                          <a:spcPts val="1400"/>
                        </a:lnSpc>
                        <a:spcBef>
                          <a:spcPts val="0"/>
                        </a:spcBef>
                        <a:spcAft>
                          <a:spcPts val="285"/>
                        </a:spcAft>
                      </a:pPr>
                      <a:r>
                        <a:rPr lang="en-US" sz="1600" dirty="0">
                          <a:effectLst/>
                        </a:rPr>
                        <a:t>37</a:t>
                      </a:r>
                      <a:endParaRPr lang="en-US" sz="1600" dirty="0">
                        <a:solidFill>
                          <a:srgbClr val="000000"/>
                        </a:solidFill>
                        <a:effectLst/>
                        <a:latin typeface="Myriad Pro SemiCond"/>
                        <a:ea typeface="SimSun" panose="02010600030101010101" pitchFamily="2" charset="-122"/>
                        <a:cs typeface="Myriad Pro SemiCond"/>
                      </a:endParaRPr>
                    </a:p>
                  </a:txBody>
                  <a:tcPr marL="107950" marR="323850" marT="107950" marB="107950">
                    <a:lnT w="12700" cap="flat" cmpd="sng" algn="ctr">
                      <a:solidFill>
                        <a:schemeClr val="tx1"/>
                      </a:solidFill>
                      <a:prstDash val="solid"/>
                      <a:round/>
                      <a:headEnd type="none" w="med" len="med"/>
                      <a:tailEnd type="none" w="med" len="med"/>
                    </a:lnT>
                    <a:noFill/>
                  </a:tcPr>
                </a:tc>
                <a:tc>
                  <a:txBody>
                    <a:bodyPr/>
                    <a:lstStyle/>
                    <a:p>
                      <a:pPr marL="0" marR="0" algn="r">
                        <a:lnSpc>
                          <a:spcPts val="1400"/>
                        </a:lnSpc>
                        <a:spcBef>
                          <a:spcPts val="0"/>
                        </a:spcBef>
                        <a:spcAft>
                          <a:spcPts val="285"/>
                        </a:spcAft>
                      </a:pPr>
                      <a:r>
                        <a:rPr lang="en-US" sz="1600">
                          <a:effectLst/>
                        </a:rPr>
                        <a:t>17</a:t>
                      </a:r>
                      <a:endParaRPr lang="en-US" sz="1600">
                        <a:solidFill>
                          <a:srgbClr val="000000"/>
                        </a:solidFill>
                        <a:effectLst/>
                        <a:latin typeface="Myriad Pro SemiCond"/>
                        <a:ea typeface="SimSun" panose="02010600030101010101" pitchFamily="2" charset="-122"/>
                        <a:cs typeface="Myriad Pro SemiCond"/>
                      </a:endParaRPr>
                    </a:p>
                  </a:txBody>
                  <a:tcPr marL="107950" marR="323850" marT="107950" marB="10795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r>
              <a:tr h="685800">
                <a:tc>
                  <a:txBody>
                    <a:bodyPr/>
                    <a:lstStyle/>
                    <a:p>
                      <a:pPr marL="0" marR="0">
                        <a:lnSpc>
                          <a:spcPts val="1400"/>
                        </a:lnSpc>
                        <a:spcBef>
                          <a:spcPts val="0"/>
                        </a:spcBef>
                        <a:spcAft>
                          <a:spcPts val="285"/>
                        </a:spcAft>
                      </a:pPr>
                      <a:r>
                        <a:rPr lang="en-US" sz="1600">
                          <a:effectLst/>
                        </a:rPr>
                        <a:t>B</a:t>
                      </a:r>
                      <a:endParaRPr lang="en-US" sz="1600">
                        <a:solidFill>
                          <a:srgbClr val="000000"/>
                        </a:solidFill>
                        <a:effectLst/>
                        <a:latin typeface="Myriad Pro SemiCond"/>
                        <a:ea typeface="SimSun" panose="02010600030101010101" pitchFamily="2" charset="-122"/>
                        <a:cs typeface="Myriad Pro SemiCond"/>
                      </a:endParaRPr>
                    </a:p>
                  </a:txBody>
                  <a:tcPr marL="107950" marR="107950" marT="107950" marB="107950">
                    <a:lnL w="12700" cap="flat" cmpd="sng" algn="ctr">
                      <a:solidFill>
                        <a:schemeClr val="tx1"/>
                      </a:solidFill>
                      <a:prstDash val="solid"/>
                      <a:round/>
                      <a:headEnd type="none" w="med" len="med"/>
                      <a:tailEnd type="none" w="med" len="med"/>
                    </a:lnL>
                    <a:noFill/>
                  </a:tcPr>
                </a:tc>
                <a:tc>
                  <a:txBody>
                    <a:bodyPr/>
                    <a:lstStyle/>
                    <a:p>
                      <a:pPr marL="0" marR="0">
                        <a:lnSpc>
                          <a:spcPts val="1400"/>
                        </a:lnSpc>
                        <a:spcBef>
                          <a:spcPts val="0"/>
                        </a:spcBef>
                        <a:spcAft>
                          <a:spcPts val="285"/>
                        </a:spcAft>
                      </a:pPr>
                      <a:r>
                        <a:rPr lang="en-US" sz="1800" dirty="0">
                          <a:effectLst/>
                        </a:rPr>
                        <a:t>Incomplete civil registration and/or other types of data </a:t>
                      </a:r>
                      <a:endParaRPr lang="en-US" sz="1800" dirty="0">
                        <a:solidFill>
                          <a:srgbClr val="000000"/>
                        </a:solidFill>
                        <a:effectLst/>
                        <a:latin typeface="Myriad Pro SemiCond"/>
                        <a:ea typeface="SimSun" panose="02010600030101010101" pitchFamily="2" charset="-122"/>
                        <a:cs typeface="Myriad Pro SemiCond"/>
                      </a:endParaRPr>
                    </a:p>
                  </a:txBody>
                  <a:tcPr marL="107950" marR="107950" marT="107950" marB="107950">
                    <a:noFill/>
                  </a:tcPr>
                </a:tc>
                <a:tc>
                  <a:txBody>
                    <a:bodyPr/>
                    <a:lstStyle/>
                    <a:p>
                      <a:pPr marL="0" marR="0" algn="r">
                        <a:lnSpc>
                          <a:spcPts val="1400"/>
                        </a:lnSpc>
                        <a:spcBef>
                          <a:spcPts val="0"/>
                        </a:spcBef>
                        <a:spcAft>
                          <a:spcPts val="285"/>
                        </a:spcAft>
                      </a:pPr>
                      <a:r>
                        <a:rPr lang="en-US" sz="1600">
                          <a:effectLst/>
                        </a:rPr>
                        <a:t>96</a:t>
                      </a:r>
                      <a:endParaRPr lang="en-US" sz="1600">
                        <a:solidFill>
                          <a:srgbClr val="000000"/>
                        </a:solidFill>
                        <a:effectLst/>
                        <a:latin typeface="Myriad Pro SemiCond"/>
                        <a:ea typeface="SimSun" panose="02010600030101010101" pitchFamily="2" charset="-122"/>
                        <a:cs typeface="Myriad Pro SemiCond"/>
                      </a:endParaRPr>
                    </a:p>
                  </a:txBody>
                  <a:tcPr marL="107950" marR="323850" marT="107950" marB="107950">
                    <a:noFill/>
                  </a:tcPr>
                </a:tc>
                <a:tc>
                  <a:txBody>
                    <a:bodyPr/>
                    <a:lstStyle/>
                    <a:p>
                      <a:pPr marL="0" marR="0" algn="r">
                        <a:lnSpc>
                          <a:spcPts val="1400"/>
                        </a:lnSpc>
                        <a:spcBef>
                          <a:spcPts val="0"/>
                        </a:spcBef>
                        <a:spcAft>
                          <a:spcPts val="285"/>
                        </a:spcAft>
                      </a:pPr>
                      <a:r>
                        <a:rPr lang="en-US" sz="1600" dirty="0">
                          <a:effectLst/>
                        </a:rPr>
                        <a:t>52</a:t>
                      </a:r>
                      <a:endParaRPr lang="en-US" sz="1600" dirty="0">
                        <a:solidFill>
                          <a:srgbClr val="000000"/>
                        </a:solidFill>
                        <a:effectLst/>
                        <a:latin typeface="Myriad Pro SemiCond"/>
                        <a:ea typeface="SimSun" panose="02010600030101010101" pitchFamily="2" charset="-122"/>
                        <a:cs typeface="Myriad Pro SemiCond"/>
                      </a:endParaRPr>
                    </a:p>
                  </a:txBody>
                  <a:tcPr marL="107950" marR="323850" marT="107950" marB="107950">
                    <a:noFill/>
                  </a:tcPr>
                </a:tc>
                <a:tc>
                  <a:txBody>
                    <a:bodyPr/>
                    <a:lstStyle/>
                    <a:p>
                      <a:pPr marL="0" marR="0" algn="r">
                        <a:lnSpc>
                          <a:spcPts val="1400"/>
                        </a:lnSpc>
                        <a:spcBef>
                          <a:spcPts val="0"/>
                        </a:spcBef>
                        <a:spcAft>
                          <a:spcPts val="285"/>
                        </a:spcAft>
                      </a:pPr>
                      <a:r>
                        <a:rPr lang="en-US" sz="1600" dirty="0">
                          <a:effectLst/>
                        </a:rPr>
                        <a:t>81</a:t>
                      </a:r>
                      <a:endParaRPr lang="en-US" sz="1600" dirty="0">
                        <a:solidFill>
                          <a:srgbClr val="000000"/>
                        </a:solidFill>
                        <a:effectLst/>
                        <a:latin typeface="Myriad Pro SemiCond"/>
                        <a:ea typeface="SimSun" panose="02010600030101010101" pitchFamily="2" charset="-122"/>
                        <a:cs typeface="Myriad Pro SemiCond"/>
                      </a:endParaRPr>
                    </a:p>
                  </a:txBody>
                  <a:tcPr marL="107950" marR="323850" marT="107950" marB="107950">
                    <a:lnR w="12700" cap="flat" cmpd="sng" algn="ctr">
                      <a:solidFill>
                        <a:schemeClr val="tx1"/>
                      </a:solidFill>
                      <a:prstDash val="solid"/>
                      <a:round/>
                      <a:headEnd type="none" w="med" len="med"/>
                      <a:tailEnd type="none" w="med" len="med"/>
                    </a:lnR>
                    <a:noFill/>
                  </a:tcPr>
                </a:tc>
              </a:tr>
              <a:tr h="602502">
                <a:tc>
                  <a:txBody>
                    <a:bodyPr/>
                    <a:lstStyle/>
                    <a:p>
                      <a:pPr marL="0" marR="0">
                        <a:lnSpc>
                          <a:spcPts val="1400"/>
                        </a:lnSpc>
                        <a:spcBef>
                          <a:spcPts val="0"/>
                        </a:spcBef>
                        <a:spcAft>
                          <a:spcPts val="285"/>
                        </a:spcAft>
                      </a:pPr>
                      <a:r>
                        <a:rPr lang="en-US" sz="1600">
                          <a:effectLst/>
                        </a:rPr>
                        <a:t>C</a:t>
                      </a:r>
                      <a:endParaRPr lang="en-US" sz="1600">
                        <a:solidFill>
                          <a:srgbClr val="000000"/>
                        </a:solidFill>
                        <a:effectLst/>
                        <a:latin typeface="Myriad Pro SemiCond"/>
                        <a:ea typeface="SimSun" panose="02010600030101010101" pitchFamily="2" charset="-122"/>
                        <a:cs typeface="Myriad Pro SemiCond"/>
                      </a:endParaRPr>
                    </a:p>
                  </a:txBody>
                  <a:tcPr marL="107950" marR="107950" marT="107950" marB="107950">
                    <a:lnL w="12700" cap="flat" cmpd="sng" algn="ctr">
                      <a:solidFill>
                        <a:schemeClr val="tx1"/>
                      </a:solidFill>
                      <a:prstDash val="solid"/>
                      <a:round/>
                      <a:headEnd type="none" w="med" len="med"/>
                      <a:tailEnd type="none" w="med" len="med"/>
                    </a:lnL>
                    <a:noFill/>
                  </a:tcPr>
                </a:tc>
                <a:tc>
                  <a:txBody>
                    <a:bodyPr/>
                    <a:lstStyle/>
                    <a:p>
                      <a:pPr marL="0" marR="0">
                        <a:lnSpc>
                          <a:spcPts val="1400"/>
                        </a:lnSpc>
                        <a:spcBef>
                          <a:spcPts val="0"/>
                        </a:spcBef>
                        <a:spcAft>
                          <a:spcPts val="285"/>
                        </a:spcAft>
                      </a:pPr>
                      <a:r>
                        <a:rPr lang="en-US" sz="1800" dirty="0">
                          <a:effectLst/>
                        </a:rPr>
                        <a:t>No national </a:t>
                      </a:r>
                      <a:r>
                        <a:rPr lang="en-US" sz="1800" dirty="0" smtClean="0">
                          <a:effectLst/>
                        </a:rPr>
                        <a:t>data on maternal</a:t>
                      </a:r>
                      <a:r>
                        <a:rPr lang="en-US" sz="1800" baseline="0" dirty="0" smtClean="0">
                          <a:effectLst/>
                        </a:rPr>
                        <a:t> mortality</a:t>
                      </a:r>
                      <a:r>
                        <a:rPr lang="en-US" sz="1800" dirty="0" smtClean="0">
                          <a:effectLst/>
                        </a:rPr>
                        <a:t> </a:t>
                      </a:r>
                      <a:endParaRPr lang="en-US" sz="1800" dirty="0">
                        <a:solidFill>
                          <a:srgbClr val="000000"/>
                        </a:solidFill>
                        <a:effectLst/>
                        <a:latin typeface="Myriad Pro SemiCond"/>
                        <a:ea typeface="SimSun" panose="02010600030101010101" pitchFamily="2" charset="-122"/>
                        <a:cs typeface="Myriad Pro SemiCond"/>
                      </a:endParaRPr>
                    </a:p>
                  </a:txBody>
                  <a:tcPr marL="107950" marR="107950" marT="107950" marB="107950">
                    <a:noFill/>
                  </a:tcPr>
                </a:tc>
                <a:tc>
                  <a:txBody>
                    <a:bodyPr/>
                    <a:lstStyle/>
                    <a:p>
                      <a:pPr marL="0" marR="0" algn="r">
                        <a:lnSpc>
                          <a:spcPts val="1400"/>
                        </a:lnSpc>
                        <a:spcBef>
                          <a:spcPts val="0"/>
                        </a:spcBef>
                        <a:spcAft>
                          <a:spcPts val="285"/>
                        </a:spcAft>
                      </a:pPr>
                      <a:r>
                        <a:rPr lang="en-US" sz="1600">
                          <a:effectLst/>
                        </a:rPr>
                        <a:t>20</a:t>
                      </a:r>
                      <a:endParaRPr lang="en-US" sz="1600">
                        <a:solidFill>
                          <a:srgbClr val="000000"/>
                        </a:solidFill>
                        <a:effectLst/>
                        <a:latin typeface="Myriad Pro SemiCond"/>
                        <a:ea typeface="SimSun" panose="02010600030101010101" pitchFamily="2" charset="-122"/>
                        <a:cs typeface="Myriad Pro SemiCond"/>
                      </a:endParaRPr>
                    </a:p>
                  </a:txBody>
                  <a:tcPr marL="107950" marR="323850" marT="107950" marB="107950">
                    <a:noFill/>
                  </a:tcPr>
                </a:tc>
                <a:tc>
                  <a:txBody>
                    <a:bodyPr/>
                    <a:lstStyle/>
                    <a:p>
                      <a:pPr marL="0" marR="0" algn="r">
                        <a:lnSpc>
                          <a:spcPts val="1400"/>
                        </a:lnSpc>
                        <a:spcBef>
                          <a:spcPts val="0"/>
                        </a:spcBef>
                        <a:spcAft>
                          <a:spcPts val="285"/>
                        </a:spcAft>
                      </a:pPr>
                      <a:r>
                        <a:rPr lang="en-US" sz="1600">
                          <a:effectLst/>
                        </a:rPr>
                        <a:t>11</a:t>
                      </a:r>
                      <a:endParaRPr lang="en-US" sz="1600">
                        <a:solidFill>
                          <a:srgbClr val="000000"/>
                        </a:solidFill>
                        <a:effectLst/>
                        <a:latin typeface="Myriad Pro SemiCond"/>
                        <a:ea typeface="SimSun" panose="02010600030101010101" pitchFamily="2" charset="-122"/>
                        <a:cs typeface="Myriad Pro SemiCond"/>
                      </a:endParaRPr>
                    </a:p>
                  </a:txBody>
                  <a:tcPr marL="107950" marR="323850" marT="107950" marB="107950">
                    <a:noFill/>
                  </a:tcPr>
                </a:tc>
                <a:tc>
                  <a:txBody>
                    <a:bodyPr/>
                    <a:lstStyle/>
                    <a:p>
                      <a:pPr marL="0" marR="0" algn="r">
                        <a:lnSpc>
                          <a:spcPts val="1400"/>
                        </a:lnSpc>
                        <a:spcBef>
                          <a:spcPts val="0"/>
                        </a:spcBef>
                        <a:spcAft>
                          <a:spcPts val="285"/>
                        </a:spcAft>
                      </a:pPr>
                      <a:r>
                        <a:rPr lang="en-US" sz="1600" dirty="0">
                          <a:effectLst/>
                        </a:rPr>
                        <a:t>2</a:t>
                      </a:r>
                      <a:endParaRPr lang="en-US" sz="1600" dirty="0">
                        <a:solidFill>
                          <a:srgbClr val="000000"/>
                        </a:solidFill>
                        <a:effectLst/>
                        <a:latin typeface="Myriad Pro SemiCond"/>
                        <a:ea typeface="SimSun" panose="02010600030101010101" pitchFamily="2" charset="-122"/>
                        <a:cs typeface="Myriad Pro SemiCond"/>
                      </a:endParaRPr>
                    </a:p>
                  </a:txBody>
                  <a:tcPr marL="107950" marR="323850" marT="107950" marB="107950">
                    <a:lnR w="12700" cap="flat" cmpd="sng" algn="ctr">
                      <a:solidFill>
                        <a:schemeClr val="tx1"/>
                      </a:solidFill>
                      <a:prstDash val="solid"/>
                      <a:round/>
                      <a:headEnd type="none" w="med" len="med"/>
                      <a:tailEnd type="none" w="med" len="med"/>
                    </a:lnR>
                    <a:noFill/>
                  </a:tcPr>
                </a:tc>
              </a:tr>
              <a:tr h="656454">
                <a:tc>
                  <a:txBody>
                    <a:bodyPr/>
                    <a:lstStyle/>
                    <a:p>
                      <a:pPr marL="0" marR="0" fontAlgn="auto">
                        <a:lnSpc>
                          <a:spcPct val="120000"/>
                        </a:lnSpc>
                        <a:spcBef>
                          <a:spcPts val="0"/>
                        </a:spcBef>
                        <a:spcAft>
                          <a:spcPts val="0"/>
                        </a:spcAft>
                      </a:pPr>
                      <a:r>
                        <a:rPr lang="en-US" sz="1800">
                          <a:effectLst/>
                        </a:rPr>
                        <a:t> </a:t>
                      </a:r>
                      <a:endParaRPr lang="en-US" sz="1800">
                        <a:solidFill>
                          <a:srgbClr val="000000"/>
                        </a:solidFill>
                        <a:effectLst/>
                        <a:latin typeface="Minion Pro"/>
                        <a:ea typeface="SimSun" panose="02010600030101010101" pitchFamily="2" charset="-122"/>
                        <a:cs typeface="Minion Pro"/>
                      </a:endParaRPr>
                    </a:p>
                  </a:txBody>
                  <a:tcPr marL="107950" marR="107950" marT="107950" marB="10795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marL="0" marR="0">
                        <a:lnSpc>
                          <a:spcPts val="1400"/>
                        </a:lnSpc>
                        <a:spcBef>
                          <a:spcPts val="0"/>
                        </a:spcBef>
                        <a:spcAft>
                          <a:spcPts val="285"/>
                        </a:spcAft>
                      </a:pPr>
                      <a:r>
                        <a:rPr lang="en-US" sz="1600" b="1" dirty="0">
                          <a:effectLst/>
                        </a:rPr>
                        <a:t>Total</a:t>
                      </a:r>
                      <a:endParaRPr lang="en-US" sz="1600" b="1" dirty="0">
                        <a:solidFill>
                          <a:srgbClr val="000000"/>
                        </a:solidFill>
                        <a:effectLst/>
                        <a:latin typeface="Myriad Pro SemiCond"/>
                        <a:ea typeface="SimSun" panose="02010600030101010101" pitchFamily="2" charset="-122"/>
                        <a:cs typeface="Myriad Pro SemiCond"/>
                      </a:endParaRPr>
                    </a:p>
                  </a:txBody>
                  <a:tcPr marL="107950" marR="107950" marT="107950" marB="107950">
                    <a:lnB w="12700" cap="flat" cmpd="sng" algn="ctr">
                      <a:solidFill>
                        <a:schemeClr val="tx1"/>
                      </a:solidFill>
                      <a:prstDash val="solid"/>
                      <a:round/>
                      <a:headEnd type="none" w="med" len="med"/>
                      <a:tailEnd type="none" w="med" len="med"/>
                    </a:lnB>
                    <a:noFill/>
                  </a:tcPr>
                </a:tc>
                <a:tc>
                  <a:txBody>
                    <a:bodyPr/>
                    <a:lstStyle/>
                    <a:p>
                      <a:pPr marL="0" marR="0" algn="r">
                        <a:lnSpc>
                          <a:spcPts val="1400"/>
                        </a:lnSpc>
                        <a:spcBef>
                          <a:spcPts val="0"/>
                        </a:spcBef>
                        <a:spcAft>
                          <a:spcPts val="285"/>
                        </a:spcAft>
                      </a:pPr>
                      <a:r>
                        <a:rPr lang="en-US" sz="1600" b="1" dirty="0">
                          <a:effectLst/>
                        </a:rPr>
                        <a:t>183</a:t>
                      </a:r>
                      <a:endParaRPr lang="en-US" sz="1600" b="1" dirty="0">
                        <a:solidFill>
                          <a:srgbClr val="000000"/>
                        </a:solidFill>
                        <a:effectLst/>
                        <a:latin typeface="Myriad Pro SemiCond"/>
                        <a:ea typeface="SimSun" panose="02010600030101010101" pitchFamily="2" charset="-122"/>
                        <a:cs typeface="Myriad Pro SemiCond"/>
                      </a:endParaRPr>
                    </a:p>
                  </a:txBody>
                  <a:tcPr marL="107950" marR="323850" marT="107950" marB="107950">
                    <a:lnB w="12700" cap="flat" cmpd="sng" algn="ctr">
                      <a:solidFill>
                        <a:schemeClr val="tx1"/>
                      </a:solidFill>
                      <a:prstDash val="solid"/>
                      <a:round/>
                      <a:headEnd type="none" w="med" len="med"/>
                      <a:tailEnd type="none" w="med" len="med"/>
                    </a:lnB>
                    <a:noFill/>
                  </a:tcPr>
                </a:tc>
                <a:tc>
                  <a:txBody>
                    <a:bodyPr/>
                    <a:lstStyle/>
                    <a:p>
                      <a:pPr marL="0" marR="0" algn="r">
                        <a:lnSpc>
                          <a:spcPts val="1400"/>
                        </a:lnSpc>
                        <a:spcBef>
                          <a:spcPts val="0"/>
                        </a:spcBef>
                        <a:spcAft>
                          <a:spcPts val="285"/>
                        </a:spcAft>
                      </a:pPr>
                      <a:r>
                        <a:rPr lang="en-US" sz="1600" b="1" dirty="0">
                          <a:effectLst/>
                        </a:rPr>
                        <a:t>100</a:t>
                      </a:r>
                      <a:endParaRPr lang="en-US" sz="1600" b="1" dirty="0">
                        <a:solidFill>
                          <a:srgbClr val="000000"/>
                        </a:solidFill>
                        <a:effectLst/>
                        <a:latin typeface="Myriad Pro SemiCond"/>
                        <a:ea typeface="SimSun" panose="02010600030101010101" pitchFamily="2" charset="-122"/>
                        <a:cs typeface="Myriad Pro SemiCond"/>
                      </a:endParaRPr>
                    </a:p>
                  </a:txBody>
                  <a:tcPr marL="107950" marR="323850" marT="107950" marB="107950">
                    <a:lnB w="12700" cap="flat" cmpd="sng" algn="ctr">
                      <a:solidFill>
                        <a:schemeClr val="tx1"/>
                      </a:solidFill>
                      <a:prstDash val="solid"/>
                      <a:round/>
                      <a:headEnd type="none" w="med" len="med"/>
                      <a:tailEnd type="none" w="med" len="med"/>
                    </a:lnB>
                    <a:noFill/>
                  </a:tcPr>
                </a:tc>
                <a:tc>
                  <a:txBody>
                    <a:bodyPr/>
                    <a:lstStyle/>
                    <a:p>
                      <a:pPr marL="0" marR="0" algn="r">
                        <a:lnSpc>
                          <a:spcPts val="1400"/>
                        </a:lnSpc>
                        <a:spcBef>
                          <a:spcPts val="0"/>
                        </a:spcBef>
                        <a:spcAft>
                          <a:spcPts val="285"/>
                        </a:spcAft>
                      </a:pPr>
                      <a:r>
                        <a:rPr lang="en-US" sz="1600" b="1" dirty="0">
                          <a:effectLst/>
                        </a:rPr>
                        <a:t>100</a:t>
                      </a:r>
                      <a:endParaRPr lang="en-US" sz="1600" b="1" dirty="0">
                        <a:solidFill>
                          <a:srgbClr val="000000"/>
                        </a:solidFill>
                        <a:effectLst/>
                        <a:latin typeface="Myriad Pro SemiCond"/>
                        <a:ea typeface="SimSun" panose="02010600030101010101" pitchFamily="2" charset="-122"/>
                        <a:cs typeface="Myriad Pro SemiCond"/>
                      </a:endParaRPr>
                    </a:p>
                  </a:txBody>
                  <a:tcPr marL="107950" marR="323850" marT="107950" marB="10795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5888528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b="1" dirty="0">
                <a:solidFill>
                  <a:srgbClr val="0070C0"/>
                </a:solidFill>
              </a:rPr>
              <a:t>General </a:t>
            </a:r>
            <a:r>
              <a:rPr lang="en-GB" sz="3200" b="1" dirty="0" smtClean="0">
                <a:solidFill>
                  <a:srgbClr val="0070C0"/>
                </a:solidFill>
              </a:rPr>
              <a:t>methodology </a:t>
            </a:r>
            <a:r>
              <a:rPr lang="en-GB" sz="3200" b="1" dirty="0">
                <a:solidFill>
                  <a:srgbClr val="0070C0"/>
                </a:solidFill>
              </a:rPr>
              <a:t>of </a:t>
            </a:r>
            <a:r>
              <a:rPr lang="en-GB" sz="3200" b="1" dirty="0" smtClean="0">
                <a:solidFill>
                  <a:srgbClr val="0070C0"/>
                </a:solidFill>
              </a:rPr>
              <a:t>estimation</a:t>
            </a:r>
            <a:endParaRPr lang="en-US" sz="3200" b="1" dirty="0">
              <a:solidFill>
                <a:srgbClr val="0070C0"/>
              </a:solidFill>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lgn="ctr">
              <a:buNone/>
            </a:pPr>
            <a:r>
              <a:rPr lang="en-US" i="1" dirty="0" smtClean="0">
                <a:solidFill>
                  <a:srgbClr val="C00000"/>
                </a:solidFill>
              </a:rPr>
              <a:t>Little change from methodology used </a:t>
            </a:r>
          </a:p>
          <a:p>
            <a:pPr marL="0" indent="0" algn="ctr">
              <a:buNone/>
            </a:pPr>
            <a:r>
              <a:rPr lang="en-US" i="1" dirty="0" smtClean="0">
                <a:solidFill>
                  <a:srgbClr val="C00000"/>
                </a:solidFill>
              </a:rPr>
              <a:t>for 2010 estimates </a:t>
            </a:r>
          </a:p>
          <a:p>
            <a:pPr marL="0" indent="0">
              <a:buNone/>
            </a:pPr>
            <a:endParaRPr lang="en-US" dirty="0" smtClean="0"/>
          </a:p>
          <a:p>
            <a:pPr marL="514350" indent="-514350">
              <a:buFont typeface="+mj-lt"/>
              <a:buAutoNum type="arabicPeriod"/>
            </a:pPr>
            <a:r>
              <a:rPr lang="en-US" sz="2800" dirty="0" smtClean="0"/>
              <a:t>Compile and review all available nationally representative maternal mortality data</a:t>
            </a:r>
          </a:p>
          <a:p>
            <a:pPr marL="914400" lvl="1" indent="-514350">
              <a:buFont typeface="+mj-lt"/>
              <a:buAutoNum type="arabicPeriod"/>
            </a:pPr>
            <a:endParaRPr lang="en-US" dirty="0"/>
          </a:p>
          <a:p>
            <a:pPr marL="514350" indent="-514350">
              <a:buFont typeface="+mj-lt"/>
              <a:buAutoNum type="arabicPeriod"/>
            </a:pPr>
            <a:r>
              <a:rPr lang="en-US" sz="2800" dirty="0" smtClean="0"/>
              <a:t>Adjust available maternal </a:t>
            </a:r>
            <a:r>
              <a:rPr lang="en-US" sz="2800" dirty="0"/>
              <a:t>mortality data </a:t>
            </a:r>
            <a:r>
              <a:rPr lang="en-US" sz="2800" dirty="0" smtClean="0"/>
              <a:t>for </a:t>
            </a:r>
            <a:r>
              <a:rPr lang="en-US" sz="2800" dirty="0"/>
              <a:t>misclassification and underreporting</a:t>
            </a:r>
          </a:p>
          <a:p>
            <a:endParaRPr lang="en-US" dirty="0"/>
          </a:p>
        </p:txBody>
      </p:sp>
    </p:spTree>
    <p:extLst>
      <p:ext uri="{BB962C8B-B14F-4D97-AF65-F5344CB8AC3E}">
        <p14:creationId xmlns:p14="http://schemas.microsoft.com/office/powerpoint/2010/main" val="37219383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2280" y="1382078"/>
            <a:ext cx="8229600" cy="5247322"/>
          </a:xfrm>
        </p:spPr>
        <p:txBody>
          <a:bodyPr>
            <a:normAutofit/>
          </a:bodyPr>
          <a:lstStyle/>
          <a:p>
            <a:pPr marL="396875" indent="-396875">
              <a:spcBef>
                <a:spcPts val="600"/>
              </a:spcBef>
              <a:spcAft>
                <a:spcPts val="600"/>
              </a:spcAft>
              <a:buNone/>
            </a:pPr>
            <a:r>
              <a:rPr lang="en-US" sz="3000" dirty="0" smtClean="0"/>
              <a:t>3. </a:t>
            </a:r>
            <a:r>
              <a:rPr lang="en-US" sz="2600" dirty="0" smtClean="0"/>
              <a:t>Use one of two approaches depending on country</a:t>
            </a:r>
          </a:p>
          <a:p>
            <a:pPr lvl="1"/>
            <a:r>
              <a:rPr lang="en-US" sz="2600" dirty="0" smtClean="0"/>
              <a:t>Countries </a:t>
            </a:r>
            <a:r>
              <a:rPr lang="en-US" sz="2600" dirty="0"/>
              <a:t>with adequate civil registration </a:t>
            </a:r>
            <a:r>
              <a:rPr lang="en-US" sz="2600" dirty="0" smtClean="0"/>
              <a:t>data</a:t>
            </a:r>
          </a:p>
          <a:p>
            <a:pPr lvl="2"/>
            <a:r>
              <a:rPr lang="en-US" sz="2200" dirty="0" smtClean="0"/>
              <a:t>Calculate MMR directly with adjusted</a:t>
            </a:r>
            <a:endParaRPr lang="en-US" sz="2200" dirty="0"/>
          </a:p>
          <a:p>
            <a:pPr lvl="1">
              <a:spcBef>
                <a:spcPts val="600"/>
              </a:spcBef>
              <a:spcAft>
                <a:spcPts val="600"/>
              </a:spcAft>
            </a:pPr>
            <a:r>
              <a:rPr lang="en-US" sz="2600" dirty="0"/>
              <a:t>All other </a:t>
            </a:r>
            <a:r>
              <a:rPr lang="en-US" sz="2600" dirty="0" smtClean="0"/>
              <a:t>countries:  </a:t>
            </a:r>
          </a:p>
          <a:p>
            <a:pPr lvl="2"/>
            <a:r>
              <a:rPr lang="en-US" sz="2200" dirty="0"/>
              <a:t>U</a:t>
            </a:r>
            <a:r>
              <a:rPr lang="en-US" sz="2200" dirty="0" smtClean="0"/>
              <a:t>se m</a:t>
            </a:r>
            <a:r>
              <a:rPr lang="en-GB" sz="2200" dirty="0" err="1" smtClean="0"/>
              <a:t>ultilevel</a:t>
            </a:r>
            <a:r>
              <a:rPr lang="en-GB" sz="2200" dirty="0" smtClean="0"/>
              <a:t> </a:t>
            </a:r>
            <a:r>
              <a:rPr lang="en-GB" sz="2200" dirty="0"/>
              <a:t>linear regression model</a:t>
            </a:r>
          </a:p>
          <a:p>
            <a:pPr lvl="2"/>
            <a:r>
              <a:rPr lang="en-US" sz="2200" dirty="0"/>
              <a:t>C</a:t>
            </a:r>
            <a:r>
              <a:rPr lang="en-US" sz="2200" dirty="0" smtClean="0"/>
              <a:t>ovariates</a:t>
            </a:r>
            <a:r>
              <a:rPr lang="en-US" sz="2200" dirty="0"/>
              <a:t>: GDP, </a:t>
            </a:r>
            <a:r>
              <a:rPr lang="en-US" sz="2200" dirty="0" smtClean="0"/>
              <a:t>general fertility rate </a:t>
            </a:r>
            <a:r>
              <a:rPr lang="en-US" sz="2200" dirty="0"/>
              <a:t>and </a:t>
            </a:r>
            <a:r>
              <a:rPr lang="en-US" sz="2200" dirty="0" smtClean="0"/>
              <a:t>skilled attendant at birth</a:t>
            </a:r>
            <a:endParaRPr lang="en-US" sz="2200" dirty="0"/>
          </a:p>
          <a:p>
            <a:pPr lvl="2"/>
            <a:r>
              <a:rPr lang="en-US" sz="2200" dirty="0" smtClean="0"/>
              <a:t>Separate model component for AIDS deaths that are indirect maternal deaths</a:t>
            </a:r>
          </a:p>
          <a:p>
            <a:pPr marL="0" indent="0">
              <a:spcBef>
                <a:spcPts val="600"/>
              </a:spcBef>
              <a:spcAft>
                <a:spcPts val="600"/>
              </a:spcAft>
              <a:buNone/>
            </a:pPr>
            <a:r>
              <a:rPr lang="en-US" sz="2600" dirty="0" smtClean="0"/>
              <a:t>4. Compute uncertainty ranges through simulations</a:t>
            </a:r>
          </a:p>
        </p:txBody>
      </p:sp>
      <p:sp>
        <p:nvSpPr>
          <p:cNvPr id="4" name="Title 1"/>
          <p:cNvSpPr>
            <a:spLocks noGrp="1"/>
          </p:cNvSpPr>
          <p:nvPr>
            <p:ph type="title"/>
          </p:nvPr>
        </p:nvSpPr>
        <p:spPr/>
        <p:txBody>
          <a:bodyPr>
            <a:noAutofit/>
          </a:bodyPr>
          <a:lstStyle/>
          <a:p>
            <a:r>
              <a:rPr lang="en-GB" sz="4000" b="1" dirty="0">
                <a:solidFill>
                  <a:srgbClr val="0070C0"/>
                </a:solidFill>
              </a:rPr>
              <a:t>General methodology of estimation</a:t>
            </a:r>
            <a:endParaRPr lang="en-US" sz="4000" b="1" dirty="0">
              <a:solidFill>
                <a:srgbClr val="0070C0"/>
              </a:solidFill>
            </a:endParaRPr>
          </a:p>
        </p:txBody>
      </p:sp>
    </p:spTree>
    <p:extLst>
      <p:ext uri="{BB962C8B-B14F-4D97-AF65-F5344CB8AC3E}">
        <p14:creationId xmlns:p14="http://schemas.microsoft.com/office/powerpoint/2010/main" val="26654536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Methodological changes from the 2010 estimates?</a:t>
            </a:r>
            <a:endParaRPr lang="en-US" dirty="0"/>
          </a:p>
        </p:txBody>
      </p:sp>
      <p:sp>
        <p:nvSpPr>
          <p:cNvPr id="3" name="Content Placeholder 2"/>
          <p:cNvSpPr>
            <a:spLocks noGrp="1"/>
          </p:cNvSpPr>
          <p:nvPr>
            <p:ph idx="1"/>
          </p:nvPr>
        </p:nvSpPr>
        <p:spPr/>
        <p:txBody>
          <a:bodyPr/>
          <a:lstStyle/>
          <a:p>
            <a:r>
              <a:rPr lang="en-US" dirty="0" smtClean="0"/>
              <a:t>Increased data availability</a:t>
            </a:r>
          </a:p>
          <a:p>
            <a:pPr lvl="1"/>
            <a:r>
              <a:rPr lang="en-US" dirty="0" smtClean="0"/>
              <a:t>5% increase in available data</a:t>
            </a:r>
          </a:p>
          <a:p>
            <a:r>
              <a:rPr lang="en-US" dirty="0" smtClean="0"/>
              <a:t>Update in the estimate of female deaths in the reproductive age by WHO</a:t>
            </a:r>
          </a:p>
          <a:p>
            <a:r>
              <a:rPr lang="en-US" dirty="0" smtClean="0"/>
              <a:t>Update of series of live births and general fertility rates from World Population Prospects</a:t>
            </a:r>
          </a:p>
          <a:p>
            <a:r>
              <a:rPr lang="en-US" dirty="0" smtClean="0"/>
              <a:t>Update in AIDS adjustment parameters </a:t>
            </a:r>
          </a:p>
          <a:p>
            <a:endParaRPr lang="en-US" dirty="0"/>
          </a:p>
        </p:txBody>
      </p:sp>
    </p:spTree>
    <p:extLst>
      <p:ext uri="{BB962C8B-B14F-4D97-AF65-F5344CB8AC3E}">
        <p14:creationId xmlns:p14="http://schemas.microsoft.com/office/powerpoint/2010/main" val="22879669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Methodological changes from the 2010 estimates?</a:t>
            </a:r>
            <a:endParaRPr lang="en-US" dirty="0"/>
          </a:p>
        </p:txBody>
      </p:sp>
      <p:sp>
        <p:nvSpPr>
          <p:cNvPr id="3" name="Content Placeholder 2"/>
          <p:cNvSpPr>
            <a:spLocks noGrp="1"/>
          </p:cNvSpPr>
          <p:nvPr>
            <p:ph idx="1"/>
          </p:nvPr>
        </p:nvSpPr>
        <p:spPr/>
        <p:txBody>
          <a:bodyPr/>
          <a:lstStyle/>
          <a:p>
            <a:r>
              <a:rPr lang="en-US" dirty="0" smtClean="0"/>
              <a:t>Data availability</a:t>
            </a:r>
          </a:p>
          <a:p>
            <a:pPr lvl="1"/>
            <a:r>
              <a:rPr lang="en-US" dirty="0" smtClean="0"/>
              <a:t>5% increase in available data</a:t>
            </a:r>
          </a:p>
          <a:p>
            <a:r>
              <a:rPr lang="en-US" dirty="0" smtClean="0"/>
              <a:t>Update in the estimate of female deaths in the reproductive age by WHO</a:t>
            </a:r>
          </a:p>
          <a:p>
            <a:r>
              <a:rPr lang="en-US" dirty="0" smtClean="0"/>
              <a:t>Update of series of live births and general fertility rates from World Population Prospects</a:t>
            </a:r>
          </a:p>
          <a:p>
            <a:r>
              <a:rPr lang="en-US" dirty="0" smtClean="0"/>
              <a:t>Update in AIDS adjustment parameters </a:t>
            </a:r>
          </a:p>
          <a:p>
            <a:endParaRPr lang="en-US" dirty="0"/>
          </a:p>
        </p:txBody>
      </p:sp>
      <p:sp>
        <p:nvSpPr>
          <p:cNvPr id="4" name="TextBox 3"/>
          <p:cNvSpPr txBox="1"/>
          <p:nvPr/>
        </p:nvSpPr>
        <p:spPr>
          <a:xfrm>
            <a:off x="152400" y="5410200"/>
            <a:ext cx="8839200" cy="1231106"/>
          </a:xfrm>
          <a:prstGeom prst="rect">
            <a:avLst/>
          </a:prstGeom>
          <a:solidFill>
            <a:schemeClr val="accent2">
              <a:lumMod val="75000"/>
            </a:schemeClr>
          </a:solidFill>
        </p:spPr>
        <p:txBody>
          <a:bodyPr wrap="square" rtlCol="0">
            <a:spAutoFit/>
          </a:bodyPr>
          <a:lstStyle/>
          <a:p>
            <a:pPr algn="ctr"/>
            <a:r>
              <a:rPr lang="en-US" sz="2800" b="1" i="1" dirty="0">
                <a:solidFill>
                  <a:schemeClr val="bg1"/>
                </a:solidFill>
              </a:rPr>
              <a:t>Little change from methodology used </a:t>
            </a:r>
          </a:p>
          <a:p>
            <a:pPr algn="ctr"/>
            <a:r>
              <a:rPr lang="en-US" sz="2800" b="1" i="1" dirty="0">
                <a:solidFill>
                  <a:schemeClr val="bg1"/>
                </a:solidFill>
              </a:rPr>
              <a:t>for </a:t>
            </a:r>
            <a:r>
              <a:rPr lang="en-US" sz="2800" b="1" i="1" dirty="0" smtClean="0">
                <a:solidFill>
                  <a:schemeClr val="bg1"/>
                </a:solidFill>
              </a:rPr>
              <a:t>2010 </a:t>
            </a:r>
            <a:r>
              <a:rPr lang="en-US" sz="2800" b="1" i="1" dirty="0">
                <a:solidFill>
                  <a:schemeClr val="bg1"/>
                </a:solidFill>
              </a:rPr>
              <a:t>estimates </a:t>
            </a:r>
          </a:p>
          <a:p>
            <a:endParaRPr lang="en-US" dirty="0"/>
          </a:p>
        </p:txBody>
      </p:sp>
    </p:spTree>
    <p:extLst>
      <p:ext uri="{BB962C8B-B14F-4D97-AF65-F5344CB8AC3E}">
        <p14:creationId xmlns:p14="http://schemas.microsoft.com/office/powerpoint/2010/main" val="13740863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0070C0"/>
                </a:solidFill>
              </a:rPr>
              <a:t>Review process</a:t>
            </a:r>
          </a:p>
        </p:txBody>
      </p:sp>
      <p:sp>
        <p:nvSpPr>
          <p:cNvPr id="3" name="Content Placeholder 2"/>
          <p:cNvSpPr>
            <a:spLocks noGrp="1"/>
          </p:cNvSpPr>
          <p:nvPr>
            <p:ph idx="1"/>
          </p:nvPr>
        </p:nvSpPr>
        <p:spPr/>
        <p:txBody>
          <a:bodyPr/>
          <a:lstStyle/>
          <a:p>
            <a:r>
              <a:rPr lang="en-GB" dirty="0"/>
              <a:t>Reviewed by the </a:t>
            </a:r>
            <a:r>
              <a:rPr lang="en-GB" dirty="0" smtClean="0"/>
              <a:t>Technical Advisory Group </a:t>
            </a:r>
            <a:r>
              <a:rPr lang="en-GB" dirty="0"/>
              <a:t>with experts from academic institutions: </a:t>
            </a:r>
            <a:r>
              <a:rPr lang="en-GB" dirty="0" smtClean="0"/>
              <a:t>Harvard University, Johns Hopkins University, University of Aberdeen</a:t>
            </a:r>
            <a:r>
              <a:rPr lang="en-GB" dirty="0"/>
              <a:t>, </a:t>
            </a:r>
            <a:r>
              <a:rPr lang="en-GB" dirty="0" smtClean="0"/>
              <a:t>and others</a:t>
            </a:r>
          </a:p>
          <a:p>
            <a:endParaRPr lang="en-GB" dirty="0" smtClean="0"/>
          </a:p>
          <a:p>
            <a:r>
              <a:rPr lang="en-GB" dirty="0" smtClean="0"/>
              <a:t>Country consultation led by WHO allowed countries to provide feedback and provide new data</a:t>
            </a:r>
            <a:endParaRPr lang="en-US" dirty="0"/>
          </a:p>
        </p:txBody>
      </p:sp>
    </p:spTree>
    <p:extLst>
      <p:ext uri="{BB962C8B-B14F-4D97-AF65-F5344CB8AC3E}">
        <p14:creationId xmlns:p14="http://schemas.microsoft.com/office/powerpoint/2010/main" val="40013830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STOP!</a:t>
            </a:r>
            <a:endParaRPr lang="en-US" b="1" dirty="0">
              <a:solidFill>
                <a:srgbClr val="C00000"/>
              </a:solidFill>
            </a:endParaRPr>
          </a:p>
        </p:txBody>
      </p:sp>
      <p:sp>
        <p:nvSpPr>
          <p:cNvPr id="3" name="Content Placeholder 2"/>
          <p:cNvSpPr>
            <a:spLocks noGrp="1"/>
          </p:cNvSpPr>
          <p:nvPr>
            <p:ph idx="1"/>
          </p:nvPr>
        </p:nvSpPr>
        <p:spPr/>
        <p:txBody>
          <a:bodyPr/>
          <a:lstStyle/>
          <a:p>
            <a:r>
              <a:rPr lang="en-US" dirty="0" smtClean="0"/>
              <a:t>The 2013 </a:t>
            </a:r>
            <a:r>
              <a:rPr lang="en-US" dirty="0"/>
              <a:t>UN interagency </a:t>
            </a:r>
            <a:r>
              <a:rPr lang="en-US" dirty="0" smtClean="0"/>
              <a:t>estimates </a:t>
            </a:r>
            <a:r>
              <a:rPr lang="en-US" dirty="0" smtClean="0">
                <a:solidFill>
                  <a:srgbClr val="C00000"/>
                </a:solidFill>
              </a:rPr>
              <a:t>REPLACE</a:t>
            </a:r>
            <a:r>
              <a:rPr lang="en-US" dirty="0" smtClean="0"/>
              <a:t> the previous estimates and should not be compared or interpreted together with them</a:t>
            </a:r>
          </a:p>
          <a:p>
            <a:endParaRPr lang="en-US" dirty="0" smtClean="0"/>
          </a:p>
          <a:p>
            <a:r>
              <a:rPr lang="en-US" dirty="0" smtClean="0"/>
              <a:t>The 2013 estimates are </a:t>
            </a:r>
            <a:r>
              <a:rPr lang="en-US" dirty="0" smtClean="0">
                <a:solidFill>
                  <a:srgbClr val="C00000"/>
                </a:solidFill>
              </a:rPr>
              <a:t>NOT</a:t>
            </a:r>
            <a:r>
              <a:rPr lang="en-US" dirty="0" smtClean="0"/>
              <a:t> </a:t>
            </a:r>
            <a:r>
              <a:rPr lang="en-US" dirty="0"/>
              <a:t>comparable to estimates from other sources</a:t>
            </a:r>
          </a:p>
          <a:p>
            <a:endParaRPr lang="en-US" dirty="0" smtClean="0"/>
          </a:p>
          <a:p>
            <a:endParaRPr lang="en-US" dirty="0"/>
          </a:p>
        </p:txBody>
      </p:sp>
    </p:spTree>
    <p:extLst>
      <p:ext uri="{BB962C8B-B14F-4D97-AF65-F5344CB8AC3E}">
        <p14:creationId xmlns:p14="http://schemas.microsoft.com/office/powerpoint/2010/main" val="8610963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76201" y="4416175"/>
            <a:ext cx="9037320" cy="2261279"/>
          </a:xfrm>
          <a:prstGeom prst="rect">
            <a:avLst/>
          </a:prstGeom>
        </p:spPr>
      </p:pic>
      <p:sp>
        <p:nvSpPr>
          <p:cNvPr id="2" name="Title 1"/>
          <p:cNvSpPr>
            <a:spLocks noGrp="1"/>
          </p:cNvSpPr>
          <p:nvPr>
            <p:ph type="title"/>
          </p:nvPr>
        </p:nvSpPr>
        <p:spPr>
          <a:xfrm>
            <a:off x="457200" y="76200"/>
            <a:ext cx="8229600" cy="1143000"/>
          </a:xfrm>
        </p:spPr>
        <p:txBody>
          <a:bodyPr>
            <a:noAutofit/>
          </a:bodyPr>
          <a:lstStyle/>
          <a:p>
            <a:r>
              <a:rPr lang="en-US" sz="3200" b="1" dirty="0">
                <a:solidFill>
                  <a:srgbClr val="C00000"/>
                </a:solidFill>
              </a:rPr>
              <a:t>Maternal mortality estimates generated by countries</a:t>
            </a:r>
          </a:p>
        </p:txBody>
      </p:sp>
      <p:sp>
        <p:nvSpPr>
          <p:cNvPr id="3" name="Content Placeholder 2"/>
          <p:cNvSpPr>
            <a:spLocks noGrp="1"/>
          </p:cNvSpPr>
          <p:nvPr>
            <p:ph idx="1"/>
          </p:nvPr>
        </p:nvSpPr>
        <p:spPr>
          <a:xfrm>
            <a:off x="457200" y="1371600"/>
            <a:ext cx="8229600" cy="4525963"/>
          </a:xfrm>
        </p:spPr>
        <p:txBody>
          <a:bodyPr/>
          <a:lstStyle/>
          <a:p>
            <a:r>
              <a:rPr lang="en-US" sz="2400" dirty="0" smtClean="0"/>
              <a:t>At the global level, we use the interagency estimates for MDG reporting and official monitoring</a:t>
            </a:r>
          </a:p>
          <a:p>
            <a:pPr marL="0" indent="0">
              <a:buNone/>
            </a:pPr>
            <a:r>
              <a:rPr lang="en-US" sz="1600" dirty="0" smtClean="0"/>
              <a:t>   </a:t>
            </a:r>
            <a:endParaRPr lang="en-US" sz="1600" dirty="0"/>
          </a:p>
          <a:p>
            <a:r>
              <a:rPr lang="en-US" sz="2400" dirty="0" smtClean="0"/>
              <a:t>UNICEF </a:t>
            </a:r>
            <a:r>
              <a:rPr lang="en-US" sz="2400" dirty="0"/>
              <a:t>presents both </a:t>
            </a:r>
            <a:r>
              <a:rPr lang="en-US" sz="2400" dirty="0" smtClean="0"/>
              <a:t>nationally reported </a:t>
            </a:r>
            <a:r>
              <a:rPr lang="en-US" sz="2400" dirty="0"/>
              <a:t>estimates and UN interagency </a:t>
            </a:r>
            <a:r>
              <a:rPr lang="en-US" sz="2400" dirty="0" smtClean="0"/>
              <a:t>estimates in </a:t>
            </a:r>
            <a:r>
              <a:rPr lang="en-US" sz="2400" i="1" dirty="0" smtClean="0"/>
              <a:t>State of the World’s Children</a:t>
            </a:r>
            <a:endParaRPr lang="en-US" sz="2400" i="1" dirty="0"/>
          </a:p>
          <a:p>
            <a:endParaRPr lang="en-US" i="1" dirty="0" smtClean="0"/>
          </a:p>
        </p:txBody>
      </p:sp>
      <p:sp>
        <p:nvSpPr>
          <p:cNvPr id="6" name="Up Arrow 5"/>
          <p:cNvSpPr/>
          <p:nvPr/>
        </p:nvSpPr>
        <p:spPr>
          <a:xfrm>
            <a:off x="6096000" y="6387852"/>
            <a:ext cx="419100" cy="427536"/>
          </a:xfrm>
          <a:prstGeom prst="up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410200" y="5105400"/>
            <a:ext cx="2895600" cy="533400"/>
          </a:xfrm>
          <a:prstGeom prst="ellipse">
            <a:avLst/>
          </a:prstGeom>
          <a:noFill/>
          <a:ln w="698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Up Arrow 8"/>
          <p:cNvSpPr/>
          <p:nvPr/>
        </p:nvSpPr>
        <p:spPr>
          <a:xfrm>
            <a:off x="7010400" y="6431247"/>
            <a:ext cx="419100" cy="417780"/>
          </a:xfrm>
          <a:prstGeom prst="up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6201" y="3727103"/>
            <a:ext cx="9037320" cy="692497"/>
          </a:xfrm>
          <a:prstGeom prst="rect">
            <a:avLst/>
          </a:prstGeom>
          <a:solidFill>
            <a:srgbClr val="00B0F0"/>
          </a:solidFill>
        </p:spPr>
        <p:txBody>
          <a:bodyPr wrap="square" rtlCol="0">
            <a:spAutoFit/>
          </a:bodyPr>
          <a:lstStyle/>
          <a:p>
            <a:r>
              <a:rPr lang="en-US" sz="2800" b="1" dirty="0" smtClean="0">
                <a:solidFill>
                  <a:schemeClr val="bg1"/>
                </a:solidFill>
              </a:rPr>
              <a:t>TABLE 8</a:t>
            </a:r>
            <a:endParaRPr lang="en-US" dirty="0">
              <a:solidFill>
                <a:schemeClr val="bg1"/>
              </a:solidFill>
            </a:endParaRPr>
          </a:p>
          <a:p>
            <a:endParaRPr lang="en-US" sz="1100" dirty="0"/>
          </a:p>
        </p:txBody>
      </p:sp>
    </p:spTree>
    <p:extLst>
      <p:ext uri="{BB962C8B-B14F-4D97-AF65-F5344CB8AC3E}">
        <p14:creationId xmlns:p14="http://schemas.microsoft.com/office/powerpoint/2010/main" val="13137186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66800" y="3095982"/>
            <a:ext cx="7315200" cy="369332"/>
          </a:xfrm>
          <a:prstGeom prst="rect">
            <a:avLst/>
          </a:prstGeom>
          <a:solidFill>
            <a:srgbClr val="FF0000"/>
          </a:solidFill>
        </p:spPr>
        <p:txBody>
          <a:bodyPr wrap="square" rtlCol="0">
            <a:spAutoFit/>
          </a:bodyPr>
          <a:lstStyle/>
          <a:p>
            <a:pPr algn="ctr"/>
            <a:r>
              <a:rPr lang="en-US" b="1" dirty="0" smtClean="0">
                <a:solidFill>
                  <a:schemeClr val="bg1"/>
                </a:solidFill>
              </a:rPr>
              <a:t>Embargoed </a:t>
            </a:r>
            <a:r>
              <a:rPr lang="en-US" b="1" dirty="0">
                <a:solidFill>
                  <a:schemeClr val="bg1"/>
                </a:solidFill>
              </a:rPr>
              <a:t>until May 6, </a:t>
            </a:r>
            <a:r>
              <a:rPr lang="en-US" b="1" dirty="0" smtClean="0">
                <a:solidFill>
                  <a:schemeClr val="bg1"/>
                </a:solidFill>
              </a:rPr>
              <a:t>2014 </a:t>
            </a:r>
            <a:r>
              <a:rPr lang="en-US" b="1" dirty="0" smtClean="0">
                <a:solidFill>
                  <a:srgbClr val="FF0000"/>
                </a:solidFill>
              </a:rPr>
              <a:t>----------------------</a:t>
            </a:r>
            <a:endParaRPr lang="en-US" dirty="0">
              <a:solidFill>
                <a:srgbClr val="FF0000"/>
              </a:solidFill>
            </a:endParaRPr>
          </a:p>
        </p:txBody>
      </p:sp>
      <p:graphicFrame>
        <p:nvGraphicFramePr>
          <p:cNvPr id="7" name="Chart 6"/>
          <p:cNvGraphicFramePr>
            <a:graphicFrameLocks/>
          </p:cNvGraphicFramePr>
          <p:nvPr>
            <p:extLst>
              <p:ext uri="{D42A27DB-BD31-4B8C-83A1-F6EECF244321}">
                <p14:modId xmlns:p14="http://schemas.microsoft.com/office/powerpoint/2010/main" val="3596316254"/>
              </p:ext>
            </p:extLst>
          </p:nvPr>
        </p:nvGraphicFramePr>
        <p:xfrm>
          <a:off x="607616" y="1391920"/>
          <a:ext cx="76962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457200" y="228600"/>
            <a:ext cx="8229600" cy="609600"/>
          </a:xfrm>
        </p:spPr>
        <p:txBody>
          <a:bodyPr>
            <a:normAutofit fontScale="90000"/>
          </a:bodyPr>
          <a:lstStyle/>
          <a:p>
            <a:r>
              <a:rPr lang="en-US" b="1" dirty="0">
                <a:solidFill>
                  <a:srgbClr val="0070C0"/>
                </a:solidFill>
              </a:rPr>
              <a:t>Trends in Maternal Mortality </a:t>
            </a:r>
            <a:r>
              <a:rPr lang="en-US" b="1" dirty="0" smtClean="0">
                <a:solidFill>
                  <a:srgbClr val="0070C0"/>
                </a:solidFill>
              </a:rPr>
              <a:t>Ratio</a:t>
            </a:r>
            <a:br>
              <a:rPr lang="en-US" b="1" dirty="0" smtClean="0">
                <a:solidFill>
                  <a:srgbClr val="0070C0"/>
                </a:solidFill>
              </a:rPr>
            </a:br>
            <a:r>
              <a:rPr lang="en-US" sz="3100" b="1" dirty="0" smtClean="0">
                <a:solidFill>
                  <a:srgbClr val="C00000"/>
                </a:solidFill>
              </a:rPr>
              <a:t>(Embargoed until May 6, 2014)</a:t>
            </a:r>
            <a:endParaRPr lang="en-US" b="1" dirty="0">
              <a:solidFill>
                <a:srgbClr val="C00000"/>
              </a:solidFill>
            </a:endParaRPr>
          </a:p>
        </p:txBody>
      </p:sp>
      <p:sp>
        <p:nvSpPr>
          <p:cNvPr id="5" name="TextBox 4"/>
          <p:cNvSpPr txBox="1"/>
          <p:nvPr/>
        </p:nvSpPr>
        <p:spPr>
          <a:xfrm>
            <a:off x="3621483" y="1219200"/>
            <a:ext cx="1901033" cy="369332"/>
          </a:xfrm>
          <a:prstGeom prst="rect">
            <a:avLst/>
          </a:prstGeom>
          <a:noFill/>
        </p:spPr>
        <p:txBody>
          <a:bodyPr wrap="none" rtlCol="0">
            <a:spAutoFit/>
          </a:bodyPr>
          <a:lstStyle/>
          <a:p>
            <a:r>
              <a:rPr lang="en-US" dirty="0" smtClean="0"/>
              <a:t>By UNICEF regions</a:t>
            </a:r>
            <a:endParaRPr lang="en-US" dirty="0"/>
          </a:p>
        </p:txBody>
      </p:sp>
      <p:sp>
        <p:nvSpPr>
          <p:cNvPr id="6" name="TextBox 5"/>
          <p:cNvSpPr txBox="1"/>
          <p:nvPr/>
        </p:nvSpPr>
        <p:spPr>
          <a:xfrm>
            <a:off x="431800" y="6400800"/>
            <a:ext cx="8839200" cy="369332"/>
          </a:xfrm>
          <a:prstGeom prst="rect">
            <a:avLst/>
          </a:prstGeom>
          <a:noFill/>
        </p:spPr>
        <p:txBody>
          <a:bodyPr wrap="square" rtlCol="0">
            <a:spAutoFit/>
          </a:bodyPr>
          <a:lstStyle/>
          <a:p>
            <a:r>
              <a:rPr lang="en-US" dirty="0" smtClean="0"/>
              <a:t>Source:  </a:t>
            </a:r>
            <a:r>
              <a:rPr lang="en-US" i="1" dirty="0" smtClean="0"/>
              <a:t>Trends in Maternal Mortality: 1990-2013 </a:t>
            </a:r>
            <a:r>
              <a:rPr lang="en-US" dirty="0" smtClean="0"/>
              <a:t>(WHO, UNICEF, UNFPA, World Bank) </a:t>
            </a:r>
            <a:endParaRPr lang="en-US" dirty="0"/>
          </a:p>
        </p:txBody>
      </p:sp>
    </p:spTree>
    <p:extLst>
      <p:ext uri="{BB962C8B-B14F-4D97-AF65-F5344CB8AC3E}">
        <p14:creationId xmlns:p14="http://schemas.microsoft.com/office/powerpoint/2010/main" val="16832183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0070C0"/>
                </a:solidFill>
              </a:rPr>
              <a:t>Resources</a:t>
            </a:r>
          </a:p>
        </p:txBody>
      </p:sp>
      <p:sp>
        <p:nvSpPr>
          <p:cNvPr id="3" name="Content Placeholder 2"/>
          <p:cNvSpPr>
            <a:spLocks noGrp="1"/>
          </p:cNvSpPr>
          <p:nvPr>
            <p:ph idx="1"/>
          </p:nvPr>
        </p:nvSpPr>
        <p:spPr>
          <a:xfrm>
            <a:off x="838200" y="3715106"/>
            <a:ext cx="8229600" cy="1096963"/>
          </a:xfrm>
        </p:spPr>
        <p:txBody>
          <a:bodyPr>
            <a:normAutofit lnSpcReduction="10000"/>
          </a:bodyPr>
          <a:lstStyle/>
          <a:p>
            <a:r>
              <a:rPr lang="en-US" sz="2400" dirty="0" smtClean="0"/>
              <a:t>Complete </a:t>
            </a:r>
            <a:r>
              <a:rPr lang="en-US" sz="2400" dirty="0"/>
              <a:t>methodological details and all data available on:</a:t>
            </a:r>
          </a:p>
          <a:p>
            <a:pPr marL="57150" indent="0">
              <a:buNone/>
            </a:pPr>
            <a:r>
              <a:rPr lang="en-GB" sz="2000" dirty="0">
                <a:solidFill>
                  <a:srgbClr val="C00000"/>
                </a:solidFill>
              </a:rPr>
              <a:t>www.who.int/reproductivehealth/publications/monitoring/xxxxxxxxx/en/index.html and MME Info: www.maternalmortalitydata.org</a:t>
            </a:r>
            <a:endParaRPr lang="en-US" sz="3600" dirty="0">
              <a:solidFill>
                <a:srgbClr val="C00000"/>
              </a:solidFill>
            </a:endParaRPr>
          </a:p>
        </p:txBody>
      </p:sp>
      <p:sp>
        <p:nvSpPr>
          <p:cNvPr id="5" name="TextBox 4"/>
          <p:cNvSpPr txBox="1"/>
          <p:nvPr/>
        </p:nvSpPr>
        <p:spPr>
          <a:xfrm>
            <a:off x="838200" y="1752600"/>
            <a:ext cx="6705600" cy="1938992"/>
          </a:xfrm>
          <a:prstGeom prst="rect">
            <a:avLst/>
          </a:prstGeom>
          <a:noFill/>
        </p:spPr>
        <p:txBody>
          <a:bodyPr wrap="square" rtlCol="0">
            <a:spAutoFit/>
          </a:bodyPr>
          <a:lstStyle/>
          <a:p>
            <a:r>
              <a:rPr lang="en-US" sz="2400" dirty="0" smtClean="0"/>
              <a:t>More information on new estimates available (from May 6) at:</a:t>
            </a:r>
          </a:p>
          <a:p>
            <a:endParaRPr lang="en-US" sz="2400" dirty="0" smtClean="0"/>
          </a:p>
          <a:p>
            <a:pPr marL="342900" indent="-342900">
              <a:buFont typeface="Wingdings" panose="05000000000000000000" pitchFamily="2" charset="2"/>
              <a:buChar char="§"/>
            </a:pPr>
            <a:r>
              <a:rPr lang="en-US" sz="2400" dirty="0" smtClean="0"/>
              <a:t>Data.unicef.org</a:t>
            </a:r>
            <a:endParaRPr lang="en-US" sz="2400" dirty="0"/>
          </a:p>
          <a:p>
            <a:endParaRPr lang="en-US" sz="2400" dirty="0"/>
          </a:p>
        </p:txBody>
      </p:sp>
      <p:sp>
        <p:nvSpPr>
          <p:cNvPr id="6" name="TextBox 5"/>
          <p:cNvSpPr txBox="1"/>
          <p:nvPr/>
        </p:nvSpPr>
        <p:spPr>
          <a:xfrm>
            <a:off x="838200" y="4953000"/>
            <a:ext cx="8229600" cy="1107996"/>
          </a:xfrm>
          <a:prstGeom prst="rect">
            <a:avLst/>
          </a:prstGeom>
          <a:noFill/>
        </p:spPr>
        <p:txBody>
          <a:bodyPr wrap="square" rtlCol="0">
            <a:spAutoFit/>
          </a:bodyPr>
          <a:lstStyle/>
          <a:p>
            <a:pPr marL="285750" indent="-285750">
              <a:buFont typeface="Wingdings" panose="05000000000000000000" pitchFamily="2" charset="2"/>
              <a:buChar char="§"/>
            </a:pPr>
            <a:r>
              <a:rPr lang="en-US" sz="2400" dirty="0" smtClean="0"/>
              <a:t>We are in process of updating the MMEIG website MM Info (</a:t>
            </a:r>
            <a:r>
              <a:rPr lang="en-US" sz="2400" dirty="0" smtClean="0">
                <a:solidFill>
                  <a:srgbClr val="C00000"/>
                </a:solidFill>
              </a:rPr>
              <a:t>maternalmortalitydata.org</a:t>
            </a:r>
            <a:r>
              <a:rPr lang="en-US" sz="2400" dirty="0" smtClean="0"/>
              <a:t>)</a:t>
            </a:r>
            <a:endParaRPr lang="en-US" sz="2400" dirty="0"/>
          </a:p>
          <a:p>
            <a:endParaRPr lang="en-US" dirty="0"/>
          </a:p>
        </p:txBody>
      </p:sp>
    </p:spTree>
    <p:extLst>
      <p:ext uri="{BB962C8B-B14F-4D97-AF65-F5344CB8AC3E}">
        <p14:creationId xmlns:p14="http://schemas.microsoft.com/office/powerpoint/2010/main" val="36684788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Outline of the Presentation</a:t>
            </a:r>
            <a:endParaRPr lang="en-US" b="1" dirty="0"/>
          </a:p>
        </p:txBody>
      </p:sp>
      <p:sp>
        <p:nvSpPr>
          <p:cNvPr id="3" name="Content Placeholder 2"/>
          <p:cNvSpPr>
            <a:spLocks noGrp="1"/>
          </p:cNvSpPr>
          <p:nvPr>
            <p:ph idx="1"/>
          </p:nvPr>
        </p:nvSpPr>
        <p:spPr/>
        <p:txBody>
          <a:bodyPr/>
          <a:lstStyle/>
          <a:p>
            <a:r>
              <a:rPr lang="en-US" dirty="0" smtClean="0"/>
              <a:t>Why UN Inter-Agency estimate of maternal mortality</a:t>
            </a:r>
          </a:p>
          <a:p>
            <a:r>
              <a:rPr lang="en-US" dirty="0" smtClean="0"/>
              <a:t>Summary of issues in maternal mortality measurement</a:t>
            </a:r>
          </a:p>
          <a:p>
            <a:r>
              <a:rPr lang="en-US" dirty="0" smtClean="0"/>
              <a:t>How the UN Inter-Agency estimates are produced</a:t>
            </a:r>
          </a:p>
          <a:p>
            <a:r>
              <a:rPr lang="en-US" dirty="0" smtClean="0"/>
              <a:t>Highlights of new estimates</a:t>
            </a:r>
          </a:p>
          <a:p>
            <a:endParaRPr lang="en-US" dirty="0" smtClean="0"/>
          </a:p>
          <a:p>
            <a:endParaRPr lang="en-US" dirty="0"/>
          </a:p>
        </p:txBody>
      </p:sp>
    </p:spTree>
    <p:extLst>
      <p:ext uri="{BB962C8B-B14F-4D97-AF65-F5344CB8AC3E}">
        <p14:creationId xmlns:p14="http://schemas.microsoft.com/office/powerpoint/2010/main" val="2252327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4038600" cy="3200400"/>
          </a:xfrm>
        </p:spPr>
        <p:txBody>
          <a:bodyPr>
            <a:normAutofit/>
          </a:bodyPr>
          <a:lstStyle/>
          <a:p>
            <a:r>
              <a:rPr lang="en-US" sz="2800" b="1" dirty="0" smtClean="0">
                <a:solidFill>
                  <a:srgbClr val="0070C0"/>
                </a:solidFill>
              </a:rPr>
              <a:t>To be released on </a:t>
            </a:r>
            <a:br>
              <a:rPr lang="en-US" sz="2800" b="1" dirty="0" smtClean="0">
                <a:solidFill>
                  <a:srgbClr val="0070C0"/>
                </a:solidFill>
              </a:rPr>
            </a:br>
            <a:r>
              <a:rPr lang="en-US" sz="2800" b="1" dirty="0" smtClean="0">
                <a:solidFill>
                  <a:srgbClr val="0070C0"/>
                </a:solidFill>
              </a:rPr>
              <a:t>6 May 2014!</a:t>
            </a: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smtClean="0"/>
              <a:t/>
            </a:r>
            <a:br>
              <a:rPr lang="en-US" sz="2800" dirty="0" smtClean="0"/>
            </a:br>
            <a:endParaRPr lang="en-US" sz="2800" dirty="0"/>
          </a:p>
        </p:txBody>
      </p:sp>
      <p:sp>
        <p:nvSpPr>
          <p:cNvPr id="6" name="TextBox 5"/>
          <p:cNvSpPr txBox="1"/>
          <p:nvPr/>
        </p:nvSpPr>
        <p:spPr>
          <a:xfrm>
            <a:off x="838200" y="3048000"/>
            <a:ext cx="2743200" cy="2123658"/>
          </a:xfrm>
          <a:prstGeom prst="rect">
            <a:avLst/>
          </a:prstGeom>
          <a:noFill/>
        </p:spPr>
        <p:txBody>
          <a:bodyPr wrap="square" rtlCol="0">
            <a:spAutoFit/>
          </a:bodyPr>
          <a:lstStyle/>
          <a:p>
            <a:pPr algn="ctr"/>
            <a:r>
              <a:rPr lang="en-US" sz="2400" b="1" dirty="0" smtClean="0"/>
              <a:t>Contacts</a:t>
            </a:r>
            <a:endParaRPr lang="en-US" b="1" dirty="0" smtClean="0"/>
          </a:p>
          <a:p>
            <a:endParaRPr lang="en-US" dirty="0"/>
          </a:p>
          <a:p>
            <a:pPr algn="ctr"/>
            <a:r>
              <a:rPr lang="en-US" dirty="0" smtClean="0"/>
              <a:t>Agbessi Amouzou</a:t>
            </a:r>
          </a:p>
          <a:p>
            <a:pPr algn="ctr"/>
            <a:r>
              <a:rPr lang="en-US" dirty="0" smtClean="0">
                <a:hlinkClick r:id="rId2"/>
              </a:rPr>
              <a:t>aamouzou@unicef.org</a:t>
            </a:r>
            <a:endParaRPr lang="en-US" dirty="0" smtClean="0"/>
          </a:p>
          <a:p>
            <a:pPr algn="ctr"/>
            <a:endParaRPr lang="en-US" dirty="0"/>
          </a:p>
          <a:p>
            <a:pPr algn="ctr"/>
            <a:r>
              <a:rPr lang="en-US" dirty="0" smtClean="0"/>
              <a:t>Holly Newby</a:t>
            </a:r>
          </a:p>
          <a:p>
            <a:pPr algn="ctr"/>
            <a:r>
              <a:rPr lang="en-US" dirty="0" smtClean="0">
                <a:hlinkClick r:id="rId3"/>
              </a:rPr>
              <a:t>hnewby@unicef.org</a:t>
            </a:r>
            <a:r>
              <a:rPr lang="en-US" dirty="0" smtClean="0"/>
              <a:t> </a:t>
            </a:r>
            <a:endParaRPr lang="en-US" dirty="0"/>
          </a:p>
        </p:txBody>
      </p:sp>
      <p:pic>
        <p:nvPicPr>
          <p:cNvPr id="7" name="Picture 6"/>
          <p:cNvPicPr/>
          <p:nvPr/>
        </p:nvPicPr>
        <p:blipFill rotWithShape="1">
          <a:blip r:embed="rId4">
            <a:extLst>
              <a:ext uri="{28A0092B-C50C-407E-A947-70E740481C1C}">
                <a14:useLocalDpi xmlns:a14="http://schemas.microsoft.com/office/drawing/2010/main" val="0"/>
              </a:ext>
            </a:extLst>
          </a:blip>
          <a:srcRect l="45573" t="31553" r="34276" b="23435"/>
          <a:stretch/>
        </p:blipFill>
        <p:spPr bwMode="auto">
          <a:xfrm>
            <a:off x="4419600" y="533400"/>
            <a:ext cx="4495800" cy="6019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9225361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70C0"/>
                </a:solidFill>
              </a:rPr>
              <a:t>Issues to keep in mind</a:t>
            </a:r>
            <a:endParaRPr lang="en-US" sz="4000" b="1" dirty="0">
              <a:solidFill>
                <a:srgbClr val="0070C0"/>
              </a:solidFill>
            </a:endParaRPr>
          </a:p>
        </p:txBody>
      </p:sp>
      <p:sp>
        <p:nvSpPr>
          <p:cNvPr id="3" name="Content Placeholder 2"/>
          <p:cNvSpPr>
            <a:spLocks noGrp="1"/>
          </p:cNvSpPr>
          <p:nvPr>
            <p:ph idx="1"/>
          </p:nvPr>
        </p:nvSpPr>
        <p:spPr>
          <a:xfrm>
            <a:off x="457200" y="1600200"/>
            <a:ext cx="8229600" cy="4953000"/>
          </a:xfrm>
        </p:spPr>
        <p:txBody>
          <a:bodyPr>
            <a:normAutofit fontScale="85000" lnSpcReduction="10000"/>
          </a:bodyPr>
          <a:lstStyle/>
          <a:p>
            <a:r>
              <a:rPr lang="en-US" dirty="0"/>
              <a:t>Maternal mortality is difficult to measure</a:t>
            </a:r>
          </a:p>
          <a:p>
            <a:pPr lvl="1"/>
            <a:r>
              <a:rPr lang="en-US" dirty="0"/>
              <a:t>Need to have information on pregnancy status, timing and cause</a:t>
            </a:r>
          </a:p>
          <a:p>
            <a:pPr lvl="1"/>
            <a:r>
              <a:rPr lang="en-US" dirty="0"/>
              <a:t>Rare event</a:t>
            </a:r>
          </a:p>
          <a:p>
            <a:pPr lvl="1"/>
            <a:endParaRPr lang="en-US" dirty="0"/>
          </a:p>
          <a:p>
            <a:pPr marL="342900" lvl="1" indent="-342900">
              <a:buFont typeface="Arial" pitchFamily="34" charset="0"/>
              <a:buChar char="•"/>
            </a:pPr>
            <a:r>
              <a:rPr lang="en-US" sz="3200" dirty="0"/>
              <a:t>Available data suffer from serious limitations</a:t>
            </a:r>
          </a:p>
          <a:p>
            <a:pPr lvl="1"/>
            <a:r>
              <a:rPr lang="en-US" dirty="0"/>
              <a:t>Sparse</a:t>
            </a:r>
          </a:p>
          <a:p>
            <a:pPr lvl="1"/>
            <a:r>
              <a:rPr lang="en-US" dirty="0"/>
              <a:t>Suffer from under-reporting and misclassification of deaths</a:t>
            </a:r>
          </a:p>
          <a:p>
            <a:pPr lvl="1"/>
            <a:r>
              <a:rPr lang="en-US" dirty="0"/>
              <a:t>May have definitional </a:t>
            </a:r>
            <a:r>
              <a:rPr lang="en-US" dirty="0" smtClean="0"/>
              <a:t>differences</a:t>
            </a:r>
          </a:p>
          <a:p>
            <a:pPr lvl="1"/>
            <a:endParaRPr lang="en-US" dirty="0"/>
          </a:p>
          <a:p>
            <a:pPr marL="0" indent="0" algn="ctr">
              <a:buNone/>
            </a:pPr>
            <a:r>
              <a:rPr lang="en-US" i="1" dirty="0">
                <a:solidFill>
                  <a:srgbClr val="C00000"/>
                </a:solidFill>
              </a:rPr>
              <a:t>Goal – adjust for lack of </a:t>
            </a:r>
            <a:r>
              <a:rPr lang="en-US" i="1" dirty="0" smtClean="0">
                <a:solidFill>
                  <a:srgbClr val="C00000"/>
                </a:solidFill>
              </a:rPr>
              <a:t>data, </a:t>
            </a:r>
            <a:r>
              <a:rPr lang="en-US" i="1" dirty="0">
                <a:solidFill>
                  <a:srgbClr val="C00000"/>
                </a:solidFill>
              </a:rPr>
              <a:t>misclassification and </a:t>
            </a:r>
            <a:r>
              <a:rPr lang="en-US" i="1" dirty="0" smtClean="0">
                <a:solidFill>
                  <a:srgbClr val="C00000"/>
                </a:solidFill>
              </a:rPr>
              <a:t>under-reporting to </a:t>
            </a:r>
            <a:r>
              <a:rPr lang="en-US" i="1" dirty="0">
                <a:solidFill>
                  <a:srgbClr val="C00000"/>
                </a:solidFill>
              </a:rPr>
              <a:t>provide the best possible estimates</a:t>
            </a:r>
          </a:p>
          <a:p>
            <a:endParaRPr lang="en-US" dirty="0"/>
          </a:p>
        </p:txBody>
      </p:sp>
    </p:spTree>
    <p:extLst>
      <p:ext uri="{BB962C8B-B14F-4D97-AF65-F5344CB8AC3E}">
        <p14:creationId xmlns:p14="http://schemas.microsoft.com/office/powerpoint/2010/main" val="40348916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0070C0"/>
                </a:solidFill>
              </a:rPr>
              <a:t>Things to think about</a:t>
            </a:r>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pPr>
              <a:spcAft>
                <a:spcPts val="1800"/>
              </a:spcAft>
            </a:pPr>
            <a:r>
              <a:rPr lang="en-US" sz="2800" dirty="0" smtClean="0"/>
              <a:t>Note </a:t>
            </a:r>
            <a:r>
              <a:rPr lang="en-US" sz="2800" dirty="0"/>
              <a:t>that the 2012 UN interagency estimates are not comparable to estimates from other sources</a:t>
            </a:r>
          </a:p>
          <a:p>
            <a:pPr>
              <a:lnSpc>
                <a:spcPct val="110000"/>
              </a:lnSpc>
              <a:spcBef>
                <a:spcPts val="0"/>
              </a:spcBef>
            </a:pPr>
            <a:endParaRPr lang="en-US" sz="2800" dirty="0" smtClean="0"/>
          </a:p>
          <a:p>
            <a:pPr>
              <a:lnSpc>
                <a:spcPct val="110000"/>
              </a:lnSpc>
              <a:spcBef>
                <a:spcPts val="0"/>
              </a:spcBef>
            </a:pPr>
            <a:r>
              <a:rPr lang="en-US" sz="2800" dirty="0" smtClean="0"/>
              <a:t>Serious limitations regarding maternal mortality estimation</a:t>
            </a:r>
          </a:p>
          <a:p>
            <a:pPr lvl="1">
              <a:lnSpc>
                <a:spcPct val="110000"/>
              </a:lnSpc>
              <a:spcBef>
                <a:spcPts val="0"/>
              </a:spcBef>
            </a:pPr>
            <a:r>
              <a:rPr lang="en-US" sz="2400" dirty="0" smtClean="0"/>
              <a:t>Underlying data are sparse and suffer from under-reporting and misclassification</a:t>
            </a:r>
            <a:endParaRPr lang="en-US" sz="2400" dirty="0"/>
          </a:p>
          <a:p>
            <a:pPr lvl="1">
              <a:lnSpc>
                <a:spcPct val="110000"/>
              </a:lnSpc>
              <a:spcBef>
                <a:spcPts val="0"/>
              </a:spcBef>
            </a:pPr>
            <a:r>
              <a:rPr lang="en-US" sz="2400" dirty="0" smtClean="0"/>
              <a:t>Lots of assumptions needed for modeled global estimates</a:t>
            </a:r>
          </a:p>
          <a:p>
            <a:pPr lvl="1">
              <a:lnSpc>
                <a:spcPct val="110000"/>
              </a:lnSpc>
              <a:spcBef>
                <a:spcPts val="0"/>
              </a:spcBef>
            </a:pPr>
            <a:r>
              <a:rPr lang="en-US" sz="2400" dirty="0"/>
              <a:t>Estimates are bracketed by a wide range of </a:t>
            </a:r>
            <a:r>
              <a:rPr lang="en-US" sz="2400" dirty="0" smtClean="0"/>
              <a:t>uncertainty</a:t>
            </a:r>
          </a:p>
          <a:p>
            <a:pPr>
              <a:spcAft>
                <a:spcPts val="1800"/>
              </a:spcAft>
            </a:pPr>
            <a:endParaRPr lang="en-US" sz="2800" dirty="0" smtClean="0"/>
          </a:p>
          <a:p>
            <a:pPr>
              <a:spcAft>
                <a:spcPts val="1800"/>
              </a:spcAft>
            </a:pPr>
            <a:r>
              <a:rPr lang="en-US" sz="2800" dirty="0" smtClean="0"/>
              <a:t>Need to use a broad range of evidence and indicators for tracking progress </a:t>
            </a:r>
          </a:p>
        </p:txBody>
      </p:sp>
    </p:spTree>
    <p:extLst>
      <p:ext uri="{BB962C8B-B14F-4D97-AF65-F5344CB8AC3E}">
        <p14:creationId xmlns:p14="http://schemas.microsoft.com/office/powerpoint/2010/main" val="991255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UN inter-agency estimates?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4745714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Why Inter-Agency MM Estimates?</a:t>
            </a:r>
            <a:endParaRPr lang="en-US" sz="4000" b="1" dirty="0"/>
          </a:p>
        </p:txBody>
      </p:sp>
      <p:sp>
        <p:nvSpPr>
          <p:cNvPr id="3" name="Content Placeholder 2"/>
          <p:cNvSpPr>
            <a:spLocks noGrp="1"/>
          </p:cNvSpPr>
          <p:nvPr>
            <p:ph idx="1"/>
          </p:nvPr>
        </p:nvSpPr>
        <p:spPr/>
        <p:txBody>
          <a:bodyPr>
            <a:normAutofit/>
          </a:bodyPr>
          <a:lstStyle/>
          <a:p>
            <a:pPr>
              <a:spcBef>
                <a:spcPts val="1200"/>
              </a:spcBef>
              <a:spcAft>
                <a:spcPts val="1200"/>
              </a:spcAft>
            </a:pPr>
            <a:r>
              <a:rPr lang="en-US" sz="2400" dirty="0" smtClean="0"/>
              <a:t>MMR is key indicator for MDG 5</a:t>
            </a:r>
          </a:p>
          <a:p>
            <a:pPr>
              <a:spcBef>
                <a:spcPts val="1200"/>
              </a:spcBef>
              <a:spcAft>
                <a:spcPts val="1200"/>
              </a:spcAft>
            </a:pPr>
            <a:r>
              <a:rPr lang="en-US" sz="2400" dirty="0" smtClean="0"/>
              <a:t>Global monitoring and reporting requires a harmonized measure of MMR that is comparable across countries</a:t>
            </a:r>
          </a:p>
          <a:p>
            <a:pPr>
              <a:spcBef>
                <a:spcPts val="1200"/>
              </a:spcBef>
              <a:spcAft>
                <a:spcPts val="1200"/>
              </a:spcAft>
            </a:pPr>
            <a:r>
              <a:rPr lang="en-US" sz="2400" dirty="0" smtClean="0"/>
              <a:t>Need to obtain a measure that has same reference year across all countries</a:t>
            </a:r>
          </a:p>
          <a:p>
            <a:pPr>
              <a:spcBef>
                <a:spcPts val="1200"/>
              </a:spcBef>
              <a:spcAft>
                <a:spcPts val="1200"/>
              </a:spcAft>
            </a:pPr>
            <a:r>
              <a:rPr lang="en-US" sz="2400" dirty="0" smtClean="0"/>
              <a:t>Maternal mortality is challenging to measure</a:t>
            </a:r>
          </a:p>
          <a:p>
            <a:pPr>
              <a:spcBef>
                <a:spcPts val="1200"/>
              </a:spcBef>
              <a:spcAft>
                <a:spcPts val="1200"/>
              </a:spcAft>
            </a:pPr>
            <a:r>
              <a:rPr lang="en-US" sz="2400" dirty="0" smtClean="0"/>
              <a:t>Similar initiative is done for under-five mortality (see www.childmortality.org) </a:t>
            </a:r>
            <a:endParaRPr lang="en-US" sz="2400" dirty="0"/>
          </a:p>
        </p:txBody>
      </p:sp>
    </p:spTree>
    <p:extLst>
      <p:ext uri="{BB962C8B-B14F-4D97-AF65-F5344CB8AC3E}">
        <p14:creationId xmlns:p14="http://schemas.microsoft.com/office/powerpoint/2010/main" val="20262875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solidFill>
                  <a:srgbClr val="0070C0"/>
                </a:solidFill>
              </a:rPr>
              <a:t>Maternal Mortality Estimation </a:t>
            </a:r>
            <a:br>
              <a:rPr lang="en-US" sz="3600" b="1" dirty="0">
                <a:solidFill>
                  <a:srgbClr val="0070C0"/>
                </a:solidFill>
              </a:rPr>
            </a:br>
            <a:r>
              <a:rPr lang="en-US" sz="3600" b="1" dirty="0">
                <a:solidFill>
                  <a:srgbClr val="0070C0"/>
                </a:solidFill>
              </a:rPr>
              <a:t>Interagency Group (MMEIG)</a:t>
            </a:r>
          </a:p>
        </p:txBody>
      </p:sp>
      <p:sp>
        <p:nvSpPr>
          <p:cNvPr id="3" name="Content Placeholder 2"/>
          <p:cNvSpPr>
            <a:spLocks noGrp="1"/>
          </p:cNvSpPr>
          <p:nvPr>
            <p:ph idx="1"/>
          </p:nvPr>
        </p:nvSpPr>
        <p:spPr>
          <a:xfrm>
            <a:off x="457200" y="1748790"/>
            <a:ext cx="8305800" cy="5113020"/>
          </a:xfrm>
        </p:spPr>
        <p:txBody>
          <a:bodyPr>
            <a:normAutofit/>
          </a:bodyPr>
          <a:lstStyle/>
          <a:p>
            <a:pPr>
              <a:buNone/>
            </a:pPr>
            <a:r>
              <a:rPr lang="en-GB" dirty="0" smtClean="0"/>
              <a:t>    The UN interagency estimates </a:t>
            </a:r>
            <a:r>
              <a:rPr lang="en-GB" dirty="0"/>
              <a:t>a</a:t>
            </a:r>
            <a:r>
              <a:rPr lang="en-GB" dirty="0" smtClean="0"/>
              <a:t>re produced by the Maternal Mortality Estimation Interagency Group (MMEIG): </a:t>
            </a:r>
          </a:p>
          <a:p>
            <a:pPr>
              <a:buNone/>
            </a:pPr>
            <a:endParaRPr lang="en-GB" sz="1100" dirty="0" smtClean="0"/>
          </a:p>
          <a:p>
            <a:pPr lvl="1">
              <a:buFont typeface="Arial" pitchFamily="34" charset="0"/>
              <a:buChar char="•"/>
            </a:pPr>
            <a:r>
              <a:rPr lang="en-US" sz="2400" b="1" dirty="0" smtClean="0"/>
              <a:t>WHO (Lead)</a:t>
            </a:r>
          </a:p>
          <a:p>
            <a:pPr lvl="1">
              <a:buFont typeface="Arial" pitchFamily="34" charset="0"/>
              <a:buChar char="•"/>
            </a:pPr>
            <a:r>
              <a:rPr lang="en-US" sz="2400" dirty="0" smtClean="0"/>
              <a:t>UNICEF </a:t>
            </a:r>
          </a:p>
          <a:p>
            <a:pPr lvl="1">
              <a:buFont typeface="Arial" pitchFamily="34" charset="0"/>
              <a:buChar char="•"/>
            </a:pPr>
            <a:r>
              <a:rPr lang="en-US" sz="2400" dirty="0" smtClean="0"/>
              <a:t>UNFPA</a:t>
            </a:r>
          </a:p>
          <a:p>
            <a:pPr lvl="1">
              <a:buFont typeface="Arial" pitchFamily="34" charset="0"/>
              <a:buChar char="•"/>
            </a:pPr>
            <a:r>
              <a:rPr lang="en-US" sz="2400" dirty="0" smtClean="0"/>
              <a:t>The World Bank</a:t>
            </a:r>
          </a:p>
          <a:p>
            <a:pPr lvl="1">
              <a:buFont typeface="Arial" pitchFamily="34" charset="0"/>
              <a:buChar char="•"/>
            </a:pPr>
            <a:r>
              <a:rPr lang="en-US" sz="2400" dirty="0" smtClean="0"/>
              <a:t>Lead technical consultant (</a:t>
            </a:r>
            <a:r>
              <a:rPr lang="en-US" sz="2400" dirty="0" err="1" smtClean="0"/>
              <a:t>Leontine</a:t>
            </a:r>
            <a:r>
              <a:rPr lang="en-US" sz="2400" dirty="0" smtClean="0"/>
              <a:t> </a:t>
            </a:r>
            <a:r>
              <a:rPr lang="en-US" sz="2400" dirty="0" err="1" smtClean="0"/>
              <a:t>Alkema</a:t>
            </a:r>
            <a:r>
              <a:rPr lang="en-US" sz="2400" dirty="0" smtClean="0"/>
              <a:t>, National University of </a:t>
            </a:r>
            <a:r>
              <a:rPr lang="en-US" sz="2400" dirty="0" err="1" smtClean="0"/>
              <a:t>Singapor</a:t>
            </a:r>
            <a:r>
              <a:rPr lang="en-US" sz="2400" dirty="0" smtClean="0"/>
              <a:t>)</a:t>
            </a:r>
          </a:p>
          <a:p>
            <a:pPr lvl="1">
              <a:buFont typeface="Arial" pitchFamily="34" charset="0"/>
              <a:buChar char="•"/>
            </a:pPr>
            <a:r>
              <a:rPr lang="en-US" sz="2400" dirty="0" smtClean="0"/>
              <a:t>Technical Advisory Group</a:t>
            </a:r>
          </a:p>
        </p:txBody>
      </p:sp>
    </p:spTree>
    <p:extLst>
      <p:ext uri="{BB962C8B-B14F-4D97-AF65-F5344CB8AC3E}">
        <p14:creationId xmlns:p14="http://schemas.microsoft.com/office/powerpoint/2010/main" val="7198798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Maternal mortality measurement</a:t>
            </a:r>
            <a:endParaRPr lang="en-US" sz="3200"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6434275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8095"/>
          </a:xfrm>
        </p:spPr>
        <p:txBody>
          <a:bodyPr>
            <a:normAutofit fontScale="90000"/>
          </a:bodyPr>
          <a:lstStyle/>
          <a:p>
            <a:r>
              <a:rPr lang="en-US" dirty="0" smtClean="0"/>
              <a:t>Definitions</a:t>
            </a:r>
            <a:endParaRPr lang="en-US" dirty="0"/>
          </a:p>
        </p:txBody>
      </p:sp>
      <p:sp>
        <p:nvSpPr>
          <p:cNvPr id="3" name="Content Placeholder 2"/>
          <p:cNvSpPr>
            <a:spLocks noGrp="1"/>
          </p:cNvSpPr>
          <p:nvPr>
            <p:ph idx="1"/>
          </p:nvPr>
        </p:nvSpPr>
        <p:spPr>
          <a:xfrm>
            <a:off x="201386" y="1646238"/>
            <a:ext cx="3989614" cy="2544762"/>
          </a:xfrm>
        </p:spPr>
        <p:txBody>
          <a:bodyPr>
            <a:normAutofit/>
          </a:bodyPr>
          <a:lstStyle/>
          <a:p>
            <a:pPr marL="0" indent="0">
              <a:buNone/>
            </a:pPr>
            <a:r>
              <a:rPr lang="en-US" sz="2400" b="1" dirty="0" smtClean="0">
                <a:solidFill>
                  <a:schemeClr val="accent2">
                    <a:lumMod val="50000"/>
                  </a:schemeClr>
                </a:solidFill>
              </a:rPr>
              <a:t>Maternal death</a:t>
            </a:r>
          </a:p>
          <a:p>
            <a:pPr marL="0" indent="0">
              <a:buNone/>
            </a:pPr>
            <a:r>
              <a:rPr lang="en-US" sz="1800" dirty="0"/>
              <a:t>The death of a woman </a:t>
            </a:r>
            <a:r>
              <a:rPr lang="en-US" sz="1800" b="1" i="1" dirty="0">
                <a:solidFill>
                  <a:srgbClr val="FF0000"/>
                </a:solidFill>
              </a:rPr>
              <a:t>while pregnant or within 42 days</a:t>
            </a:r>
            <a:r>
              <a:rPr lang="en-US" sz="1800" dirty="0"/>
              <a:t> of termination of pregnancy, irrespective of the duration and site of the pregnancy, from </a:t>
            </a:r>
            <a:r>
              <a:rPr lang="en-US" sz="1800" b="1" i="1" dirty="0">
                <a:solidFill>
                  <a:srgbClr val="FF0000"/>
                </a:solidFill>
              </a:rPr>
              <a:t>any cause related to or aggravated by the pregnancy or its management</a:t>
            </a:r>
            <a:r>
              <a:rPr lang="en-US" sz="1800" dirty="0">
                <a:solidFill>
                  <a:schemeClr val="accent2">
                    <a:lumMod val="75000"/>
                  </a:schemeClr>
                </a:solidFill>
              </a:rPr>
              <a:t> </a:t>
            </a:r>
            <a:r>
              <a:rPr lang="en-US" sz="1800" dirty="0"/>
              <a:t>but not from accidental or incidental causes.</a:t>
            </a:r>
          </a:p>
        </p:txBody>
      </p:sp>
      <p:sp>
        <p:nvSpPr>
          <p:cNvPr id="4" name="Content Placeholder 2"/>
          <p:cNvSpPr txBox="1">
            <a:spLocks/>
          </p:cNvSpPr>
          <p:nvPr/>
        </p:nvSpPr>
        <p:spPr>
          <a:xfrm>
            <a:off x="5181600" y="2057400"/>
            <a:ext cx="3810000" cy="22098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Aft>
                <a:spcPts val="600"/>
              </a:spcAft>
              <a:buFont typeface="Wingdings" panose="05000000000000000000" pitchFamily="2" charset="2"/>
              <a:buChar char="§"/>
            </a:pPr>
            <a:r>
              <a:rPr lang="en-US" sz="2100" dirty="0" smtClean="0"/>
              <a:t>Death must be </a:t>
            </a:r>
            <a:r>
              <a:rPr lang="en-US" sz="2100" b="1" u="sng" dirty="0" smtClean="0">
                <a:solidFill>
                  <a:srgbClr val="FF0000"/>
                </a:solidFill>
              </a:rPr>
              <a:t>attributed directly or indirectly to</a:t>
            </a:r>
            <a:r>
              <a:rPr lang="en-US" sz="2100" dirty="0" smtClean="0"/>
              <a:t> pregnancy or childbirth</a:t>
            </a:r>
          </a:p>
          <a:p>
            <a:pPr>
              <a:spcAft>
                <a:spcPts val="600"/>
              </a:spcAft>
              <a:buFont typeface="Wingdings" panose="05000000000000000000" pitchFamily="2" charset="2"/>
              <a:buChar char="§"/>
            </a:pPr>
            <a:r>
              <a:rPr lang="en-US" sz="2100" dirty="0" smtClean="0"/>
              <a:t>Requires </a:t>
            </a:r>
            <a:r>
              <a:rPr lang="en-US" sz="2100" b="1" u="sng" dirty="0" smtClean="0">
                <a:solidFill>
                  <a:srgbClr val="FF0000"/>
                </a:solidFill>
              </a:rPr>
              <a:t>medical certification or verbal autopsy</a:t>
            </a:r>
          </a:p>
          <a:p>
            <a:pPr>
              <a:spcAft>
                <a:spcPts val="600"/>
              </a:spcAft>
              <a:buFont typeface="Wingdings" panose="05000000000000000000" pitchFamily="2" charset="2"/>
              <a:buChar char="§"/>
            </a:pPr>
            <a:r>
              <a:rPr lang="en-US" sz="2100" dirty="0" smtClean="0"/>
              <a:t>Cannot be obtained through surveys or censuses</a:t>
            </a:r>
          </a:p>
          <a:p>
            <a:pPr>
              <a:spcAft>
                <a:spcPts val="600"/>
              </a:spcAft>
              <a:buFont typeface="Wingdings" panose="05000000000000000000" pitchFamily="2" charset="2"/>
              <a:buChar char="§"/>
            </a:pPr>
            <a:r>
              <a:rPr lang="en-US" sz="2100" dirty="0" smtClean="0"/>
              <a:t>No deaths beyond 42 days due to pregnancy complications accounted for</a:t>
            </a:r>
          </a:p>
        </p:txBody>
      </p:sp>
      <p:sp>
        <p:nvSpPr>
          <p:cNvPr id="5" name="TextBox 4"/>
          <p:cNvSpPr txBox="1"/>
          <p:nvPr/>
        </p:nvSpPr>
        <p:spPr>
          <a:xfrm>
            <a:off x="201386" y="1143000"/>
            <a:ext cx="3761014" cy="461665"/>
          </a:xfrm>
          <a:prstGeom prst="rect">
            <a:avLst/>
          </a:prstGeom>
          <a:solidFill>
            <a:schemeClr val="accent6">
              <a:lumMod val="75000"/>
            </a:schemeClr>
          </a:solidFill>
        </p:spPr>
        <p:txBody>
          <a:bodyPr wrap="square" rtlCol="0">
            <a:spAutoFit/>
          </a:bodyPr>
          <a:lstStyle/>
          <a:p>
            <a:pPr algn="ctr"/>
            <a:r>
              <a:rPr lang="en-US" sz="2400" b="1" dirty="0" smtClean="0">
                <a:solidFill>
                  <a:schemeClr val="bg1"/>
                </a:solidFill>
              </a:rPr>
              <a:t>Definition</a:t>
            </a:r>
            <a:endParaRPr lang="en-US" b="1" dirty="0">
              <a:solidFill>
                <a:schemeClr val="bg1"/>
              </a:solidFill>
            </a:endParaRPr>
          </a:p>
        </p:txBody>
      </p:sp>
      <p:sp>
        <p:nvSpPr>
          <p:cNvPr id="6" name="TextBox 5"/>
          <p:cNvSpPr txBox="1"/>
          <p:nvPr/>
        </p:nvSpPr>
        <p:spPr>
          <a:xfrm>
            <a:off x="5181600" y="1156607"/>
            <a:ext cx="3810000" cy="461665"/>
          </a:xfrm>
          <a:prstGeom prst="rect">
            <a:avLst/>
          </a:prstGeom>
          <a:solidFill>
            <a:schemeClr val="accent6">
              <a:lumMod val="60000"/>
              <a:lumOff val="40000"/>
            </a:schemeClr>
          </a:solidFill>
        </p:spPr>
        <p:txBody>
          <a:bodyPr wrap="square" rtlCol="0">
            <a:spAutoFit/>
          </a:bodyPr>
          <a:lstStyle/>
          <a:p>
            <a:pPr algn="ctr"/>
            <a:r>
              <a:rPr lang="en-US" sz="2400" b="1" dirty="0" smtClean="0">
                <a:solidFill>
                  <a:schemeClr val="bg1"/>
                </a:solidFill>
              </a:rPr>
              <a:t>Implications</a:t>
            </a:r>
            <a:endParaRPr lang="en-US" b="1" dirty="0">
              <a:solidFill>
                <a:schemeClr val="bg1"/>
              </a:solidFill>
            </a:endParaRPr>
          </a:p>
        </p:txBody>
      </p:sp>
      <p:sp>
        <p:nvSpPr>
          <p:cNvPr id="7" name="Right Arrow 6"/>
          <p:cNvSpPr/>
          <p:nvPr/>
        </p:nvSpPr>
        <p:spPr>
          <a:xfrm>
            <a:off x="3962400" y="1219200"/>
            <a:ext cx="1219200" cy="304800"/>
          </a:xfrm>
          <a:prstGeom prst="rightArrow">
            <a:avLst/>
          </a:prstGeom>
          <a:gradFill flip="none" rotWithShape="1">
            <a:gsLst>
              <a:gs pos="25000">
                <a:schemeClr val="accent6">
                  <a:lumMod val="75000"/>
                </a:schemeClr>
              </a:gs>
              <a:gs pos="0">
                <a:schemeClr val="accent6">
                  <a:lumMod val="75000"/>
                </a:schemeClr>
              </a:gs>
              <a:gs pos="59000">
                <a:schemeClr val="accent6">
                  <a:lumMod val="75000"/>
                  <a:tint val="44500"/>
                  <a:satMod val="160000"/>
                </a:schemeClr>
              </a:gs>
              <a:gs pos="100000">
                <a:schemeClr val="accent6">
                  <a:lumMod val="60000"/>
                  <a:lumOff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p:cNvSpPr txBox="1">
            <a:spLocks/>
          </p:cNvSpPr>
          <p:nvPr/>
        </p:nvSpPr>
        <p:spPr>
          <a:xfrm>
            <a:off x="228600" y="4313238"/>
            <a:ext cx="3989614" cy="163036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400" b="1" dirty="0" smtClean="0">
                <a:solidFill>
                  <a:schemeClr val="accent2">
                    <a:lumMod val="50000"/>
                  </a:schemeClr>
                </a:solidFill>
              </a:rPr>
              <a:t>Pregnancy-related death</a:t>
            </a:r>
          </a:p>
          <a:p>
            <a:pPr marL="0" indent="0">
              <a:buNone/>
            </a:pPr>
            <a:r>
              <a:rPr lang="en-US" sz="1800" dirty="0"/>
              <a:t>The death of a woman </a:t>
            </a:r>
            <a:r>
              <a:rPr lang="en-US" sz="1800" b="1" i="1" dirty="0">
                <a:solidFill>
                  <a:srgbClr val="FF0000"/>
                </a:solidFill>
              </a:rPr>
              <a:t>while pregnant or within 42 days</a:t>
            </a:r>
            <a:r>
              <a:rPr lang="en-US" sz="1800" dirty="0"/>
              <a:t> of termination of pregnancy, irrespective of the cause of death</a:t>
            </a:r>
            <a:r>
              <a:rPr lang="en-US" sz="1800" dirty="0" smtClean="0"/>
              <a:t>.</a:t>
            </a:r>
            <a:endParaRPr lang="en-US" sz="1800" dirty="0"/>
          </a:p>
        </p:txBody>
      </p:sp>
      <p:sp>
        <p:nvSpPr>
          <p:cNvPr id="9" name="Content Placeholder 2"/>
          <p:cNvSpPr txBox="1">
            <a:spLocks/>
          </p:cNvSpPr>
          <p:nvPr/>
        </p:nvSpPr>
        <p:spPr>
          <a:xfrm>
            <a:off x="5181600" y="4648200"/>
            <a:ext cx="3810000" cy="1295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
            </a:pPr>
            <a:r>
              <a:rPr lang="en-US" sz="1800" dirty="0" smtClean="0"/>
              <a:t>Cause of death certification not needed</a:t>
            </a:r>
          </a:p>
          <a:p>
            <a:pPr>
              <a:buFont typeface="Wingdings" panose="05000000000000000000" pitchFamily="2" charset="2"/>
              <a:buChar char="§"/>
            </a:pPr>
            <a:r>
              <a:rPr lang="en-US" sz="1800" dirty="0" smtClean="0"/>
              <a:t>Can be obtained through surveys or censuses</a:t>
            </a:r>
          </a:p>
          <a:p>
            <a:pPr marL="0" indent="0">
              <a:buFont typeface="Arial" pitchFamily="34" charset="0"/>
              <a:buNone/>
            </a:pPr>
            <a:endParaRPr lang="en-US" sz="1800" dirty="0"/>
          </a:p>
        </p:txBody>
      </p:sp>
      <p:sp>
        <p:nvSpPr>
          <p:cNvPr id="10" name="TextBox 9"/>
          <p:cNvSpPr txBox="1"/>
          <p:nvPr/>
        </p:nvSpPr>
        <p:spPr>
          <a:xfrm>
            <a:off x="304800" y="6183868"/>
            <a:ext cx="8610600" cy="369332"/>
          </a:xfrm>
          <a:prstGeom prst="rect">
            <a:avLst/>
          </a:prstGeom>
          <a:solidFill>
            <a:schemeClr val="accent6">
              <a:lumMod val="50000"/>
            </a:schemeClr>
          </a:solidFill>
        </p:spPr>
        <p:txBody>
          <a:bodyPr wrap="square" rtlCol="0">
            <a:spAutoFit/>
          </a:bodyPr>
          <a:lstStyle/>
          <a:p>
            <a:r>
              <a:rPr lang="en-US" dirty="0" smtClean="0">
                <a:solidFill>
                  <a:schemeClr val="bg1"/>
                </a:solidFill>
              </a:rPr>
              <a:t>UN Interagency maternal mortality estimates conform to the definition of maternal death</a:t>
            </a:r>
            <a:endParaRPr lang="en-US" dirty="0">
              <a:solidFill>
                <a:schemeClr val="bg1"/>
              </a:solidFill>
            </a:endParaRPr>
          </a:p>
        </p:txBody>
      </p:sp>
    </p:spTree>
    <p:extLst>
      <p:ext uri="{BB962C8B-B14F-4D97-AF65-F5344CB8AC3E}">
        <p14:creationId xmlns:p14="http://schemas.microsoft.com/office/powerpoint/2010/main" val="3153252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up)">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8" grpId="0"/>
      <p:bldP spid="9" grpId="0"/>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020762"/>
          </a:xfrm>
        </p:spPr>
        <p:txBody>
          <a:bodyPr>
            <a:noAutofit/>
          </a:bodyPr>
          <a:lstStyle/>
          <a:p>
            <a:r>
              <a:rPr lang="en-US" sz="3600" b="1" dirty="0" smtClean="0"/>
              <a:t>Sources of maternal mortality data and their limitations</a:t>
            </a:r>
            <a:endParaRPr lang="en-US" sz="5400" b="1" dirty="0" smtClean="0"/>
          </a:p>
        </p:txBody>
      </p:sp>
      <p:sp>
        <p:nvSpPr>
          <p:cNvPr id="3" name="Content Placeholder 2"/>
          <p:cNvSpPr>
            <a:spLocks noGrp="1"/>
          </p:cNvSpPr>
          <p:nvPr>
            <p:ph idx="1"/>
          </p:nvPr>
        </p:nvSpPr>
        <p:spPr>
          <a:xfrm>
            <a:off x="457200" y="1600200"/>
            <a:ext cx="8458200" cy="5029200"/>
          </a:xfrm>
        </p:spPr>
        <p:txBody>
          <a:bodyPr>
            <a:normAutofit/>
          </a:bodyPr>
          <a:lstStyle/>
          <a:p>
            <a:r>
              <a:rPr lang="en-US" dirty="0" smtClean="0"/>
              <a:t>Maternal mortality data can come from a variety of sources:</a:t>
            </a:r>
          </a:p>
          <a:p>
            <a:pPr lvl="1"/>
            <a:r>
              <a:rPr lang="en-US" dirty="0" smtClean="0"/>
              <a:t>Vital registration</a:t>
            </a:r>
          </a:p>
          <a:p>
            <a:pPr lvl="1"/>
            <a:endParaRPr lang="en-US" dirty="0"/>
          </a:p>
        </p:txBody>
      </p:sp>
      <p:sp>
        <p:nvSpPr>
          <p:cNvPr id="4" name="Rectangular Callout 3"/>
          <p:cNvSpPr/>
          <p:nvPr/>
        </p:nvSpPr>
        <p:spPr>
          <a:xfrm>
            <a:off x="4876800" y="2590800"/>
            <a:ext cx="4114800" cy="4038600"/>
          </a:xfrm>
          <a:prstGeom prst="wedgeRectCallout">
            <a:avLst>
              <a:gd name="adj1" fmla="val -77358"/>
              <a:gd name="adj2" fmla="val -3910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itchFamily="34" charset="0"/>
              <a:buChar char="•"/>
            </a:pPr>
            <a:r>
              <a:rPr lang="en-US" sz="2400" dirty="0" smtClean="0"/>
              <a:t>Considered </a:t>
            </a:r>
            <a:r>
              <a:rPr lang="en-US" sz="2400" dirty="0"/>
              <a:t>gold </a:t>
            </a:r>
            <a:r>
              <a:rPr lang="en-US" sz="2400" dirty="0" smtClean="0"/>
              <a:t>standard</a:t>
            </a:r>
          </a:p>
          <a:p>
            <a:pPr marL="342900" indent="-342900">
              <a:buFont typeface="Arial" pitchFamily="34" charset="0"/>
              <a:buChar char="•"/>
            </a:pPr>
            <a:r>
              <a:rPr lang="en-US" sz="2400" dirty="0"/>
              <a:t>Good in only about a third of countries</a:t>
            </a:r>
          </a:p>
          <a:p>
            <a:pPr marL="342900" indent="-342900">
              <a:buFont typeface="Arial" pitchFamily="34" charset="0"/>
              <a:buChar char="•"/>
            </a:pPr>
            <a:r>
              <a:rPr lang="en-US" sz="2400" dirty="0" smtClean="0"/>
              <a:t>Extensive </a:t>
            </a:r>
            <a:r>
              <a:rPr lang="en-US" sz="2400" dirty="0"/>
              <a:t>under-reporting and misclassification</a:t>
            </a:r>
          </a:p>
          <a:p>
            <a:pPr marL="342900" indent="-342900">
              <a:buFont typeface="Arial" pitchFamily="34" charset="0"/>
              <a:buChar char="•"/>
            </a:pPr>
            <a:r>
              <a:rPr lang="en-US" sz="2400" dirty="0" smtClean="0"/>
              <a:t>Even </a:t>
            </a:r>
            <a:r>
              <a:rPr lang="en-US" sz="2400" dirty="0"/>
              <a:t>in countries with complete vital registration, maternal deaths may be underreported by a factor of 1.5 – 3.0</a:t>
            </a:r>
          </a:p>
        </p:txBody>
      </p:sp>
    </p:spTree>
    <p:extLst>
      <p:ext uri="{BB962C8B-B14F-4D97-AF65-F5344CB8AC3E}">
        <p14:creationId xmlns:p14="http://schemas.microsoft.com/office/powerpoint/2010/main" val="3900526949"/>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779</TotalTime>
  <Words>1997</Words>
  <Application>Microsoft Office PowerPoint</Application>
  <PresentationFormat>On-screen Show (4:3)</PresentationFormat>
  <Paragraphs>297</Paragraphs>
  <Slides>32</Slides>
  <Notes>9</Notes>
  <HiddenSlides>2</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SimSun</vt:lpstr>
      <vt:lpstr>Arial</vt:lpstr>
      <vt:lpstr>Calibri</vt:lpstr>
      <vt:lpstr>HelveticaNeue MediumCond</vt:lpstr>
      <vt:lpstr>Minion Pro</vt:lpstr>
      <vt:lpstr>Myriad Pro SemiCond</vt:lpstr>
      <vt:lpstr>Wingdings</vt:lpstr>
      <vt:lpstr>blank</vt:lpstr>
      <vt:lpstr>The new UN interagency maternal mortality estimates</vt:lpstr>
      <vt:lpstr>PowerPoint Presentation</vt:lpstr>
      <vt:lpstr>Outline of the Presentation</vt:lpstr>
      <vt:lpstr>WHY UN inter-agency estimates?</vt:lpstr>
      <vt:lpstr>Why Inter-Agency MM Estimates?</vt:lpstr>
      <vt:lpstr>Maternal Mortality Estimation  Interagency Group (MMEIG)</vt:lpstr>
      <vt:lpstr>Maternal mortality measurement</vt:lpstr>
      <vt:lpstr>Definitions</vt:lpstr>
      <vt:lpstr>Sources of maternal mortality data and their limitations</vt:lpstr>
      <vt:lpstr>Sources of maternal mortality data and their limitations</vt:lpstr>
      <vt:lpstr>Sources of maternal mortality data and their limitations</vt:lpstr>
      <vt:lpstr>Sources of maternal mortality data and their limitations</vt:lpstr>
      <vt:lpstr>Sources of maternal mortality data and their limitations</vt:lpstr>
      <vt:lpstr>Sources of maternal mortality data and their limitations</vt:lpstr>
      <vt:lpstr>Issues to keep in mind</vt:lpstr>
      <vt:lpstr>Trend Estimation from Sibling Histories with 95% Confidence Intervals (Namibia)</vt:lpstr>
      <vt:lpstr>Trend Estimation from Sibling Histories with 95% Confidence Intervals (Namibia)</vt:lpstr>
      <vt:lpstr>Trend Estimation from Sibling Histories with 95% Confidence Intervals (Namibia)</vt:lpstr>
      <vt:lpstr>How are the UN inter-agency estimates done?</vt:lpstr>
      <vt:lpstr>Source of data for the 2013 MMR estimates</vt:lpstr>
      <vt:lpstr>General methodology of estimation</vt:lpstr>
      <vt:lpstr>General methodology of estimation</vt:lpstr>
      <vt:lpstr>Methodological changes from the 2010 estimates?</vt:lpstr>
      <vt:lpstr>Methodological changes from the 2010 estimates?</vt:lpstr>
      <vt:lpstr>Review process</vt:lpstr>
      <vt:lpstr>STOP!</vt:lpstr>
      <vt:lpstr>Maternal mortality estimates generated by countries</vt:lpstr>
      <vt:lpstr>Trends in Maternal Mortality Ratio (Embargoed until May 6, 2014)</vt:lpstr>
      <vt:lpstr>Resources</vt:lpstr>
      <vt:lpstr>To be released on  6 May 2014!    </vt:lpstr>
      <vt:lpstr>Issues to keep in mind</vt:lpstr>
      <vt:lpstr>Things to think about</vt:lpstr>
    </vt:vector>
  </TitlesOfParts>
  <Company>UNICEF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Liliana</dc:creator>
  <cp:lastModifiedBy>Agbessi Amouzou</cp:lastModifiedBy>
  <cp:revision>68</cp:revision>
  <dcterms:created xsi:type="dcterms:W3CDTF">2012-05-11T20:29:13Z</dcterms:created>
  <dcterms:modified xsi:type="dcterms:W3CDTF">2014-05-02T15:15:51Z</dcterms:modified>
</cp:coreProperties>
</file>